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331" r:id="rId3"/>
    <p:sldId id="332" r:id="rId4"/>
    <p:sldId id="398" r:id="rId5"/>
    <p:sldId id="425" r:id="rId6"/>
    <p:sldId id="444" r:id="rId7"/>
    <p:sldId id="400" r:id="rId8"/>
    <p:sldId id="403" r:id="rId9"/>
    <p:sldId id="404" r:id="rId10"/>
    <p:sldId id="426" r:id="rId11"/>
    <p:sldId id="427" r:id="rId12"/>
    <p:sldId id="428" r:id="rId13"/>
    <p:sldId id="429" r:id="rId14"/>
    <p:sldId id="430" r:id="rId15"/>
    <p:sldId id="432" r:id="rId16"/>
    <p:sldId id="433" r:id="rId17"/>
    <p:sldId id="434" r:id="rId18"/>
    <p:sldId id="435" r:id="rId19"/>
    <p:sldId id="436" r:id="rId20"/>
    <p:sldId id="437" r:id="rId21"/>
    <p:sldId id="438" r:id="rId22"/>
    <p:sldId id="439" r:id="rId23"/>
    <p:sldId id="440" r:id="rId24"/>
    <p:sldId id="441" r:id="rId25"/>
    <p:sldId id="442" r:id="rId26"/>
    <p:sldId id="443" r:id="rId27"/>
    <p:sldId id="393" r:id="rId28"/>
    <p:sldId id="365" r:id="rId29"/>
    <p:sldId id="423" r:id="rId30"/>
    <p:sldId id="319" r:id="rId31"/>
    <p:sldId id="401" r:id="rId32"/>
  </p:sldIdLst>
  <p:sldSz cx="12192000" cy="6858000"/>
  <p:notesSz cx="7099300" cy="9385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F3A6E"/>
    <a:srgbClr val="D5717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5302" autoAdjust="0"/>
  </p:normalViewPr>
  <p:slideViewPr>
    <p:cSldViewPr snapToGrid="0">
      <p:cViewPr varScale="1">
        <p:scale>
          <a:sx n="70" d="100"/>
          <a:sy n="70" d="100"/>
        </p:scale>
        <p:origin x="1094" y="43"/>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76363" cy="470894"/>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1294" y="1"/>
            <a:ext cx="3076363" cy="470894"/>
          </a:xfrm>
          <a:prstGeom prst="rect">
            <a:avLst/>
          </a:prstGeom>
        </p:spPr>
        <p:txBody>
          <a:bodyPr vert="horz" lIns="91440" tIns="45720" rIns="91440" bIns="45720" rtlCol="0"/>
          <a:lstStyle>
            <a:lvl1pPr algn="r">
              <a:defRPr sz="1200"/>
            </a:lvl1pPr>
          </a:lstStyle>
          <a:p>
            <a:fld id="{EBB6EE9C-4A39-4758-B733-A92E2CEE7DC9}" type="datetimeFigureOut">
              <a:rPr lang="en-ID" smtClean="0"/>
              <a:t>20/10/2021</a:t>
            </a:fld>
            <a:endParaRPr lang="en-ID"/>
          </a:p>
        </p:txBody>
      </p:sp>
      <p:sp>
        <p:nvSpPr>
          <p:cNvPr id="4" name="Slide Image Placeholder 3"/>
          <p:cNvSpPr>
            <a:spLocks noGrp="1" noRot="1" noChangeAspect="1"/>
          </p:cNvSpPr>
          <p:nvPr>
            <p:ph type="sldImg" idx="2"/>
          </p:nvPr>
        </p:nvSpPr>
        <p:spPr>
          <a:xfrm>
            <a:off x="735013" y="1173163"/>
            <a:ext cx="5629275" cy="3167062"/>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09930" y="4516675"/>
            <a:ext cx="5679440" cy="36954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1" y="8914407"/>
            <a:ext cx="3076363" cy="470893"/>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1294" y="8914407"/>
            <a:ext cx="3076363" cy="470893"/>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i="0"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23168894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38104123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23168894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12786245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8321373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24468341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22149033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20907477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18119926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10219291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16743683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5327724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25117176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574358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3589694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27342349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35444013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13332183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17275523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6751184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18383701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5109745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30444676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11163984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24617693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25478447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20/10/2021</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20/10/2021</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improveyouraccent.co.uk/vowel-char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294309"/>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PHONETICS AND PHONOLOGY</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3016745"/>
            <a:ext cx="9144000" cy="3014133"/>
          </a:xfrm>
        </p:spPr>
        <p:txBody>
          <a:bodyPr>
            <a:normAutofit/>
          </a:bodyPr>
          <a:lstStyle/>
          <a:p>
            <a:r>
              <a:rPr lang="en-US" sz="3600" b="1" dirty="0"/>
              <a:t>Week 7 – Chapter 7</a:t>
            </a:r>
          </a:p>
          <a:p>
            <a:r>
              <a:rPr lang="en-US" sz="3600" b="1" dirty="0"/>
              <a:t>Vowels: General Section</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a:bodyPr>
          <a:lstStyle/>
          <a:p>
            <a:r>
              <a:rPr lang="en-US" dirty="0"/>
              <a:t>For advanced learners of English</a:t>
            </a:r>
          </a:p>
          <a:p>
            <a:r>
              <a:rPr lang="en-US" dirty="0"/>
              <a:t>For those who are interested in AE (American English)</a:t>
            </a:r>
          </a:p>
          <a:p>
            <a:r>
              <a:rPr lang="en-US" dirty="0"/>
              <a:t>For those who are non-native speakers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7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p:style>
          <a:lnRef idx="2">
            <a:schemeClr val="dk1"/>
          </a:lnRef>
          <a:fillRef idx="1">
            <a:schemeClr val="lt1"/>
          </a:fillRef>
          <a:effectRef idx="0">
            <a:schemeClr val="dk1"/>
          </a:effectRef>
          <a:fontRef idx="minor">
            <a:schemeClr val="dk1"/>
          </a:fontRef>
        </p:style>
        <p:txBody>
          <a:bodyPr>
            <a:normAutofit/>
          </a:bodyPr>
          <a:lstStyle/>
          <a:p>
            <a:pPr marL="514350" indent="-514350">
              <a:buFont typeface="+mj-lt"/>
              <a:buAutoNum type="arabicPeriod"/>
            </a:pPr>
            <a:r>
              <a:rPr lang="en-US" dirty="0"/>
              <a:t>Inventory</a:t>
            </a:r>
          </a:p>
          <a:p>
            <a:pPr marL="514350" indent="-514350">
              <a:buFont typeface="+mj-lt"/>
              <a:buAutoNum type="arabicPeriod"/>
            </a:pPr>
            <a:r>
              <a:rPr lang="en-US" dirty="0"/>
              <a:t>Articulation</a:t>
            </a:r>
          </a:p>
          <a:p>
            <a:pPr marL="514350" indent="-514350">
              <a:buFont typeface="+mj-lt"/>
              <a:buAutoNum type="arabicPeriod"/>
            </a:pPr>
            <a:r>
              <a:rPr lang="en-US" dirty="0"/>
              <a:t>Nasalization</a:t>
            </a:r>
          </a:p>
          <a:p>
            <a:pPr marL="514350" indent="-514350">
              <a:buFont typeface="+mj-lt"/>
              <a:buAutoNum type="arabicPeriod"/>
            </a:pPr>
            <a:r>
              <a:rPr lang="en-US" dirty="0"/>
              <a:t>Checked and Free Vowels</a:t>
            </a:r>
          </a:p>
          <a:p>
            <a:pPr marL="514350" indent="-514350">
              <a:buFont typeface="+mj-lt"/>
              <a:buAutoNum type="arabicPeriod"/>
            </a:pPr>
            <a:r>
              <a:rPr lang="en-US" dirty="0"/>
              <a:t>How to Describe A Vowel</a:t>
            </a:r>
          </a:p>
          <a:p>
            <a:pPr marL="0" indent="0">
              <a:buNone/>
            </a:pPr>
            <a:endParaRPr lang="en-US" dirty="0"/>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Inventory</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44216" y="1875321"/>
            <a:ext cx="4452732" cy="4351338"/>
          </a:xfrm>
        </p:spPr>
        <p:txBody>
          <a:bodyPr>
            <a:normAutofit/>
          </a:bodyPr>
          <a:lstStyle/>
          <a:p>
            <a:r>
              <a:rPr lang="en-US" sz="2400" dirty="0"/>
              <a:t>The inventory of vowels in AE can be established by the following sets of minimal pairs:</a:t>
            </a:r>
          </a:p>
          <a:p>
            <a:endParaRPr lang="en-US" sz="2400" dirty="0"/>
          </a:p>
          <a:p>
            <a:r>
              <a:rPr lang="en-US" sz="2400" dirty="0"/>
              <a:t>There are two points to be made about this inventory. One concerns the vowels, the other concerns the occurrence of vowels before /r/. Each of these will be treated briefly in turn.</a:t>
            </a:r>
          </a:p>
        </p:txBody>
      </p:sp>
      <p:grpSp>
        <p:nvGrpSpPr>
          <p:cNvPr id="9" name="Group 8">
            <a:extLst>
              <a:ext uri="{FF2B5EF4-FFF2-40B4-BE49-F238E27FC236}">
                <a16:creationId xmlns:a16="http://schemas.microsoft.com/office/drawing/2014/main" id="{FD570706-1C27-48A8-81E4-D4376B993BE8}"/>
              </a:ext>
            </a:extLst>
          </p:cNvPr>
          <p:cNvGrpSpPr/>
          <p:nvPr/>
        </p:nvGrpSpPr>
        <p:grpSpPr>
          <a:xfrm>
            <a:off x="6361043" y="103515"/>
            <a:ext cx="5669280" cy="6521684"/>
            <a:chOff x="6361043" y="103515"/>
            <a:chExt cx="5669280" cy="6521684"/>
          </a:xfrm>
        </p:grpSpPr>
        <p:sp>
          <p:nvSpPr>
            <p:cNvPr id="4" name="TextBox 3">
              <a:extLst>
                <a:ext uri="{FF2B5EF4-FFF2-40B4-BE49-F238E27FC236}">
                  <a16:creationId xmlns:a16="http://schemas.microsoft.com/office/drawing/2014/main" id="{A9C3148F-A504-440C-A790-A1E7AB13E4C4}"/>
                </a:ext>
              </a:extLst>
            </p:cNvPr>
            <p:cNvSpPr txBox="1"/>
            <p:nvPr/>
          </p:nvSpPr>
          <p:spPr>
            <a:xfrm>
              <a:off x="6822219" y="6101979"/>
              <a:ext cx="5208104" cy="523220"/>
            </a:xfrm>
            <a:prstGeom prst="rect">
              <a:avLst/>
            </a:prstGeom>
            <a:noFill/>
          </p:spPr>
          <p:txBody>
            <a:bodyPr wrap="square" rtlCol="0">
              <a:spAutoFit/>
            </a:bodyPr>
            <a:lstStyle/>
            <a:p>
              <a:r>
                <a:rPr lang="en-US" sz="1400" dirty="0"/>
                <a:t>Taken from American English Pronunciation </a:t>
              </a:r>
            </a:p>
            <a:p>
              <a:r>
                <a:rPr lang="en-US" sz="1400" dirty="0"/>
                <a:t>Book of Bauer et al., (1980)</a:t>
              </a:r>
            </a:p>
          </p:txBody>
        </p:sp>
        <p:pic>
          <p:nvPicPr>
            <p:cNvPr id="6" name="Picture 5">
              <a:extLst>
                <a:ext uri="{FF2B5EF4-FFF2-40B4-BE49-F238E27FC236}">
                  <a16:creationId xmlns:a16="http://schemas.microsoft.com/office/drawing/2014/main" id="{3DAE3808-678C-46BA-AB83-D1B033BC2EB4}"/>
                </a:ext>
              </a:extLst>
            </p:cNvPr>
            <p:cNvPicPr>
              <a:picLocks noChangeAspect="1"/>
            </p:cNvPicPr>
            <p:nvPr/>
          </p:nvPicPr>
          <p:blipFill rotWithShape="1">
            <a:blip r:embed="rId3"/>
            <a:srcRect l="34800" t="30755" r="28194" b="11645"/>
            <a:stretch/>
          </p:blipFill>
          <p:spPr>
            <a:xfrm>
              <a:off x="6361043" y="103515"/>
              <a:ext cx="5669280" cy="5998464"/>
            </a:xfrm>
            <a:prstGeom prst="rect">
              <a:avLst/>
            </a:prstGeom>
          </p:spPr>
        </p:pic>
      </p:grpSp>
    </p:spTree>
    <p:extLst>
      <p:ext uri="{BB962C8B-B14F-4D97-AF65-F5344CB8AC3E}">
        <p14:creationId xmlns:p14="http://schemas.microsoft.com/office/powerpoint/2010/main" val="227243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1.2. Inventory – </a:t>
            </a:r>
            <a:r>
              <a:rPr lang="en-US" sz="4000" b="1" dirty="0">
                <a:solidFill>
                  <a:srgbClr val="C00000"/>
                </a:solidFill>
                <a:latin typeface="Cambria" panose="02040503050406030204" pitchFamily="18" charset="0"/>
                <a:ea typeface="Cambria" panose="02040503050406030204" pitchFamily="18" charset="0"/>
              </a:rPr>
              <a:t>Central Vowels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44216" y="1511808"/>
            <a:ext cx="10409584" cy="5084064"/>
          </a:xfrm>
        </p:spPr>
        <p:txBody>
          <a:bodyPr>
            <a:normAutofit/>
          </a:bodyPr>
          <a:lstStyle/>
          <a:p>
            <a:r>
              <a:rPr lang="en-US" sz="2400" dirty="0"/>
              <a:t>Central vowels = intermediate position</a:t>
            </a:r>
          </a:p>
          <a:p>
            <a:endParaRPr lang="en-US" sz="2400" dirty="0"/>
          </a:p>
          <a:p>
            <a:r>
              <a:rPr lang="en-US" sz="2400" dirty="0"/>
              <a:t>All central vowels are produced in an intermediate position between front and back vowels, with the body of the tongue raised towards the roof the mouth in the area where the hard and soft palates fuse.</a:t>
            </a:r>
          </a:p>
          <a:p>
            <a:endParaRPr lang="en-US" sz="2400" dirty="0"/>
          </a:p>
          <a:p>
            <a:r>
              <a:rPr lang="en-US" sz="2400" dirty="0"/>
              <a:t>There are 4 types of central vowel sounds in AE: </a:t>
            </a:r>
          </a:p>
        </p:txBody>
      </p:sp>
      <p:grpSp>
        <p:nvGrpSpPr>
          <p:cNvPr id="5" name="Group 4">
            <a:extLst>
              <a:ext uri="{FF2B5EF4-FFF2-40B4-BE49-F238E27FC236}">
                <a16:creationId xmlns:a16="http://schemas.microsoft.com/office/drawing/2014/main" id="{68B7E633-952F-4A4E-865B-ECBC6C9E1653}"/>
              </a:ext>
            </a:extLst>
          </p:cNvPr>
          <p:cNvGrpSpPr/>
          <p:nvPr/>
        </p:nvGrpSpPr>
        <p:grpSpPr>
          <a:xfrm>
            <a:off x="7654732" y="3756816"/>
            <a:ext cx="3947970" cy="2848191"/>
            <a:chOff x="7654732" y="3756816"/>
            <a:chExt cx="3947970" cy="2848191"/>
          </a:xfrm>
        </p:grpSpPr>
        <p:pic>
          <p:nvPicPr>
            <p:cNvPr id="3" name="Picture 2">
              <a:extLst>
                <a:ext uri="{FF2B5EF4-FFF2-40B4-BE49-F238E27FC236}">
                  <a16:creationId xmlns:a16="http://schemas.microsoft.com/office/drawing/2014/main" id="{2A33BA33-8FF6-4960-9451-C4DBAEBB05E4}"/>
                </a:ext>
              </a:extLst>
            </p:cNvPr>
            <p:cNvPicPr>
              <a:picLocks noChangeAspect="1"/>
            </p:cNvPicPr>
            <p:nvPr/>
          </p:nvPicPr>
          <p:blipFill rotWithShape="1">
            <a:blip r:embed="rId3"/>
            <a:srcRect l="31452" t="30538" r="37339" b="31613"/>
            <a:stretch/>
          </p:blipFill>
          <p:spPr>
            <a:xfrm>
              <a:off x="7654732" y="3756816"/>
              <a:ext cx="3805084" cy="2595716"/>
            </a:xfrm>
            <a:prstGeom prst="rect">
              <a:avLst/>
            </a:prstGeom>
          </p:spPr>
        </p:pic>
        <p:sp>
          <p:nvSpPr>
            <p:cNvPr id="4" name="TextBox 3">
              <a:extLst>
                <a:ext uri="{FF2B5EF4-FFF2-40B4-BE49-F238E27FC236}">
                  <a16:creationId xmlns:a16="http://schemas.microsoft.com/office/drawing/2014/main" id="{DCC4C88E-82CD-493F-B999-C94EB426CA12}"/>
                </a:ext>
              </a:extLst>
            </p:cNvPr>
            <p:cNvSpPr txBox="1"/>
            <p:nvPr/>
          </p:nvSpPr>
          <p:spPr>
            <a:xfrm>
              <a:off x="7888224" y="6343397"/>
              <a:ext cx="3714478" cy="261610"/>
            </a:xfrm>
            <a:prstGeom prst="rect">
              <a:avLst/>
            </a:prstGeom>
            <a:noFill/>
          </p:spPr>
          <p:txBody>
            <a:bodyPr wrap="none" rtlCol="0">
              <a:spAutoFit/>
            </a:bodyPr>
            <a:lstStyle/>
            <a:p>
              <a:r>
                <a:rPr lang="en-US" sz="1100" dirty="0"/>
                <a:t>Taken from: https://www.sltinfo.com/ess101-central-vowels/</a:t>
              </a:r>
            </a:p>
          </p:txBody>
        </p:sp>
      </p:grpSp>
    </p:spTree>
    <p:extLst>
      <p:ext uri="{BB962C8B-B14F-4D97-AF65-F5344CB8AC3E}">
        <p14:creationId xmlns:p14="http://schemas.microsoft.com/office/powerpoint/2010/main" val="2194308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1.3. Inventory – </a:t>
            </a:r>
            <a:r>
              <a:rPr lang="en-US" sz="4000" b="1" dirty="0">
                <a:solidFill>
                  <a:srgbClr val="C00000"/>
                </a:solidFill>
                <a:latin typeface="Cambria" panose="02040503050406030204" pitchFamily="18" charset="0"/>
                <a:ea typeface="Cambria" panose="02040503050406030204" pitchFamily="18" charset="0"/>
              </a:rPr>
              <a:t>Neutralization before /r/</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44216" y="1690688"/>
            <a:ext cx="5663848" cy="4905184"/>
          </a:xfrm>
        </p:spPr>
        <p:txBody>
          <a:bodyPr>
            <a:normAutofit fontScale="85000" lnSpcReduction="20000"/>
          </a:bodyPr>
          <a:lstStyle/>
          <a:p>
            <a:r>
              <a:rPr lang="en-US" sz="2400" dirty="0"/>
              <a:t>Whereas there are 16 vowels in the inventory listed above, the maximum number of contrasts before /r/ is 10.</a:t>
            </a:r>
          </a:p>
          <a:p>
            <a:endParaRPr lang="en-US" sz="2400" dirty="0"/>
          </a:p>
          <a:p>
            <a:r>
              <a:rPr lang="en-US" sz="2400" dirty="0"/>
              <a:t>This is because there are a number of neutralizations of contrasts, so that there are no contrasts between the members of the sets marked by braces in the table below.</a:t>
            </a:r>
          </a:p>
          <a:p>
            <a:endParaRPr lang="en-US" sz="2400" dirty="0"/>
          </a:p>
          <a:p>
            <a:r>
              <a:rPr lang="en-US" sz="2400" dirty="0"/>
              <a:t>Where these neutralizations occur, the vowel heard may be any vowel sound which falls within the range defined by the extreme values for the phonemes in the set.</a:t>
            </a:r>
          </a:p>
          <a:p>
            <a:endParaRPr lang="en-US" sz="2400" dirty="0"/>
          </a:p>
          <a:p>
            <a:r>
              <a:rPr lang="en-US" sz="2400" dirty="0"/>
              <a:t>However, there are, in all cases, preferred variants, and these are marked with an asterisk in the table below.</a:t>
            </a:r>
          </a:p>
        </p:txBody>
      </p:sp>
      <p:grpSp>
        <p:nvGrpSpPr>
          <p:cNvPr id="13" name="Group 12">
            <a:extLst>
              <a:ext uri="{FF2B5EF4-FFF2-40B4-BE49-F238E27FC236}">
                <a16:creationId xmlns:a16="http://schemas.microsoft.com/office/drawing/2014/main" id="{20E8738E-ED7E-4CE8-A22B-FD3E959AF4B1}"/>
              </a:ext>
            </a:extLst>
          </p:cNvPr>
          <p:cNvGrpSpPr/>
          <p:nvPr/>
        </p:nvGrpSpPr>
        <p:grpSpPr>
          <a:xfrm>
            <a:off x="7761600" y="1570768"/>
            <a:ext cx="5208104" cy="4742191"/>
            <a:chOff x="7761600" y="1570768"/>
            <a:chExt cx="5208104" cy="4742191"/>
          </a:xfrm>
        </p:grpSpPr>
        <p:grpSp>
          <p:nvGrpSpPr>
            <p:cNvPr id="11" name="Group 10">
              <a:extLst>
                <a:ext uri="{FF2B5EF4-FFF2-40B4-BE49-F238E27FC236}">
                  <a16:creationId xmlns:a16="http://schemas.microsoft.com/office/drawing/2014/main" id="{6B4F8434-5E48-40F8-A6E7-7BE7394EF64B}"/>
                </a:ext>
              </a:extLst>
            </p:cNvPr>
            <p:cNvGrpSpPr/>
            <p:nvPr/>
          </p:nvGrpSpPr>
          <p:grpSpPr>
            <a:xfrm>
              <a:off x="8144256" y="1570768"/>
              <a:ext cx="1780032" cy="4200048"/>
              <a:chOff x="6851904" y="1485424"/>
              <a:chExt cx="1780032" cy="4200048"/>
            </a:xfrm>
          </p:grpSpPr>
          <p:pic>
            <p:nvPicPr>
              <p:cNvPr id="6" name="Picture 5">
                <a:extLst>
                  <a:ext uri="{FF2B5EF4-FFF2-40B4-BE49-F238E27FC236}">
                    <a16:creationId xmlns:a16="http://schemas.microsoft.com/office/drawing/2014/main" id="{799CB23E-5721-4890-857B-564CD98236A3}"/>
                  </a:ext>
                </a:extLst>
              </p:cNvPr>
              <p:cNvPicPr>
                <a:picLocks noChangeAspect="1"/>
              </p:cNvPicPr>
              <p:nvPr/>
            </p:nvPicPr>
            <p:blipFill rotWithShape="1">
              <a:blip r:embed="rId3"/>
              <a:srcRect l="55400" t="47822" r="30000" b="13423"/>
              <a:stretch/>
            </p:blipFill>
            <p:spPr>
              <a:xfrm>
                <a:off x="6851904" y="1485424"/>
                <a:ext cx="1780032" cy="2657856"/>
              </a:xfrm>
              <a:prstGeom prst="rect">
                <a:avLst/>
              </a:prstGeom>
            </p:spPr>
          </p:pic>
          <p:pic>
            <p:nvPicPr>
              <p:cNvPr id="10" name="Picture 9">
                <a:extLst>
                  <a:ext uri="{FF2B5EF4-FFF2-40B4-BE49-F238E27FC236}">
                    <a16:creationId xmlns:a16="http://schemas.microsoft.com/office/drawing/2014/main" id="{0B902577-838D-40E7-A159-B4CA74A6AF48}"/>
                  </a:ext>
                </a:extLst>
              </p:cNvPr>
              <p:cNvPicPr>
                <a:picLocks noChangeAspect="1"/>
              </p:cNvPicPr>
              <p:nvPr/>
            </p:nvPicPr>
            <p:blipFill rotWithShape="1">
              <a:blip r:embed="rId4"/>
              <a:srcRect l="47400" t="47644" r="38000" b="28475"/>
              <a:stretch/>
            </p:blipFill>
            <p:spPr>
              <a:xfrm>
                <a:off x="6851904" y="4047744"/>
                <a:ext cx="1780032" cy="1637728"/>
              </a:xfrm>
              <a:prstGeom prst="rect">
                <a:avLst/>
              </a:prstGeom>
            </p:spPr>
          </p:pic>
        </p:grpSp>
        <p:sp>
          <p:nvSpPr>
            <p:cNvPr id="12" name="TextBox 11">
              <a:extLst>
                <a:ext uri="{FF2B5EF4-FFF2-40B4-BE49-F238E27FC236}">
                  <a16:creationId xmlns:a16="http://schemas.microsoft.com/office/drawing/2014/main" id="{201F4EA0-D6E4-40E2-B070-661934E498AB}"/>
                </a:ext>
              </a:extLst>
            </p:cNvPr>
            <p:cNvSpPr txBox="1"/>
            <p:nvPr/>
          </p:nvSpPr>
          <p:spPr>
            <a:xfrm>
              <a:off x="7761600" y="5789739"/>
              <a:ext cx="5208104" cy="523220"/>
            </a:xfrm>
            <a:prstGeom prst="rect">
              <a:avLst/>
            </a:prstGeom>
            <a:noFill/>
          </p:spPr>
          <p:txBody>
            <a:bodyPr wrap="square" rtlCol="0">
              <a:spAutoFit/>
            </a:bodyPr>
            <a:lstStyle/>
            <a:p>
              <a:r>
                <a:rPr lang="en-US" sz="1400" dirty="0"/>
                <a:t>Taken from American English Pronunciation </a:t>
              </a:r>
            </a:p>
            <a:p>
              <a:r>
                <a:rPr lang="en-US" sz="1400" dirty="0"/>
                <a:t>Book of Bauer et al., (1980)</a:t>
              </a:r>
            </a:p>
          </p:txBody>
        </p:sp>
      </p:grpSp>
    </p:spTree>
    <p:extLst>
      <p:ext uri="{BB962C8B-B14F-4D97-AF65-F5344CB8AC3E}">
        <p14:creationId xmlns:p14="http://schemas.microsoft.com/office/powerpoint/2010/main" val="3125828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1.3. Inventory (cont.) – </a:t>
            </a:r>
            <a:r>
              <a:rPr lang="en-US" sz="4000" b="1" dirty="0">
                <a:solidFill>
                  <a:srgbClr val="C00000"/>
                </a:solidFill>
                <a:latin typeface="Cambria" panose="02040503050406030204" pitchFamily="18" charset="0"/>
                <a:ea typeface="Cambria" panose="02040503050406030204" pitchFamily="18" charset="0"/>
              </a:rPr>
              <a:t>Written Exercise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44216" y="1511808"/>
            <a:ext cx="10409584" cy="5084064"/>
          </a:xfrm>
        </p:spPr>
        <p:txBody>
          <a:bodyPr>
            <a:normAutofit fontScale="92500" lnSpcReduction="10000"/>
          </a:bodyPr>
          <a:lstStyle/>
          <a:p>
            <a:r>
              <a:rPr lang="en-US" sz="2400" dirty="0"/>
              <a:t>Let’s have some practice! Please write the phonetic symbol of the vowels printed in bold of the following words. </a:t>
            </a:r>
          </a:p>
          <a:p>
            <a:pPr marL="0" indent="0">
              <a:buNone/>
            </a:pPr>
            <a:r>
              <a:rPr lang="en-US" sz="2400" b="1" u="sng" dirty="0">
                <a:solidFill>
                  <a:srgbClr val="FF0000"/>
                </a:solidFill>
              </a:rPr>
              <a:t>The answer key is on the next slide.</a:t>
            </a:r>
          </a:p>
          <a:p>
            <a:pPr marL="1169988" indent="-457200">
              <a:buFont typeface="+mj-lt"/>
              <a:buAutoNum type="arabicPeriod"/>
            </a:pPr>
            <a:r>
              <a:rPr lang="en-US" sz="2400" dirty="0"/>
              <a:t>F</a:t>
            </a:r>
            <a:r>
              <a:rPr lang="en-US" sz="2400" b="1" dirty="0">
                <a:solidFill>
                  <a:srgbClr val="C00000"/>
                </a:solidFill>
              </a:rPr>
              <a:t>i</a:t>
            </a:r>
            <a:r>
              <a:rPr lang="en-US" sz="2400" dirty="0">
                <a:solidFill>
                  <a:srgbClr val="C00000"/>
                </a:solidFill>
              </a:rPr>
              <a:t>l</a:t>
            </a:r>
            <a:r>
              <a:rPr lang="en-US" sz="2400" dirty="0"/>
              <a:t>e</a:t>
            </a:r>
          </a:p>
          <a:p>
            <a:pPr marL="1169988" indent="-457200">
              <a:buFont typeface="+mj-lt"/>
              <a:buAutoNum type="arabicPeriod"/>
            </a:pPr>
            <a:r>
              <a:rPr lang="en-US" sz="2400" dirty="0"/>
              <a:t>T</a:t>
            </a:r>
            <a:r>
              <a:rPr lang="en-US" sz="2400" b="1" dirty="0">
                <a:solidFill>
                  <a:srgbClr val="C00000"/>
                </a:solidFill>
              </a:rPr>
              <a:t>e</a:t>
            </a:r>
            <a:r>
              <a:rPr lang="en-US" sz="2400" dirty="0"/>
              <a:t>ll</a:t>
            </a:r>
          </a:p>
          <a:p>
            <a:pPr marL="1169988" indent="-457200">
              <a:buFont typeface="+mj-lt"/>
              <a:buAutoNum type="arabicPeriod"/>
            </a:pPr>
            <a:r>
              <a:rPr lang="en-US" sz="2400" dirty="0"/>
              <a:t>B</a:t>
            </a:r>
            <a:r>
              <a:rPr lang="en-US" sz="2400" b="1" dirty="0">
                <a:solidFill>
                  <a:srgbClr val="C00000"/>
                </a:solidFill>
              </a:rPr>
              <a:t>u</a:t>
            </a:r>
            <a:r>
              <a:rPr lang="en-US" sz="2400" dirty="0"/>
              <a:t>t</a:t>
            </a:r>
          </a:p>
          <a:p>
            <a:pPr marL="1169988" indent="-457200">
              <a:buFont typeface="+mj-lt"/>
              <a:buAutoNum type="arabicPeriod"/>
            </a:pPr>
            <a:r>
              <a:rPr lang="en-US" sz="2400" dirty="0"/>
              <a:t>S</a:t>
            </a:r>
            <a:r>
              <a:rPr lang="en-US" sz="2400" b="1" dirty="0">
                <a:solidFill>
                  <a:srgbClr val="C00000"/>
                </a:solidFill>
              </a:rPr>
              <a:t>i</a:t>
            </a:r>
            <a:r>
              <a:rPr lang="en-US" sz="2400" dirty="0"/>
              <a:t>t</a:t>
            </a:r>
          </a:p>
          <a:p>
            <a:pPr marL="1169988" indent="-457200">
              <a:buFont typeface="+mj-lt"/>
              <a:buAutoNum type="arabicPeriod"/>
            </a:pPr>
            <a:r>
              <a:rPr lang="en-US" sz="2400" dirty="0"/>
              <a:t>Sh</a:t>
            </a:r>
            <a:r>
              <a:rPr lang="en-US" sz="2400" b="1" dirty="0">
                <a:solidFill>
                  <a:srgbClr val="C00000"/>
                </a:solidFill>
              </a:rPr>
              <a:t>ee</a:t>
            </a:r>
            <a:r>
              <a:rPr lang="en-US" sz="2400" dirty="0"/>
              <a:t>t</a:t>
            </a:r>
          </a:p>
          <a:p>
            <a:pPr marL="1169988" indent="-457200">
              <a:buFont typeface="+mj-lt"/>
              <a:buAutoNum type="arabicPeriod"/>
            </a:pPr>
            <a:r>
              <a:rPr lang="en-US" sz="2400" dirty="0"/>
              <a:t>B</a:t>
            </a:r>
            <a:r>
              <a:rPr lang="en-US" sz="2400" b="1" dirty="0">
                <a:solidFill>
                  <a:srgbClr val="C00000"/>
                </a:solidFill>
              </a:rPr>
              <a:t>u</a:t>
            </a:r>
            <a:r>
              <a:rPr lang="en-US" sz="2400" dirty="0"/>
              <a:t>y</a:t>
            </a:r>
          </a:p>
          <a:p>
            <a:pPr marL="1169988" indent="-457200">
              <a:buFont typeface="+mj-lt"/>
              <a:buAutoNum type="arabicPeriod"/>
            </a:pPr>
            <a:r>
              <a:rPr lang="en-US" sz="2400" dirty="0"/>
              <a:t>M</a:t>
            </a:r>
            <a:r>
              <a:rPr lang="en-US" sz="2400" b="1" dirty="0">
                <a:solidFill>
                  <a:srgbClr val="C00000"/>
                </a:solidFill>
              </a:rPr>
              <a:t>a</a:t>
            </a:r>
            <a:r>
              <a:rPr lang="en-US" sz="2400" dirty="0"/>
              <a:t>n</a:t>
            </a:r>
          </a:p>
          <a:p>
            <a:pPr marL="1169988" indent="-457200">
              <a:buFont typeface="+mj-lt"/>
              <a:buAutoNum type="arabicPeriod"/>
            </a:pPr>
            <a:r>
              <a:rPr lang="en-US" sz="2400" dirty="0"/>
              <a:t>B</a:t>
            </a:r>
            <a:r>
              <a:rPr lang="en-US" sz="2400" b="1" dirty="0">
                <a:solidFill>
                  <a:srgbClr val="C00000"/>
                </a:solidFill>
              </a:rPr>
              <a:t>oi</a:t>
            </a:r>
            <a:r>
              <a:rPr lang="en-US" sz="2400" dirty="0"/>
              <a:t>l</a:t>
            </a:r>
          </a:p>
          <a:p>
            <a:pPr marL="1169988" indent="-457200">
              <a:buFont typeface="+mj-lt"/>
              <a:buAutoNum type="arabicPeriod"/>
            </a:pPr>
            <a:r>
              <a:rPr lang="en-US" sz="2400" dirty="0"/>
              <a:t>B</a:t>
            </a:r>
            <a:r>
              <a:rPr lang="en-US" sz="2400" b="1" dirty="0">
                <a:solidFill>
                  <a:srgbClr val="C00000"/>
                </a:solidFill>
              </a:rPr>
              <a:t>o</a:t>
            </a:r>
            <a:r>
              <a:rPr lang="en-US" sz="2400" dirty="0"/>
              <a:t>wl</a:t>
            </a:r>
          </a:p>
          <a:p>
            <a:pPr marL="1169988" indent="-457200">
              <a:buFont typeface="+mj-lt"/>
              <a:buAutoNum type="arabicPeriod"/>
            </a:pPr>
            <a:r>
              <a:rPr lang="en-US" sz="2400" dirty="0"/>
              <a:t>T</a:t>
            </a:r>
            <a:r>
              <a:rPr lang="en-US" sz="2400" b="1" dirty="0">
                <a:solidFill>
                  <a:srgbClr val="C00000"/>
                </a:solidFill>
              </a:rPr>
              <a:t>a</a:t>
            </a:r>
            <a:r>
              <a:rPr lang="en-US" sz="2400" dirty="0"/>
              <a:t>ble</a:t>
            </a:r>
          </a:p>
        </p:txBody>
      </p:sp>
      <p:pic>
        <p:nvPicPr>
          <p:cNvPr id="3" name="Picture 2" descr="Icon&#10;&#10;Description automatically generated">
            <a:extLst>
              <a:ext uri="{FF2B5EF4-FFF2-40B4-BE49-F238E27FC236}">
                <a16:creationId xmlns:a16="http://schemas.microsoft.com/office/drawing/2014/main" id="{5642EF58-1483-4A61-ACDE-B961A509E0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44460" y="2487075"/>
            <a:ext cx="3228340" cy="3228340"/>
          </a:xfrm>
          <a:prstGeom prst="rect">
            <a:avLst/>
          </a:prstGeom>
        </p:spPr>
      </p:pic>
    </p:spTree>
    <p:extLst>
      <p:ext uri="{BB962C8B-B14F-4D97-AF65-F5344CB8AC3E}">
        <p14:creationId xmlns:p14="http://schemas.microsoft.com/office/powerpoint/2010/main" val="749131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fade">
                                      <p:cBhvr>
                                        <p:cTn id="7" dur="500"/>
                                        <p:tgtEl>
                                          <p:spTgt spid="8">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3" end="3"/>
                                            </p:txEl>
                                          </p:spTgt>
                                        </p:tgtEl>
                                        <p:attrNameLst>
                                          <p:attrName>style.visibility</p:attrName>
                                        </p:attrNameLst>
                                      </p:cBhvr>
                                      <p:to>
                                        <p:strVal val="visible"/>
                                      </p:to>
                                    </p:set>
                                    <p:animEffect transition="in" filter="fade">
                                      <p:cBhvr>
                                        <p:cTn id="12" dur="500"/>
                                        <p:tgtEl>
                                          <p:spTgt spid="8">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animEffect transition="in" filter="fade">
                                      <p:cBhvr>
                                        <p:cTn id="37" dur="500"/>
                                        <p:tgtEl>
                                          <p:spTgt spid="8">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8">
                                            <p:txEl>
                                              <p:pRg st="9" end="9"/>
                                            </p:txEl>
                                          </p:spTgt>
                                        </p:tgtEl>
                                        <p:attrNameLst>
                                          <p:attrName>style.visibility</p:attrName>
                                        </p:attrNameLst>
                                      </p:cBhvr>
                                      <p:to>
                                        <p:strVal val="visible"/>
                                      </p:to>
                                    </p:set>
                                    <p:animEffect transition="in" filter="fade">
                                      <p:cBhvr>
                                        <p:cTn id="42" dur="500"/>
                                        <p:tgtEl>
                                          <p:spTgt spid="8">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
                                            <p:txEl>
                                              <p:pRg st="10" end="10"/>
                                            </p:txEl>
                                          </p:spTgt>
                                        </p:tgtEl>
                                        <p:attrNameLst>
                                          <p:attrName>style.visibility</p:attrName>
                                        </p:attrNameLst>
                                      </p:cBhvr>
                                      <p:to>
                                        <p:strVal val="visible"/>
                                      </p:to>
                                    </p:set>
                                    <p:animEffect transition="in" filter="fade">
                                      <p:cBhvr>
                                        <p:cTn id="47" dur="500"/>
                                        <p:tgtEl>
                                          <p:spTgt spid="8">
                                            <p:txEl>
                                              <p:pRg st="10" end="1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8">
                                            <p:txEl>
                                              <p:pRg st="11" end="11"/>
                                            </p:txEl>
                                          </p:spTgt>
                                        </p:tgtEl>
                                        <p:attrNameLst>
                                          <p:attrName>style.visibility</p:attrName>
                                        </p:attrNameLst>
                                      </p:cBhvr>
                                      <p:to>
                                        <p:strVal val="visible"/>
                                      </p:to>
                                    </p:set>
                                    <p:animEffect transition="in" filter="fade">
                                      <p:cBhvr>
                                        <p:cTn id="52" dur="500"/>
                                        <p:tgtEl>
                                          <p:spTgt spid="8">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43220" y="137121"/>
            <a:ext cx="10515600" cy="1325563"/>
          </a:xfrm>
        </p:spPr>
        <p:txBody>
          <a:bodyPr>
            <a:normAutofit/>
          </a:bodyPr>
          <a:lstStyle/>
          <a:p>
            <a:r>
              <a:rPr lang="en-US" sz="4000" b="1" dirty="0">
                <a:latin typeface="Cambria" panose="02040503050406030204" pitchFamily="18" charset="0"/>
                <a:ea typeface="Cambria" panose="02040503050406030204" pitchFamily="18" charset="0"/>
              </a:rPr>
              <a:t>1.3. Inventory (cont.) – </a:t>
            </a:r>
            <a:br>
              <a:rPr lang="en-US" sz="4000" b="1" dirty="0">
                <a:latin typeface="Cambria" panose="02040503050406030204" pitchFamily="18" charset="0"/>
                <a:ea typeface="Cambria" panose="02040503050406030204" pitchFamily="18" charset="0"/>
              </a:rPr>
            </a:br>
            <a:r>
              <a:rPr lang="en-US" sz="4000" b="1" dirty="0">
                <a:solidFill>
                  <a:srgbClr val="C00000"/>
                </a:solidFill>
                <a:latin typeface="Cambria" panose="02040503050406030204" pitchFamily="18" charset="0"/>
                <a:ea typeface="Cambria" panose="02040503050406030204" pitchFamily="18" charset="0"/>
              </a:rPr>
              <a:t>Written Exercise</a:t>
            </a:r>
            <a:endParaRPr lang="en-US" sz="4000" b="1" dirty="0">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44216" y="1511808"/>
            <a:ext cx="2164744" cy="5084064"/>
          </a:xfrm>
        </p:spPr>
        <p:txBody>
          <a:bodyPr>
            <a:normAutofit lnSpcReduction="10000"/>
          </a:bodyPr>
          <a:lstStyle/>
          <a:p>
            <a:pPr marL="0" indent="0">
              <a:buNone/>
            </a:pPr>
            <a:r>
              <a:rPr lang="en-US" sz="2400" b="1" dirty="0">
                <a:solidFill>
                  <a:srgbClr val="FF0000"/>
                </a:solidFill>
              </a:rPr>
              <a:t>THE ANSWER KEY</a:t>
            </a:r>
            <a:endParaRPr lang="en-US" sz="2400" b="1" u="sng" dirty="0">
              <a:solidFill>
                <a:srgbClr val="FF0000"/>
              </a:solidFill>
            </a:endParaRPr>
          </a:p>
          <a:p>
            <a:pPr marL="457200" indent="-457200">
              <a:buFont typeface="+mj-lt"/>
              <a:buAutoNum type="arabicPeriod"/>
            </a:pPr>
            <a:r>
              <a:rPr lang="en-US" sz="2400" dirty="0"/>
              <a:t>F</a:t>
            </a:r>
            <a:r>
              <a:rPr lang="en-US" sz="2400" b="1" dirty="0">
                <a:solidFill>
                  <a:srgbClr val="C00000"/>
                </a:solidFill>
              </a:rPr>
              <a:t>i</a:t>
            </a:r>
            <a:r>
              <a:rPr lang="en-US" sz="2400" dirty="0">
                <a:solidFill>
                  <a:srgbClr val="C00000"/>
                </a:solidFill>
              </a:rPr>
              <a:t>l</a:t>
            </a:r>
            <a:r>
              <a:rPr lang="en-US" sz="2400" dirty="0"/>
              <a:t>e</a:t>
            </a:r>
          </a:p>
          <a:p>
            <a:pPr marL="457200" indent="-457200">
              <a:buFont typeface="+mj-lt"/>
              <a:buAutoNum type="arabicPeriod"/>
            </a:pPr>
            <a:r>
              <a:rPr lang="en-US" sz="2400" dirty="0"/>
              <a:t>T</a:t>
            </a:r>
            <a:r>
              <a:rPr lang="en-US" sz="2400" b="1" dirty="0">
                <a:solidFill>
                  <a:srgbClr val="C00000"/>
                </a:solidFill>
              </a:rPr>
              <a:t>e</a:t>
            </a:r>
            <a:r>
              <a:rPr lang="en-US" sz="2400" dirty="0"/>
              <a:t>ll</a:t>
            </a:r>
          </a:p>
          <a:p>
            <a:pPr marL="457200" indent="-457200">
              <a:buFont typeface="+mj-lt"/>
              <a:buAutoNum type="arabicPeriod"/>
            </a:pPr>
            <a:r>
              <a:rPr lang="en-US" sz="2400" dirty="0"/>
              <a:t>B</a:t>
            </a:r>
            <a:r>
              <a:rPr lang="en-US" sz="2400" b="1" dirty="0">
                <a:solidFill>
                  <a:srgbClr val="C00000"/>
                </a:solidFill>
              </a:rPr>
              <a:t>u</a:t>
            </a:r>
            <a:r>
              <a:rPr lang="en-US" sz="2400" dirty="0"/>
              <a:t>t</a:t>
            </a:r>
          </a:p>
          <a:p>
            <a:pPr marL="457200" indent="-457200">
              <a:buFont typeface="+mj-lt"/>
              <a:buAutoNum type="arabicPeriod"/>
            </a:pPr>
            <a:r>
              <a:rPr lang="en-US" sz="2400" dirty="0"/>
              <a:t>S</a:t>
            </a:r>
            <a:r>
              <a:rPr lang="en-US" sz="2400" b="1" dirty="0">
                <a:solidFill>
                  <a:srgbClr val="C00000"/>
                </a:solidFill>
              </a:rPr>
              <a:t>i</a:t>
            </a:r>
            <a:r>
              <a:rPr lang="en-US" sz="2400" dirty="0"/>
              <a:t>t</a:t>
            </a:r>
          </a:p>
          <a:p>
            <a:pPr marL="457200" indent="-457200">
              <a:buFont typeface="+mj-lt"/>
              <a:buAutoNum type="arabicPeriod"/>
            </a:pPr>
            <a:r>
              <a:rPr lang="en-US" sz="2400" dirty="0"/>
              <a:t>Sh</a:t>
            </a:r>
            <a:r>
              <a:rPr lang="en-US" sz="2400" b="1" dirty="0">
                <a:solidFill>
                  <a:srgbClr val="C00000"/>
                </a:solidFill>
              </a:rPr>
              <a:t>ee</a:t>
            </a:r>
            <a:r>
              <a:rPr lang="en-US" sz="2400" dirty="0"/>
              <a:t>t</a:t>
            </a:r>
          </a:p>
          <a:p>
            <a:pPr marL="457200" indent="-457200">
              <a:buFont typeface="+mj-lt"/>
              <a:buAutoNum type="arabicPeriod"/>
            </a:pPr>
            <a:r>
              <a:rPr lang="en-US" sz="2400" dirty="0"/>
              <a:t>B</a:t>
            </a:r>
            <a:r>
              <a:rPr lang="en-US" sz="2400" b="1" dirty="0">
                <a:solidFill>
                  <a:srgbClr val="C00000"/>
                </a:solidFill>
              </a:rPr>
              <a:t>u</a:t>
            </a:r>
            <a:r>
              <a:rPr lang="en-US" sz="2400" dirty="0"/>
              <a:t>y</a:t>
            </a:r>
          </a:p>
          <a:p>
            <a:pPr marL="457200" indent="-457200">
              <a:buFont typeface="+mj-lt"/>
              <a:buAutoNum type="arabicPeriod"/>
            </a:pPr>
            <a:r>
              <a:rPr lang="en-US" sz="2400" dirty="0"/>
              <a:t>M</a:t>
            </a:r>
            <a:r>
              <a:rPr lang="en-US" sz="2400" b="1" dirty="0">
                <a:solidFill>
                  <a:srgbClr val="C00000"/>
                </a:solidFill>
              </a:rPr>
              <a:t>a</a:t>
            </a:r>
            <a:r>
              <a:rPr lang="en-US" sz="2400" dirty="0"/>
              <a:t>n</a:t>
            </a:r>
          </a:p>
          <a:p>
            <a:pPr marL="457200" indent="-457200">
              <a:buFont typeface="+mj-lt"/>
              <a:buAutoNum type="arabicPeriod"/>
            </a:pPr>
            <a:r>
              <a:rPr lang="en-US" sz="2400" dirty="0"/>
              <a:t>B</a:t>
            </a:r>
            <a:r>
              <a:rPr lang="en-US" sz="2400" b="1" dirty="0">
                <a:solidFill>
                  <a:srgbClr val="C00000"/>
                </a:solidFill>
              </a:rPr>
              <a:t>oi</a:t>
            </a:r>
            <a:r>
              <a:rPr lang="en-US" sz="2400" dirty="0"/>
              <a:t>l</a:t>
            </a:r>
          </a:p>
          <a:p>
            <a:pPr marL="457200" indent="-457200">
              <a:buFont typeface="+mj-lt"/>
              <a:buAutoNum type="arabicPeriod"/>
            </a:pPr>
            <a:r>
              <a:rPr lang="en-US" sz="2400" dirty="0"/>
              <a:t>B</a:t>
            </a:r>
            <a:r>
              <a:rPr lang="en-US" sz="2400" b="1" dirty="0">
                <a:solidFill>
                  <a:srgbClr val="C00000"/>
                </a:solidFill>
              </a:rPr>
              <a:t>o</a:t>
            </a:r>
            <a:r>
              <a:rPr lang="en-US" sz="2400" dirty="0"/>
              <a:t>wl</a:t>
            </a:r>
          </a:p>
          <a:p>
            <a:pPr marL="457200" indent="-457200">
              <a:buFont typeface="+mj-lt"/>
              <a:buAutoNum type="arabicPeriod"/>
            </a:pPr>
            <a:r>
              <a:rPr lang="en-US" sz="2400" dirty="0"/>
              <a:t>T</a:t>
            </a:r>
            <a:r>
              <a:rPr lang="en-US" sz="2400" b="1" dirty="0">
                <a:solidFill>
                  <a:srgbClr val="C00000"/>
                </a:solidFill>
              </a:rPr>
              <a:t>a</a:t>
            </a:r>
            <a:r>
              <a:rPr lang="en-US" sz="2400" dirty="0"/>
              <a:t>ble</a:t>
            </a:r>
          </a:p>
        </p:txBody>
      </p:sp>
      <p:sp>
        <p:nvSpPr>
          <p:cNvPr id="9" name="Content Placeholder 7">
            <a:extLst>
              <a:ext uri="{FF2B5EF4-FFF2-40B4-BE49-F238E27FC236}">
                <a16:creationId xmlns:a16="http://schemas.microsoft.com/office/drawing/2014/main" id="{53F26431-04A6-4A82-95B0-FBC91D01B770}"/>
              </a:ext>
            </a:extLst>
          </p:cNvPr>
          <p:cNvSpPr txBox="1">
            <a:spLocks/>
          </p:cNvSpPr>
          <p:nvPr/>
        </p:nvSpPr>
        <p:spPr>
          <a:xfrm>
            <a:off x="3536276" y="1548384"/>
            <a:ext cx="2164744" cy="5084064"/>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rgbClr val="FF0000"/>
                </a:solidFill>
              </a:rPr>
              <a:t>THE ANSWER KEY</a:t>
            </a:r>
            <a:endParaRPr lang="en-US" sz="2400" b="1" u="sng" dirty="0">
              <a:solidFill>
                <a:srgbClr val="FF0000"/>
              </a:solidFill>
            </a:endParaRPr>
          </a:p>
          <a:p>
            <a:pPr marL="457200" indent="-457200">
              <a:buFont typeface="+mj-lt"/>
              <a:buAutoNum type="arabicPeriod"/>
            </a:pPr>
            <a:r>
              <a:rPr lang="en-US" sz="2400" b="1" dirty="0">
                <a:solidFill>
                  <a:srgbClr val="FF0000"/>
                </a:solidFill>
              </a:rPr>
              <a:t>/</a:t>
            </a:r>
            <a:r>
              <a:rPr lang="en-US" sz="2400" b="1" dirty="0" err="1">
                <a:solidFill>
                  <a:srgbClr val="FF0000"/>
                </a:solidFill>
              </a:rPr>
              <a:t>aɪ</a:t>
            </a:r>
            <a:r>
              <a:rPr lang="en-US" sz="2400" b="1" dirty="0">
                <a:solidFill>
                  <a:srgbClr val="FF0000"/>
                </a:solidFill>
              </a:rPr>
              <a:t>/</a:t>
            </a:r>
          </a:p>
          <a:p>
            <a:pPr marL="457200" indent="-457200">
              <a:buFont typeface="+mj-lt"/>
              <a:buAutoNum type="arabicPeriod"/>
            </a:pPr>
            <a:r>
              <a:rPr lang="en-US" sz="2400" b="1" dirty="0">
                <a:solidFill>
                  <a:srgbClr val="FF0000"/>
                </a:solidFill>
              </a:rPr>
              <a:t>/e/</a:t>
            </a:r>
          </a:p>
          <a:p>
            <a:pPr marL="457200" indent="-457200">
              <a:buFont typeface="+mj-lt"/>
              <a:buAutoNum type="arabicPeriod"/>
            </a:pPr>
            <a:r>
              <a:rPr lang="en-US" sz="2400" b="1" dirty="0">
                <a:solidFill>
                  <a:srgbClr val="FF0000"/>
                </a:solidFill>
              </a:rPr>
              <a:t>/</a:t>
            </a:r>
            <a:r>
              <a:rPr lang="en-US" sz="2400" b="1" dirty="0">
                <a:solidFill>
                  <a:srgbClr val="FF0000"/>
                </a:solidFill>
                <a:latin typeface="Times New Roman" panose="02020603050405020304" pitchFamily="18" charset="0"/>
                <a:cs typeface="Times New Roman" panose="02020603050405020304" pitchFamily="18" charset="0"/>
              </a:rPr>
              <a:t>ʌ</a:t>
            </a:r>
            <a:r>
              <a:rPr lang="en-US" sz="2400" b="1" dirty="0">
                <a:solidFill>
                  <a:srgbClr val="FF0000"/>
                </a:solidFill>
              </a:rPr>
              <a:t>/ or /ə/</a:t>
            </a:r>
          </a:p>
          <a:p>
            <a:pPr marL="457200" indent="-457200">
              <a:buFont typeface="+mj-lt"/>
              <a:buAutoNum type="arabicPeriod"/>
            </a:pPr>
            <a:r>
              <a:rPr lang="en-US" sz="2400" b="1" dirty="0">
                <a:solidFill>
                  <a:srgbClr val="FF0000"/>
                </a:solidFill>
              </a:rPr>
              <a:t>/ɪ/</a:t>
            </a:r>
          </a:p>
          <a:p>
            <a:pPr marL="457200" indent="-457200">
              <a:buFont typeface="+mj-lt"/>
              <a:buAutoNum type="arabicPeriod"/>
            </a:pPr>
            <a:r>
              <a:rPr lang="en-US" sz="2400" b="1" dirty="0">
                <a:solidFill>
                  <a:srgbClr val="FF0000"/>
                </a:solidFill>
              </a:rPr>
              <a:t>/</a:t>
            </a:r>
            <a:r>
              <a:rPr lang="en-US" sz="2400" b="1" dirty="0" err="1">
                <a:solidFill>
                  <a:srgbClr val="FF0000"/>
                </a:solidFill>
              </a:rPr>
              <a:t>i</a:t>
            </a:r>
            <a:r>
              <a:rPr lang="en-US" sz="2400" b="1" dirty="0">
                <a:solidFill>
                  <a:srgbClr val="FF0000"/>
                </a:solidFill>
              </a:rPr>
              <a:t>ː/</a:t>
            </a:r>
          </a:p>
          <a:p>
            <a:pPr marL="457200" indent="-457200">
              <a:buFont typeface="+mj-lt"/>
              <a:buAutoNum type="arabicPeriod"/>
            </a:pPr>
            <a:r>
              <a:rPr lang="en-US" sz="2400" b="1" dirty="0">
                <a:solidFill>
                  <a:srgbClr val="FF0000"/>
                </a:solidFill>
              </a:rPr>
              <a:t>/</a:t>
            </a:r>
            <a:r>
              <a:rPr lang="en-US" sz="2400" b="1" dirty="0" err="1">
                <a:solidFill>
                  <a:srgbClr val="FF0000"/>
                </a:solidFill>
              </a:rPr>
              <a:t>aɪ</a:t>
            </a:r>
            <a:r>
              <a:rPr lang="en-US" sz="2400" b="1" dirty="0">
                <a:solidFill>
                  <a:srgbClr val="FF0000"/>
                </a:solidFill>
              </a:rPr>
              <a:t>/</a:t>
            </a:r>
          </a:p>
          <a:p>
            <a:pPr marL="457200" indent="-457200">
              <a:buFont typeface="+mj-lt"/>
              <a:buAutoNum type="arabicPeriod"/>
            </a:pPr>
            <a:r>
              <a:rPr lang="en-US" sz="2400" b="1" dirty="0">
                <a:solidFill>
                  <a:srgbClr val="FF0000"/>
                </a:solidFill>
              </a:rPr>
              <a:t>/æ/</a:t>
            </a:r>
          </a:p>
          <a:p>
            <a:pPr marL="457200" indent="-457200">
              <a:buFont typeface="+mj-lt"/>
              <a:buAutoNum type="arabicPeriod"/>
            </a:pPr>
            <a:r>
              <a:rPr lang="en-US" sz="2400" b="1" dirty="0">
                <a:solidFill>
                  <a:srgbClr val="FF0000"/>
                </a:solidFill>
              </a:rPr>
              <a:t>/</a:t>
            </a:r>
            <a:r>
              <a:rPr lang="en-US" sz="2400" b="1" dirty="0" err="1">
                <a:solidFill>
                  <a:srgbClr val="FF0000"/>
                </a:solidFill>
              </a:rPr>
              <a:t>ɔɪ</a:t>
            </a:r>
            <a:r>
              <a:rPr lang="en-US" sz="2400" b="1" dirty="0">
                <a:solidFill>
                  <a:srgbClr val="FF0000"/>
                </a:solidFill>
              </a:rPr>
              <a:t>/</a:t>
            </a:r>
          </a:p>
          <a:p>
            <a:pPr marL="457200" indent="-457200">
              <a:buFont typeface="+mj-lt"/>
              <a:buAutoNum type="arabicPeriod"/>
            </a:pPr>
            <a:r>
              <a:rPr lang="en-US" sz="2400" b="1" dirty="0">
                <a:solidFill>
                  <a:srgbClr val="FF0000"/>
                </a:solidFill>
              </a:rPr>
              <a:t>/</a:t>
            </a:r>
            <a:r>
              <a:rPr lang="en-US" sz="2400" b="1" dirty="0" err="1">
                <a:solidFill>
                  <a:srgbClr val="FF0000"/>
                </a:solidFill>
              </a:rPr>
              <a:t>oʊ</a:t>
            </a:r>
            <a:r>
              <a:rPr lang="en-US" sz="2400" b="1" dirty="0">
                <a:solidFill>
                  <a:srgbClr val="FF0000"/>
                </a:solidFill>
              </a:rPr>
              <a:t>/</a:t>
            </a:r>
          </a:p>
          <a:p>
            <a:pPr marL="457200" indent="-457200">
              <a:buFont typeface="+mj-lt"/>
              <a:buAutoNum type="arabicPeriod"/>
            </a:pPr>
            <a:r>
              <a:rPr lang="en-US" sz="2400" b="1" dirty="0">
                <a:solidFill>
                  <a:srgbClr val="FF0000"/>
                </a:solidFill>
              </a:rPr>
              <a:t>/</a:t>
            </a:r>
            <a:r>
              <a:rPr lang="en-US" sz="2400" b="1" dirty="0" err="1">
                <a:solidFill>
                  <a:srgbClr val="FF0000"/>
                </a:solidFill>
              </a:rPr>
              <a:t>eɪ</a:t>
            </a:r>
            <a:r>
              <a:rPr lang="en-US" sz="2400" b="1" dirty="0">
                <a:solidFill>
                  <a:srgbClr val="FF0000"/>
                </a:solidFill>
              </a:rPr>
              <a:t>/</a:t>
            </a:r>
          </a:p>
        </p:txBody>
      </p:sp>
      <p:grpSp>
        <p:nvGrpSpPr>
          <p:cNvPr id="10" name="Group 9">
            <a:extLst>
              <a:ext uri="{FF2B5EF4-FFF2-40B4-BE49-F238E27FC236}">
                <a16:creationId xmlns:a16="http://schemas.microsoft.com/office/drawing/2014/main" id="{243E1D3D-FD1D-4917-B74E-C225B4156266}"/>
              </a:ext>
            </a:extLst>
          </p:cNvPr>
          <p:cNvGrpSpPr/>
          <p:nvPr/>
        </p:nvGrpSpPr>
        <p:grpSpPr>
          <a:xfrm>
            <a:off x="6248402" y="291268"/>
            <a:ext cx="5669280" cy="6275463"/>
            <a:chOff x="6361043" y="103515"/>
            <a:chExt cx="5669280" cy="6275463"/>
          </a:xfrm>
        </p:grpSpPr>
        <p:sp>
          <p:nvSpPr>
            <p:cNvPr id="11" name="TextBox 10">
              <a:extLst>
                <a:ext uri="{FF2B5EF4-FFF2-40B4-BE49-F238E27FC236}">
                  <a16:creationId xmlns:a16="http://schemas.microsoft.com/office/drawing/2014/main" id="{9D8611DF-9E1B-4486-B8D6-9154554982C9}"/>
                </a:ext>
              </a:extLst>
            </p:cNvPr>
            <p:cNvSpPr txBox="1"/>
            <p:nvPr/>
          </p:nvSpPr>
          <p:spPr>
            <a:xfrm>
              <a:off x="6747574" y="6101979"/>
              <a:ext cx="5208104" cy="276999"/>
            </a:xfrm>
            <a:prstGeom prst="rect">
              <a:avLst/>
            </a:prstGeom>
            <a:noFill/>
          </p:spPr>
          <p:txBody>
            <a:bodyPr wrap="square" rtlCol="0">
              <a:spAutoFit/>
            </a:bodyPr>
            <a:lstStyle/>
            <a:p>
              <a:r>
                <a:rPr lang="en-US" sz="1200" dirty="0"/>
                <a:t>Taken from American English Pronunciation Book of Bauer et al., (1980)</a:t>
              </a:r>
            </a:p>
          </p:txBody>
        </p:sp>
        <p:pic>
          <p:nvPicPr>
            <p:cNvPr id="12" name="Picture 11">
              <a:extLst>
                <a:ext uri="{FF2B5EF4-FFF2-40B4-BE49-F238E27FC236}">
                  <a16:creationId xmlns:a16="http://schemas.microsoft.com/office/drawing/2014/main" id="{A21935DD-E267-47C6-8F2F-383A4F0DA021}"/>
                </a:ext>
              </a:extLst>
            </p:cNvPr>
            <p:cNvPicPr>
              <a:picLocks noChangeAspect="1"/>
            </p:cNvPicPr>
            <p:nvPr/>
          </p:nvPicPr>
          <p:blipFill rotWithShape="1">
            <a:blip r:embed="rId3"/>
            <a:srcRect l="34800" t="30755" r="28194" b="11645"/>
            <a:stretch/>
          </p:blipFill>
          <p:spPr>
            <a:xfrm>
              <a:off x="6361043" y="103515"/>
              <a:ext cx="5669280" cy="5998464"/>
            </a:xfrm>
            <a:prstGeom prst="rect">
              <a:avLst/>
            </a:prstGeom>
          </p:spPr>
        </p:pic>
      </p:grpSp>
    </p:spTree>
    <p:extLst>
      <p:ext uri="{BB962C8B-B14F-4D97-AF65-F5344CB8AC3E}">
        <p14:creationId xmlns:p14="http://schemas.microsoft.com/office/powerpoint/2010/main" val="3748892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xEl>
                                              <p:pRg st="1" end="1"/>
                                            </p:txEl>
                                          </p:spTgt>
                                        </p:tgtEl>
                                        <p:attrNameLst>
                                          <p:attrName>style.visibility</p:attrName>
                                        </p:attrNameLst>
                                      </p:cBhvr>
                                      <p:to>
                                        <p:strVal val="visible"/>
                                      </p:to>
                                    </p:set>
                                    <p:animEffect transition="in" filter="fade">
                                      <p:cBhvr>
                                        <p:cTn id="10" dur="500"/>
                                        <p:tgtEl>
                                          <p:spTgt spid="9">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Effect transition="in" filter="fade">
                                      <p:cBhvr>
                                        <p:cTn id="13" dur="500"/>
                                        <p:tgtEl>
                                          <p:spTgt spid="9">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xEl>
                                              <p:pRg st="3" end="3"/>
                                            </p:txEl>
                                          </p:spTgt>
                                        </p:tgtEl>
                                        <p:attrNameLst>
                                          <p:attrName>style.visibility</p:attrName>
                                        </p:attrNameLst>
                                      </p:cBhvr>
                                      <p:to>
                                        <p:strVal val="visible"/>
                                      </p:to>
                                    </p:set>
                                    <p:animEffect transition="in" filter="fade">
                                      <p:cBhvr>
                                        <p:cTn id="16" dur="500"/>
                                        <p:tgtEl>
                                          <p:spTgt spid="9">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xEl>
                                              <p:pRg st="4" end="4"/>
                                            </p:txEl>
                                          </p:spTgt>
                                        </p:tgtEl>
                                        <p:attrNameLst>
                                          <p:attrName>style.visibility</p:attrName>
                                        </p:attrNameLst>
                                      </p:cBhvr>
                                      <p:to>
                                        <p:strVal val="visible"/>
                                      </p:to>
                                    </p:set>
                                    <p:animEffect transition="in" filter="fade">
                                      <p:cBhvr>
                                        <p:cTn id="19" dur="500"/>
                                        <p:tgtEl>
                                          <p:spTgt spid="9">
                                            <p:txEl>
                                              <p:pRg st="4" end="4"/>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9">
                                            <p:txEl>
                                              <p:pRg st="6" end="6"/>
                                            </p:txEl>
                                          </p:spTgt>
                                        </p:tgtEl>
                                        <p:attrNameLst>
                                          <p:attrName>style.visibility</p:attrName>
                                        </p:attrNameLst>
                                      </p:cBhvr>
                                      <p:to>
                                        <p:strVal val="visible"/>
                                      </p:to>
                                    </p:set>
                                    <p:animEffect transition="in" filter="fade">
                                      <p:cBhvr>
                                        <p:cTn id="25" dur="500"/>
                                        <p:tgtEl>
                                          <p:spTgt spid="9">
                                            <p:txEl>
                                              <p:pRg st="6" end="6"/>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
                                            <p:txEl>
                                              <p:pRg st="7" end="7"/>
                                            </p:txEl>
                                          </p:spTgt>
                                        </p:tgtEl>
                                        <p:attrNameLst>
                                          <p:attrName>style.visibility</p:attrName>
                                        </p:attrNameLst>
                                      </p:cBhvr>
                                      <p:to>
                                        <p:strVal val="visible"/>
                                      </p:to>
                                    </p:set>
                                    <p:animEffect transition="in" filter="fade">
                                      <p:cBhvr>
                                        <p:cTn id="28" dur="500"/>
                                        <p:tgtEl>
                                          <p:spTgt spid="9">
                                            <p:txEl>
                                              <p:pRg st="7" end="7"/>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txEl>
                                              <p:pRg st="8" end="8"/>
                                            </p:txEl>
                                          </p:spTgt>
                                        </p:tgtEl>
                                        <p:attrNameLst>
                                          <p:attrName>style.visibility</p:attrName>
                                        </p:attrNameLst>
                                      </p:cBhvr>
                                      <p:to>
                                        <p:strVal val="visible"/>
                                      </p:to>
                                    </p:set>
                                    <p:animEffect transition="in" filter="fade">
                                      <p:cBhvr>
                                        <p:cTn id="31" dur="500"/>
                                        <p:tgtEl>
                                          <p:spTgt spid="9">
                                            <p:txEl>
                                              <p:pRg st="8" end="8"/>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xEl>
                                              <p:pRg st="9" end="9"/>
                                            </p:txEl>
                                          </p:spTgt>
                                        </p:tgtEl>
                                        <p:attrNameLst>
                                          <p:attrName>style.visibility</p:attrName>
                                        </p:attrNameLst>
                                      </p:cBhvr>
                                      <p:to>
                                        <p:strVal val="visible"/>
                                      </p:to>
                                    </p:set>
                                    <p:animEffect transition="in" filter="fade">
                                      <p:cBhvr>
                                        <p:cTn id="34" dur="500"/>
                                        <p:tgtEl>
                                          <p:spTgt spid="9">
                                            <p:txEl>
                                              <p:pRg st="9" end="9"/>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9">
                                            <p:txEl>
                                              <p:pRg st="10" end="10"/>
                                            </p:txEl>
                                          </p:spTgt>
                                        </p:tgtEl>
                                        <p:attrNameLst>
                                          <p:attrName>style.visibility</p:attrName>
                                        </p:attrNameLst>
                                      </p:cBhvr>
                                      <p:to>
                                        <p:strVal val="visible"/>
                                      </p:to>
                                    </p:set>
                                    <p:animEffect transition="in" filter="fade">
                                      <p:cBhvr>
                                        <p:cTn id="37" dur="500"/>
                                        <p:tgtEl>
                                          <p:spTgt spid="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1.4. Inventory (cont.) – </a:t>
            </a:r>
            <a:r>
              <a:rPr lang="en-US" sz="4000" b="1" dirty="0">
                <a:solidFill>
                  <a:srgbClr val="C00000"/>
                </a:solidFill>
                <a:latin typeface="Cambria" panose="02040503050406030204" pitchFamily="18" charset="0"/>
                <a:ea typeface="Cambria" panose="02040503050406030204" pitchFamily="18" charset="0"/>
              </a:rPr>
              <a:t>Spoken Exercise</a:t>
            </a:r>
          </a:p>
        </p:txBody>
      </p:sp>
      <p:graphicFrame>
        <p:nvGraphicFramePr>
          <p:cNvPr id="4" name="Table 4">
            <a:extLst>
              <a:ext uri="{FF2B5EF4-FFF2-40B4-BE49-F238E27FC236}">
                <a16:creationId xmlns:a16="http://schemas.microsoft.com/office/drawing/2014/main" id="{36881687-9DD4-4E2D-94B9-40955DA997F4}"/>
              </a:ext>
            </a:extLst>
          </p:cNvPr>
          <p:cNvGraphicFramePr>
            <a:graphicFrameLocks noGrp="1"/>
          </p:cNvGraphicFramePr>
          <p:nvPr>
            <p:ph idx="1"/>
            <p:extLst>
              <p:ext uri="{D42A27DB-BD31-4B8C-83A1-F6EECF244321}">
                <p14:modId xmlns:p14="http://schemas.microsoft.com/office/powerpoint/2010/main" val="738842843"/>
              </p:ext>
            </p:extLst>
          </p:nvPr>
        </p:nvGraphicFramePr>
        <p:xfrm>
          <a:off x="838200" y="2203577"/>
          <a:ext cx="10515597" cy="4079240"/>
        </p:xfrm>
        <a:graphic>
          <a:graphicData uri="http://schemas.openxmlformats.org/drawingml/2006/table">
            <a:tbl>
              <a:tblPr firstRow="1" bandRow="1">
                <a:tableStyleId>{5940675A-B579-460E-94D1-54222C63F5DA}</a:tableStyleId>
              </a:tblPr>
              <a:tblGrid>
                <a:gridCol w="551688">
                  <a:extLst>
                    <a:ext uri="{9D8B030D-6E8A-4147-A177-3AD203B41FA5}">
                      <a16:colId xmlns:a16="http://schemas.microsoft.com/office/drawing/2014/main" val="2268099737"/>
                    </a:ext>
                  </a:extLst>
                </a:gridCol>
                <a:gridCol w="4828032">
                  <a:extLst>
                    <a:ext uri="{9D8B030D-6E8A-4147-A177-3AD203B41FA5}">
                      <a16:colId xmlns:a16="http://schemas.microsoft.com/office/drawing/2014/main" val="564180113"/>
                    </a:ext>
                  </a:extLst>
                </a:gridCol>
                <a:gridCol w="5135877">
                  <a:extLst>
                    <a:ext uri="{9D8B030D-6E8A-4147-A177-3AD203B41FA5}">
                      <a16:colId xmlns:a16="http://schemas.microsoft.com/office/drawing/2014/main" val="2911103125"/>
                    </a:ext>
                  </a:extLst>
                </a:gridCol>
              </a:tblGrid>
              <a:tr h="370840">
                <a:tc>
                  <a:txBody>
                    <a:bodyPr/>
                    <a:lstStyle/>
                    <a:p>
                      <a:pPr algn="ctr"/>
                      <a:r>
                        <a:rPr lang="en-US" b="1" dirty="0"/>
                        <a:t>No</a:t>
                      </a:r>
                    </a:p>
                  </a:txBody>
                  <a:tcPr/>
                </a:tc>
                <a:tc>
                  <a:txBody>
                    <a:bodyPr/>
                    <a:lstStyle/>
                    <a:p>
                      <a:pPr algn="ctr"/>
                      <a:r>
                        <a:rPr lang="en-US" b="1" dirty="0"/>
                        <a:t>a</a:t>
                      </a:r>
                    </a:p>
                  </a:txBody>
                  <a:tcPr/>
                </a:tc>
                <a:tc>
                  <a:txBody>
                    <a:bodyPr/>
                    <a:lstStyle/>
                    <a:p>
                      <a:pPr algn="ctr"/>
                      <a:r>
                        <a:rPr lang="en-US" b="1" dirty="0"/>
                        <a:t>b</a:t>
                      </a:r>
                    </a:p>
                  </a:txBody>
                  <a:tcPr/>
                </a:tc>
                <a:extLst>
                  <a:ext uri="{0D108BD9-81ED-4DB2-BD59-A6C34878D82A}">
                    <a16:rowId xmlns:a16="http://schemas.microsoft.com/office/drawing/2014/main" val="3828830180"/>
                  </a:ext>
                </a:extLst>
              </a:tr>
              <a:tr h="370840">
                <a:tc>
                  <a:txBody>
                    <a:bodyPr/>
                    <a:lstStyle/>
                    <a:p>
                      <a:r>
                        <a:rPr lang="en-US" dirty="0"/>
                        <a:t>1</a:t>
                      </a:r>
                    </a:p>
                  </a:txBody>
                  <a:tcPr/>
                </a:tc>
                <a:tc>
                  <a:txBody>
                    <a:bodyPr/>
                    <a:lstStyle/>
                    <a:p>
                      <a:r>
                        <a:rPr lang="en-US" dirty="0"/>
                        <a:t>/</a:t>
                      </a:r>
                      <a:r>
                        <a:rPr lang="en-US" dirty="0" err="1"/>
                        <a:t>i</a:t>
                      </a:r>
                      <a:r>
                        <a:rPr lang="en-US" dirty="0"/>
                        <a:t>/</a:t>
                      </a:r>
                    </a:p>
                  </a:txBody>
                  <a:tcPr/>
                </a:tc>
                <a:tc>
                  <a:txBody>
                    <a:bodyPr/>
                    <a:lstStyle/>
                    <a:p>
                      <a:r>
                        <a:rPr lang="en-US" dirty="0"/>
                        <a:t>/</a:t>
                      </a:r>
                      <a:r>
                        <a:rPr lang="en-US" dirty="0">
                          <a:latin typeface="Times New Roman" panose="02020603050405020304" pitchFamily="18" charset="0"/>
                          <a:cs typeface="Times New Roman" panose="02020603050405020304" pitchFamily="18" charset="0"/>
                        </a:rPr>
                        <a:t>ɪ</a:t>
                      </a:r>
                      <a:r>
                        <a:rPr lang="en-US" dirty="0"/>
                        <a:t>/</a:t>
                      </a:r>
                    </a:p>
                  </a:txBody>
                  <a:tcPr/>
                </a:tc>
                <a:extLst>
                  <a:ext uri="{0D108BD9-81ED-4DB2-BD59-A6C34878D82A}">
                    <a16:rowId xmlns:a16="http://schemas.microsoft.com/office/drawing/2014/main" val="4281084749"/>
                  </a:ext>
                </a:extLst>
              </a:tr>
              <a:tr h="370840">
                <a:tc>
                  <a:txBody>
                    <a:bodyPr/>
                    <a:lstStyle/>
                    <a:p>
                      <a:r>
                        <a:rPr lang="en-US" dirty="0"/>
                        <a:t>2</a:t>
                      </a:r>
                    </a:p>
                  </a:txBody>
                  <a:tcPr/>
                </a:tc>
                <a:tc>
                  <a:txBody>
                    <a:bodyPr/>
                    <a:lstStyle/>
                    <a:p>
                      <a:r>
                        <a:rPr lang="en-US" dirty="0"/>
                        <a:t>/</a:t>
                      </a:r>
                      <a:r>
                        <a:rPr lang="en-US" dirty="0">
                          <a:latin typeface="Times New Roman" panose="02020603050405020304" pitchFamily="18" charset="0"/>
                          <a:cs typeface="Times New Roman" panose="02020603050405020304" pitchFamily="18" charset="0"/>
                        </a:rPr>
                        <a:t>ʊ</a:t>
                      </a:r>
                      <a:r>
                        <a:rPr lang="en-US" dirty="0"/>
                        <a:t>/</a:t>
                      </a:r>
                    </a:p>
                  </a:txBody>
                  <a:tcPr/>
                </a:tc>
                <a:tc>
                  <a:txBody>
                    <a:bodyPr/>
                    <a:lstStyle/>
                    <a:p>
                      <a:r>
                        <a:rPr lang="en-US" dirty="0"/>
                        <a:t>/u/</a:t>
                      </a:r>
                    </a:p>
                  </a:txBody>
                  <a:tcPr/>
                </a:tc>
                <a:extLst>
                  <a:ext uri="{0D108BD9-81ED-4DB2-BD59-A6C34878D82A}">
                    <a16:rowId xmlns:a16="http://schemas.microsoft.com/office/drawing/2014/main" val="1628861638"/>
                  </a:ext>
                </a:extLst>
              </a:tr>
              <a:tr h="370840">
                <a:tc>
                  <a:txBody>
                    <a:bodyPr/>
                    <a:lstStyle/>
                    <a:p>
                      <a:r>
                        <a:rPr lang="en-US" dirty="0"/>
                        <a:t>3</a:t>
                      </a:r>
                    </a:p>
                  </a:txBody>
                  <a:tcPr/>
                </a:tc>
                <a:tc>
                  <a:txBody>
                    <a:bodyPr/>
                    <a:lstStyle/>
                    <a:p>
                      <a:r>
                        <a:rPr lang="en-US" dirty="0"/>
                        <a:t>/</a:t>
                      </a:r>
                      <a:r>
                        <a:rPr lang="en-US" dirty="0">
                          <a:latin typeface="Times New Roman" panose="02020603050405020304" pitchFamily="18" charset="0"/>
                          <a:cs typeface="Times New Roman" panose="02020603050405020304" pitchFamily="18" charset="0"/>
                        </a:rPr>
                        <a:t>ʊ</a:t>
                      </a:r>
                      <a:r>
                        <a:rPr lang="en-US" dirty="0"/>
                        <a:t>/</a:t>
                      </a:r>
                    </a:p>
                  </a:txBody>
                  <a:tcPr/>
                </a:tc>
                <a:tc>
                  <a:txBody>
                    <a:bodyPr/>
                    <a:lstStyle/>
                    <a:p>
                      <a:r>
                        <a:rPr lang="en-US" dirty="0"/>
                        <a:t>/u/</a:t>
                      </a:r>
                    </a:p>
                  </a:txBody>
                  <a:tcPr/>
                </a:tc>
                <a:extLst>
                  <a:ext uri="{0D108BD9-81ED-4DB2-BD59-A6C34878D82A}">
                    <a16:rowId xmlns:a16="http://schemas.microsoft.com/office/drawing/2014/main" val="3499531246"/>
                  </a:ext>
                </a:extLst>
              </a:tr>
              <a:tr h="370840">
                <a:tc>
                  <a:txBody>
                    <a:bodyPr/>
                    <a:lstStyle/>
                    <a:p>
                      <a:r>
                        <a:rPr lang="en-US" dirty="0"/>
                        <a:t>4</a:t>
                      </a:r>
                    </a:p>
                  </a:txBody>
                  <a:tcPr/>
                </a:tc>
                <a:tc>
                  <a:txBody>
                    <a:bodyPr/>
                    <a:lstStyle/>
                    <a:p>
                      <a:r>
                        <a:rPr lang="en-US" dirty="0"/>
                        <a:t>/</a:t>
                      </a:r>
                      <a:r>
                        <a:rPr lang="en-US" dirty="0" err="1"/>
                        <a:t>aɪ</a:t>
                      </a:r>
                      <a:r>
                        <a:rPr lang="en-US" dirty="0"/>
                        <a:t>/</a:t>
                      </a:r>
                    </a:p>
                  </a:txBody>
                  <a:tcPr/>
                </a:tc>
                <a:tc>
                  <a:txBody>
                    <a:bodyPr/>
                    <a:lstStyle/>
                    <a:p>
                      <a:r>
                        <a:rPr lang="en-US" dirty="0"/>
                        <a:t>/</a:t>
                      </a:r>
                      <a:r>
                        <a:rPr lang="en-US" dirty="0" err="1"/>
                        <a:t>eɪ</a:t>
                      </a:r>
                      <a:r>
                        <a:rPr lang="en-US" dirty="0"/>
                        <a:t>/</a:t>
                      </a:r>
                    </a:p>
                  </a:txBody>
                  <a:tcPr/>
                </a:tc>
                <a:extLst>
                  <a:ext uri="{0D108BD9-81ED-4DB2-BD59-A6C34878D82A}">
                    <a16:rowId xmlns:a16="http://schemas.microsoft.com/office/drawing/2014/main" val="80954050"/>
                  </a:ext>
                </a:extLst>
              </a:tr>
              <a:tr h="370840">
                <a:tc>
                  <a:txBody>
                    <a:bodyPr/>
                    <a:lstStyle/>
                    <a:p>
                      <a:r>
                        <a:rPr lang="en-US" dirty="0"/>
                        <a:t>5</a:t>
                      </a:r>
                    </a:p>
                  </a:txBody>
                  <a:tcPr/>
                </a:tc>
                <a:tc>
                  <a:txBody>
                    <a:bodyPr/>
                    <a:lstStyle/>
                    <a:p>
                      <a:r>
                        <a:rPr lang="en-US" dirty="0"/>
                        <a:t>/</a:t>
                      </a:r>
                      <a:r>
                        <a:rPr lang="en-US" dirty="0" err="1"/>
                        <a:t>i</a:t>
                      </a:r>
                      <a:r>
                        <a:rPr lang="en-US" dirty="0"/>
                        <a:t>/</a:t>
                      </a:r>
                    </a:p>
                  </a:txBody>
                  <a:tcPr/>
                </a:tc>
                <a:tc>
                  <a:txBody>
                    <a:bodyPr/>
                    <a:lstStyle/>
                    <a:p>
                      <a:r>
                        <a:rPr lang="en-US" dirty="0"/>
                        <a:t>/</a:t>
                      </a:r>
                      <a:r>
                        <a:rPr lang="en-US" dirty="0">
                          <a:latin typeface="Times New Roman" panose="02020603050405020304" pitchFamily="18" charset="0"/>
                          <a:cs typeface="Times New Roman" panose="02020603050405020304" pitchFamily="18" charset="0"/>
                        </a:rPr>
                        <a:t>ɪ</a:t>
                      </a:r>
                      <a:r>
                        <a:rPr lang="en-US" dirty="0"/>
                        <a:t>/</a:t>
                      </a:r>
                    </a:p>
                  </a:txBody>
                  <a:tcPr/>
                </a:tc>
                <a:extLst>
                  <a:ext uri="{0D108BD9-81ED-4DB2-BD59-A6C34878D82A}">
                    <a16:rowId xmlns:a16="http://schemas.microsoft.com/office/drawing/2014/main" val="1505629199"/>
                  </a:ext>
                </a:extLst>
              </a:tr>
              <a:tr h="370840">
                <a:tc>
                  <a:txBody>
                    <a:bodyPr/>
                    <a:lstStyle/>
                    <a:p>
                      <a:r>
                        <a:rPr lang="en-US" dirty="0"/>
                        <a:t>6</a:t>
                      </a:r>
                    </a:p>
                  </a:txBody>
                  <a:tcPr/>
                </a:tc>
                <a:tc>
                  <a:txBody>
                    <a:bodyPr/>
                    <a:lstStyle/>
                    <a:p>
                      <a:r>
                        <a:rPr lang="en-US" dirty="0"/>
                        <a:t>/</a:t>
                      </a:r>
                      <a:r>
                        <a:rPr lang="en-US" dirty="0">
                          <a:latin typeface="Times New Roman" panose="02020603050405020304" pitchFamily="18" charset="0"/>
                          <a:cs typeface="Times New Roman" panose="02020603050405020304" pitchFamily="18" charset="0"/>
                        </a:rPr>
                        <a:t>ʊ</a:t>
                      </a:r>
                      <a:r>
                        <a:rPr lang="en-US" dirty="0"/>
                        <a:t>/</a:t>
                      </a:r>
                    </a:p>
                  </a:txBody>
                  <a:tcPr/>
                </a:tc>
                <a:tc>
                  <a:txBody>
                    <a:bodyPr/>
                    <a:lstStyle/>
                    <a:p>
                      <a:r>
                        <a:rPr lang="en-US" dirty="0"/>
                        <a:t>/u/</a:t>
                      </a:r>
                    </a:p>
                  </a:txBody>
                  <a:tcPr/>
                </a:tc>
                <a:extLst>
                  <a:ext uri="{0D108BD9-81ED-4DB2-BD59-A6C34878D82A}">
                    <a16:rowId xmlns:a16="http://schemas.microsoft.com/office/drawing/2014/main" val="767229017"/>
                  </a:ext>
                </a:extLst>
              </a:tr>
              <a:tr h="370840">
                <a:tc>
                  <a:txBody>
                    <a:bodyPr/>
                    <a:lstStyle/>
                    <a:p>
                      <a:r>
                        <a:rPr lang="en-US" dirty="0"/>
                        <a:t>7</a:t>
                      </a:r>
                    </a:p>
                  </a:txBody>
                  <a:tcPr/>
                </a:tc>
                <a:tc>
                  <a:txBody>
                    <a:bodyPr/>
                    <a:lstStyle/>
                    <a:p>
                      <a:r>
                        <a:rPr lang="en-US" dirty="0"/>
                        <a:t>/</a:t>
                      </a:r>
                      <a:r>
                        <a:rPr lang="en-US" dirty="0" err="1"/>
                        <a:t>aɪ</a:t>
                      </a:r>
                      <a:r>
                        <a:rPr lang="en-US" dirty="0"/>
                        <a:t>/</a:t>
                      </a:r>
                    </a:p>
                  </a:txBody>
                  <a:tcPr/>
                </a:tc>
                <a:tc>
                  <a:txBody>
                    <a:bodyPr/>
                    <a:lstStyle/>
                    <a:p>
                      <a:r>
                        <a:rPr lang="en-US" dirty="0"/>
                        <a:t>/</a:t>
                      </a:r>
                      <a:r>
                        <a:rPr lang="en-US" dirty="0" err="1"/>
                        <a:t>eɪ</a:t>
                      </a:r>
                      <a:r>
                        <a:rPr lang="en-US" dirty="0"/>
                        <a:t>/</a:t>
                      </a:r>
                    </a:p>
                  </a:txBody>
                  <a:tcPr/>
                </a:tc>
                <a:extLst>
                  <a:ext uri="{0D108BD9-81ED-4DB2-BD59-A6C34878D82A}">
                    <a16:rowId xmlns:a16="http://schemas.microsoft.com/office/drawing/2014/main" val="2324303935"/>
                  </a:ext>
                </a:extLst>
              </a:tr>
              <a:tr h="370840">
                <a:tc>
                  <a:txBody>
                    <a:bodyPr/>
                    <a:lstStyle/>
                    <a:p>
                      <a:r>
                        <a:rPr lang="en-US" dirty="0"/>
                        <a:t>8</a:t>
                      </a:r>
                    </a:p>
                  </a:txBody>
                  <a:tcPr/>
                </a:tc>
                <a:tc>
                  <a:txBody>
                    <a:bodyPr/>
                    <a:lstStyle/>
                    <a:p>
                      <a:r>
                        <a:rPr lang="en-US" dirty="0"/>
                        <a:t>/ɑ/</a:t>
                      </a:r>
                    </a:p>
                  </a:txBody>
                  <a:tcPr/>
                </a:tc>
                <a:tc>
                  <a:txBody>
                    <a:bodyPr/>
                    <a:lstStyle/>
                    <a:p>
                      <a:r>
                        <a:rPr lang="en-US" dirty="0"/>
                        <a:t>/</a:t>
                      </a:r>
                      <a:r>
                        <a:rPr lang="en-US" dirty="0">
                          <a:latin typeface="Times New Roman" panose="02020603050405020304" pitchFamily="18" charset="0"/>
                          <a:cs typeface="Times New Roman" panose="02020603050405020304" pitchFamily="18" charset="0"/>
                        </a:rPr>
                        <a:t>ʌ</a:t>
                      </a:r>
                      <a:r>
                        <a:rPr lang="en-US" dirty="0"/>
                        <a:t>/</a:t>
                      </a:r>
                    </a:p>
                  </a:txBody>
                  <a:tcPr/>
                </a:tc>
                <a:extLst>
                  <a:ext uri="{0D108BD9-81ED-4DB2-BD59-A6C34878D82A}">
                    <a16:rowId xmlns:a16="http://schemas.microsoft.com/office/drawing/2014/main" val="4124593297"/>
                  </a:ext>
                </a:extLst>
              </a:tr>
              <a:tr h="370840">
                <a:tc>
                  <a:txBody>
                    <a:bodyPr/>
                    <a:lstStyle/>
                    <a:p>
                      <a:r>
                        <a:rPr lang="en-US" dirty="0"/>
                        <a:t>9</a:t>
                      </a:r>
                    </a:p>
                  </a:txBody>
                  <a:tcPr/>
                </a:tc>
                <a:tc>
                  <a:txBody>
                    <a:bodyPr/>
                    <a:lstStyle/>
                    <a:p>
                      <a:r>
                        <a:rPr lang="en-US" dirty="0"/>
                        <a:t>/</a:t>
                      </a:r>
                      <a:r>
                        <a:rPr lang="en-US" dirty="0">
                          <a:latin typeface="Times New Roman" panose="02020603050405020304" pitchFamily="18" charset="0"/>
                          <a:cs typeface="Times New Roman" panose="02020603050405020304" pitchFamily="18" charset="0"/>
                        </a:rPr>
                        <a:t>ʊ</a:t>
                      </a:r>
                      <a:r>
                        <a:rPr lang="en-US" dirty="0"/>
                        <a:t>/</a:t>
                      </a:r>
                    </a:p>
                  </a:txBody>
                  <a:tcPr/>
                </a:tc>
                <a:tc>
                  <a:txBody>
                    <a:bodyPr/>
                    <a:lstStyle/>
                    <a:p>
                      <a:r>
                        <a:rPr lang="en-US" dirty="0"/>
                        <a:t>/u/</a:t>
                      </a:r>
                    </a:p>
                  </a:txBody>
                  <a:tcPr/>
                </a:tc>
                <a:extLst>
                  <a:ext uri="{0D108BD9-81ED-4DB2-BD59-A6C34878D82A}">
                    <a16:rowId xmlns:a16="http://schemas.microsoft.com/office/drawing/2014/main" val="2785107716"/>
                  </a:ext>
                </a:extLst>
              </a:tr>
              <a:tr h="370840">
                <a:tc>
                  <a:txBody>
                    <a:bodyPr/>
                    <a:lstStyle/>
                    <a:p>
                      <a:r>
                        <a:rPr lang="en-US" dirty="0"/>
                        <a:t>10</a:t>
                      </a:r>
                    </a:p>
                  </a:txBody>
                  <a:tcPr/>
                </a:tc>
                <a:tc>
                  <a:txBody>
                    <a:bodyPr/>
                    <a:lstStyle/>
                    <a:p>
                      <a:r>
                        <a:rPr lang="en-US" dirty="0"/>
                        <a:t>/</a:t>
                      </a:r>
                      <a:r>
                        <a:rPr lang="en-US" dirty="0">
                          <a:latin typeface="Times New Roman" panose="02020603050405020304" pitchFamily="18" charset="0"/>
                          <a:cs typeface="Times New Roman" panose="02020603050405020304" pitchFamily="18" charset="0"/>
                        </a:rPr>
                        <a:t>ʊ</a:t>
                      </a:r>
                      <a:r>
                        <a:rPr lang="en-US" dirty="0"/>
                        <a:t>/</a:t>
                      </a:r>
                    </a:p>
                  </a:txBody>
                  <a:tcPr/>
                </a:tc>
                <a:tc>
                  <a:txBody>
                    <a:bodyPr/>
                    <a:lstStyle/>
                    <a:p>
                      <a:r>
                        <a:rPr lang="en-US" dirty="0"/>
                        <a:t>/u/</a:t>
                      </a:r>
                    </a:p>
                  </a:txBody>
                  <a:tcPr/>
                </a:tc>
                <a:extLst>
                  <a:ext uri="{0D108BD9-81ED-4DB2-BD59-A6C34878D82A}">
                    <a16:rowId xmlns:a16="http://schemas.microsoft.com/office/drawing/2014/main" val="2813320913"/>
                  </a:ext>
                </a:extLst>
              </a:tr>
            </a:tbl>
          </a:graphicData>
        </a:graphic>
      </p:graphicFrame>
      <p:sp>
        <p:nvSpPr>
          <p:cNvPr id="5" name="TextBox 4">
            <a:extLst>
              <a:ext uri="{FF2B5EF4-FFF2-40B4-BE49-F238E27FC236}">
                <a16:creationId xmlns:a16="http://schemas.microsoft.com/office/drawing/2014/main" id="{F72D5635-4AD7-4F49-8C50-7A8C337F9826}"/>
              </a:ext>
            </a:extLst>
          </p:cNvPr>
          <p:cNvSpPr txBox="1"/>
          <p:nvPr/>
        </p:nvSpPr>
        <p:spPr>
          <a:xfrm>
            <a:off x="838200" y="1506022"/>
            <a:ext cx="10256520" cy="646331"/>
          </a:xfrm>
          <a:prstGeom prst="rect">
            <a:avLst/>
          </a:prstGeom>
          <a:noFill/>
        </p:spPr>
        <p:txBody>
          <a:bodyPr wrap="square" rtlCol="0">
            <a:spAutoFit/>
          </a:bodyPr>
          <a:lstStyle/>
          <a:p>
            <a:r>
              <a:rPr lang="en-US" dirty="0"/>
              <a:t>Listen to the words spoken by your professor. Then guess which phonetic symbol is right for the vowel specified in each number. Choose (a) or (b). </a:t>
            </a:r>
            <a:r>
              <a:rPr lang="en-US" b="1" u="sng" dirty="0">
                <a:solidFill>
                  <a:srgbClr val="FF0000"/>
                </a:solidFill>
              </a:rPr>
              <a:t>The answer key is on the next slide!</a:t>
            </a:r>
          </a:p>
        </p:txBody>
      </p:sp>
    </p:spTree>
    <p:extLst>
      <p:ext uri="{BB962C8B-B14F-4D97-AF65-F5344CB8AC3E}">
        <p14:creationId xmlns:p14="http://schemas.microsoft.com/office/powerpoint/2010/main" val="3670714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1.4. Inventory (cont.) – </a:t>
            </a:r>
            <a:r>
              <a:rPr lang="en-US" sz="4000" b="1" dirty="0">
                <a:solidFill>
                  <a:srgbClr val="C00000"/>
                </a:solidFill>
                <a:latin typeface="Cambria" panose="02040503050406030204" pitchFamily="18" charset="0"/>
                <a:ea typeface="Cambria" panose="02040503050406030204" pitchFamily="18" charset="0"/>
              </a:rPr>
              <a:t>Spoken Exercise – Answer Key</a:t>
            </a:r>
          </a:p>
        </p:txBody>
      </p:sp>
      <p:sp>
        <p:nvSpPr>
          <p:cNvPr id="5" name="TextBox 4">
            <a:extLst>
              <a:ext uri="{FF2B5EF4-FFF2-40B4-BE49-F238E27FC236}">
                <a16:creationId xmlns:a16="http://schemas.microsoft.com/office/drawing/2014/main" id="{F72D5635-4AD7-4F49-8C50-7A8C337F9826}"/>
              </a:ext>
            </a:extLst>
          </p:cNvPr>
          <p:cNvSpPr txBox="1"/>
          <p:nvPr/>
        </p:nvSpPr>
        <p:spPr>
          <a:xfrm>
            <a:off x="838200" y="1506022"/>
            <a:ext cx="10256520" cy="646331"/>
          </a:xfrm>
          <a:prstGeom prst="rect">
            <a:avLst/>
          </a:prstGeom>
          <a:noFill/>
        </p:spPr>
        <p:txBody>
          <a:bodyPr wrap="square" rtlCol="0">
            <a:spAutoFit/>
          </a:bodyPr>
          <a:lstStyle/>
          <a:p>
            <a:r>
              <a:rPr lang="en-US" dirty="0"/>
              <a:t>Listen to the words spoken by your professor. Then guess which phonetic symbol is right for the vowel specified in each number. Choose (a) or (b).  </a:t>
            </a:r>
            <a:r>
              <a:rPr lang="en-US" dirty="0">
                <a:highlight>
                  <a:srgbClr val="FF0000"/>
                </a:highlight>
              </a:rPr>
              <a:t>The correct answer is shown in the red cells.</a:t>
            </a:r>
            <a:endParaRPr lang="en-US" b="1" u="sng" dirty="0">
              <a:solidFill>
                <a:srgbClr val="FF0000"/>
              </a:solidFill>
              <a:highlight>
                <a:srgbClr val="FF0000"/>
              </a:highlight>
            </a:endParaRPr>
          </a:p>
        </p:txBody>
      </p:sp>
      <p:graphicFrame>
        <p:nvGraphicFramePr>
          <p:cNvPr id="8" name="Table 4">
            <a:extLst>
              <a:ext uri="{FF2B5EF4-FFF2-40B4-BE49-F238E27FC236}">
                <a16:creationId xmlns:a16="http://schemas.microsoft.com/office/drawing/2014/main" id="{C11BFA8D-D467-481D-BA33-07D79204B302}"/>
              </a:ext>
            </a:extLst>
          </p:cNvPr>
          <p:cNvGraphicFramePr>
            <a:graphicFrameLocks/>
          </p:cNvGraphicFramePr>
          <p:nvPr>
            <p:extLst>
              <p:ext uri="{D42A27DB-BD31-4B8C-83A1-F6EECF244321}">
                <p14:modId xmlns:p14="http://schemas.microsoft.com/office/powerpoint/2010/main" val="1735740248"/>
              </p:ext>
            </p:extLst>
          </p:nvPr>
        </p:nvGraphicFramePr>
        <p:xfrm>
          <a:off x="838200" y="2203577"/>
          <a:ext cx="10515597" cy="4115019"/>
        </p:xfrm>
        <a:graphic>
          <a:graphicData uri="http://schemas.openxmlformats.org/drawingml/2006/table">
            <a:tbl>
              <a:tblPr firstRow="1" bandRow="1">
                <a:tableStyleId>{5940675A-B579-460E-94D1-54222C63F5DA}</a:tableStyleId>
              </a:tblPr>
              <a:tblGrid>
                <a:gridCol w="551688">
                  <a:extLst>
                    <a:ext uri="{9D8B030D-6E8A-4147-A177-3AD203B41FA5}">
                      <a16:colId xmlns:a16="http://schemas.microsoft.com/office/drawing/2014/main" val="2268099737"/>
                    </a:ext>
                  </a:extLst>
                </a:gridCol>
                <a:gridCol w="4828032">
                  <a:extLst>
                    <a:ext uri="{9D8B030D-6E8A-4147-A177-3AD203B41FA5}">
                      <a16:colId xmlns:a16="http://schemas.microsoft.com/office/drawing/2014/main" val="564180113"/>
                    </a:ext>
                  </a:extLst>
                </a:gridCol>
                <a:gridCol w="5135877">
                  <a:extLst>
                    <a:ext uri="{9D8B030D-6E8A-4147-A177-3AD203B41FA5}">
                      <a16:colId xmlns:a16="http://schemas.microsoft.com/office/drawing/2014/main" val="2911103125"/>
                    </a:ext>
                  </a:extLst>
                </a:gridCol>
              </a:tblGrid>
              <a:tr h="406619">
                <a:tc>
                  <a:txBody>
                    <a:bodyPr/>
                    <a:lstStyle/>
                    <a:p>
                      <a:pPr algn="ctr"/>
                      <a:r>
                        <a:rPr lang="en-US" b="1" dirty="0"/>
                        <a:t>No</a:t>
                      </a:r>
                    </a:p>
                  </a:txBody>
                  <a:tcPr/>
                </a:tc>
                <a:tc>
                  <a:txBody>
                    <a:bodyPr/>
                    <a:lstStyle/>
                    <a:p>
                      <a:pPr algn="ctr"/>
                      <a:r>
                        <a:rPr lang="en-US" b="1" dirty="0"/>
                        <a:t>a</a:t>
                      </a:r>
                    </a:p>
                  </a:txBody>
                  <a:tcPr/>
                </a:tc>
                <a:tc>
                  <a:txBody>
                    <a:bodyPr/>
                    <a:lstStyle/>
                    <a:p>
                      <a:pPr algn="ctr"/>
                      <a:r>
                        <a:rPr lang="en-US" b="1" dirty="0"/>
                        <a:t>b</a:t>
                      </a:r>
                    </a:p>
                  </a:txBody>
                  <a:tcPr/>
                </a:tc>
                <a:extLst>
                  <a:ext uri="{0D108BD9-81ED-4DB2-BD59-A6C34878D82A}">
                    <a16:rowId xmlns:a16="http://schemas.microsoft.com/office/drawing/2014/main" val="3828830180"/>
                  </a:ext>
                </a:extLst>
              </a:tr>
              <a:tr h="370840">
                <a:tc>
                  <a:txBody>
                    <a:bodyPr/>
                    <a:lstStyle/>
                    <a:p>
                      <a:r>
                        <a:rPr lang="en-US" dirty="0"/>
                        <a:t>1</a:t>
                      </a:r>
                    </a:p>
                  </a:txBody>
                  <a:tcPr/>
                </a:tc>
                <a:tc>
                  <a:txBody>
                    <a:bodyPr/>
                    <a:lstStyle/>
                    <a:p>
                      <a:r>
                        <a:rPr lang="en-US" dirty="0"/>
                        <a:t>/</a:t>
                      </a:r>
                      <a:r>
                        <a:rPr lang="en-US" dirty="0" err="1"/>
                        <a:t>i</a:t>
                      </a:r>
                      <a:r>
                        <a:rPr lang="en-US" dirty="0"/>
                        <a:t>/</a:t>
                      </a:r>
                    </a:p>
                  </a:txBody>
                  <a:tcPr/>
                </a:tc>
                <a:tc>
                  <a:txBody>
                    <a:bodyPr/>
                    <a:lstStyle/>
                    <a:p>
                      <a:r>
                        <a:rPr lang="en-US" dirty="0"/>
                        <a:t>/</a:t>
                      </a:r>
                      <a:r>
                        <a:rPr lang="en-US" dirty="0">
                          <a:latin typeface="Times New Roman" panose="02020603050405020304" pitchFamily="18" charset="0"/>
                          <a:cs typeface="Times New Roman" panose="02020603050405020304" pitchFamily="18" charset="0"/>
                        </a:rPr>
                        <a:t>ɪ</a:t>
                      </a:r>
                      <a:r>
                        <a:rPr lang="en-US" dirty="0"/>
                        <a:t>/</a:t>
                      </a:r>
                    </a:p>
                  </a:txBody>
                  <a:tcPr>
                    <a:solidFill>
                      <a:srgbClr val="FF0000"/>
                    </a:solidFill>
                  </a:tcPr>
                </a:tc>
                <a:extLst>
                  <a:ext uri="{0D108BD9-81ED-4DB2-BD59-A6C34878D82A}">
                    <a16:rowId xmlns:a16="http://schemas.microsoft.com/office/drawing/2014/main" val="4281084749"/>
                  </a:ext>
                </a:extLst>
              </a:tr>
              <a:tr h="370840">
                <a:tc>
                  <a:txBody>
                    <a:bodyPr/>
                    <a:lstStyle/>
                    <a:p>
                      <a:r>
                        <a:rPr lang="en-US" dirty="0"/>
                        <a:t>2</a:t>
                      </a:r>
                    </a:p>
                  </a:txBody>
                  <a:tcPr/>
                </a:tc>
                <a:tc>
                  <a:txBody>
                    <a:bodyPr/>
                    <a:lstStyle/>
                    <a:p>
                      <a:r>
                        <a:rPr lang="en-US" dirty="0"/>
                        <a:t>/</a:t>
                      </a:r>
                      <a:r>
                        <a:rPr lang="en-US" dirty="0">
                          <a:latin typeface="Times New Roman" panose="02020603050405020304" pitchFamily="18" charset="0"/>
                          <a:cs typeface="Times New Roman" panose="02020603050405020304" pitchFamily="18" charset="0"/>
                        </a:rPr>
                        <a:t>ʊ</a:t>
                      </a:r>
                      <a:r>
                        <a:rPr lang="en-US" dirty="0"/>
                        <a:t>/</a:t>
                      </a:r>
                    </a:p>
                  </a:txBody>
                  <a:tcPr>
                    <a:solidFill>
                      <a:srgbClr val="FF0000"/>
                    </a:solidFill>
                  </a:tcPr>
                </a:tc>
                <a:tc>
                  <a:txBody>
                    <a:bodyPr/>
                    <a:lstStyle/>
                    <a:p>
                      <a:r>
                        <a:rPr lang="en-US" dirty="0"/>
                        <a:t>/u/</a:t>
                      </a:r>
                    </a:p>
                  </a:txBody>
                  <a:tcPr/>
                </a:tc>
                <a:extLst>
                  <a:ext uri="{0D108BD9-81ED-4DB2-BD59-A6C34878D82A}">
                    <a16:rowId xmlns:a16="http://schemas.microsoft.com/office/drawing/2014/main" val="1628861638"/>
                  </a:ext>
                </a:extLst>
              </a:tr>
              <a:tr h="370840">
                <a:tc>
                  <a:txBody>
                    <a:bodyPr/>
                    <a:lstStyle/>
                    <a:p>
                      <a:r>
                        <a:rPr lang="en-US" dirty="0"/>
                        <a:t>3</a:t>
                      </a:r>
                    </a:p>
                  </a:txBody>
                  <a:tcPr/>
                </a:tc>
                <a:tc>
                  <a:txBody>
                    <a:bodyPr/>
                    <a:lstStyle/>
                    <a:p>
                      <a:r>
                        <a:rPr lang="en-US" dirty="0"/>
                        <a:t>/</a:t>
                      </a:r>
                      <a:r>
                        <a:rPr lang="en-US" dirty="0">
                          <a:latin typeface="Times New Roman" panose="02020603050405020304" pitchFamily="18" charset="0"/>
                          <a:cs typeface="Times New Roman" panose="02020603050405020304" pitchFamily="18" charset="0"/>
                        </a:rPr>
                        <a:t>ʊ</a:t>
                      </a:r>
                      <a:r>
                        <a:rPr lang="en-US" dirty="0"/>
                        <a:t>/</a:t>
                      </a:r>
                    </a:p>
                  </a:txBody>
                  <a:tcPr/>
                </a:tc>
                <a:tc>
                  <a:txBody>
                    <a:bodyPr/>
                    <a:lstStyle/>
                    <a:p>
                      <a:r>
                        <a:rPr lang="en-US" dirty="0"/>
                        <a:t>/u/</a:t>
                      </a:r>
                    </a:p>
                  </a:txBody>
                  <a:tcPr>
                    <a:solidFill>
                      <a:srgbClr val="FF0000"/>
                    </a:solidFill>
                  </a:tcPr>
                </a:tc>
                <a:extLst>
                  <a:ext uri="{0D108BD9-81ED-4DB2-BD59-A6C34878D82A}">
                    <a16:rowId xmlns:a16="http://schemas.microsoft.com/office/drawing/2014/main" val="3499531246"/>
                  </a:ext>
                </a:extLst>
              </a:tr>
              <a:tr h="370840">
                <a:tc>
                  <a:txBody>
                    <a:bodyPr/>
                    <a:lstStyle/>
                    <a:p>
                      <a:r>
                        <a:rPr lang="en-US" dirty="0"/>
                        <a:t>4</a:t>
                      </a:r>
                    </a:p>
                  </a:txBody>
                  <a:tcPr/>
                </a:tc>
                <a:tc>
                  <a:txBody>
                    <a:bodyPr/>
                    <a:lstStyle/>
                    <a:p>
                      <a:r>
                        <a:rPr lang="en-US" dirty="0"/>
                        <a:t>/</a:t>
                      </a:r>
                      <a:r>
                        <a:rPr lang="en-US" dirty="0" err="1"/>
                        <a:t>aɪ</a:t>
                      </a:r>
                      <a:r>
                        <a:rPr lang="en-US" dirty="0"/>
                        <a:t>/</a:t>
                      </a:r>
                    </a:p>
                  </a:txBody>
                  <a:tcPr>
                    <a:solidFill>
                      <a:srgbClr val="FF0000"/>
                    </a:solidFill>
                  </a:tcPr>
                </a:tc>
                <a:tc>
                  <a:txBody>
                    <a:bodyPr/>
                    <a:lstStyle/>
                    <a:p>
                      <a:r>
                        <a:rPr lang="en-US" dirty="0"/>
                        <a:t>/</a:t>
                      </a:r>
                      <a:r>
                        <a:rPr lang="en-US" dirty="0" err="1"/>
                        <a:t>eɪ</a:t>
                      </a:r>
                      <a:r>
                        <a:rPr lang="en-US" dirty="0"/>
                        <a:t>/</a:t>
                      </a:r>
                    </a:p>
                  </a:txBody>
                  <a:tcPr/>
                </a:tc>
                <a:extLst>
                  <a:ext uri="{0D108BD9-81ED-4DB2-BD59-A6C34878D82A}">
                    <a16:rowId xmlns:a16="http://schemas.microsoft.com/office/drawing/2014/main" val="80954050"/>
                  </a:ext>
                </a:extLst>
              </a:tr>
              <a:tr h="370840">
                <a:tc>
                  <a:txBody>
                    <a:bodyPr/>
                    <a:lstStyle/>
                    <a:p>
                      <a:r>
                        <a:rPr lang="en-US" dirty="0"/>
                        <a:t>5</a:t>
                      </a:r>
                    </a:p>
                  </a:txBody>
                  <a:tcPr/>
                </a:tc>
                <a:tc>
                  <a:txBody>
                    <a:bodyPr/>
                    <a:lstStyle/>
                    <a:p>
                      <a:r>
                        <a:rPr lang="en-US" dirty="0"/>
                        <a:t>/</a:t>
                      </a:r>
                      <a:r>
                        <a:rPr lang="en-US" dirty="0" err="1"/>
                        <a:t>i</a:t>
                      </a:r>
                      <a:r>
                        <a:rPr lang="en-US" dirty="0"/>
                        <a:t>/</a:t>
                      </a:r>
                    </a:p>
                  </a:txBody>
                  <a:tcPr/>
                </a:tc>
                <a:tc>
                  <a:txBody>
                    <a:bodyPr/>
                    <a:lstStyle/>
                    <a:p>
                      <a:r>
                        <a:rPr lang="en-US" dirty="0"/>
                        <a:t>/</a:t>
                      </a:r>
                      <a:r>
                        <a:rPr lang="en-US" dirty="0">
                          <a:latin typeface="Times New Roman" panose="02020603050405020304" pitchFamily="18" charset="0"/>
                          <a:cs typeface="Times New Roman" panose="02020603050405020304" pitchFamily="18" charset="0"/>
                        </a:rPr>
                        <a:t>ɪ</a:t>
                      </a:r>
                      <a:r>
                        <a:rPr lang="en-US" dirty="0"/>
                        <a:t>/</a:t>
                      </a:r>
                    </a:p>
                  </a:txBody>
                  <a:tcPr>
                    <a:solidFill>
                      <a:srgbClr val="FF0000"/>
                    </a:solidFill>
                  </a:tcPr>
                </a:tc>
                <a:extLst>
                  <a:ext uri="{0D108BD9-81ED-4DB2-BD59-A6C34878D82A}">
                    <a16:rowId xmlns:a16="http://schemas.microsoft.com/office/drawing/2014/main" val="1505629199"/>
                  </a:ext>
                </a:extLst>
              </a:tr>
              <a:tr h="370840">
                <a:tc>
                  <a:txBody>
                    <a:bodyPr/>
                    <a:lstStyle/>
                    <a:p>
                      <a:r>
                        <a:rPr lang="en-US" dirty="0"/>
                        <a:t>6</a:t>
                      </a:r>
                    </a:p>
                  </a:txBody>
                  <a:tcPr/>
                </a:tc>
                <a:tc>
                  <a:txBody>
                    <a:bodyPr/>
                    <a:lstStyle/>
                    <a:p>
                      <a:r>
                        <a:rPr lang="en-US" dirty="0"/>
                        <a:t>/</a:t>
                      </a:r>
                      <a:r>
                        <a:rPr lang="en-US" dirty="0">
                          <a:latin typeface="Times New Roman" panose="02020603050405020304" pitchFamily="18" charset="0"/>
                          <a:cs typeface="Times New Roman" panose="02020603050405020304" pitchFamily="18" charset="0"/>
                        </a:rPr>
                        <a:t>ʊ</a:t>
                      </a:r>
                      <a:r>
                        <a:rPr lang="en-US" dirty="0"/>
                        <a:t>/</a:t>
                      </a:r>
                    </a:p>
                  </a:txBody>
                  <a:tcPr/>
                </a:tc>
                <a:tc>
                  <a:txBody>
                    <a:bodyPr/>
                    <a:lstStyle/>
                    <a:p>
                      <a:r>
                        <a:rPr lang="en-US" dirty="0"/>
                        <a:t>/u/</a:t>
                      </a:r>
                    </a:p>
                  </a:txBody>
                  <a:tcPr>
                    <a:solidFill>
                      <a:srgbClr val="FF0000"/>
                    </a:solidFill>
                  </a:tcPr>
                </a:tc>
                <a:extLst>
                  <a:ext uri="{0D108BD9-81ED-4DB2-BD59-A6C34878D82A}">
                    <a16:rowId xmlns:a16="http://schemas.microsoft.com/office/drawing/2014/main" val="767229017"/>
                  </a:ext>
                </a:extLst>
              </a:tr>
              <a:tr h="370840">
                <a:tc>
                  <a:txBody>
                    <a:bodyPr/>
                    <a:lstStyle/>
                    <a:p>
                      <a:r>
                        <a:rPr lang="en-US" dirty="0"/>
                        <a:t>7</a:t>
                      </a:r>
                    </a:p>
                  </a:txBody>
                  <a:tcPr/>
                </a:tc>
                <a:tc>
                  <a:txBody>
                    <a:bodyPr/>
                    <a:lstStyle/>
                    <a:p>
                      <a:r>
                        <a:rPr lang="en-US" dirty="0"/>
                        <a:t>/</a:t>
                      </a:r>
                      <a:r>
                        <a:rPr lang="en-US" dirty="0" err="1"/>
                        <a:t>aɪ</a:t>
                      </a:r>
                      <a:r>
                        <a:rPr lang="en-US" dirty="0"/>
                        <a:t>/</a:t>
                      </a:r>
                    </a:p>
                  </a:txBody>
                  <a:tcPr>
                    <a:solidFill>
                      <a:srgbClr val="FF0000"/>
                    </a:solidFill>
                  </a:tcPr>
                </a:tc>
                <a:tc>
                  <a:txBody>
                    <a:bodyPr/>
                    <a:lstStyle/>
                    <a:p>
                      <a:r>
                        <a:rPr lang="en-US" dirty="0"/>
                        <a:t>/</a:t>
                      </a:r>
                      <a:r>
                        <a:rPr lang="en-US" dirty="0" err="1"/>
                        <a:t>eɪ</a:t>
                      </a:r>
                      <a:r>
                        <a:rPr lang="en-US" dirty="0"/>
                        <a:t>/</a:t>
                      </a:r>
                    </a:p>
                  </a:txBody>
                  <a:tcPr/>
                </a:tc>
                <a:extLst>
                  <a:ext uri="{0D108BD9-81ED-4DB2-BD59-A6C34878D82A}">
                    <a16:rowId xmlns:a16="http://schemas.microsoft.com/office/drawing/2014/main" val="2324303935"/>
                  </a:ext>
                </a:extLst>
              </a:tr>
              <a:tr h="370840">
                <a:tc>
                  <a:txBody>
                    <a:bodyPr/>
                    <a:lstStyle/>
                    <a:p>
                      <a:r>
                        <a:rPr lang="en-US" dirty="0"/>
                        <a:t>8</a:t>
                      </a:r>
                    </a:p>
                  </a:txBody>
                  <a:tcPr/>
                </a:tc>
                <a:tc>
                  <a:txBody>
                    <a:bodyPr/>
                    <a:lstStyle/>
                    <a:p>
                      <a:r>
                        <a:rPr lang="en-US" dirty="0"/>
                        <a:t>/ɑ/</a:t>
                      </a:r>
                    </a:p>
                  </a:txBody>
                  <a:tcPr>
                    <a:solidFill>
                      <a:srgbClr val="FF0000"/>
                    </a:solidFill>
                  </a:tcPr>
                </a:tc>
                <a:tc>
                  <a:txBody>
                    <a:bodyPr/>
                    <a:lstStyle/>
                    <a:p>
                      <a:r>
                        <a:rPr lang="en-US" dirty="0"/>
                        <a:t>/</a:t>
                      </a:r>
                      <a:r>
                        <a:rPr lang="en-US" dirty="0">
                          <a:latin typeface="Times New Roman" panose="02020603050405020304" pitchFamily="18" charset="0"/>
                          <a:cs typeface="Times New Roman" panose="02020603050405020304" pitchFamily="18" charset="0"/>
                        </a:rPr>
                        <a:t>ʌ</a:t>
                      </a:r>
                      <a:r>
                        <a:rPr lang="en-US" dirty="0"/>
                        <a:t>/</a:t>
                      </a:r>
                    </a:p>
                  </a:txBody>
                  <a:tcPr/>
                </a:tc>
                <a:extLst>
                  <a:ext uri="{0D108BD9-81ED-4DB2-BD59-A6C34878D82A}">
                    <a16:rowId xmlns:a16="http://schemas.microsoft.com/office/drawing/2014/main" val="4124593297"/>
                  </a:ext>
                </a:extLst>
              </a:tr>
              <a:tr h="370840">
                <a:tc>
                  <a:txBody>
                    <a:bodyPr/>
                    <a:lstStyle/>
                    <a:p>
                      <a:r>
                        <a:rPr lang="en-US" dirty="0"/>
                        <a:t>9</a:t>
                      </a:r>
                    </a:p>
                  </a:txBody>
                  <a:tcPr/>
                </a:tc>
                <a:tc>
                  <a:txBody>
                    <a:bodyPr/>
                    <a:lstStyle/>
                    <a:p>
                      <a:r>
                        <a:rPr lang="en-US" dirty="0"/>
                        <a:t>/</a:t>
                      </a:r>
                      <a:r>
                        <a:rPr lang="en-US" dirty="0">
                          <a:latin typeface="Times New Roman" panose="02020603050405020304" pitchFamily="18" charset="0"/>
                          <a:cs typeface="Times New Roman" panose="02020603050405020304" pitchFamily="18" charset="0"/>
                        </a:rPr>
                        <a:t>ʊ</a:t>
                      </a:r>
                      <a:r>
                        <a:rPr lang="en-US" dirty="0"/>
                        <a:t>/</a:t>
                      </a:r>
                    </a:p>
                  </a:txBody>
                  <a:tcPr>
                    <a:solidFill>
                      <a:srgbClr val="FF0000"/>
                    </a:solidFill>
                  </a:tcPr>
                </a:tc>
                <a:tc>
                  <a:txBody>
                    <a:bodyPr/>
                    <a:lstStyle/>
                    <a:p>
                      <a:r>
                        <a:rPr lang="en-US" dirty="0"/>
                        <a:t>/u/</a:t>
                      </a:r>
                    </a:p>
                  </a:txBody>
                  <a:tcPr/>
                </a:tc>
                <a:extLst>
                  <a:ext uri="{0D108BD9-81ED-4DB2-BD59-A6C34878D82A}">
                    <a16:rowId xmlns:a16="http://schemas.microsoft.com/office/drawing/2014/main" val="2785107716"/>
                  </a:ext>
                </a:extLst>
              </a:tr>
              <a:tr h="370840">
                <a:tc>
                  <a:txBody>
                    <a:bodyPr/>
                    <a:lstStyle/>
                    <a:p>
                      <a:r>
                        <a:rPr lang="en-US" dirty="0"/>
                        <a:t>10</a:t>
                      </a:r>
                    </a:p>
                  </a:txBody>
                  <a:tcPr/>
                </a:tc>
                <a:tc>
                  <a:txBody>
                    <a:bodyPr/>
                    <a:lstStyle/>
                    <a:p>
                      <a:r>
                        <a:rPr lang="en-US" dirty="0"/>
                        <a:t>/</a:t>
                      </a:r>
                      <a:r>
                        <a:rPr lang="en-US" dirty="0">
                          <a:latin typeface="Times New Roman" panose="02020603050405020304" pitchFamily="18" charset="0"/>
                          <a:cs typeface="Times New Roman" panose="02020603050405020304" pitchFamily="18" charset="0"/>
                        </a:rPr>
                        <a:t>ʊ</a:t>
                      </a:r>
                      <a:r>
                        <a:rPr lang="en-US" dirty="0"/>
                        <a:t>/</a:t>
                      </a:r>
                    </a:p>
                  </a:txBody>
                  <a:tcPr/>
                </a:tc>
                <a:tc>
                  <a:txBody>
                    <a:bodyPr/>
                    <a:lstStyle/>
                    <a:p>
                      <a:r>
                        <a:rPr lang="en-US" dirty="0"/>
                        <a:t>/u/</a:t>
                      </a:r>
                    </a:p>
                  </a:txBody>
                  <a:tcPr>
                    <a:solidFill>
                      <a:srgbClr val="FF0000"/>
                    </a:solidFill>
                  </a:tcPr>
                </a:tc>
                <a:extLst>
                  <a:ext uri="{0D108BD9-81ED-4DB2-BD59-A6C34878D82A}">
                    <a16:rowId xmlns:a16="http://schemas.microsoft.com/office/drawing/2014/main" val="2813320913"/>
                  </a:ext>
                </a:extLst>
              </a:tr>
            </a:tbl>
          </a:graphicData>
        </a:graphic>
      </p:graphicFrame>
    </p:spTree>
    <p:extLst>
      <p:ext uri="{BB962C8B-B14F-4D97-AF65-F5344CB8AC3E}">
        <p14:creationId xmlns:p14="http://schemas.microsoft.com/office/powerpoint/2010/main" val="1390793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Articulation</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44216" y="1690688"/>
            <a:ext cx="10625992" cy="1881568"/>
          </a:xfrm>
        </p:spPr>
        <p:txBody>
          <a:bodyPr>
            <a:normAutofit/>
          </a:bodyPr>
          <a:lstStyle/>
          <a:p>
            <a:r>
              <a:rPr lang="en-US" sz="2400" dirty="0"/>
              <a:t>All vowels are articulated with a stricture of open approximation (i.e. a stricture which does not give rise to audible friction) between the tongue and the roof of the mouth.</a:t>
            </a:r>
          </a:p>
          <a:p>
            <a:endParaRPr lang="en-US" sz="600" dirty="0"/>
          </a:p>
          <a:p>
            <a:r>
              <a:rPr lang="en-US" sz="2400" dirty="0"/>
              <a:t>The articulation of vowels can be described in terms of four parameters:</a:t>
            </a:r>
          </a:p>
        </p:txBody>
      </p:sp>
      <p:sp>
        <p:nvSpPr>
          <p:cNvPr id="3" name="TextBox 2">
            <a:extLst>
              <a:ext uri="{FF2B5EF4-FFF2-40B4-BE49-F238E27FC236}">
                <a16:creationId xmlns:a16="http://schemas.microsoft.com/office/drawing/2014/main" id="{90DA93DF-0E92-457D-860B-99BD00E9DD2F}"/>
              </a:ext>
            </a:extLst>
          </p:cNvPr>
          <p:cNvSpPr txBox="1"/>
          <p:nvPr/>
        </p:nvSpPr>
        <p:spPr>
          <a:xfrm>
            <a:off x="1370936" y="3823798"/>
            <a:ext cx="4535424" cy="2400657"/>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US" sz="2400" b="1" dirty="0"/>
              <a:t>1. HEIGHT</a:t>
            </a:r>
          </a:p>
          <a:p>
            <a:pPr marL="285750" indent="-285750">
              <a:buFont typeface="Arial" panose="020B0604020202020204" pitchFamily="34" charset="0"/>
              <a:buChar char="•"/>
            </a:pPr>
            <a:r>
              <a:rPr lang="en-US" dirty="0"/>
              <a:t>It concerns with the distance between the active articulator (the tongue), and the passive articulator (the roof of the mouth).</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This van be varied either by moving the jaw or by moving the tongue.</a:t>
            </a:r>
          </a:p>
          <a:p>
            <a:pPr marL="285750" indent="-285750">
              <a:buFont typeface="Arial" panose="020B0604020202020204" pitchFamily="34" charset="0"/>
              <a:buChar char="•"/>
            </a:pPr>
            <a:endParaRPr lang="en-US" dirty="0"/>
          </a:p>
        </p:txBody>
      </p:sp>
      <p:sp>
        <p:nvSpPr>
          <p:cNvPr id="14" name="TextBox 13">
            <a:extLst>
              <a:ext uri="{FF2B5EF4-FFF2-40B4-BE49-F238E27FC236}">
                <a16:creationId xmlns:a16="http://schemas.microsoft.com/office/drawing/2014/main" id="{3D6F492A-A096-4297-99B2-06B0AC26045E}"/>
              </a:ext>
            </a:extLst>
          </p:cNvPr>
          <p:cNvSpPr txBox="1"/>
          <p:nvPr/>
        </p:nvSpPr>
        <p:spPr>
          <a:xfrm>
            <a:off x="6683932" y="3847728"/>
            <a:ext cx="4535424" cy="2308324"/>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285750" indent="-285750">
              <a:buFont typeface="Arial" panose="020B0604020202020204" pitchFamily="34" charset="0"/>
              <a:buChar char="•"/>
            </a:pPr>
            <a:r>
              <a:rPr lang="en-US" dirty="0"/>
              <a:t>We will distinguish between 5 heights: </a:t>
            </a:r>
            <a:r>
              <a:rPr lang="en-US" b="1" dirty="0"/>
              <a:t>close, half-close, mid, half-open, and open.</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dirty="0"/>
              <a:t>Close vowels are /</a:t>
            </a:r>
            <a:r>
              <a:rPr lang="en-US" dirty="0" err="1"/>
              <a:t>i</a:t>
            </a:r>
            <a:r>
              <a:rPr lang="en-US" dirty="0"/>
              <a:t>/ and /u/.</a:t>
            </a:r>
          </a:p>
          <a:p>
            <a:pPr marL="285750" indent="-285750">
              <a:buFont typeface="Arial" panose="020B0604020202020204" pitchFamily="34" charset="0"/>
              <a:buChar char="•"/>
            </a:pPr>
            <a:r>
              <a:rPr lang="en-US" dirty="0"/>
              <a:t>Half-close vowels are /</a:t>
            </a:r>
            <a:r>
              <a:rPr lang="en-US" dirty="0">
                <a:latin typeface="Times New Roman" panose="02020603050405020304" pitchFamily="18" charset="0"/>
                <a:cs typeface="Times New Roman" panose="02020603050405020304" pitchFamily="18" charset="0"/>
              </a:rPr>
              <a:t>ɪ</a:t>
            </a:r>
            <a:r>
              <a:rPr lang="en-US" dirty="0"/>
              <a:t>/, /</a:t>
            </a:r>
            <a:r>
              <a:rPr lang="en-US" dirty="0">
                <a:latin typeface="Times New Roman" panose="02020603050405020304" pitchFamily="18" charset="0"/>
                <a:cs typeface="Times New Roman" panose="02020603050405020304" pitchFamily="18" charset="0"/>
              </a:rPr>
              <a:t>ɜ</a:t>
            </a:r>
            <a:r>
              <a:rPr lang="en-US" dirty="0"/>
              <a:t>/, and /</a:t>
            </a:r>
            <a:r>
              <a:rPr lang="en-US" dirty="0">
                <a:latin typeface="Times New Roman" panose="02020603050405020304" pitchFamily="18" charset="0"/>
                <a:cs typeface="Times New Roman" panose="02020603050405020304" pitchFamily="18" charset="0"/>
              </a:rPr>
              <a:t>ʊ</a:t>
            </a:r>
            <a:r>
              <a:rPr lang="en-US" dirty="0"/>
              <a:t>/.</a:t>
            </a:r>
          </a:p>
          <a:p>
            <a:pPr marL="285750" indent="-285750">
              <a:buFont typeface="Arial" panose="020B0604020202020204" pitchFamily="34" charset="0"/>
              <a:buChar char="•"/>
            </a:pPr>
            <a:r>
              <a:rPr lang="en-US" dirty="0"/>
              <a:t>Mid vowels are /e/, /</a:t>
            </a:r>
            <a:r>
              <a:rPr lang="en-US" dirty="0">
                <a:latin typeface="Times New Roman" panose="02020603050405020304" pitchFamily="18" charset="0"/>
                <a:cs typeface="Times New Roman" panose="02020603050405020304" pitchFamily="18" charset="0"/>
              </a:rPr>
              <a:t>ǝ</a:t>
            </a:r>
            <a:r>
              <a:rPr lang="en-US" dirty="0"/>
              <a:t>/, and /o/</a:t>
            </a:r>
          </a:p>
          <a:p>
            <a:pPr marL="285750" indent="-285750">
              <a:buFont typeface="Arial" panose="020B0604020202020204" pitchFamily="34" charset="0"/>
              <a:buChar char="•"/>
            </a:pPr>
            <a:r>
              <a:rPr lang="en-US" dirty="0"/>
              <a:t>Half-open vowels are: /</a:t>
            </a:r>
            <a:r>
              <a:rPr lang="el-GR" dirty="0">
                <a:latin typeface="Times New Roman" panose="02020603050405020304" pitchFamily="18" charset="0"/>
                <a:cs typeface="Times New Roman" panose="02020603050405020304" pitchFamily="18" charset="0"/>
              </a:rPr>
              <a:t>ε</a:t>
            </a:r>
            <a:r>
              <a:rPr lang="en-US" dirty="0"/>
              <a:t>/, /</a:t>
            </a:r>
            <a:r>
              <a:rPr lang="en-US" dirty="0">
                <a:latin typeface="Times New Roman" panose="02020603050405020304" pitchFamily="18" charset="0"/>
                <a:cs typeface="Times New Roman" panose="02020603050405020304" pitchFamily="18" charset="0"/>
              </a:rPr>
              <a:t>ʌ</a:t>
            </a:r>
            <a:r>
              <a:rPr lang="en-US" dirty="0"/>
              <a:t>/, and /</a:t>
            </a:r>
            <a:r>
              <a:rPr lang="en-US" dirty="0">
                <a:latin typeface="Times New Roman" panose="02020603050405020304" pitchFamily="18" charset="0"/>
                <a:cs typeface="Times New Roman" panose="02020603050405020304" pitchFamily="18" charset="0"/>
              </a:rPr>
              <a:t> Ɔ </a:t>
            </a:r>
            <a:r>
              <a:rPr lang="en-US" dirty="0"/>
              <a:t>/</a:t>
            </a:r>
          </a:p>
          <a:p>
            <a:pPr marL="285750" indent="-285750">
              <a:buFont typeface="Arial" panose="020B0604020202020204" pitchFamily="34" charset="0"/>
              <a:buChar char="•"/>
            </a:pPr>
            <a:r>
              <a:rPr lang="en-US" dirty="0"/>
              <a:t>Open vowels are: /</a:t>
            </a:r>
            <a:r>
              <a:rPr lang="az-Cyrl-AZ" dirty="0">
                <a:latin typeface="Times New Roman" panose="02020603050405020304" pitchFamily="18" charset="0"/>
                <a:cs typeface="Times New Roman" panose="02020603050405020304" pitchFamily="18" charset="0"/>
              </a:rPr>
              <a:t>ӕ</a:t>
            </a:r>
            <a:r>
              <a:rPr lang="en-US" dirty="0"/>
              <a:t>/ and /</a:t>
            </a:r>
            <a:r>
              <a:rPr lang="en-US" dirty="0">
                <a:latin typeface="Times New Roman" panose="02020603050405020304" pitchFamily="18" charset="0"/>
                <a:cs typeface="Times New Roman" panose="02020603050405020304" pitchFamily="18" charset="0"/>
              </a:rPr>
              <a:t>ɑ</a:t>
            </a:r>
            <a:r>
              <a:rPr lang="en-US" dirty="0"/>
              <a:t>/</a:t>
            </a:r>
          </a:p>
        </p:txBody>
      </p:sp>
    </p:spTree>
    <p:extLst>
      <p:ext uri="{BB962C8B-B14F-4D97-AF65-F5344CB8AC3E}">
        <p14:creationId xmlns:p14="http://schemas.microsoft.com/office/powerpoint/2010/main" val="3047539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62584" y="194520"/>
            <a:ext cx="10515600" cy="1325563"/>
          </a:xfrm>
        </p:spPr>
        <p:txBody>
          <a:bodyPr>
            <a:normAutofit/>
          </a:bodyPr>
          <a:lstStyle/>
          <a:p>
            <a:r>
              <a:rPr lang="en-US" sz="4000" b="1" dirty="0">
                <a:latin typeface="Cambria" panose="02040503050406030204" pitchFamily="18" charset="0"/>
                <a:ea typeface="Cambria" panose="02040503050406030204" pitchFamily="18" charset="0"/>
              </a:rPr>
              <a:t>2.1. Articulation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3" name="TextBox 2">
            <a:extLst>
              <a:ext uri="{FF2B5EF4-FFF2-40B4-BE49-F238E27FC236}">
                <a16:creationId xmlns:a16="http://schemas.microsoft.com/office/drawing/2014/main" id="{90DA93DF-0E92-457D-860B-99BD00E9DD2F}"/>
              </a:ext>
            </a:extLst>
          </p:cNvPr>
          <p:cNvSpPr txBox="1"/>
          <p:nvPr/>
        </p:nvSpPr>
        <p:spPr>
          <a:xfrm>
            <a:off x="862584" y="1776115"/>
            <a:ext cx="5007534" cy="3508653"/>
          </a:xfrm>
          <a:prstGeom prst="rect">
            <a:avLst/>
          </a:prstGeom>
          <a:solidFill>
            <a:schemeClr val="accent6">
              <a:lumMod val="50000"/>
            </a:schemeClr>
          </a:solidFill>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r>
              <a:rPr lang="en-US" sz="2400" b="1" dirty="0"/>
              <a:t>2. DEPTH</a:t>
            </a:r>
          </a:p>
          <a:p>
            <a:pPr marL="285750" indent="-285750">
              <a:buFont typeface="Arial" panose="020B0604020202020204" pitchFamily="34" charset="0"/>
              <a:buChar char="•"/>
            </a:pPr>
            <a:r>
              <a:rPr lang="en-US" dirty="0"/>
              <a:t>It concerns the part of the tongue and the part of the roof of the mouth involved in the articulation of the vowel.</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We will distinguish between three depths:</a:t>
            </a:r>
          </a:p>
          <a:p>
            <a:pPr marL="268288"/>
            <a:r>
              <a:rPr lang="en-US" b="1" dirty="0"/>
              <a:t>Front vowels</a:t>
            </a:r>
          </a:p>
          <a:p>
            <a:pPr marL="554038" indent="-285750">
              <a:buFont typeface="Wingdings" panose="05000000000000000000" pitchFamily="2" charset="2"/>
              <a:buChar char="Ø"/>
            </a:pPr>
            <a:r>
              <a:rPr lang="en-US" dirty="0"/>
              <a:t>Articulated with the front of the tongue as the active articulator and the hard plate as passive articulator.</a:t>
            </a:r>
          </a:p>
          <a:p>
            <a:pPr marL="554038" indent="-285750">
              <a:buFont typeface="Wingdings" panose="05000000000000000000" pitchFamily="2" charset="2"/>
              <a:buChar char="Ø"/>
            </a:pPr>
            <a:r>
              <a:rPr lang="en-US" dirty="0"/>
              <a:t>They are /</a:t>
            </a:r>
            <a:r>
              <a:rPr lang="en-US" dirty="0" err="1"/>
              <a:t>i</a:t>
            </a:r>
            <a:r>
              <a:rPr lang="en-US" dirty="0"/>
              <a:t>, </a:t>
            </a:r>
            <a:r>
              <a:rPr lang="en-US" dirty="0">
                <a:latin typeface="Times New Roman" panose="02020603050405020304" pitchFamily="18" charset="0"/>
                <a:cs typeface="Times New Roman" panose="02020603050405020304" pitchFamily="18" charset="0"/>
              </a:rPr>
              <a:t>ɪ</a:t>
            </a:r>
            <a:r>
              <a:rPr lang="en-US" dirty="0"/>
              <a:t>, e, </a:t>
            </a:r>
            <a:r>
              <a:rPr lang="el-GR" dirty="0">
                <a:latin typeface="Times New Roman" panose="02020603050405020304" pitchFamily="18" charset="0"/>
                <a:cs typeface="Times New Roman" panose="02020603050405020304" pitchFamily="18" charset="0"/>
              </a:rPr>
              <a:t>ε</a:t>
            </a:r>
            <a:r>
              <a:rPr lang="en-US" dirty="0">
                <a:latin typeface="Times New Roman" panose="02020603050405020304" pitchFamily="18" charset="0"/>
                <a:cs typeface="Times New Roman" panose="02020603050405020304" pitchFamily="18" charset="0"/>
              </a:rPr>
              <a:t>, </a:t>
            </a:r>
            <a:r>
              <a:rPr lang="az-Cyrl-AZ" dirty="0">
                <a:latin typeface="Times New Roman" panose="02020603050405020304" pitchFamily="18" charset="0"/>
                <a:cs typeface="Times New Roman" panose="02020603050405020304" pitchFamily="18" charset="0"/>
              </a:rPr>
              <a:t>ӕ</a:t>
            </a:r>
            <a:r>
              <a:rPr lang="en-US" dirty="0"/>
              <a:t>/ </a:t>
            </a:r>
          </a:p>
          <a:p>
            <a:pPr marL="554038" indent="-285750">
              <a:buFont typeface="Wingdings" panose="05000000000000000000" pitchFamily="2" charset="2"/>
              <a:buChar char="Ø"/>
            </a:pPr>
            <a:endParaRPr lang="en-US" dirty="0"/>
          </a:p>
        </p:txBody>
      </p:sp>
      <p:sp>
        <p:nvSpPr>
          <p:cNvPr id="14" name="TextBox 13">
            <a:extLst>
              <a:ext uri="{FF2B5EF4-FFF2-40B4-BE49-F238E27FC236}">
                <a16:creationId xmlns:a16="http://schemas.microsoft.com/office/drawing/2014/main" id="{3D6F492A-A096-4297-99B2-06B0AC26045E}"/>
              </a:ext>
            </a:extLst>
          </p:cNvPr>
          <p:cNvSpPr txBox="1"/>
          <p:nvPr/>
        </p:nvSpPr>
        <p:spPr>
          <a:xfrm>
            <a:off x="6474612" y="1776115"/>
            <a:ext cx="5007534" cy="3416320"/>
          </a:xfrm>
          <a:prstGeom prst="rect">
            <a:avLst/>
          </a:prstGeom>
          <a:solidFill>
            <a:schemeClr val="accent6">
              <a:lumMod val="50000"/>
            </a:schemeClr>
          </a:solidFill>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marL="268288"/>
            <a:r>
              <a:rPr lang="en-US" b="1" dirty="0"/>
              <a:t>Central vowels</a:t>
            </a:r>
          </a:p>
          <a:p>
            <a:pPr marL="554038" indent="-285750">
              <a:buFont typeface="Wingdings" panose="05000000000000000000" pitchFamily="2" charset="2"/>
              <a:buChar char="Ø"/>
            </a:pPr>
            <a:r>
              <a:rPr lang="en-US" dirty="0"/>
              <a:t>Articulated with the area where hard palate and the velum meet as the passive articulator and the middle of the tongue as the active articulator.</a:t>
            </a:r>
          </a:p>
          <a:p>
            <a:pPr marL="554038" indent="-285750">
              <a:buFont typeface="Wingdings" panose="05000000000000000000" pitchFamily="2" charset="2"/>
              <a:buChar char="Ø"/>
            </a:pPr>
            <a:r>
              <a:rPr lang="en-US" dirty="0"/>
              <a:t>They are /</a:t>
            </a:r>
            <a:r>
              <a:rPr lang="en-US" dirty="0">
                <a:latin typeface="Times New Roman" panose="02020603050405020304" pitchFamily="18" charset="0"/>
                <a:cs typeface="Times New Roman" panose="02020603050405020304" pitchFamily="18" charset="0"/>
              </a:rPr>
              <a:t>ǝ, ʌ, ɜ</a:t>
            </a:r>
            <a:r>
              <a:rPr lang="en-US" dirty="0"/>
              <a:t>/</a:t>
            </a:r>
          </a:p>
          <a:p>
            <a:pPr marL="268288"/>
            <a:endParaRPr lang="en-US" b="1" dirty="0"/>
          </a:p>
          <a:p>
            <a:pPr marL="268288"/>
            <a:r>
              <a:rPr lang="en-US" b="1" dirty="0"/>
              <a:t>Back vowels</a:t>
            </a:r>
          </a:p>
          <a:p>
            <a:pPr marL="554038" indent="-285750">
              <a:buFont typeface="Wingdings" panose="05000000000000000000" pitchFamily="2" charset="2"/>
              <a:buChar char="Ø"/>
            </a:pPr>
            <a:r>
              <a:rPr lang="en-US" dirty="0"/>
              <a:t>Articulated with the back of the tongue as active articulator and the velum as passive articulator.</a:t>
            </a:r>
          </a:p>
          <a:p>
            <a:pPr marL="554038" indent="-285750">
              <a:buFont typeface="Wingdings" panose="05000000000000000000" pitchFamily="2" charset="2"/>
              <a:buChar char="Ø"/>
            </a:pPr>
            <a:r>
              <a:rPr lang="en-US" dirty="0"/>
              <a:t>They are /</a:t>
            </a:r>
            <a:r>
              <a:rPr lang="en-US" dirty="0">
                <a:latin typeface="Times New Roman" panose="02020603050405020304" pitchFamily="18" charset="0"/>
                <a:cs typeface="Times New Roman" panose="02020603050405020304" pitchFamily="18" charset="0"/>
              </a:rPr>
              <a:t>u, ʊ, o, Ɔ, ɑ</a:t>
            </a:r>
            <a:r>
              <a:rPr lang="en-US" dirty="0"/>
              <a:t>/</a:t>
            </a:r>
          </a:p>
        </p:txBody>
      </p:sp>
    </p:spTree>
    <p:extLst>
      <p:ext uri="{BB962C8B-B14F-4D97-AF65-F5344CB8AC3E}">
        <p14:creationId xmlns:p14="http://schemas.microsoft.com/office/powerpoint/2010/main" val="3588873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752856" y="0"/>
            <a:ext cx="10515600" cy="1325563"/>
          </a:xfrm>
        </p:spPr>
        <p:txBody>
          <a:bodyPr>
            <a:normAutofit/>
          </a:bodyPr>
          <a:lstStyle/>
          <a:p>
            <a:r>
              <a:rPr lang="en-US" sz="4000" b="1" dirty="0">
                <a:latin typeface="Cambria" panose="02040503050406030204" pitchFamily="18" charset="0"/>
                <a:ea typeface="Cambria" panose="02040503050406030204" pitchFamily="18" charset="0"/>
              </a:rPr>
              <a:t>2.1. Articulation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3" name="TextBox 2">
            <a:extLst>
              <a:ext uri="{FF2B5EF4-FFF2-40B4-BE49-F238E27FC236}">
                <a16:creationId xmlns:a16="http://schemas.microsoft.com/office/drawing/2014/main" id="{90DA93DF-0E92-457D-860B-99BD00E9DD2F}"/>
              </a:ext>
            </a:extLst>
          </p:cNvPr>
          <p:cNvSpPr txBox="1"/>
          <p:nvPr/>
        </p:nvSpPr>
        <p:spPr>
          <a:xfrm>
            <a:off x="6324601" y="1138678"/>
            <a:ext cx="5465064" cy="5447645"/>
          </a:xfrm>
          <a:prstGeom prst="rect">
            <a:avLst/>
          </a:prstGeom>
          <a:solidFill>
            <a:schemeClr val="tx2">
              <a:lumMod val="50000"/>
            </a:schemeClr>
          </a:solidFill>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r>
              <a:rPr lang="en-US" sz="2400" b="1" dirty="0"/>
              <a:t>4. DIPTHONGIZATION</a:t>
            </a:r>
          </a:p>
          <a:p>
            <a:pPr marL="285750" indent="-285750">
              <a:buFont typeface="Arial" panose="020B0604020202020204" pitchFamily="34" charset="0"/>
              <a:buChar char="•"/>
            </a:pPr>
            <a:r>
              <a:rPr lang="en-US" dirty="0"/>
              <a:t>A diphthong is defined as a vowel segment which occurs in a single syllable, acts as a single unit in the language.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It is characterized articulatorily by a glide from the position for one vowel toward the position for another.</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Vowel sounds which always involved some glide movement are treated as diphthongs.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Vowel sounds which may, but do not always, involve some glide movement are treated as monophthongs.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Thus only /</a:t>
            </a:r>
            <a:r>
              <a:rPr lang="en-US" dirty="0" err="1"/>
              <a:t>a</a:t>
            </a:r>
            <a:r>
              <a:rPr lang="en-US" dirty="0" err="1">
                <a:latin typeface="Times New Roman" panose="02020603050405020304" pitchFamily="18" charset="0"/>
                <a:cs typeface="Times New Roman" panose="02020603050405020304" pitchFamily="18" charset="0"/>
              </a:rPr>
              <a:t>ɪ</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aʊ</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Ɔɪ</a:t>
            </a:r>
            <a:r>
              <a:rPr lang="en-US" dirty="0"/>
              <a:t>/ will be treated as diphthongs, whereas /</a:t>
            </a:r>
            <a:r>
              <a:rPr lang="en-US" dirty="0" err="1"/>
              <a:t>i</a:t>
            </a:r>
            <a:r>
              <a:rPr lang="en-US" dirty="0"/>
              <a:t>, e, o, u/, for example, will be treated as </a:t>
            </a:r>
            <a:r>
              <a:rPr lang="en-US" dirty="0" err="1"/>
              <a:t>monphtongs</a:t>
            </a:r>
            <a:r>
              <a:rPr lang="en-US" dirty="0"/>
              <a:t>. </a:t>
            </a:r>
          </a:p>
          <a:p>
            <a:pPr marL="554038" indent="-285750">
              <a:buFont typeface="Wingdings" panose="05000000000000000000" pitchFamily="2" charset="2"/>
              <a:buChar char="Ø"/>
            </a:pPr>
            <a:endParaRPr lang="en-US" dirty="0"/>
          </a:p>
        </p:txBody>
      </p:sp>
      <p:sp>
        <p:nvSpPr>
          <p:cNvPr id="6" name="TextBox 5">
            <a:extLst>
              <a:ext uri="{FF2B5EF4-FFF2-40B4-BE49-F238E27FC236}">
                <a16:creationId xmlns:a16="http://schemas.microsoft.com/office/drawing/2014/main" id="{B90E3EE4-8978-4297-BD02-A986D16A277C}"/>
              </a:ext>
            </a:extLst>
          </p:cNvPr>
          <p:cNvSpPr txBox="1"/>
          <p:nvPr/>
        </p:nvSpPr>
        <p:spPr>
          <a:xfrm>
            <a:off x="859866" y="1138678"/>
            <a:ext cx="5007534" cy="3508653"/>
          </a:xfrm>
          <a:prstGeom prst="rect">
            <a:avLst/>
          </a:prstGeom>
          <a:solidFill>
            <a:srgbClr val="C00000"/>
          </a:solidFill>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r>
              <a:rPr lang="en-US" sz="2400" b="1" dirty="0"/>
              <a:t>3. LIP ROUNDING</a:t>
            </a:r>
          </a:p>
          <a:p>
            <a:pPr marL="285750" indent="-285750">
              <a:buFont typeface="Arial" panose="020B0604020202020204" pitchFamily="34" charset="0"/>
              <a:buChar char="•"/>
            </a:pPr>
            <a:r>
              <a:rPr lang="en-US" dirty="0"/>
              <a:t>Some AE vowels are pronounced with rounded lips and others are pronounced without such rounding.</a:t>
            </a:r>
          </a:p>
          <a:p>
            <a:pPr marL="285750" indent="-285750">
              <a:buFont typeface="Arial" panose="020B0604020202020204" pitchFamily="34" charset="0"/>
              <a:buChar char="•"/>
            </a:pPr>
            <a:r>
              <a:rPr lang="en-US" dirty="0"/>
              <a:t>The rounded vowels are: /u, </a:t>
            </a:r>
            <a:r>
              <a:rPr lang="en-US" dirty="0">
                <a:latin typeface="Times New Roman" panose="02020603050405020304" pitchFamily="18" charset="0"/>
                <a:cs typeface="Times New Roman" panose="02020603050405020304" pitchFamily="18" charset="0"/>
              </a:rPr>
              <a:t>ʊ, o, Ɔ</a:t>
            </a:r>
            <a:r>
              <a:rPr lang="en-US" dirty="0"/>
              <a:t>/</a:t>
            </a:r>
          </a:p>
          <a:p>
            <a:pPr marL="285750" indent="-285750">
              <a:buFont typeface="Arial" panose="020B0604020202020204" pitchFamily="34" charset="0"/>
              <a:buChar char="•"/>
            </a:pPr>
            <a:r>
              <a:rPr lang="en-US" dirty="0"/>
              <a:t>Not all these vowels are equally rounded; for example, /u/ is much more rounded than /</a:t>
            </a:r>
            <a:r>
              <a:rPr lang="en-US" dirty="0">
                <a:latin typeface="Times New Roman" panose="02020603050405020304" pitchFamily="18" charset="0"/>
                <a:cs typeface="Times New Roman" panose="02020603050405020304" pitchFamily="18" charset="0"/>
              </a:rPr>
              <a:t>Ɔ</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unrounded vowels are /I, </a:t>
            </a:r>
            <a:r>
              <a:rPr lang="en-US" dirty="0">
                <a:latin typeface="Times New Roman" panose="02020603050405020304" pitchFamily="18" charset="0"/>
                <a:cs typeface="Times New Roman" panose="02020603050405020304" pitchFamily="18" charset="0"/>
              </a:rPr>
              <a:t>ɪ, e, </a:t>
            </a:r>
            <a:r>
              <a:rPr lang="el-GR" dirty="0">
                <a:latin typeface="Times New Roman" panose="02020603050405020304" pitchFamily="18" charset="0"/>
                <a:cs typeface="Times New Roman" panose="02020603050405020304" pitchFamily="18" charset="0"/>
              </a:rPr>
              <a:t>ε</a:t>
            </a:r>
            <a:r>
              <a:rPr lang="en-US" dirty="0">
                <a:latin typeface="Times New Roman" panose="02020603050405020304" pitchFamily="18" charset="0"/>
                <a:cs typeface="Times New Roman" panose="02020603050405020304" pitchFamily="18" charset="0"/>
              </a:rPr>
              <a:t>, </a:t>
            </a:r>
            <a:r>
              <a:rPr lang="az-Cyrl-AZ" dirty="0">
                <a:latin typeface="Times New Roman" panose="02020603050405020304" pitchFamily="18" charset="0"/>
                <a:cs typeface="Times New Roman" panose="02020603050405020304" pitchFamily="18" charset="0"/>
              </a:rPr>
              <a:t>ӕ</a:t>
            </a:r>
            <a:r>
              <a:rPr lang="en-US" dirty="0">
                <a:latin typeface="Times New Roman" panose="02020603050405020304" pitchFamily="18" charset="0"/>
                <a:cs typeface="Times New Roman" panose="02020603050405020304" pitchFamily="18" charset="0"/>
              </a:rPr>
              <a:t>, ʌ, ɑ, ɜ</a:t>
            </a:r>
            <a:r>
              <a:rPr lang="en-US" dirty="0"/>
              <a:t>/</a:t>
            </a:r>
          </a:p>
          <a:p>
            <a:pPr marL="285750" indent="-285750">
              <a:buFont typeface="Arial" panose="020B0604020202020204" pitchFamily="34" charset="0"/>
              <a:buChar char="•"/>
            </a:pPr>
            <a:r>
              <a:rPr lang="en-US" dirty="0"/>
              <a:t>These are not equally unrounded; for example, the lips are much more spread for /</a:t>
            </a:r>
            <a:r>
              <a:rPr lang="en-US" dirty="0" err="1"/>
              <a:t>i</a:t>
            </a:r>
            <a:r>
              <a:rPr lang="en-US" dirty="0"/>
              <a:t>/ than for /</a:t>
            </a:r>
            <a:r>
              <a:rPr lang="en-US" dirty="0">
                <a:latin typeface="Times New Roman" panose="02020603050405020304" pitchFamily="18" charset="0"/>
                <a:cs typeface="Times New Roman" panose="02020603050405020304" pitchFamily="18" charset="0"/>
              </a:rPr>
              <a:t>ɑ</a:t>
            </a:r>
            <a:r>
              <a:rPr lang="en-US" dirty="0"/>
              <a:t>/.</a:t>
            </a:r>
          </a:p>
        </p:txBody>
      </p:sp>
    </p:spTree>
    <p:extLst>
      <p:ext uri="{BB962C8B-B14F-4D97-AF65-F5344CB8AC3E}">
        <p14:creationId xmlns:p14="http://schemas.microsoft.com/office/powerpoint/2010/main" val="799672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Nasalization</a:t>
            </a:r>
            <a:endParaRPr lang="en-US" sz="4000" b="1" dirty="0">
              <a:solidFill>
                <a:srgbClr val="C00000"/>
              </a:solidFill>
              <a:latin typeface="Cambria" panose="02040503050406030204" pitchFamily="18" charset="0"/>
              <a:ea typeface="Cambria" panose="02040503050406030204" pitchFamily="18" charset="0"/>
            </a:endParaRPr>
          </a:p>
        </p:txBody>
      </p:sp>
      <p:sp>
        <p:nvSpPr>
          <p:cNvPr id="2" name="Content Placeholder 1">
            <a:extLst>
              <a:ext uri="{FF2B5EF4-FFF2-40B4-BE49-F238E27FC236}">
                <a16:creationId xmlns:a16="http://schemas.microsoft.com/office/drawing/2014/main" id="{6CEBF241-D816-4AA2-83F9-7A4E18C8F3B6}"/>
              </a:ext>
            </a:extLst>
          </p:cNvPr>
          <p:cNvSpPr>
            <a:spLocks noGrp="1"/>
          </p:cNvSpPr>
          <p:nvPr>
            <p:ph idx="1"/>
          </p:nvPr>
        </p:nvSpPr>
        <p:spPr/>
        <p:txBody>
          <a:bodyPr>
            <a:normAutofit lnSpcReduction="10000"/>
          </a:bodyPr>
          <a:lstStyle/>
          <a:p>
            <a:r>
              <a:rPr lang="en-US" dirty="0"/>
              <a:t>In the </a:t>
            </a:r>
            <a:r>
              <a:rPr lang="en-US" b="1" dirty="0">
                <a:solidFill>
                  <a:srgbClr val="FF0000"/>
                </a:solidFill>
              </a:rPr>
              <a:t>normal articulation </a:t>
            </a:r>
            <a:r>
              <a:rPr lang="en-US" dirty="0"/>
              <a:t>for all vowels in English, the velum is raised blocking off the nasal cavity, so that all the </a:t>
            </a:r>
            <a:r>
              <a:rPr lang="en-US" b="1" dirty="0">
                <a:solidFill>
                  <a:srgbClr val="FF0000"/>
                </a:solidFill>
              </a:rPr>
              <a:t>air escapes through the mouth.</a:t>
            </a:r>
          </a:p>
          <a:p>
            <a:endParaRPr lang="en-US" dirty="0"/>
          </a:p>
          <a:p>
            <a:r>
              <a:rPr lang="en-US" dirty="0"/>
              <a:t>However, whenever a nasal consonant follows a vowel, the lowering of the velum is likely to be premature, occurring before the oral closure has been formed.</a:t>
            </a:r>
          </a:p>
          <a:p>
            <a:endParaRPr lang="en-US" dirty="0"/>
          </a:p>
          <a:p>
            <a:r>
              <a:rPr lang="en-US" dirty="0"/>
              <a:t>This means that </a:t>
            </a:r>
            <a:r>
              <a:rPr lang="en-US" b="1" dirty="0">
                <a:solidFill>
                  <a:srgbClr val="FF0000"/>
                </a:solidFill>
              </a:rPr>
              <a:t>(the last part of) the vowel is nasalized </a:t>
            </a:r>
            <a:r>
              <a:rPr lang="en-US" dirty="0"/>
              <a:t>in words like </a:t>
            </a:r>
            <a:r>
              <a:rPr lang="en-US" i="1" dirty="0"/>
              <a:t>Ann, dim, song</a:t>
            </a:r>
            <a:r>
              <a:rPr lang="en-US" dirty="0"/>
              <a:t> (see the diagrams)</a:t>
            </a:r>
          </a:p>
        </p:txBody>
      </p:sp>
    </p:spTree>
    <p:extLst>
      <p:ext uri="{BB962C8B-B14F-4D97-AF65-F5344CB8AC3E}">
        <p14:creationId xmlns:p14="http://schemas.microsoft.com/office/powerpoint/2010/main" val="1146351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fade">
                                      <p:cBhvr>
                                        <p:cTn id="1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129"/>
            <a:ext cx="10515600" cy="1325563"/>
          </a:xfrm>
        </p:spPr>
        <p:txBody>
          <a:bodyPr>
            <a:normAutofit/>
          </a:bodyPr>
          <a:lstStyle/>
          <a:p>
            <a:r>
              <a:rPr lang="en-US" sz="4000" b="1" dirty="0">
                <a:latin typeface="Cambria" panose="02040503050406030204" pitchFamily="18" charset="0"/>
                <a:ea typeface="Cambria" panose="02040503050406030204" pitchFamily="18" charset="0"/>
              </a:rPr>
              <a:t>3.1. Nasalization (cont.)</a:t>
            </a:r>
            <a:endParaRPr lang="en-US" sz="4000" b="1" dirty="0">
              <a:solidFill>
                <a:srgbClr val="C00000"/>
              </a:solidFill>
              <a:latin typeface="Cambria" panose="02040503050406030204" pitchFamily="18" charset="0"/>
              <a:ea typeface="Cambria" panose="02040503050406030204" pitchFamily="18" charset="0"/>
            </a:endParaRPr>
          </a:p>
        </p:txBody>
      </p:sp>
      <p:pic>
        <p:nvPicPr>
          <p:cNvPr id="6" name="Picture 5">
            <a:extLst>
              <a:ext uri="{FF2B5EF4-FFF2-40B4-BE49-F238E27FC236}">
                <a16:creationId xmlns:a16="http://schemas.microsoft.com/office/drawing/2014/main" id="{274A3B8B-B81B-43CF-AD1B-8669C36CDACD}"/>
              </a:ext>
            </a:extLst>
          </p:cNvPr>
          <p:cNvPicPr>
            <a:picLocks noChangeAspect="1"/>
          </p:cNvPicPr>
          <p:nvPr/>
        </p:nvPicPr>
        <p:blipFill rotWithShape="1">
          <a:blip r:embed="rId3"/>
          <a:srcRect l="38300" t="40000" r="26100" b="40580"/>
          <a:stretch/>
        </p:blipFill>
        <p:spPr>
          <a:xfrm>
            <a:off x="1804416" y="2498155"/>
            <a:ext cx="8583168" cy="2633687"/>
          </a:xfrm>
          <a:prstGeom prst="rect">
            <a:avLst/>
          </a:prstGeom>
        </p:spPr>
      </p:pic>
      <p:sp>
        <p:nvSpPr>
          <p:cNvPr id="9" name="TextBox 8">
            <a:extLst>
              <a:ext uri="{FF2B5EF4-FFF2-40B4-BE49-F238E27FC236}">
                <a16:creationId xmlns:a16="http://schemas.microsoft.com/office/drawing/2014/main" id="{963C4FFA-311A-4398-B081-347CEB6B5DE2}"/>
              </a:ext>
            </a:extLst>
          </p:cNvPr>
          <p:cNvSpPr txBox="1"/>
          <p:nvPr/>
        </p:nvSpPr>
        <p:spPr>
          <a:xfrm>
            <a:off x="3599688" y="5913276"/>
            <a:ext cx="5208104" cy="276999"/>
          </a:xfrm>
          <a:prstGeom prst="rect">
            <a:avLst/>
          </a:prstGeom>
          <a:noFill/>
        </p:spPr>
        <p:txBody>
          <a:bodyPr wrap="square" rtlCol="0">
            <a:spAutoFit/>
          </a:bodyPr>
          <a:lstStyle/>
          <a:p>
            <a:r>
              <a:rPr lang="en-US" sz="1200" dirty="0"/>
              <a:t>Taken from American English Pronunciation Book of Bauer et al., (1980)</a:t>
            </a:r>
          </a:p>
        </p:txBody>
      </p:sp>
      <p:sp>
        <p:nvSpPr>
          <p:cNvPr id="10" name="TextBox 9">
            <a:extLst>
              <a:ext uri="{FF2B5EF4-FFF2-40B4-BE49-F238E27FC236}">
                <a16:creationId xmlns:a16="http://schemas.microsoft.com/office/drawing/2014/main" id="{3D1F3544-A6C9-4FF2-90C0-8B448A7706B1}"/>
              </a:ext>
            </a:extLst>
          </p:cNvPr>
          <p:cNvSpPr txBox="1"/>
          <p:nvPr/>
        </p:nvSpPr>
        <p:spPr>
          <a:xfrm>
            <a:off x="3599688" y="1596032"/>
            <a:ext cx="5251704" cy="400110"/>
          </a:xfrm>
          <a:prstGeom prst="rect">
            <a:avLst/>
          </a:prstGeom>
          <a:noFill/>
        </p:spPr>
        <p:txBody>
          <a:bodyPr wrap="square" rtlCol="0">
            <a:spAutoFit/>
          </a:bodyPr>
          <a:lstStyle/>
          <a:p>
            <a:r>
              <a:rPr lang="en-US" sz="2000" b="1" dirty="0"/>
              <a:t>Nasalization that happens in the word </a:t>
            </a:r>
            <a:r>
              <a:rPr lang="en-US" sz="2000" b="1" i="1" dirty="0">
                <a:solidFill>
                  <a:srgbClr val="FF0000"/>
                </a:solidFill>
              </a:rPr>
              <a:t>Ann</a:t>
            </a:r>
            <a:r>
              <a:rPr lang="en-US" sz="2000" b="1" dirty="0"/>
              <a:t> </a:t>
            </a:r>
          </a:p>
        </p:txBody>
      </p:sp>
      <p:sp>
        <p:nvSpPr>
          <p:cNvPr id="24" name="TextBox 23">
            <a:extLst>
              <a:ext uri="{FF2B5EF4-FFF2-40B4-BE49-F238E27FC236}">
                <a16:creationId xmlns:a16="http://schemas.microsoft.com/office/drawing/2014/main" id="{E044D8AC-F10A-4D0C-BC0F-42C52AE0A7B0}"/>
              </a:ext>
            </a:extLst>
          </p:cNvPr>
          <p:cNvSpPr txBox="1"/>
          <p:nvPr/>
        </p:nvSpPr>
        <p:spPr>
          <a:xfrm>
            <a:off x="2881767" y="2498155"/>
            <a:ext cx="1435842" cy="307777"/>
          </a:xfrm>
          <a:prstGeom prst="rect">
            <a:avLst/>
          </a:prstGeom>
          <a:noFill/>
        </p:spPr>
        <p:txBody>
          <a:bodyPr wrap="none" rtlCol="0">
            <a:spAutoFit/>
          </a:bodyPr>
          <a:lstStyle/>
          <a:p>
            <a:r>
              <a:rPr lang="en-US" sz="1400" dirty="0"/>
              <a:t>Velum is lowered</a:t>
            </a:r>
          </a:p>
        </p:txBody>
      </p:sp>
      <p:sp>
        <p:nvSpPr>
          <p:cNvPr id="25" name="TextBox 24">
            <a:extLst>
              <a:ext uri="{FF2B5EF4-FFF2-40B4-BE49-F238E27FC236}">
                <a16:creationId xmlns:a16="http://schemas.microsoft.com/office/drawing/2014/main" id="{A8D124AF-19AD-4D08-89BC-955EF75E5A59}"/>
              </a:ext>
            </a:extLst>
          </p:cNvPr>
          <p:cNvSpPr txBox="1"/>
          <p:nvPr/>
        </p:nvSpPr>
        <p:spPr>
          <a:xfrm>
            <a:off x="6225540" y="2344266"/>
            <a:ext cx="1220591" cy="307777"/>
          </a:xfrm>
          <a:prstGeom prst="rect">
            <a:avLst/>
          </a:prstGeom>
          <a:noFill/>
        </p:spPr>
        <p:txBody>
          <a:bodyPr wrap="none" rtlCol="0">
            <a:spAutoFit/>
          </a:bodyPr>
          <a:lstStyle/>
          <a:p>
            <a:r>
              <a:rPr lang="en-US" sz="1400" dirty="0"/>
              <a:t>Velum is lifted</a:t>
            </a:r>
          </a:p>
        </p:txBody>
      </p:sp>
      <p:sp>
        <p:nvSpPr>
          <p:cNvPr id="26" name="TextBox 25">
            <a:extLst>
              <a:ext uri="{FF2B5EF4-FFF2-40B4-BE49-F238E27FC236}">
                <a16:creationId xmlns:a16="http://schemas.microsoft.com/office/drawing/2014/main" id="{79FA92D0-DC35-443A-A475-B0EDA7DA9A50}"/>
              </a:ext>
            </a:extLst>
          </p:cNvPr>
          <p:cNvSpPr txBox="1"/>
          <p:nvPr/>
        </p:nvSpPr>
        <p:spPr>
          <a:xfrm>
            <a:off x="8422909" y="2344265"/>
            <a:ext cx="631648" cy="307777"/>
          </a:xfrm>
          <a:prstGeom prst="rect">
            <a:avLst/>
          </a:prstGeom>
          <a:noFill/>
        </p:spPr>
        <p:txBody>
          <a:bodyPr wrap="none" rtlCol="0">
            <a:spAutoFit/>
          </a:bodyPr>
          <a:lstStyle/>
          <a:p>
            <a:r>
              <a:rPr lang="en-US" sz="1400" dirty="0"/>
              <a:t>Vowel</a:t>
            </a:r>
          </a:p>
        </p:txBody>
      </p:sp>
      <p:sp>
        <p:nvSpPr>
          <p:cNvPr id="27" name="TextBox 26">
            <a:extLst>
              <a:ext uri="{FF2B5EF4-FFF2-40B4-BE49-F238E27FC236}">
                <a16:creationId xmlns:a16="http://schemas.microsoft.com/office/drawing/2014/main" id="{A40F39FD-0104-439A-AD95-8EF24B3DC232}"/>
              </a:ext>
            </a:extLst>
          </p:cNvPr>
          <p:cNvSpPr txBox="1"/>
          <p:nvPr/>
        </p:nvSpPr>
        <p:spPr>
          <a:xfrm>
            <a:off x="5510189" y="5381443"/>
            <a:ext cx="631648" cy="307777"/>
          </a:xfrm>
          <a:prstGeom prst="rect">
            <a:avLst/>
          </a:prstGeom>
          <a:noFill/>
        </p:spPr>
        <p:txBody>
          <a:bodyPr wrap="none" rtlCol="0">
            <a:spAutoFit/>
          </a:bodyPr>
          <a:lstStyle/>
          <a:p>
            <a:r>
              <a:rPr lang="en-US" sz="1400" dirty="0"/>
              <a:t>Vowel</a:t>
            </a:r>
          </a:p>
        </p:txBody>
      </p:sp>
      <p:sp>
        <p:nvSpPr>
          <p:cNvPr id="28" name="TextBox 27">
            <a:extLst>
              <a:ext uri="{FF2B5EF4-FFF2-40B4-BE49-F238E27FC236}">
                <a16:creationId xmlns:a16="http://schemas.microsoft.com/office/drawing/2014/main" id="{F369DDD1-4B69-4C2C-ADBA-F5CD1826ECFF}"/>
              </a:ext>
            </a:extLst>
          </p:cNvPr>
          <p:cNvSpPr txBox="1"/>
          <p:nvPr/>
        </p:nvSpPr>
        <p:spPr>
          <a:xfrm>
            <a:off x="3972257" y="5036698"/>
            <a:ext cx="1220591" cy="307777"/>
          </a:xfrm>
          <a:prstGeom prst="rect">
            <a:avLst/>
          </a:prstGeom>
          <a:noFill/>
        </p:spPr>
        <p:txBody>
          <a:bodyPr wrap="none" rtlCol="0">
            <a:spAutoFit/>
          </a:bodyPr>
          <a:lstStyle/>
          <a:p>
            <a:r>
              <a:rPr lang="en-US" sz="1400" dirty="0"/>
              <a:t>Velum is lifted</a:t>
            </a:r>
          </a:p>
        </p:txBody>
      </p:sp>
      <p:sp>
        <p:nvSpPr>
          <p:cNvPr id="29" name="TextBox 28">
            <a:extLst>
              <a:ext uri="{FF2B5EF4-FFF2-40B4-BE49-F238E27FC236}">
                <a16:creationId xmlns:a16="http://schemas.microsoft.com/office/drawing/2014/main" id="{A00BFC67-5092-4D92-9689-40F508F42DB1}"/>
              </a:ext>
            </a:extLst>
          </p:cNvPr>
          <p:cNvSpPr txBox="1"/>
          <p:nvPr/>
        </p:nvSpPr>
        <p:spPr>
          <a:xfrm>
            <a:off x="6461311" y="5036698"/>
            <a:ext cx="1435842" cy="307777"/>
          </a:xfrm>
          <a:prstGeom prst="rect">
            <a:avLst/>
          </a:prstGeom>
          <a:noFill/>
        </p:spPr>
        <p:txBody>
          <a:bodyPr wrap="none" rtlCol="0">
            <a:spAutoFit/>
          </a:bodyPr>
          <a:lstStyle/>
          <a:p>
            <a:r>
              <a:rPr lang="en-US" sz="1400" dirty="0"/>
              <a:t>Velum is lowered</a:t>
            </a:r>
          </a:p>
        </p:txBody>
      </p:sp>
      <p:cxnSp>
        <p:nvCxnSpPr>
          <p:cNvPr id="31" name="Straight Arrow Connector 30">
            <a:extLst>
              <a:ext uri="{FF2B5EF4-FFF2-40B4-BE49-F238E27FC236}">
                <a16:creationId xmlns:a16="http://schemas.microsoft.com/office/drawing/2014/main" id="{2B8420D0-A508-48C4-9519-AA04DB699F00}"/>
              </a:ext>
            </a:extLst>
          </p:cNvPr>
          <p:cNvCxnSpPr>
            <a:endCxn id="24" idx="2"/>
          </p:cNvCxnSpPr>
          <p:nvPr/>
        </p:nvCxnSpPr>
        <p:spPr>
          <a:xfrm flipV="1">
            <a:off x="3072384" y="2805932"/>
            <a:ext cx="527304" cy="29161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63F968A6-FC45-422B-87A2-92B02EA8F9F6}"/>
              </a:ext>
            </a:extLst>
          </p:cNvPr>
          <p:cNvCxnSpPr>
            <a:cxnSpLocks/>
          </p:cNvCxnSpPr>
          <p:nvPr/>
        </p:nvCxnSpPr>
        <p:spPr>
          <a:xfrm flipV="1">
            <a:off x="6225540" y="2652042"/>
            <a:ext cx="462948" cy="24622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74C5E9E4-B1DC-493F-ADA2-3C4EB027ED8B}"/>
              </a:ext>
            </a:extLst>
          </p:cNvPr>
          <p:cNvCxnSpPr>
            <a:cxnSpLocks/>
          </p:cNvCxnSpPr>
          <p:nvPr/>
        </p:nvCxnSpPr>
        <p:spPr>
          <a:xfrm flipV="1">
            <a:off x="6716284" y="2635248"/>
            <a:ext cx="1819284" cy="65672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D03B5022-6B5B-497A-BEB0-0EE618E5E54D}"/>
              </a:ext>
            </a:extLst>
          </p:cNvPr>
          <p:cNvCxnSpPr/>
          <p:nvPr/>
        </p:nvCxnSpPr>
        <p:spPr>
          <a:xfrm>
            <a:off x="4084320" y="4340352"/>
            <a:ext cx="498232" cy="65255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4CB6ECFA-663C-4C2F-B5FB-AEB8BADB7088}"/>
              </a:ext>
            </a:extLst>
          </p:cNvPr>
          <p:cNvCxnSpPr>
            <a:cxnSpLocks/>
          </p:cNvCxnSpPr>
          <p:nvPr/>
        </p:nvCxnSpPr>
        <p:spPr>
          <a:xfrm>
            <a:off x="6681000" y="4170230"/>
            <a:ext cx="498232" cy="82267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EF59E09E-C0A8-4263-8D5C-8B5B0A13A3EF}"/>
              </a:ext>
            </a:extLst>
          </p:cNvPr>
          <p:cNvCxnSpPr>
            <a:cxnSpLocks/>
            <a:endCxn id="27" idx="0"/>
          </p:cNvCxnSpPr>
          <p:nvPr/>
        </p:nvCxnSpPr>
        <p:spPr>
          <a:xfrm>
            <a:off x="4870356" y="4124061"/>
            <a:ext cx="955657" cy="125738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5314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fade">
                                      <p:cBhvr>
                                        <p:cTn id="20" dur="500"/>
                                        <p:tgtEl>
                                          <p:spTgt spid="3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fade">
                                      <p:cBhvr>
                                        <p:cTn id="28" dur="500"/>
                                        <p:tgtEl>
                                          <p:spTgt spid="3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500"/>
                                        <p:tgtEl>
                                          <p:spTgt spid="3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fade">
                                      <p:cBhvr>
                                        <p:cTn id="44" dur="500"/>
                                        <p:tgtEl>
                                          <p:spTgt spid="3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500"/>
                                        <p:tgtEl>
                                          <p:spTgt spid="4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500"/>
                                        <p:tgtEl>
                                          <p:spTgt spid="27"/>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39"/>
                                        </p:tgtEl>
                                        <p:attrNameLst>
                                          <p:attrName>style.visibility</p:attrName>
                                        </p:attrNameLst>
                                      </p:cBhvr>
                                      <p:to>
                                        <p:strVal val="visible"/>
                                      </p:to>
                                    </p:set>
                                    <p:animEffect transition="in" filter="fade">
                                      <p:cBhvr>
                                        <p:cTn id="60" dur="500"/>
                                        <p:tgtEl>
                                          <p:spTgt spid="39"/>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24" grpId="0"/>
      <p:bldP spid="25" grpId="0"/>
      <p:bldP spid="26" grpId="0"/>
      <p:bldP spid="27" grpId="0"/>
      <p:bldP spid="28" grpId="0"/>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6A2EF101-F570-4AF3-B8AA-FF41F573C560}"/>
              </a:ext>
            </a:extLst>
          </p:cNvPr>
          <p:cNvPicPr>
            <a:picLocks noChangeAspect="1"/>
          </p:cNvPicPr>
          <p:nvPr/>
        </p:nvPicPr>
        <p:blipFill rotWithShape="1">
          <a:blip r:embed="rId3"/>
          <a:srcRect l="38300" t="71124" r="26100" b="9511"/>
          <a:stretch/>
        </p:blipFill>
        <p:spPr>
          <a:xfrm>
            <a:off x="2085016" y="2699572"/>
            <a:ext cx="7696429" cy="2354981"/>
          </a:xfrm>
          <a:prstGeom prst="rect">
            <a:avLst/>
          </a:prstGeom>
        </p:spPr>
      </p:pic>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129"/>
            <a:ext cx="10515600" cy="1325563"/>
          </a:xfrm>
        </p:spPr>
        <p:txBody>
          <a:bodyPr>
            <a:normAutofit/>
          </a:bodyPr>
          <a:lstStyle/>
          <a:p>
            <a:r>
              <a:rPr lang="en-US" sz="4000" b="1" dirty="0">
                <a:latin typeface="Cambria" panose="02040503050406030204" pitchFamily="18" charset="0"/>
                <a:ea typeface="Cambria" panose="02040503050406030204" pitchFamily="18" charset="0"/>
              </a:rPr>
              <a:t>3.1. Nasalization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9" name="TextBox 8">
            <a:extLst>
              <a:ext uri="{FF2B5EF4-FFF2-40B4-BE49-F238E27FC236}">
                <a16:creationId xmlns:a16="http://schemas.microsoft.com/office/drawing/2014/main" id="{963C4FFA-311A-4398-B081-347CEB6B5DE2}"/>
              </a:ext>
            </a:extLst>
          </p:cNvPr>
          <p:cNvSpPr txBox="1"/>
          <p:nvPr/>
        </p:nvSpPr>
        <p:spPr>
          <a:xfrm>
            <a:off x="2938507" y="5718204"/>
            <a:ext cx="5208104" cy="276999"/>
          </a:xfrm>
          <a:prstGeom prst="rect">
            <a:avLst/>
          </a:prstGeom>
          <a:noFill/>
        </p:spPr>
        <p:txBody>
          <a:bodyPr wrap="square" rtlCol="0">
            <a:spAutoFit/>
          </a:bodyPr>
          <a:lstStyle/>
          <a:p>
            <a:r>
              <a:rPr lang="en-US" sz="1200" dirty="0"/>
              <a:t>Taken from American English Pronunciation Book of Bauer et al., (1980)</a:t>
            </a:r>
          </a:p>
        </p:txBody>
      </p:sp>
      <p:sp>
        <p:nvSpPr>
          <p:cNvPr id="10" name="TextBox 9">
            <a:extLst>
              <a:ext uri="{FF2B5EF4-FFF2-40B4-BE49-F238E27FC236}">
                <a16:creationId xmlns:a16="http://schemas.microsoft.com/office/drawing/2014/main" id="{3D1F3544-A6C9-4FF2-90C0-8B448A7706B1}"/>
              </a:ext>
            </a:extLst>
          </p:cNvPr>
          <p:cNvSpPr txBox="1"/>
          <p:nvPr/>
        </p:nvSpPr>
        <p:spPr>
          <a:xfrm>
            <a:off x="1377696" y="1388495"/>
            <a:ext cx="9976104" cy="707886"/>
          </a:xfrm>
          <a:prstGeom prst="rect">
            <a:avLst/>
          </a:prstGeom>
          <a:noFill/>
        </p:spPr>
        <p:txBody>
          <a:bodyPr wrap="square" rtlCol="0">
            <a:spAutoFit/>
          </a:bodyPr>
          <a:lstStyle/>
          <a:p>
            <a:pPr algn="ctr"/>
            <a:r>
              <a:rPr lang="en-US" sz="2000" dirty="0"/>
              <a:t>Where there is also a nasal consonant before the vowel in questions (e.g. </a:t>
            </a:r>
            <a:r>
              <a:rPr lang="en-US" sz="2000" i="1" dirty="0"/>
              <a:t>man, name, among</a:t>
            </a:r>
            <a:r>
              <a:rPr lang="en-US" sz="2000" dirty="0"/>
              <a:t>) the result may well be a totally nasalized vowel.</a:t>
            </a:r>
          </a:p>
        </p:txBody>
      </p:sp>
      <p:sp>
        <p:nvSpPr>
          <p:cNvPr id="24" name="TextBox 23">
            <a:extLst>
              <a:ext uri="{FF2B5EF4-FFF2-40B4-BE49-F238E27FC236}">
                <a16:creationId xmlns:a16="http://schemas.microsoft.com/office/drawing/2014/main" id="{E044D8AC-F10A-4D0C-BC0F-42C52AE0A7B0}"/>
              </a:ext>
            </a:extLst>
          </p:cNvPr>
          <p:cNvSpPr txBox="1"/>
          <p:nvPr/>
        </p:nvSpPr>
        <p:spPr>
          <a:xfrm>
            <a:off x="2609675" y="2268933"/>
            <a:ext cx="1435842" cy="307777"/>
          </a:xfrm>
          <a:prstGeom prst="rect">
            <a:avLst/>
          </a:prstGeom>
          <a:noFill/>
        </p:spPr>
        <p:txBody>
          <a:bodyPr wrap="none" rtlCol="0">
            <a:spAutoFit/>
          </a:bodyPr>
          <a:lstStyle/>
          <a:p>
            <a:r>
              <a:rPr lang="en-US" sz="1400" dirty="0"/>
              <a:t>Velum is lowered</a:t>
            </a:r>
          </a:p>
        </p:txBody>
      </p:sp>
      <p:sp>
        <p:nvSpPr>
          <p:cNvPr id="28" name="TextBox 27">
            <a:extLst>
              <a:ext uri="{FF2B5EF4-FFF2-40B4-BE49-F238E27FC236}">
                <a16:creationId xmlns:a16="http://schemas.microsoft.com/office/drawing/2014/main" id="{F369DDD1-4B69-4C2C-ADBA-F5CD1826ECFF}"/>
              </a:ext>
            </a:extLst>
          </p:cNvPr>
          <p:cNvSpPr txBox="1"/>
          <p:nvPr/>
        </p:nvSpPr>
        <p:spPr>
          <a:xfrm>
            <a:off x="4752161" y="5237875"/>
            <a:ext cx="1220591" cy="307777"/>
          </a:xfrm>
          <a:prstGeom prst="rect">
            <a:avLst/>
          </a:prstGeom>
          <a:noFill/>
        </p:spPr>
        <p:txBody>
          <a:bodyPr wrap="none" rtlCol="0">
            <a:spAutoFit/>
          </a:bodyPr>
          <a:lstStyle/>
          <a:p>
            <a:r>
              <a:rPr lang="en-US" sz="1400" dirty="0"/>
              <a:t>Velum is lifted</a:t>
            </a:r>
          </a:p>
        </p:txBody>
      </p:sp>
      <p:sp>
        <p:nvSpPr>
          <p:cNvPr id="29" name="TextBox 28">
            <a:extLst>
              <a:ext uri="{FF2B5EF4-FFF2-40B4-BE49-F238E27FC236}">
                <a16:creationId xmlns:a16="http://schemas.microsoft.com/office/drawing/2014/main" id="{A00BFC67-5092-4D92-9689-40F508F42DB1}"/>
              </a:ext>
            </a:extLst>
          </p:cNvPr>
          <p:cNvSpPr txBox="1"/>
          <p:nvPr/>
        </p:nvSpPr>
        <p:spPr>
          <a:xfrm>
            <a:off x="2962891" y="5001354"/>
            <a:ext cx="1435842" cy="307777"/>
          </a:xfrm>
          <a:prstGeom prst="rect">
            <a:avLst/>
          </a:prstGeom>
          <a:noFill/>
        </p:spPr>
        <p:txBody>
          <a:bodyPr wrap="none" rtlCol="0">
            <a:spAutoFit/>
          </a:bodyPr>
          <a:lstStyle/>
          <a:p>
            <a:r>
              <a:rPr lang="en-US" sz="1400" dirty="0"/>
              <a:t>Velum is lowered</a:t>
            </a:r>
          </a:p>
        </p:txBody>
      </p:sp>
      <p:cxnSp>
        <p:nvCxnSpPr>
          <p:cNvPr id="31" name="Straight Arrow Connector 30">
            <a:extLst>
              <a:ext uri="{FF2B5EF4-FFF2-40B4-BE49-F238E27FC236}">
                <a16:creationId xmlns:a16="http://schemas.microsoft.com/office/drawing/2014/main" id="{2B8420D0-A508-48C4-9519-AA04DB699F00}"/>
              </a:ext>
            </a:extLst>
          </p:cNvPr>
          <p:cNvCxnSpPr>
            <a:endCxn id="24" idx="2"/>
          </p:cNvCxnSpPr>
          <p:nvPr/>
        </p:nvCxnSpPr>
        <p:spPr>
          <a:xfrm flipV="1">
            <a:off x="2800292" y="2576710"/>
            <a:ext cx="527304" cy="29161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D03B5022-6B5B-497A-BEB0-0EE618E5E54D}"/>
              </a:ext>
            </a:extLst>
          </p:cNvPr>
          <p:cNvCxnSpPr/>
          <p:nvPr/>
        </p:nvCxnSpPr>
        <p:spPr>
          <a:xfrm>
            <a:off x="3374956" y="4247273"/>
            <a:ext cx="498232" cy="65255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EF59E09E-C0A8-4263-8D5C-8B5B0A13A3EF}"/>
              </a:ext>
            </a:extLst>
          </p:cNvPr>
          <p:cNvCxnSpPr>
            <a:cxnSpLocks/>
          </p:cNvCxnSpPr>
          <p:nvPr/>
        </p:nvCxnSpPr>
        <p:spPr>
          <a:xfrm>
            <a:off x="4963798" y="4511800"/>
            <a:ext cx="398659" cy="71221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2090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fade">
                                      <p:cBhvr>
                                        <p:cTn id="20" dur="500"/>
                                        <p:tgtEl>
                                          <p:spTgt spid="3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500"/>
                                        <p:tgtEl>
                                          <p:spTgt spid="3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500"/>
                                        <p:tgtEl>
                                          <p:spTgt spid="29"/>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fade">
                                      <p:cBhvr>
                                        <p:cTn id="36" dur="500"/>
                                        <p:tgtEl>
                                          <p:spTgt spid="4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24" grpId="0"/>
      <p:bldP spid="28" grpId="0"/>
      <p:bldP spid="2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129"/>
            <a:ext cx="10515600" cy="1325563"/>
          </a:xfrm>
        </p:spPr>
        <p:txBody>
          <a:bodyPr>
            <a:normAutofit/>
          </a:bodyPr>
          <a:lstStyle/>
          <a:p>
            <a:r>
              <a:rPr lang="en-US" sz="4000" b="1" dirty="0">
                <a:latin typeface="Cambria" panose="02040503050406030204" pitchFamily="18" charset="0"/>
                <a:ea typeface="Cambria" panose="02040503050406030204" pitchFamily="18" charset="0"/>
              </a:rPr>
              <a:t>3.1. Nasalization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9" name="TextBox 8">
            <a:extLst>
              <a:ext uri="{FF2B5EF4-FFF2-40B4-BE49-F238E27FC236}">
                <a16:creationId xmlns:a16="http://schemas.microsoft.com/office/drawing/2014/main" id="{963C4FFA-311A-4398-B081-347CEB6B5DE2}"/>
              </a:ext>
            </a:extLst>
          </p:cNvPr>
          <p:cNvSpPr txBox="1"/>
          <p:nvPr/>
        </p:nvSpPr>
        <p:spPr>
          <a:xfrm>
            <a:off x="2938507" y="5718204"/>
            <a:ext cx="5208104" cy="276999"/>
          </a:xfrm>
          <a:prstGeom prst="rect">
            <a:avLst/>
          </a:prstGeom>
          <a:noFill/>
        </p:spPr>
        <p:txBody>
          <a:bodyPr wrap="square" rtlCol="0">
            <a:spAutoFit/>
          </a:bodyPr>
          <a:lstStyle/>
          <a:p>
            <a:r>
              <a:rPr lang="en-US" sz="1200" dirty="0"/>
              <a:t>Taken from American English Pronunciation Book of Bauer et al., (1980)</a:t>
            </a:r>
          </a:p>
        </p:txBody>
      </p:sp>
      <p:sp>
        <p:nvSpPr>
          <p:cNvPr id="10" name="TextBox 9">
            <a:extLst>
              <a:ext uri="{FF2B5EF4-FFF2-40B4-BE49-F238E27FC236}">
                <a16:creationId xmlns:a16="http://schemas.microsoft.com/office/drawing/2014/main" id="{3D1F3544-A6C9-4FF2-90C0-8B448A7706B1}"/>
              </a:ext>
            </a:extLst>
          </p:cNvPr>
          <p:cNvSpPr txBox="1"/>
          <p:nvPr/>
        </p:nvSpPr>
        <p:spPr>
          <a:xfrm>
            <a:off x="1377696" y="1388495"/>
            <a:ext cx="9976104" cy="707886"/>
          </a:xfrm>
          <a:prstGeom prst="rect">
            <a:avLst/>
          </a:prstGeom>
          <a:noFill/>
        </p:spPr>
        <p:txBody>
          <a:bodyPr wrap="square" rtlCol="0">
            <a:spAutoFit/>
          </a:bodyPr>
          <a:lstStyle/>
          <a:p>
            <a:pPr algn="ctr"/>
            <a:r>
              <a:rPr lang="en-US" sz="2000" dirty="0"/>
              <a:t>Some AE speakers also nasalize a vowel which follows but is not followed by a nasal consonant: </a:t>
            </a:r>
            <a:r>
              <a:rPr lang="en-US" sz="2000" i="1" dirty="0"/>
              <a:t>nut, mad, knock.</a:t>
            </a:r>
          </a:p>
        </p:txBody>
      </p:sp>
      <p:sp>
        <p:nvSpPr>
          <p:cNvPr id="24" name="TextBox 23">
            <a:extLst>
              <a:ext uri="{FF2B5EF4-FFF2-40B4-BE49-F238E27FC236}">
                <a16:creationId xmlns:a16="http://schemas.microsoft.com/office/drawing/2014/main" id="{E044D8AC-F10A-4D0C-BC0F-42C52AE0A7B0}"/>
              </a:ext>
            </a:extLst>
          </p:cNvPr>
          <p:cNvSpPr txBox="1"/>
          <p:nvPr/>
        </p:nvSpPr>
        <p:spPr>
          <a:xfrm>
            <a:off x="2906151" y="2370692"/>
            <a:ext cx="1220591" cy="307777"/>
          </a:xfrm>
          <a:prstGeom prst="rect">
            <a:avLst/>
          </a:prstGeom>
          <a:noFill/>
        </p:spPr>
        <p:txBody>
          <a:bodyPr wrap="none" rtlCol="0">
            <a:spAutoFit/>
          </a:bodyPr>
          <a:lstStyle/>
          <a:p>
            <a:r>
              <a:rPr lang="en-US" sz="1400" dirty="0"/>
              <a:t>Velum is lifted</a:t>
            </a:r>
          </a:p>
        </p:txBody>
      </p:sp>
      <p:pic>
        <p:nvPicPr>
          <p:cNvPr id="13" name="Picture 12">
            <a:extLst>
              <a:ext uri="{FF2B5EF4-FFF2-40B4-BE49-F238E27FC236}">
                <a16:creationId xmlns:a16="http://schemas.microsoft.com/office/drawing/2014/main" id="{A8C6C7DC-E4AC-4E41-A2BE-7C353171505A}"/>
              </a:ext>
            </a:extLst>
          </p:cNvPr>
          <p:cNvPicPr>
            <a:picLocks noChangeAspect="1"/>
          </p:cNvPicPr>
          <p:nvPr/>
        </p:nvPicPr>
        <p:blipFill rotWithShape="1">
          <a:blip r:embed="rId3"/>
          <a:srcRect l="39400" t="33939" r="26200" b="46612"/>
          <a:stretch/>
        </p:blipFill>
        <p:spPr>
          <a:xfrm>
            <a:off x="2055073" y="2764745"/>
            <a:ext cx="8328353" cy="2648624"/>
          </a:xfrm>
          <a:prstGeom prst="rect">
            <a:avLst/>
          </a:prstGeom>
        </p:spPr>
      </p:pic>
      <p:sp>
        <p:nvSpPr>
          <p:cNvPr id="28" name="TextBox 27">
            <a:extLst>
              <a:ext uri="{FF2B5EF4-FFF2-40B4-BE49-F238E27FC236}">
                <a16:creationId xmlns:a16="http://schemas.microsoft.com/office/drawing/2014/main" id="{F369DDD1-4B69-4C2C-ADBA-F5CD1826ECFF}"/>
              </a:ext>
            </a:extLst>
          </p:cNvPr>
          <p:cNvSpPr txBox="1"/>
          <p:nvPr/>
        </p:nvSpPr>
        <p:spPr>
          <a:xfrm>
            <a:off x="6205410" y="5410427"/>
            <a:ext cx="1220591" cy="307777"/>
          </a:xfrm>
          <a:prstGeom prst="rect">
            <a:avLst/>
          </a:prstGeom>
          <a:noFill/>
        </p:spPr>
        <p:txBody>
          <a:bodyPr wrap="none" rtlCol="0">
            <a:spAutoFit/>
          </a:bodyPr>
          <a:lstStyle/>
          <a:p>
            <a:r>
              <a:rPr lang="en-US" sz="1400" dirty="0"/>
              <a:t>Velum is lifted</a:t>
            </a:r>
          </a:p>
        </p:txBody>
      </p:sp>
      <p:sp>
        <p:nvSpPr>
          <p:cNvPr id="29" name="TextBox 28">
            <a:extLst>
              <a:ext uri="{FF2B5EF4-FFF2-40B4-BE49-F238E27FC236}">
                <a16:creationId xmlns:a16="http://schemas.microsoft.com/office/drawing/2014/main" id="{A00BFC67-5092-4D92-9689-40F508F42DB1}"/>
              </a:ext>
            </a:extLst>
          </p:cNvPr>
          <p:cNvSpPr txBox="1"/>
          <p:nvPr/>
        </p:nvSpPr>
        <p:spPr>
          <a:xfrm>
            <a:off x="2962891" y="5001354"/>
            <a:ext cx="1435842" cy="307777"/>
          </a:xfrm>
          <a:prstGeom prst="rect">
            <a:avLst/>
          </a:prstGeom>
          <a:noFill/>
        </p:spPr>
        <p:txBody>
          <a:bodyPr wrap="none" rtlCol="0">
            <a:spAutoFit/>
          </a:bodyPr>
          <a:lstStyle/>
          <a:p>
            <a:r>
              <a:rPr lang="en-US" sz="1400" dirty="0"/>
              <a:t>Velum is lowered</a:t>
            </a:r>
          </a:p>
        </p:txBody>
      </p:sp>
      <p:cxnSp>
        <p:nvCxnSpPr>
          <p:cNvPr id="31" name="Straight Arrow Connector 30">
            <a:extLst>
              <a:ext uri="{FF2B5EF4-FFF2-40B4-BE49-F238E27FC236}">
                <a16:creationId xmlns:a16="http://schemas.microsoft.com/office/drawing/2014/main" id="{2B8420D0-A508-48C4-9519-AA04DB699F00}"/>
              </a:ext>
            </a:extLst>
          </p:cNvPr>
          <p:cNvCxnSpPr>
            <a:cxnSpLocks/>
          </p:cNvCxnSpPr>
          <p:nvPr/>
        </p:nvCxnSpPr>
        <p:spPr>
          <a:xfrm flipV="1">
            <a:off x="2709674" y="2749714"/>
            <a:ext cx="527304" cy="29161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D03B5022-6B5B-497A-BEB0-0EE618E5E54D}"/>
              </a:ext>
            </a:extLst>
          </p:cNvPr>
          <p:cNvCxnSpPr/>
          <p:nvPr/>
        </p:nvCxnSpPr>
        <p:spPr>
          <a:xfrm>
            <a:off x="3374956" y="4247273"/>
            <a:ext cx="498232" cy="65255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EF59E09E-C0A8-4263-8D5C-8B5B0A13A3EF}"/>
              </a:ext>
            </a:extLst>
          </p:cNvPr>
          <p:cNvCxnSpPr>
            <a:cxnSpLocks/>
          </p:cNvCxnSpPr>
          <p:nvPr/>
        </p:nvCxnSpPr>
        <p:spPr>
          <a:xfrm>
            <a:off x="6205410" y="4575171"/>
            <a:ext cx="398659" cy="71221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A6D3164F-D67B-4FF3-8EB9-37147B1BFAD6}"/>
              </a:ext>
            </a:extLst>
          </p:cNvPr>
          <p:cNvSpPr txBox="1"/>
          <p:nvPr/>
        </p:nvSpPr>
        <p:spPr>
          <a:xfrm>
            <a:off x="6926020" y="2749714"/>
            <a:ext cx="1435842" cy="307777"/>
          </a:xfrm>
          <a:prstGeom prst="rect">
            <a:avLst/>
          </a:prstGeom>
          <a:noFill/>
        </p:spPr>
        <p:txBody>
          <a:bodyPr wrap="none" rtlCol="0">
            <a:spAutoFit/>
          </a:bodyPr>
          <a:lstStyle/>
          <a:p>
            <a:r>
              <a:rPr lang="en-US" sz="1400" dirty="0"/>
              <a:t>Velum is lowered</a:t>
            </a:r>
          </a:p>
        </p:txBody>
      </p:sp>
      <p:cxnSp>
        <p:nvCxnSpPr>
          <p:cNvPr id="20" name="Straight Arrow Connector 19">
            <a:extLst>
              <a:ext uri="{FF2B5EF4-FFF2-40B4-BE49-F238E27FC236}">
                <a16:creationId xmlns:a16="http://schemas.microsoft.com/office/drawing/2014/main" id="{F6FE1B95-9252-4842-8C21-198987CB44D7}"/>
              </a:ext>
            </a:extLst>
          </p:cNvPr>
          <p:cNvCxnSpPr>
            <a:cxnSpLocks/>
          </p:cNvCxnSpPr>
          <p:nvPr/>
        </p:nvCxnSpPr>
        <p:spPr>
          <a:xfrm flipV="1">
            <a:off x="6729543" y="3128736"/>
            <a:ext cx="527304" cy="29161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977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fade">
                                      <p:cBhvr>
                                        <p:cTn id="20" dur="500"/>
                                        <p:tgtEl>
                                          <p:spTgt spid="3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fade">
                                      <p:cBhvr>
                                        <p:cTn id="36" dur="500"/>
                                        <p:tgtEl>
                                          <p:spTgt spid="3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fade">
                                      <p:cBhvr>
                                        <p:cTn id="44" dur="500"/>
                                        <p:tgtEl>
                                          <p:spTgt spid="4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24" grpId="0"/>
      <p:bldP spid="28" grpId="0"/>
      <p:bldP spid="29"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Checked and Free Vowels</a:t>
            </a:r>
            <a:endParaRPr lang="en-US" sz="4000" b="1" dirty="0">
              <a:solidFill>
                <a:srgbClr val="C00000"/>
              </a:solidFill>
              <a:latin typeface="Cambria" panose="02040503050406030204" pitchFamily="18" charset="0"/>
              <a:ea typeface="Cambria" panose="02040503050406030204" pitchFamily="18" charset="0"/>
            </a:endParaRPr>
          </a:p>
        </p:txBody>
      </p:sp>
      <p:sp>
        <p:nvSpPr>
          <p:cNvPr id="2" name="Content Placeholder 1">
            <a:extLst>
              <a:ext uri="{FF2B5EF4-FFF2-40B4-BE49-F238E27FC236}">
                <a16:creationId xmlns:a16="http://schemas.microsoft.com/office/drawing/2014/main" id="{FE7A4C3E-B1AA-4B56-B525-22D69451C5DC}"/>
              </a:ext>
            </a:extLst>
          </p:cNvPr>
          <p:cNvSpPr>
            <a:spLocks noGrp="1"/>
          </p:cNvSpPr>
          <p:nvPr>
            <p:ph idx="1"/>
          </p:nvPr>
        </p:nvSpPr>
        <p:spPr>
          <a:xfrm>
            <a:off x="838200" y="1825625"/>
            <a:ext cx="5379720" cy="4351338"/>
          </a:xfrm>
        </p:spPr>
        <p:txBody>
          <a:bodyPr/>
          <a:lstStyle/>
          <a:p>
            <a:r>
              <a:rPr lang="en-US" dirty="0"/>
              <a:t>A distinction is sometimes made between vowels which, in stressed syllables, are obligatory followed by a consonant,</a:t>
            </a:r>
          </a:p>
          <a:p>
            <a:endParaRPr lang="en-US" dirty="0"/>
          </a:p>
          <a:p>
            <a:endParaRPr lang="en-US" dirty="0"/>
          </a:p>
          <a:p>
            <a:r>
              <a:rPr lang="en-US" dirty="0"/>
              <a:t>and vowels which may occur in stressed syllables without a following consonant. </a:t>
            </a:r>
          </a:p>
        </p:txBody>
      </p:sp>
      <p:sp>
        <p:nvSpPr>
          <p:cNvPr id="15" name="Content Placeholder 1">
            <a:extLst>
              <a:ext uri="{FF2B5EF4-FFF2-40B4-BE49-F238E27FC236}">
                <a16:creationId xmlns:a16="http://schemas.microsoft.com/office/drawing/2014/main" id="{82A9DB09-2727-47ED-8DED-927436C8588D}"/>
              </a:ext>
            </a:extLst>
          </p:cNvPr>
          <p:cNvSpPr txBox="1">
            <a:spLocks/>
          </p:cNvSpPr>
          <p:nvPr/>
        </p:nvSpPr>
        <p:spPr>
          <a:xfrm>
            <a:off x="7739951" y="2017260"/>
            <a:ext cx="2962262" cy="5113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rgbClr val="FF0000"/>
                </a:solidFill>
              </a:rPr>
              <a:t>CHECKED VOWELS</a:t>
            </a:r>
          </a:p>
        </p:txBody>
      </p:sp>
      <p:sp>
        <p:nvSpPr>
          <p:cNvPr id="16" name="Content Placeholder 1">
            <a:extLst>
              <a:ext uri="{FF2B5EF4-FFF2-40B4-BE49-F238E27FC236}">
                <a16:creationId xmlns:a16="http://schemas.microsoft.com/office/drawing/2014/main" id="{BD10DA59-D7C8-46B8-ABFC-B2DA091E684A}"/>
              </a:ext>
            </a:extLst>
          </p:cNvPr>
          <p:cNvSpPr txBox="1">
            <a:spLocks/>
          </p:cNvSpPr>
          <p:nvPr/>
        </p:nvSpPr>
        <p:spPr>
          <a:xfrm>
            <a:off x="7945224" y="2528596"/>
            <a:ext cx="2962262" cy="5113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rgbClr val="FF0000"/>
                </a:solidFill>
              </a:rPr>
              <a:t>/</a:t>
            </a:r>
            <a:r>
              <a:rPr lang="en-US" b="1" dirty="0">
                <a:solidFill>
                  <a:srgbClr val="FF0000"/>
                </a:solidFill>
                <a:latin typeface="Times New Roman" panose="02020603050405020304" pitchFamily="18" charset="0"/>
                <a:cs typeface="Times New Roman" panose="02020603050405020304" pitchFamily="18" charset="0"/>
              </a:rPr>
              <a:t>ɪ, </a:t>
            </a:r>
            <a:r>
              <a:rPr lang="el-GR" b="1" dirty="0">
                <a:solidFill>
                  <a:srgbClr val="FF0000"/>
                </a:solidFill>
                <a:latin typeface="Times New Roman" panose="02020603050405020304" pitchFamily="18" charset="0"/>
                <a:cs typeface="Times New Roman" panose="02020603050405020304" pitchFamily="18" charset="0"/>
              </a:rPr>
              <a:t>ε</a:t>
            </a:r>
            <a:r>
              <a:rPr lang="en-US" b="1" dirty="0">
                <a:solidFill>
                  <a:srgbClr val="FF0000"/>
                </a:solidFill>
                <a:latin typeface="Times New Roman" panose="02020603050405020304" pitchFamily="18" charset="0"/>
                <a:cs typeface="Times New Roman" panose="02020603050405020304" pitchFamily="18" charset="0"/>
              </a:rPr>
              <a:t>, </a:t>
            </a:r>
            <a:r>
              <a:rPr lang="az-Cyrl-AZ" b="1" dirty="0">
                <a:solidFill>
                  <a:srgbClr val="FF0000"/>
                </a:solidFill>
                <a:latin typeface="Times New Roman" panose="02020603050405020304" pitchFamily="18" charset="0"/>
                <a:cs typeface="Times New Roman" panose="02020603050405020304" pitchFamily="18" charset="0"/>
              </a:rPr>
              <a:t>ӕ</a:t>
            </a:r>
            <a:r>
              <a:rPr lang="en-US" b="1" dirty="0">
                <a:solidFill>
                  <a:srgbClr val="FF0000"/>
                </a:solidFill>
                <a:latin typeface="Times New Roman" panose="02020603050405020304" pitchFamily="18" charset="0"/>
                <a:cs typeface="Times New Roman" panose="02020603050405020304" pitchFamily="18" charset="0"/>
              </a:rPr>
              <a:t>, ʌ, ɜ, ʊ</a:t>
            </a:r>
            <a:r>
              <a:rPr lang="en-US" b="1" dirty="0">
                <a:solidFill>
                  <a:srgbClr val="FF0000"/>
                </a:solidFill>
              </a:rPr>
              <a:t>/</a:t>
            </a:r>
          </a:p>
        </p:txBody>
      </p:sp>
      <p:sp>
        <p:nvSpPr>
          <p:cNvPr id="17" name="Content Placeholder 1">
            <a:extLst>
              <a:ext uri="{FF2B5EF4-FFF2-40B4-BE49-F238E27FC236}">
                <a16:creationId xmlns:a16="http://schemas.microsoft.com/office/drawing/2014/main" id="{F976E075-FC8C-4B5D-A9C7-3B6CA1BDCBD6}"/>
              </a:ext>
            </a:extLst>
          </p:cNvPr>
          <p:cNvSpPr txBox="1">
            <a:spLocks/>
          </p:cNvSpPr>
          <p:nvPr/>
        </p:nvSpPr>
        <p:spPr>
          <a:xfrm>
            <a:off x="8307562" y="4514751"/>
            <a:ext cx="2962262" cy="5113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rgbClr val="002060"/>
                </a:solidFill>
              </a:rPr>
              <a:t>FREE VOWELS</a:t>
            </a:r>
          </a:p>
        </p:txBody>
      </p:sp>
      <p:sp>
        <p:nvSpPr>
          <p:cNvPr id="18" name="Content Placeholder 1">
            <a:extLst>
              <a:ext uri="{FF2B5EF4-FFF2-40B4-BE49-F238E27FC236}">
                <a16:creationId xmlns:a16="http://schemas.microsoft.com/office/drawing/2014/main" id="{55C0030A-5F69-463F-A1D9-E22A25D74F92}"/>
              </a:ext>
            </a:extLst>
          </p:cNvPr>
          <p:cNvSpPr txBox="1">
            <a:spLocks/>
          </p:cNvSpPr>
          <p:nvPr/>
        </p:nvSpPr>
        <p:spPr>
          <a:xfrm>
            <a:off x="7739951" y="5061854"/>
            <a:ext cx="3372808" cy="581610"/>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rgbClr val="002060"/>
                </a:solidFill>
              </a:rPr>
              <a:t>/</a:t>
            </a:r>
            <a:r>
              <a:rPr lang="en-US" b="1" dirty="0" err="1">
                <a:solidFill>
                  <a:srgbClr val="002060"/>
                </a:solidFill>
              </a:rPr>
              <a:t>i</a:t>
            </a:r>
            <a:r>
              <a:rPr lang="en-US" b="1" dirty="0">
                <a:solidFill>
                  <a:srgbClr val="002060"/>
                </a:solidFill>
              </a:rPr>
              <a:t>, e, </a:t>
            </a:r>
            <a:r>
              <a:rPr lang="en-US" b="1" dirty="0">
                <a:solidFill>
                  <a:srgbClr val="002060"/>
                </a:solidFill>
                <a:latin typeface="Times New Roman" panose="02020603050405020304" pitchFamily="18" charset="0"/>
                <a:cs typeface="Times New Roman" panose="02020603050405020304" pitchFamily="18" charset="0"/>
              </a:rPr>
              <a:t>ɑ, Ɔ, </a:t>
            </a:r>
            <a:r>
              <a:rPr lang="en-US" b="1" dirty="0">
                <a:solidFill>
                  <a:srgbClr val="002060"/>
                </a:solidFill>
              </a:rPr>
              <a:t>o, u, </a:t>
            </a:r>
            <a:r>
              <a:rPr lang="en-US" b="1" dirty="0" err="1">
                <a:solidFill>
                  <a:srgbClr val="002060"/>
                </a:solidFill>
              </a:rPr>
              <a:t>a</a:t>
            </a:r>
            <a:r>
              <a:rPr lang="en-US" b="1" dirty="0" err="1">
                <a:solidFill>
                  <a:srgbClr val="002060"/>
                </a:solidFill>
                <a:latin typeface="Times New Roman" panose="02020603050405020304" pitchFamily="18" charset="0"/>
                <a:cs typeface="Times New Roman" panose="02020603050405020304" pitchFamily="18" charset="0"/>
              </a:rPr>
              <a:t>ɪ</a:t>
            </a:r>
            <a:r>
              <a:rPr lang="en-US" b="1" dirty="0">
                <a:solidFill>
                  <a:srgbClr val="002060"/>
                </a:solidFill>
              </a:rPr>
              <a:t>, </a:t>
            </a:r>
            <a:r>
              <a:rPr lang="en-US" b="1" dirty="0" err="1">
                <a:solidFill>
                  <a:srgbClr val="002060"/>
                </a:solidFill>
              </a:rPr>
              <a:t>a</a:t>
            </a:r>
            <a:r>
              <a:rPr lang="en-US" b="1" dirty="0" err="1">
                <a:solidFill>
                  <a:srgbClr val="002060"/>
                </a:solidFill>
                <a:latin typeface="Times New Roman" panose="02020603050405020304" pitchFamily="18" charset="0"/>
                <a:cs typeface="Times New Roman" panose="02020603050405020304" pitchFamily="18" charset="0"/>
              </a:rPr>
              <a:t>ʊ</a:t>
            </a:r>
            <a:r>
              <a:rPr lang="en-US" b="1" dirty="0">
                <a:solidFill>
                  <a:srgbClr val="002060"/>
                </a:solidFill>
                <a:latin typeface="Times New Roman" panose="02020603050405020304" pitchFamily="18" charset="0"/>
                <a:cs typeface="Times New Roman" panose="02020603050405020304" pitchFamily="18" charset="0"/>
              </a:rPr>
              <a:t>, </a:t>
            </a:r>
            <a:r>
              <a:rPr lang="en-US" b="1" dirty="0" err="1">
                <a:solidFill>
                  <a:srgbClr val="002060"/>
                </a:solidFill>
                <a:latin typeface="Times New Roman" panose="02020603050405020304" pitchFamily="18" charset="0"/>
                <a:cs typeface="Times New Roman" panose="02020603050405020304" pitchFamily="18" charset="0"/>
              </a:rPr>
              <a:t>Ɔɪ</a:t>
            </a:r>
            <a:r>
              <a:rPr lang="en-US" b="1" dirty="0">
                <a:solidFill>
                  <a:srgbClr val="002060"/>
                </a:solidFill>
              </a:rPr>
              <a:t>/</a:t>
            </a:r>
          </a:p>
        </p:txBody>
      </p:sp>
    </p:spTree>
    <p:extLst>
      <p:ext uri="{BB962C8B-B14F-4D97-AF65-F5344CB8AC3E}">
        <p14:creationId xmlns:p14="http://schemas.microsoft.com/office/powerpoint/2010/main" val="2659574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fade">
                                      <p:cBhvr>
                                        <p:cTn id="12" dur="500"/>
                                        <p:tgtEl>
                                          <p:spTgt spid="2">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par>
                          <p:cTn id="27" fill="hold">
                            <p:stCondLst>
                              <p:cond delay="500"/>
                            </p:stCondLst>
                            <p:childTnLst>
                              <p:par>
                                <p:cTn id="28" presetID="10"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Checked and Free Vowels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3" name="Text Placeholder 2">
            <a:extLst>
              <a:ext uri="{FF2B5EF4-FFF2-40B4-BE49-F238E27FC236}">
                <a16:creationId xmlns:a16="http://schemas.microsoft.com/office/drawing/2014/main" id="{6D994830-D731-4B39-8FAD-B0BDB6A3070A}"/>
              </a:ext>
            </a:extLst>
          </p:cNvPr>
          <p:cNvSpPr>
            <a:spLocks noGrp="1"/>
          </p:cNvSpPr>
          <p:nvPr>
            <p:ph type="body" idx="1"/>
          </p:nvPr>
        </p:nvSpPr>
        <p:spPr>
          <a:xfrm>
            <a:off x="938213" y="1489106"/>
            <a:ext cx="5157787" cy="823912"/>
          </a:xfrm>
        </p:spPr>
        <p:txBody>
          <a:bodyPr/>
          <a:lstStyle/>
          <a:p>
            <a:pPr algn="ctr"/>
            <a:r>
              <a:rPr lang="en-US" dirty="0">
                <a:solidFill>
                  <a:srgbClr val="FF0000"/>
                </a:solidFill>
              </a:rPr>
              <a:t>CHECKED VOWELS</a:t>
            </a:r>
          </a:p>
        </p:txBody>
      </p:sp>
      <p:sp>
        <p:nvSpPr>
          <p:cNvPr id="2" name="Content Placeholder 1">
            <a:extLst>
              <a:ext uri="{FF2B5EF4-FFF2-40B4-BE49-F238E27FC236}">
                <a16:creationId xmlns:a16="http://schemas.microsoft.com/office/drawing/2014/main" id="{FE7A4C3E-B1AA-4B56-B525-22D69451C5DC}"/>
              </a:ext>
            </a:extLst>
          </p:cNvPr>
          <p:cNvSpPr>
            <a:spLocks noGrp="1"/>
          </p:cNvSpPr>
          <p:nvPr>
            <p:ph sz="half" idx="2"/>
          </p:nvPr>
        </p:nvSpPr>
        <p:spPr>
          <a:xfrm>
            <a:off x="839788" y="2321796"/>
            <a:ext cx="5157787" cy="1115203"/>
          </a:xfrm>
        </p:spPr>
        <p:txBody>
          <a:bodyPr>
            <a:normAutofit/>
          </a:bodyPr>
          <a:lstStyle/>
          <a:p>
            <a:r>
              <a:rPr lang="en-US" sz="2400" dirty="0"/>
              <a:t>See the following examples to see how checked vowels can occur in words:</a:t>
            </a:r>
          </a:p>
        </p:txBody>
      </p:sp>
      <p:sp>
        <p:nvSpPr>
          <p:cNvPr id="4" name="Text Placeholder 3">
            <a:extLst>
              <a:ext uri="{FF2B5EF4-FFF2-40B4-BE49-F238E27FC236}">
                <a16:creationId xmlns:a16="http://schemas.microsoft.com/office/drawing/2014/main" id="{08D5BFFF-13BC-46FB-BAC1-3261A68054C3}"/>
              </a:ext>
            </a:extLst>
          </p:cNvPr>
          <p:cNvSpPr>
            <a:spLocks noGrp="1"/>
          </p:cNvSpPr>
          <p:nvPr>
            <p:ph type="body" sz="quarter" idx="3"/>
          </p:nvPr>
        </p:nvSpPr>
        <p:spPr>
          <a:xfrm>
            <a:off x="6485229" y="1452303"/>
            <a:ext cx="5183188" cy="823912"/>
          </a:xfrm>
        </p:spPr>
        <p:txBody>
          <a:bodyPr/>
          <a:lstStyle/>
          <a:p>
            <a:pPr algn="ctr"/>
            <a:r>
              <a:rPr lang="en-US" dirty="0">
                <a:solidFill>
                  <a:srgbClr val="002060"/>
                </a:solidFill>
              </a:rPr>
              <a:t>FREE VOWELS</a:t>
            </a:r>
          </a:p>
        </p:txBody>
      </p:sp>
      <p:graphicFrame>
        <p:nvGraphicFramePr>
          <p:cNvPr id="6" name="Table 7">
            <a:extLst>
              <a:ext uri="{FF2B5EF4-FFF2-40B4-BE49-F238E27FC236}">
                <a16:creationId xmlns:a16="http://schemas.microsoft.com/office/drawing/2014/main" id="{E8566722-D8EF-4697-A39B-0C02A6A6C3DD}"/>
              </a:ext>
            </a:extLst>
          </p:cNvPr>
          <p:cNvGraphicFramePr>
            <a:graphicFrameLocks noGrp="1"/>
          </p:cNvGraphicFramePr>
          <p:nvPr>
            <p:ph sz="quarter" idx="4"/>
            <p:extLst>
              <p:ext uri="{D42A27DB-BD31-4B8C-83A1-F6EECF244321}">
                <p14:modId xmlns:p14="http://schemas.microsoft.com/office/powerpoint/2010/main" val="890424914"/>
              </p:ext>
            </p:extLst>
          </p:nvPr>
        </p:nvGraphicFramePr>
        <p:xfrm>
          <a:off x="1805472" y="3532059"/>
          <a:ext cx="2188030" cy="2439534"/>
        </p:xfrm>
        <a:graphic>
          <a:graphicData uri="http://schemas.openxmlformats.org/drawingml/2006/table">
            <a:tbl>
              <a:tblPr firstRow="1" bandRow="1">
                <a:tableStyleId>{5940675A-B579-460E-94D1-54222C63F5DA}</a:tableStyleId>
              </a:tblPr>
              <a:tblGrid>
                <a:gridCol w="816429">
                  <a:extLst>
                    <a:ext uri="{9D8B030D-6E8A-4147-A177-3AD203B41FA5}">
                      <a16:colId xmlns:a16="http://schemas.microsoft.com/office/drawing/2014/main" val="1924894547"/>
                    </a:ext>
                  </a:extLst>
                </a:gridCol>
                <a:gridCol w="1371601">
                  <a:extLst>
                    <a:ext uri="{9D8B030D-6E8A-4147-A177-3AD203B41FA5}">
                      <a16:colId xmlns:a16="http://schemas.microsoft.com/office/drawing/2014/main" val="895666350"/>
                    </a:ext>
                  </a:extLst>
                </a:gridCol>
              </a:tblGrid>
              <a:tr h="406589">
                <a:tc>
                  <a:txBody>
                    <a:bodyPr/>
                    <a:lstStyle/>
                    <a:p>
                      <a:pPr algn="ctr"/>
                      <a:r>
                        <a:rPr lang="en-US" b="1" dirty="0">
                          <a:solidFill>
                            <a:srgbClr val="FF0000"/>
                          </a:solidFill>
                          <a:latin typeface="Times New Roman" panose="02020603050405020304" pitchFamily="18" charset="0"/>
                          <a:cs typeface="Times New Roman" panose="02020603050405020304" pitchFamily="18" charset="0"/>
                        </a:rPr>
                        <a:t>ɪ</a:t>
                      </a:r>
                      <a:endParaRPr lang="en-US" dirty="0"/>
                    </a:p>
                  </a:txBody>
                  <a:tcPr/>
                </a:tc>
                <a:tc>
                  <a:txBody>
                    <a:bodyPr/>
                    <a:lstStyle/>
                    <a:p>
                      <a:pPr algn="ctr"/>
                      <a:r>
                        <a:rPr lang="en-US" dirty="0"/>
                        <a:t>pit</a:t>
                      </a:r>
                    </a:p>
                  </a:txBody>
                  <a:tcPr/>
                </a:tc>
                <a:extLst>
                  <a:ext uri="{0D108BD9-81ED-4DB2-BD59-A6C34878D82A}">
                    <a16:rowId xmlns:a16="http://schemas.microsoft.com/office/drawing/2014/main" val="2604848184"/>
                  </a:ext>
                </a:extLst>
              </a:tr>
              <a:tr h="406589">
                <a:tc>
                  <a:txBody>
                    <a:bodyPr/>
                    <a:lstStyle/>
                    <a:p>
                      <a:pPr algn="ctr"/>
                      <a:r>
                        <a:rPr lang="el-GR" b="1" dirty="0">
                          <a:solidFill>
                            <a:srgbClr val="FF0000"/>
                          </a:solidFill>
                          <a:latin typeface="Times New Roman" panose="02020603050405020304" pitchFamily="18" charset="0"/>
                          <a:cs typeface="Times New Roman" panose="02020603050405020304" pitchFamily="18" charset="0"/>
                        </a:rPr>
                        <a:t>ε</a:t>
                      </a:r>
                      <a:endParaRPr lang="en-US" dirty="0"/>
                    </a:p>
                  </a:txBody>
                  <a:tcPr/>
                </a:tc>
                <a:tc>
                  <a:txBody>
                    <a:bodyPr/>
                    <a:lstStyle/>
                    <a:p>
                      <a:pPr algn="ctr"/>
                      <a:r>
                        <a:rPr lang="en-US" dirty="0"/>
                        <a:t>pet</a:t>
                      </a:r>
                    </a:p>
                  </a:txBody>
                  <a:tcPr/>
                </a:tc>
                <a:extLst>
                  <a:ext uri="{0D108BD9-81ED-4DB2-BD59-A6C34878D82A}">
                    <a16:rowId xmlns:a16="http://schemas.microsoft.com/office/drawing/2014/main" val="542161635"/>
                  </a:ext>
                </a:extLst>
              </a:tr>
              <a:tr h="406589">
                <a:tc>
                  <a:txBody>
                    <a:bodyPr/>
                    <a:lstStyle/>
                    <a:p>
                      <a:pPr algn="ctr"/>
                      <a:r>
                        <a:rPr lang="az-Cyrl-AZ" b="1" dirty="0">
                          <a:solidFill>
                            <a:srgbClr val="FF0000"/>
                          </a:solidFill>
                          <a:latin typeface="Times New Roman" panose="02020603050405020304" pitchFamily="18" charset="0"/>
                          <a:cs typeface="Times New Roman" panose="02020603050405020304" pitchFamily="18" charset="0"/>
                        </a:rPr>
                        <a:t>ӕ</a:t>
                      </a:r>
                      <a:endParaRPr lang="en-US" dirty="0"/>
                    </a:p>
                  </a:txBody>
                  <a:tcPr/>
                </a:tc>
                <a:tc>
                  <a:txBody>
                    <a:bodyPr/>
                    <a:lstStyle/>
                    <a:p>
                      <a:pPr algn="ctr"/>
                      <a:r>
                        <a:rPr lang="en-US" dirty="0"/>
                        <a:t>pat</a:t>
                      </a:r>
                    </a:p>
                  </a:txBody>
                  <a:tcPr/>
                </a:tc>
                <a:extLst>
                  <a:ext uri="{0D108BD9-81ED-4DB2-BD59-A6C34878D82A}">
                    <a16:rowId xmlns:a16="http://schemas.microsoft.com/office/drawing/2014/main" val="3246462372"/>
                  </a:ext>
                </a:extLst>
              </a:tr>
              <a:tr h="406589">
                <a:tc>
                  <a:txBody>
                    <a:bodyPr/>
                    <a:lstStyle/>
                    <a:p>
                      <a:pPr algn="ctr"/>
                      <a:r>
                        <a:rPr lang="en-US" b="1" dirty="0">
                          <a:solidFill>
                            <a:srgbClr val="FF0000"/>
                          </a:solidFill>
                          <a:latin typeface="Times New Roman" panose="02020603050405020304" pitchFamily="18" charset="0"/>
                          <a:cs typeface="Times New Roman" panose="02020603050405020304" pitchFamily="18" charset="0"/>
                        </a:rPr>
                        <a:t>ʌ</a:t>
                      </a:r>
                      <a:endParaRPr lang="en-US" dirty="0"/>
                    </a:p>
                  </a:txBody>
                  <a:tcPr/>
                </a:tc>
                <a:tc>
                  <a:txBody>
                    <a:bodyPr/>
                    <a:lstStyle/>
                    <a:p>
                      <a:pPr algn="ctr"/>
                      <a:r>
                        <a:rPr lang="en-US" dirty="0"/>
                        <a:t>pert</a:t>
                      </a:r>
                    </a:p>
                  </a:txBody>
                  <a:tcPr/>
                </a:tc>
                <a:extLst>
                  <a:ext uri="{0D108BD9-81ED-4DB2-BD59-A6C34878D82A}">
                    <a16:rowId xmlns:a16="http://schemas.microsoft.com/office/drawing/2014/main" val="444095405"/>
                  </a:ext>
                </a:extLst>
              </a:tr>
              <a:tr h="406589">
                <a:tc>
                  <a:txBody>
                    <a:bodyPr/>
                    <a:lstStyle/>
                    <a:p>
                      <a:pPr algn="ctr"/>
                      <a:r>
                        <a:rPr lang="en-US" b="1" dirty="0">
                          <a:solidFill>
                            <a:srgbClr val="FF0000"/>
                          </a:solidFill>
                          <a:latin typeface="Times New Roman" panose="02020603050405020304" pitchFamily="18" charset="0"/>
                          <a:cs typeface="Times New Roman" panose="02020603050405020304" pitchFamily="18" charset="0"/>
                        </a:rPr>
                        <a:t>ɜ</a:t>
                      </a:r>
                      <a:endParaRPr lang="en-US" dirty="0"/>
                    </a:p>
                  </a:txBody>
                  <a:tcPr/>
                </a:tc>
                <a:tc>
                  <a:txBody>
                    <a:bodyPr/>
                    <a:lstStyle/>
                    <a:p>
                      <a:pPr algn="ctr"/>
                      <a:r>
                        <a:rPr lang="en-US" dirty="0"/>
                        <a:t>putt</a:t>
                      </a:r>
                    </a:p>
                  </a:txBody>
                  <a:tcPr/>
                </a:tc>
                <a:extLst>
                  <a:ext uri="{0D108BD9-81ED-4DB2-BD59-A6C34878D82A}">
                    <a16:rowId xmlns:a16="http://schemas.microsoft.com/office/drawing/2014/main" val="1880421604"/>
                  </a:ext>
                </a:extLst>
              </a:tr>
              <a:tr h="406589">
                <a:tc>
                  <a:txBody>
                    <a:bodyPr/>
                    <a:lstStyle/>
                    <a:p>
                      <a:pPr algn="ctr"/>
                      <a:r>
                        <a:rPr lang="en-US" b="1" dirty="0">
                          <a:solidFill>
                            <a:srgbClr val="FF0000"/>
                          </a:solidFill>
                          <a:latin typeface="Times New Roman" panose="02020603050405020304" pitchFamily="18" charset="0"/>
                          <a:cs typeface="Times New Roman" panose="02020603050405020304" pitchFamily="18" charset="0"/>
                        </a:rPr>
                        <a:t>ʊ</a:t>
                      </a:r>
                      <a:endParaRPr lang="en-US" dirty="0"/>
                    </a:p>
                  </a:txBody>
                  <a:tcPr/>
                </a:tc>
                <a:tc>
                  <a:txBody>
                    <a:bodyPr/>
                    <a:lstStyle/>
                    <a:p>
                      <a:pPr algn="ctr"/>
                      <a:r>
                        <a:rPr lang="en-US" dirty="0"/>
                        <a:t>put</a:t>
                      </a:r>
                    </a:p>
                  </a:txBody>
                  <a:tcPr/>
                </a:tc>
                <a:extLst>
                  <a:ext uri="{0D108BD9-81ED-4DB2-BD59-A6C34878D82A}">
                    <a16:rowId xmlns:a16="http://schemas.microsoft.com/office/drawing/2014/main" val="3305755991"/>
                  </a:ext>
                </a:extLst>
              </a:tr>
            </a:tbl>
          </a:graphicData>
        </a:graphic>
      </p:graphicFrame>
      <p:sp>
        <p:nvSpPr>
          <p:cNvPr id="12" name="Content Placeholder 1">
            <a:extLst>
              <a:ext uri="{FF2B5EF4-FFF2-40B4-BE49-F238E27FC236}">
                <a16:creationId xmlns:a16="http://schemas.microsoft.com/office/drawing/2014/main" id="{C62AD566-A83B-482E-82A4-F8ADE99C3653}"/>
              </a:ext>
            </a:extLst>
          </p:cNvPr>
          <p:cNvSpPr txBox="1">
            <a:spLocks/>
          </p:cNvSpPr>
          <p:nvPr/>
        </p:nvSpPr>
        <p:spPr>
          <a:xfrm>
            <a:off x="7195183" y="2321796"/>
            <a:ext cx="1881640" cy="2813375"/>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These vowels can, but need not, occur without a following consonant as illustrated below:</a:t>
            </a:r>
          </a:p>
        </p:txBody>
      </p:sp>
      <p:graphicFrame>
        <p:nvGraphicFramePr>
          <p:cNvPr id="13" name="Table 7">
            <a:extLst>
              <a:ext uri="{FF2B5EF4-FFF2-40B4-BE49-F238E27FC236}">
                <a16:creationId xmlns:a16="http://schemas.microsoft.com/office/drawing/2014/main" id="{A703B5C7-638D-4A53-AF4A-48B6B6AE5E07}"/>
              </a:ext>
            </a:extLst>
          </p:cNvPr>
          <p:cNvGraphicFramePr>
            <a:graphicFrameLocks/>
          </p:cNvGraphicFramePr>
          <p:nvPr>
            <p:extLst>
              <p:ext uri="{D42A27DB-BD31-4B8C-83A1-F6EECF244321}">
                <p14:modId xmlns:p14="http://schemas.microsoft.com/office/powerpoint/2010/main" val="2420755442"/>
              </p:ext>
            </p:extLst>
          </p:nvPr>
        </p:nvGraphicFramePr>
        <p:xfrm>
          <a:off x="9199256" y="2426985"/>
          <a:ext cx="2567474" cy="4065890"/>
        </p:xfrm>
        <a:graphic>
          <a:graphicData uri="http://schemas.openxmlformats.org/drawingml/2006/table">
            <a:tbl>
              <a:tblPr firstRow="1" bandRow="1">
                <a:tableStyleId>{5940675A-B579-460E-94D1-54222C63F5DA}</a:tableStyleId>
              </a:tblPr>
              <a:tblGrid>
                <a:gridCol w="501842">
                  <a:extLst>
                    <a:ext uri="{9D8B030D-6E8A-4147-A177-3AD203B41FA5}">
                      <a16:colId xmlns:a16="http://schemas.microsoft.com/office/drawing/2014/main" val="1924894547"/>
                    </a:ext>
                  </a:extLst>
                </a:gridCol>
                <a:gridCol w="1001942">
                  <a:extLst>
                    <a:ext uri="{9D8B030D-6E8A-4147-A177-3AD203B41FA5}">
                      <a16:colId xmlns:a16="http://schemas.microsoft.com/office/drawing/2014/main" val="895666350"/>
                    </a:ext>
                  </a:extLst>
                </a:gridCol>
                <a:gridCol w="1063690">
                  <a:extLst>
                    <a:ext uri="{9D8B030D-6E8A-4147-A177-3AD203B41FA5}">
                      <a16:colId xmlns:a16="http://schemas.microsoft.com/office/drawing/2014/main" val="1095863144"/>
                    </a:ext>
                  </a:extLst>
                </a:gridCol>
              </a:tblGrid>
              <a:tr h="406589">
                <a:tc>
                  <a:txBody>
                    <a:bodyPr/>
                    <a:lstStyle/>
                    <a:p>
                      <a:pPr algn="ctr"/>
                      <a:endParaRPr lang="en-US" sz="1600" dirty="0"/>
                    </a:p>
                  </a:txBody>
                  <a:tcPr/>
                </a:tc>
                <a:tc>
                  <a:txBody>
                    <a:bodyPr/>
                    <a:lstStyle/>
                    <a:p>
                      <a:pPr algn="ctr"/>
                      <a:r>
                        <a:rPr lang="en-US" sz="1600" dirty="0"/>
                        <a:t>free</a:t>
                      </a:r>
                    </a:p>
                  </a:txBody>
                  <a:tcPr/>
                </a:tc>
                <a:tc>
                  <a:txBody>
                    <a:bodyPr/>
                    <a:lstStyle/>
                    <a:p>
                      <a:pPr algn="ctr"/>
                      <a:r>
                        <a:rPr lang="en-US" sz="1600" dirty="0"/>
                        <a:t>checked</a:t>
                      </a:r>
                    </a:p>
                  </a:txBody>
                  <a:tcPr/>
                </a:tc>
                <a:extLst>
                  <a:ext uri="{0D108BD9-81ED-4DB2-BD59-A6C34878D82A}">
                    <a16:rowId xmlns:a16="http://schemas.microsoft.com/office/drawing/2014/main" val="2604848184"/>
                  </a:ext>
                </a:extLst>
              </a:tr>
              <a:tr h="406589">
                <a:tc>
                  <a:txBody>
                    <a:bodyPr/>
                    <a:lstStyle/>
                    <a:p>
                      <a:pPr algn="ctr"/>
                      <a:r>
                        <a:rPr lang="en-US" sz="1600" b="1" dirty="0" err="1">
                          <a:solidFill>
                            <a:srgbClr val="002060"/>
                          </a:solidFill>
                        </a:rPr>
                        <a:t>i</a:t>
                      </a:r>
                      <a:r>
                        <a:rPr lang="en-US" sz="1600" b="1" dirty="0">
                          <a:solidFill>
                            <a:srgbClr val="002060"/>
                          </a:solidFill>
                        </a:rPr>
                        <a:t> </a:t>
                      </a:r>
                      <a:endParaRPr lang="en-US" sz="1600" dirty="0"/>
                    </a:p>
                  </a:txBody>
                  <a:tcPr/>
                </a:tc>
                <a:tc>
                  <a:txBody>
                    <a:bodyPr/>
                    <a:lstStyle/>
                    <a:p>
                      <a:pPr algn="ctr"/>
                      <a:r>
                        <a:rPr lang="en-US" sz="1600" dirty="0"/>
                        <a:t>bee</a:t>
                      </a:r>
                    </a:p>
                  </a:txBody>
                  <a:tcPr/>
                </a:tc>
                <a:tc>
                  <a:txBody>
                    <a:bodyPr/>
                    <a:lstStyle/>
                    <a:p>
                      <a:pPr algn="ctr"/>
                      <a:r>
                        <a:rPr lang="en-US" sz="1600" dirty="0"/>
                        <a:t>beat</a:t>
                      </a:r>
                    </a:p>
                  </a:txBody>
                  <a:tcPr/>
                </a:tc>
                <a:extLst>
                  <a:ext uri="{0D108BD9-81ED-4DB2-BD59-A6C34878D82A}">
                    <a16:rowId xmlns:a16="http://schemas.microsoft.com/office/drawing/2014/main" val="542161635"/>
                  </a:ext>
                </a:extLst>
              </a:tr>
              <a:tr h="406589">
                <a:tc>
                  <a:txBody>
                    <a:bodyPr/>
                    <a:lstStyle/>
                    <a:p>
                      <a:pPr algn="ctr"/>
                      <a:r>
                        <a:rPr lang="en-US" sz="1600" b="1" dirty="0">
                          <a:solidFill>
                            <a:srgbClr val="002060"/>
                          </a:solidFill>
                        </a:rPr>
                        <a:t>e </a:t>
                      </a:r>
                      <a:endParaRPr lang="en-US" sz="1600" dirty="0"/>
                    </a:p>
                  </a:txBody>
                  <a:tcPr/>
                </a:tc>
                <a:tc>
                  <a:txBody>
                    <a:bodyPr/>
                    <a:lstStyle/>
                    <a:p>
                      <a:pPr algn="ctr"/>
                      <a:r>
                        <a:rPr lang="en-US" sz="1600" dirty="0"/>
                        <a:t>bay</a:t>
                      </a:r>
                    </a:p>
                  </a:txBody>
                  <a:tcPr/>
                </a:tc>
                <a:tc>
                  <a:txBody>
                    <a:bodyPr/>
                    <a:lstStyle/>
                    <a:p>
                      <a:pPr algn="ctr"/>
                      <a:r>
                        <a:rPr lang="en-US" sz="1600" dirty="0"/>
                        <a:t>bait</a:t>
                      </a:r>
                    </a:p>
                  </a:txBody>
                  <a:tcPr/>
                </a:tc>
                <a:extLst>
                  <a:ext uri="{0D108BD9-81ED-4DB2-BD59-A6C34878D82A}">
                    <a16:rowId xmlns:a16="http://schemas.microsoft.com/office/drawing/2014/main" val="3246462372"/>
                  </a:ext>
                </a:extLst>
              </a:tr>
              <a:tr h="406589">
                <a:tc>
                  <a:txBody>
                    <a:bodyPr/>
                    <a:lstStyle/>
                    <a:p>
                      <a:pPr algn="ctr"/>
                      <a:r>
                        <a:rPr lang="en-US" sz="1600" b="1" dirty="0">
                          <a:solidFill>
                            <a:srgbClr val="002060"/>
                          </a:solidFill>
                          <a:latin typeface="Times New Roman" panose="02020603050405020304" pitchFamily="18" charset="0"/>
                          <a:cs typeface="Times New Roman" panose="02020603050405020304" pitchFamily="18" charset="0"/>
                        </a:rPr>
                        <a:t>ɑ </a:t>
                      </a:r>
                      <a:endParaRPr lang="en-US" sz="1600" dirty="0"/>
                    </a:p>
                  </a:txBody>
                  <a:tcPr/>
                </a:tc>
                <a:tc>
                  <a:txBody>
                    <a:bodyPr/>
                    <a:lstStyle/>
                    <a:p>
                      <a:pPr algn="ctr"/>
                      <a:r>
                        <a:rPr lang="en-US" sz="1600" dirty="0"/>
                        <a:t>bah</a:t>
                      </a:r>
                    </a:p>
                  </a:txBody>
                  <a:tcPr/>
                </a:tc>
                <a:tc>
                  <a:txBody>
                    <a:bodyPr/>
                    <a:lstStyle/>
                    <a:p>
                      <a:pPr algn="ctr"/>
                      <a:r>
                        <a:rPr lang="en-US" sz="1600" dirty="0"/>
                        <a:t>bar</a:t>
                      </a:r>
                    </a:p>
                  </a:txBody>
                  <a:tcPr/>
                </a:tc>
                <a:extLst>
                  <a:ext uri="{0D108BD9-81ED-4DB2-BD59-A6C34878D82A}">
                    <a16:rowId xmlns:a16="http://schemas.microsoft.com/office/drawing/2014/main" val="444095405"/>
                  </a:ext>
                </a:extLst>
              </a:tr>
              <a:tr h="406589">
                <a:tc>
                  <a:txBody>
                    <a:bodyPr/>
                    <a:lstStyle/>
                    <a:p>
                      <a:pPr algn="ctr"/>
                      <a:r>
                        <a:rPr lang="en-US" sz="1600" b="1" dirty="0">
                          <a:solidFill>
                            <a:srgbClr val="002060"/>
                          </a:solidFill>
                          <a:latin typeface="Times New Roman" panose="02020603050405020304" pitchFamily="18" charset="0"/>
                          <a:cs typeface="Times New Roman" panose="02020603050405020304" pitchFamily="18" charset="0"/>
                        </a:rPr>
                        <a:t>Ɔ </a:t>
                      </a:r>
                      <a:endParaRPr lang="en-US" sz="1600" dirty="0"/>
                    </a:p>
                  </a:txBody>
                  <a:tcPr/>
                </a:tc>
                <a:tc>
                  <a:txBody>
                    <a:bodyPr/>
                    <a:lstStyle/>
                    <a:p>
                      <a:pPr algn="ctr"/>
                      <a:r>
                        <a:rPr lang="en-US" sz="1600" dirty="0"/>
                        <a:t>law</a:t>
                      </a:r>
                    </a:p>
                  </a:txBody>
                  <a:tcPr/>
                </a:tc>
                <a:tc>
                  <a:txBody>
                    <a:bodyPr/>
                    <a:lstStyle/>
                    <a:p>
                      <a:pPr algn="ctr"/>
                      <a:r>
                        <a:rPr lang="en-US" sz="1600" dirty="0"/>
                        <a:t>bought</a:t>
                      </a:r>
                    </a:p>
                  </a:txBody>
                  <a:tcPr/>
                </a:tc>
                <a:extLst>
                  <a:ext uri="{0D108BD9-81ED-4DB2-BD59-A6C34878D82A}">
                    <a16:rowId xmlns:a16="http://schemas.microsoft.com/office/drawing/2014/main" val="1880421604"/>
                  </a:ext>
                </a:extLst>
              </a:tr>
              <a:tr h="406589">
                <a:tc>
                  <a:txBody>
                    <a:bodyPr/>
                    <a:lstStyle/>
                    <a:p>
                      <a:pPr algn="ctr"/>
                      <a:r>
                        <a:rPr lang="en-US" sz="1600" b="1" dirty="0">
                          <a:solidFill>
                            <a:srgbClr val="002060"/>
                          </a:solidFill>
                        </a:rPr>
                        <a:t>o </a:t>
                      </a:r>
                      <a:endParaRPr lang="en-US" sz="1600" dirty="0"/>
                    </a:p>
                  </a:txBody>
                  <a:tcPr/>
                </a:tc>
                <a:tc>
                  <a:txBody>
                    <a:bodyPr/>
                    <a:lstStyle/>
                    <a:p>
                      <a:pPr algn="ctr"/>
                      <a:r>
                        <a:rPr lang="en-US" sz="1600" dirty="0"/>
                        <a:t>low</a:t>
                      </a:r>
                    </a:p>
                  </a:txBody>
                  <a:tcPr/>
                </a:tc>
                <a:tc>
                  <a:txBody>
                    <a:bodyPr/>
                    <a:lstStyle/>
                    <a:p>
                      <a:pPr algn="ctr"/>
                      <a:r>
                        <a:rPr lang="en-US" sz="1600" dirty="0"/>
                        <a:t>boat</a:t>
                      </a:r>
                    </a:p>
                  </a:txBody>
                  <a:tcPr/>
                </a:tc>
                <a:extLst>
                  <a:ext uri="{0D108BD9-81ED-4DB2-BD59-A6C34878D82A}">
                    <a16:rowId xmlns:a16="http://schemas.microsoft.com/office/drawing/2014/main" val="3305755991"/>
                  </a:ext>
                </a:extLst>
              </a:tr>
              <a:tr h="406589">
                <a:tc>
                  <a:txBody>
                    <a:bodyPr/>
                    <a:lstStyle/>
                    <a:p>
                      <a:pPr algn="ctr"/>
                      <a:r>
                        <a:rPr lang="en-US" sz="1600" b="1" dirty="0">
                          <a:solidFill>
                            <a:srgbClr val="002060"/>
                          </a:solidFill>
                        </a:rPr>
                        <a:t>u </a:t>
                      </a:r>
                      <a:endParaRPr lang="en-US" sz="1600" dirty="0"/>
                    </a:p>
                  </a:txBody>
                  <a:tcPr/>
                </a:tc>
                <a:tc>
                  <a:txBody>
                    <a:bodyPr/>
                    <a:lstStyle/>
                    <a:p>
                      <a:pPr algn="ctr"/>
                      <a:r>
                        <a:rPr lang="en-US" sz="1600" dirty="0"/>
                        <a:t>boo</a:t>
                      </a:r>
                    </a:p>
                  </a:txBody>
                  <a:tcPr/>
                </a:tc>
                <a:tc>
                  <a:txBody>
                    <a:bodyPr/>
                    <a:lstStyle/>
                    <a:p>
                      <a:pPr algn="ctr"/>
                      <a:r>
                        <a:rPr lang="en-US" sz="1600" dirty="0"/>
                        <a:t>boot</a:t>
                      </a:r>
                    </a:p>
                  </a:txBody>
                  <a:tcPr/>
                </a:tc>
                <a:extLst>
                  <a:ext uri="{0D108BD9-81ED-4DB2-BD59-A6C34878D82A}">
                    <a16:rowId xmlns:a16="http://schemas.microsoft.com/office/drawing/2014/main" val="4001685512"/>
                  </a:ext>
                </a:extLst>
              </a:tr>
              <a:tr h="406589">
                <a:tc>
                  <a:txBody>
                    <a:bodyPr/>
                    <a:lstStyle/>
                    <a:p>
                      <a:pPr algn="ctr"/>
                      <a:r>
                        <a:rPr lang="en-US" sz="1600" b="1" dirty="0" err="1">
                          <a:solidFill>
                            <a:srgbClr val="002060"/>
                          </a:solidFill>
                        </a:rPr>
                        <a:t>a</a:t>
                      </a:r>
                      <a:r>
                        <a:rPr lang="en-US" sz="1600" b="1" dirty="0" err="1">
                          <a:solidFill>
                            <a:srgbClr val="002060"/>
                          </a:solidFill>
                          <a:latin typeface="Times New Roman" panose="02020603050405020304" pitchFamily="18" charset="0"/>
                          <a:cs typeface="Times New Roman" panose="02020603050405020304" pitchFamily="18" charset="0"/>
                        </a:rPr>
                        <a:t>ɪ</a:t>
                      </a:r>
                      <a:r>
                        <a:rPr lang="en-US" sz="1600" b="1" dirty="0">
                          <a:solidFill>
                            <a:srgbClr val="002060"/>
                          </a:solidFill>
                        </a:rPr>
                        <a:t> </a:t>
                      </a:r>
                      <a:endParaRPr lang="en-US" sz="1600" dirty="0"/>
                    </a:p>
                  </a:txBody>
                  <a:tcPr/>
                </a:tc>
                <a:tc>
                  <a:txBody>
                    <a:bodyPr/>
                    <a:lstStyle/>
                    <a:p>
                      <a:pPr algn="ctr"/>
                      <a:r>
                        <a:rPr lang="en-US" sz="1600" dirty="0"/>
                        <a:t>buy</a:t>
                      </a:r>
                    </a:p>
                  </a:txBody>
                  <a:tcPr/>
                </a:tc>
                <a:tc>
                  <a:txBody>
                    <a:bodyPr/>
                    <a:lstStyle/>
                    <a:p>
                      <a:pPr algn="ctr"/>
                      <a:r>
                        <a:rPr lang="en-US" sz="1600" dirty="0"/>
                        <a:t>bite</a:t>
                      </a:r>
                    </a:p>
                  </a:txBody>
                  <a:tcPr/>
                </a:tc>
                <a:extLst>
                  <a:ext uri="{0D108BD9-81ED-4DB2-BD59-A6C34878D82A}">
                    <a16:rowId xmlns:a16="http://schemas.microsoft.com/office/drawing/2014/main" val="1773872018"/>
                  </a:ext>
                </a:extLst>
              </a:tr>
              <a:tr h="406589">
                <a:tc>
                  <a:txBody>
                    <a:bodyPr/>
                    <a:lstStyle/>
                    <a:p>
                      <a:pPr algn="ctr"/>
                      <a:r>
                        <a:rPr lang="en-US" sz="1600" b="1" dirty="0" err="1">
                          <a:solidFill>
                            <a:srgbClr val="002060"/>
                          </a:solidFill>
                        </a:rPr>
                        <a:t>a</a:t>
                      </a:r>
                      <a:r>
                        <a:rPr lang="en-US" sz="1600" b="1" dirty="0" err="1">
                          <a:solidFill>
                            <a:srgbClr val="002060"/>
                          </a:solidFill>
                          <a:latin typeface="Times New Roman" panose="02020603050405020304" pitchFamily="18" charset="0"/>
                          <a:cs typeface="Times New Roman" panose="02020603050405020304" pitchFamily="18" charset="0"/>
                        </a:rPr>
                        <a:t>ʊ</a:t>
                      </a:r>
                      <a:r>
                        <a:rPr lang="en-US" sz="1600" b="1" dirty="0">
                          <a:solidFill>
                            <a:srgbClr val="002060"/>
                          </a:solidFill>
                          <a:latin typeface="Times New Roman" panose="02020603050405020304" pitchFamily="18" charset="0"/>
                          <a:cs typeface="Times New Roman" panose="02020603050405020304" pitchFamily="18" charset="0"/>
                        </a:rPr>
                        <a:t> </a:t>
                      </a:r>
                      <a:endParaRPr lang="en-US" sz="1600" dirty="0"/>
                    </a:p>
                  </a:txBody>
                  <a:tcPr/>
                </a:tc>
                <a:tc>
                  <a:txBody>
                    <a:bodyPr/>
                    <a:lstStyle/>
                    <a:p>
                      <a:pPr algn="ctr"/>
                      <a:r>
                        <a:rPr lang="en-US" sz="1600" dirty="0"/>
                        <a:t>bough</a:t>
                      </a:r>
                    </a:p>
                  </a:txBody>
                  <a:tcPr/>
                </a:tc>
                <a:tc>
                  <a:txBody>
                    <a:bodyPr/>
                    <a:lstStyle/>
                    <a:p>
                      <a:pPr algn="ctr"/>
                      <a:r>
                        <a:rPr lang="en-US" sz="1600" dirty="0"/>
                        <a:t>bout</a:t>
                      </a:r>
                    </a:p>
                  </a:txBody>
                  <a:tcPr/>
                </a:tc>
                <a:extLst>
                  <a:ext uri="{0D108BD9-81ED-4DB2-BD59-A6C34878D82A}">
                    <a16:rowId xmlns:a16="http://schemas.microsoft.com/office/drawing/2014/main" val="1683782698"/>
                  </a:ext>
                </a:extLst>
              </a:tr>
              <a:tr h="406589">
                <a:tc>
                  <a:txBody>
                    <a:bodyPr/>
                    <a:lstStyle/>
                    <a:p>
                      <a:pPr algn="ctr"/>
                      <a:r>
                        <a:rPr lang="en-US" sz="1600" b="1" dirty="0" err="1">
                          <a:solidFill>
                            <a:srgbClr val="002060"/>
                          </a:solidFill>
                          <a:latin typeface="Times New Roman" panose="02020603050405020304" pitchFamily="18" charset="0"/>
                          <a:cs typeface="Times New Roman" panose="02020603050405020304" pitchFamily="18" charset="0"/>
                        </a:rPr>
                        <a:t>Ɔɪ</a:t>
                      </a:r>
                      <a:endParaRPr lang="en-US" sz="1600" dirty="0"/>
                    </a:p>
                  </a:txBody>
                  <a:tcPr/>
                </a:tc>
                <a:tc>
                  <a:txBody>
                    <a:bodyPr/>
                    <a:lstStyle/>
                    <a:p>
                      <a:pPr algn="ctr"/>
                      <a:r>
                        <a:rPr lang="en-US" sz="1600" dirty="0"/>
                        <a:t>boy</a:t>
                      </a:r>
                    </a:p>
                  </a:txBody>
                  <a:tcPr/>
                </a:tc>
                <a:tc>
                  <a:txBody>
                    <a:bodyPr/>
                    <a:lstStyle/>
                    <a:p>
                      <a:pPr algn="ctr"/>
                      <a:r>
                        <a:rPr lang="en-US" sz="1600" dirty="0"/>
                        <a:t>boil</a:t>
                      </a:r>
                    </a:p>
                  </a:txBody>
                  <a:tcPr/>
                </a:tc>
                <a:extLst>
                  <a:ext uri="{0D108BD9-81ED-4DB2-BD59-A6C34878D82A}">
                    <a16:rowId xmlns:a16="http://schemas.microsoft.com/office/drawing/2014/main" val="2814172053"/>
                  </a:ext>
                </a:extLst>
              </a:tr>
            </a:tbl>
          </a:graphicData>
        </a:graphic>
      </p:graphicFrame>
    </p:spTree>
    <p:extLst>
      <p:ext uri="{BB962C8B-B14F-4D97-AF65-F5344CB8AC3E}">
        <p14:creationId xmlns:p14="http://schemas.microsoft.com/office/powerpoint/2010/main" val="325468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Effect transition="in" filter="fade">
                                      <p:cBhvr>
                                        <p:cTn id="17" dur="500"/>
                                        <p:tgtEl>
                                          <p:spTgt spid="12">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Checked and Free Vowels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17" name="Content Placeholder 16">
            <a:extLst>
              <a:ext uri="{FF2B5EF4-FFF2-40B4-BE49-F238E27FC236}">
                <a16:creationId xmlns:a16="http://schemas.microsoft.com/office/drawing/2014/main" id="{5FFFC33E-5C96-48A2-BAB2-CE5E6B290FD9}"/>
              </a:ext>
            </a:extLst>
          </p:cNvPr>
          <p:cNvSpPr>
            <a:spLocks noGrp="1"/>
          </p:cNvSpPr>
          <p:nvPr>
            <p:ph idx="1"/>
          </p:nvPr>
        </p:nvSpPr>
        <p:spPr/>
        <p:txBody>
          <a:bodyPr/>
          <a:lstStyle/>
          <a:p>
            <a:r>
              <a:rPr lang="en-US" dirty="0"/>
              <a:t>Since checked and free vowels are defined with respect to their behavior in stressed syllables, /</a:t>
            </a:r>
            <a:r>
              <a:rPr lang="en-US" dirty="0">
                <a:latin typeface="Times New Roman" panose="02020603050405020304" pitchFamily="18" charset="0"/>
                <a:cs typeface="Times New Roman" panose="02020603050405020304" pitchFamily="18" charset="0"/>
              </a:rPr>
              <a:t>ǝ</a:t>
            </a:r>
            <a:r>
              <a:rPr lang="en-US" dirty="0"/>
              <a:t>/ does not fall under the classification since it never occurs in a stressed syllable.</a:t>
            </a:r>
          </a:p>
          <a:p>
            <a:endParaRPr lang="en-US" dirty="0"/>
          </a:p>
          <a:p>
            <a:r>
              <a:rPr lang="en-US" dirty="0"/>
              <a:t>Distinction which roughly correspond to this dichotomy are sometimes made in different terms:</a:t>
            </a:r>
          </a:p>
          <a:p>
            <a:pPr marL="803275" indent="-514350">
              <a:buFont typeface="+mj-lt"/>
              <a:buAutoNum type="arabicPeriod"/>
            </a:pPr>
            <a:r>
              <a:rPr lang="en-US" dirty="0"/>
              <a:t>Tense/Lax</a:t>
            </a:r>
          </a:p>
          <a:p>
            <a:pPr marL="803275" indent="-514350">
              <a:buFont typeface="+mj-lt"/>
              <a:buAutoNum type="arabicPeriod"/>
            </a:pPr>
            <a:r>
              <a:rPr lang="en-US" dirty="0"/>
              <a:t>Long/Short</a:t>
            </a:r>
          </a:p>
          <a:p>
            <a:pPr marL="803275" indent="-514350">
              <a:buFont typeface="+mj-lt"/>
              <a:buAutoNum type="arabicPeriod"/>
            </a:pPr>
            <a:r>
              <a:rPr lang="en-US" dirty="0"/>
              <a:t>Distribution before /</a:t>
            </a:r>
            <a:r>
              <a:rPr lang="en-US" dirty="0">
                <a:latin typeface="Times New Roman" panose="02020603050405020304" pitchFamily="18" charset="0"/>
                <a:cs typeface="Times New Roman" panose="02020603050405020304" pitchFamily="18" charset="0"/>
              </a:rPr>
              <a:t>ŋ</a:t>
            </a:r>
            <a:r>
              <a:rPr lang="en-US" dirty="0"/>
              <a:t>/</a:t>
            </a:r>
          </a:p>
        </p:txBody>
      </p:sp>
    </p:spTree>
    <p:extLst>
      <p:ext uri="{BB962C8B-B14F-4D97-AF65-F5344CB8AC3E}">
        <p14:creationId xmlns:p14="http://schemas.microsoft.com/office/powerpoint/2010/main" val="10515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xEl>
                                              <p:pRg st="2" end="2"/>
                                            </p:txEl>
                                          </p:spTgt>
                                        </p:tgtEl>
                                        <p:attrNameLst>
                                          <p:attrName>style.visibility</p:attrName>
                                        </p:attrNameLst>
                                      </p:cBhvr>
                                      <p:to>
                                        <p:strVal val="visible"/>
                                      </p:to>
                                    </p:set>
                                    <p:animEffect transition="in" filter="fade">
                                      <p:cBhvr>
                                        <p:cTn id="12" dur="500"/>
                                        <p:tgtEl>
                                          <p:spTgt spid="1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xEl>
                                              <p:pRg st="3" end="3"/>
                                            </p:txEl>
                                          </p:spTgt>
                                        </p:tgtEl>
                                        <p:attrNameLst>
                                          <p:attrName>style.visibility</p:attrName>
                                        </p:attrNameLst>
                                      </p:cBhvr>
                                      <p:to>
                                        <p:strVal val="visible"/>
                                      </p:to>
                                    </p:set>
                                    <p:animEffect transition="in" filter="fade">
                                      <p:cBhvr>
                                        <p:cTn id="17" dur="500"/>
                                        <p:tgtEl>
                                          <p:spTgt spid="17">
                                            <p:txEl>
                                              <p:pRg st="3" end="3"/>
                                            </p:txEl>
                                          </p:spTgt>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17">
                                            <p:txEl>
                                              <p:pRg st="4" end="4"/>
                                            </p:txEl>
                                          </p:spTgt>
                                        </p:tgtEl>
                                        <p:attrNameLst>
                                          <p:attrName>style.visibility</p:attrName>
                                        </p:attrNameLst>
                                      </p:cBhvr>
                                      <p:to>
                                        <p:strVal val="visible"/>
                                      </p:to>
                                    </p:set>
                                    <p:animEffect transition="in" filter="fade">
                                      <p:cBhvr>
                                        <p:cTn id="21" dur="500"/>
                                        <p:tgtEl>
                                          <p:spTgt spid="17">
                                            <p:txEl>
                                              <p:pRg st="4" end="4"/>
                                            </p:txEl>
                                          </p:spTgt>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17">
                                            <p:txEl>
                                              <p:pRg st="5" end="5"/>
                                            </p:txEl>
                                          </p:spTgt>
                                        </p:tgtEl>
                                        <p:attrNameLst>
                                          <p:attrName>style.visibility</p:attrName>
                                        </p:attrNameLst>
                                      </p:cBhvr>
                                      <p:to>
                                        <p:strVal val="visible"/>
                                      </p:to>
                                    </p:set>
                                    <p:animEffect transition="in" filter="fade">
                                      <p:cBhvr>
                                        <p:cTn id="25" dur="500"/>
                                        <p:tgtEl>
                                          <p:spTgt spid="1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4.2. Tense/Lax Vowels</a:t>
            </a:r>
            <a:endParaRPr lang="en-US" sz="4000" b="1" dirty="0">
              <a:solidFill>
                <a:srgbClr val="C00000"/>
              </a:solidFill>
              <a:latin typeface="Cambria" panose="02040503050406030204" pitchFamily="18" charset="0"/>
              <a:ea typeface="Cambria" panose="02040503050406030204" pitchFamily="18" charset="0"/>
            </a:endParaRPr>
          </a:p>
        </p:txBody>
      </p:sp>
      <p:sp>
        <p:nvSpPr>
          <p:cNvPr id="17" name="Content Placeholder 16">
            <a:extLst>
              <a:ext uri="{FF2B5EF4-FFF2-40B4-BE49-F238E27FC236}">
                <a16:creationId xmlns:a16="http://schemas.microsoft.com/office/drawing/2014/main" id="{5FFFC33E-5C96-48A2-BAB2-CE5E6B290FD9}"/>
              </a:ext>
            </a:extLst>
          </p:cNvPr>
          <p:cNvSpPr>
            <a:spLocks noGrp="1"/>
          </p:cNvSpPr>
          <p:nvPr>
            <p:ph idx="1"/>
          </p:nvPr>
        </p:nvSpPr>
        <p:spPr>
          <a:xfrm>
            <a:off x="838200" y="1825625"/>
            <a:ext cx="5441302" cy="4351338"/>
          </a:xfrm>
        </p:spPr>
        <p:txBody>
          <a:bodyPr>
            <a:normAutofit fontScale="92500" lnSpcReduction="20000"/>
          </a:bodyPr>
          <a:lstStyle/>
          <a:p>
            <a:r>
              <a:rPr lang="en-US" dirty="0"/>
              <a:t>It is sometimes claimed that the distinction between, for instance, /</a:t>
            </a:r>
            <a:r>
              <a:rPr lang="en-US" dirty="0" err="1"/>
              <a:t>i</a:t>
            </a:r>
            <a:r>
              <a:rPr lang="en-US" dirty="0"/>
              <a:t>/ and /</a:t>
            </a:r>
            <a:r>
              <a:rPr lang="en-US" dirty="0">
                <a:latin typeface="Times New Roman" panose="02020603050405020304" pitchFamily="18" charset="0"/>
                <a:cs typeface="Times New Roman" panose="02020603050405020304" pitchFamily="18" charset="0"/>
              </a:rPr>
              <a:t>ɪ</a:t>
            </a:r>
            <a:r>
              <a:rPr lang="en-US" dirty="0"/>
              <a:t>/ is supported by </a:t>
            </a:r>
            <a:r>
              <a:rPr lang="en-US" b="1" dirty="0">
                <a:solidFill>
                  <a:srgbClr val="C00000"/>
                </a:solidFill>
              </a:rPr>
              <a:t>a difference in muscular tension during the articulation of the sounds</a:t>
            </a:r>
            <a:r>
              <a:rPr lang="en-US" dirty="0"/>
              <a:t>.</a:t>
            </a:r>
          </a:p>
          <a:p>
            <a:endParaRPr lang="en-US" dirty="0"/>
          </a:p>
          <a:p>
            <a:r>
              <a:rPr lang="en-US" dirty="0"/>
              <a:t>Thus /</a:t>
            </a:r>
            <a:r>
              <a:rPr lang="en-US" dirty="0" err="1"/>
              <a:t>i</a:t>
            </a:r>
            <a:r>
              <a:rPr lang="en-US" dirty="0"/>
              <a:t>/, it is said, is pronounced with greater muscular energy than /</a:t>
            </a:r>
            <a:r>
              <a:rPr lang="en-US" dirty="0">
                <a:latin typeface="Times New Roman" panose="02020603050405020304" pitchFamily="18" charset="0"/>
                <a:cs typeface="Times New Roman" panose="02020603050405020304" pitchFamily="18" charset="0"/>
              </a:rPr>
              <a:t>ɪ</a:t>
            </a:r>
            <a:r>
              <a:rPr lang="en-US" dirty="0"/>
              <a:t>/. /</a:t>
            </a:r>
            <a:r>
              <a:rPr lang="en-US" dirty="0" err="1"/>
              <a:t>i</a:t>
            </a:r>
            <a:r>
              <a:rPr lang="en-US" dirty="0"/>
              <a:t>/ is termed a “tense” vowel, /</a:t>
            </a:r>
            <a:r>
              <a:rPr lang="en-US" dirty="0">
                <a:latin typeface="Times New Roman" panose="02020603050405020304" pitchFamily="18" charset="0"/>
                <a:cs typeface="Times New Roman" panose="02020603050405020304" pitchFamily="18" charset="0"/>
              </a:rPr>
              <a:t>ɪ</a:t>
            </a:r>
            <a:r>
              <a:rPr lang="en-US" dirty="0"/>
              <a:t>/ a “lax” vowel. </a:t>
            </a:r>
          </a:p>
          <a:p>
            <a:endParaRPr lang="en-US" dirty="0"/>
          </a:p>
          <a:p>
            <a:r>
              <a:rPr lang="en-US" dirty="0"/>
              <a:t>The vowels in each series are listed below:</a:t>
            </a:r>
          </a:p>
        </p:txBody>
      </p:sp>
      <p:graphicFrame>
        <p:nvGraphicFramePr>
          <p:cNvPr id="2" name="Table 2">
            <a:extLst>
              <a:ext uri="{FF2B5EF4-FFF2-40B4-BE49-F238E27FC236}">
                <a16:creationId xmlns:a16="http://schemas.microsoft.com/office/drawing/2014/main" id="{2FC32B31-8592-4F2D-8C98-28EB35F021B5}"/>
              </a:ext>
            </a:extLst>
          </p:cNvPr>
          <p:cNvGraphicFramePr>
            <a:graphicFrameLocks noGrp="1"/>
          </p:cNvGraphicFramePr>
          <p:nvPr>
            <p:extLst>
              <p:ext uri="{D42A27DB-BD31-4B8C-83A1-F6EECF244321}">
                <p14:modId xmlns:p14="http://schemas.microsoft.com/office/powerpoint/2010/main" val="1731070739"/>
              </p:ext>
            </p:extLst>
          </p:nvPr>
        </p:nvGraphicFramePr>
        <p:xfrm>
          <a:off x="7546392" y="1522099"/>
          <a:ext cx="3389086" cy="4794828"/>
        </p:xfrm>
        <a:graphic>
          <a:graphicData uri="http://schemas.openxmlformats.org/drawingml/2006/table">
            <a:tbl>
              <a:tblPr firstRow="1" bandRow="1">
                <a:tableStyleId>{5DA37D80-6434-44D0-A028-1B22A696006F}</a:tableStyleId>
              </a:tblPr>
              <a:tblGrid>
                <a:gridCol w="1694543">
                  <a:extLst>
                    <a:ext uri="{9D8B030D-6E8A-4147-A177-3AD203B41FA5}">
                      <a16:colId xmlns:a16="http://schemas.microsoft.com/office/drawing/2014/main" val="1649784968"/>
                    </a:ext>
                  </a:extLst>
                </a:gridCol>
                <a:gridCol w="1694543">
                  <a:extLst>
                    <a:ext uri="{9D8B030D-6E8A-4147-A177-3AD203B41FA5}">
                      <a16:colId xmlns:a16="http://schemas.microsoft.com/office/drawing/2014/main" val="1867652075"/>
                    </a:ext>
                  </a:extLst>
                </a:gridCol>
              </a:tblGrid>
              <a:tr h="399569">
                <a:tc>
                  <a:txBody>
                    <a:bodyPr/>
                    <a:lstStyle/>
                    <a:p>
                      <a:pPr algn="ctr"/>
                      <a:r>
                        <a:rPr lang="en-US" b="1" dirty="0"/>
                        <a:t>LAX</a:t>
                      </a:r>
                    </a:p>
                  </a:txBody>
                  <a:tcPr/>
                </a:tc>
                <a:tc>
                  <a:txBody>
                    <a:bodyPr/>
                    <a:lstStyle/>
                    <a:p>
                      <a:pPr algn="ctr"/>
                      <a:r>
                        <a:rPr lang="en-US" b="1" dirty="0"/>
                        <a:t>TENSE</a:t>
                      </a:r>
                    </a:p>
                  </a:txBody>
                  <a:tcPr/>
                </a:tc>
                <a:extLst>
                  <a:ext uri="{0D108BD9-81ED-4DB2-BD59-A6C34878D82A}">
                    <a16:rowId xmlns:a16="http://schemas.microsoft.com/office/drawing/2014/main" val="2086829326"/>
                  </a:ext>
                </a:extLst>
              </a:tr>
              <a:tr h="399569">
                <a:tc>
                  <a:txBody>
                    <a:bodyPr/>
                    <a:lstStyle/>
                    <a:p>
                      <a:pPr algn="ctr"/>
                      <a:r>
                        <a:rPr lang="en-US" dirty="0"/>
                        <a:t>ɪ</a:t>
                      </a:r>
                    </a:p>
                  </a:txBody>
                  <a:tcPr/>
                </a:tc>
                <a:tc>
                  <a:txBody>
                    <a:bodyPr/>
                    <a:lstStyle/>
                    <a:p>
                      <a:pPr algn="ctr"/>
                      <a:r>
                        <a:rPr lang="en-US" dirty="0" err="1"/>
                        <a:t>i</a:t>
                      </a:r>
                      <a:endParaRPr lang="en-US" dirty="0"/>
                    </a:p>
                  </a:txBody>
                  <a:tcPr/>
                </a:tc>
                <a:extLst>
                  <a:ext uri="{0D108BD9-81ED-4DB2-BD59-A6C34878D82A}">
                    <a16:rowId xmlns:a16="http://schemas.microsoft.com/office/drawing/2014/main" val="3533830471"/>
                  </a:ext>
                </a:extLst>
              </a:tr>
              <a:tr h="399569">
                <a:tc>
                  <a:txBody>
                    <a:bodyPr/>
                    <a:lstStyle/>
                    <a:p>
                      <a:pPr algn="ctr"/>
                      <a:r>
                        <a:rPr lang="el-GR" dirty="0"/>
                        <a:t>ε</a:t>
                      </a:r>
                      <a:endParaRPr lang="en-US" dirty="0"/>
                    </a:p>
                  </a:txBody>
                  <a:tcPr/>
                </a:tc>
                <a:tc>
                  <a:txBody>
                    <a:bodyPr/>
                    <a:lstStyle/>
                    <a:p>
                      <a:pPr algn="ctr"/>
                      <a:r>
                        <a:rPr lang="en-US" dirty="0"/>
                        <a:t>e</a:t>
                      </a:r>
                    </a:p>
                  </a:txBody>
                  <a:tcPr/>
                </a:tc>
                <a:extLst>
                  <a:ext uri="{0D108BD9-81ED-4DB2-BD59-A6C34878D82A}">
                    <a16:rowId xmlns:a16="http://schemas.microsoft.com/office/drawing/2014/main" val="2046678067"/>
                  </a:ext>
                </a:extLst>
              </a:tr>
              <a:tr h="399569">
                <a:tc>
                  <a:txBody>
                    <a:bodyPr/>
                    <a:lstStyle/>
                    <a:p>
                      <a:pPr algn="ctr"/>
                      <a:r>
                        <a:rPr lang="az-Cyrl-AZ" dirty="0"/>
                        <a:t>ӕ</a:t>
                      </a:r>
                      <a:endParaRPr lang="en-US" dirty="0"/>
                    </a:p>
                  </a:txBody>
                  <a:tcPr/>
                </a:tc>
                <a:tc>
                  <a:txBody>
                    <a:bodyPr/>
                    <a:lstStyle/>
                    <a:p>
                      <a:pPr algn="ctr"/>
                      <a:r>
                        <a:rPr lang="en-US" dirty="0"/>
                        <a:t>ɑ</a:t>
                      </a:r>
                    </a:p>
                  </a:txBody>
                  <a:tcPr/>
                </a:tc>
                <a:extLst>
                  <a:ext uri="{0D108BD9-81ED-4DB2-BD59-A6C34878D82A}">
                    <a16:rowId xmlns:a16="http://schemas.microsoft.com/office/drawing/2014/main" val="993741207"/>
                  </a:ext>
                </a:extLst>
              </a:tr>
              <a:tr h="39956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ʌ</a:t>
                      </a:r>
                    </a:p>
                  </a:txBody>
                  <a:tcPr/>
                </a:tc>
                <a:tc>
                  <a:txBody>
                    <a:bodyPr/>
                    <a:lstStyle/>
                    <a:p>
                      <a:pPr algn="ctr"/>
                      <a:r>
                        <a:rPr lang="en-US" dirty="0"/>
                        <a:t>-</a:t>
                      </a:r>
                    </a:p>
                  </a:txBody>
                  <a:tcPr/>
                </a:tc>
                <a:extLst>
                  <a:ext uri="{0D108BD9-81ED-4DB2-BD59-A6C34878D82A}">
                    <a16:rowId xmlns:a16="http://schemas.microsoft.com/office/drawing/2014/main" val="1103120631"/>
                  </a:ext>
                </a:extLst>
              </a:tr>
              <a:tr h="399569">
                <a:tc>
                  <a:txBody>
                    <a:bodyPr/>
                    <a:lstStyle/>
                    <a:p>
                      <a:pPr algn="ctr"/>
                      <a:r>
                        <a:rPr lang="en-US" dirty="0"/>
                        <a:t>ǝ</a:t>
                      </a:r>
                    </a:p>
                  </a:txBody>
                  <a:tcPr/>
                </a:tc>
                <a:tc>
                  <a:txBody>
                    <a:bodyPr/>
                    <a:lstStyle/>
                    <a:p>
                      <a:pPr algn="ctr"/>
                      <a:r>
                        <a:rPr lang="en-US" dirty="0"/>
                        <a:t>ɜ</a:t>
                      </a:r>
                    </a:p>
                  </a:txBody>
                  <a:tcPr/>
                </a:tc>
                <a:extLst>
                  <a:ext uri="{0D108BD9-81ED-4DB2-BD59-A6C34878D82A}">
                    <a16:rowId xmlns:a16="http://schemas.microsoft.com/office/drawing/2014/main" val="1095992036"/>
                  </a:ext>
                </a:extLst>
              </a:tr>
              <a:tr h="399569">
                <a:tc>
                  <a:txBody>
                    <a:bodyPr/>
                    <a:lstStyle/>
                    <a:p>
                      <a:pPr algn="ctr"/>
                      <a:r>
                        <a:rPr lang="en-US" dirty="0"/>
                        <a:t>-</a:t>
                      </a:r>
                    </a:p>
                  </a:txBody>
                  <a:tcPr/>
                </a:tc>
                <a:tc>
                  <a:txBody>
                    <a:bodyPr/>
                    <a:lstStyle/>
                    <a:p>
                      <a:pPr algn="ctr"/>
                      <a:r>
                        <a:rPr lang="en-US" dirty="0"/>
                        <a:t>Ɔ</a:t>
                      </a:r>
                    </a:p>
                  </a:txBody>
                  <a:tcPr/>
                </a:tc>
                <a:extLst>
                  <a:ext uri="{0D108BD9-81ED-4DB2-BD59-A6C34878D82A}">
                    <a16:rowId xmlns:a16="http://schemas.microsoft.com/office/drawing/2014/main" val="968979401"/>
                  </a:ext>
                </a:extLst>
              </a:tr>
              <a:tr h="399569">
                <a:tc>
                  <a:txBody>
                    <a:bodyPr/>
                    <a:lstStyle/>
                    <a:p>
                      <a:pPr algn="ctr"/>
                      <a:r>
                        <a:rPr lang="en-US" dirty="0"/>
                        <a:t>-</a:t>
                      </a:r>
                    </a:p>
                  </a:txBody>
                  <a:tcPr/>
                </a:tc>
                <a:tc>
                  <a:txBody>
                    <a:bodyPr/>
                    <a:lstStyle/>
                    <a:p>
                      <a:pPr algn="ctr"/>
                      <a:r>
                        <a:rPr lang="en-US" dirty="0"/>
                        <a:t>O</a:t>
                      </a:r>
                    </a:p>
                  </a:txBody>
                  <a:tcPr/>
                </a:tc>
                <a:extLst>
                  <a:ext uri="{0D108BD9-81ED-4DB2-BD59-A6C34878D82A}">
                    <a16:rowId xmlns:a16="http://schemas.microsoft.com/office/drawing/2014/main" val="248309373"/>
                  </a:ext>
                </a:extLst>
              </a:tr>
              <a:tr h="399569">
                <a:tc>
                  <a:txBody>
                    <a:bodyPr/>
                    <a:lstStyle/>
                    <a:p>
                      <a:pPr algn="ctr"/>
                      <a:r>
                        <a:rPr lang="en-US" dirty="0"/>
                        <a:t>ʊ</a:t>
                      </a:r>
                    </a:p>
                  </a:txBody>
                  <a:tcPr/>
                </a:tc>
                <a:tc>
                  <a:txBody>
                    <a:bodyPr/>
                    <a:lstStyle/>
                    <a:p>
                      <a:pPr algn="ctr"/>
                      <a:r>
                        <a:rPr lang="en-US" dirty="0"/>
                        <a:t>u</a:t>
                      </a:r>
                    </a:p>
                  </a:txBody>
                  <a:tcPr/>
                </a:tc>
                <a:extLst>
                  <a:ext uri="{0D108BD9-81ED-4DB2-BD59-A6C34878D82A}">
                    <a16:rowId xmlns:a16="http://schemas.microsoft.com/office/drawing/2014/main" val="642414446"/>
                  </a:ext>
                </a:extLst>
              </a:tr>
              <a:tr h="399569">
                <a:tc>
                  <a:txBody>
                    <a:bodyPr/>
                    <a:lstStyle/>
                    <a:p>
                      <a:pPr algn="ctr"/>
                      <a:r>
                        <a:rPr lang="en-US" dirty="0"/>
                        <a:t>-</a:t>
                      </a:r>
                    </a:p>
                  </a:txBody>
                  <a:tcPr/>
                </a:tc>
                <a:tc>
                  <a:txBody>
                    <a:bodyPr/>
                    <a:lstStyle/>
                    <a:p>
                      <a:pPr algn="ctr"/>
                      <a:r>
                        <a:rPr lang="en-US" dirty="0" err="1"/>
                        <a:t>aɪ</a:t>
                      </a:r>
                      <a:endParaRPr lang="en-US" dirty="0"/>
                    </a:p>
                  </a:txBody>
                  <a:tcPr/>
                </a:tc>
                <a:extLst>
                  <a:ext uri="{0D108BD9-81ED-4DB2-BD59-A6C34878D82A}">
                    <a16:rowId xmlns:a16="http://schemas.microsoft.com/office/drawing/2014/main" val="3176221165"/>
                  </a:ext>
                </a:extLst>
              </a:tr>
              <a:tr h="399569">
                <a:tc>
                  <a:txBody>
                    <a:bodyPr/>
                    <a:lstStyle/>
                    <a:p>
                      <a:pPr algn="ctr"/>
                      <a:r>
                        <a:rPr lang="en-US" dirty="0"/>
                        <a:t>-</a:t>
                      </a:r>
                    </a:p>
                  </a:txBody>
                  <a:tcPr/>
                </a:tc>
                <a:tc>
                  <a:txBody>
                    <a:bodyPr/>
                    <a:lstStyle/>
                    <a:p>
                      <a:pPr algn="ctr"/>
                      <a:r>
                        <a:rPr lang="en-US" dirty="0" err="1"/>
                        <a:t>aʊ</a:t>
                      </a:r>
                      <a:endParaRPr lang="en-US" dirty="0"/>
                    </a:p>
                  </a:txBody>
                  <a:tcPr/>
                </a:tc>
                <a:extLst>
                  <a:ext uri="{0D108BD9-81ED-4DB2-BD59-A6C34878D82A}">
                    <a16:rowId xmlns:a16="http://schemas.microsoft.com/office/drawing/2014/main" val="3683609360"/>
                  </a:ext>
                </a:extLst>
              </a:tr>
              <a:tr h="399569">
                <a:tc>
                  <a:txBody>
                    <a:bodyPr/>
                    <a:lstStyle/>
                    <a:p>
                      <a:pPr algn="ctr"/>
                      <a:r>
                        <a:rPr lang="en-US" dirty="0"/>
                        <a:t>-</a:t>
                      </a:r>
                    </a:p>
                  </a:txBody>
                  <a:tcPr/>
                </a:tc>
                <a:tc>
                  <a:txBody>
                    <a:bodyPr/>
                    <a:lstStyle/>
                    <a:p>
                      <a:pPr algn="ctr"/>
                      <a:r>
                        <a:rPr lang="en-US" dirty="0" err="1"/>
                        <a:t>Ɔɪ</a:t>
                      </a:r>
                      <a:endParaRPr lang="en-US" dirty="0"/>
                    </a:p>
                  </a:txBody>
                  <a:tcPr/>
                </a:tc>
                <a:extLst>
                  <a:ext uri="{0D108BD9-81ED-4DB2-BD59-A6C34878D82A}">
                    <a16:rowId xmlns:a16="http://schemas.microsoft.com/office/drawing/2014/main" val="145466208"/>
                  </a:ext>
                </a:extLst>
              </a:tr>
            </a:tbl>
          </a:graphicData>
        </a:graphic>
      </p:graphicFrame>
    </p:spTree>
    <p:extLst>
      <p:ext uri="{BB962C8B-B14F-4D97-AF65-F5344CB8AC3E}">
        <p14:creationId xmlns:p14="http://schemas.microsoft.com/office/powerpoint/2010/main" val="3270322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xEl>
                                              <p:pRg st="2" end="2"/>
                                            </p:txEl>
                                          </p:spTgt>
                                        </p:tgtEl>
                                        <p:attrNameLst>
                                          <p:attrName>style.visibility</p:attrName>
                                        </p:attrNameLst>
                                      </p:cBhvr>
                                      <p:to>
                                        <p:strVal val="visible"/>
                                      </p:to>
                                    </p:set>
                                    <p:animEffect transition="in" filter="fade">
                                      <p:cBhvr>
                                        <p:cTn id="12" dur="500"/>
                                        <p:tgtEl>
                                          <p:spTgt spid="1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xEl>
                                              <p:pRg st="4" end="4"/>
                                            </p:txEl>
                                          </p:spTgt>
                                        </p:tgtEl>
                                        <p:attrNameLst>
                                          <p:attrName>style.visibility</p:attrName>
                                        </p:attrNameLst>
                                      </p:cBhvr>
                                      <p:to>
                                        <p:strVal val="visible"/>
                                      </p:to>
                                    </p:set>
                                    <p:animEffect transition="in" filter="fade">
                                      <p:cBhvr>
                                        <p:cTn id="17" dur="500"/>
                                        <p:tgtEl>
                                          <p:spTgt spid="17">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4.3. Long/Short Vowels</a:t>
            </a:r>
            <a:endParaRPr lang="en-US" sz="4000" b="1" dirty="0">
              <a:solidFill>
                <a:srgbClr val="C00000"/>
              </a:solidFill>
              <a:latin typeface="Cambria" panose="02040503050406030204" pitchFamily="18" charset="0"/>
              <a:ea typeface="Cambria" panose="02040503050406030204" pitchFamily="18" charset="0"/>
            </a:endParaRPr>
          </a:p>
        </p:txBody>
      </p:sp>
      <p:sp>
        <p:nvSpPr>
          <p:cNvPr id="17" name="Content Placeholder 16">
            <a:extLst>
              <a:ext uri="{FF2B5EF4-FFF2-40B4-BE49-F238E27FC236}">
                <a16:creationId xmlns:a16="http://schemas.microsoft.com/office/drawing/2014/main" id="{5FFFC33E-5C96-48A2-BAB2-CE5E6B290FD9}"/>
              </a:ext>
            </a:extLst>
          </p:cNvPr>
          <p:cNvSpPr>
            <a:spLocks noGrp="1"/>
          </p:cNvSpPr>
          <p:nvPr>
            <p:ph idx="1"/>
          </p:nvPr>
        </p:nvSpPr>
        <p:spPr>
          <a:xfrm>
            <a:off x="838199" y="1825625"/>
            <a:ext cx="9882673" cy="4351338"/>
          </a:xfrm>
        </p:spPr>
        <p:txBody>
          <a:bodyPr>
            <a:normAutofit/>
          </a:bodyPr>
          <a:lstStyle/>
          <a:p>
            <a:r>
              <a:rPr lang="en-US" dirty="0"/>
              <a:t>It is generally claimed that “</a:t>
            </a:r>
            <a:r>
              <a:rPr lang="en-US" b="1" dirty="0">
                <a:solidFill>
                  <a:srgbClr val="C00000"/>
                </a:solidFill>
              </a:rPr>
              <a:t>free</a:t>
            </a:r>
            <a:r>
              <a:rPr lang="en-US" dirty="0"/>
              <a:t>” vowels are inherently </a:t>
            </a:r>
            <a:r>
              <a:rPr lang="en-US" b="1" dirty="0">
                <a:solidFill>
                  <a:srgbClr val="C00000"/>
                </a:solidFill>
              </a:rPr>
              <a:t>longer</a:t>
            </a:r>
            <a:r>
              <a:rPr lang="en-US" dirty="0"/>
              <a:t> than “checked” vowels, a notable exception being /</a:t>
            </a:r>
            <a:r>
              <a:rPr lang="az-Cyrl-AZ" dirty="0">
                <a:latin typeface="Times New Roman" panose="02020603050405020304" pitchFamily="18" charset="0"/>
                <a:cs typeface="Times New Roman" panose="02020603050405020304" pitchFamily="18" charset="0"/>
              </a:rPr>
              <a:t>ӕ</a:t>
            </a:r>
            <a:r>
              <a:rPr lang="en-US" dirty="0"/>
              <a:t>/, which is checked but quite long.</a:t>
            </a:r>
          </a:p>
          <a:p>
            <a:endParaRPr lang="en-US" dirty="0"/>
          </a:p>
          <a:p>
            <a:r>
              <a:rPr lang="en-US" dirty="0"/>
              <a:t>Note that length comparisons can be made only when the phonetic environment remains constant. </a:t>
            </a:r>
          </a:p>
        </p:txBody>
      </p:sp>
    </p:spTree>
    <p:extLst>
      <p:ext uri="{BB962C8B-B14F-4D97-AF65-F5344CB8AC3E}">
        <p14:creationId xmlns:p14="http://schemas.microsoft.com/office/powerpoint/2010/main" val="216035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xEl>
                                              <p:pRg st="2" end="2"/>
                                            </p:txEl>
                                          </p:spTgt>
                                        </p:tgtEl>
                                        <p:attrNameLst>
                                          <p:attrName>style.visibility</p:attrName>
                                        </p:attrNameLst>
                                      </p:cBhvr>
                                      <p:to>
                                        <p:strVal val="visible"/>
                                      </p:to>
                                    </p:set>
                                    <p:animEffect transition="in" filter="fade">
                                      <p:cBhvr>
                                        <p:cTn id="12" dur="500"/>
                                        <p:tgtEl>
                                          <p:spTgt spid="1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4.4. Distribution before /</a:t>
            </a:r>
            <a:r>
              <a:rPr lang="en-US" sz="4000" b="1" dirty="0">
                <a:latin typeface="Times New Roman" panose="02020603050405020304" pitchFamily="18" charset="0"/>
                <a:ea typeface="Cambria" panose="02040503050406030204" pitchFamily="18" charset="0"/>
                <a:cs typeface="Times New Roman" panose="02020603050405020304" pitchFamily="18" charset="0"/>
              </a:rPr>
              <a:t>ŋ</a:t>
            </a:r>
            <a:r>
              <a:rPr lang="en-US" sz="4000" b="1" dirty="0">
                <a:latin typeface="Cambria" panose="02040503050406030204" pitchFamily="18" charset="0"/>
                <a:ea typeface="Cambria" panose="02040503050406030204" pitchFamily="18" charset="0"/>
              </a:rPr>
              <a:t>/</a:t>
            </a:r>
            <a:endParaRPr lang="en-US" sz="4000" b="1" dirty="0">
              <a:solidFill>
                <a:srgbClr val="C00000"/>
              </a:solidFill>
              <a:latin typeface="Cambria" panose="02040503050406030204" pitchFamily="18" charset="0"/>
              <a:ea typeface="Cambria" panose="02040503050406030204" pitchFamily="18" charset="0"/>
            </a:endParaRPr>
          </a:p>
        </p:txBody>
      </p:sp>
      <p:sp>
        <p:nvSpPr>
          <p:cNvPr id="17" name="Content Placeholder 16">
            <a:extLst>
              <a:ext uri="{FF2B5EF4-FFF2-40B4-BE49-F238E27FC236}">
                <a16:creationId xmlns:a16="http://schemas.microsoft.com/office/drawing/2014/main" id="{5FFFC33E-5C96-48A2-BAB2-CE5E6B290FD9}"/>
              </a:ext>
            </a:extLst>
          </p:cNvPr>
          <p:cNvSpPr>
            <a:spLocks noGrp="1"/>
          </p:cNvSpPr>
          <p:nvPr>
            <p:ph idx="1"/>
          </p:nvPr>
        </p:nvSpPr>
        <p:spPr>
          <a:xfrm>
            <a:off x="838199" y="1825625"/>
            <a:ext cx="9882673" cy="4351338"/>
          </a:xfrm>
        </p:spPr>
        <p:txBody>
          <a:bodyPr>
            <a:normAutofit lnSpcReduction="10000"/>
          </a:bodyPr>
          <a:lstStyle/>
          <a:p>
            <a:r>
              <a:rPr lang="en-US" dirty="0"/>
              <a:t>All the “checked” vowels except /</a:t>
            </a:r>
            <a:r>
              <a:rPr lang="en-US" dirty="0">
                <a:latin typeface="Times New Roman" panose="02020603050405020304" pitchFamily="18" charset="0"/>
                <a:cs typeface="Times New Roman" panose="02020603050405020304" pitchFamily="18" charset="0"/>
              </a:rPr>
              <a:t>ʊ</a:t>
            </a:r>
            <a:r>
              <a:rPr lang="en-US" dirty="0"/>
              <a:t>/ and /</a:t>
            </a:r>
            <a:r>
              <a:rPr lang="en-US" dirty="0">
                <a:latin typeface="Times New Roman" panose="02020603050405020304" pitchFamily="18" charset="0"/>
                <a:cs typeface="Times New Roman" panose="02020603050405020304" pitchFamily="18" charset="0"/>
              </a:rPr>
              <a:t>ɜ</a:t>
            </a:r>
            <a:r>
              <a:rPr lang="en-US" dirty="0"/>
              <a:t>/ can occur before /</a:t>
            </a:r>
            <a:r>
              <a:rPr lang="en-US" dirty="0">
                <a:latin typeface="Times New Roman" panose="02020603050405020304" pitchFamily="18" charset="0"/>
                <a:cs typeface="Times New Roman" panose="02020603050405020304" pitchFamily="18" charset="0"/>
              </a:rPr>
              <a:t>ŋ</a:t>
            </a:r>
            <a:r>
              <a:rPr lang="en-US" dirty="0"/>
              <a:t>/.</a:t>
            </a:r>
          </a:p>
          <a:p>
            <a:endParaRPr lang="en-US" dirty="0"/>
          </a:p>
          <a:p>
            <a:r>
              <a:rPr lang="en-US" dirty="0"/>
              <a:t>None of the “free” vowels except /</a:t>
            </a:r>
            <a:r>
              <a:rPr lang="en-US" dirty="0">
                <a:latin typeface="Times New Roman" panose="02020603050405020304" pitchFamily="18" charset="0"/>
                <a:cs typeface="Times New Roman" panose="02020603050405020304" pitchFamily="18" charset="0"/>
              </a:rPr>
              <a:t>Ɔ</a:t>
            </a:r>
            <a:r>
              <a:rPr lang="en-US" dirty="0"/>
              <a:t>/ and /</a:t>
            </a:r>
            <a:r>
              <a:rPr lang="en-US" dirty="0">
                <a:latin typeface="Times New Roman" panose="02020603050405020304" pitchFamily="18" charset="0"/>
                <a:cs typeface="Times New Roman" panose="02020603050405020304" pitchFamily="18" charset="0"/>
              </a:rPr>
              <a:t>ɑ</a:t>
            </a:r>
            <a:r>
              <a:rPr lang="en-US" dirty="0"/>
              <a:t>/ can occur before /</a:t>
            </a:r>
            <a:r>
              <a:rPr lang="en-US" dirty="0">
                <a:latin typeface="Times New Roman" panose="02020603050405020304" pitchFamily="18" charset="0"/>
                <a:cs typeface="Times New Roman" panose="02020603050405020304" pitchFamily="18" charset="0"/>
              </a:rPr>
              <a:t>ŋ</a:t>
            </a:r>
            <a:r>
              <a:rPr lang="en-US" dirty="0"/>
              <a:t>/.</a:t>
            </a:r>
          </a:p>
          <a:p>
            <a:endParaRPr lang="en-US" dirty="0"/>
          </a:p>
          <a:p>
            <a:r>
              <a:rPr lang="en-US" dirty="0"/>
              <a:t>That is, the only vowels which can occur before /</a:t>
            </a:r>
            <a:r>
              <a:rPr lang="en-US" dirty="0">
                <a:latin typeface="Times New Roman" panose="02020603050405020304" pitchFamily="18" charset="0"/>
                <a:cs typeface="Times New Roman" panose="02020603050405020304" pitchFamily="18" charset="0"/>
              </a:rPr>
              <a:t>ŋ</a:t>
            </a:r>
            <a:r>
              <a:rPr lang="en-US" dirty="0"/>
              <a:t>/ are /</a:t>
            </a:r>
            <a:r>
              <a:rPr lang="en-US" dirty="0">
                <a:latin typeface="Times New Roman" panose="02020603050405020304" pitchFamily="18" charset="0"/>
                <a:cs typeface="Times New Roman" panose="02020603050405020304" pitchFamily="18" charset="0"/>
              </a:rPr>
              <a:t>ɪ</a:t>
            </a:r>
            <a:r>
              <a:rPr lang="en-US" dirty="0"/>
              <a:t>/ </a:t>
            </a:r>
            <a:r>
              <a:rPr lang="en-US" i="1" dirty="0"/>
              <a:t>(sing)</a:t>
            </a:r>
            <a:r>
              <a:rPr lang="en-US" dirty="0"/>
              <a:t>, /</a:t>
            </a:r>
            <a:r>
              <a:rPr lang="el-GR" dirty="0">
                <a:latin typeface="Times New Roman" panose="02020603050405020304" pitchFamily="18" charset="0"/>
                <a:cs typeface="Times New Roman" panose="02020603050405020304" pitchFamily="18" charset="0"/>
              </a:rPr>
              <a:t>ε</a:t>
            </a:r>
            <a:r>
              <a:rPr lang="en-US" dirty="0"/>
              <a:t>/ </a:t>
            </a:r>
            <a:r>
              <a:rPr lang="en-US" i="1" dirty="0"/>
              <a:t>(length)</a:t>
            </a:r>
            <a:r>
              <a:rPr lang="en-US" dirty="0"/>
              <a:t>, /</a:t>
            </a:r>
            <a:r>
              <a:rPr lang="az-Cyrl-AZ" dirty="0">
                <a:latin typeface="Times New Roman" panose="02020603050405020304" pitchFamily="18" charset="0"/>
                <a:cs typeface="Times New Roman" panose="02020603050405020304" pitchFamily="18" charset="0"/>
              </a:rPr>
              <a:t>ӕ</a:t>
            </a:r>
            <a:r>
              <a:rPr lang="en-US" dirty="0"/>
              <a:t>/ </a:t>
            </a:r>
            <a:r>
              <a:rPr lang="en-US" i="1" dirty="0"/>
              <a:t>(sang)</a:t>
            </a:r>
            <a:r>
              <a:rPr lang="en-US" dirty="0"/>
              <a:t>, /</a:t>
            </a:r>
            <a:r>
              <a:rPr lang="en-US" dirty="0">
                <a:latin typeface="Times New Roman" panose="02020603050405020304" pitchFamily="18" charset="0"/>
                <a:cs typeface="Times New Roman" panose="02020603050405020304" pitchFamily="18" charset="0"/>
              </a:rPr>
              <a:t>ʌ</a:t>
            </a:r>
            <a:r>
              <a:rPr lang="en-US" dirty="0"/>
              <a:t>/ </a:t>
            </a:r>
            <a:r>
              <a:rPr lang="en-US" i="1" dirty="0"/>
              <a:t>(sung)</a:t>
            </a:r>
            <a:r>
              <a:rPr lang="en-US" dirty="0"/>
              <a:t>, /</a:t>
            </a:r>
            <a:r>
              <a:rPr lang="en-US" dirty="0">
                <a:latin typeface="Times New Roman" panose="02020603050405020304" pitchFamily="18" charset="0"/>
                <a:cs typeface="Times New Roman" panose="02020603050405020304" pitchFamily="18" charset="0"/>
              </a:rPr>
              <a:t>Ɔ</a:t>
            </a:r>
            <a:r>
              <a:rPr lang="en-US" dirty="0"/>
              <a:t>/ </a:t>
            </a:r>
            <a:r>
              <a:rPr lang="en-US" i="1" dirty="0"/>
              <a:t>(song), and </a:t>
            </a:r>
            <a:r>
              <a:rPr lang="en-US" dirty="0"/>
              <a:t>/</a:t>
            </a:r>
            <a:r>
              <a:rPr lang="en-US" i="1" dirty="0"/>
              <a:t>a</a:t>
            </a:r>
            <a:r>
              <a:rPr lang="en-US" dirty="0"/>
              <a:t>/ </a:t>
            </a:r>
            <a:r>
              <a:rPr lang="en-US" i="1" dirty="0"/>
              <a:t>(Congo). </a:t>
            </a:r>
          </a:p>
          <a:p>
            <a:endParaRPr lang="en-US" i="1" dirty="0"/>
          </a:p>
          <a:p>
            <a:r>
              <a:rPr lang="en-US" dirty="0"/>
              <a:t>/</a:t>
            </a:r>
            <a:r>
              <a:rPr lang="en-US" dirty="0">
                <a:latin typeface="Times New Roman" panose="02020603050405020304" pitchFamily="18" charset="0"/>
                <a:cs typeface="Times New Roman" panose="02020603050405020304" pitchFamily="18" charset="0"/>
              </a:rPr>
              <a:t>ǝ</a:t>
            </a:r>
            <a:r>
              <a:rPr lang="en-US" dirty="0"/>
              <a:t>/ occurs before /</a:t>
            </a:r>
            <a:r>
              <a:rPr lang="en-US" dirty="0">
                <a:latin typeface="Times New Roman" panose="02020603050405020304" pitchFamily="18" charset="0"/>
                <a:cs typeface="Times New Roman" panose="02020603050405020304" pitchFamily="18" charset="0"/>
              </a:rPr>
              <a:t>ŋ</a:t>
            </a:r>
            <a:r>
              <a:rPr lang="en-US" dirty="0"/>
              <a:t>/ only in a rapid speech in forms like </a:t>
            </a:r>
            <a:r>
              <a:rPr lang="en-US" i="1" dirty="0"/>
              <a:t>unclear, and</a:t>
            </a:r>
            <a:r>
              <a:rPr lang="en-US" dirty="0"/>
              <a:t> </a:t>
            </a:r>
            <a:r>
              <a:rPr lang="en-US" i="1" dirty="0"/>
              <a:t>come</a:t>
            </a:r>
            <a:r>
              <a:rPr lang="en-US" dirty="0"/>
              <a:t> (/</a:t>
            </a:r>
            <a:r>
              <a:rPr lang="en-US" dirty="0" err="1">
                <a:latin typeface="Times New Roman" panose="02020603050405020304" pitchFamily="18" charset="0"/>
                <a:cs typeface="Times New Roman" panose="02020603050405020304" pitchFamily="18" charset="0"/>
              </a:rPr>
              <a:t>ǝŋklɪr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ǝŋkʌm</a:t>
            </a:r>
            <a:r>
              <a:rPr lang="en-US" dirty="0">
                <a:latin typeface="Times New Roman" panose="02020603050405020304" pitchFamily="18" charset="0"/>
                <a:cs typeface="Times New Roman" panose="02020603050405020304" pitchFamily="18" charset="0"/>
              </a:rPr>
              <a:t>/).</a:t>
            </a:r>
            <a:endParaRPr lang="en-US" dirty="0"/>
          </a:p>
        </p:txBody>
      </p:sp>
    </p:spTree>
    <p:extLst>
      <p:ext uri="{BB962C8B-B14F-4D97-AF65-F5344CB8AC3E}">
        <p14:creationId xmlns:p14="http://schemas.microsoft.com/office/powerpoint/2010/main" val="1347898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xEl>
                                              <p:pRg st="2" end="2"/>
                                            </p:txEl>
                                          </p:spTgt>
                                        </p:tgtEl>
                                        <p:attrNameLst>
                                          <p:attrName>style.visibility</p:attrName>
                                        </p:attrNameLst>
                                      </p:cBhvr>
                                      <p:to>
                                        <p:strVal val="visible"/>
                                      </p:to>
                                    </p:set>
                                    <p:animEffect transition="in" filter="fade">
                                      <p:cBhvr>
                                        <p:cTn id="12" dur="500"/>
                                        <p:tgtEl>
                                          <p:spTgt spid="1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xEl>
                                              <p:pRg st="4" end="4"/>
                                            </p:txEl>
                                          </p:spTgt>
                                        </p:tgtEl>
                                        <p:attrNameLst>
                                          <p:attrName>style.visibility</p:attrName>
                                        </p:attrNameLst>
                                      </p:cBhvr>
                                      <p:to>
                                        <p:strVal val="visible"/>
                                      </p:to>
                                    </p:set>
                                    <p:animEffect transition="in" filter="fade">
                                      <p:cBhvr>
                                        <p:cTn id="17" dur="500"/>
                                        <p:tgtEl>
                                          <p:spTgt spid="17">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xEl>
                                              <p:pRg st="6" end="6"/>
                                            </p:txEl>
                                          </p:spTgt>
                                        </p:tgtEl>
                                        <p:attrNameLst>
                                          <p:attrName>style.visibility</p:attrName>
                                        </p:attrNameLst>
                                      </p:cBhvr>
                                      <p:to>
                                        <p:strVal val="visible"/>
                                      </p:to>
                                    </p:set>
                                    <p:animEffect transition="in" filter="fade">
                                      <p:cBhvr>
                                        <p:cTn id="22" dur="500"/>
                                        <p:tgtEl>
                                          <p:spTgt spid="1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 How to Describe a Vowel - </a:t>
            </a:r>
            <a:r>
              <a:rPr lang="en-US" sz="4000" b="1" dirty="0">
                <a:solidFill>
                  <a:srgbClr val="C00000"/>
                </a:solidFill>
                <a:latin typeface="Cambria" panose="02040503050406030204" pitchFamily="18" charset="0"/>
                <a:ea typeface="Cambria" panose="02040503050406030204" pitchFamily="18" charset="0"/>
              </a:rPr>
              <a:t>Monophthongs</a:t>
            </a:r>
          </a:p>
        </p:txBody>
      </p:sp>
      <p:sp>
        <p:nvSpPr>
          <p:cNvPr id="17" name="Content Placeholder 16">
            <a:extLst>
              <a:ext uri="{FF2B5EF4-FFF2-40B4-BE49-F238E27FC236}">
                <a16:creationId xmlns:a16="http://schemas.microsoft.com/office/drawing/2014/main" id="{5FFFC33E-5C96-48A2-BAB2-CE5E6B290FD9}"/>
              </a:ext>
            </a:extLst>
          </p:cNvPr>
          <p:cNvSpPr>
            <a:spLocks noGrp="1"/>
          </p:cNvSpPr>
          <p:nvPr>
            <p:ph idx="1"/>
          </p:nvPr>
        </p:nvSpPr>
        <p:spPr>
          <a:xfrm>
            <a:off x="838199" y="1825625"/>
            <a:ext cx="9882673" cy="4351338"/>
          </a:xfrm>
        </p:spPr>
        <p:txBody>
          <a:bodyPr>
            <a:normAutofit fontScale="92500"/>
          </a:bodyPr>
          <a:lstStyle/>
          <a:p>
            <a:r>
              <a:rPr lang="en-US" dirty="0"/>
              <a:t>An AE monophthongs can be uniquely identified by naming its </a:t>
            </a:r>
            <a:r>
              <a:rPr lang="en-US" b="1" dirty="0">
                <a:solidFill>
                  <a:srgbClr val="C00000"/>
                </a:solidFill>
              </a:rPr>
              <a:t>height and “depth”</a:t>
            </a:r>
            <a:r>
              <a:rPr lang="en-US" dirty="0"/>
              <a:t>.</a:t>
            </a:r>
          </a:p>
          <a:p>
            <a:endParaRPr lang="en-US" dirty="0"/>
          </a:p>
          <a:p>
            <a:r>
              <a:rPr lang="en-US" dirty="0"/>
              <a:t>In practice, however, it is useful also to specify the position of the lips. Thus the AE /</a:t>
            </a:r>
            <a:r>
              <a:rPr lang="en-US" dirty="0" err="1"/>
              <a:t>i</a:t>
            </a:r>
            <a:r>
              <a:rPr lang="en-US" dirty="0"/>
              <a:t>/ is usually described as a </a:t>
            </a:r>
            <a:r>
              <a:rPr lang="en-US" b="1" dirty="0">
                <a:solidFill>
                  <a:srgbClr val="C00000"/>
                </a:solidFill>
              </a:rPr>
              <a:t>close, unrounded front vowel</a:t>
            </a:r>
            <a:r>
              <a:rPr lang="en-US" dirty="0"/>
              <a:t>.</a:t>
            </a:r>
          </a:p>
          <a:p>
            <a:endParaRPr lang="en-US" dirty="0"/>
          </a:p>
          <a:p>
            <a:r>
              <a:rPr lang="en-US" dirty="0"/>
              <a:t>The classification of the AE monophthongs is represented in the table below: firstly, a Cardinal Vowel chart with the AE monophthongs marked, and secondly a chart to show the labels, where encircled vowels are rounded and others are unrounded.</a:t>
            </a:r>
          </a:p>
        </p:txBody>
      </p:sp>
    </p:spTree>
    <p:extLst>
      <p:ext uri="{BB962C8B-B14F-4D97-AF65-F5344CB8AC3E}">
        <p14:creationId xmlns:p14="http://schemas.microsoft.com/office/powerpoint/2010/main" val="3232679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xEl>
                                              <p:pRg st="2" end="2"/>
                                            </p:txEl>
                                          </p:spTgt>
                                        </p:tgtEl>
                                        <p:attrNameLst>
                                          <p:attrName>style.visibility</p:attrName>
                                        </p:attrNameLst>
                                      </p:cBhvr>
                                      <p:to>
                                        <p:strVal val="visible"/>
                                      </p:to>
                                    </p:set>
                                    <p:animEffect transition="in" filter="fade">
                                      <p:cBhvr>
                                        <p:cTn id="12" dur="500"/>
                                        <p:tgtEl>
                                          <p:spTgt spid="1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xEl>
                                              <p:pRg st="4" end="4"/>
                                            </p:txEl>
                                          </p:spTgt>
                                        </p:tgtEl>
                                        <p:attrNameLst>
                                          <p:attrName>style.visibility</p:attrName>
                                        </p:attrNameLst>
                                      </p:cBhvr>
                                      <p:to>
                                        <p:strVal val="visible"/>
                                      </p:to>
                                    </p:set>
                                    <p:animEffect transition="in" filter="fade">
                                      <p:cBhvr>
                                        <p:cTn id="17" dur="500"/>
                                        <p:tgtEl>
                                          <p:spTgt spid="1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 How to Describe a Vowel – </a:t>
            </a:r>
            <a:r>
              <a:rPr lang="en-US" sz="4000" b="1" dirty="0">
                <a:solidFill>
                  <a:srgbClr val="C00000"/>
                </a:solidFill>
                <a:latin typeface="Cambria" panose="02040503050406030204" pitchFamily="18" charset="0"/>
                <a:ea typeface="Cambria" panose="02040503050406030204" pitchFamily="18" charset="0"/>
              </a:rPr>
              <a:t>Monophthongs (cont.)</a:t>
            </a:r>
          </a:p>
        </p:txBody>
      </p:sp>
      <p:pic>
        <p:nvPicPr>
          <p:cNvPr id="5" name="Picture 4">
            <a:extLst>
              <a:ext uri="{FF2B5EF4-FFF2-40B4-BE49-F238E27FC236}">
                <a16:creationId xmlns:a16="http://schemas.microsoft.com/office/drawing/2014/main" id="{40F1B209-D9A2-447B-A675-AE7F8AAB76A5}"/>
              </a:ext>
            </a:extLst>
          </p:cNvPr>
          <p:cNvPicPr>
            <a:picLocks noChangeAspect="1"/>
          </p:cNvPicPr>
          <p:nvPr/>
        </p:nvPicPr>
        <p:blipFill rotWithShape="1">
          <a:blip r:embed="rId3"/>
          <a:srcRect l="38500" t="35704" r="40749" b="37625"/>
          <a:stretch/>
        </p:blipFill>
        <p:spPr>
          <a:xfrm>
            <a:off x="1349856" y="2676471"/>
            <a:ext cx="3718560" cy="2688582"/>
          </a:xfrm>
          <a:prstGeom prst="rect">
            <a:avLst/>
          </a:prstGeom>
        </p:spPr>
      </p:pic>
      <p:pic>
        <p:nvPicPr>
          <p:cNvPr id="8" name="Picture 7">
            <a:extLst>
              <a:ext uri="{FF2B5EF4-FFF2-40B4-BE49-F238E27FC236}">
                <a16:creationId xmlns:a16="http://schemas.microsoft.com/office/drawing/2014/main" id="{89EF259A-FB1E-482A-8242-E7BFE913C43C}"/>
              </a:ext>
            </a:extLst>
          </p:cNvPr>
          <p:cNvPicPr>
            <a:picLocks noChangeAspect="1"/>
          </p:cNvPicPr>
          <p:nvPr/>
        </p:nvPicPr>
        <p:blipFill rotWithShape="1">
          <a:blip r:embed="rId3"/>
          <a:srcRect l="40001" t="64004" r="29999" b="9631"/>
          <a:stretch/>
        </p:blipFill>
        <p:spPr>
          <a:xfrm>
            <a:off x="6618341" y="2756041"/>
            <a:ext cx="4460240" cy="2204954"/>
          </a:xfrm>
          <a:prstGeom prst="rect">
            <a:avLst/>
          </a:prstGeom>
        </p:spPr>
      </p:pic>
      <p:sp>
        <p:nvSpPr>
          <p:cNvPr id="6" name="TextBox 5">
            <a:extLst>
              <a:ext uri="{FF2B5EF4-FFF2-40B4-BE49-F238E27FC236}">
                <a16:creationId xmlns:a16="http://schemas.microsoft.com/office/drawing/2014/main" id="{BF6EE4C1-0B0E-41D7-9786-51743DABE406}"/>
              </a:ext>
            </a:extLst>
          </p:cNvPr>
          <p:cNvSpPr txBox="1"/>
          <p:nvPr/>
        </p:nvSpPr>
        <p:spPr>
          <a:xfrm>
            <a:off x="1260697" y="2325888"/>
            <a:ext cx="547201" cy="307777"/>
          </a:xfrm>
          <a:prstGeom prst="rect">
            <a:avLst/>
          </a:prstGeom>
          <a:noFill/>
        </p:spPr>
        <p:txBody>
          <a:bodyPr wrap="none" rtlCol="0">
            <a:spAutoFit/>
          </a:bodyPr>
          <a:lstStyle/>
          <a:p>
            <a:r>
              <a:rPr lang="en-US" sz="1400" dirty="0">
                <a:solidFill>
                  <a:srgbClr val="C00000"/>
                </a:solidFill>
              </a:rPr>
              <a:t>front</a:t>
            </a:r>
          </a:p>
        </p:txBody>
      </p:sp>
      <p:sp>
        <p:nvSpPr>
          <p:cNvPr id="10" name="TextBox 9">
            <a:extLst>
              <a:ext uri="{FF2B5EF4-FFF2-40B4-BE49-F238E27FC236}">
                <a16:creationId xmlns:a16="http://schemas.microsoft.com/office/drawing/2014/main" id="{8920E5F5-D658-40A0-8A46-7D2A46B38D06}"/>
              </a:ext>
            </a:extLst>
          </p:cNvPr>
          <p:cNvSpPr txBox="1"/>
          <p:nvPr/>
        </p:nvSpPr>
        <p:spPr>
          <a:xfrm>
            <a:off x="2856232" y="2325889"/>
            <a:ext cx="690702" cy="307777"/>
          </a:xfrm>
          <a:prstGeom prst="rect">
            <a:avLst/>
          </a:prstGeom>
          <a:noFill/>
        </p:spPr>
        <p:txBody>
          <a:bodyPr wrap="none" rtlCol="0">
            <a:spAutoFit/>
          </a:bodyPr>
          <a:lstStyle/>
          <a:p>
            <a:r>
              <a:rPr lang="en-US" sz="1400" dirty="0">
                <a:solidFill>
                  <a:srgbClr val="C00000"/>
                </a:solidFill>
              </a:rPr>
              <a:t>central</a:t>
            </a:r>
          </a:p>
        </p:txBody>
      </p:sp>
      <p:sp>
        <p:nvSpPr>
          <p:cNvPr id="11" name="TextBox 10">
            <a:extLst>
              <a:ext uri="{FF2B5EF4-FFF2-40B4-BE49-F238E27FC236}">
                <a16:creationId xmlns:a16="http://schemas.microsoft.com/office/drawing/2014/main" id="{30DC2B1B-5717-4974-8BAB-272955A44758}"/>
              </a:ext>
            </a:extLst>
          </p:cNvPr>
          <p:cNvSpPr txBox="1"/>
          <p:nvPr/>
        </p:nvSpPr>
        <p:spPr>
          <a:xfrm>
            <a:off x="4638379" y="2325889"/>
            <a:ext cx="522900" cy="307777"/>
          </a:xfrm>
          <a:prstGeom prst="rect">
            <a:avLst/>
          </a:prstGeom>
          <a:noFill/>
        </p:spPr>
        <p:txBody>
          <a:bodyPr wrap="none" rtlCol="0">
            <a:spAutoFit/>
          </a:bodyPr>
          <a:lstStyle/>
          <a:p>
            <a:r>
              <a:rPr lang="en-US" sz="1400" dirty="0">
                <a:solidFill>
                  <a:srgbClr val="C00000"/>
                </a:solidFill>
              </a:rPr>
              <a:t>back</a:t>
            </a:r>
          </a:p>
        </p:txBody>
      </p:sp>
      <p:sp>
        <p:nvSpPr>
          <p:cNvPr id="13" name="TextBox 12">
            <a:extLst>
              <a:ext uri="{FF2B5EF4-FFF2-40B4-BE49-F238E27FC236}">
                <a16:creationId xmlns:a16="http://schemas.microsoft.com/office/drawing/2014/main" id="{7A71D842-3846-4841-94BF-797DB7395A58}"/>
              </a:ext>
            </a:extLst>
          </p:cNvPr>
          <p:cNvSpPr txBox="1"/>
          <p:nvPr/>
        </p:nvSpPr>
        <p:spPr>
          <a:xfrm>
            <a:off x="1534297" y="2610508"/>
            <a:ext cx="500458" cy="307777"/>
          </a:xfrm>
          <a:prstGeom prst="rect">
            <a:avLst/>
          </a:prstGeom>
          <a:noFill/>
        </p:spPr>
        <p:txBody>
          <a:bodyPr wrap="none" rtlCol="0">
            <a:spAutoFit/>
          </a:bodyPr>
          <a:lstStyle/>
          <a:p>
            <a:r>
              <a:rPr lang="en-US" sz="1400" dirty="0">
                <a:solidFill>
                  <a:srgbClr val="0070C0"/>
                </a:solidFill>
              </a:rPr>
              <a:t>high</a:t>
            </a:r>
          </a:p>
        </p:txBody>
      </p:sp>
      <p:sp>
        <p:nvSpPr>
          <p:cNvPr id="14" name="TextBox 13">
            <a:extLst>
              <a:ext uri="{FF2B5EF4-FFF2-40B4-BE49-F238E27FC236}">
                <a16:creationId xmlns:a16="http://schemas.microsoft.com/office/drawing/2014/main" id="{6B873EAE-96CB-4DE5-BFD0-AE4A4ED8F3F2}"/>
              </a:ext>
            </a:extLst>
          </p:cNvPr>
          <p:cNvSpPr txBox="1"/>
          <p:nvPr/>
        </p:nvSpPr>
        <p:spPr>
          <a:xfrm>
            <a:off x="2606003" y="5253969"/>
            <a:ext cx="448456" cy="307777"/>
          </a:xfrm>
          <a:prstGeom prst="rect">
            <a:avLst/>
          </a:prstGeom>
          <a:noFill/>
        </p:spPr>
        <p:txBody>
          <a:bodyPr wrap="none" rtlCol="0">
            <a:spAutoFit/>
          </a:bodyPr>
          <a:lstStyle/>
          <a:p>
            <a:r>
              <a:rPr lang="en-US" sz="1400" dirty="0">
                <a:solidFill>
                  <a:srgbClr val="0070C0"/>
                </a:solidFill>
              </a:rPr>
              <a:t>low</a:t>
            </a:r>
          </a:p>
        </p:txBody>
      </p:sp>
      <p:sp>
        <p:nvSpPr>
          <p:cNvPr id="15" name="TextBox 14">
            <a:extLst>
              <a:ext uri="{FF2B5EF4-FFF2-40B4-BE49-F238E27FC236}">
                <a16:creationId xmlns:a16="http://schemas.microsoft.com/office/drawing/2014/main" id="{B29D7F94-B8B6-4974-B5F6-CECBFFF1776B}"/>
              </a:ext>
            </a:extLst>
          </p:cNvPr>
          <p:cNvSpPr txBox="1"/>
          <p:nvPr/>
        </p:nvSpPr>
        <p:spPr>
          <a:xfrm>
            <a:off x="3981197" y="2602153"/>
            <a:ext cx="690702" cy="307777"/>
          </a:xfrm>
          <a:prstGeom prst="rect">
            <a:avLst/>
          </a:prstGeom>
          <a:noFill/>
        </p:spPr>
        <p:txBody>
          <a:bodyPr wrap="square" rtlCol="0">
            <a:spAutoFit/>
          </a:bodyPr>
          <a:lstStyle/>
          <a:p>
            <a:r>
              <a:rPr lang="en-US" sz="1400" dirty="0">
                <a:solidFill>
                  <a:srgbClr val="00B050"/>
                </a:solidFill>
              </a:rPr>
              <a:t>close</a:t>
            </a:r>
          </a:p>
        </p:txBody>
      </p:sp>
      <p:sp>
        <p:nvSpPr>
          <p:cNvPr id="16" name="TextBox 15">
            <a:extLst>
              <a:ext uri="{FF2B5EF4-FFF2-40B4-BE49-F238E27FC236}">
                <a16:creationId xmlns:a16="http://schemas.microsoft.com/office/drawing/2014/main" id="{DA0B8FA0-DE41-4776-B8FE-805A4150FDCF}"/>
              </a:ext>
            </a:extLst>
          </p:cNvPr>
          <p:cNvSpPr txBox="1"/>
          <p:nvPr/>
        </p:nvSpPr>
        <p:spPr>
          <a:xfrm>
            <a:off x="4106490" y="5253968"/>
            <a:ext cx="690702" cy="307777"/>
          </a:xfrm>
          <a:prstGeom prst="rect">
            <a:avLst/>
          </a:prstGeom>
          <a:noFill/>
        </p:spPr>
        <p:txBody>
          <a:bodyPr wrap="square" rtlCol="0">
            <a:spAutoFit/>
          </a:bodyPr>
          <a:lstStyle/>
          <a:p>
            <a:r>
              <a:rPr lang="en-US" sz="1400" dirty="0">
                <a:solidFill>
                  <a:srgbClr val="00B050"/>
                </a:solidFill>
              </a:rPr>
              <a:t>open</a:t>
            </a:r>
          </a:p>
        </p:txBody>
      </p:sp>
      <p:sp>
        <p:nvSpPr>
          <p:cNvPr id="18" name="TextBox 17">
            <a:extLst>
              <a:ext uri="{FF2B5EF4-FFF2-40B4-BE49-F238E27FC236}">
                <a16:creationId xmlns:a16="http://schemas.microsoft.com/office/drawing/2014/main" id="{3F888104-178A-4CB5-A387-E674C8B5F636}"/>
              </a:ext>
            </a:extLst>
          </p:cNvPr>
          <p:cNvSpPr txBox="1"/>
          <p:nvPr/>
        </p:nvSpPr>
        <p:spPr>
          <a:xfrm>
            <a:off x="2156649" y="3270664"/>
            <a:ext cx="673582" cy="400110"/>
          </a:xfrm>
          <a:prstGeom prst="rect">
            <a:avLst/>
          </a:prstGeom>
          <a:noFill/>
        </p:spPr>
        <p:txBody>
          <a:bodyPr wrap="none" rtlCol="0">
            <a:spAutoFit/>
          </a:bodyPr>
          <a:lstStyle/>
          <a:p>
            <a:r>
              <a:rPr lang="en-US" sz="1000" dirty="0">
                <a:solidFill>
                  <a:srgbClr val="7030A0"/>
                </a:solidFill>
              </a:rPr>
              <a:t>high mid</a:t>
            </a:r>
          </a:p>
          <a:p>
            <a:r>
              <a:rPr lang="en-US" sz="1000" dirty="0">
                <a:solidFill>
                  <a:srgbClr val="7030A0"/>
                </a:solidFill>
              </a:rPr>
              <a:t>half close</a:t>
            </a:r>
          </a:p>
        </p:txBody>
      </p:sp>
      <p:sp>
        <p:nvSpPr>
          <p:cNvPr id="19" name="TextBox 18">
            <a:extLst>
              <a:ext uri="{FF2B5EF4-FFF2-40B4-BE49-F238E27FC236}">
                <a16:creationId xmlns:a16="http://schemas.microsoft.com/office/drawing/2014/main" id="{B9791016-3E4F-4A39-8F26-04A4992D8453}"/>
              </a:ext>
            </a:extLst>
          </p:cNvPr>
          <p:cNvSpPr txBox="1"/>
          <p:nvPr/>
        </p:nvSpPr>
        <p:spPr>
          <a:xfrm>
            <a:off x="2379274" y="4064161"/>
            <a:ext cx="675185" cy="400110"/>
          </a:xfrm>
          <a:prstGeom prst="rect">
            <a:avLst/>
          </a:prstGeom>
          <a:noFill/>
        </p:spPr>
        <p:txBody>
          <a:bodyPr wrap="none" rtlCol="0">
            <a:spAutoFit/>
          </a:bodyPr>
          <a:lstStyle/>
          <a:p>
            <a:r>
              <a:rPr lang="en-US" sz="1000" dirty="0">
                <a:solidFill>
                  <a:srgbClr val="7030A0"/>
                </a:solidFill>
              </a:rPr>
              <a:t>low mid</a:t>
            </a:r>
          </a:p>
          <a:p>
            <a:r>
              <a:rPr lang="en-US" sz="1000" dirty="0">
                <a:solidFill>
                  <a:srgbClr val="7030A0"/>
                </a:solidFill>
              </a:rPr>
              <a:t>half open</a:t>
            </a:r>
          </a:p>
        </p:txBody>
      </p:sp>
      <p:sp>
        <p:nvSpPr>
          <p:cNvPr id="20" name="TextBox 19">
            <a:extLst>
              <a:ext uri="{FF2B5EF4-FFF2-40B4-BE49-F238E27FC236}">
                <a16:creationId xmlns:a16="http://schemas.microsoft.com/office/drawing/2014/main" id="{E615B30E-DCBF-4942-89A5-D02DEF4CC731}"/>
              </a:ext>
            </a:extLst>
          </p:cNvPr>
          <p:cNvSpPr txBox="1"/>
          <p:nvPr/>
        </p:nvSpPr>
        <p:spPr>
          <a:xfrm>
            <a:off x="3775053" y="3386811"/>
            <a:ext cx="676788" cy="246221"/>
          </a:xfrm>
          <a:prstGeom prst="rect">
            <a:avLst/>
          </a:prstGeom>
          <a:noFill/>
        </p:spPr>
        <p:txBody>
          <a:bodyPr wrap="none" rtlCol="0">
            <a:spAutoFit/>
          </a:bodyPr>
          <a:lstStyle/>
          <a:p>
            <a:r>
              <a:rPr lang="en-US" sz="1000" dirty="0">
                <a:solidFill>
                  <a:srgbClr val="7030A0"/>
                </a:solidFill>
              </a:rPr>
              <a:t>close mid</a:t>
            </a:r>
          </a:p>
        </p:txBody>
      </p:sp>
      <p:sp>
        <p:nvSpPr>
          <p:cNvPr id="21" name="TextBox 20">
            <a:extLst>
              <a:ext uri="{FF2B5EF4-FFF2-40B4-BE49-F238E27FC236}">
                <a16:creationId xmlns:a16="http://schemas.microsoft.com/office/drawing/2014/main" id="{D4B76AAD-6C25-410E-94CD-DE23A7728303}"/>
              </a:ext>
            </a:extLst>
          </p:cNvPr>
          <p:cNvSpPr txBox="1"/>
          <p:nvPr/>
        </p:nvSpPr>
        <p:spPr>
          <a:xfrm>
            <a:off x="3843533" y="4464271"/>
            <a:ext cx="678391" cy="246221"/>
          </a:xfrm>
          <a:prstGeom prst="rect">
            <a:avLst/>
          </a:prstGeom>
          <a:noFill/>
        </p:spPr>
        <p:txBody>
          <a:bodyPr wrap="none" rtlCol="0">
            <a:spAutoFit/>
          </a:bodyPr>
          <a:lstStyle/>
          <a:p>
            <a:r>
              <a:rPr lang="en-US" sz="1000" dirty="0">
                <a:solidFill>
                  <a:srgbClr val="7030A0"/>
                </a:solidFill>
              </a:rPr>
              <a:t>open mid</a:t>
            </a:r>
          </a:p>
        </p:txBody>
      </p:sp>
      <p:sp>
        <p:nvSpPr>
          <p:cNvPr id="23" name="Right Brace 22">
            <a:extLst>
              <a:ext uri="{FF2B5EF4-FFF2-40B4-BE49-F238E27FC236}">
                <a16:creationId xmlns:a16="http://schemas.microsoft.com/office/drawing/2014/main" id="{F808D956-FE5F-4A5A-9F6A-293D4F49E0E1}"/>
              </a:ext>
            </a:extLst>
          </p:cNvPr>
          <p:cNvSpPr/>
          <p:nvPr/>
        </p:nvSpPr>
        <p:spPr>
          <a:xfrm>
            <a:off x="10982131" y="3270664"/>
            <a:ext cx="447869" cy="1325563"/>
          </a:xfrm>
          <a:prstGeom prst="rightBrace">
            <a:avLst/>
          </a:prstGeom>
          <a:ln>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rgbClr val="C00000"/>
              </a:solidFill>
            </a:endParaRPr>
          </a:p>
        </p:txBody>
      </p:sp>
      <p:sp>
        <p:nvSpPr>
          <p:cNvPr id="24" name="TextBox 23">
            <a:extLst>
              <a:ext uri="{FF2B5EF4-FFF2-40B4-BE49-F238E27FC236}">
                <a16:creationId xmlns:a16="http://schemas.microsoft.com/office/drawing/2014/main" id="{B336777D-1571-49BA-8D44-DA3E4B7D7D89}"/>
              </a:ext>
            </a:extLst>
          </p:cNvPr>
          <p:cNvSpPr txBox="1"/>
          <p:nvPr/>
        </p:nvSpPr>
        <p:spPr>
          <a:xfrm>
            <a:off x="11430000" y="3774541"/>
            <a:ext cx="630301" cy="246221"/>
          </a:xfrm>
          <a:prstGeom prst="rect">
            <a:avLst/>
          </a:prstGeom>
          <a:noFill/>
        </p:spPr>
        <p:txBody>
          <a:bodyPr wrap="none" rtlCol="0">
            <a:spAutoFit/>
          </a:bodyPr>
          <a:lstStyle/>
          <a:p>
            <a:r>
              <a:rPr lang="en-US" sz="1000" dirty="0">
                <a:solidFill>
                  <a:srgbClr val="C00000"/>
                </a:solidFill>
              </a:rPr>
              <a:t>rounded</a:t>
            </a:r>
          </a:p>
        </p:txBody>
      </p:sp>
      <p:sp>
        <p:nvSpPr>
          <p:cNvPr id="25" name="TextBox 24">
            <a:extLst>
              <a:ext uri="{FF2B5EF4-FFF2-40B4-BE49-F238E27FC236}">
                <a16:creationId xmlns:a16="http://schemas.microsoft.com/office/drawing/2014/main" id="{1E651B5B-48E3-40BC-B2B5-2DFEE13963CE}"/>
              </a:ext>
            </a:extLst>
          </p:cNvPr>
          <p:cNvSpPr txBox="1"/>
          <p:nvPr/>
        </p:nvSpPr>
        <p:spPr>
          <a:xfrm>
            <a:off x="3640357" y="5749349"/>
            <a:ext cx="5208104" cy="276999"/>
          </a:xfrm>
          <a:prstGeom prst="rect">
            <a:avLst/>
          </a:prstGeom>
          <a:noFill/>
        </p:spPr>
        <p:txBody>
          <a:bodyPr wrap="square" rtlCol="0">
            <a:spAutoFit/>
          </a:bodyPr>
          <a:lstStyle/>
          <a:p>
            <a:r>
              <a:rPr lang="en-US" sz="1200" dirty="0"/>
              <a:t>Taken from American English Pronunciation Book of Bauer et al., (1980)</a:t>
            </a:r>
          </a:p>
        </p:txBody>
      </p:sp>
    </p:spTree>
    <p:extLst>
      <p:ext uri="{BB962C8B-B14F-4D97-AF65-F5344CB8AC3E}">
        <p14:creationId xmlns:p14="http://schemas.microsoft.com/office/powerpoint/2010/main" val="1210143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500"/>
                                        <p:tgtEl>
                                          <p:spTgt spid="19"/>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21">
                                            <p:txEl>
                                              <p:pRg st="0" end="0"/>
                                            </p:txEl>
                                          </p:spTgt>
                                        </p:tgtEl>
                                        <p:attrNameLst>
                                          <p:attrName>style.visibility</p:attrName>
                                        </p:attrNameLst>
                                      </p:cBhvr>
                                      <p:to>
                                        <p:strVal val="visible"/>
                                      </p:to>
                                    </p:set>
                                    <p:animEffect transition="in" filter="fade">
                                      <p:cBhvr>
                                        <p:cTn id="58" dur="500"/>
                                        <p:tgtEl>
                                          <p:spTgt spid="21">
                                            <p:txEl>
                                              <p:pRg st="0" end="0"/>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fade">
                                      <p:cBhvr>
                                        <p:cTn id="63" dur="500"/>
                                        <p:tgtEl>
                                          <p:spTgt spid="8"/>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500"/>
                                        <p:tgtEl>
                                          <p:spTgt spid="23"/>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500"/>
                                        <p:tgtEl>
                                          <p:spTgt spid="24"/>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P spid="11" grpId="0"/>
      <p:bldP spid="13" grpId="0"/>
      <p:bldP spid="14" grpId="0"/>
      <p:bldP spid="15" grpId="0"/>
      <p:bldP spid="16" grpId="0"/>
      <p:bldP spid="18" grpId="0"/>
      <p:bldP spid="19" grpId="0"/>
      <p:bldP spid="20" grpId="0"/>
      <p:bldP spid="23" grpId="0" animBg="1"/>
      <p:bldP spid="24" grpId="0"/>
      <p:bldP spid="2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5.2. How to Describe a Vowel - </a:t>
            </a:r>
            <a:r>
              <a:rPr lang="en-US" sz="4000" b="1" dirty="0">
                <a:solidFill>
                  <a:srgbClr val="C00000"/>
                </a:solidFill>
                <a:latin typeface="Cambria" panose="02040503050406030204" pitchFamily="18" charset="0"/>
                <a:ea typeface="Cambria" panose="02040503050406030204" pitchFamily="18" charset="0"/>
              </a:rPr>
              <a:t>Diphthongs</a:t>
            </a:r>
          </a:p>
        </p:txBody>
      </p:sp>
      <p:sp>
        <p:nvSpPr>
          <p:cNvPr id="17" name="Content Placeholder 16">
            <a:extLst>
              <a:ext uri="{FF2B5EF4-FFF2-40B4-BE49-F238E27FC236}">
                <a16:creationId xmlns:a16="http://schemas.microsoft.com/office/drawing/2014/main" id="{5FFFC33E-5C96-48A2-BAB2-CE5E6B290FD9}"/>
              </a:ext>
            </a:extLst>
          </p:cNvPr>
          <p:cNvSpPr>
            <a:spLocks noGrp="1"/>
          </p:cNvSpPr>
          <p:nvPr>
            <p:ph idx="1"/>
          </p:nvPr>
        </p:nvSpPr>
        <p:spPr>
          <a:xfrm>
            <a:off x="838199" y="1825625"/>
            <a:ext cx="9882673" cy="2046579"/>
          </a:xfrm>
        </p:spPr>
        <p:txBody>
          <a:bodyPr>
            <a:normAutofit/>
          </a:bodyPr>
          <a:lstStyle/>
          <a:p>
            <a:r>
              <a:rPr lang="en-US" dirty="0"/>
              <a:t>To describe a diphthong, it is useful to consider it </a:t>
            </a:r>
            <a:r>
              <a:rPr lang="en-US" b="1" dirty="0">
                <a:solidFill>
                  <a:srgbClr val="C00000"/>
                </a:solidFill>
              </a:rPr>
              <a:t>a sequence of two monophthongs</a:t>
            </a:r>
            <a:r>
              <a:rPr lang="en-US" dirty="0"/>
              <a:t> and to describe it accordingly.</a:t>
            </a:r>
          </a:p>
          <a:p>
            <a:endParaRPr lang="en-US" dirty="0"/>
          </a:p>
          <a:p>
            <a:r>
              <a:rPr lang="en-US" dirty="0"/>
              <a:t>Thus AE /</a:t>
            </a:r>
            <a:r>
              <a:rPr lang="en-US" dirty="0" err="1"/>
              <a:t>a</a:t>
            </a:r>
            <a:r>
              <a:rPr lang="en-US" dirty="0" err="1">
                <a:latin typeface="Times New Roman" panose="02020603050405020304" pitchFamily="18" charset="0"/>
                <a:cs typeface="Times New Roman" panose="02020603050405020304" pitchFamily="18" charset="0"/>
              </a:rPr>
              <a:t>ɪ</a:t>
            </a:r>
            <a:r>
              <a:rPr lang="en-US" dirty="0"/>
              <a:t>/ can be described as a diphthong gliding:</a:t>
            </a:r>
          </a:p>
        </p:txBody>
      </p:sp>
      <p:sp>
        <p:nvSpPr>
          <p:cNvPr id="2" name="Rectangle 1">
            <a:extLst>
              <a:ext uri="{FF2B5EF4-FFF2-40B4-BE49-F238E27FC236}">
                <a16:creationId xmlns:a16="http://schemas.microsoft.com/office/drawing/2014/main" id="{9B5C01A9-60DD-4727-BFE8-9F568A71ED86}"/>
              </a:ext>
            </a:extLst>
          </p:cNvPr>
          <p:cNvSpPr/>
          <p:nvPr/>
        </p:nvSpPr>
        <p:spPr>
          <a:xfrm>
            <a:off x="2222131" y="4226767"/>
            <a:ext cx="3219062" cy="1007706"/>
          </a:xfrm>
          <a:prstGeom prst="rect">
            <a:avLst/>
          </a:prstGeom>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dirty="0">
                <a:solidFill>
                  <a:srgbClr val="C00000"/>
                </a:solidFill>
              </a:rPr>
              <a:t>a central open unrounded vowel </a:t>
            </a:r>
          </a:p>
        </p:txBody>
      </p:sp>
      <p:sp>
        <p:nvSpPr>
          <p:cNvPr id="5" name="Rectangle 4">
            <a:extLst>
              <a:ext uri="{FF2B5EF4-FFF2-40B4-BE49-F238E27FC236}">
                <a16:creationId xmlns:a16="http://schemas.microsoft.com/office/drawing/2014/main" id="{F0C1A24A-0137-404A-A046-87BDB2981BA2}"/>
              </a:ext>
            </a:extLst>
          </p:cNvPr>
          <p:cNvSpPr/>
          <p:nvPr/>
        </p:nvSpPr>
        <p:spPr>
          <a:xfrm>
            <a:off x="7834309" y="4226767"/>
            <a:ext cx="3219062" cy="1007706"/>
          </a:xfrm>
          <a:prstGeom prst="rect">
            <a:avLst/>
          </a:prstGeom>
          <a:ln>
            <a:solidFill>
              <a:schemeClr val="tx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dirty="0">
                <a:solidFill>
                  <a:srgbClr val="002060"/>
                </a:solidFill>
              </a:rPr>
              <a:t>a front half-close unrounded vowel</a:t>
            </a:r>
          </a:p>
        </p:txBody>
      </p:sp>
      <p:sp>
        <p:nvSpPr>
          <p:cNvPr id="3" name="TextBox 2">
            <a:extLst>
              <a:ext uri="{FF2B5EF4-FFF2-40B4-BE49-F238E27FC236}">
                <a16:creationId xmlns:a16="http://schemas.microsoft.com/office/drawing/2014/main" id="{7E31EB87-B096-4D51-9CF0-E1FA8F30FA20}"/>
              </a:ext>
            </a:extLst>
          </p:cNvPr>
          <p:cNvSpPr txBox="1"/>
          <p:nvPr/>
        </p:nvSpPr>
        <p:spPr>
          <a:xfrm>
            <a:off x="1263869" y="4499785"/>
            <a:ext cx="788870" cy="461665"/>
          </a:xfrm>
          <a:prstGeom prst="rect">
            <a:avLst/>
          </a:prstGeom>
          <a:noFill/>
        </p:spPr>
        <p:txBody>
          <a:bodyPr wrap="none" rtlCol="0">
            <a:spAutoFit/>
          </a:bodyPr>
          <a:lstStyle/>
          <a:p>
            <a:r>
              <a:rPr lang="en-US" sz="2400" i="1" dirty="0"/>
              <a:t>from</a:t>
            </a:r>
            <a:endParaRPr lang="en-US" i="1" dirty="0"/>
          </a:p>
        </p:txBody>
      </p:sp>
      <p:sp>
        <p:nvSpPr>
          <p:cNvPr id="8" name="TextBox 7">
            <a:extLst>
              <a:ext uri="{FF2B5EF4-FFF2-40B4-BE49-F238E27FC236}">
                <a16:creationId xmlns:a16="http://schemas.microsoft.com/office/drawing/2014/main" id="{B5D129C2-CF19-4A50-A991-702F527A1DE6}"/>
              </a:ext>
            </a:extLst>
          </p:cNvPr>
          <p:cNvSpPr txBox="1"/>
          <p:nvPr/>
        </p:nvSpPr>
        <p:spPr>
          <a:xfrm>
            <a:off x="6096000" y="4499786"/>
            <a:ext cx="1083502" cy="461665"/>
          </a:xfrm>
          <a:prstGeom prst="rect">
            <a:avLst/>
          </a:prstGeom>
          <a:noFill/>
        </p:spPr>
        <p:txBody>
          <a:bodyPr wrap="none" rtlCol="0">
            <a:spAutoFit/>
          </a:bodyPr>
          <a:lstStyle/>
          <a:p>
            <a:r>
              <a:rPr lang="en-US" sz="2400" i="1" dirty="0"/>
              <a:t>toward</a:t>
            </a:r>
            <a:endParaRPr lang="en-US" i="1" dirty="0"/>
          </a:p>
        </p:txBody>
      </p:sp>
      <p:sp>
        <p:nvSpPr>
          <p:cNvPr id="9" name="TextBox 8">
            <a:extLst>
              <a:ext uri="{FF2B5EF4-FFF2-40B4-BE49-F238E27FC236}">
                <a16:creationId xmlns:a16="http://schemas.microsoft.com/office/drawing/2014/main" id="{AFEB2F3B-09AC-42BF-B562-3C7C3A359703}"/>
              </a:ext>
            </a:extLst>
          </p:cNvPr>
          <p:cNvSpPr txBox="1"/>
          <p:nvPr/>
        </p:nvSpPr>
        <p:spPr>
          <a:xfrm>
            <a:off x="3552632" y="5589036"/>
            <a:ext cx="405880" cy="646331"/>
          </a:xfrm>
          <a:prstGeom prst="rect">
            <a:avLst/>
          </a:prstGeom>
          <a:noFill/>
        </p:spPr>
        <p:txBody>
          <a:bodyPr wrap="none" rtlCol="0">
            <a:spAutoFit/>
          </a:bodyPr>
          <a:lstStyle/>
          <a:p>
            <a:r>
              <a:rPr lang="en-US" sz="3600" dirty="0">
                <a:solidFill>
                  <a:srgbClr val="C00000"/>
                </a:solidFill>
              </a:rPr>
              <a:t>a</a:t>
            </a:r>
            <a:endParaRPr lang="en-US" sz="2800" dirty="0">
              <a:solidFill>
                <a:srgbClr val="C00000"/>
              </a:solidFill>
            </a:endParaRPr>
          </a:p>
        </p:txBody>
      </p:sp>
      <p:sp>
        <p:nvSpPr>
          <p:cNvPr id="10" name="TextBox 9">
            <a:extLst>
              <a:ext uri="{FF2B5EF4-FFF2-40B4-BE49-F238E27FC236}">
                <a16:creationId xmlns:a16="http://schemas.microsoft.com/office/drawing/2014/main" id="{43460BE6-2553-40FD-B8F6-31607F38FB40}"/>
              </a:ext>
            </a:extLst>
          </p:cNvPr>
          <p:cNvSpPr txBox="1"/>
          <p:nvPr/>
        </p:nvSpPr>
        <p:spPr>
          <a:xfrm>
            <a:off x="9571655" y="5557637"/>
            <a:ext cx="277640" cy="461665"/>
          </a:xfrm>
          <a:prstGeom prst="rect">
            <a:avLst/>
          </a:prstGeom>
          <a:noFill/>
        </p:spPr>
        <p:txBody>
          <a:bodyPr wrap="none" rtlCol="0">
            <a:spAutoFit/>
          </a:bodyPr>
          <a:lstStyle/>
          <a:p>
            <a:r>
              <a:rPr lang="en-US" sz="2400" dirty="0">
                <a:solidFill>
                  <a:srgbClr val="002060"/>
                </a:solidFill>
                <a:latin typeface="Times New Roman" panose="02020603050405020304" pitchFamily="18" charset="0"/>
                <a:cs typeface="Times New Roman" panose="02020603050405020304" pitchFamily="18" charset="0"/>
              </a:rPr>
              <a:t>ɪ</a:t>
            </a:r>
            <a:endParaRPr lang="en-US" dirty="0">
              <a:solidFill>
                <a:srgbClr val="002060"/>
              </a:solidFill>
            </a:endParaRPr>
          </a:p>
        </p:txBody>
      </p:sp>
    </p:spTree>
    <p:extLst>
      <p:ext uri="{BB962C8B-B14F-4D97-AF65-F5344CB8AC3E}">
        <p14:creationId xmlns:p14="http://schemas.microsoft.com/office/powerpoint/2010/main" val="1937532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xEl>
                                              <p:pRg st="2" end="2"/>
                                            </p:txEl>
                                          </p:spTgt>
                                        </p:tgtEl>
                                        <p:attrNameLst>
                                          <p:attrName>style.visibility</p:attrName>
                                        </p:attrNameLst>
                                      </p:cBhvr>
                                      <p:to>
                                        <p:strVal val="visible"/>
                                      </p:to>
                                    </p:set>
                                    <p:animEffect transition="in" filter="fade">
                                      <p:cBhvr>
                                        <p:cTn id="12" dur="500"/>
                                        <p:tgtEl>
                                          <p:spTgt spid="1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3" grpId="0"/>
      <p:bldP spid="8" grpId="0"/>
      <p:bldP spid="9"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5.2. How to Describe a Vowel – </a:t>
            </a:r>
            <a:r>
              <a:rPr lang="en-US" sz="4000" b="1" dirty="0">
                <a:solidFill>
                  <a:srgbClr val="C00000"/>
                </a:solidFill>
                <a:latin typeface="Cambria" panose="02040503050406030204" pitchFamily="18" charset="0"/>
                <a:ea typeface="Cambria" panose="02040503050406030204" pitchFamily="18" charset="0"/>
              </a:rPr>
              <a:t>Diphthongs </a:t>
            </a:r>
            <a:r>
              <a:rPr lang="en-US" sz="4000" b="1" dirty="0">
                <a:latin typeface="Cambria" panose="02040503050406030204" pitchFamily="18" charset="0"/>
                <a:ea typeface="Cambria" panose="02040503050406030204" pitchFamily="18" charset="0"/>
              </a:rPr>
              <a:t>(cont.)</a:t>
            </a:r>
          </a:p>
        </p:txBody>
      </p:sp>
      <p:sp>
        <p:nvSpPr>
          <p:cNvPr id="17" name="Content Placeholder 16">
            <a:extLst>
              <a:ext uri="{FF2B5EF4-FFF2-40B4-BE49-F238E27FC236}">
                <a16:creationId xmlns:a16="http://schemas.microsoft.com/office/drawing/2014/main" id="{5FFFC33E-5C96-48A2-BAB2-CE5E6B290FD9}"/>
              </a:ext>
            </a:extLst>
          </p:cNvPr>
          <p:cNvSpPr>
            <a:spLocks noGrp="1"/>
          </p:cNvSpPr>
          <p:nvPr>
            <p:ph idx="1"/>
          </p:nvPr>
        </p:nvSpPr>
        <p:spPr>
          <a:xfrm>
            <a:off x="838199" y="1825625"/>
            <a:ext cx="9882673" cy="1104187"/>
          </a:xfrm>
        </p:spPr>
        <p:txBody>
          <a:bodyPr>
            <a:normAutofit/>
          </a:bodyPr>
          <a:lstStyle/>
          <a:p>
            <a:r>
              <a:rPr lang="en-US" sz="2400" dirty="0"/>
              <a:t>The classification of the AE diphthongs of the AE diphthongs is represented in the vowel chart below:</a:t>
            </a:r>
          </a:p>
          <a:p>
            <a:endParaRPr lang="en-US" dirty="0"/>
          </a:p>
        </p:txBody>
      </p:sp>
      <p:pic>
        <p:nvPicPr>
          <p:cNvPr id="6" name="Picture 5">
            <a:extLst>
              <a:ext uri="{FF2B5EF4-FFF2-40B4-BE49-F238E27FC236}">
                <a16:creationId xmlns:a16="http://schemas.microsoft.com/office/drawing/2014/main" id="{9F84C015-5D8B-43E1-8EC6-DDB987C2C385}"/>
              </a:ext>
            </a:extLst>
          </p:cNvPr>
          <p:cNvPicPr>
            <a:picLocks noChangeAspect="1"/>
          </p:cNvPicPr>
          <p:nvPr/>
        </p:nvPicPr>
        <p:blipFill rotWithShape="1">
          <a:blip r:embed="rId3"/>
          <a:srcRect l="36250" t="42721" r="40500" b="25185"/>
          <a:stretch/>
        </p:blipFill>
        <p:spPr>
          <a:xfrm>
            <a:off x="3576320" y="2929811"/>
            <a:ext cx="4267200" cy="3313315"/>
          </a:xfrm>
          <a:prstGeom prst="rect">
            <a:avLst/>
          </a:prstGeom>
        </p:spPr>
      </p:pic>
      <p:sp>
        <p:nvSpPr>
          <p:cNvPr id="12" name="TextBox 11">
            <a:extLst>
              <a:ext uri="{FF2B5EF4-FFF2-40B4-BE49-F238E27FC236}">
                <a16:creationId xmlns:a16="http://schemas.microsoft.com/office/drawing/2014/main" id="{C67C8C95-AF0D-4390-AAA7-0C4E6C8AF5AB}"/>
              </a:ext>
            </a:extLst>
          </p:cNvPr>
          <p:cNvSpPr txBox="1"/>
          <p:nvPr/>
        </p:nvSpPr>
        <p:spPr>
          <a:xfrm>
            <a:off x="3409741" y="2622034"/>
            <a:ext cx="547201" cy="307777"/>
          </a:xfrm>
          <a:prstGeom prst="rect">
            <a:avLst/>
          </a:prstGeom>
          <a:noFill/>
        </p:spPr>
        <p:txBody>
          <a:bodyPr wrap="none" rtlCol="0">
            <a:spAutoFit/>
          </a:bodyPr>
          <a:lstStyle/>
          <a:p>
            <a:r>
              <a:rPr lang="en-US" sz="1400" dirty="0">
                <a:solidFill>
                  <a:srgbClr val="C00000"/>
                </a:solidFill>
              </a:rPr>
              <a:t>front</a:t>
            </a:r>
          </a:p>
        </p:txBody>
      </p:sp>
      <p:sp>
        <p:nvSpPr>
          <p:cNvPr id="13" name="TextBox 12">
            <a:extLst>
              <a:ext uri="{FF2B5EF4-FFF2-40B4-BE49-F238E27FC236}">
                <a16:creationId xmlns:a16="http://schemas.microsoft.com/office/drawing/2014/main" id="{29DEACA9-AB50-4669-8C62-5295A3F1934D}"/>
              </a:ext>
            </a:extLst>
          </p:cNvPr>
          <p:cNvSpPr txBox="1"/>
          <p:nvPr/>
        </p:nvSpPr>
        <p:spPr>
          <a:xfrm>
            <a:off x="5405298" y="2622034"/>
            <a:ext cx="690702" cy="307777"/>
          </a:xfrm>
          <a:prstGeom prst="rect">
            <a:avLst/>
          </a:prstGeom>
          <a:noFill/>
        </p:spPr>
        <p:txBody>
          <a:bodyPr wrap="none" rtlCol="0">
            <a:spAutoFit/>
          </a:bodyPr>
          <a:lstStyle/>
          <a:p>
            <a:r>
              <a:rPr lang="en-US" sz="1400" dirty="0">
                <a:solidFill>
                  <a:srgbClr val="C00000"/>
                </a:solidFill>
              </a:rPr>
              <a:t>central</a:t>
            </a:r>
          </a:p>
        </p:txBody>
      </p:sp>
      <p:sp>
        <p:nvSpPr>
          <p:cNvPr id="14" name="TextBox 13">
            <a:extLst>
              <a:ext uri="{FF2B5EF4-FFF2-40B4-BE49-F238E27FC236}">
                <a16:creationId xmlns:a16="http://schemas.microsoft.com/office/drawing/2014/main" id="{5ED0C90A-B8CB-4770-AD6B-75B8DABC9AE0}"/>
              </a:ext>
            </a:extLst>
          </p:cNvPr>
          <p:cNvSpPr txBox="1"/>
          <p:nvPr/>
        </p:nvSpPr>
        <p:spPr>
          <a:xfrm>
            <a:off x="7273226" y="2622034"/>
            <a:ext cx="522900" cy="307777"/>
          </a:xfrm>
          <a:prstGeom prst="rect">
            <a:avLst/>
          </a:prstGeom>
          <a:noFill/>
        </p:spPr>
        <p:txBody>
          <a:bodyPr wrap="square" rtlCol="0">
            <a:spAutoFit/>
          </a:bodyPr>
          <a:lstStyle/>
          <a:p>
            <a:r>
              <a:rPr lang="en-US" sz="1400" dirty="0">
                <a:solidFill>
                  <a:srgbClr val="C00000"/>
                </a:solidFill>
              </a:rPr>
              <a:t>back</a:t>
            </a:r>
          </a:p>
        </p:txBody>
      </p:sp>
      <p:sp>
        <p:nvSpPr>
          <p:cNvPr id="15" name="TextBox 14">
            <a:extLst>
              <a:ext uri="{FF2B5EF4-FFF2-40B4-BE49-F238E27FC236}">
                <a16:creationId xmlns:a16="http://schemas.microsoft.com/office/drawing/2014/main" id="{33961C58-1AD6-4E4A-930C-1FC9DC77524B}"/>
              </a:ext>
            </a:extLst>
          </p:cNvPr>
          <p:cNvSpPr txBox="1"/>
          <p:nvPr/>
        </p:nvSpPr>
        <p:spPr>
          <a:xfrm>
            <a:off x="3705506" y="2883205"/>
            <a:ext cx="500458" cy="307777"/>
          </a:xfrm>
          <a:prstGeom prst="rect">
            <a:avLst/>
          </a:prstGeom>
          <a:noFill/>
        </p:spPr>
        <p:txBody>
          <a:bodyPr wrap="none" rtlCol="0">
            <a:spAutoFit/>
          </a:bodyPr>
          <a:lstStyle/>
          <a:p>
            <a:r>
              <a:rPr lang="en-US" sz="1400" dirty="0">
                <a:solidFill>
                  <a:srgbClr val="0070C0"/>
                </a:solidFill>
              </a:rPr>
              <a:t>high</a:t>
            </a:r>
          </a:p>
        </p:txBody>
      </p:sp>
      <p:sp>
        <p:nvSpPr>
          <p:cNvPr id="16" name="TextBox 15">
            <a:extLst>
              <a:ext uri="{FF2B5EF4-FFF2-40B4-BE49-F238E27FC236}">
                <a16:creationId xmlns:a16="http://schemas.microsoft.com/office/drawing/2014/main" id="{7FCDF493-DE59-421B-9CF8-63B8DF915E54}"/>
              </a:ext>
            </a:extLst>
          </p:cNvPr>
          <p:cNvSpPr txBox="1"/>
          <p:nvPr/>
        </p:nvSpPr>
        <p:spPr>
          <a:xfrm>
            <a:off x="5181070" y="5935349"/>
            <a:ext cx="448456" cy="307777"/>
          </a:xfrm>
          <a:prstGeom prst="rect">
            <a:avLst/>
          </a:prstGeom>
          <a:noFill/>
        </p:spPr>
        <p:txBody>
          <a:bodyPr wrap="none" rtlCol="0">
            <a:spAutoFit/>
          </a:bodyPr>
          <a:lstStyle/>
          <a:p>
            <a:r>
              <a:rPr lang="en-US" sz="1400" dirty="0">
                <a:solidFill>
                  <a:srgbClr val="0070C0"/>
                </a:solidFill>
              </a:rPr>
              <a:t>low</a:t>
            </a:r>
          </a:p>
        </p:txBody>
      </p:sp>
      <p:sp>
        <p:nvSpPr>
          <p:cNvPr id="18" name="TextBox 17">
            <a:extLst>
              <a:ext uri="{FF2B5EF4-FFF2-40B4-BE49-F238E27FC236}">
                <a16:creationId xmlns:a16="http://schemas.microsoft.com/office/drawing/2014/main" id="{D625E2E9-D4BE-4BD7-9F80-26333666CB30}"/>
              </a:ext>
            </a:extLst>
          </p:cNvPr>
          <p:cNvSpPr txBox="1"/>
          <p:nvPr/>
        </p:nvSpPr>
        <p:spPr>
          <a:xfrm>
            <a:off x="6880481" y="2910860"/>
            <a:ext cx="690702" cy="307777"/>
          </a:xfrm>
          <a:prstGeom prst="rect">
            <a:avLst/>
          </a:prstGeom>
          <a:noFill/>
        </p:spPr>
        <p:txBody>
          <a:bodyPr wrap="square" rtlCol="0">
            <a:spAutoFit/>
          </a:bodyPr>
          <a:lstStyle/>
          <a:p>
            <a:r>
              <a:rPr lang="en-US" sz="1400" dirty="0">
                <a:solidFill>
                  <a:srgbClr val="00B050"/>
                </a:solidFill>
              </a:rPr>
              <a:t>close</a:t>
            </a:r>
          </a:p>
        </p:txBody>
      </p:sp>
      <p:sp>
        <p:nvSpPr>
          <p:cNvPr id="19" name="TextBox 18">
            <a:extLst>
              <a:ext uri="{FF2B5EF4-FFF2-40B4-BE49-F238E27FC236}">
                <a16:creationId xmlns:a16="http://schemas.microsoft.com/office/drawing/2014/main" id="{52145BEF-F726-439B-AFC2-BEE07EDB1E46}"/>
              </a:ext>
            </a:extLst>
          </p:cNvPr>
          <p:cNvSpPr txBox="1"/>
          <p:nvPr/>
        </p:nvSpPr>
        <p:spPr>
          <a:xfrm>
            <a:off x="6927875" y="5935349"/>
            <a:ext cx="690702" cy="307777"/>
          </a:xfrm>
          <a:prstGeom prst="rect">
            <a:avLst/>
          </a:prstGeom>
          <a:noFill/>
        </p:spPr>
        <p:txBody>
          <a:bodyPr wrap="square" rtlCol="0">
            <a:spAutoFit/>
          </a:bodyPr>
          <a:lstStyle/>
          <a:p>
            <a:r>
              <a:rPr lang="en-US" sz="1400" dirty="0">
                <a:solidFill>
                  <a:srgbClr val="00B050"/>
                </a:solidFill>
              </a:rPr>
              <a:t>open</a:t>
            </a:r>
          </a:p>
        </p:txBody>
      </p:sp>
    </p:spTree>
    <p:extLst>
      <p:ext uri="{BB962C8B-B14F-4D97-AF65-F5344CB8AC3E}">
        <p14:creationId xmlns:p14="http://schemas.microsoft.com/office/powerpoint/2010/main" val="3411476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par>
                          <p:cTn id="40" fill="hold">
                            <p:stCondLst>
                              <p:cond delay="500"/>
                            </p:stCondLst>
                            <p:childTnLst>
                              <p:par>
                                <p:cTn id="41" presetID="10"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18" grpId="0"/>
      <p:bldP spid="1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6.1. REVIEW</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414562"/>
            <a:ext cx="10515600" cy="3693319"/>
          </a:xfrm>
          <a:prstGeom prst="rect">
            <a:avLst/>
          </a:prstGeom>
          <a:noFill/>
        </p:spPr>
        <p:txBody>
          <a:bodyPr wrap="square" rtlCol="0">
            <a:spAutoFit/>
          </a:bodyPr>
          <a:lstStyle/>
          <a:p>
            <a:r>
              <a:rPr lang="en-US" dirty="0"/>
              <a:t>Please answer the following questions to review what you have learned about Vowels in General Section. Do not go to the next slide before you completely answer all of them.  </a:t>
            </a:r>
          </a:p>
          <a:p>
            <a:endParaRPr lang="en-US" dirty="0"/>
          </a:p>
          <a:p>
            <a:pPr marL="342900" indent="-342900">
              <a:buFont typeface="+mj-lt"/>
              <a:buAutoNum type="arabicPeriod"/>
            </a:pPr>
            <a:r>
              <a:rPr lang="en-US" dirty="0"/>
              <a:t>Find English words who have the following vowels: (a) /ɪ/, (b) /</a:t>
            </a:r>
            <a:r>
              <a:rPr lang="en-US" dirty="0" err="1"/>
              <a:t>aɪ</a:t>
            </a:r>
            <a:r>
              <a:rPr lang="en-US" dirty="0"/>
              <a:t> /, and (c) /ʌ/!</a:t>
            </a:r>
          </a:p>
          <a:p>
            <a:pPr marL="342900" indent="-342900">
              <a:buFont typeface="+mj-lt"/>
              <a:buAutoNum type="arabicPeriod"/>
            </a:pPr>
            <a:r>
              <a:rPr lang="en-US" dirty="0"/>
              <a:t>What does it mean by central vowels? How are they produced?</a:t>
            </a:r>
          </a:p>
          <a:p>
            <a:pPr marL="342900" indent="-342900">
              <a:buFont typeface="+mj-lt"/>
              <a:buAutoNum type="arabicPeriod"/>
            </a:pPr>
            <a:r>
              <a:rPr lang="en-US" dirty="0"/>
              <a:t>When does vowel neutralization before /r/ happen?</a:t>
            </a:r>
          </a:p>
          <a:p>
            <a:pPr marL="342900" indent="-342900">
              <a:buFont typeface="+mj-lt"/>
              <a:buAutoNum type="arabicPeriod"/>
            </a:pPr>
            <a:r>
              <a:rPr lang="en-US" dirty="0"/>
              <a:t>How are vowels articulated?</a:t>
            </a:r>
          </a:p>
          <a:p>
            <a:pPr marL="342900" indent="-342900">
              <a:buFont typeface="+mj-lt"/>
              <a:buAutoNum type="arabicPeriod"/>
            </a:pPr>
            <a:r>
              <a:rPr lang="en-US" dirty="0"/>
              <a:t>What are the four parameters used in explaining the articulation of vowels?</a:t>
            </a:r>
          </a:p>
          <a:p>
            <a:pPr marL="342900" indent="-342900">
              <a:buFont typeface="+mj-lt"/>
              <a:buAutoNum type="arabicPeriod"/>
            </a:pPr>
            <a:r>
              <a:rPr lang="en-US" dirty="0"/>
              <a:t>Lip rounding parameter divide vowel articulation into two. What are they and how they are produced?</a:t>
            </a:r>
          </a:p>
          <a:p>
            <a:pPr marL="342900" indent="-342900">
              <a:buFont typeface="+mj-lt"/>
              <a:buAutoNum type="arabicPeriod"/>
            </a:pPr>
            <a:r>
              <a:rPr lang="en-US" dirty="0"/>
              <a:t>What is diphthongization parameter about?</a:t>
            </a:r>
          </a:p>
          <a:p>
            <a:pPr marL="342900" indent="-342900">
              <a:buFont typeface="+mj-lt"/>
              <a:buAutoNum type="arabicPeriod"/>
            </a:pPr>
            <a:r>
              <a:rPr lang="en-US" dirty="0"/>
              <a:t>What happen in vowel nasalization? What changes?</a:t>
            </a:r>
          </a:p>
          <a:p>
            <a:pPr marL="342900" indent="-342900">
              <a:buFont typeface="+mj-lt"/>
              <a:buAutoNum type="arabicPeriod"/>
            </a:pPr>
            <a:r>
              <a:rPr lang="en-US" dirty="0"/>
              <a:t>Mention three examples of English words whose vowels are nasalized!</a:t>
            </a:r>
          </a:p>
          <a:p>
            <a:pPr marL="342900" indent="-342900">
              <a:buFont typeface="+mj-lt"/>
              <a:buAutoNum type="arabicPeriod"/>
            </a:pPr>
            <a:r>
              <a:rPr lang="en-US" dirty="0"/>
              <a:t>What is the difference between how to describe a vowel between diphthongs and monophthongs?</a:t>
            </a:r>
          </a:p>
        </p:txBody>
      </p:sp>
    </p:spTree>
    <p:extLst>
      <p:ext uri="{BB962C8B-B14F-4D97-AF65-F5344CB8AC3E}">
        <p14:creationId xmlns:p14="http://schemas.microsoft.com/office/powerpoint/2010/main" val="25826877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6.2.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201397"/>
            <a:ext cx="10965840" cy="4801314"/>
          </a:xfrm>
          <a:prstGeom prst="rect">
            <a:avLst/>
          </a:prstGeom>
          <a:noFill/>
        </p:spPr>
        <p:txBody>
          <a:bodyPr wrap="square" rtlCol="0">
            <a:spAutoFit/>
          </a:bodyPr>
          <a:lstStyle/>
          <a:p>
            <a:r>
              <a:rPr lang="en-US" dirty="0"/>
              <a:t>Please answer the following questions to review what you have learned about Vowels in General Section. Do not go to the next slide before you completely answer all of them.  </a:t>
            </a:r>
          </a:p>
          <a:p>
            <a:endParaRPr lang="en-US" dirty="0"/>
          </a:p>
          <a:p>
            <a:pPr marL="342900" indent="-342900">
              <a:buFont typeface="+mj-lt"/>
              <a:buAutoNum type="arabicPeriod"/>
            </a:pPr>
            <a:r>
              <a:rPr lang="en-US" dirty="0"/>
              <a:t>Find English words who have the following vowels: (a) /ɪ/, (b) /</a:t>
            </a:r>
            <a:r>
              <a:rPr lang="en-US" dirty="0" err="1"/>
              <a:t>aɪ</a:t>
            </a:r>
            <a:r>
              <a:rPr lang="en-US" dirty="0"/>
              <a:t> /, and (c) /ʌ/!</a:t>
            </a:r>
          </a:p>
          <a:p>
            <a:pPr marL="363538"/>
            <a:r>
              <a:rPr lang="en-US" dirty="0">
                <a:solidFill>
                  <a:srgbClr val="FF0000"/>
                </a:solidFill>
              </a:rPr>
              <a:t>(a) Ship, dip; (b) buy, five; (c) gun, bun</a:t>
            </a:r>
          </a:p>
          <a:p>
            <a:pPr marL="342900" indent="-342900">
              <a:buFont typeface="+mj-lt"/>
              <a:buAutoNum type="arabicPeriod" startAt="2"/>
            </a:pPr>
            <a:r>
              <a:rPr lang="en-US" dirty="0"/>
              <a:t>What does it mean by central vowels? How are they produced?</a:t>
            </a:r>
          </a:p>
          <a:p>
            <a:pPr marL="363538"/>
            <a:r>
              <a:rPr lang="en-US" dirty="0">
                <a:solidFill>
                  <a:srgbClr val="FF0000"/>
                </a:solidFill>
              </a:rPr>
              <a:t>Central vowels mean the ones located in intermediate position. They are produced in an intermediate position between front and back vowels, with the body of the tongue raised towards the roof the mouth in the area where the hard and soft palates fuse</a:t>
            </a:r>
          </a:p>
          <a:p>
            <a:pPr marL="342900" indent="-342900">
              <a:buFont typeface="+mj-lt"/>
              <a:buAutoNum type="arabicPeriod" startAt="3"/>
            </a:pPr>
            <a:r>
              <a:rPr lang="en-US" dirty="0"/>
              <a:t>When does vowel neutralization before /r/ happen?</a:t>
            </a:r>
          </a:p>
          <a:p>
            <a:pPr marL="363538"/>
            <a:r>
              <a:rPr lang="en-US" dirty="0">
                <a:solidFill>
                  <a:srgbClr val="FF0000"/>
                </a:solidFill>
              </a:rPr>
              <a:t>It happens because there are no contrasts between the members of the sets of vowels such as /</a:t>
            </a:r>
            <a:r>
              <a:rPr lang="en-US" dirty="0" err="1">
                <a:solidFill>
                  <a:srgbClr val="FF0000"/>
                </a:solidFill>
              </a:rPr>
              <a:t>i</a:t>
            </a:r>
            <a:r>
              <a:rPr lang="en-US" dirty="0">
                <a:solidFill>
                  <a:srgbClr val="FF0000"/>
                </a:solidFill>
              </a:rPr>
              <a:t>/ and /ɪ/ and /e/ and /ε/</a:t>
            </a:r>
          </a:p>
          <a:p>
            <a:pPr marL="342900" indent="-342900">
              <a:buFont typeface="+mj-lt"/>
              <a:buAutoNum type="arabicPeriod" startAt="4"/>
            </a:pPr>
            <a:r>
              <a:rPr lang="en-US" dirty="0"/>
              <a:t>How are vowels articulated?</a:t>
            </a:r>
          </a:p>
          <a:p>
            <a:pPr marL="363538"/>
            <a:r>
              <a:rPr lang="en-US" dirty="0">
                <a:solidFill>
                  <a:srgbClr val="FF0000"/>
                </a:solidFill>
              </a:rPr>
              <a:t>All vowels are articulated with a stricture of open approximation (i.e. a stricture which does not give rise to audible friction) between the tongue and the roof of the mouth.</a:t>
            </a:r>
          </a:p>
          <a:p>
            <a:pPr marL="342900" indent="-342900">
              <a:buFont typeface="+mj-lt"/>
              <a:buAutoNum type="arabicPeriod" startAt="5"/>
            </a:pPr>
            <a:r>
              <a:rPr lang="en-US" dirty="0"/>
              <a:t>What are the four parameters used in explaining the articulation of vowels?</a:t>
            </a:r>
          </a:p>
          <a:p>
            <a:pPr marL="363538"/>
            <a:r>
              <a:rPr lang="en-US" dirty="0">
                <a:solidFill>
                  <a:srgbClr val="FF0000"/>
                </a:solidFill>
              </a:rPr>
              <a:t>Height, depth, lip rounding, and diphthongization</a:t>
            </a:r>
          </a:p>
        </p:txBody>
      </p:sp>
    </p:spTree>
    <p:extLst>
      <p:ext uri="{BB962C8B-B14F-4D97-AF65-F5344CB8AC3E}">
        <p14:creationId xmlns:p14="http://schemas.microsoft.com/office/powerpoint/2010/main" val="10269258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6.2. REVIEW – </a:t>
            </a:r>
            <a:r>
              <a:rPr lang="en-US" sz="4000" b="1" dirty="0">
                <a:solidFill>
                  <a:srgbClr val="C00000"/>
                </a:solidFill>
                <a:latin typeface="Cambria" panose="02040503050406030204" pitchFamily="18" charset="0"/>
                <a:ea typeface="Cambria" panose="02040503050406030204" pitchFamily="18" charset="0"/>
              </a:rPr>
              <a:t>ANSWER KEY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054169"/>
            <a:ext cx="10965840" cy="5516895"/>
          </a:xfrm>
          <a:prstGeom prst="rect">
            <a:avLst/>
          </a:prstGeom>
          <a:noFill/>
        </p:spPr>
        <p:txBody>
          <a:bodyPr wrap="square" rtlCol="0">
            <a:spAutoFit/>
          </a:bodyPr>
          <a:lstStyle/>
          <a:p>
            <a:r>
              <a:rPr lang="en-US" dirty="0"/>
              <a:t>Please answer the following questions to review what you have learned about Vowels in General Section. Do not go to the next slide before you completely answer all of them.  </a:t>
            </a:r>
          </a:p>
          <a:p>
            <a:endParaRPr lang="en-US" sz="1050" dirty="0"/>
          </a:p>
          <a:p>
            <a:pPr marL="342900" indent="-342900">
              <a:buFont typeface="+mj-lt"/>
              <a:buAutoNum type="arabicPeriod" startAt="6"/>
            </a:pPr>
            <a:r>
              <a:rPr lang="en-US" dirty="0"/>
              <a:t>Lip rounding parameter divide vowel articulation into two. What are they and how they are produced?</a:t>
            </a:r>
          </a:p>
          <a:p>
            <a:pPr marL="363538"/>
            <a:r>
              <a:rPr lang="en-US" dirty="0">
                <a:solidFill>
                  <a:srgbClr val="FF0000"/>
                </a:solidFill>
              </a:rPr>
              <a:t>The vowel articulation based on lip rounding parameter is divided into 2: rounded and unrounded vowels. Rounded vowels are pronounced with rounded lips and others are pronounced without such rounding. Meanwhile, unrounded vowels are pronounced with lips which are spread. </a:t>
            </a:r>
          </a:p>
          <a:p>
            <a:pPr marL="342900" indent="-342900">
              <a:buFont typeface="+mj-lt"/>
              <a:buAutoNum type="arabicPeriod" startAt="7"/>
            </a:pPr>
            <a:r>
              <a:rPr lang="en-US" dirty="0"/>
              <a:t>What is diphthongization parameter about?</a:t>
            </a:r>
          </a:p>
          <a:p>
            <a:pPr marL="363538"/>
            <a:r>
              <a:rPr lang="en-US" dirty="0">
                <a:solidFill>
                  <a:srgbClr val="FF0000"/>
                </a:solidFill>
              </a:rPr>
              <a:t>It is about a vowel segment which occurs in a single syllable and that acts as a single unit in the language. It also explains about how the vowel segment is characterized: characterized articulatorily by a glide from the position for one vowel toward the position for another. The examples are /</a:t>
            </a:r>
            <a:r>
              <a:rPr lang="en-US" dirty="0" err="1">
                <a:solidFill>
                  <a:srgbClr val="FF0000"/>
                </a:solidFill>
              </a:rPr>
              <a:t>aɪ</a:t>
            </a:r>
            <a:r>
              <a:rPr lang="en-US" dirty="0">
                <a:solidFill>
                  <a:srgbClr val="FF0000"/>
                </a:solidFill>
              </a:rPr>
              <a:t>, </a:t>
            </a:r>
            <a:r>
              <a:rPr lang="en-US" dirty="0" err="1">
                <a:solidFill>
                  <a:srgbClr val="FF0000"/>
                </a:solidFill>
              </a:rPr>
              <a:t>aʊ</a:t>
            </a:r>
            <a:r>
              <a:rPr lang="en-US" dirty="0">
                <a:solidFill>
                  <a:srgbClr val="FF0000"/>
                </a:solidFill>
              </a:rPr>
              <a:t>, </a:t>
            </a:r>
            <a:r>
              <a:rPr lang="en-US" dirty="0" err="1">
                <a:solidFill>
                  <a:srgbClr val="FF0000"/>
                </a:solidFill>
              </a:rPr>
              <a:t>Ɔɪ</a:t>
            </a:r>
            <a:r>
              <a:rPr lang="en-US" dirty="0">
                <a:solidFill>
                  <a:srgbClr val="FF0000"/>
                </a:solidFill>
              </a:rPr>
              <a:t>/.</a:t>
            </a:r>
          </a:p>
          <a:p>
            <a:pPr marL="342900" indent="-342900">
              <a:buFont typeface="+mj-lt"/>
              <a:buAutoNum type="arabicPeriod" startAt="8"/>
            </a:pPr>
            <a:r>
              <a:rPr lang="en-US" dirty="0"/>
              <a:t>What happen in vowel nasalization? What changes?</a:t>
            </a:r>
          </a:p>
          <a:p>
            <a:pPr marL="363538"/>
            <a:r>
              <a:rPr lang="en-US" dirty="0">
                <a:solidFill>
                  <a:srgbClr val="FF0000"/>
                </a:solidFill>
              </a:rPr>
              <a:t>In the normal articulation for all vowels in English, the velum is raised blocking off the nasal cavity, so that all the air escapes through the mouth. However, whenever a nasal consonant follows a vowel, the lowering of the velum is likely to be premature, occurring before the oral closure has been formed.</a:t>
            </a:r>
          </a:p>
          <a:p>
            <a:pPr marL="342900" indent="-342900">
              <a:buFont typeface="+mj-lt"/>
              <a:buAutoNum type="arabicPeriod" startAt="9"/>
            </a:pPr>
            <a:r>
              <a:rPr lang="en-US" dirty="0"/>
              <a:t>Mention three examples of English words whose vowels are nasalized!</a:t>
            </a:r>
          </a:p>
          <a:p>
            <a:pPr marL="363538"/>
            <a:r>
              <a:rPr lang="en-US" dirty="0">
                <a:solidFill>
                  <a:srgbClr val="FF0000"/>
                </a:solidFill>
              </a:rPr>
              <a:t>Man, Ann, and</a:t>
            </a:r>
          </a:p>
          <a:p>
            <a:pPr marL="342900" indent="-342900">
              <a:buFont typeface="+mj-lt"/>
              <a:buAutoNum type="arabicPeriod" startAt="10"/>
            </a:pPr>
            <a:r>
              <a:rPr lang="en-US" dirty="0"/>
              <a:t>What is the difference between how to describe a vowel between diphthongs and monophthongs?</a:t>
            </a:r>
          </a:p>
          <a:p>
            <a:pPr marL="363538"/>
            <a:r>
              <a:rPr lang="en-US" dirty="0">
                <a:solidFill>
                  <a:srgbClr val="FF0000"/>
                </a:solidFill>
              </a:rPr>
              <a:t>Monophthongs can be uniquely described by naming its height and depth. For example, /</a:t>
            </a:r>
            <a:r>
              <a:rPr lang="en-US" dirty="0" err="1">
                <a:solidFill>
                  <a:srgbClr val="FF0000"/>
                </a:solidFill>
              </a:rPr>
              <a:t>i</a:t>
            </a:r>
            <a:r>
              <a:rPr lang="en-US" dirty="0">
                <a:solidFill>
                  <a:srgbClr val="FF0000"/>
                </a:solidFill>
              </a:rPr>
              <a:t>/ is described as a close, unrounded front vowel. Meanwhile, diphthongs can be described by considering its sequence </a:t>
            </a:r>
          </a:p>
        </p:txBody>
      </p:sp>
    </p:spTree>
    <p:extLst>
      <p:ext uri="{BB962C8B-B14F-4D97-AF65-F5344CB8AC3E}">
        <p14:creationId xmlns:p14="http://schemas.microsoft.com/office/powerpoint/2010/main" val="23693425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838200" y="1825625"/>
            <a:ext cx="10515600" cy="4351338"/>
          </a:xfrm>
        </p:spPr>
        <p:txBody>
          <a:bodyPr/>
          <a:lstStyle/>
          <a:p>
            <a:pPr marL="0" indent="-457200">
              <a:buNone/>
            </a:pPr>
            <a:r>
              <a:rPr lang="en-US" dirty="0">
                <a:sym typeface="Wingdings" panose="05000000000000000000" pitchFamily="2" charset="2"/>
              </a:rPr>
              <a:t>Bauer L., </a:t>
            </a:r>
            <a:r>
              <a:rPr lang="en-US" dirty="0" err="1">
                <a:sym typeface="Wingdings" panose="05000000000000000000" pitchFamily="2" charset="2"/>
              </a:rPr>
              <a:t>Dienhart</a:t>
            </a:r>
            <a:r>
              <a:rPr lang="en-US" dirty="0">
                <a:sym typeface="Wingdings" panose="05000000000000000000" pitchFamily="2" charset="2"/>
              </a:rPr>
              <a:t> M. J., </a:t>
            </a:r>
            <a:r>
              <a:rPr lang="en-US" dirty="0" err="1">
                <a:sym typeface="Wingdings" panose="05000000000000000000" pitchFamily="2" charset="2"/>
              </a:rPr>
              <a:t>Hartvigson</a:t>
            </a:r>
            <a:r>
              <a:rPr lang="en-US" dirty="0">
                <a:sym typeface="Wingdings" panose="05000000000000000000" pitchFamily="2" charset="2"/>
              </a:rPr>
              <a:t> H., &amp; Jakobsen L. (1980). </a:t>
            </a:r>
            <a:r>
              <a:rPr lang="en-US" i="1" dirty="0">
                <a:sym typeface="Wingdings" panose="05000000000000000000" pitchFamily="2" charset="2"/>
              </a:rPr>
              <a:t>American English pronunciation</a:t>
            </a:r>
            <a:r>
              <a:rPr lang="en-US" dirty="0">
                <a:sym typeface="Wingdings" panose="05000000000000000000" pitchFamily="2" charset="2"/>
              </a:rPr>
              <a:t>. Copenhagen: Gyldendal. Page 91 – 103.</a:t>
            </a:r>
          </a:p>
          <a:p>
            <a:pPr marL="0" indent="-457200">
              <a:buNone/>
            </a:pPr>
            <a:endParaRPr lang="en-US" sz="2800" dirty="0">
              <a:sym typeface="Wingdings" panose="05000000000000000000" pitchFamily="2" charset="2"/>
            </a:endParaRPr>
          </a:p>
        </p:txBody>
      </p:sp>
    </p:spTree>
    <p:extLst>
      <p:ext uri="{BB962C8B-B14F-4D97-AF65-F5344CB8AC3E}">
        <p14:creationId xmlns:p14="http://schemas.microsoft.com/office/powerpoint/2010/main" val="1167547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PICTURE SOURCE</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838200" y="1377387"/>
            <a:ext cx="10515600" cy="4799576"/>
          </a:xfrm>
        </p:spPr>
        <p:txBody>
          <a:bodyPr>
            <a:normAutofit/>
          </a:bodyPr>
          <a:lstStyle/>
          <a:p>
            <a:pPr marL="0" indent="-457200">
              <a:buNone/>
            </a:pPr>
            <a:endParaRPr lang="en-US" sz="1200" dirty="0">
              <a:sym typeface="Wingdings" panose="05000000000000000000" pitchFamily="2" charset="2"/>
            </a:endParaRPr>
          </a:p>
          <a:p>
            <a:pPr marL="0" indent="-457200">
              <a:buNone/>
            </a:pPr>
            <a:r>
              <a:rPr lang="en-US" sz="1200" dirty="0">
                <a:sym typeface="Wingdings" panose="05000000000000000000" pitchFamily="2" charset="2"/>
              </a:rPr>
              <a:t>Slide 6: </a:t>
            </a:r>
            <a:r>
              <a:rPr lang="en-US" sz="1200" dirty="0">
                <a:sym typeface="Wingdings" panose="05000000000000000000" pitchFamily="2" charset="2"/>
                <a:hlinkClick r:id="rId2"/>
              </a:rPr>
              <a:t>https://improveyouraccent.co.uk/vowel-chart/</a:t>
            </a:r>
            <a:r>
              <a:rPr lang="en-US" sz="1200" dirty="0">
                <a:sym typeface="Wingdings" panose="05000000000000000000" pitchFamily="2" charset="2"/>
              </a:rPr>
              <a:t> </a:t>
            </a:r>
            <a:endParaRPr lang="en-US" sz="2800" dirty="0">
              <a:sym typeface="Wingdings" panose="05000000000000000000" pitchFamily="2" charset="2"/>
            </a:endParaRPr>
          </a:p>
        </p:txBody>
      </p:sp>
    </p:spTree>
    <p:extLst>
      <p:ext uri="{BB962C8B-B14F-4D97-AF65-F5344CB8AC3E}">
        <p14:creationId xmlns:p14="http://schemas.microsoft.com/office/powerpoint/2010/main" val="22284340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3536</TotalTime>
  <Words>3057</Words>
  <Application>Microsoft Office PowerPoint</Application>
  <PresentationFormat>Widescreen</PresentationFormat>
  <Paragraphs>440</Paragraphs>
  <Slides>31</Slides>
  <Notes>29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Arial</vt:lpstr>
      <vt:lpstr>Calibri</vt:lpstr>
      <vt:lpstr>Calibri Light</vt:lpstr>
      <vt:lpstr>Cambria</vt:lpstr>
      <vt:lpstr>Times New Roman</vt:lpstr>
      <vt:lpstr>Wingdings</vt:lpstr>
      <vt:lpstr>Office Theme</vt:lpstr>
      <vt:lpstr>ENGLISH  PHONETICS AND PHONOLOGY</vt:lpstr>
      <vt:lpstr>INTRODUCTION</vt:lpstr>
      <vt:lpstr>1.1. Inventory</vt:lpstr>
      <vt:lpstr>1.2. Inventory – Central Vowels</vt:lpstr>
      <vt:lpstr>1.3. Inventory – Neutralization before /r/</vt:lpstr>
      <vt:lpstr>1.3. Inventory (cont.) – Written Exercise</vt:lpstr>
      <vt:lpstr>1.3. Inventory (cont.) –  Written Exercise</vt:lpstr>
      <vt:lpstr>1.4. Inventory (cont.) – Spoken Exercise</vt:lpstr>
      <vt:lpstr>1.4. Inventory (cont.) – Spoken Exercise – Answer Key</vt:lpstr>
      <vt:lpstr>2.1. Articulation</vt:lpstr>
      <vt:lpstr>2.1. Articulation (cont.)</vt:lpstr>
      <vt:lpstr>2.1. Articulation (cont.)</vt:lpstr>
      <vt:lpstr>3.1. Nasalization</vt:lpstr>
      <vt:lpstr>3.1. Nasalization (cont.)</vt:lpstr>
      <vt:lpstr>3.1. Nasalization (cont.)</vt:lpstr>
      <vt:lpstr>3.1. Nasalization (cont.)</vt:lpstr>
      <vt:lpstr>4.1. Checked and Free Vowels</vt:lpstr>
      <vt:lpstr>4.1. Checked and Free Vowels (cont.)</vt:lpstr>
      <vt:lpstr>4.1. Checked and Free Vowels (cont.)</vt:lpstr>
      <vt:lpstr>4.2. Tense/Lax Vowels</vt:lpstr>
      <vt:lpstr>4.3. Long/Short Vowels</vt:lpstr>
      <vt:lpstr>4.4. Distribution before /ŋ/</vt:lpstr>
      <vt:lpstr>5.1. How to Describe a Vowel - Monophthongs</vt:lpstr>
      <vt:lpstr>5.1. How to Describe a Vowel – Monophthongs (cont.)</vt:lpstr>
      <vt:lpstr>5.2. How to Describe a Vowel - Diphthongs</vt:lpstr>
      <vt:lpstr>5.2. How to Describe a Vowel – Diphthongs (cont.)</vt:lpstr>
      <vt:lpstr>6.1. REVIEW</vt:lpstr>
      <vt:lpstr>6.2. REVIEW – ANSWER KEY</vt:lpstr>
      <vt:lpstr>6.2. REVIEW – ANSWER KEY (cont.)</vt:lpstr>
      <vt:lpstr>REFERENCES</vt:lpstr>
      <vt:lpstr>PICTURE SOURCE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222</cp:revision>
  <cp:lastPrinted>2021-09-27T10:14:16Z</cp:lastPrinted>
  <dcterms:created xsi:type="dcterms:W3CDTF">2021-04-01T06:29:54Z</dcterms:created>
  <dcterms:modified xsi:type="dcterms:W3CDTF">2021-10-20T09:13:40Z</dcterms:modified>
</cp:coreProperties>
</file>