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331" r:id="rId3"/>
    <p:sldId id="435" r:id="rId4"/>
    <p:sldId id="436" r:id="rId5"/>
    <p:sldId id="457" r:id="rId6"/>
    <p:sldId id="458" r:id="rId7"/>
    <p:sldId id="459" r:id="rId8"/>
    <p:sldId id="460" r:id="rId9"/>
    <p:sldId id="461" r:id="rId10"/>
    <p:sldId id="462" r:id="rId11"/>
    <p:sldId id="463" r:id="rId12"/>
    <p:sldId id="464" r:id="rId13"/>
    <p:sldId id="465" r:id="rId14"/>
    <p:sldId id="466" r:id="rId15"/>
    <p:sldId id="467" r:id="rId16"/>
    <p:sldId id="468" r:id="rId17"/>
    <p:sldId id="469" r:id="rId18"/>
    <p:sldId id="470" r:id="rId19"/>
    <p:sldId id="471" r:id="rId20"/>
    <p:sldId id="472" r:id="rId21"/>
    <p:sldId id="473" r:id="rId22"/>
    <p:sldId id="474" r:id="rId23"/>
    <p:sldId id="475" r:id="rId24"/>
    <p:sldId id="476" r:id="rId25"/>
    <p:sldId id="477" r:id="rId26"/>
    <p:sldId id="478" r:id="rId27"/>
    <p:sldId id="479" r:id="rId28"/>
    <p:sldId id="480" r:id="rId29"/>
    <p:sldId id="481" r:id="rId30"/>
    <p:sldId id="482" r:id="rId31"/>
    <p:sldId id="483" r:id="rId32"/>
    <p:sldId id="484" r:id="rId33"/>
    <p:sldId id="485" r:id="rId34"/>
    <p:sldId id="487" r:id="rId35"/>
    <p:sldId id="488" r:id="rId36"/>
    <p:sldId id="489" r:id="rId37"/>
    <p:sldId id="490" r:id="rId38"/>
    <p:sldId id="491" r:id="rId39"/>
    <p:sldId id="494" r:id="rId40"/>
    <p:sldId id="492" r:id="rId41"/>
    <p:sldId id="493" r:id="rId42"/>
    <p:sldId id="393" r:id="rId43"/>
    <p:sldId id="365" r:id="rId44"/>
    <p:sldId id="456" r:id="rId45"/>
    <p:sldId id="319" r:id="rId46"/>
    <p:sldId id="401" r:id="rId47"/>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2F2E"/>
    <a:srgbClr val="5F3A6E"/>
    <a:srgbClr val="D5717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7764" autoAdjust="0"/>
  </p:normalViewPr>
  <p:slideViewPr>
    <p:cSldViewPr snapToGrid="0">
      <p:cViewPr varScale="1">
        <p:scale>
          <a:sx n="63" d="100"/>
          <a:sy n="63" d="100"/>
        </p:scale>
        <p:origin x="1382" y="62"/>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71800" cy="49901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1"/>
            <a:ext cx="2971800" cy="499011"/>
          </a:xfrm>
          <a:prstGeom prst="rect">
            <a:avLst/>
          </a:prstGeom>
        </p:spPr>
        <p:txBody>
          <a:bodyPr vert="horz" lIns="91440" tIns="45720" rIns="91440" bIns="45720" rtlCol="0"/>
          <a:lstStyle>
            <a:lvl1pPr algn="r">
              <a:defRPr sz="1200"/>
            </a:lvl1pPr>
          </a:lstStyle>
          <a:p>
            <a:fld id="{EBB6EE9C-4A39-4758-B733-A92E2CEE7DC9}" type="datetimeFigureOut">
              <a:rPr lang="en-ID" smtClean="0"/>
              <a:t>20/10/2021</a:t>
            </a:fld>
            <a:endParaRPr lang="en-ID"/>
          </a:p>
        </p:txBody>
      </p:sp>
      <p:sp>
        <p:nvSpPr>
          <p:cNvPr id="4" name="Slide Image Placeholder 3"/>
          <p:cNvSpPr>
            <a:spLocks noGrp="1" noRot="1" noChangeAspect="1"/>
          </p:cNvSpPr>
          <p:nvPr>
            <p:ph type="sldImg" idx="2"/>
          </p:nvPr>
        </p:nvSpPr>
        <p:spPr>
          <a:xfrm>
            <a:off x="446088" y="1243013"/>
            <a:ext cx="5965825" cy="3355975"/>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1" y="9446679"/>
            <a:ext cx="2971800" cy="49901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9446679"/>
            <a:ext cx="2971800" cy="49901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i="0" dirty="0">
              <a:sym typeface="Wingdings" panose="05000000000000000000" pitchFamily="2" charset="2"/>
            </a:endParaRPr>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93081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242811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328191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3449114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491160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835371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1947079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2673683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627354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2513645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218930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2534708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638056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1372537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518653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4388589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11371686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40026610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15577065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40151972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2835421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1894671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24462505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23945949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9434567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18924805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6137733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40862735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32629933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37854732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36823484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2353764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35</a:t>
            </a:fld>
            <a:endParaRPr lang="en-ID"/>
          </a:p>
        </p:txBody>
      </p:sp>
    </p:spTree>
    <p:extLst>
      <p:ext uri="{BB962C8B-B14F-4D97-AF65-F5344CB8AC3E}">
        <p14:creationId xmlns:p14="http://schemas.microsoft.com/office/powerpoint/2010/main" val="7060639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36</a:t>
            </a:fld>
            <a:endParaRPr lang="en-ID"/>
          </a:p>
        </p:txBody>
      </p:sp>
    </p:spTree>
    <p:extLst>
      <p:ext uri="{BB962C8B-B14F-4D97-AF65-F5344CB8AC3E}">
        <p14:creationId xmlns:p14="http://schemas.microsoft.com/office/powerpoint/2010/main" val="7100622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37</a:t>
            </a:fld>
            <a:endParaRPr lang="en-ID"/>
          </a:p>
        </p:txBody>
      </p:sp>
    </p:spTree>
    <p:extLst>
      <p:ext uri="{BB962C8B-B14F-4D97-AF65-F5344CB8AC3E}">
        <p14:creationId xmlns:p14="http://schemas.microsoft.com/office/powerpoint/2010/main" val="4804656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38</a:t>
            </a:fld>
            <a:endParaRPr lang="en-ID"/>
          </a:p>
        </p:txBody>
      </p:sp>
    </p:spTree>
    <p:extLst>
      <p:ext uri="{BB962C8B-B14F-4D97-AF65-F5344CB8AC3E}">
        <p14:creationId xmlns:p14="http://schemas.microsoft.com/office/powerpoint/2010/main" val="33489841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39</a:t>
            </a:fld>
            <a:endParaRPr lang="en-ID"/>
          </a:p>
        </p:txBody>
      </p:sp>
    </p:spTree>
    <p:extLst>
      <p:ext uri="{BB962C8B-B14F-4D97-AF65-F5344CB8AC3E}">
        <p14:creationId xmlns:p14="http://schemas.microsoft.com/office/powerpoint/2010/main" val="394843176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40</a:t>
            </a:fld>
            <a:endParaRPr lang="en-ID"/>
          </a:p>
        </p:txBody>
      </p:sp>
    </p:spTree>
    <p:extLst>
      <p:ext uri="{BB962C8B-B14F-4D97-AF65-F5344CB8AC3E}">
        <p14:creationId xmlns:p14="http://schemas.microsoft.com/office/powerpoint/2010/main" val="13449620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41</a:t>
            </a:fld>
            <a:endParaRPr lang="en-ID"/>
          </a:p>
        </p:txBody>
      </p:sp>
    </p:spTree>
    <p:extLst>
      <p:ext uri="{BB962C8B-B14F-4D97-AF65-F5344CB8AC3E}">
        <p14:creationId xmlns:p14="http://schemas.microsoft.com/office/powerpoint/2010/main" val="42929302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42</a:t>
            </a:fld>
            <a:endParaRPr lang="en-ID"/>
          </a:p>
        </p:txBody>
      </p:sp>
    </p:spTree>
    <p:extLst>
      <p:ext uri="{BB962C8B-B14F-4D97-AF65-F5344CB8AC3E}">
        <p14:creationId xmlns:p14="http://schemas.microsoft.com/office/powerpoint/2010/main" val="11163984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43</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44</a:t>
            </a:fld>
            <a:endParaRPr lang="en-ID"/>
          </a:p>
        </p:txBody>
      </p:sp>
    </p:spTree>
    <p:extLst>
      <p:ext uri="{BB962C8B-B14F-4D97-AF65-F5344CB8AC3E}">
        <p14:creationId xmlns:p14="http://schemas.microsoft.com/office/powerpoint/2010/main" val="23505763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45</a:t>
            </a:fld>
            <a:endParaRPr lang="en-ID"/>
          </a:p>
        </p:txBody>
      </p:sp>
    </p:spTree>
    <p:extLst>
      <p:ext uri="{BB962C8B-B14F-4D97-AF65-F5344CB8AC3E}">
        <p14:creationId xmlns:p14="http://schemas.microsoft.com/office/powerpoint/2010/main" val="3321932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hyperlink" Target="https://en.wiktionary.org/wiki/%C9%9C" TargetMode="External"/><Relationship Id="rId3" Type="http://schemas.openxmlformats.org/officeDocument/2006/relationships/hyperlink" Target="http://www.rw-designer.com/icon-detail/20775" TargetMode="External"/><Relationship Id="rId7" Type="http://schemas.openxmlformats.org/officeDocument/2006/relationships/hyperlink" Target="https://meta.wikimedia.org/wiki/File:WiktLogo-Bubble-schwa-Gentium-red.svg" TargetMode="External"/><Relationship Id="rId2" Type="http://schemas.openxmlformats.org/officeDocument/2006/relationships/hyperlink" Target="https://icon-library.com/icon/information-i-icon-22.html" TargetMode="External"/><Relationship Id="rId1" Type="http://schemas.openxmlformats.org/officeDocument/2006/relationships/slideLayout" Target="../slideLayouts/slideLayout2.xml"/><Relationship Id="rId6" Type="http://schemas.openxmlformats.org/officeDocument/2006/relationships/hyperlink" Target="https://pcmac.download/app/1088728172/emon-phonetic-dictionary" TargetMode="External"/><Relationship Id="rId5" Type="http://schemas.openxmlformats.org/officeDocument/2006/relationships/hyperlink" Target="https://en.wiktionary.org/wiki/%C9%9B" TargetMode="External"/><Relationship Id="rId4" Type="http://schemas.openxmlformats.org/officeDocument/2006/relationships/hyperlink" Target="https://www.freeiconspng.com/images/letter-e-icon-png" TargetMode="External"/><Relationship Id="rId9" Type="http://schemas.openxmlformats.org/officeDocument/2006/relationships/hyperlink" Target="https://esllibrary.com/courses/130/lessons/33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294309"/>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3016745"/>
            <a:ext cx="9144000" cy="3014133"/>
          </a:xfrm>
        </p:spPr>
        <p:txBody>
          <a:bodyPr>
            <a:normAutofit/>
          </a:bodyPr>
          <a:lstStyle/>
          <a:p>
            <a:r>
              <a:rPr lang="en-US" sz="3600" b="1" dirty="0"/>
              <a:t>Week 8 – Chapter 8</a:t>
            </a:r>
          </a:p>
          <a:p>
            <a:r>
              <a:rPr lang="en-US" sz="3600" b="1" dirty="0"/>
              <a:t>The Individual Vowels (Part 1)</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8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200" y="2505075"/>
            <a:ext cx="5183188" cy="3684588"/>
          </a:xfrm>
        </p:spPr>
        <p:style>
          <a:lnRef idx="2">
            <a:schemeClr val="dk1"/>
          </a:lnRef>
          <a:fillRef idx="1">
            <a:schemeClr val="lt1"/>
          </a:fillRef>
          <a:effectRef idx="0">
            <a:schemeClr val="dk1"/>
          </a:effectRef>
          <a:fontRef idx="minor">
            <a:schemeClr val="dk1"/>
          </a:fontRef>
        </p:style>
        <p:txBody>
          <a:bodyPr>
            <a:normAutofit/>
          </a:bodyPr>
          <a:lstStyle/>
          <a:p>
            <a:pPr marL="514350" indent="-514350">
              <a:buFont typeface="+mj-lt"/>
              <a:buAutoNum type="arabicPeriod"/>
            </a:pPr>
            <a:r>
              <a:rPr lang="en-US" sz="2400" dirty="0"/>
              <a:t>The articulation, variation, distribution, orthographic notes, and comparison with BE of:</a:t>
            </a:r>
          </a:p>
          <a:p>
            <a:pPr marL="514350" indent="-514350">
              <a:buFont typeface="+mj-lt"/>
              <a:buAutoNum type="arabicPeriod"/>
            </a:pPr>
            <a:endParaRPr lang="en-US" sz="2400" dirty="0"/>
          </a:p>
          <a:p>
            <a:pPr marL="514350" indent="-514350">
              <a:buFont typeface="+mj-lt"/>
              <a:buAutoNum type="arabicPeriod"/>
            </a:pPr>
            <a:endParaRPr lang="en-US" sz="2400" dirty="0"/>
          </a:p>
          <a:p>
            <a:pPr marL="514350" indent="-514350">
              <a:buFont typeface="+mj-lt"/>
              <a:buAutoNum type="arabicPeriod"/>
            </a:pPr>
            <a:endParaRPr lang="en-US" sz="2400" dirty="0"/>
          </a:p>
          <a:p>
            <a:pPr marL="514350" indent="-514350">
              <a:buFont typeface="+mj-lt"/>
              <a:buAutoNum type="arabicPeriod"/>
            </a:pPr>
            <a:endParaRPr lang="en-US" sz="2400" dirty="0"/>
          </a:p>
          <a:p>
            <a:pPr marL="0" indent="0">
              <a:buNone/>
            </a:pPr>
            <a:endParaRPr lang="en-US" dirty="0"/>
          </a:p>
          <a:p>
            <a:pPr marL="0" indent="0">
              <a:buNone/>
            </a:pPr>
            <a:endParaRPr lang="en-US" dirty="0"/>
          </a:p>
          <a:p>
            <a:pPr marL="0" indent="0">
              <a:buNone/>
            </a:pPr>
            <a:endParaRPr lang="en-US" dirty="0"/>
          </a:p>
        </p:txBody>
      </p:sp>
      <p:graphicFrame>
        <p:nvGraphicFramePr>
          <p:cNvPr id="3" name="Table 3">
            <a:extLst>
              <a:ext uri="{FF2B5EF4-FFF2-40B4-BE49-F238E27FC236}">
                <a16:creationId xmlns:a16="http://schemas.microsoft.com/office/drawing/2014/main" id="{3C824668-1027-4680-B152-0669C856083F}"/>
              </a:ext>
            </a:extLst>
          </p:cNvPr>
          <p:cNvGraphicFramePr>
            <a:graphicFrameLocks noGrp="1"/>
          </p:cNvGraphicFramePr>
          <p:nvPr>
            <p:extLst>
              <p:ext uri="{D42A27DB-BD31-4B8C-83A1-F6EECF244321}">
                <p14:modId xmlns:p14="http://schemas.microsoft.com/office/powerpoint/2010/main" val="2850134144"/>
              </p:ext>
            </p:extLst>
          </p:nvPr>
        </p:nvGraphicFramePr>
        <p:xfrm>
          <a:off x="6903022" y="3722529"/>
          <a:ext cx="4449190" cy="1249680"/>
        </p:xfrm>
        <a:graphic>
          <a:graphicData uri="http://schemas.openxmlformats.org/drawingml/2006/table">
            <a:tbl>
              <a:tblPr firstRow="1" bandRow="1">
                <a:tableStyleId>{5940675A-B579-460E-94D1-54222C63F5DA}</a:tableStyleId>
              </a:tblPr>
              <a:tblGrid>
                <a:gridCol w="2180018">
                  <a:extLst>
                    <a:ext uri="{9D8B030D-6E8A-4147-A177-3AD203B41FA5}">
                      <a16:colId xmlns:a16="http://schemas.microsoft.com/office/drawing/2014/main" val="2774473406"/>
                    </a:ext>
                  </a:extLst>
                </a:gridCol>
                <a:gridCol w="2269172">
                  <a:extLst>
                    <a:ext uri="{9D8B030D-6E8A-4147-A177-3AD203B41FA5}">
                      <a16:colId xmlns:a16="http://schemas.microsoft.com/office/drawing/2014/main" val="982407139"/>
                    </a:ext>
                  </a:extLst>
                </a:gridCol>
              </a:tblGrid>
              <a:tr h="823911">
                <a:tc>
                  <a:txBody>
                    <a:bodyPr/>
                    <a:lstStyle/>
                    <a:p>
                      <a:pPr marL="0" indent="0">
                        <a:buNone/>
                      </a:pPr>
                      <a:r>
                        <a:rPr lang="en-US" sz="1900" dirty="0"/>
                        <a:t>1.1. /</a:t>
                      </a:r>
                      <a:r>
                        <a:rPr lang="en-US" sz="1900" dirty="0" err="1"/>
                        <a:t>i</a:t>
                      </a:r>
                      <a:r>
                        <a:rPr lang="en-US" sz="1900" dirty="0"/>
                        <a:t>/</a:t>
                      </a:r>
                    </a:p>
                    <a:p>
                      <a:pPr marL="0" indent="0">
                        <a:buNone/>
                      </a:pPr>
                      <a:r>
                        <a:rPr lang="en-US" sz="1900" dirty="0"/>
                        <a:t>1.2. /</a:t>
                      </a:r>
                      <a:r>
                        <a:rPr lang="en-US" sz="1900" dirty="0">
                          <a:latin typeface="Times New Roman" panose="02020603050405020304" pitchFamily="18" charset="0"/>
                          <a:cs typeface="Times New Roman" panose="02020603050405020304" pitchFamily="18" charset="0"/>
                        </a:rPr>
                        <a:t>ɪ</a:t>
                      </a:r>
                      <a:r>
                        <a:rPr lang="en-US" sz="1900" dirty="0"/>
                        <a:t>/</a:t>
                      </a:r>
                    </a:p>
                    <a:p>
                      <a:pPr marL="0" indent="0">
                        <a:buNone/>
                      </a:pPr>
                      <a:r>
                        <a:rPr lang="en-US" sz="1900" dirty="0"/>
                        <a:t>1.3. /e/</a:t>
                      </a:r>
                    </a:p>
                    <a:p>
                      <a:pPr marL="0" indent="0">
                        <a:buNone/>
                      </a:pPr>
                      <a:r>
                        <a:rPr lang="en-US" sz="1900" dirty="0"/>
                        <a:t>1.4. /</a:t>
                      </a:r>
                      <a:r>
                        <a:rPr lang="el-GR" sz="1900" dirty="0">
                          <a:latin typeface="Times New Roman" panose="02020603050405020304" pitchFamily="18" charset="0"/>
                          <a:cs typeface="Times New Roman" panose="02020603050405020304" pitchFamily="18" charset="0"/>
                        </a:rPr>
                        <a:t>ε</a:t>
                      </a:r>
                      <a:r>
                        <a:rPr lang="en-US" sz="1900" dirty="0"/>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900" dirty="0"/>
                        <a:t>1.5. /</a:t>
                      </a:r>
                      <a:r>
                        <a:rPr lang="az-Cyrl-AZ" sz="1900" dirty="0">
                          <a:latin typeface="Times New Roman" panose="02020603050405020304" pitchFamily="18" charset="0"/>
                          <a:cs typeface="Times New Roman" panose="02020603050405020304" pitchFamily="18" charset="0"/>
                        </a:rPr>
                        <a:t>ӕ</a:t>
                      </a:r>
                      <a:r>
                        <a:rPr lang="en-US" sz="1900" dirty="0"/>
                        <a:t>/</a:t>
                      </a:r>
                    </a:p>
                    <a:p>
                      <a:pPr marL="0" indent="0">
                        <a:buNone/>
                      </a:pPr>
                      <a:r>
                        <a:rPr lang="en-US" sz="1900" dirty="0"/>
                        <a:t>1.6. /</a:t>
                      </a:r>
                      <a:r>
                        <a:rPr lang="en-US" sz="1900" dirty="0">
                          <a:latin typeface="Times New Roman" panose="02020603050405020304" pitchFamily="18" charset="0"/>
                          <a:cs typeface="Times New Roman" panose="02020603050405020304" pitchFamily="18" charset="0"/>
                        </a:rPr>
                        <a:t>ǝ</a:t>
                      </a:r>
                      <a:r>
                        <a:rPr lang="en-US" sz="1900" dirty="0"/>
                        <a:t>/</a:t>
                      </a:r>
                    </a:p>
                    <a:p>
                      <a:pPr marL="0" indent="0">
                        <a:buNone/>
                      </a:pPr>
                      <a:r>
                        <a:rPr lang="en-US" sz="1900" dirty="0"/>
                        <a:t>1.7. /</a:t>
                      </a:r>
                      <a:r>
                        <a:rPr lang="en-US" sz="1900" dirty="0">
                          <a:latin typeface="Times New Roman" panose="02020603050405020304" pitchFamily="18" charset="0"/>
                          <a:cs typeface="Times New Roman" panose="02020603050405020304" pitchFamily="18" charset="0"/>
                        </a:rPr>
                        <a:t>ɜ</a:t>
                      </a:r>
                      <a:r>
                        <a:rPr lang="en-US" sz="1900" dirty="0"/>
                        <a:t>/</a:t>
                      </a:r>
                    </a:p>
                    <a:p>
                      <a:pPr marL="0" indent="0">
                        <a:buNone/>
                      </a:pPr>
                      <a:r>
                        <a:rPr lang="en-US" sz="1900" dirty="0"/>
                        <a:t>1.8. /</a:t>
                      </a:r>
                      <a:r>
                        <a:rPr lang="en-US" sz="1900" dirty="0">
                          <a:latin typeface="Times New Roman" panose="02020603050405020304" pitchFamily="18" charset="0"/>
                          <a:cs typeface="Times New Roman" panose="02020603050405020304" pitchFamily="18" charset="0"/>
                        </a:rPr>
                        <a:t>ʌ</a:t>
                      </a:r>
                      <a:r>
                        <a:rPr lang="en-US" sz="1900" dirty="0"/>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57266783"/>
                  </a:ext>
                </a:extLst>
              </a:tr>
            </a:tbl>
          </a:graphicData>
        </a:graphic>
      </p:graphicFrame>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1.1.1.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err="1">
                <a:solidFill>
                  <a:srgbClr val="D32F2E"/>
                </a:solidFill>
                <a:latin typeface="Cambria" panose="02040503050406030204" pitchFamily="18" charset="0"/>
                <a:ea typeface="Cambria" panose="02040503050406030204" pitchFamily="18" charset="0"/>
              </a:rPr>
              <a:t>i</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lnSpcReduction="10000"/>
          </a:bodyPr>
          <a:lstStyle/>
          <a:p>
            <a:r>
              <a:rPr lang="en-US" sz="2200" dirty="0"/>
              <a:t>It is a </a:t>
            </a:r>
            <a:r>
              <a:rPr lang="en-US" sz="2200" b="1" dirty="0"/>
              <a:t>close, unrounded front vowel.</a:t>
            </a:r>
          </a:p>
          <a:p>
            <a:endParaRPr lang="en-US" sz="2200" b="1" dirty="0"/>
          </a:p>
          <a:p>
            <a:r>
              <a:rPr lang="en-US" sz="2200" dirty="0"/>
              <a:t>/</a:t>
            </a:r>
            <a:r>
              <a:rPr lang="en-US" sz="2200" dirty="0" err="1"/>
              <a:t>i</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front of the tongue is raised toward the hard palate (close position).</a:t>
            </a:r>
          </a:p>
          <a:p>
            <a:pPr marL="536575">
              <a:buFont typeface="Wingdings" panose="05000000000000000000" pitchFamily="2" charset="2"/>
              <a:buChar char="Ø"/>
            </a:pPr>
            <a:r>
              <a:rPr lang="en-US" sz="2200" dirty="0"/>
              <a:t>The lips are spread.</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076111"/>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4" name="Picture 3">
            <a:extLst>
              <a:ext uri="{FF2B5EF4-FFF2-40B4-BE49-F238E27FC236}">
                <a16:creationId xmlns:a16="http://schemas.microsoft.com/office/drawing/2014/main" id="{2BCE0924-2269-4D85-985F-244B2E90F30C}"/>
              </a:ext>
            </a:extLst>
          </p:cNvPr>
          <p:cNvPicPr>
            <a:picLocks noChangeAspect="1"/>
          </p:cNvPicPr>
          <p:nvPr/>
        </p:nvPicPr>
        <p:blipFill rotWithShape="1">
          <a:blip r:embed="rId3"/>
          <a:srcRect l="33875" t="43778" r="48500" b="35871"/>
          <a:stretch/>
        </p:blipFill>
        <p:spPr>
          <a:xfrm>
            <a:off x="1617984" y="1814462"/>
            <a:ext cx="3929881" cy="3229075"/>
          </a:xfrm>
          <a:prstGeom prst="rect">
            <a:avLst/>
          </a:prstGeom>
        </p:spPr>
      </p:pic>
      <p:sp>
        <p:nvSpPr>
          <p:cNvPr id="5" name="TextBox 4">
            <a:extLst>
              <a:ext uri="{FF2B5EF4-FFF2-40B4-BE49-F238E27FC236}">
                <a16:creationId xmlns:a16="http://schemas.microsoft.com/office/drawing/2014/main" id="{416728CB-2549-4335-B16C-E8C789FED113}"/>
              </a:ext>
            </a:extLst>
          </p:cNvPr>
          <p:cNvSpPr txBox="1"/>
          <p:nvPr/>
        </p:nvSpPr>
        <p:spPr>
          <a:xfrm>
            <a:off x="2057916" y="5455679"/>
            <a:ext cx="3780528" cy="584775"/>
          </a:xfrm>
          <a:prstGeom prst="rect">
            <a:avLst/>
          </a:prstGeom>
          <a:noFill/>
        </p:spPr>
        <p:txBody>
          <a:bodyPr wrap="square" rtlCol="0">
            <a:spAutoFit/>
          </a:bodyPr>
          <a:lstStyle/>
          <a:p>
            <a:pPr algn="ctr"/>
            <a:r>
              <a:rPr lang="en-US" sz="1600" dirty="0">
                <a:solidFill>
                  <a:srgbClr val="FF0000"/>
                </a:solidFill>
              </a:rPr>
              <a:t>The auditory effect is that of a slightly lowered and slightly centralized Cardinal 1.</a:t>
            </a:r>
          </a:p>
        </p:txBody>
      </p:sp>
    </p:spTree>
    <p:extLst>
      <p:ext uri="{BB962C8B-B14F-4D97-AF65-F5344CB8AC3E}">
        <p14:creationId xmlns:p14="http://schemas.microsoft.com/office/powerpoint/2010/main" val="965840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1.1.2.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err="1">
                <a:solidFill>
                  <a:srgbClr val="D32F2E"/>
                </a:solidFill>
                <a:latin typeface="Cambria" panose="02040503050406030204" pitchFamily="18" charset="0"/>
                <a:ea typeface="Cambria" panose="02040503050406030204" pitchFamily="18" charset="0"/>
              </a:rPr>
              <a:t>i</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074920" cy="4570858"/>
          </a:xfrm>
        </p:spPr>
        <p:txBody>
          <a:bodyPr>
            <a:normAutofit lnSpcReduction="10000"/>
          </a:bodyPr>
          <a:lstStyle/>
          <a:p>
            <a:pPr marL="0" indent="0">
              <a:buNone/>
            </a:pPr>
            <a:r>
              <a:rPr lang="en-US" sz="2200" b="1" dirty="0"/>
              <a:t>DIPHTHONGIZATION</a:t>
            </a:r>
          </a:p>
          <a:p>
            <a:r>
              <a:rPr lang="en-US" sz="2200" dirty="0"/>
              <a:t>/</a:t>
            </a:r>
            <a:r>
              <a:rPr lang="en-US" sz="2200" dirty="0" err="1"/>
              <a:t>i</a:t>
            </a:r>
            <a:r>
              <a:rPr lang="en-US" sz="2200" dirty="0"/>
              <a:t>/ is often realized as a diphthong [</a:t>
            </a:r>
            <a:r>
              <a:rPr lang="en-US" sz="2200" dirty="0" err="1">
                <a:latin typeface="Times New Roman" panose="02020603050405020304" pitchFamily="18" charset="0"/>
                <a:cs typeface="Times New Roman" panose="02020603050405020304" pitchFamily="18" charset="0"/>
              </a:rPr>
              <a:t>ɪ</a:t>
            </a:r>
            <a:r>
              <a:rPr lang="en-US" sz="2200" dirty="0" err="1"/>
              <a:t>i</a:t>
            </a:r>
            <a:r>
              <a:rPr lang="en-US" sz="2200" dirty="0"/>
              <a:t>].</a:t>
            </a:r>
          </a:p>
          <a:p>
            <a:r>
              <a:rPr lang="en-US" sz="2200" dirty="0"/>
              <a:t>The degree of diphthongization depends on the length of the vowel.</a:t>
            </a:r>
          </a:p>
          <a:p>
            <a:r>
              <a:rPr lang="en-US" sz="2200" dirty="0"/>
              <a:t>Thus in the following series the first item has the most diphthongization, the last has the least: </a:t>
            </a:r>
            <a:r>
              <a:rPr lang="en-US" sz="2200" i="1" dirty="0"/>
              <a:t>see(s), seen, seep.</a:t>
            </a:r>
            <a:endParaRPr lang="en-US" sz="2200" dirty="0"/>
          </a:p>
          <a:p>
            <a:pPr marL="0" indent="0">
              <a:buNone/>
            </a:pPr>
            <a:endParaRPr lang="en-US" sz="2200" dirty="0"/>
          </a:p>
          <a:p>
            <a:pPr marL="0" indent="0">
              <a:buNone/>
            </a:pPr>
            <a:r>
              <a:rPr lang="en-US" sz="2200" b="1" dirty="0"/>
              <a:t>PLACE OF ARTICULATION</a:t>
            </a:r>
          </a:p>
          <a:p>
            <a:r>
              <a:rPr lang="en-US" sz="2200" dirty="0"/>
              <a:t>/</a:t>
            </a:r>
            <a:r>
              <a:rPr lang="en-US" sz="2200" dirty="0" err="1"/>
              <a:t>i</a:t>
            </a:r>
            <a:r>
              <a:rPr lang="en-US" sz="2200" dirty="0"/>
              <a:t>/ has a retracted allophone [</a:t>
            </a:r>
            <a:r>
              <a:rPr lang="en-US" sz="2200" strike="sngStrike" dirty="0" err="1"/>
              <a:t>i</a:t>
            </a:r>
            <a:r>
              <a:rPr lang="en-US" sz="2200" dirty="0"/>
              <a:t>] which is common when adjacent to consonants with velar articulation (i.e. /k, g, w/ and [</a:t>
            </a:r>
            <a:r>
              <a:rPr lang="en-US" sz="2200" strike="sngStrike" dirty="0"/>
              <a:t>l</a:t>
            </a:r>
            <a:r>
              <a:rPr lang="en-US" sz="2200" dirty="0"/>
              <a:t>]): </a:t>
            </a:r>
            <a:r>
              <a:rPr lang="en-US" sz="2200" i="1" dirty="0"/>
              <a:t>keep, league, weep, real</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a:blip r:embed="rId3">
            <a:extLst>
              <a:ext uri="{28A0092B-C50C-407E-A947-70E740481C1C}">
                <a14:useLocalDpi xmlns:a14="http://schemas.microsoft.com/office/drawing/2010/main" val="0"/>
              </a:ext>
            </a:extLst>
          </a:blip>
          <a:srcRect t="473" b="473"/>
          <a:stretch/>
        </p:blipFill>
        <p:spPr>
          <a:xfrm>
            <a:off x="1893826" y="2386173"/>
            <a:ext cx="3028694" cy="3000054"/>
          </a:xfrm>
          <a:prstGeom prst="rect">
            <a:avLst/>
          </a:prstGeom>
        </p:spPr>
      </p:pic>
    </p:spTree>
    <p:extLst>
      <p:ext uri="{BB962C8B-B14F-4D97-AF65-F5344CB8AC3E}">
        <p14:creationId xmlns:p14="http://schemas.microsoft.com/office/powerpoint/2010/main" val="1056874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1.1.3.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err="1">
                <a:solidFill>
                  <a:srgbClr val="D32F2E"/>
                </a:solidFill>
                <a:latin typeface="Cambria" panose="02040503050406030204" pitchFamily="18" charset="0"/>
                <a:ea typeface="Cambria" panose="02040503050406030204" pitchFamily="18" charset="0"/>
              </a:rPr>
              <a:t>i</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723262"/>
            <a:ext cx="5562600" cy="4570858"/>
          </a:xfrm>
        </p:spPr>
        <p:txBody>
          <a:bodyPr>
            <a:normAutofit/>
          </a:bodyPr>
          <a:lstStyle/>
          <a:p>
            <a:pPr marL="457200" indent="-457200">
              <a:buFont typeface="+mj-lt"/>
              <a:buAutoNum type="arabicPeriod"/>
            </a:pPr>
            <a:r>
              <a:rPr lang="en-US" sz="2200" dirty="0"/>
              <a:t>/</a:t>
            </a:r>
            <a:r>
              <a:rPr lang="en-US" sz="2200" dirty="0" err="1"/>
              <a:t>i</a:t>
            </a:r>
            <a:r>
              <a:rPr lang="en-US" sz="2200" dirty="0"/>
              <a:t>/ can occur in open stressed syllables (</a:t>
            </a:r>
            <a:r>
              <a:rPr lang="en-US" sz="2200" i="1" dirty="0"/>
              <a:t>tea, key</a:t>
            </a:r>
            <a:r>
              <a:rPr lang="en-US" sz="2200" dirty="0"/>
              <a:t>), and is thus a potentially free vowel.</a:t>
            </a:r>
          </a:p>
          <a:p>
            <a:pPr marL="457200" indent="-457200">
              <a:buFont typeface="+mj-lt"/>
              <a:buAutoNum type="arabicPeriod"/>
            </a:pPr>
            <a:r>
              <a:rPr lang="en-US" sz="2200" dirty="0"/>
              <a:t>/</a:t>
            </a:r>
            <a:r>
              <a:rPr lang="en-US" sz="2200" dirty="0" err="1"/>
              <a:t>i</a:t>
            </a:r>
            <a:r>
              <a:rPr lang="en-US" sz="2200" dirty="0"/>
              <a:t>/ does not occur before /</a:t>
            </a:r>
            <a:r>
              <a:rPr lang="en-US" sz="2200" dirty="0">
                <a:latin typeface="Times New Roman" panose="02020603050405020304" pitchFamily="18" charset="0"/>
                <a:cs typeface="Times New Roman" panose="02020603050405020304" pitchFamily="18" charset="0"/>
              </a:rPr>
              <a:t>ŋ</a:t>
            </a:r>
            <a:r>
              <a:rPr lang="en-US" sz="2200" dirty="0"/>
              <a:t>/.</a:t>
            </a:r>
          </a:p>
          <a:p>
            <a:pPr marL="457200" indent="-457200">
              <a:buFont typeface="+mj-lt"/>
              <a:buAutoNum type="arabicPeriod"/>
            </a:pPr>
            <a:r>
              <a:rPr lang="en-US" sz="2200" dirty="0"/>
              <a:t>Before /r/ </a:t>
            </a:r>
            <a:r>
              <a:rPr lang="en-US" sz="2200" i="1" dirty="0"/>
              <a:t>(pier, fear)</a:t>
            </a:r>
            <a:r>
              <a:rPr lang="en-US" sz="2200" dirty="0"/>
              <a:t> the distinction between /</a:t>
            </a:r>
            <a:r>
              <a:rPr lang="en-US" sz="2200" dirty="0" err="1"/>
              <a:t>i</a:t>
            </a:r>
            <a:r>
              <a:rPr lang="en-US" sz="2200" dirty="0"/>
              <a:t>/ and /</a:t>
            </a:r>
            <a:r>
              <a:rPr lang="en-US" sz="2200" dirty="0">
                <a:latin typeface="Times New Roman" panose="02020603050405020304" pitchFamily="18" charset="0"/>
                <a:cs typeface="Times New Roman" panose="02020603050405020304" pitchFamily="18" charset="0"/>
              </a:rPr>
              <a:t>ɪ</a:t>
            </a:r>
            <a:r>
              <a:rPr lang="en-US" sz="2200" dirty="0"/>
              <a:t>/ is neutralized. For most AE speakers the vowel in this case is nearer /</a:t>
            </a:r>
            <a:r>
              <a:rPr lang="en-US" sz="2200" dirty="0">
                <a:latin typeface="Times New Roman" panose="02020603050405020304" pitchFamily="18" charset="0"/>
                <a:cs typeface="Times New Roman" panose="02020603050405020304" pitchFamily="18" charset="0"/>
              </a:rPr>
              <a:t>ɪ</a:t>
            </a:r>
            <a:r>
              <a:rPr lang="en-US" sz="2200" dirty="0"/>
              <a:t>/ than /</a:t>
            </a:r>
            <a:r>
              <a:rPr lang="en-US" sz="2200" dirty="0" err="1"/>
              <a:t>i</a:t>
            </a:r>
            <a:r>
              <a:rPr lang="en-US" sz="2200" dirty="0"/>
              <a:t>/.</a:t>
            </a:r>
          </a:p>
          <a:p>
            <a:pPr marL="457200" indent="-457200">
              <a:buFont typeface="+mj-lt"/>
              <a:buAutoNum type="arabicPeriod"/>
            </a:pPr>
            <a:r>
              <a:rPr lang="en-US" sz="2200" dirty="0"/>
              <a:t>There is free variation between /</a:t>
            </a:r>
            <a:r>
              <a:rPr lang="en-US" sz="2200" dirty="0" err="1"/>
              <a:t>i</a:t>
            </a:r>
            <a:r>
              <a:rPr lang="en-US" sz="2200" dirty="0"/>
              <a:t>/ and /</a:t>
            </a:r>
            <a:r>
              <a:rPr lang="el-GR" sz="2200" dirty="0">
                <a:latin typeface="Times New Roman" panose="02020603050405020304" pitchFamily="18" charset="0"/>
                <a:cs typeface="Times New Roman" panose="02020603050405020304" pitchFamily="18" charset="0"/>
              </a:rPr>
              <a:t>ε</a:t>
            </a:r>
            <a:r>
              <a:rPr lang="en-US" sz="2200" dirty="0"/>
              <a:t>/ in </a:t>
            </a:r>
            <a:r>
              <a:rPr lang="en-US" sz="2200" i="1" dirty="0"/>
              <a:t>economic(s), economical(</a:t>
            </a:r>
            <a:r>
              <a:rPr lang="en-US" sz="2200" i="1" dirty="0" err="1"/>
              <a:t>ly</a:t>
            </a:r>
            <a:r>
              <a:rPr lang="en-US" sz="2200" i="1" dirty="0"/>
              <a:t>), penalize.</a:t>
            </a:r>
            <a:endParaRPr lang="en-US" sz="2200" dirty="0"/>
          </a:p>
          <a:p>
            <a:pPr marL="457200" indent="-457200">
              <a:buFont typeface="+mj-lt"/>
              <a:buAutoNum type="arabicPeriod"/>
            </a:pPr>
            <a:r>
              <a:rPr lang="en-US" sz="2200" dirty="0"/>
              <a:t>In some words with the prefixes </a:t>
            </a:r>
            <a:r>
              <a:rPr lang="en-US" sz="2200" i="1" dirty="0"/>
              <a:t>anti-</a:t>
            </a:r>
            <a:r>
              <a:rPr lang="en-US" sz="2200" dirty="0"/>
              <a:t> and </a:t>
            </a:r>
            <a:r>
              <a:rPr lang="en-US" sz="2200" i="1" dirty="0"/>
              <a:t>semi-</a:t>
            </a:r>
            <a:r>
              <a:rPr lang="en-US" sz="2200" dirty="0"/>
              <a:t>, there is free variation between /</a:t>
            </a:r>
            <a:r>
              <a:rPr lang="en-US" sz="2200" dirty="0" err="1"/>
              <a:t>i</a:t>
            </a:r>
            <a:r>
              <a:rPr lang="en-US" sz="2200" dirty="0"/>
              <a:t>/ and /</a:t>
            </a:r>
            <a:r>
              <a:rPr lang="en-US" sz="2200" dirty="0" err="1"/>
              <a:t>a</a:t>
            </a:r>
            <a:r>
              <a:rPr lang="en-US" sz="2200" dirty="0" err="1">
                <a:latin typeface="Times New Roman" panose="02020603050405020304" pitchFamily="18" charset="0"/>
                <a:cs typeface="Times New Roman" panose="02020603050405020304" pitchFamily="18" charset="0"/>
              </a:rPr>
              <a:t>ɪ</a:t>
            </a:r>
            <a:r>
              <a:rPr lang="en-US" sz="2200" dirty="0"/>
              <a:t>/: </a:t>
            </a:r>
            <a:r>
              <a:rPr lang="en-US" sz="2200" i="1" dirty="0"/>
              <a:t>anti-war, semi-annual.</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a:blip r:embed="rId3">
            <a:extLst>
              <a:ext uri="{28A0092B-C50C-407E-A947-70E740481C1C}">
                <a14:useLocalDpi xmlns:a14="http://schemas.microsoft.com/office/drawing/2010/main" val="0"/>
              </a:ext>
            </a:extLst>
          </a:blip>
          <a:srcRect t="473" b="473"/>
          <a:stretch/>
        </p:blipFill>
        <p:spPr>
          <a:xfrm>
            <a:off x="1893826" y="2386173"/>
            <a:ext cx="3028694" cy="3000054"/>
          </a:xfrm>
          <a:prstGeom prst="rect">
            <a:avLst/>
          </a:prstGeom>
        </p:spPr>
      </p:pic>
    </p:spTree>
    <p:extLst>
      <p:ext uri="{BB962C8B-B14F-4D97-AF65-F5344CB8AC3E}">
        <p14:creationId xmlns:p14="http://schemas.microsoft.com/office/powerpoint/2010/main" val="107023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1.1.4.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err="1">
                <a:solidFill>
                  <a:srgbClr val="D32F2E"/>
                </a:solidFill>
                <a:latin typeface="Cambria" panose="02040503050406030204" pitchFamily="18" charset="0"/>
                <a:ea typeface="Cambria" panose="02040503050406030204" pitchFamily="18" charset="0"/>
              </a:rPr>
              <a:t>i</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928360" y="2881502"/>
            <a:ext cx="5562600" cy="1461898"/>
          </a:xfrm>
        </p:spPr>
        <p:txBody>
          <a:bodyPr>
            <a:normAutofit/>
          </a:bodyPr>
          <a:lstStyle/>
          <a:p>
            <a:pPr marL="0" indent="0">
              <a:buNone/>
            </a:pPr>
            <a:r>
              <a:rPr lang="en-US" dirty="0"/>
              <a:t>AE and BE /</a:t>
            </a:r>
            <a:r>
              <a:rPr lang="en-US" dirty="0" err="1"/>
              <a:t>i</a:t>
            </a:r>
            <a:r>
              <a:rPr lang="en-US" dirty="0"/>
              <a:t>/ are articulated in the same way.</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a:blip r:embed="rId3">
            <a:extLst>
              <a:ext uri="{28A0092B-C50C-407E-A947-70E740481C1C}">
                <a14:useLocalDpi xmlns:a14="http://schemas.microsoft.com/office/drawing/2010/main" val="0"/>
              </a:ext>
            </a:extLst>
          </a:blip>
          <a:srcRect t="473" b="473"/>
          <a:stretch/>
        </p:blipFill>
        <p:spPr>
          <a:xfrm>
            <a:off x="1893826" y="2386173"/>
            <a:ext cx="3028694" cy="3000054"/>
          </a:xfrm>
          <a:prstGeom prst="rect">
            <a:avLst/>
          </a:prstGeom>
        </p:spPr>
      </p:pic>
    </p:spTree>
    <p:extLst>
      <p:ext uri="{BB962C8B-B14F-4D97-AF65-F5344CB8AC3E}">
        <p14:creationId xmlns:p14="http://schemas.microsoft.com/office/powerpoint/2010/main" val="250816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1.1.5.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err="1">
                <a:solidFill>
                  <a:srgbClr val="D32F2E"/>
                </a:solidFill>
                <a:latin typeface="Cambria" panose="02040503050406030204" pitchFamily="18" charset="0"/>
                <a:ea typeface="Cambria" panose="02040503050406030204" pitchFamily="18" charset="0"/>
              </a:rPr>
              <a:t>i</a:t>
            </a:r>
            <a:r>
              <a:rPr lang="en-US" sz="4000" b="1" dirty="0">
                <a:solidFill>
                  <a:srgbClr val="D32F2E"/>
                </a:solidFill>
                <a:latin typeface="Cambria" panose="02040503050406030204" pitchFamily="18" charset="0"/>
                <a:ea typeface="Cambria" panose="02040503050406030204" pitchFamily="18" charset="0"/>
              </a:rPr>
              <a:t>/ -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559844"/>
            <a:ext cx="5562600" cy="2652712"/>
          </a:xfrm>
        </p:spPr>
        <p:txBody>
          <a:bodyPr>
            <a:normAutofit fontScale="92500" lnSpcReduction="10000"/>
          </a:bodyPr>
          <a:lstStyle/>
          <a:p>
            <a:pPr marL="0" indent="0">
              <a:buNone/>
            </a:pPr>
            <a:r>
              <a:rPr lang="en-US" dirty="0"/>
              <a:t>/</a:t>
            </a:r>
            <a:r>
              <a:rPr lang="en-US" dirty="0" err="1"/>
              <a:t>i</a:t>
            </a:r>
            <a:r>
              <a:rPr lang="en-US" dirty="0"/>
              <a:t>/ is normally spelled:</a:t>
            </a:r>
          </a:p>
          <a:p>
            <a:pPr marL="0" indent="0">
              <a:buNone/>
            </a:pPr>
            <a:r>
              <a:rPr lang="en-US" i="1" dirty="0" err="1"/>
              <a:t>ee</a:t>
            </a:r>
            <a:r>
              <a:rPr lang="en-US" i="1" dirty="0"/>
              <a:t>	: bee</a:t>
            </a:r>
          </a:p>
          <a:p>
            <a:pPr marL="0" indent="0">
              <a:buNone/>
            </a:pPr>
            <a:r>
              <a:rPr lang="en-US" i="1" dirty="0" err="1"/>
              <a:t>ea</a:t>
            </a:r>
            <a:r>
              <a:rPr lang="en-US" i="1" dirty="0"/>
              <a:t>	: tea</a:t>
            </a:r>
          </a:p>
          <a:p>
            <a:pPr marL="0" indent="0">
              <a:buNone/>
            </a:pPr>
            <a:endParaRPr lang="en-US" i="1" dirty="0"/>
          </a:p>
          <a:p>
            <a:pPr marL="0" indent="0">
              <a:buNone/>
            </a:pPr>
            <a:r>
              <a:rPr lang="en-US" dirty="0"/>
              <a:t>But other spellings abound: </a:t>
            </a:r>
            <a:r>
              <a:rPr lang="en-US" i="1" dirty="0"/>
              <a:t>field, machine, he, receive, people, key.</a:t>
            </a:r>
            <a:endParaRPr lang="en-US"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a:blip r:embed="rId3">
            <a:extLst>
              <a:ext uri="{28A0092B-C50C-407E-A947-70E740481C1C}">
                <a14:useLocalDpi xmlns:a14="http://schemas.microsoft.com/office/drawing/2010/main" val="0"/>
              </a:ext>
            </a:extLst>
          </a:blip>
          <a:srcRect t="473" b="473"/>
          <a:stretch/>
        </p:blipFill>
        <p:spPr>
          <a:xfrm>
            <a:off x="1893826" y="2386173"/>
            <a:ext cx="3028694" cy="3000054"/>
          </a:xfrm>
          <a:prstGeom prst="rect">
            <a:avLst/>
          </a:prstGeom>
        </p:spPr>
      </p:pic>
    </p:spTree>
    <p:extLst>
      <p:ext uri="{BB962C8B-B14F-4D97-AF65-F5344CB8AC3E}">
        <p14:creationId xmlns:p14="http://schemas.microsoft.com/office/powerpoint/2010/main" val="1804041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1.2.1.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ɪ</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lnSpcReduction="10000"/>
          </a:bodyPr>
          <a:lstStyle/>
          <a:p>
            <a:r>
              <a:rPr lang="en-US" sz="2200" dirty="0"/>
              <a:t>It is a </a:t>
            </a:r>
            <a:r>
              <a:rPr lang="en-US" sz="2200" b="1" dirty="0"/>
              <a:t>half-close, unrounded front vowel.</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ɪ</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front of the tongue is raised toward the hard palate (half-close position).</a:t>
            </a:r>
          </a:p>
          <a:p>
            <a:pPr marL="536575">
              <a:buFont typeface="Wingdings" panose="05000000000000000000" pitchFamily="2" charset="2"/>
              <a:buChar char="Ø"/>
            </a:pPr>
            <a:r>
              <a:rPr lang="en-US" sz="2200" dirty="0"/>
              <a:t>The lips are slightly spread or neutral.</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076111"/>
            <a:ext cx="3929882" cy="230832"/>
          </a:xfrm>
          <a:prstGeom prst="rect">
            <a:avLst/>
          </a:prstGeom>
          <a:noFill/>
        </p:spPr>
        <p:txBody>
          <a:bodyPr wrap="square" rtlCol="0">
            <a:spAutoFit/>
          </a:bodyPr>
          <a:lstStyle/>
          <a:p>
            <a:r>
              <a:rPr lang="en-US" sz="900" dirty="0"/>
              <a:t>Taken from American English Pronunciation  Book of Bauer et al., (1980)</a:t>
            </a:r>
          </a:p>
        </p:txBody>
      </p:sp>
      <p:sp>
        <p:nvSpPr>
          <p:cNvPr id="5" name="TextBox 4">
            <a:extLst>
              <a:ext uri="{FF2B5EF4-FFF2-40B4-BE49-F238E27FC236}">
                <a16:creationId xmlns:a16="http://schemas.microsoft.com/office/drawing/2014/main" id="{416728CB-2549-4335-B16C-E8C789FED113}"/>
              </a:ext>
            </a:extLst>
          </p:cNvPr>
          <p:cNvSpPr txBox="1"/>
          <p:nvPr/>
        </p:nvSpPr>
        <p:spPr>
          <a:xfrm>
            <a:off x="2057916" y="5455679"/>
            <a:ext cx="3780528" cy="584775"/>
          </a:xfrm>
          <a:prstGeom prst="rect">
            <a:avLst/>
          </a:prstGeom>
          <a:noFill/>
        </p:spPr>
        <p:txBody>
          <a:bodyPr wrap="square" rtlCol="0">
            <a:spAutoFit/>
          </a:bodyPr>
          <a:lstStyle/>
          <a:p>
            <a:pPr algn="ctr"/>
            <a:r>
              <a:rPr lang="en-US" sz="1600" dirty="0">
                <a:solidFill>
                  <a:srgbClr val="FF0000"/>
                </a:solidFill>
              </a:rPr>
              <a:t>The auditory effect is that of a retracted and slightly raised Cardinal 2.</a:t>
            </a:r>
          </a:p>
        </p:txBody>
      </p:sp>
      <p:pic>
        <p:nvPicPr>
          <p:cNvPr id="3" name="Picture 2">
            <a:extLst>
              <a:ext uri="{FF2B5EF4-FFF2-40B4-BE49-F238E27FC236}">
                <a16:creationId xmlns:a16="http://schemas.microsoft.com/office/drawing/2014/main" id="{2D339051-78B9-49BB-BC30-2ACE3DE7DF7A}"/>
              </a:ext>
            </a:extLst>
          </p:cNvPr>
          <p:cNvPicPr>
            <a:picLocks noChangeAspect="1"/>
          </p:cNvPicPr>
          <p:nvPr/>
        </p:nvPicPr>
        <p:blipFill rotWithShape="1">
          <a:blip r:embed="rId3"/>
          <a:srcRect l="34125" t="38444" r="50000" b="41203"/>
          <a:stretch/>
        </p:blipFill>
        <p:spPr>
          <a:xfrm>
            <a:off x="1388880" y="2093251"/>
            <a:ext cx="3929882" cy="2834124"/>
          </a:xfrm>
          <a:prstGeom prst="rect">
            <a:avLst/>
          </a:prstGeom>
        </p:spPr>
      </p:pic>
    </p:spTree>
    <p:extLst>
      <p:ext uri="{BB962C8B-B14F-4D97-AF65-F5344CB8AC3E}">
        <p14:creationId xmlns:p14="http://schemas.microsoft.com/office/powerpoint/2010/main" val="139451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fade">
                                      <p:cBhvr>
                                        <p:cTn id="3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1.2.2.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ɪ</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074920" cy="4570858"/>
          </a:xfrm>
        </p:spPr>
        <p:txBody>
          <a:bodyPr>
            <a:normAutofit lnSpcReduction="10000"/>
          </a:bodyPr>
          <a:lstStyle/>
          <a:p>
            <a:pPr marL="0" indent="0">
              <a:buNone/>
            </a:pPr>
            <a:r>
              <a:rPr lang="en-US" sz="2200" b="1" dirty="0"/>
              <a:t>DIPHTHONGIZATION</a:t>
            </a:r>
          </a:p>
          <a:p>
            <a:r>
              <a:rPr lang="en-US" sz="2200" dirty="0"/>
              <a:t>/</a:t>
            </a:r>
            <a:r>
              <a:rPr lang="en-US" sz="2200" dirty="0">
                <a:latin typeface="Times New Roman" panose="02020603050405020304" pitchFamily="18" charset="0"/>
                <a:cs typeface="Times New Roman" panose="02020603050405020304" pitchFamily="18" charset="0"/>
              </a:rPr>
              <a:t>ɪ</a:t>
            </a:r>
            <a:r>
              <a:rPr lang="en-US" sz="2200" dirty="0"/>
              <a:t>/ is occasionally somewhat diphthongized [</a:t>
            </a:r>
            <a:r>
              <a:rPr lang="en-US" sz="2200" dirty="0" err="1">
                <a:latin typeface="Times New Roman" panose="02020603050405020304" pitchFamily="18" charset="0"/>
                <a:cs typeface="Times New Roman" panose="02020603050405020304" pitchFamily="18" charset="0"/>
              </a:rPr>
              <a:t>ɪ</a:t>
            </a:r>
            <a:r>
              <a:rPr lang="en-US" sz="2200" baseline="30000" dirty="0" err="1">
                <a:latin typeface="Times New Roman" panose="02020603050405020304" pitchFamily="18" charset="0"/>
                <a:cs typeface="Times New Roman" panose="02020603050405020304" pitchFamily="18" charset="0"/>
              </a:rPr>
              <a:t>ǝ</a:t>
            </a:r>
            <a:r>
              <a:rPr lang="en-US" sz="2200" dirty="0"/>
              <a:t>].</a:t>
            </a:r>
          </a:p>
          <a:p>
            <a:r>
              <a:rPr lang="en-US" sz="2200" dirty="0"/>
              <a:t>The degree of diphthongization depends on the length of the vowel.</a:t>
            </a:r>
          </a:p>
          <a:p>
            <a:r>
              <a:rPr lang="en-US" sz="2200" dirty="0"/>
              <a:t>Thus /</a:t>
            </a:r>
            <a:r>
              <a:rPr lang="en-US" sz="2200" dirty="0">
                <a:latin typeface="Times New Roman" panose="02020603050405020304" pitchFamily="18" charset="0"/>
                <a:cs typeface="Times New Roman" panose="02020603050405020304" pitchFamily="18" charset="0"/>
              </a:rPr>
              <a:t>ɪ</a:t>
            </a:r>
            <a:r>
              <a:rPr lang="en-US" sz="2200" dirty="0"/>
              <a:t>/ is more likely to be realized as [</a:t>
            </a:r>
            <a:r>
              <a:rPr lang="en-US" sz="2200" dirty="0" err="1">
                <a:latin typeface="Times New Roman" panose="02020603050405020304" pitchFamily="18" charset="0"/>
                <a:cs typeface="Times New Roman" panose="02020603050405020304" pitchFamily="18" charset="0"/>
              </a:rPr>
              <a:t>ɪ</a:t>
            </a:r>
            <a:r>
              <a:rPr lang="en-US" sz="2200" baseline="30000" dirty="0" err="1">
                <a:latin typeface="Times New Roman" panose="02020603050405020304" pitchFamily="18" charset="0"/>
                <a:cs typeface="Times New Roman" panose="02020603050405020304" pitchFamily="18" charset="0"/>
              </a:rPr>
              <a:t>ǝ</a:t>
            </a:r>
            <a:r>
              <a:rPr lang="en-US" sz="2200" dirty="0"/>
              <a:t>] in </a:t>
            </a:r>
            <a:r>
              <a:rPr lang="en-US" sz="2200" i="1" dirty="0"/>
              <a:t>hid</a:t>
            </a:r>
            <a:r>
              <a:rPr lang="en-US" sz="2200" dirty="0"/>
              <a:t> than in </a:t>
            </a:r>
            <a:r>
              <a:rPr lang="en-US" sz="2200" i="1" dirty="0"/>
              <a:t>hit.</a:t>
            </a:r>
            <a:r>
              <a:rPr lang="en-US" sz="2200" dirty="0"/>
              <a:t> </a:t>
            </a:r>
          </a:p>
          <a:p>
            <a:pPr marL="0" indent="0">
              <a:buNone/>
            </a:pPr>
            <a:endParaRPr lang="en-US" sz="2200" dirty="0"/>
          </a:p>
          <a:p>
            <a:pPr marL="0" indent="0">
              <a:buNone/>
            </a:pPr>
            <a:r>
              <a:rPr lang="en-US" sz="2200" b="1" dirty="0"/>
              <a:t>PLACE OF ARTICULATION</a:t>
            </a:r>
          </a:p>
          <a:p>
            <a:r>
              <a:rPr lang="en-US" sz="2200" dirty="0"/>
              <a:t>/</a:t>
            </a:r>
            <a:r>
              <a:rPr lang="en-US" sz="2200" dirty="0">
                <a:latin typeface="Times New Roman" panose="02020603050405020304" pitchFamily="18" charset="0"/>
                <a:cs typeface="Times New Roman" panose="02020603050405020304" pitchFamily="18" charset="0"/>
              </a:rPr>
              <a:t>ɪ</a:t>
            </a:r>
            <a:r>
              <a:rPr lang="en-US" sz="2200" dirty="0"/>
              <a:t>/ has a retracted allophone [</a:t>
            </a:r>
            <a:r>
              <a:rPr lang="en-US" sz="2200" strike="sngStrike" dirty="0">
                <a:latin typeface="Times New Roman" panose="02020603050405020304" pitchFamily="18" charset="0"/>
                <a:cs typeface="Times New Roman" panose="02020603050405020304" pitchFamily="18" charset="0"/>
              </a:rPr>
              <a:t>ɪ</a:t>
            </a:r>
            <a:r>
              <a:rPr lang="en-US" sz="2200" dirty="0"/>
              <a:t>] which is common when adjacent to consonants with velar articulation (i.e. /k, g, </a:t>
            </a:r>
            <a:r>
              <a:rPr lang="en-US" sz="2200" dirty="0">
                <a:latin typeface="Times New Roman" panose="02020603050405020304" pitchFamily="18" charset="0"/>
                <a:cs typeface="Times New Roman" panose="02020603050405020304" pitchFamily="18" charset="0"/>
              </a:rPr>
              <a:t>ŋ, </a:t>
            </a:r>
            <a:r>
              <a:rPr lang="en-US" sz="2200" dirty="0"/>
              <a:t>w/ and [</a:t>
            </a:r>
            <a:r>
              <a:rPr lang="en-US" sz="2200" strike="sngStrike" dirty="0"/>
              <a:t>l</a:t>
            </a:r>
            <a:r>
              <a:rPr lang="en-US" sz="2200" dirty="0"/>
              <a:t>]): </a:t>
            </a:r>
            <a:r>
              <a:rPr lang="en-US" sz="2200" i="1" dirty="0"/>
              <a:t>kid, big, sing, win, Jill.</a:t>
            </a:r>
            <a:endParaRPr lang="en-US" sz="2200" dirty="0"/>
          </a:p>
        </p:txBody>
      </p:sp>
      <p:pic>
        <p:nvPicPr>
          <p:cNvPr id="4" name="Picture 3" descr="Shape&#10;&#10;Description automatically generated">
            <a:extLst>
              <a:ext uri="{FF2B5EF4-FFF2-40B4-BE49-F238E27FC236}">
                <a16:creationId xmlns:a16="http://schemas.microsoft.com/office/drawing/2014/main" id="{C5A42412-AEEB-4C41-B02B-4026758A0D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4973" y="2319528"/>
            <a:ext cx="1496794" cy="2642616"/>
          </a:xfrm>
          <a:prstGeom prst="rect">
            <a:avLst/>
          </a:prstGeom>
        </p:spPr>
      </p:pic>
    </p:spTree>
    <p:extLst>
      <p:ext uri="{BB962C8B-B14F-4D97-AF65-F5344CB8AC3E}">
        <p14:creationId xmlns:p14="http://schemas.microsoft.com/office/powerpoint/2010/main" val="213453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1.2.3.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ɪ</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723262"/>
            <a:ext cx="5562600" cy="4570858"/>
          </a:xfrm>
        </p:spPr>
        <p:txBody>
          <a:bodyPr>
            <a:normAutofit lnSpcReduction="10000"/>
          </a:bodyPr>
          <a:lstStyle/>
          <a:p>
            <a:pPr marL="457200" indent="-457200">
              <a:buFont typeface="+mj-lt"/>
              <a:buAutoNum type="arabicPeriod"/>
            </a:pPr>
            <a:r>
              <a:rPr lang="en-US" sz="2200" dirty="0"/>
              <a:t>/</a:t>
            </a:r>
            <a:r>
              <a:rPr lang="en-US" sz="2200" dirty="0">
                <a:latin typeface="Times New Roman" panose="02020603050405020304" pitchFamily="18" charset="0"/>
                <a:cs typeface="Times New Roman" panose="02020603050405020304" pitchFamily="18" charset="0"/>
              </a:rPr>
              <a:t>ɪ</a:t>
            </a:r>
            <a:r>
              <a:rPr lang="en-US" sz="2200" dirty="0"/>
              <a:t>/ cannot occur in open stressed syllables and is thus a checked vowel.  </a:t>
            </a:r>
          </a:p>
          <a:p>
            <a:pPr marL="457200" indent="-457200">
              <a:buFont typeface="+mj-lt"/>
              <a:buAutoNum type="arabicPeriod"/>
            </a:pPr>
            <a:r>
              <a:rPr lang="en-US" sz="2200" dirty="0"/>
              <a:t>Before /r/ </a:t>
            </a:r>
            <a:r>
              <a:rPr lang="en-US" sz="2200" i="1" dirty="0"/>
              <a:t>(pier, fear)</a:t>
            </a:r>
            <a:r>
              <a:rPr lang="en-US" sz="2200" dirty="0"/>
              <a:t> the distinction between /</a:t>
            </a:r>
            <a:r>
              <a:rPr lang="en-US" sz="2200" dirty="0" err="1"/>
              <a:t>i</a:t>
            </a:r>
            <a:r>
              <a:rPr lang="en-US" sz="2200" dirty="0"/>
              <a:t>/ and /</a:t>
            </a:r>
            <a:r>
              <a:rPr lang="en-US" sz="2200" dirty="0">
                <a:latin typeface="Times New Roman" panose="02020603050405020304" pitchFamily="18" charset="0"/>
                <a:cs typeface="Times New Roman" panose="02020603050405020304" pitchFamily="18" charset="0"/>
              </a:rPr>
              <a:t>ɪ</a:t>
            </a:r>
            <a:r>
              <a:rPr lang="en-US" sz="2200" dirty="0"/>
              <a:t>/ is neutralized. For most AE speakers the vowel in this case is nearer /</a:t>
            </a:r>
            <a:r>
              <a:rPr lang="en-US" sz="2200" dirty="0">
                <a:latin typeface="Times New Roman" panose="02020603050405020304" pitchFamily="18" charset="0"/>
                <a:cs typeface="Times New Roman" panose="02020603050405020304" pitchFamily="18" charset="0"/>
              </a:rPr>
              <a:t>ɪ</a:t>
            </a:r>
            <a:r>
              <a:rPr lang="en-US" sz="2200" dirty="0"/>
              <a:t>/ than /</a:t>
            </a:r>
            <a:r>
              <a:rPr lang="en-US" sz="2200" dirty="0" err="1"/>
              <a:t>i</a:t>
            </a:r>
            <a:r>
              <a:rPr lang="en-US" sz="2200" dirty="0"/>
              <a:t>/.</a:t>
            </a:r>
          </a:p>
          <a:p>
            <a:pPr marL="457200" indent="-457200">
              <a:buFont typeface="+mj-lt"/>
              <a:buAutoNum type="arabicPeriod"/>
            </a:pPr>
            <a:r>
              <a:rPr lang="en-US" sz="2200" dirty="0"/>
              <a:t>/</a:t>
            </a:r>
            <a:r>
              <a:rPr lang="en-US" sz="2200" dirty="0">
                <a:latin typeface="Times New Roman" panose="02020603050405020304" pitchFamily="18" charset="0"/>
                <a:cs typeface="Times New Roman" panose="02020603050405020304" pitchFamily="18" charset="0"/>
              </a:rPr>
              <a:t>ɪ</a:t>
            </a:r>
            <a:r>
              <a:rPr lang="en-US" sz="2200" dirty="0"/>
              <a:t>/ is in free variation with /</a:t>
            </a:r>
            <a:r>
              <a:rPr lang="en-US" sz="2200" dirty="0">
                <a:latin typeface="Times New Roman" panose="02020603050405020304" pitchFamily="18" charset="0"/>
                <a:cs typeface="Times New Roman" panose="02020603050405020304" pitchFamily="18" charset="0"/>
              </a:rPr>
              <a:t>ǝ</a:t>
            </a:r>
            <a:r>
              <a:rPr lang="en-US" sz="2200" dirty="0"/>
              <a:t>/:</a:t>
            </a:r>
          </a:p>
          <a:p>
            <a:pPr marL="901700" indent="-457200">
              <a:buFont typeface="+mj-lt"/>
              <a:buAutoNum type="alphaLcPeriod"/>
            </a:pPr>
            <a:r>
              <a:rPr lang="en-US" sz="2200" dirty="0"/>
              <a:t>In unstressed syllables in many words:</a:t>
            </a:r>
            <a:br>
              <a:rPr lang="en-US" sz="2200" dirty="0"/>
            </a:br>
            <a:r>
              <a:rPr lang="en-US" sz="2200" dirty="0"/>
              <a:t>initial: </a:t>
            </a:r>
            <a:r>
              <a:rPr lang="en-US" sz="2200" b="1" i="1" dirty="0"/>
              <a:t>be</a:t>
            </a:r>
            <a:r>
              <a:rPr lang="en-US" sz="2200" i="1" dirty="0"/>
              <a:t>lieve, </a:t>
            </a:r>
            <a:r>
              <a:rPr lang="en-US" sz="2200" b="1" i="1" dirty="0"/>
              <a:t>re</a:t>
            </a:r>
            <a:r>
              <a:rPr lang="en-US" sz="2200" i="1" dirty="0"/>
              <a:t>ly</a:t>
            </a:r>
            <a:br>
              <a:rPr lang="en-US" sz="2200" i="1" dirty="0"/>
            </a:br>
            <a:r>
              <a:rPr lang="en-US" sz="2200" dirty="0"/>
              <a:t>medial</a:t>
            </a:r>
            <a:r>
              <a:rPr lang="en-US" sz="2200" i="1" dirty="0"/>
              <a:t>: he</a:t>
            </a:r>
            <a:r>
              <a:rPr lang="en-US" sz="2200" b="1" i="1" dirty="0"/>
              <a:t>mi</a:t>
            </a:r>
            <a:r>
              <a:rPr lang="en-US" sz="2200" i="1" dirty="0"/>
              <a:t>sphere</a:t>
            </a:r>
            <a:br>
              <a:rPr lang="en-US" sz="2200" i="1" dirty="0"/>
            </a:br>
            <a:r>
              <a:rPr lang="en-US" sz="2200" dirty="0"/>
              <a:t>final: </a:t>
            </a:r>
            <a:r>
              <a:rPr lang="en-US" sz="2200" i="1" dirty="0"/>
              <a:t>kit</a:t>
            </a:r>
            <a:r>
              <a:rPr lang="en-US" sz="2200" b="1" i="1" dirty="0"/>
              <a:t>chen</a:t>
            </a:r>
            <a:r>
              <a:rPr lang="en-US" sz="2200" i="1" dirty="0"/>
              <a:t>, cot</a:t>
            </a:r>
            <a:r>
              <a:rPr lang="en-US" sz="2200" b="1" i="1" dirty="0"/>
              <a:t>tage</a:t>
            </a:r>
            <a:r>
              <a:rPr lang="en-US" sz="2200" i="1" dirty="0"/>
              <a:t>, Ap</a:t>
            </a:r>
            <a:r>
              <a:rPr lang="en-US" sz="2200" b="1" i="1" dirty="0"/>
              <a:t>ril</a:t>
            </a:r>
            <a:endParaRPr lang="en-US" sz="2200" b="1" dirty="0"/>
          </a:p>
          <a:p>
            <a:pPr marL="901700" indent="-457200">
              <a:buFont typeface="+mj-lt"/>
              <a:buAutoNum type="alphaLcPeriod"/>
            </a:pPr>
            <a:r>
              <a:rPr lang="en-US" sz="2200" dirty="0"/>
              <a:t>In the suffixed /</a:t>
            </a:r>
            <a:r>
              <a:rPr lang="en-US" sz="2200" dirty="0" err="1">
                <a:latin typeface="Times New Roman" panose="02020603050405020304" pitchFamily="18" charset="0"/>
                <a:cs typeface="Times New Roman" panose="02020603050405020304" pitchFamily="18" charset="0"/>
              </a:rPr>
              <a:t>ɪd</a:t>
            </a:r>
            <a:r>
              <a:rPr lang="en-US" sz="2200" dirty="0"/>
              <a:t>/, /</a:t>
            </a:r>
            <a:r>
              <a:rPr lang="en-US" sz="2200" dirty="0" err="1">
                <a:latin typeface="Times New Roman" panose="02020603050405020304" pitchFamily="18" charset="0"/>
                <a:cs typeface="Times New Roman" panose="02020603050405020304" pitchFamily="18" charset="0"/>
              </a:rPr>
              <a:t>ɪz</a:t>
            </a:r>
            <a:r>
              <a:rPr lang="en-US" sz="2200" dirty="0"/>
              <a:t>/, and /</a:t>
            </a:r>
            <a:r>
              <a:rPr lang="en-US" sz="2200" dirty="0" err="1">
                <a:latin typeface="Times New Roman" panose="02020603050405020304" pitchFamily="18" charset="0"/>
                <a:cs typeface="Times New Roman" panose="02020603050405020304" pitchFamily="18" charset="0"/>
              </a:rPr>
              <a:t>ɪst</a:t>
            </a:r>
            <a:r>
              <a:rPr lang="en-US" sz="2200" dirty="0"/>
              <a:t>/: </a:t>
            </a:r>
            <a:r>
              <a:rPr lang="en-US" sz="2200" i="1" dirty="0"/>
              <a:t>lasted, padded; paces, watches; strongest, shortest</a:t>
            </a:r>
            <a:endParaRPr lang="en-US" sz="2200" dirty="0"/>
          </a:p>
        </p:txBody>
      </p:sp>
      <p:pic>
        <p:nvPicPr>
          <p:cNvPr id="5" name="Picture 4" descr="Shape&#10;&#10;Description automatically generated">
            <a:extLst>
              <a:ext uri="{FF2B5EF4-FFF2-40B4-BE49-F238E27FC236}">
                <a16:creationId xmlns:a16="http://schemas.microsoft.com/office/drawing/2014/main" id="{AFAACEC9-0184-4E40-B180-8E1A5238E0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4973" y="2319528"/>
            <a:ext cx="1496794" cy="2642616"/>
          </a:xfrm>
          <a:prstGeom prst="rect">
            <a:avLst/>
          </a:prstGeom>
        </p:spPr>
      </p:pic>
    </p:spTree>
    <p:extLst>
      <p:ext uri="{BB962C8B-B14F-4D97-AF65-F5344CB8AC3E}">
        <p14:creationId xmlns:p14="http://schemas.microsoft.com/office/powerpoint/2010/main" val="1442236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1.2.4.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ɪ</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481072"/>
            <a:ext cx="5562600" cy="2319528"/>
          </a:xfrm>
        </p:spPr>
        <p:txBody>
          <a:bodyPr>
            <a:normAutofit fontScale="85000" lnSpcReduction="20000"/>
          </a:bodyPr>
          <a:lstStyle/>
          <a:p>
            <a:pPr marL="0" indent="0">
              <a:buNone/>
            </a:pPr>
            <a:r>
              <a:rPr lang="en-US" b="1" dirty="0"/>
              <a:t>ARTICULATION</a:t>
            </a:r>
          </a:p>
          <a:p>
            <a:r>
              <a:rPr lang="en-US" dirty="0"/>
              <a:t>AE and BE /</a:t>
            </a:r>
            <a:r>
              <a:rPr lang="en-US" dirty="0">
                <a:latin typeface="Times New Roman" panose="02020603050405020304" pitchFamily="18" charset="0"/>
                <a:cs typeface="Times New Roman" panose="02020603050405020304" pitchFamily="18" charset="0"/>
              </a:rPr>
              <a:t>ɪ</a:t>
            </a:r>
            <a:r>
              <a:rPr lang="en-US" dirty="0"/>
              <a:t>/ are articulated in the same way.</a:t>
            </a:r>
          </a:p>
          <a:p>
            <a:endParaRPr lang="en-US" dirty="0"/>
          </a:p>
          <a:p>
            <a:pPr marL="0" indent="0">
              <a:buNone/>
            </a:pPr>
            <a:r>
              <a:rPr lang="en-US" b="1" dirty="0"/>
              <a:t>VARIATION</a:t>
            </a:r>
          </a:p>
          <a:p>
            <a:r>
              <a:rPr lang="en-US" dirty="0"/>
              <a:t>BE /</a:t>
            </a:r>
            <a:r>
              <a:rPr lang="en-US" dirty="0">
                <a:latin typeface="Times New Roman" panose="02020603050405020304" pitchFamily="18" charset="0"/>
                <a:cs typeface="Times New Roman" panose="02020603050405020304" pitchFamily="18" charset="0"/>
              </a:rPr>
              <a:t>ɪ</a:t>
            </a:r>
            <a:r>
              <a:rPr lang="en-US" dirty="0"/>
              <a:t>/ does not have the allophone [</a:t>
            </a:r>
            <a:r>
              <a:rPr lang="en-US" dirty="0" err="1">
                <a:latin typeface="Times New Roman" panose="02020603050405020304" pitchFamily="18" charset="0"/>
                <a:cs typeface="Times New Roman" panose="02020603050405020304" pitchFamily="18" charset="0"/>
              </a:rPr>
              <a:t>ɪ</a:t>
            </a:r>
            <a:r>
              <a:rPr lang="en-US" baseline="30000" dirty="0" err="1">
                <a:latin typeface="Times New Roman" panose="02020603050405020304" pitchFamily="18" charset="0"/>
                <a:cs typeface="Times New Roman" panose="02020603050405020304" pitchFamily="18" charset="0"/>
              </a:rPr>
              <a:t>ǝ</a:t>
            </a:r>
            <a:r>
              <a:rPr lang="en-US" dirty="0"/>
              <a:t>]</a:t>
            </a:r>
          </a:p>
        </p:txBody>
      </p:sp>
      <p:pic>
        <p:nvPicPr>
          <p:cNvPr id="5" name="Picture 4" descr="Shape&#10;&#10;Description automatically generated">
            <a:extLst>
              <a:ext uri="{FF2B5EF4-FFF2-40B4-BE49-F238E27FC236}">
                <a16:creationId xmlns:a16="http://schemas.microsoft.com/office/drawing/2014/main" id="{03124AE2-8D50-496A-9C94-B7DFAC1BE4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4973" y="2319528"/>
            <a:ext cx="1496794" cy="2642616"/>
          </a:xfrm>
          <a:prstGeom prst="rect">
            <a:avLst/>
          </a:prstGeom>
        </p:spPr>
      </p:pic>
    </p:spTree>
    <p:extLst>
      <p:ext uri="{BB962C8B-B14F-4D97-AF65-F5344CB8AC3E}">
        <p14:creationId xmlns:p14="http://schemas.microsoft.com/office/powerpoint/2010/main" val="131863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1.2.5.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err="1">
                <a:solidFill>
                  <a:srgbClr val="D32F2E"/>
                </a:solidFill>
                <a:latin typeface="Cambria" panose="02040503050406030204" pitchFamily="18" charset="0"/>
                <a:ea typeface="Cambria" panose="02040503050406030204" pitchFamily="18" charset="0"/>
              </a:rPr>
              <a:t>i</a:t>
            </a:r>
            <a:r>
              <a:rPr lang="en-US" sz="4000" b="1" dirty="0">
                <a:solidFill>
                  <a:srgbClr val="D32F2E"/>
                </a:solidFill>
                <a:latin typeface="Cambria" panose="02040503050406030204" pitchFamily="18" charset="0"/>
                <a:ea typeface="Cambria" panose="02040503050406030204" pitchFamily="18" charset="0"/>
              </a:rPr>
              <a:t>/ -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559844"/>
            <a:ext cx="5562600" cy="2652712"/>
          </a:xfrm>
        </p:spPr>
        <p:txBody>
          <a:bodyPr>
            <a:normAutofit/>
          </a:bodyPr>
          <a:lstStyle/>
          <a:p>
            <a:pPr marL="0" indent="0">
              <a:buNone/>
            </a:pPr>
            <a:r>
              <a:rPr lang="en-US" dirty="0"/>
              <a:t>/</a:t>
            </a:r>
            <a:r>
              <a:rPr lang="en-US" dirty="0">
                <a:latin typeface="Times New Roman" panose="02020603050405020304" pitchFamily="18" charset="0"/>
                <a:cs typeface="Times New Roman" panose="02020603050405020304" pitchFamily="18" charset="0"/>
              </a:rPr>
              <a:t>ɪ</a:t>
            </a:r>
            <a:r>
              <a:rPr lang="en-US" dirty="0"/>
              <a:t>/ is normally spelled:</a:t>
            </a:r>
          </a:p>
          <a:p>
            <a:pPr marL="0" indent="0">
              <a:buNone/>
            </a:pPr>
            <a:r>
              <a:rPr lang="en-US" i="1" dirty="0" err="1"/>
              <a:t>i</a:t>
            </a:r>
            <a:r>
              <a:rPr lang="en-US" i="1" dirty="0"/>
              <a:t>	: sit, wing</a:t>
            </a:r>
          </a:p>
          <a:p>
            <a:pPr marL="0" indent="0">
              <a:buNone/>
            </a:pPr>
            <a:endParaRPr lang="en-US" i="1" dirty="0"/>
          </a:p>
          <a:p>
            <a:pPr marL="0" indent="0">
              <a:buNone/>
            </a:pPr>
            <a:r>
              <a:rPr lang="en-US" dirty="0"/>
              <a:t>But other spellings abound: </a:t>
            </a:r>
            <a:r>
              <a:rPr lang="en-US" i="1" dirty="0"/>
              <a:t>waited, private, bargain, women.</a:t>
            </a:r>
            <a:endParaRPr lang="en-US" dirty="0"/>
          </a:p>
        </p:txBody>
      </p:sp>
      <p:pic>
        <p:nvPicPr>
          <p:cNvPr id="5" name="Picture 4" descr="Shape&#10;&#10;Description automatically generated">
            <a:extLst>
              <a:ext uri="{FF2B5EF4-FFF2-40B4-BE49-F238E27FC236}">
                <a16:creationId xmlns:a16="http://schemas.microsoft.com/office/drawing/2014/main" id="{E175E85A-2EFA-48F2-9B5A-74F218BA78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3053" y="2356104"/>
            <a:ext cx="1496794" cy="2642616"/>
          </a:xfrm>
          <a:prstGeom prst="rect">
            <a:avLst/>
          </a:prstGeom>
        </p:spPr>
      </p:pic>
    </p:spTree>
    <p:extLst>
      <p:ext uri="{BB962C8B-B14F-4D97-AF65-F5344CB8AC3E}">
        <p14:creationId xmlns:p14="http://schemas.microsoft.com/office/powerpoint/2010/main" val="54196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1.3.1.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e</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lnSpcReduction="10000"/>
          </a:bodyPr>
          <a:lstStyle/>
          <a:p>
            <a:r>
              <a:rPr lang="en-US" sz="2200" dirty="0"/>
              <a:t>It is a </a:t>
            </a:r>
            <a:r>
              <a:rPr lang="en-US" sz="2200" b="1" dirty="0"/>
              <a:t>mid, unrounded front vowel.</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e</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front of the tongue is raised toward the hard palate (mid position).</a:t>
            </a:r>
          </a:p>
          <a:p>
            <a:pPr marL="536575">
              <a:buFont typeface="Wingdings" panose="05000000000000000000" pitchFamily="2" charset="2"/>
              <a:buChar char="Ø"/>
            </a:pPr>
            <a:r>
              <a:rPr lang="en-US" sz="2200" dirty="0"/>
              <a:t>The lips are slightly spread or neutral.</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076111"/>
            <a:ext cx="3929882" cy="230832"/>
          </a:xfrm>
          <a:prstGeom prst="rect">
            <a:avLst/>
          </a:prstGeom>
          <a:noFill/>
        </p:spPr>
        <p:txBody>
          <a:bodyPr wrap="square" rtlCol="0">
            <a:spAutoFit/>
          </a:bodyPr>
          <a:lstStyle/>
          <a:p>
            <a:r>
              <a:rPr lang="en-US" sz="900" dirty="0"/>
              <a:t>Taken from American English Pronunciation  Book of Bauer et al., (1980)</a:t>
            </a:r>
          </a:p>
        </p:txBody>
      </p:sp>
      <p:sp>
        <p:nvSpPr>
          <p:cNvPr id="5" name="TextBox 4">
            <a:extLst>
              <a:ext uri="{FF2B5EF4-FFF2-40B4-BE49-F238E27FC236}">
                <a16:creationId xmlns:a16="http://schemas.microsoft.com/office/drawing/2014/main" id="{416728CB-2549-4335-B16C-E8C789FED113}"/>
              </a:ext>
            </a:extLst>
          </p:cNvPr>
          <p:cNvSpPr txBox="1"/>
          <p:nvPr/>
        </p:nvSpPr>
        <p:spPr>
          <a:xfrm>
            <a:off x="1836935" y="5431046"/>
            <a:ext cx="3780528" cy="830997"/>
          </a:xfrm>
          <a:prstGeom prst="rect">
            <a:avLst/>
          </a:prstGeom>
          <a:noFill/>
        </p:spPr>
        <p:txBody>
          <a:bodyPr wrap="square" rtlCol="0">
            <a:spAutoFit/>
          </a:bodyPr>
          <a:lstStyle/>
          <a:p>
            <a:pPr algn="ctr"/>
            <a:r>
              <a:rPr lang="en-US" sz="1600" dirty="0">
                <a:solidFill>
                  <a:srgbClr val="FF0000"/>
                </a:solidFill>
              </a:rPr>
              <a:t>The auditory effect is that of a vowel approximately half-way between Cardinal 2 and Cardinal 3.</a:t>
            </a:r>
          </a:p>
        </p:txBody>
      </p:sp>
      <p:pic>
        <p:nvPicPr>
          <p:cNvPr id="4" name="Picture 3">
            <a:extLst>
              <a:ext uri="{FF2B5EF4-FFF2-40B4-BE49-F238E27FC236}">
                <a16:creationId xmlns:a16="http://schemas.microsoft.com/office/drawing/2014/main" id="{29059FEB-E3F2-4EFF-8038-E209D1EBAA79}"/>
              </a:ext>
            </a:extLst>
          </p:cNvPr>
          <p:cNvPicPr>
            <a:picLocks noChangeAspect="1"/>
          </p:cNvPicPr>
          <p:nvPr/>
        </p:nvPicPr>
        <p:blipFill rotWithShape="1">
          <a:blip r:embed="rId3"/>
          <a:srcRect l="34411" t="47111" r="50000" b="32589"/>
          <a:stretch/>
        </p:blipFill>
        <p:spPr>
          <a:xfrm>
            <a:off x="1038866" y="1551057"/>
            <a:ext cx="4666270" cy="3525054"/>
          </a:xfrm>
          <a:prstGeom prst="rect">
            <a:avLst/>
          </a:prstGeom>
        </p:spPr>
      </p:pic>
    </p:spTree>
    <p:extLst>
      <p:ext uri="{BB962C8B-B14F-4D97-AF65-F5344CB8AC3E}">
        <p14:creationId xmlns:p14="http://schemas.microsoft.com/office/powerpoint/2010/main" val="177541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1.3.2.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e</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2147823"/>
            <a:ext cx="5074920" cy="3031618"/>
          </a:xfrm>
        </p:spPr>
        <p:txBody>
          <a:bodyPr>
            <a:normAutofit/>
          </a:bodyPr>
          <a:lstStyle/>
          <a:p>
            <a:pPr marL="0" indent="0">
              <a:buNone/>
            </a:pPr>
            <a:r>
              <a:rPr lang="en-US" sz="2200" b="1" dirty="0"/>
              <a:t>DIPHTHONGIZATION</a:t>
            </a:r>
          </a:p>
          <a:p>
            <a:r>
              <a:rPr lang="en-US" sz="2200" dirty="0"/>
              <a:t>/e/ is often realized as a diphthong [</a:t>
            </a:r>
            <a:r>
              <a:rPr lang="en-US" sz="2200" dirty="0" err="1"/>
              <a:t>e</a:t>
            </a:r>
            <a:r>
              <a:rPr lang="en-US" sz="2200" dirty="0" err="1">
                <a:latin typeface="Times New Roman" panose="02020603050405020304" pitchFamily="18" charset="0"/>
                <a:cs typeface="Times New Roman" panose="02020603050405020304" pitchFamily="18" charset="0"/>
              </a:rPr>
              <a:t>ɪ</a:t>
            </a:r>
            <a:r>
              <a:rPr lang="en-US" sz="2200" dirty="0"/>
              <a:t>].</a:t>
            </a:r>
          </a:p>
          <a:p>
            <a:r>
              <a:rPr lang="en-US" sz="2200" dirty="0"/>
              <a:t>The degree of diphthongization depends on the length of the vowel.</a:t>
            </a:r>
          </a:p>
          <a:p>
            <a:r>
              <a:rPr lang="en-US" sz="2200" dirty="0"/>
              <a:t>Thus in the following series the first item has the most diphthongization, the last has little or none: </a:t>
            </a:r>
            <a:r>
              <a:rPr lang="en-US" sz="2200" i="1" dirty="0"/>
              <a:t>play(s), plane, plate, chaotic.</a:t>
            </a:r>
            <a:endParaRPr lang="en-US" sz="2200" dirty="0"/>
          </a:p>
        </p:txBody>
      </p:sp>
      <p:pic>
        <p:nvPicPr>
          <p:cNvPr id="3" name="Picture 2" descr="Icon&#10;&#10;Description automatically generated">
            <a:extLst>
              <a:ext uri="{FF2B5EF4-FFF2-40B4-BE49-F238E27FC236}">
                <a16:creationId xmlns:a16="http://schemas.microsoft.com/office/drawing/2014/main" id="{2CCE17C7-8AE3-464F-9B38-80CBB48C77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9173" y="2081942"/>
            <a:ext cx="3031618" cy="3031618"/>
          </a:xfrm>
          <a:prstGeom prst="rect">
            <a:avLst/>
          </a:prstGeom>
        </p:spPr>
      </p:pic>
    </p:spTree>
    <p:extLst>
      <p:ext uri="{BB962C8B-B14F-4D97-AF65-F5344CB8AC3E}">
        <p14:creationId xmlns:p14="http://schemas.microsoft.com/office/powerpoint/2010/main" val="3031570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1.3.3.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e</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155094"/>
            <a:ext cx="5562600" cy="2885314"/>
          </a:xfrm>
        </p:spPr>
        <p:txBody>
          <a:bodyPr>
            <a:normAutofit/>
          </a:bodyPr>
          <a:lstStyle/>
          <a:p>
            <a:pPr marL="457200" indent="-457200">
              <a:buFont typeface="+mj-lt"/>
              <a:buAutoNum type="arabicPeriod"/>
            </a:pPr>
            <a:r>
              <a:rPr lang="en-US" sz="2200" dirty="0"/>
              <a:t>/</a:t>
            </a:r>
            <a:r>
              <a:rPr lang="en-US" sz="2200" dirty="0">
                <a:latin typeface="Times New Roman" panose="02020603050405020304" pitchFamily="18" charset="0"/>
                <a:cs typeface="Times New Roman" panose="02020603050405020304" pitchFamily="18" charset="0"/>
              </a:rPr>
              <a:t>e</a:t>
            </a:r>
            <a:r>
              <a:rPr lang="en-US" sz="2200" dirty="0"/>
              <a:t>/ can occur in open stressed syllables (</a:t>
            </a:r>
            <a:r>
              <a:rPr lang="en-US" sz="2200" i="1" dirty="0"/>
              <a:t>say, tray, delay)</a:t>
            </a:r>
            <a:r>
              <a:rPr lang="en-US" sz="2200" dirty="0"/>
              <a:t> and is thus a potentially free vowel.  </a:t>
            </a:r>
          </a:p>
          <a:p>
            <a:pPr marL="457200" indent="-457200">
              <a:buFont typeface="+mj-lt"/>
              <a:buAutoNum type="arabicPeriod"/>
            </a:pPr>
            <a:r>
              <a:rPr lang="en-US" sz="2200" dirty="0"/>
              <a:t>/e/ does not occur before /</a:t>
            </a:r>
            <a:r>
              <a:rPr lang="en-US" sz="2200" dirty="0">
                <a:latin typeface="Times New Roman" panose="02020603050405020304" pitchFamily="18" charset="0"/>
                <a:cs typeface="Times New Roman" panose="02020603050405020304" pitchFamily="18" charset="0"/>
              </a:rPr>
              <a:t>ŋ</a:t>
            </a:r>
            <a:r>
              <a:rPr lang="en-US" sz="2200" dirty="0"/>
              <a:t>/.</a:t>
            </a:r>
          </a:p>
          <a:p>
            <a:pPr marL="457200" indent="-457200">
              <a:buFont typeface="+mj-lt"/>
              <a:buAutoNum type="arabicPeriod"/>
            </a:pPr>
            <a:r>
              <a:rPr lang="en-US" sz="2200" dirty="0"/>
              <a:t>There is free variation between /e/ and /</a:t>
            </a:r>
            <a:r>
              <a:rPr lang="az-Cyrl-AZ" sz="2200" dirty="0">
                <a:latin typeface="Times New Roman" panose="02020603050405020304" pitchFamily="18" charset="0"/>
                <a:cs typeface="Times New Roman" panose="02020603050405020304" pitchFamily="18" charset="0"/>
              </a:rPr>
              <a:t>ӕ</a:t>
            </a:r>
            <a:r>
              <a:rPr lang="en-US" sz="2200" dirty="0"/>
              <a:t>/ in some words: </a:t>
            </a:r>
            <a:r>
              <a:rPr lang="en-US" sz="2200" i="1" dirty="0"/>
              <a:t>apical, apricot, matrix</a:t>
            </a:r>
            <a:r>
              <a:rPr lang="en-US" sz="2200" dirty="0"/>
              <a:t>; this is especially common in the negative prefix </a:t>
            </a:r>
            <a:r>
              <a:rPr lang="en-US" sz="2200" i="1" dirty="0"/>
              <a:t>a-</a:t>
            </a:r>
            <a:r>
              <a:rPr lang="en-US" sz="2200" dirty="0"/>
              <a:t>: </a:t>
            </a:r>
            <a:r>
              <a:rPr lang="en-US" sz="2200" i="1" dirty="0"/>
              <a:t>amoral, asymmetric.</a:t>
            </a:r>
            <a:endParaRPr lang="en-US" sz="2200" dirty="0"/>
          </a:p>
        </p:txBody>
      </p:sp>
      <p:pic>
        <p:nvPicPr>
          <p:cNvPr id="6" name="Picture 5" descr="Icon&#10;&#10;Description automatically generated">
            <a:extLst>
              <a:ext uri="{FF2B5EF4-FFF2-40B4-BE49-F238E27FC236}">
                <a16:creationId xmlns:a16="http://schemas.microsoft.com/office/drawing/2014/main" id="{C4AF9672-116A-4BEB-A80A-5079CBDBEE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9173" y="2081942"/>
            <a:ext cx="3031618" cy="3031618"/>
          </a:xfrm>
          <a:prstGeom prst="rect">
            <a:avLst/>
          </a:prstGeom>
        </p:spPr>
      </p:pic>
    </p:spTree>
    <p:extLst>
      <p:ext uri="{BB962C8B-B14F-4D97-AF65-F5344CB8AC3E}">
        <p14:creationId xmlns:p14="http://schemas.microsoft.com/office/powerpoint/2010/main" val="845055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1.3.4.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e</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481072"/>
            <a:ext cx="5562600" cy="2319528"/>
          </a:xfrm>
        </p:spPr>
        <p:txBody>
          <a:bodyPr>
            <a:normAutofit fontScale="92500" lnSpcReduction="20000"/>
          </a:bodyPr>
          <a:lstStyle/>
          <a:p>
            <a:pPr marL="0" indent="0">
              <a:buNone/>
            </a:pPr>
            <a:r>
              <a:rPr lang="en-US" b="1" dirty="0"/>
              <a:t>ARTICULATION</a:t>
            </a:r>
          </a:p>
          <a:p>
            <a:r>
              <a:rPr lang="en-US" dirty="0"/>
              <a:t>BE /</a:t>
            </a:r>
            <a:r>
              <a:rPr lang="en-US" dirty="0" err="1"/>
              <a:t>e</a:t>
            </a:r>
            <a:r>
              <a:rPr lang="en-US" dirty="0" err="1">
                <a:latin typeface="Times New Roman" panose="02020603050405020304" pitchFamily="18" charset="0"/>
                <a:cs typeface="Times New Roman" panose="02020603050405020304" pitchFamily="18" charset="0"/>
              </a:rPr>
              <a:t>ɪ</a:t>
            </a:r>
            <a:r>
              <a:rPr lang="en-US" dirty="0"/>
              <a:t>/ is always a diphthong.</a:t>
            </a:r>
          </a:p>
          <a:p>
            <a:endParaRPr lang="en-US" dirty="0"/>
          </a:p>
          <a:p>
            <a:pPr marL="0" indent="0">
              <a:buNone/>
            </a:pPr>
            <a:r>
              <a:rPr lang="en-US" b="1" dirty="0"/>
              <a:t>DISTRIBUTION</a:t>
            </a:r>
          </a:p>
          <a:p>
            <a:r>
              <a:rPr lang="en-US" dirty="0"/>
              <a:t>The distribution of AE /e/ and BE /</a:t>
            </a:r>
            <a:r>
              <a:rPr lang="en-US" dirty="0" err="1"/>
              <a:t>e</a:t>
            </a:r>
            <a:r>
              <a:rPr lang="en-US" dirty="0" err="1">
                <a:latin typeface="Times New Roman" panose="02020603050405020304" pitchFamily="18" charset="0"/>
                <a:cs typeface="Times New Roman" panose="02020603050405020304" pitchFamily="18" charset="0"/>
              </a:rPr>
              <a:t>ɪ</a:t>
            </a:r>
            <a:r>
              <a:rPr lang="en-US" dirty="0"/>
              <a:t>/ are almost identical.</a:t>
            </a:r>
          </a:p>
        </p:txBody>
      </p:sp>
      <p:pic>
        <p:nvPicPr>
          <p:cNvPr id="6" name="Picture 5" descr="Icon&#10;&#10;Description automatically generated">
            <a:extLst>
              <a:ext uri="{FF2B5EF4-FFF2-40B4-BE49-F238E27FC236}">
                <a16:creationId xmlns:a16="http://schemas.microsoft.com/office/drawing/2014/main" id="{7676CE3A-8C70-4AD9-92A4-177744860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9173" y="2081942"/>
            <a:ext cx="3031618" cy="3031618"/>
          </a:xfrm>
          <a:prstGeom prst="rect">
            <a:avLst/>
          </a:prstGeom>
        </p:spPr>
      </p:pic>
    </p:spTree>
    <p:extLst>
      <p:ext uri="{BB962C8B-B14F-4D97-AF65-F5344CB8AC3E}">
        <p14:creationId xmlns:p14="http://schemas.microsoft.com/office/powerpoint/2010/main" val="274430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1.3.5. English Vowel – </a:t>
            </a:r>
            <a:r>
              <a:rPr lang="en-US" sz="4000" b="1" dirty="0">
                <a:solidFill>
                  <a:srgbClr val="D32F2E"/>
                </a:solidFill>
                <a:latin typeface="Cambria" panose="02040503050406030204" pitchFamily="18" charset="0"/>
                <a:ea typeface="Cambria" panose="02040503050406030204" pitchFamily="18" charset="0"/>
              </a:rPr>
              <a:t>/e/ -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559844"/>
            <a:ext cx="5562600" cy="2652712"/>
          </a:xfrm>
        </p:spPr>
        <p:txBody>
          <a:bodyPr>
            <a:normAutofit fontScale="92500" lnSpcReduction="20000"/>
          </a:bodyPr>
          <a:lstStyle/>
          <a:p>
            <a:pPr marL="0" indent="0">
              <a:buNone/>
            </a:pPr>
            <a:r>
              <a:rPr lang="en-US" dirty="0"/>
              <a:t>/</a:t>
            </a:r>
            <a:r>
              <a:rPr lang="en-US" dirty="0">
                <a:latin typeface="Times New Roman" panose="02020603050405020304" pitchFamily="18" charset="0"/>
                <a:cs typeface="Times New Roman" panose="02020603050405020304" pitchFamily="18" charset="0"/>
              </a:rPr>
              <a:t>e</a:t>
            </a:r>
            <a:r>
              <a:rPr lang="en-US" dirty="0"/>
              <a:t>/ is normally spelled:</a:t>
            </a:r>
          </a:p>
          <a:p>
            <a:pPr marL="0" indent="0">
              <a:buNone/>
            </a:pPr>
            <a:r>
              <a:rPr lang="en-US" i="1" dirty="0"/>
              <a:t>a </a:t>
            </a:r>
            <a:r>
              <a:rPr lang="en-US" dirty="0"/>
              <a:t>(in the words that end in </a:t>
            </a:r>
            <a:r>
              <a:rPr lang="en-US" i="1" dirty="0"/>
              <a:t>e</a:t>
            </a:r>
            <a:r>
              <a:rPr lang="en-US" dirty="0"/>
              <a:t>), </a:t>
            </a:r>
            <a:r>
              <a:rPr lang="en-US" i="1" dirty="0"/>
              <a:t>ai</a:t>
            </a:r>
            <a:r>
              <a:rPr lang="en-US" dirty="0"/>
              <a:t>, and </a:t>
            </a:r>
            <a:r>
              <a:rPr lang="en-US" i="1" dirty="0"/>
              <a:t>ay: gate, stain, say.</a:t>
            </a:r>
          </a:p>
          <a:p>
            <a:pPr marL="0" indent="0">
              <a:buNone/>
            </a:pPr>
            <a:endParaRPr lang="en-US" i="1" dirty="0"/>
          </a:p>
          <a:p>
            <a:pPr marL="0" indent="0">
              <a:buNone/>
            </a:pPr>
            <a:r>
              <a:rPr lang="en-US" dirty="0"/>
              <a:t>Note also the spellings in the following words: </a:t>
            </a:r>
            <a:r>
              <a:rPr lang="en-US" i="1" dirty="0"/>
              <a:t>chaotic, obey, they, vein, great, steak, break.</a:t>
            </a:r>
            <a:endParaRPr lang="en-US" dirty="0"/>
          </a:p>
        </p:txBody>
      </p:sp>
      <p:pic>
        <p:nvPicPr>
          <p:cNvPr id="6" name="Picture 5" descr="Icon&#10;&#10;Description automatically generated">
            <a:extLst>
              <a:ext uri="{FF2B5EF4-FFF2-40B4-BE49-F238E27FC236}">
                <a16:creationId xmlns:a16="http://schemas.microsoft.com/office/drawing/2014/main" id="{FB0611A7-4402-43C8-988B-8572F47EE3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1493" y="2180938"/>
            <a:ext cx="3031618" cy="3031618"/>
          </a:xfrm>
          <a:prstGeom prst="rect">
            <a:avLst/>
          </a:prstGeom>
        </p:spPr>
      </p:pic>
    </p:spTree>
    <p:extLst>
      <p:ext uri="{BB962C8B-B14F-4D97-AF65-F5344CB8AC3E}">
        <p14:creationId xmlns:p14="http://schemas.microsoft.com/office/powerpoint/2010/main" val="3140727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1.4.1. English Vowel – </a:t>
            </a:r>
            <a:r>
              <a:rPr lang="en-US" sz="4000" b="1" dirty="0">
                <a:solidFill>
                  <a:srgbClr val="D32F2E"/>
                </a:solidFill>
                <a:latin typeface="Cambria" panose="02040503050406030204" pitchFamily="18" charset="0"/>
                <a:ea typeface="Cambria" panose="02040503050406030204" pitchFamily="18" charset="0"/>
              </a:rPr>
              <a:t>/</a:t>
            </a:r>
            <a:r>
              <a:rPr lang="el-GR"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ε</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lnSpcReduction="10000"/>
          </a:bodyPr>
          <a:lstStyle/>
          <a:p>
            <a:r>
              <a:rPr lang="en-US" sz="2200" dirty="0"/>
              <a:t>It is a </a:t>
            </a:r>
            <a:r>
              <a:rPr lang="en-US" sz="2200" b="1" dirty="0"/>
              <a:t>half-open, unrounded front vowel.</a:t>
            </a:r>
          </a:p>
          <a:p>
            <a:endParaRPr lang="en-US" sz="2200" b="1" dirty="0"/>
          </a:p>
          <a:p>
            <a:r>
              <a:rPr lang="en-US" sz="2200" dirty="0"/>
              <a:t>/</a:t>
            </a:r>
            <a:r>
              <a:rPr lang="el-GR" sz="2200" dirty="0">
                <a:latin typeface="Times New Roman" panose="02020603050405020304" pitchFamily="18" charset="0"/>
                <a:cs typeface="Times New Roman" panose="02020603050405020304" pitchFamily="18" charset="0"/>
              </a:rPr>
              <a:t>ε</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front of the tongue is raised toward the hard palate (half-open position).</a:t>
            </a:r>
          </a:p>
          <a:p>
            <a:pPr marL="536575">
              <a:buFont typeface="Wingdings" panose="05000000000000000000" pitchFamily="2" charset="2"/>
              <a:buChar char="Ø"/>
            </a:pPr>
            <a:r>
              <a:rPr lang="en-US" sz="2200" dirty="0"/>
              <a:t>The lips are slightly spread or neutral.</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076111"/>
            <a:ext cx="3929882" cy="230832"/>
          </a:xfrm>
          <a:prstGeom prst="rect">
            <a:avLst/>
          </a:prstGeom>
          <a:noFill/>
        </p:spPr>
        <p:txBody>
          <a:bodyPr wrap="square" rtlCol="0">
            <a:spAutoFit/>
          </a:bodyPr>
          <a:lstStyle/>
          <a:p>
            <a:r>
              <a:rPr lang="en-US" sz="900" dirty="0"/>
              <a:t>Taken from American English Pronunciation  Book of Bauer et al., (1980)</a:t>
            </a:r>
          </a:p>
        </p:txBody>
      </p:sp>
      <p:sp>
        <p:nvSpPr>
          <p:cNvPr id="5" name="TextBox 4">
            <a:extLst>
              <a:ext uri="{FF2B5EF4-FFF2-40B4-BE49-F238E27FC236}">
                <a16:creationId xmlns:a16="http://schemas.microsoft.com/office/drawing/2014/main" id="{416728CB-2549-4335-B16C-E8C789FED113}"/>
              </a:ext>
            </a:extLst>
          </p:cNvPr>
          <p:cNvSpPr txBox="1"/>
          <p:nvPr/>
        </p:nvSpPr>
        <p:spPr>
          <a:xfrm>
            <a:off x="1789692" y="5390235"/>
            <a:ext cx="3780528" cy="584775"/>
          </a:xfrm>
          <a:prstGeom prst="rect">
            <a:avLst/>
          </a:prstGeom>
          <a:noFill/>
        </p:spPr>
        <p:txBody>
          <a:bodyPr wrap="square" rtlCol="0">
            <a:spAutoFit/>
          </a:bodyPr>
          <a:lstStyle/>
          <a:p>
            <a:pPr algn="ctr"/>
            <a:r>
              <a:rPr lang="en-US" sz="1600" dirty="0">
                <a:solidFill>
                  <a:srgbClr val="FF0000"/>
                </a:solidFill>
              </a:rPr>
              <a:t>The auditory effect is that of a slightly raised and slightly retracted Cardinal 3.</a:t>
            </a:r>
          </a:p>
        </p:txBody>
      </p:sp>
      <p:pic>
        <p:nvPicPr>
          <p:cNvPr id="3" name="Picture 2">
            <a:extLst>
              <a:ext uri="{FF2B5EF4-FFF2-40B4-BE49-F238E27FC236}">
                <a16:creationId xmlns:a16="http://schemas.microsoft.com/office/drawing/2014/main" id="{82AA31EF-1EF4-4C5B-95B9-A794EA50F24D}"/>
              </a:ext>
            </a:extLst>
          </p:cNvPr>
          <p:cNvPicPr>
            <a:picLocks noChangeAspect="1"/>
          </p:cNvPicPr>
          <p:nvPr/>
        </p:nvPicPr>
        <p:blipFill rotWithShape="1">
          <a:blip r:embed="rId3"/>
          <a:srcRect l="34200" t="39110" r="50000" b="39734"/>
          <a:stretch/>
        </p:blipFill>
        <p:spPr>
          <a:xfrm>
            <a:off x="994525" y="1690688"/>
            <a:ext cx="4404491" cy="3317307"/>
          </a:xfrm>
          <a:prstGeom prst="rect">
            <a:avLst/>
          </a:prstGeom>
        </p:spPr>
      </p:pic>
    </p:spTree>
    <p:extLst>
      <p:ext uri="{BB962C8B-B14F-4D97-AF65-F5344CB8AC3E}">
        <p14:creationId xmlns:p14="http://schemas.microsoft.com/office/powerpoint/2010/main" val="3783670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1.4.2. English Vowel – </a:t>
            </a:r>
            <a:r>
              <a:rPr lang="en-US" sz="4000" b="1" dirty="0">
                <a:solidFill>
                  <a:srgbClr val="D32F2E"/>
                </a:solidFill>
                <a:latin typeface="Cambria" panose="02040503050406030204" pitchFamily="18" charset="0"/>
                <a:ea typeface="Cambria" panose="02040503050406030204" pitchFamily="18" charset="0"/>
              </a:rPr>
              <a:t>/</a:t>
            </a:r>
            <a:r>
              <a:rPr lang="el-GR"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ε</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2903727"/>
            <a:ext cx="5074920" cy="863601"/>
          </a:xfrm>
        </p:spPr>
        <p:txBody>
          <a:bodyPr>
            <a:normAutofit/>
          </a:bodyPr>
          <a:lstStyle/>
          <a:p>
            <a:r>
              <a:rPr lang="en-US" sz="2200" dirty="0"/>
              <a:t>A retracted variety of /</a:t>
            </a:r>
            <a:r>
              <a:rPr lang="el-GR" sz="2200" dirty="0">
                <a:latin typeface="Times New Roman" panose="02020603050405020304" pitchFamily="18" charset="0"/>
                <a:cs typeface="Times New Roman" panose="02020603050405020304" pitchFamily="18" charset="0"/>
              </a:rPr>
              <a:t>ε</a:t>
            </a:r>
            <a:r>
              <a:rPr lang="en-US" sz="2200" dirty="0"/>
              <a:t>/ is found before /</a:t>
            </a:r>
            <a:r>
              <a:rPr lang="en-US" sz="2200" dirty="0">
                <a:latin typeface="Times New Roman" panose="02020603050405020304" pitchFamily="18" charset="0"/>
                <a:cs typeface="Times New Roman" panose="02020603050405020304" pitchFamily="18" charset="0"/>
              </a:rPr>
              <a:t>ɪ</a:t>
            </a:r>
            <a:r>
              <a:rPr lang="en-US" sz="2200" dirty="0"/>
              <a:t>/ (</a:t>
            </a:r>
            <a:r>
              <a:rPr lang="en-US" sz="2200" i="1" dirty="0"/>
              <a:t>fell, tell).</a:t>
            </a:r>
            <a:endParaRPr lang="en-US" sz="2200" dirty="0"/>
          </a:p>
        </p:txBody>
      </p:sp>
      <p:pic>
        <p:nvPicPr>
          <p:cNvPr id="3" name="Picture 2">
            <a:extLst>
              <a:ext uri="{FF2B5EF4-FFF2-40B4-BE49-F238E27FC236}">
                <a16:creationId xmlns:a16="http://schemas.microsoft.com/office/drawing/2014/main" id="{2CCE17C7-8AE3-464F-9B38-80CBB48C77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207393" y="2130346"/>
            <a:ext cx="2120767" cy="2983213"/>
          </a:xfrm>
          <a:prstGeom prst="rect">
            <a:avLst/>
          </a:prstGeom>
        </p:spPr>
      </p:pic>
    </p:spTree>
    <p:extLst>
      <p:ext uri="{BB962C8B-B14F-4D97-AF65-F5344CB8AC3E}">
        <p14:creationId xmlns:p14="http://schemas.microsoft.com/office/powerpoint/2010/main" val="258123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1.3.3. English Vowel – </a:t>
            </a:r>
            <a:r>
              <a:rPr lang="en-US" sz="4000" b="1" dirty="0">
                <a:solidFill>
                  <a:srgbClr val="D32F2E"/>
                </a:solidFill>
                <a:latin typeface="Cambria" panose="02040503050406030204" pitchFamily="18" charset="0"/>
                <a:ea typeface="Cambria" panose="02040503050406030204" pitchFamily="18" charset="0"/>
              </a:rPr>
              <a:t>/</a:t>
            </a:r>
            <a:r>
              <a:rPr lang="el-GR"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ε</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690688"/>
            <a:ext cx="5562600" cy="4063936"/>
          </a:xfrm>
        </p:spPr>
        <p:txBody>
          <a:bodyPr>
            <a:normAutofit fontScale="92500" lnSpcReduction="10000"/>
          </a:bodyPr>
          <a:lstStyle/>
          <a:p>
            <a:pPr marL="457200" indent="-457200">
              <a:buFont typeface="+mj-lt"/>
              <a:buAutoNum type="arabicPeriod"/>
            </a:pPr>
            <a:r>
              <a:rPr lang="en-US" sz="2200" dirty="0"/>
              <a:t>/</a:t>
            </a:r>
            <a:r>
              <a:rPr lang="el-GR" sz="2200" dirty="0">
                <a:latin typeface="Times New Roman" panose="02020603050405020304" pitchFamily="18" charset="0"/>
                <a:cs typeface="Times New Roman" panose="02020603050405020304" pitchFamily="18" charset="0"/>
              </a:rPr>
              <a:t>ε</a:t>
            </a:r>
            <a:r>
              <a:rPr lang="en-US" sz="2200" dirty="0"/>
              <a:t>/ cannot occur in open stressed syllables and is thus a checked vowel.  </a:t>
            </a:r>
          </a:p>
          <a:p>
            <a:pPr marL="457200" indent="-457200">
              <a:buFont typeface="+mj-lt"/>
              <a:buAutoNum type="arabicPeriod"/>
            </a:pPr>
            <a:r>
              <a:rPr lang="en-US" sz="2200" dirty="0"/>
              <a:t>A few AE speakers distinguish between /e/, /</a:t>
            </a:r>
            <a:r>
              <a:rPr lang="el-GR" sz="2200" dirty="0">
                <a:latin typeface="Times New Roman" panose="02020603050405020304" pitchFamily="18" charset="0"/>
                <a:cs typeface="Times New Roman" panose="02020603050405020304" pitchFamily="18" charset="0"/>
              </a:rPr>
              <a:t>ε</a:t>
            </a:r>
            <a:r>
              <a:rPr lang="en-US" sz="2200" dirty="0"/>
              <a:t>/, and /</a:t>
            </a:r>
            <a:r>
              <a:rPr lang="az-Cyrl-AZ" sz="2200" dirty="0">
                <a:latin typeface="Times New Roman" panose="02020603050405020304" pitchFamily="18" charset="0"/>
                <a:cs typeface="Times New Roman" panose="02020603050405020304" pitchFamily="18" charset="0"/>
              </a:rPr>
              <a:t>ӕ</a:t>
            </a:r>
            <a:r>
              <a:rPr lang="en-US" sz="2200" dirty="0"/>
              <a:t>/ before /r/ in words like </a:t>
            </a:r>
            <a:r>
              <a:rPr lang="en-US" sz="2200" i="1" dirty="0"/>
              <a:t>Mary, merry, and marry.</a:t>
            </a:r>
            <a:br>
              <a:rPr lang="en-US" sz="2200" i="1" dirty="0"/>
            </a:br>
            <a:endParaRPr lang="en-US" sz="2200" i="1" dirty="0"/>
          </a:p>
          <a:p>
            <a:pPr marL="719138"/>
            <a:r>
              <a:rPr lang="en-US" sz="2200" dirty="0"/>
              <a:t>Some speakers have only a two-way distinction here, between /</a:t>
            </a:r>
            <a:r>
              <a:rPr lang="el-GR" sz="2200" dirty="0">
                <a:latin typeface="Times New Roman" panose="02020603050405020304" pitchFamily="18" charset="0"/>
                <a:cs typeface="Times New Roman" panose="02020603050405020304" pitchFamily="18" charset="0"/>
              </a:rPr>
              <a:t>ε</a:t>
            </a:r>
            <a:r>
              <a:rPr lang="en-US" sz="2200" dirty="0"/>
              <a:t>/ and /</a:t>
            </a:r>
            <a:r>
              <a:rPr lang="az-Cyrl-AZ" sz="2200" dirty="0">
                <a:latin typeface="Times New Roman" panose="02020603050405020304" pitchFamily="18" charset="0"/>
                <a:cs typeface="Times New Roman" panose="02020603050405020304" pitchFamily="18" charset="0"/>
              </a:rPr>
              <a:t>ӕ</a:t>
            </a:r>
            <a:r>
              <a:rPr lang="en-US" sz="2200" dirty="0"/>
              <a:t>/</a:t>
            </a:r>
          </a:p>
          <a:p>
            <a:pPr marL="719138"/>
            <a:r>
              <a:rPr lang="en-US" sz="2200" dirty="0"/>
              <a:t>For such speakers </a:t>
            </a:r>
            <a:r>
              <a:rPr lang="en-US" sz="2200" i="1" dirty="0"/>
              <a:t>Mary and merry</a:t>
            </a:r>
            <a:r>
              <a:rPr lang="en-US" sz="2200" dirty="0"/>
              <a:t> have the same vowel quality (/</a:t>
            </a:r>
            <a:r>
              <a:rPr lang="el-GR" sz="2200" dirty="0">
                <a:latin typeface="Times New Roman" panose="02020603050405020304" pitchFamily="18" charset="0"/>
                <a:cs typeface="Times New Roman" panose="02020603050405020304" pitchFamily="18" charset="0"/>
              </a:rPr>
              <a:t>ε</a:t>
            </a:r>
            <a:r>
              <a:rPr lang="en-US" sz="2200" dirty="0"/>
              <a:t>/), which is distinct from that in </a:t>
            </a:r>
            <a:r>
              <a:rPr lang="en-US" sz="2200" i="1" dirty="0"/>
              <a:t>marry </a:t>
            </a:r>
            <a:r>
              <a:rPr lang="en-US" sz="2200" dirty="0"/>
              <a:t>(/</a:t>
            </a:r>
            <a:r>
              <a:rPr lang="az-Cyrl-AZ" sz="2200" dirty="0">
                <a:latin typeface="Times New Roman" panose="02020603050405020304" pitchFamily="18" charset="0"/>
                <a:cs typeface="Times New Roman" panose="02020603050405020304" pitchFamily="18" charset="0"/>
              </a:rPr>
              <a:t>ӕ</a:t>
            </a:r>
            <a:r>
              <a:rPr lang="en-US" sz="2200" dirty="0"/>
              <a:t>/).</a:t>
            </a:r>
          </a:p>
          <a:p>
            <a:pPr marL="719138"/>
            <a:r>
              <a:rPr lang="en-US" sz="2200" dirty="0"/>
              <a:t>For most speakers, however, </a:t>
            </a:r>
            <a:r>
              <a:rPr lang="en-US" sz="2200" i="1" dirty="0"/>
              <a:t>Mary, merry, and marry </a:t>
            </a:r>
            <a:r>
              <a:rPr lang="en-US" sz="2200" dirty="0"/>
              <a:t>are all pronounced alike.</a:t>
            </a:r>
          </a:p>
        </p:txBody>
      </p:sp>
      <p:pic>
        <p:nvPicPr>
          <p:cNvPr id="5" name="Picture 4">
            <a:extLst>
              <a:ext uri="{FF2B5EF4-FFF2-40B4-BE49-F238E27FC236}">
                <a16:creationId xmlns:a16="http://schemas.microsoft.com/office/drawing/2014/main" id="{9F5F62E5-93D3-485A-B4DC-EC050D6ABA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207393" y="2130346"/>
            <a:ext cx="2120767" cy="2983213"/>
          </a:xfrm>
          <a:prstGeom prst="rect">
            <a:avLst/>
          </a:prstGeom>
        </p:spPr>
      </p:pic>
    </p:spTree>
    <p:extLst>
      <p:ext uri="{BB962C8B-B14F-4D97-AF65-F5344CB8AC3E}">
        <p14:creationId xmlns:p14="http://schemas.microsoft.com/office/powerpoint/2010/main" val="202882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1.4.4. English Vowel – </a:t>
            </a:r>
            <a:r>
              <a:rPr lang="en-US" sz="4000" b="1" dirty="0">
                <a:solidFill>
                  <a:srgbClr val="D32F2E"/>
                </a:solidFill>
                <a:latin typeface="Cambria" panose="02040503050406030204" pitchFamily="18" charset="0"/>
                <a:ea typeface="Cambria" panose="02040503050406030204" pitchFamily="18" charset="0"/>
              </a:rPr>
              <a:t>/</a:t>
            </a:r>
            <a:r>
              <a:rPr lang="el-GR"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ε</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130346"/>
            <a:ext cx="5562600" cy="2670254"/>
          </a:xfrm>
        </p:spPr>
        <p:txBody>
          <a:bodyPr>
            <a:normAutofit fontScale="92500" lnSpcReduction="20000"/>
          </a:bodyPr>
          <a:lstStyle/>
          <a:p>
            <a:pPr marL="0" indent="0">
              <a:buNone/>
            </a:pPr>
            <a:r>
              <a:rPr lang="en-US" b="1" dirty="0"/>
              <a:t>DISTRIBUTION</a:t>
            </a:r>
          </a:p>
          <a:p>
            <a:r>
              <a:rPr lang="en-US" dirty="0"/>
              <a:t>BE distinguishes between /</a:t>
            </a:r>
            <a:r>
              <a:rPr lang="en-US" dirty="0" err="1"/>
              <a:t>e</a:t>
            </a:r>
            <a:r>
              <a:rPr lang="en-US" dirty="0" err="1">
                <a:latin typeface="Times New Roman" panose="02020603050405020304" pitchFamily="18" charset="0"/>
                <a:cs typeface="Times New Roman" panose="02020603050405020304" pitchFamily="18" charset="0"/>
              </a:rPr>
              <a:t>ǝ</a:t>
            </a:r>
            <a:r>
              <a:rPr lang="en-US" dirty="0"/>
              <a:t>/, /</a:t>
            </a:r>
            <a:r>
              <a:rPr lang="el-GR" dirty="0">
                <a:latin typeface="Times New Roman" panose="02020603050405020304" pitchFamily="18" charset="0"/>
                <a:cs typeface="Times New Roman" panose="02020603050405020304" pitchFamily="18" charset="0"/>
              </a:rPr>
              <a:t>ε</a:t>
            </a:r>
            <a:r>
              <a:rPr lang="en-US" dirty="0"/>
              <a:t>/, and /</a:t>
            </a:r>
            <a:r>
              <a:rPr lang="az-Cyrl-AZ" dirty="0">
                <a:latin typeface="Times New Roman" panose="02020603050405020304" pitchFamily="18" charset="0"/>
                <a:cs typeface="Times New Roman" panose="02020603050405020304" pitchFamily="18" charset="0"/>
              </a:rPr>
              <a:t>ӕ</a:t>
            </a:r>
            <a:r>
              <a:rPr lang="en-US" dirty="0"/>
              <a:t>/ before /r/ in words like </a:t>
            </a:r>
            <a:r>
              <a:rPr lang="en-US" i="1" dirty="0"/>
              <a:t>Mary, merry, marry</a:t>
            </a:r>
            <a:r>
              <a:rPr lang="en-US" dirty="0"/>
              <a:t> respectively. This is not the case in AE.</a:t>
            </a:r>
          </a:p>
          <a:p>
            <a:r>
              <a:rPr lang="en-US" i="1" dirty="0"/>
              <a:t>Lever</a:t>
            </a:r>
            <a:r>
              <a:rPr lang="en-US" dirty="0"/>
              <a:t> is pronounced /l</a:t>
            </a:r>
            <a:r>
              <a:rPr lang="el-GR" dirty="0">
                <a:latin typeface="Times New Roman" panose="02020603050405020304" pitchFamily="18" charset="0"/>
                <a:cs typeface="Times New Roman" panose="02020603050405020304" pitchFamily="18" charset="0"/>
              </a:rPr>
              <a:t>ε</a:t>
            </a:r>
            <a:r>
              <a:rPr lang="en-US" dirty="0" err="1">
                <a:latin typeface="Times New Roman" panose="02020603050405020304" pitchFamily="18" charset="0"/>
                <a:cs typeface="Times New Roman" panose="02020603050405020304" pitchFamily="18" charset="0"/>
              </a:rPr>
              <a:t>vǝr</a:t>
            </a:r>
            <a:r>
              <a:rPr lang="en-US" dirty="0"/>
              <a:t>/ (more rarely /l</a:t>
            </a:r>
            <a:r>
              <a:rPr lang="el-GR" dirty="0">
                <a:latin typeface="Times New Roman" panose="02020603050405020304" pitchFamily="18" charset="0"/>
                <a:cs typeface="Times New Roman" panose="02020603050405020304" pitchFamily="18" charset="0"/>
              </a:rPr>
              <a:t>ɪ</a:t>
            </a:r>
            <a:r>
              <a:rPr lang="en-US" dirty="0" err="1">
                <a:latin typeface="Times New Roman" panose="02020603050405020304" pitchFamily="18" charset="0"/>
                <a:cs typeface="Times New Roman" panose="02020603050405020304" pitchFamily="18" charset="0"/>
              </a:rPr>
              <a:t>vǝr</a:t>
            </a:r>
            <a:r>
              <a:rPr lang="en-US" dirty="0"/>
              <a:t>/) in AE but only /l</a:t>
            </a:r>
            <a:r>
              <a:rPr lang="el-GR" dirty="0">
                <a:latin typeface="Times New Roman" panose="02020603050405020304" pitchFamily="18" charset="0"/>
                <a:cs typeface="Times New Roman" panose="02020603050405020304" pitchFamily="18" charset="0"/>
              </a:rPr>
              <a:t>ɪ</a:t>
            </a:r>
            <a:r>
              <a:rPr lang="en-US" dirty="0" err="1">
                <a:latin typeface="Times New Roman" panose="02020603050405020304" pitchFamily="18" charset="0"/>
                <a:cs typeface="Times New Roman" panose="02020603050405020304" pitchFamily="18" charset="0"/>
              </a:rPr>
              <a:t>vǝ</a:t>
            </a:r>
            <a:r>
              <a:rPr lang="en-US" dirty="0"/>
              <a:t>/ in BE.</a:t>
            </a:r>
            <a:endParaRPr lang="en-US" i="1" dirty="0"/>
          </a:p>
        </p:txBody>
      </p:sp>
      <p:pic>
        <p:nvPicPr>
          <p:cNvPr id="5" name="Picture 4">
            <a:extLst>
              <a:ext uri="{FF2B5EF4-FFF2-40B4-BE49-F238E27FC236}">
                <a16:creationId xmlns:a16="http://schemas.microsoft.com/office/drawing/2014/main" id="{A6E0718B-01DD-4914-953F-6424756838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207393" y="2130346"/>
            <a:ext cx="2120767" cy="2983213"/>
          </a:xfrm>
          <a:prstGeom prst="rect">
            <a:avLst/>
          </a:prstGeom>
        </p:spPr>
      </p:pic>
    </p:spTree>
    <p:extLst>
      <p:ext uri="{BB962C8B-B14F-4D97-AF65-F5344CB8AC3E}">
        <p14:creationId xmlns:p14="http://schemas.microsoft.com/office/powerpoint/2010/main" val="6580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1.4.5. English Vowel – </a:t>
            </a:r>
            <a:r>
              <a:rPr lang="en-US" sz="4000" b="1" dirty="0">
                <a:solidFill>
                  <a:srgbClr val="D32F2E"/>
                </a:solidFill>
                <a:latin typeface="Cambria" panose="02040503050406030204" pitchFamily="18" charset="0"/>
                <a:ea typeface="Cambria" panose="02040503050406030204" pitchFamily="18" charset="0"/>
              </a:rPr>
              <a:t>/</a:t>
            </a:r>
            <a:r>
              <a:rPr lang="el-GR"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ε</a:t>
            </a:r>
            <a:r>
              <a:rPr lang="en-US" sz="4000" b="1" dirty="0">
                <a:solidFill>
                  <a:srgbClr val="D32F2E"/>
                </a:solidFill>
                <a:latin typeface="Cambria" panose="02040503050406030204" pitchFamily="18" charset="0"/>
                <a:ea typeface="Cambria" panose="02040503050406030204" pitchFamily="18" charset="0"/>
              </a:rPr>
              <a:t>/ -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889760"/>
            <a:ext cx="5562600" cy="3322796"/>
          </a:xfrm>
        </p:spPr>
        <p:txBody>
          <a:bodyPr>
            <a:normAutofit/>
          </a:bodyPr>
          <a:lstStyle/>
          <a:p>
            <a:pPr marL="514350" indent="-514350">
              <a:buFont typeface="+mj-lt"/>
              <a:buAutoNum type="arabicPeriod"/>
            </a:pPr>
            <a:r>
              <a:rPr lang="en-US" dirty="0"/>
              <a:t>/</a:t>
            </a:r>
            <a:r>
              <a:rPr lang="el-GR" dirty="0">
                <a:latin typeface="Times New Roman" panose="02020603050405020304" pitchFamily="18" charset="0"/>
                <a:cs typeface="Times New Roman" panose="02020603050405020304" pitchFamily="18" charset="0"/>
              </a:rPr>
              <a:t>ε</a:t>
            </a:r>
            <a:r>
              <a:rPr lang="en-US" dirty="0"/>
              <a:t>/ is regularly spelled </a:t>
            </a:r>
            <a:r>
              <a:rPr lang="en-US" i="1" dirty="0"/>
              <a:t>e</a:t>
            </a:r>
            <a:r>
              <a:rPr lang="en-US" dirty="0"/>
              <a:t> and </a:t>
            </a:r>
            <a:r>
              <a:rPr lang="en-US" i="1" dirty="0" err="1"/>
              <a:t>ea</a:t>
            </a:r>
            <a:r>
              <a:rPr lang="en-US" dirty="0"/>
              <a:t>: </a:t>
            </a:r>
            <a:r>
              <a:rPr lang="en-US" i="1" dirty="0"/>
              <a:t>red, bread.</a:t>
            </a:r>
            <a:r>
              <a:rPr lang="en-US" dirty="0"/>
              <a:t> Before </a:t>
            </a:r>
            <a:r>
              <a:rPr lang="en-US" i="1" dirty="0"/>
              <a:t>r</a:t>
            </a:r>
            <a:r>
              <a:rPr lang="en-US" dirty="0"/>
              <a:t> it may also be spelled </a:t>
            </a:r>
            <a:r>
              <a:rPr lang="en-US" i="1" dirty="0"/>
              <a:t>a</a:t>
            </a:r>
            <a:r>
              <a:rPr lang="en-US" dirty="0"/>
              <a:t>: </a:t>
            </a:r>
            <a:r>
              <a:rPr lang="en-US" i="1" dirty="0"/>
              <a:t>marry, Marry.</a:t>
            </a:r>
            <a:endParaRPr lang="en-US" dirty="0"/>
          </a:p>
          <a:p>
            <a:pPr marL="514350" indent="-514350">
              <a:buFont typeface="+mj-lt"/>
              <a:buAutoNum type="arabicPeriod"/>
            </a:pPr>
            <a:r>
              <a:rPr lang="en-US" dirty="0"/>
              <a:t>Other spellings abound: </a:t>
            </a:r>
            <a:r>
              <a:rPr lang="en-US" i="1" dirty="0"/>
              <a:t>any, many, Thames, friend.</a:t>
            </a:r>
          </a:p>
          <a:p>
            <a:pPr marL="514350" indent="-514350">
              <a:buFont typeface="+mj-lt"/>
              <a:buAutoNum type="arabicPeriod"/>
            </a:pPr>
            <a:r>
              <a:rPr lang="en-US" dirty="0"/>
              <a:t>Note the irregular spelling of </a:t>
            </a:r>
            <a:r>
              <a:rPr lang="en-US" i="1" dirty="0"/>
              <a:t>bury</a:t>
            </a:r>
            <a:r>
              <a:rPr lang="en-US" dirty="0"/>
              <a:t> /b</a:t>
            </a:r>
            <a:r>
              <a:rPr lang="el-GR" dirty="0">
                <a:latin typeface="Times New Roman" panose="02020603050405020304" pitchFamily="18" charset="0"/>
                <a:cs typeface="Times New Roman" panose="02020603050405020304" pitchFamily="18" charset="0"/>
              </a:rPr>
              <a:t>ε</a:t>
            </a:r>
            <a:r>
              <a:rPr lang="en-US" dirty="0" err="1">
                <a:latin typeface="Times New Roman" panose="02020603050405020304" pitchFamily="18" charset="0"/>
                <a:cs typeface="Times New Roman" panose="02020603050405020304" pitchFamily="18" charset="0"/>
              </a:rPr>
              <a:t>rɪ</a:t>
            </a:r>
            <a:r>
              <a:rPr lang="en-US" dirty="0"/>
              <a:t>/</a:t>
            </a:r>
          </a:p>
        </p:txBody>
      </p:sp>
      <p:pic>
        <p:nvPicPr>
          <p:cNvPr id="5" name="Picture 4">
            <a:extLst>
              <a:ext uri="{FF2B5EF4-FFF2-40B4-BE49-F238E27FC236}">
                <a16:creationId xmlns:a16="http://schemas.microsoft.com/office/drawing/2014/main" id="{B67C777F-B226-4F93-9CF0-712A38B995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207393" y="2130346"/>
            <a:ext cx="2120767" cy="2983213"/>
          </a:xfrm>
          <a:prstGeom prst="rect">
            <a:avLst/>
          </a:prstGeom>
        </p:spPr>
      </p:pic>
    </p:spTree>
    <p:extLst>
      <p:ext uri="{BB962C8B-B14F-4D97-AF65-F5344CB8AC3E}">
        <p14:creationId xmlns:p14="http://schemas.microsoft.com/office/powerpoint/2010/main" val="234698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1.5.1. English Vowel – </a:t>
            </a:r>
            <a:r>
              <a:rPr lang="en-US" sz="4000" b="1" dirty="0">
                <a:solidFill>
                  <a:srgbClr val="D32F2E"/>
                </a:solidFill>
                <a:latin typeface="Cambria" panose="02040503050406030204" pitchFamily="18" charset="0"/>
                <a:ea typeface="Cambria" panose="02040503050406030204" pitchFamily="18" charset="0"/>
              </a:rPr>
              <a:t>/</a:t>
            </a:r>
            <a:r>
              <a:rPr lang="az-Cyrl-AZ"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ӕ</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lnSpcReduction="10000"/>
          </a:bodyPr>
          <a:lstStyle/>
          <a:p>
            <a:r>
              <a:rPr lang="en-US" sz="2200" dirty="0"/>
              <a:t>It is an </a:t>
            </a:r>
            <a:r>
              <a:rPr lang="en-US" sz="2200" b="1" dirty="0"/>
              <a:t>open, unrounded front vowel.</a:t>
            </a:r>
          </a:p>
          <a:p>
            <a:endParaRPr lang="en-US" sz="2200" b="1" dirty="0"/>
          </a:p>
          <a:p>
            <a:r>
              <a:rPr lang="en-US" sz="2200" dirty="0"/>
              <a:t>/</a:t>
            </a:r>
            <a:r>
              <a:rPr lang="az-Cyrl-AZ" sz="2200" dirty="0">
                <a:latin typeface="Times New Roman" panose="02020603050405020304" pitchFamily="18" charset="0"/>
                <a:cs typeface="Times New Roman" panose="02020603050405020304" pitchFamily="18" charset="0"/>
              </a:rPr>
              <a:t>ӕ</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front of the tongue is raised toward the hard palate (open position).</a:t>
            </a:r>
          </a:p>
          <a:p>
            <a:pPr marL="536575">
              <a:buFont typeface="Wingdings" panose="05000000000000000000" pitchFamily="2" charset="2"/>
              <a:buChar char="Ø"/>
            </a:pPr>
            <a:r>
              <a:rPr lang="en-US" sz="2200" dirty="0"/>
              <a:t>The lips are slightly spread or neutral.</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076111"/>
            <a:ext cx="3929882" cy="230832"/>
          </a:xfrm>
          <a:prstGeom prst="rect">
            <a:avLst/>
          </a:prstGeom>
          <a:noFill/>
        </p:spPr>
        <p:txBody>
          <a:bodyPr wrap="square" rtlCol="0">
            <a:spAutoFit/>
          </a:bodyPr>
          <a:lstStyle/>
          <a:p>
            <a:r>
              <a:rPr lang="en-US" sz="900" dirty="0"/>
              <a:t>Taken from American English Pronunciation  Book of Bauer et al., (1980)</a:t>
            </a:r>
          </a:p>
        </p:txBody>
      </p:sp>
      <p:sp>
        <p:nvSpPr>
          <p:cNvPr id="5" name="TextBox 4">
            <a:extLst>
              <a:ext uri="{FF2B5EF4-FFF2-40B4-BE49-F238E27FC236}">
                <a16:creationId xmlns:a16="http://schemas.microsoft.com/office/drawing/2014/main" id="{416728CB-2549-4335-B16C-E8C789FED113}"/>
              </a:ext>
            </a:extLst>
          </p:cNvPr>
          <p:cNvSpPr txBox="1"/>
          <p:nvPr/>
        </p:nvSpPr>
        <p:spPr>
          <a:xfrm>
            <a:off x="1789692" y="5390235"/>
            <a:ext cx="3780528" cy="584775"/>
          </a:xfrm>
          <a:prstGeom prst="rect">
            <a:avLst/>
          </a:prstGeom>
          <a:noFill/>
        </p:spPr>
        <p:txBody>
          <a:bodyPr wrap="square" rtlCol="0">
            <a:spAutoFit/>
          </a:bodyPr>
          <a:lstStyle/>
          <a:p>
            <a:pPr algn="ctr"/>
            <a:r>
              <a:rPr lang="en-US" sz="1600" dirty="0">
                <a:solidFill>
                  <a:srgbClr val="FF0000"/>
                </a:solidFill>
              </a:rPr>
              <a:t>The auditory effect is that of a slightly raised Cardinal 4.</a:t>
            </a:r>
          </a:p>
        </p:txBody>
      </p:sp>
      <p:pic>
        <p:nvPicPr>
          <p:cNvPr id="4" name="Picture 3">
            <a:extLst>
              <a:ext uri="{FF2B5EF4-FFF2-40B4-BE49-F238E27FC236}">
                <a16:creationId xmlns:a16="http://schemas.microsoft.com/office/drawing/2014/main" id="{BBBDE290-79E2-4DEC-BE41-4129C821F5C1}"/>
              </a:ext>
            </a:extLst>
          </p:cNvPr>
          <p:cNvPicPr>
            <a:picLocks noChangeAspect="1"/>
          </p:cNvPicPr>
          <p:nvPr/>
        </p:nvPicPr>
        <p:blipFill rotWithShape="1">
          <a:blip r:embed="rId3"/>
          <a:srcRect l="30600" t="31467" r="50000" b="42933"/>
          <a:stretch/>
        </p:blipFill>
        <p:spPr>
          <a:xfrm>
            <a:off x="1228343" y="2067570"/>
            <a:ext cx="3997067" cy="2966895"/>
          </a:xfrm>
          <a:prstGeom prst="rect">
            <a:avLst/>
          </a:prstGeom>
        </p:spPr>
      </p:pic>
    </p:spTree>
    <p:extLst>
      <p:ext uri="{BB962C8B-B14F-4D97-AF65-F5344CB8AC3E}">
        <p14:creationId xmlns:p14="http://schemas.microsoft.com/office/powerpoint/2010/main" val="98202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1.5.2. English Vowel – </a:t>
            </a:r>
            <a:r>
              <a:rPr lang="en-US" sz="4000" b="1" dirty="0">
                <a:solidFill>
                  <a:srgbClr val="D32F2E"/>
                </a:solidFill>
                <a:latin typeface="Cambria" panose="02040503050406030204" pitchFamily="18" charset="0"/>
                <a:ea typeface="Cambria" panose="02040503050406030204" pitchFamily="18" charset="0"/>
              </a:rPr>
              <a:t>/</a:t>
            </a:r>
            <a:r>
              <a:rPr lang="az-Cyrl-AZ"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ӕ</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1914144"/>
            <a:ext cx="5074920" cy="3499104"/>
          </a:xfrm>
        </p:spPr>
        <p:txBody>
          <a:bodyPr>
            <a:normAutofit fontScale="92500" lnSpcReduction="20000"/>
          </a:bodyPr>
          <a:lstStyle/>
          <a:p>
            <a:pPr marL="0" indent="0">
              <a:buNone/>
            </a:pPr>
            <a:r>
              <a:rPr lang="en-US" sz="2200" b="1" dirty="0"/>
              <a:t>DIPHTHONGIZATION</a:t>
            </a:r>
          </a:p>
          <a:p>
            <a:r>
              <a:rPr lang="en-US" sz="2200" dirty="0"/>
              <a:t>/</a:t>
            </a:r>
            <a:r>
              <a:rPr lang="az-Cyrl-AZ" sz="2200" dirty="0">
                <a:latin typeface="Times New Roman" panose="02020603050405020304" pitchFamily="18" charset="0"/>
                <a:cs typeface="Times New Roman" panose="02020603050405020304" pitchFamily="18" charset="0"/>
              </a:rPr>
              <a:t>ӕ</a:t>
            </a:r>
            <a:r>
              <a:rPr lang="en-US" sz="2200" dirty="0"/>
              <a:t>/ is occasionally somewhat diphthongized [</a:t>
            </a:r>
            <a:r>
              <a:rPr lang="az-Cyrl-AZ" sz="2200" dirty="0">
                <a:latin typeface="Times New Roman" panose="02020603050405020304" pitchFamily="18" charset="0"/>
                <a:cs typeface="Times New Roman" panose="02020603050405020304" pitchFamily="18" charset="0"/>
              </a:rPr>
              <a:t>ӕ</a:t>
            </a:r>
            <a:r>
              <a:rPr lang="en-US" sz="2200" baseline="30000" dirty="0"/>
              <a:t>ǝ</a:t>
            </a:r>
            <a:r>
              <a:rPr lang="en-US" sz="2200" dirty="0"/>
              <a:t>].</a:t>
            </a:r>
          </a:p>
          <a:p>
            <a:r>
              <a:rPr lang="en-US" sz="2200" dirty="0"/>
              <a:t>The degree of diphthongization depends on the length of the vowel.</a:t>
            </a:r>
          </a:p>
          <a:p>
            <a:r>
              <a:rPr lang="en-US" sz="2200" dirty="0"/>
              <a:t>Thus /</a:t>
            </a:r>
            <a:r>
              <a:rPr lang="az-Cyrl-AZ" sz="2200" dirty="0">
                <a:latin typeface="Times New Roman" panose="02020603050405020304" pitchFamily="18" charset="0"/>
                <a:cs typeface="Times New Roman" panose="02020603050405020304" pitchFamily="18" charset="0"/>
              </a:rPr>
              <a:t>ӕ</a:t>
            </a:r>
            <a:r>
              <a:rPr lang="en-US" sz="2200" dirty="0"/>
              <a:t>/ is more likely to be realized as [</a:t>
            </a:r>
            <a:r>
              <a:rPr lang="az-Cyrl-AZ" sz="2200" dirty="0">
                <a:latin typeface="Times New Roman" panose="02020603050405020304" pitchFamily="18" charset="0"/>
                <a:cs typeface="Times New Roman" panose="02020603050405020304" pitchFamily="18" charset="0"/>
              </a:rPr>
              <a:t>ӕ</a:t>
            </a:r>
            <a:r>
              <a:rPr lang="en-US" sz="2200" baseline="30000" dirty="0"/>
              <a:t>ǝ</a:t>
            </a:r>
            <a:r>
              <a:rPr lang="en-US" sz="2200" dirty="0"/>
              <a:t>] in </a:t>
            </a:r>
            <a:r>
              <a:rPr lang="en-US" sz="2200" i="1" dirty="0"/>
              <a:t>had </a:t>
            </a:r>
            <a:r>
              <a:rPr lang="en-US" sz="2200" dirty="0"/>
              <a:t>than in </a:t>
            </a:r>
            <a:r>
              <a:rPr lang="en-US" sz="2200" i="1" dirty="0"/>
              <a:t>hat.</a:t>
            </a:r>
          </a:p>
          <a:p>
            <a:pPr marL="0" indent="0">
              <a:buNone/>
            </a:pPr>
            <a:endParaRPr lang="en-US" sz="2200" i="1" dirty="0"/>
          </a:p>
          <a:p>
            <a:pPr marL="0" indent="0">
              <a:buNone/>
            </a:pPr>
            <a:r>
              <a:rPr lang="en-US" sz="2200" b="1" dirty="0"/>
              <a:t>NASALIZATION</a:t>
            </a:r>
          </a:p>
          <a:p>
            <a:r>
              <a:rPr lang="en-US" sz="2200" dirty="0"/>
              <a:t>The nasalization tends to be particularly strong for /</a:t>
            </a:r>
            <a:r>
              <a:rPr lang="az-Cyrl-AZ" sz="2200" dirty="0">
                <a:latin typeface="Times New Roman" panose="02020603050405020304" pitchFamily="18" charset="0"/>
                <a:cs typeface="Times New Roman" panose="02020603050405020304" pitchFamily="18" charset="0"/>
              </a:rPr>
              <a:t>ӕ</a:t>
            </a:r>
            <a:r>
              <a:rPr lang="en-US" sz="2200" dirty="0"/>
              <a:t>/.</a:t>
            </a:r>
          </a:p>
        </p:txBody>
      </p:sp>
      <p:pic>
        <p:nvPicPr>
          <p:cNvPr id="3" name="Picture 2">
            <a:extLst>
              <a:ext uri="{FF2B5EF4-FFF2-40B4-BE49-F238E27FC236}">
                <a16:creationId xmlns:a16="http://schemas.microsoft.com/office/drawing/2014/main" id="{2CCE17C7-8AE3-464F-9B38-80CBB48C7710}"/>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l="22094" t="16807" r="19809" b="33031"/>
          <a:stretch/>
        </p:blipFill>
        <p:spPr>
          <a:xfrm>
            <a:off x="2194559" y="2526091"/>
            <a:ext cx="2484355" cy="2145095"/>
          </a:xfrm>
          <a:prstGeom prst="rect">
            <a:avLst/>
          </a:prstGeom>
        </p:spPr>
      </p:pic>
    </p:spTree>
    <p:extLst>
      <p:ext uri="{BB962C8B-B14F-4D97-AF65-F5344CB8AC3E}">
        <p14:creationId xmlns:p14="http://schemas.microsoft.com/office/powerpoint/2010/main" val="243584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1.5.3. English Vowel – </a:t>
            </a:r>
            <a:r>
              <a:rPr lang="en-US" sz="4000" b="1" dirty="0">
                <a:solidFill>
                  <a:srgbClr val="D32F2E"/>
                </a:solidFill>
                <a:latin typeface="Cambria" panose="02040503050406030204" pitchFamily="18" charset="0"/>
                <a:ea typeface="Cambria" panose="02040503050406030204" pitchFamily="18" charset="0"/>
              </a:rPr>
              <a:t>/</a:t>
            </a:r>
            <a:r>
              <a:rPr lang="az-Cyrl-AZ"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ӕ</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385632"/>
            <a:ext cx="5562600" cy="2722816"/>
          </a:xfrm>
        </p:spPr>
        <p:txBody>
          <a:bodyPr>
            <a:normAutofit/>
          </a:bodyPr>
          <a:lstStyle/>
          <a:p>
            <a:pPr marL="457200" indent="-457200">
              <a:buFont typeface="+mj-lt"/>
              <a:buAutoNum type="arabicPeriod"/>
            </a:pPr>
            <a:r>
              <a:rPr lang="en-US" sz="2200" dirty="0"/>
              <a:t>/</a:t>
            </a:r>
            <a:r>
              <a:rPr lang="az-Cyrl-AZ" sz="2200" dirty="0">
                <a:latin typeface="Times New Roman" panose="02020603050405020304" pitchFamily="18" charset="0"/>
                <a:cs typeface="Times New Roman" panose="02020603050405020304" pitchFamily="18" charset="0"/>
              </a:rPr>
              <a:t>ӕ</a:t>
            </a:r>
            <a:r>
              <a:rPr lang="en-US" sz="2200" dirty="0"/>
              <a:t>/ does not occur in open stressed syllables and is thus a checked vowel.  </a:t>
            </a:r>
          </a:p>
          <a:p>
            <a:pPr marL="457200" indent="-457200">
              <a:buFont typeface="+mj-lt"/>
              <a:buAutoNum type="arabicPeriod"/>
            </a:pPr>
            <a:endParaRPr lang="en-US" sz="2200" dirty="0"/>
          </a:p>
          <a:p>
            <a:pPr marL="457200" indent="-457200">
              <a:buFont typeface="+mj-lt"/>
              <a:buAutoNum type="arabicPeriod"/>
            </a:pPr>
            <a:r>
              <a:rPr lang="en-US" sz="2200" dirty="0"/>
              <a:t>There is free variation between /</a:t>
            </a:r>
            <a:r>
              <a:rPr lang="az-Cyrl-AZ" sz="2200" dirty="0">
                <a:latin typeface="Times New Roman" panose="02020603050405020304" pitchFamily="18" charset="0"/>
                <a:cs typeface="Times New Roman" panose="02020603050405020304" pitchFamily="18" charset="0"/>
              </a:rPr>
              <a:t>ӕ</a:t>
            </a:r>
            <a:r>
              <a:rPr lang="en-US" sz="2200" dirty="0"/>
              <a:t>/ and /</a:t>
            </a:r>
            <a:r>
              <a:rPr lang="en-US" sz="2200" dirty="0">
                <a:latin typeface="Times New Roman" panose="02020603050405020304" pitchFamily="18" charset="0"/>
                <a:cs typeface="Times New Roman" panose="02020603050405020304" pitchFamily="18" charset="0"/>
              </a:rPr>
              <a:t>e</a:t>
            </a:r>
            <a:r>
              <a:rPr lang="en-US" sz="2200" dirty="0"/>
              <a:t>/ in some words: </a:t>
            </a:r>
            <a:r>
              <a:rPr lang="en-US" sz="2200" i="1" dirty="0"/>
              <a:t>apical, apricot, matrix, patronize; </a:t>
            </a:r>
            <a:r>
              <a:rPr lang="en-US" sz="2200" dirty="0"/>
              <a:t>this is especially common in the negative prefix </a:t>
            </a:r>
            <a:r>
              <a:rPr lang="en-US" sz="2200" i="1" dirty="0"/>
              <a:t>a-</a:t>
            </a:r>
            <a:r>
              <a:rPr lang="en-US" sz="2200" dirty="0"/>
              <a:t>: </a:t>
            </a:r>
            <a:r>
              <a:rPr lang="en-US" sz="2200" i="1" dirty="0"/>
              <a:t>amoral, asymmetric.</a:t>
            </a:r>
          </a:p>
        </p:txBody>
      </p:sp>
      <p:pic>
        <p:nvPicPr>
          <p:cNvPr id="6" name="Picture 5">
            <a:extLst>
              <a:ext uri="{FF2B5EF4-FFF2-40B4-BE49-F238E27FC236}">
                <a16:creationId xmlns:a16="http://schemas.microsoft.com/office/drawing/2014/main" id="{D23105A9-677A-40B6-A8BD-A0AA1B3CF3E8}"/>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l="22094" t="16807" r="19809" b="33031"/>
          <a:stretch/>
        </p:blipFill>
        <p:spPr>
          <a:xfrm>
            <a:off x="2072523" y="2550475"/>
            <a:ext cx="2484355" cy="2145095"/>
          </a:xfrm>
          <a:prstGeom prst="rect">
            <a:avLst/>
          </a:prstGeom>
        </p:spPr>
      </p:pic>
    </p:spTree>
    <p:extLst>
      <p:ext uri="{BB962C8B-B14F-4D97-AF65-F5344CB8AC3E}">
        <p14:creationId xmlns:p14="http://schemas.microsoft.com/office/powerpoint/2010/main" val="3253308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1.5.4. English Vowel – </a:t>
            </a:r>
            <a:r>
              <a:rPr lang="en-US" sz="4000" b="1" dirty="0">
                <a:solidFill>
                  <a:srgbClr val="D32F2E"/>
                </a:solidFill>
                <a:latin typeface="Cambria" panose="02040503050406030204" pitchFamily="18" charset="0"/>
                <a:ea typeface="Cambria" panose="02040503050406030204" pitchFamily="18" charset="0"/>
              </a:rPr>
              <a:t>/</a:t>
            </a:r>
            <a:r>
              <a:rPr lang="az-Cyrl-AZ"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ӕ</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130346"/>
            <a:ext cx="5562600" cy="2868374"/>
          </a:xfrm>
        </p:spPr>
        <p:txBody>
          <a:bodyPr>
            <a:normAutofit fontScale="85000" lnSpcReduction="20000"/>
          </a:bodyPr>
          <a:lstStyle/>
          <a:p>
            <a:pPr marL="0" indent="0">
              <a:buNone/>
            </a:pPr>
            <a:r>
              <a:rPr lang="en-US" b="1" dirty="0"/>
              <a:t>DISTRIBUTION</a:t>
            </a:r>
          </a:p>
          <a:p>
            <a:r>
              <a:rPr lang="en-US" dirty="0"/>
              <a:t>In about 150 common words spelled with </a:t>
            </a:r>
            <a:r>
              <a:rPr lang="en-US" i="1" dirty="0"/>
              <a:t>a</a:t>
            </a:r>
            <a:r>
              <a:rPr lang="en-US" dirty="0"/>
              <a:t> followed by /n/ plus a consonant, by /f/, or by /s/ BE has /</a:t>
            </a:r>
            <a:r>
              <a:rPr lang="en-US" dirty="0">
                <a:latin typeface="Times New Roman" panose="02020603050405020304" pitchFamily="18" charset="0"/>
                <a:cs typeface="Times New Roman" panose="02020603050405020304" pitchFamily="18" charset="0"/>
              </a:rPr>
              <a:t>ɑ</a:t>
            </a:r>
            <a:r>
              <a:rPr lang="en-US" dirty="0"/>
              <a:t>/ whereas AE has /</a:t>
            </a:r>
            <a:r>
              <a:rPr lang="az-Cyrl-AZ" dirty="0">
                <a:latin typeface="Times New Roman" panose="02020603050405020304" pitchFamily="18" charset="0"/>
                <a:cs typeface="Times New Roman" panose="02020603050405020304" pitchFamily="18" charset="0"/>
              </a:rPr>
              <a:t>ӕ</a:t>
            </a:r>
            <a:r>
              <a:rPr lang="en-US" dirty="0"/>
              <a:t>/: </a:t>
            </a:r>
            <a:r>
              <a:rPr lang="en-US" i="1" dirty="0"/>
              <a:t>aunt, chance, branch, staff, laugh.</a:t>
            </a:r>
          </a:p>
          <a:p>
            <a:endParaRPr lang="en-US" i="1" dirty="0"/>
          </a:p>
          <a:p>
            <a:r>
              <a:rPr lang="en-US" dirty="0"/>
              <a:t>In the majority of words so spelled, however, both BE and AE use /</a:t>
            </a:r>
            <a:r>
              <a:rPr lang="az-Cyrl-AZ" dirty="0">
                <a:latin typeface="Times New Roman" panose="02020603050405020304" pitchFamily="18" charset="0"/>
                <a:cs typeface="Times New Roman" panose="02020603050405020304" pitchFamily="18" charset="0"/>
              </a:rPr>
              <a:t>ӕ</a:t>
            </a:r>
            <a:r>
              <a:rPr lang="en-US" dirty="0"/>
              <a:t>/: </a:t>
            </a:r>
            <a:r>
              <a:rPr lang="en-US" i="1" dirty="0"/>
              <a:t>ant, mantle, mass, passage.</a:t>
            </a:r>
            <a:endParaRPr lang="en-US" dirty="0"/>
          </a:p>
        </p:txBody>
      </p:sp>
      <p:pic>
        <p:nvPicPr>
          <p:cNvPr id="6" name="Picture 5">
            <a:extLst>
              <a:ext uri="{FF2B5EF4-FFF2-40B4-BE49-F238E27FC236}">
                <a16:creationId xmlns:a16="http://schemas.microsoft.com/office/drawing/2014/main" id="{E200813A-62AE-40BE-92B0-DCF90F605291}"/>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l="22094" t="16807" r="19809" b="33031"/>
          <a:stretch/>
        </p:blipFill>
        <p:spPr>
          <a:xfrm>
            <a:off x="2036063" y="2513899"/>
            <a:ext cx="2484355" cy="2145095"/>
          </a:xfrm>
          <a:prstGeom prst="rect">
            <a:avLst/>
          </a:prstGeom>
        </p:spPr>
      </p:pic>
    </p:spTree>
    <p:extLst>
      <p:ext uri="{BB962C8B-B14F-4D97-AF65-F5344CB8AC3E}">
        <p14:creationId xmlns:p14="http://schemas.microsoft.com/office/powerpoint/2010/main" val="4041198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1.5.5. English Vowel – </a:t>
            </a:r>
            <a:r>
              <a:rPr lang="en-US" sz="4000" b="1" dirty="0">
                <a:solidFill>
                  <a:srgbClr val="D32F2E"/>
                </a:solidFill>
                <a:latin typeface="Cambria" panose="02040503050406030204" pitchFamily="18" charset="0"/>
                <a:ea typeface="Cambria" panose="02040503050406030204" pitchFamily="18" charset="0"/>
              </a:rPr>
              <a:t>/</a:t>
            </a:r>
            <a:r>
              <a:rPr lang="az-Cyrl-AZ"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ӕ</a:t>
            </a:r>
            <a:r>
              <a:rPr lang="en-US" sz="4000" b="1" dirty="0">
                <a:solidFill>
                  <a:srgbClr val="D32F2E"/>
                </a:solidFill>
                <a:latin typeface="Cambria" panose="02040503050406030204" pitchFamily="18" charset="0"/>
                <a:ea typeface="Cambria" panose="02040503050406030204" pitchFamily="18" charset="0"/>
              </a:rPr>
              <a:t>/ -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889760"/>
            <a:ext cx="5562600" cy="3322796"/>
          </a:xfrm>
        </p:spPr>
        <p:txBody>
          <a:bodyPr>
            <a:normAutofit fontScale="77500" lnSpcReduction="20000"/>
          </a:bodyPr>
          <a:lstStyle/>
          <a:p>
            <a:pPr marL="0" indent="0">
              <a:buNone/>
            </a:pPr>
            <a:r>
              <a:rPr lang="en-US" dirty="0"/>
              <a:t>/</a:t>
            </a:r>
            <a:r>
              <a:rPr lang="az-Cyrl-AZ" dirty="0">
                <a:latin typeface="Times New Roman" panose="02020603050405020304" pitchFamily="18" charset="0"/>
                <a:cs typeface="Times New Roman" panose="02020603050405020304" pitchFamily="18" charset="0"/>
              </a:rPr>
              <a:t>ӕ</a:t>
            </a:r>
            <a:r>
              <a:rPr lang="en-US" dirty="0"/>
              <a:t>/ is regularly spelled </a:t>
            </a:r>
          </a:p>
          <a:p>
            <a:pPr marL="0" indent="0">
              <a:buNone/>
            </a:pPr>
            <a:endParaRPr lang="en-US" i="1" dirty="0"/>
          </a:p>
          <a:p>
            <a:pPr marL="0" indent="0">
              <a:buNone/>
            </a:pPr>
            <a:r>
              <a:rPr lang="en-US" i="1" dirty="0"/>
              <a:t>a</a:t>
            </a:r>
            <a:r>
              <a:rPr lang="en-US" dirty="0"/>
              <a:t>: </a:t>
            </a:r>
            <a:r>
              <a:rPr lang="en-US" i="1" dirty="0"/>
              <a:t>man, have cat.</a:t>
            </a:r>
          </a:p>
          <a:p>
            <a:pPr marL="0" indent="0">
              <a:buNone/>
            </a:pPr>
            <a:endParaRPr lang="en-US" i="1" dirty="0"/>
          </a:p>
          <a:p>
            <a:pPr marL="0" indent="0">
              <a:buNone/>
            </a:pPr>
            <a:r>
              <a:rPr lang="en-US" dirty="0"/>
              <a:t>Note, however, the spellings </a:t>
            </a:r>
            <a:r>
              <a:rPr lang="en-US" i="1" dirty="0"/>
              <a:t>au</a:t>
            </a:r>
            <a:r>
              <a:rPr lang="en-US" dirty="0"/>
              <a:t> in </a:t>
            </a:r>
            <a:r>
              <a:rPr lang="en-US" i="1" dirty="0"/>
              <a:t>aunt, laugh,</a:t>
            </a:r>
            <a:r>
              <a:rPr lang="en-US" dirty="0"/>
              <a:t> </a:t>
            </a:r>
          </a:p>
          <a:p>
            <a:pPr marL="0" indent="0">
              <a:buNone/>
            </a:pPr>
            <a:endParaRPr lang="en-US" dirty="0"/>
          </a:p>
          <a:p>
            <a:pPr marL="0" indent="0">
              <a:buNone/>
            </a:pPr>
            <a:r>
              <a:rPr lang="en-US" dirty="0"/>
              <a:t>and…</a:t>
            </a:r>
          </a:p>
          <a:p>
            <a:pPr marL="0" indent="0">
              <a:buNone/>
            </a:pPr>
            <a:endParaRPr lang="en-US" dirty="0"/>
          </a:p>
          <a:p>
            <a:pPr marL="0" indent="0">
              <a:buNone/>
            </a:pPr>
            <a:r>
              <a:rPr lang="en-US" i="1" dirty="0"/>
              <a:t>ai</a:t>
            </a:r>
            <a:r>
              <a:rPr lang="en-US" dirty="0"/>
              <a:t> in </a:t>
            </a:r>
            <a:r>
              <a:rPr lang="en-US" i="1" dirty="0"/>
              <a:t>plaid.</a:t>
            </a:r>
          </a:p>
        </p:txBody>
      </p:sp>
      <p:pic>
        <p:nvPicPr>
          <p:cNvPr id="6" name="Picture 5">
            <a:extLst>
              <a:ext uri="{FF2B5EF4-FFF2-40B4-BE49-F238E27FC236}">
                <a16:creationId xmlns:a16="http://schemas.microsoft.com/office/drawing/2014/main" id="{AB43A11B-7788-4526-B9E7-90BE9DAB4249}"/>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l="22094" t="16807" r="19809" b="33031"/>
          <a:stretch/>
        </p:blipFill>
        <p:spPr>
          <a:xfrm>
            <a:off x="1962911" y="2478610"/>
            <a:ext cx="2484355" cy="2145095"/>
          </a:xfrm>
          <a:prstGeom prst="rect">
            <a:avLst/>
          </a:prstGeom>
        </p:spPr>
      </p:pic>
    </p:spTree>
    <p:extLst>
      <p:ext uri="{BB962C8B-B14F-4D97-AF65-F5344CB8AC3E}">
        <p14:creationId xmlns:p14="http://schemas.microsoft.com/office/powerpoint/2010/main" val="1923409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animEffect transition="in" filter="fade">
                                      <p:cBhvr>
                                        <p:cTn id="2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1.6.1.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ǝ</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925568" cy="4351338"/>
          </a:xfrm>
        </p:spPr>
        <p:txBody>
          <a:bodyPr>
            <a:normAutofit/>
          </a:bodyPr>
          <a:lstStyle/>
          <a:p>
            <a:r>
              <a:rPr lang="en-US" sz="2200" dirty="0"/>
              <a:t>It is a mid</a:t>
            </a:r>
            <a:r>
              <a:rPr lang="en-US" sz="2200" b="1" dirty="0"/>
              <a:t>, unrounded central vowel.</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ǝ</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middle of the tongue is raised toward the area where the hard palate and the velum meet (mid position).</a:t>
            </a:r>
          </a:p>
          <a:p>
            <a:pPr marL="536575">
              <a:buFont typeface="Wingdings" panose="05000000000000000000" pitchFamily="2" charset="2"/>
              <a:buChar char="Ø"/>
            </a:pPr>
            <a:r>
              <a:rPr lang="en-US" sz="2200" dirty="0"/>
              <a:t>The lips are in neutral position.</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4797146"/>
            <a:ext cx="3929882" cy="230832"/>
          </a:xfrm>
          <a:prstGeom prst="rect">
            <a:avLst/>
          </a:prstGeom>
          <a:noFill/>
        </p:spPr>
        <p:txBody>
          <a:bodyPr wrap="square" rtlCol="0">
            <a:spAutoFit/>
          </a:bodyPr>
          <a:lstStyle/>
          <a:p>
            <a:r>
              <a:rPr lang="en-US" sz="900" dirty="0"/>
              <a:t>Taken from American English Pronunciation  Book of Bauer et al., (1980)</a:t>
            </a:r>
          </a:p>
        </p:txBody>
      </p:sp>
      <p:sp>
        <p:nvSpPr>
          <p:cNvPr id="5" name="TextBox 4">
            <a:extLst>
              <a:ext uri="{FF2B5EF4-FFF2-40B4-BE49-F238E27FC236}">
                <a16:creationId xmlns:a16="http://schemas.microsoft.com/office/drawing/2014/main" id="{416728CB-2549-4335-B16C-E8C789FED113}"/>
              </a:ext>
            </a:extLst>
          </p:cNvPr>
          <p:cNvSpPr txBox="1"/>
          <p:nvPr/>
        </p:nvSpPr>
        <p:spPr>
          <a:xfrm>
            <a:off x="1801884" y="5076110"/>
            <a:ext cx="3780528" cy="1077218"/>
          </a:xfrm>
          <a:prstGeom prst="rect">
            <a:avLst/>
          </a:prstGeom>
          <a:noFill/>
        </p:spPr>
        <p:txBody>
          <a:bodyPr wrap="square" rtlCol="0">
            <a:spAutoFit/>
          </a:bodyPr>
          <a:lstStyle/>
          <a:p>
            <a:pPr algn="ctr"/>
            <a:r>
              <a:rPr lang="en-US" sz="1600" dirty="0">
                <a:solidFill>
                  <a:srgbClr val="FF0000"/>
                </a:solidFill>
              </a:rPr>
              <a:t>The auditory effect of this vowel, called “schwa” [</a:t>
            </a:r>
            <a:r>
              <a:rPr lang="en-US" sz="1600" dirty="0" err="1">
                <a:solidFill>
                  <a:srgbClr val="FF0000"/>
                </a:solidFill>
                <a:latin typeface="Times New Roman" panose="02020603050405020304" pitchFamily="18" charset="0"/>
                <a:cs typeface="Times New Roman" panose="02020603050405020304" pitchFamily="18" charset="0"/>
              </a:rPr>
              <a:t>ʃwa</a:t>
            </a:r>
            <a:r>
              <a:rPr lang="en-US" sz="1600" dirty="0">
                <a:solidFill>
                  <a:srgbClr val="FF0000"/>
                </a:solidFill>
              </a:rPr>
              <a:t>], cannot be described in relation to any single Cardinal Vowel, since it is “dead-center”.</a:t>
            </a:r>
          </a:p>
        </p:txBody>
      </p:sp>
      <p:pic>
        <p:nvPicPr>
          <p:cNvPr id="3" name="Picture 2">
            <a:extLst>
              <a:ext uri="{FF2B5EF4-FFF2-40B4-BE49-F238E27FC236}">
                <a16:creationId xmlns:a16="http://schemas.microsoft.com/office/drawing/2014/main" id="{289DF610-234F-4719-9BB4-249D5F7FFBBE}"/>
              </a:ext>
            </a:extLst>
          </p:cNvPr>
          <p:cNvPicPr>
            <a:picLocks noChangeAspect="1"/>
          </p:cNvPicPr>
          <p:nvPr/>
        </p:nvPicPr>
        <p:blipFill rotWithShape="1">
          <a:blip r:embed="rId3"/>
          <a:srcRect l="32800" t="45333" r="47800" b="29778"/>
          <a:stretch/>
        </p:blipFill>
        <p:spPr>
          <a:xfrm>
            <a:off x="1423932" y="2019291"/>
            <a:ext cx="3780528" cy="2728216"/>
          </a:xfrm>
          <a:prstGeom prst="rect">
            <a:avLst/>
          </a:prstGeom>
        </p:spPr>
      </p:pic>
    </p:spTree>
    <p:extLst>
      <p:ext uri="{BB962C8B-B14F-4D97-AF65-F5344CB8AC3E}">
        <p14:creationId xmlns:p14="http://schemas.microsoft.com/office/powerpoint/2010/main" val="317819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1.6.2.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ǝ</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1914144"/>
            <a:ext cx="5074920" cy="3986784"/>
          </a:xfrm>
        </p:spPr>
        <p:txBody>
          <a:bodyPr>
            <a:normAutofit/>
          </a:bodyPr>
          <a:lstStyle/>
          <a:p>
            <a:pPr marL="0" indent="0">
              <a:buNone/>
            </a:pPr>
            <a:r>
              <a:rPr lang="en-US" sz="2200" b="1" dirty="0"/>
              <a:t>FINAL POSITION</a:t>
            </a:r>
          </a:p>
          <a:p>
            <a:r>
              <a:rPr lang="en-US" sz="2200" dirty="0"/>
              <a:t>Before a pause, /</a:t>
            </a:r>
            <a:r>
              <a:rPr lang="en-US" sz="2200" dirty="0">
                <a:latin typeface="Times New Roman" panose="02020603050405020304" pitchFamily="18" charset="0"/>
                <a:cs typeface="Times New Roman" panose="02020603050405020304" pitchFamily="18" charset="0"/>
              </a:rPr>
              <a:t>ǝ</a:t>
            </a:r>
            <a:r>
              <a:rPr lang="en-US" sz="2200" dirty="0"/>
              <a:t>/ has a lowered variant: </a:t>
            </a:r>
            <a:r>
              <a:rPr lang="en-US" sz="2200" i="1" dirty="0"/>
              <a:t>It’s practic</a:t>
            </a:r>
            <a:r>
              <a:rPr lang="en-US" sz="2200" b="1" i="1" dirty="0"/>
              <a:t>ally a</a:t>
            </a:r>
            <a:r>
              <a:rPr lang="en-US" sz="2200" i="1" dirty="0"/>
              <a:t> villa!; He </a:t>
            </a:r>
            <a:r>
              <a:rPr lang="en-US" sz="2200" b="1" i="1" dirty="0"/>
              <a:t>went first to </a:t>
            </a:r>
            <a:r>
              <a:rPr lang="en-US" sz="2200" i="1" dirty="0"/>
              <a:t>Cuba, then to </a:t>
            </a:r>
            <a:r>
              <a:rPr lang="en-US" sz="2200" b="1" i="1" dirty="0"/>
              <a:t>Africa</a:t>
            </a:r>
            <a:r>
              <a:rPr lang="en-US" sz="2200" i="1" dirty="0"/>
              <a:t>, and fin</a:t>
            </a:r>
            <a:r>
              <a:rPr lang="en-US" sz="2200" b="1" i="1" dirty="0"/>
              <a:t>ally to Chi</a:t>
            </a:r>
            <a:r>
              <a:rPr lang="en-US" sz="2200" i="1" dirty="0"/>
              <a:t>na.</a:t>
            </a:r>
          </a:p>
          <a:p>
            <a:endParaRPr lang="en-US" sz="2200" dirty="0"/>
          </a:p>
          <a:p>
            <a:r>
              <a:rPr lang="en-US" sz="2200" dirty="0"/>
              <a:t>When such words are not followed by a pause, this lowered variant does not occur: </a:t>
            </a:r>
            <a:r>
              <a:rPr lang="en-US" sz="2200" i="1" dirty="0"/>
              <a:t>There’s a vi</a:t>
            </a:r>
            <a:r>
              <a:rPr lang="en-US" sz="2200" b="1" i="1" dirty="0"/>
              <a:t>lla for sale ne</a:t>
            </a:r>
            <a:r>
              <a:rPr lang="en-US" sz="2200" i="1" dirty="0"/>
              <a:t>xt door; Those are </a:t>
            </a:r>
            <a:r>
              <a:rPr lang="en-US" sz="2200" b="1" i="1" dirty="0"/>
              <a:t>lovely Chi</a:t>
            </a:r>
            <a:r>
              <a:rPr lang="en-US" sz="2200" i="1" dirty="0"/>
              <a:t>na cups.</a:t>
            </a:r>
            <a:endParaRPr lang="en-US" sz="2200" dirty="0"/>
          </a:p>
        </p:txBody>
      </p:sp>
      <p:pic>
        <p:nvPicPr>
          <p:cNvPr id="4" name="Picture 3" descr="Icon&#10;&#10;Description automatically generated">
            <a:extLst>
              <a:ext uri="{FF2B5EF4-FFF2-40B4-BE49-F238E27FC236}">
                <a16:creationId xmlns:a16="http://schemas.microsoft.com/office/drawing/2014/main" id="{54FC65CB-B4A1-444B-AE4F-62D295EE6F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8488" y="2011680"/>
            <a:ext cx="3293364" cy="3293364"/>
          </a:xfrm>
          <a:prstGeom prst="rect">
            <a:avLst/>
          </a:prstGeom>
        </p:spPr>
      </p:pic>
    </p:spTree>
    <p:extLst>
      <p:ext uri="{BB962C8B-B14F-4D97-AF65-F5344CB8AC3E}">
        <p14:creationId xmlns:p14="http://schemas.microsoft.com/office/powerpoint/2010/main" val="238732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1.6.3.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ǝ</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451354"/>
            <a:ext cx="5562600" cy="2414016"/>
          </a:xfrm>
        </p:spPr>
        <p:txBody>
          <a:bodyPr>
            <a:normAutofit/>
          </a:bodyPr>
          <a:lstStyle/>
          <a:p>
            <a:pPr marL="457200" indent="-457200">
              <a:buFont typeface="+mj-lt"/>
              <a:buAutoNum type="arabicPeriod"/>
            </a:pPr>
            <a:r>
              <a:rPr lang="en-US" sz="2200" dirty="0"/>
              <a:t>/</a:t>
            </a:r>
            <a:r>
              <a:rPr lang="en-US" sz="2200" dirty="0">
                <a:latin typeface="Times New Roman" panose="02020603050405020304" pitchFamily="18" charset="0"/>
                <a:cs typeface="Times New Roman" panose="02020603050405020304" pitchFamily="18" charset="0"/>
              </a:rPr>
              <a:t>ǝ</a:t>
            </a:r>
            <a:r>
              <a:rPr lang="en-US" sz="2200" dirty="0"/>
              <a:t>/ never occurs in stressed syllables.</a:t>
            </a:r>
          </a:p>
          <a:p>
            <a:pPr marL="457200" indent="-457200">
              <a:buFont typeface="+mj-lt"/>
              <a:buAutoNum type="arabicPeriod"/>
            </a:pPr>
            <a:r>
              <a:rPr lang="en-US" sz="2200" dirty="0"/>
              <a:t>/</a:t>
            </a:r>
            <a:r>
              <a:rPr lang="en-US" sz="2200" dirty="0">
                <a:latin typeface="Times New Roman" panose="02020603050405020304" pitchFamily="18" charset="0"/>
                <a:cs typeface="Times New Roman" panose="02020603050405020304" pitchFamily="18" charset="0"/>
              </a:rPr>
              <a:t>ǝ</a:t>
            </a:r>
            <a:r>
              <a:rPr lang="en-US" sz="2200" dirty="0"/>
              <a:t>/ alternates with most English vowels as the position of main stress changes, e.g.</a:t>
            </a:r>
            <a:br>
              <a:rPr lang="en-US" sz="2200" dirty="0"/>
            </a:br>
            <a:r>
              <a:rPr lang="en-US" sz="2200" dirty="0"/>
              <a:t>/</a:t>
            </a:r>
            <a:r>
              <a:rPr lang="en-US" sz="2200" dirty="0">
                <a:latin typeface="Times New Roman" panose="02020603050405020304" pitchFamily="18" charset="0"/>
                <a:cs typeface="Times New Roman" panose="02020603050405020304" pitchFamily="18" charset="0"/>
              </a:rPr>
              <a:t>ǝ</a:t>
            </a:r>
            <a:r>
              <a:rPr lang="en-US" sz="2200" dirty="0"/>
              <a:t>/ vs. /</a:t>
            </a:r>
            <a:r>
              <a:rPr lang="az-Cyrl-AZ" sz="2200" dirty="0">
                <a:latin typeface="Times New Roman" panose="02020603050405020304" pitchFamily="18" charset="0"/>
                <a:cs typeface="Times New Roman" panose="02020603050405020304" pitchFamily="18" charset="0"/>
              </a:rPr>
              <a:t>ӕ</a:t>
            </a:r>
            <a:r>
              <a:rPr lang="en-US" sz="2200" dirty="0"/>
              <a:t>/: </a:t>
            </a:r>
            <a:r>
              <a:rPr lang="en-US" sz="2200" i="1" dirty="0"/>
              <a:t>rapid </a:t>
            </a:r>
            <a:r>
              <a:rPr lang="en-US" sz="2200" dirty="0"/>
              <a:t>/’r</a:t>
            </a:r>
            <a:r>
              <a:rPr lang="az-Cyrl-AZ" sz="2200" dirty="0">
                <a:latin typeface="Times New Roman" panose="02020603050405020304" pitchFamily="18" charset="0"/>
                <a:cs typeface="Times New Roman" panose="02020603050405020304" pitchFamily="18" charset="0"/>
              </a:rPr>
              <a:t>ӕ</a:t>
            </a:r>
            <a:r>
              <a:rPr lang="en-US" sz="2200" dirty="0" err="1">
                <a:latin typeface="Times New Roman" panose="02020603050405020304" pitchFamily="18" charset="0"/>
                <a:cs typeface="Times New Roman" panose="02020603050405020304" pitchFamily="18" charset="0"/>
              </a:rPr>
              <a:t>pɪd</a:t>
            </a:r>
            <a:r>
              <a:rPr lang="en-US" sz="2200" dirty="0">
                <a:latin typeface="Times New Roman" panose="02020603050405020304" pitchFamily="18" charset="0"/>
                <a:cs typeface="Times New Roman" panose="02020603050405020304" pitchFamily="18" charset="0"/>
              </a:rPr>
              <a:t>/ vs </a:t>
            </a:r>
            <a:br>
              <a:rPr lang="en-US" sz="2200" dirty="0">
                <a:latin typeface="Times New Roman" panose="02020603050405020304" pitchFamily="18" charset="0"/>
                <a:cs typeface="Times New Roman" panose="02020603050405020304" pitchFamily="18" charset="0"/>
              </a:rPr>
            </a:br>
            <a:r>
              <a:rPr lang="en-US" sz="2200" i="1" dirty="0">
                <a:latin typeface="Times New Roman" panose="02020603050405020304" pitchFamily="18" charset="0"/>
                <a:cs typeface="Times New Roman" panose="02020603050405020304" pitchFamily="18" charset="0"/>
              </a:rPr>
              <a:t>rapidity</a:t>
            </a:r>
            <a:r>
              <a:rPr lang="en-US" sz="2200" dirty="0">
                <a:latin typeface="Times New Roman" panose="02020603050405020304" pitchFamily="18" charset="0"/>
                <a:cs typeface="Times New Roman" panose="02020603050405020304" pitchFamily="18" charset="0"/>
              </a:rPr>
              <a:t> </a:t>
            </a:r>
            <a:r>
              <a:rPr lang="en-US" sz="2200" dirty="0"/>
              <a:t>/</a:t>
            </a:r>
            <a:r>
              <a:rPr lang="en-US" sz="2200" dirty="0" err="1"/>
              <a:t>r</a:t>
            </a:r>
            <a:r>
              <a:rPr lang="en-US" sz="2200" dirty="0" err="1">
                <a:latin typeface="Times New Roman" panose="02020603050405020304" pitchFamily="18" charset="0"/>
                <a:cs typeface="Times New Roman" panose="02020603050405020304" pitchFamily="18" charset="0"/>
              </a:rPr>
              <a:t>ǝpɪdɪti</a:t>
            </a:r>
            <a:r>
              <a:rPr lang="en-US" sz="2200" dirty="0">
                <a:latin typeface="Times New Roman" panose="02020603050405020304" pitchFamily="18" charset="0"/>
                <a:cs typeface="Times New Roman" panose="02020603050405020304" pitchFamily="18" charset="0"/>
              </a:rPr>
              <a:t>/</a:t>
            </a:r>
            <a:br>
              <a:rPr lang="en-US" sz="2200" dirty="0">
                <a:latin typeface="Times New Roman" panose="02020603050405020304" pitchFamily="18" charset="0"/>
                <a:cs typeface="Times New Roman" panose="02020603050405020304" pitchFamily="18" charset="0"/>
              </a:rPr>
            </a:br>
            <a:r>
              <a:rPr lang="en-US" sz="2200" dirty="0"/>
              <a:t>/</a:t>
            </a:r>
            <a:r>
              <a:rPr lang="en-US" sz="2200" dirty="0">
                <a:latin typeface="Times New Roman" panose="02020603050405020304" pitchFamily="18" charset="0"/>
                <a:cs typeface="Times New Roman" panose="02020603050405020304" pitchFamily="18" charset="0"/>
              </a:rPr>
              <a:t>ǝ</a:t>
            </a:r>
            <a:r>
              <a:rPr lang="en-US" sz="2200" dirty="0"/>
              <a:t>/ vs. /o/: </a:t>
            </a:r>
            <a:r>
              <a:rPr lang="en-US" sz="2200" i="1" dirty="0"/>
              <a:t>impose </a:t>
            </a:r>
            <a:r>
              <a:rPr lang="en-US" sz="2200" dirty="0"/>
              <a:t>/</a:t>
            </a:r>
            <a:r>
              <a:rPr lang="en-US" sz="2200" dirty="0" err="1">
                <a:latin typeface="Times New Roman" panose="02020603050405020304" pitchFamily="18" charset="0"/>
                <a:cs typeface="Times New Roman" panose="02020603050405020304" pitchFamily="18" charset="0"/>
              </a:rPr>
              <a:t>ɪ</a:t>
            </a:r>
            <a:r>
              <a:rPr lang="en-US" sz="2200" dirty="0" err="1"/>
              <a:t>m’poz</a:t>
            </a:r>
            <a:r>
              <a:rPr lang="en-US" sz="2200" dirty="0"/>
              <a:t>/ vs</a:t>
            </a:r>
            <a:br>
              <a:rPr lang="en-US" sz="2200" dirty="0"/>
            </a:br>
            <a:r>
              <a:rPr lang="en-US" sz="2200" i="1" dirty="0"/>
              <a:t>imposition</a:t>
            </a:r>
            <a:r>
              <a:rPr lang="en-US" sz="2200" dirty="0"/>
              <a:t> /</a:t>
            </a:r>
            <a:r>
              <a:rPr lang="en-US" sz="2200" dirty="0" err="1">
                <a:latin typeface="Times New Roman" panose="02020603050405020304" pitchFamily="18" charset="0"/>
                <a:cs typeface="Times New Roman" panose="02020603050405020304" pitchFamily="18" charset="0"/>
              </a:rPr>
              <a:t>ɪ</a:t>
            </a:r>
            <a:r>
              <a:rPr lang="en-US" sz="2200" dirty="0" err="1"/>
              <a:t>mp</a:t>
            </a:r>
            <a:r>
              <a:rPr lang="en-US" sz="2200" dirty="0" err="1">
                <a:latin typeface="Times New Roman" panose="02020603050405020304" pitchFamily="18" charset="0"/>
                <a:cs typeface="Times New Roman" panose="02020603050405020304" pitchFamily="18" charset="0"/>
              </a:rPr>
              <a:t>ǝ’zɪʃǝ</a:t>
            </a:r>
            <a:r>
              <a:rPr lang="en-US" sz="2200" dirty="0" err="1"/>
              <a:t>n</a:t>
            </a:r>
            <a:r>
              <a:rPr lang="en-US" sz="2200" dirty="0"/>
              <a:t>/</a:t>
            </a:r>
          </a:p>
        </p:txBody>
      </p:sp>
      <p:pic>
        <p:nvPicPr>
          <p:cNvPr id="5" name="Picture 4" descr="Icon&#10;&#10;Description automatically generated">
            <a:extLst>
              <a:ext uri="{FF2B5EF4-FFF2-40B4-BE49-F238E27FC236}">
                <a16:creationId xmlns:a16="http://schemas.microsoft.com/office/drawing/2014/main" id="{6B1FB3BF-D8F2-49C4-90A5-343B7D7A1D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8488" y="2011680"/>
            <a:ext cx="3293364" cy="3293364"/>
          </a:xfrm>
          <a:prstGeom prst="rect">
            <a:avLst/>
          </a:prstGeom>
        </p:spPr>
      </p:pic>
    </p:spTree>
    <p:extLst>
      <p:ext uri="{BB962C8B-B14F-4D97-AF65-F5344CB8AC3E}">
        <p14:creationId xmlns:p14="http://schemas.microsoft.com/office/powerpoint/2010/main" val="2279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1.6.4.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ǝ</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231136"/>
            <a:ext cx="5562600" cy="2682240"/>
          </a:xfrm>
        </p:spPr>
        <p:txBody>
          <a:bodyPr>
            <a:normAutofit/>
          </a:bodyPr>
          <a:lstStyle/>
          <a:p>
            <a:pPr marL="0" indent="0">
              <a:buNone/>
            </a:pPr>
            <a:r>
              <a:rPr lang="en-US" b="1" dirty="0"/>
              <a:t>DISTRIBUTION</a:t>
            </a:r>
          </a:p>
          <a:p>
            <a:r>
              <a:rPr lang="en-US" dirty="0"/>
              <a:t>The major difference between AE and BE is that BE /</a:t>
            </a:r>
            <a:r>
              <a:rPr lang="en-US" dirty="0">
                <a:latin typeface="Times New Roman" panose="02020603050405020304" pitchFamily="18" charset="0"/>
                <a:cs typeface="Times New Roman" panose="02020603050405020304" pitchFamily="18" charset="0"/>
              </a:rPr>
              <a:t>ǝ</a:t>
            </a:r>
            <a:r>
              <a:rPr lang="en-US" dirty="0"/>
              <a:t>/ never occurs before /r/ in the same syllable, since BE does not have post-vocalic /r/.</a:t>
            </a:r>
          </a:p>
        </p:txBody>
      </p:sp>
      <p:pic>
        <p:nvPicPr>
          <p:cNvPr id="5" name="Picture 4" descr="Icon&#10;&#10;Description automatically generated">
            <a:extLst>
              <a:ext uri="{FF2B5EF4-FFF2-40B4-BE49-F238E27FC236}">
                <a16:creationId xmlns:a16="http://schemas.microsoft.com/office/drawing/2014/main" id="{D8ECBC4A-AE62-46F4-BADC-E224B0E715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8488" y="2011680"/>
            <a:ext cx="3293364" cy="3293364"/>
          </a:xfrm>
          <a:prstGeom prst="rect">
            <a:avLst/>
          </a:prstGeom>
        </p:spPr>
      </p:pic>
    </p:spTree>
    <p:extLst>
      <p:ext uri="{BB962C8B-B14F-4D97-AF65-F5344CB8AC3E}">
        <p14:creationId xmlns:p14="http://schemas.microsoft.com/office/powerpoint/2010/main" val="160242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1.6.5.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ǝ</a:t>
            </a:r>
            <a:r>
              <a:rPr lang="en-US" sz="4000" b="1" dirty="0">
                <a:solidFill>
                  <a:srgbClr val="D32F2E"/>
                </a:solidFill>
                <a:latin typeface="Cambria" panose="02040503050406030204" pitchFamily="18" charset="0"/>
                <a:ea typeface="Cambria" panose="02040503050406030204" pitchFamily="18" charset="0"/>
              </a:rPr>
              <a:t>/ -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889760"/>
            <a:ext cx="5562600" cy="3322796"/>
          </a:xfrm>
        </p:spPr>
        <p:txBody>
          <a:bodyPr>
            <a:normAutofit lnSpcReduction="10000"/>
          </a:bodyPr>
          <a:lstStyle/>
          <a:p>
            <a:pPr marL="0" indent="0">
              <a:buNone/>
            </a:pPr>
            <a:r>
              <a:rPr lang="en-US" dirty="0"/>
              <a:t>/</a:t>
            </a:r>
            <a:r>
              <a:rPr lang="en-US" dirty="0">
                <a:latin typeface="Times New Roman" panose="02020603050405020304" pitchFamily="18" charset="0"/>
                <a:cs typeface="Times New Roman" panose="02020603050405020304" pitchFamily="18" charset="0"/>
              </a:rPr>
              <a:t>ǝ</a:t>
            </a:r>
            <a:r>
              <a:rPr lang="en-US" dirty="0"/>
              <a:t>/ can be spelled with every one of the vowel letters:</a:t>
            </a:r>
          </a:p>
          <a:p>
            <a:pPr marL="0" indent="0">
              <a:buNone/>
            </a:pPr>
            <a:r>
              <a:rPr lang="en-US" i="1" dirty="0">
                <a:latin typeface="Times New Roman" panose="02020603050405020304" pitchFamily="18" charset="0"/>
                <a:cs typeface="Times New Roman" panose="02020603050405020304" pitchFamily="18" charset="0"/>
              </a:rPr>
              <a:t>ɑ	</a:t>
            </a:r>
            <a:r>
              <a:rPr lang="en-US" b="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bout, Cub</a:t>
            </a:r>
            <a:r>
              <a:rPr lang="en-US" b="1" dirty="0">
                <a:latin typeface="Times New Roman" panose="02020603050405020304" pitchFamily="18" charset="0"/>
                <a:cs typeface="Times New Roman" panose="02020603050405020304" pitchFamily="18" charset="0"/>
              </a:rPr>
              <a:t>a</a:t>
            </a:r>
          </a:p>
          <a:p>
            <a:pPr marL="0" indent="0">
              <a:buNone/>
            </a:pPr>
            <a:r>
              <a:rPr lang="en-US" i="1" dirty="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nough, op</a:t>
            </a:r>
            <a:r>
              <a:rPr lang="en-US" b="1" dirty="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n</a:t>
            </a:r>
          </a:p>
          <a:p>
            <a:pPr marL="0" indent="0">
              <a:buNone/>
            </a:pPr>
            <a:r>
              <a:rPr lang="en-US" i="1" dirty="0" err="1">
                <a:latin typeface="Times New Roman" panose="02020603050405020304" pitchFamily="18" charset="0"/>
                <a:cs typeface="Times New Roman" panose="02020603050405020304" pitchFamily="18" charset="0"/>
              </a:rPr>
              <a:t>i</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al</a:t>
            </a:r>
            <a:r>
              <a:rPr lang="en-US" b="1" dirty="0">
                <a:latin typeface="Times New Roman" panose="02020603050405020304" pitchFamily="18" charset="0"/>
                <a:cs typeface="Times New Roman" panose="02020603050405020304" pitchFamily="18" charset="0"/>
              </a:rPr>
              <a:t>i</a:t>
            </a:r>
            <a:r>
              <a:rPr lang="en-US" dirty="0">
                <a:latin typeface="Times New Roman" panose="02020603050405020304" pitchFamily="18" charset="0"/>
                <a:cs typeface="Times New Roman" panose="02020603050405020304" pitchFamily="18" charset="0"/>
              </a:rPr>
              <a:t>bi</a:t>
            </a:r>
          </a:p>
          <a:p>
            <a:pPr marL="0" indent="0">
              <a:buNone/>
            </a:pPr>
            <a:r>
              <a:rPr lang="en-US" i="1" dirty="0">
                <a:latin typeface="Times New Roman" panose="02020603050405020304" pitchFamily="18" charset="0"/>
                <a:cs typeface="Times New Roman" panose="02020603050405020304" pitchFamily="18" charset="0"/>
              </a:rPr>
              <a:t>o	</a:t>
            </a:r>
            <a:r>
              <a:rPr lang="en-US" b="1" dirty="0">
                <a:latin typeface="Times New Roman" panose="02020603050405020304" pitchFamily="18" charset="0"/>
                <a:cs typeface="Times New Roman" panose="02020603050405020304" pitchFamily="18" charset="0"/>
              </a:rPr>
              <a:t>o</a:t>
            </a:r>
            <a:r>
              <a:rPr lang="en-US" dirty="0">
                <a:latin typeface="Times New Roman" panose="02020603050405020304" pitchFamily="18" charset="0"/>
                <a:cs typeface="Times New Roman" panose="02020603050405020304" pitchFamily="18" charset="0"/>
              </a:rPr>
              <a:t>pponent, posit</a:t>
            </a:r>
            <a:r>
              <a:rPr lang="en-US" b="1" dirty="0">
                <a:latin typeface="Times New Roman" panose="02020603050405020304" pitchFamily="18" charset="0"/>
                <a:cs typeface="Times New Roman" panose="02020603050405020304" pitchFamily="18" charset="0"/>
              </a:rPr>
              <a:t>io</a:t>
            </a:r>
            <a:r>
              <a:rPr lang="en-US" dirty="0">
                <a:latin typeface="Times New Roman" panose="02020603050405020304" pitchFamily="18" charset="0"/>
                <a:cs typeface="Times New Roman" panose="02020603050405020304" pitchFamily="18" charset="0"/>
              </a:rPr>
              <a:t>n</a:t>
            </a:r>
          </a:p>
          <a:p>
            <a:pPr marL="0" indent="0">
              <a:buNone/>
            </a:pPr>
            <a:r>
              <a:rPr lang="en-US" i="1" dirty="0">
                <a:latin typeface="Times New Roman" panose="02020603050405020304" pitchFamily="18" charset="0"/>
                <a:cs typeface="Times New Roman" panose="02020603050405020304" pitchFamily="18" charset="0"/>
              </a:rPr>
              <a:t>u	</a:t>
            </a:r>
            <a:r>
              <a:rPr lang="en-US" b="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pon, s</a:t>
            </a:r>
            <a:r>
              <a:rPr lang="en-US" b="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ppose</a:t>
            </a:r>
            <a:endParaRPr lang="en-US" i="1" dirty="0"/>
          </a:p>
        </p:txBody>
      </p:sp>
      <p:pic>
        <p:nvPicPr>
          <p:cNvPr id="5" name="Picture 4" descr="Icon&#10;&#10;Description automatically generated">
            <a:extLst>
              <a:ext uri="{FF2B5EF4-FFF2-40B4-BE49-F238E27FC236}">
                <a16:creationId xmlns:a16="http://schemas.microsoft.com/office/drawing/2014/main" id="{D832CC86-0732-4E8F-95F4-220E0B82B4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6568" y="2011680"/>
            <a:ext cx="3293364" cy="3293364"/>
          </a:xfrm>
          <a:prstGeom prst="rect">
            <a:avLst/>
          </a:prstGeom>
        </p:spPr>
      </p:pic>
    </p:spTree>
    <p:extLst>
      <p:ext uri="{BB962C8B-B14F-4D97-AF65-F5344CB8AC3E}">
        <p14:creationId xmlns:p14="http://schemas.microsoft.com/office/powerpoint/2010/main" val="421928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1.7.1.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ɜ</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925568" cy="4351338"/>
          </a:xfrm>
        </p:spPr>
        <p:txBody>
          <a:bodyPr>
            <a:normAutofit lnSpcReduction="10000"/>
          </a:bodyPr>
          <a:lstStyle/>
          <a:p>
            <a:r>
              <a:rPr lang="en-US" sz="2200" dirty="0"/>
              <a:t>It is a </a:t>
            </a:r>
            <a:r>
              <a:rPr lang="en-US" sz="2200" b="1" dirty="0"/>
              <a:t>half-close, unrounded central vowel.</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ɜ</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middle of the tongue is raised toward the area where the hard palate and the velum meet (half-close position).</a:t>
            </a:r>
          </a:p>
          <a:p>
            <a:pPr marL="536575">
              <a:buFont typeface="Wingdings" panose="05000000000000000000" pitchFamily="2" charset="2"/>
              <a:buChar char="Ø"/>
            </a:pPr>
            <a:r>
              <a:rPr lang="en-US" sz="2200" dirty="0"/>
              <a:t>The lips are neutral.</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4797146"/>
            <a:ext cx="3929882" cy="230832"/>
          </a:xfrm>
          <a:prstGeom prst="rect">
            <a:avLst/>
          </a:prstGeom>
          <a:noFill/>
        </p:spPr>
        <p:txBody>
          <a:bodyPr wrap="square" rtlCol="0">
            <a:spAutoFit/>
          </a:bodyPr>
          <a:lstStyle/>
          <a:p>
            <a:r>
              <a:rPr lang="en-US" sz="900" dirty="0"/>
              <a:t>Taken from American English Pronunciation  Book of Bauer et al., (1980)</a:t>
            </a:r>
          </a:p>
        </p:txBody>
      </p:sp>
      <p:sp>
        <p:nvSpPr>
          <p:cNvPr id="5" name="TextBox 4">
            <a:extLst>
              <a:ext uri="{FF2B5EF4-FFF2-40B4-BE49-F238E27FC236}">
                <a16:creationId xmlns:a16="http://schemas.microsoft.com/office/drawing/2014/main" id="{416728CB-2549-4335-B16C-E8C789FED113}"/>
              </a:ext>
            </a:extLst>
          </p:cNvPr>
          <p:cNvSpPr txBox="1"/>
          <p:nvPr/>
        </p:nvSpPr>
        <p:spPr>
          <a:xfrm>
            <a:off x="1777500" y="5137070"/>
            <a:ext cx="3780528" cy="584775"/>
          </a:xfrm>
          <a:prstGeom prst="rect">
            <a:avLst/>
          </a:prstGeom>
          <a:noFill/>
        </p:spPr>
        <p:txBody>
          <a:bodyPr wrap="square" rtlCol="0">
            <a:spAutoFit/>
          </a:bodyPr>
          <a:lstStyle/>
          <a:p>
            <a:pPr algn="ctr"/>
            <a:r>
              <a:rPr lang="en-US" sz="1600" dirty="0">
                <a:solidFill>
                  <a:srgbClr val="FF0000"/>
                </a:solidFill>
              </a:rPr>
              <a:t>The auditory effect of this vowel is that of a raised /</a:t>
            </a:r>
            <a:r>
              <a:rPr lang="en-US" sz="1600" dirty="0">
                <a:solidFill>
                  <a:srgbClr val="FF0000"/>
                </a:solidFill>
                <a:latin typeface="Times New Roman" panose="02020603050405020304" pitchFamily="18" charset="0"/>
                <a:cs typeface="Times New Roman" panose="02020603050405020304" pitchFamily="18" charset="0"/>
              </a:rPr>
              <a:t>ǝ</a:t>
            </a:r>
            <a:r>
              <a:rPr lang="en-US" sz="1600" dirty="0">
                <a:solidFill>
                  <a:srgbClr val="FF0000"/>
                </a:solidFill>
              </a:rPr>
              <a:t>/.</a:t>
            </a:r>
          </a:p>
        </p:txBody>
      </p:sp>
      <p:pic>
        <p:nvPicPr>
          <p:cNvPr id="4" name="Picture 3">
            <a:extLst>
              <a:ext uri="{FF2B5EF4-FFF2-40B4-BE49-F238E27FC236}">
                <a16:creationId xmlns:a16="http://schemas.microsoft.com/office/drawing/2014/main" id="{216395D5-37D2-4AE3-A4A2-8A1994D8B348}"/>
              </a:ext>
            </a:extLst>
          </p:cNvPr>
          <p:cNvPicPr>
            <a:picLocks noChangeAspect="1"/>
          </p:cNvPicPr>
          <p:nvPr/>
        </p:nvPicPr>
        <p:blipFill rotWithShape="1">
          <a:blip r:embed="rId3"/>
          <a:srcRect l="28600" t="34312" r="52300" b="40622"/>
          <a:stretch/>
        </p:blipFill>
        <p:spPr>
          <a:xfrm>
            <a:off x="1283885" y="1781890"/>
            <a:ext cx="4017593" cy="2965867"/>
          </a:xfrm>
          <a:prstGeom prst="rect">
            <a:avLst/>
          </a:prstGeom>
        </p:spPr>
      </p:pic>
    </p:spTree>
    <p:extLst>
      <p:ext uri="{BB962C8B-B14F-4D97-AF65-F5344CB8AC3E}">
        <p14:creationId xmlns:p14="http://schemas.microsoft.com/office/powerpoint/2010/main" val="24365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1.7.2.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ɜ</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451354"/>
            <a:ext cx="5562600" cy="2414016"/>
          </a:xfrm>
        </p:spPr>
        <p:txBody>
          <a:bodyPr>
            <a:normAutofit/>
          </a:bodyPr>
          <a:lstStyle/>
          <a:p>
            <a:pPr marL="0" indent="0">
              <a:buNone/>
            </a:pPr>
            <a:r>
              <a:rPr lang="en-US" sz="2200" dirty="0"/>
              <a:t>Since /</a:t>
            </a:r>
            <a:r>
              <a:rPr lang="en-US" sz="2400" dirty="0">
                <a:latin typeface="Times New Roman" panose="02020603050405020304" pitchFamily="18" charset="0"/>
                <a:cs typeface="Times New Roman" panose="02020603050405020304" pitchFamily="18" charset="0"/>
              </a:rPr>
              <a:t>ɜ</a:t>
            </a:r>
            <a:r>
              <a:rPr lang="en-US" sz="2200" dirty="0"/>
              <a:t>/ occurs only before /r/, it is a checked vowel.</a:t>
            </a:r>
          </a:p>
          <a:p>
            <a:pPr marL="0" indent="0">
              <a:buNone/>
            </a:pPr>
            <a:endParaRPr lang="en-US" sz="2200" dirty="0"/>
          </a:p>
          <a:p>
            <a:pPr marL="0" indent="0">
              <a:buNone/>
            </a:pPr>
            <a:r>
              <a:rPr lang="en-US" sz="2200" dirty="0"/>
              <a:t>Note, however, that the phonetic manifestation [</a:t>
            </a:r>
            <a:r>
              <a:rPr lang="en-US" sz="2400" dirty="0" err="1">
                <a:latin typeface="Times New Roman" panose="02020603050405020304" pitchFamily="18" charset="0"/>
                <a:cs typeface="Times New Roman" panose="02020603050405020304" pitchFamily="18" charset="0"/>
              </a:rPr>
              <a:t>ɜ</a:t>
            </a:r>
            <a:r>
              <a:rPr lang="en-US" sz="2400" baseline="30000" dirty="0" err="1">
                <a:latin typeface="Times New Roman" panose="02020603050405020304" pitchFamily="18" charset="0"/>
                <a:cs typeface="Times New Roman" panose="02020603050405020304" pitchFamily="18" charset="0"/>
              </a:rPr>
              <a:t>v</a:t>
            </a:r>
            <a:r>
              <a:rPr lang="en-US" sz="2200" dirty="0"/>
              <a:t>] may occur without a following consonant (</a:t>
            </a:r>
            <a:r>
              <a:rPr lang="en-US" sz="2200" i="1" dirty="0"/>
              <a:t>fur </a:t>
            </a:r>
            <a:r>
              <a:rPr lang="en-US" sz="2200" dirty="0"/>
              <a:t>[</a:t>
            </a:r>
            <a:r>
              <a:rPr lang="en-US" sz="2200" dirty="0" err="1"/>
              <a:t>f</a:t>
            </a:r>
            <a:r>
              <a:rPr lang="en-US" sz="2400" dirty="0" err="1">
                <a:latin typeface="Times New Roman" panose="02020603050405020304" pitchFamily="18" charset="0"/>
                <a:cs typeface="Times New Roman" panose="02020603050405020304" pitchFamily="18" charset="0"/>
              </a:rPr>
              <a:t>ɜ</a:t>
            </a:r>
            <a:r>
              <a:rPr lang="en-US" sz="2400" baseline="30000" dirty="0" err="1">
                <a:latin typeface="Times New Roman" panose="02020603050405020304" pitchFamily="18" charset="0"/>
                <a:cs typeface="Times New Roman" panose="02020603050405020304" pitchFamily="18" charset="0"/>
              </a:rPr>
              <a:t>v</a:t>
            </a:r>
            <a:r>
              <a:rPr lang="en-US" sz="2200" dirty="0"/>
              <a:t>]).</a:t>
            </a:r>
          </a:p>
        </p:txBody>
      </p:sp>
      <p:pic>
        <p:nvPicPr>
          <p:cNvPr id="6" name="Picture 5" descr="Shape&#10;&#10;Description automatically generated with low confidence">
            <a:extLst>
              <a:ext uri="{FF2B5EF4-FFF2-40B4-BE49-F238E27FC236}">
                <a16:creationId xmlns:a16="http://schemas.microsoft.com/office/drawing/2014/main" id="{5A001F39-38F9-4D5A-9D32-F69F27E7DC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8435" y="2340864"/>
            <a:ext cx="1807132" cy="2542032"/>
          </a:xfrm>
          <a:prstGeom prst="rect">
            <a:avLst/>
          </a:prstGeom>
        </p:spPr>
      </p:pic>
    </p:spTree>
    <p:extLst>
      <p:ext uri="{BB962C8B-B14F-4D97-AF65-F5344CB8AC3E}">
        <p14:creationId xmlns:p14="http://schemas.microsoft.com/office/powerpoint/2010/main" val="202643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1.7.3.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ɜ</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231136"/>
            <a:ext cx="5562600" cy="2682240"/>
          </a:xfrm>
        </p:spPr>
        <p:txBody>
          <a:bodyPr>
            <a:normAutofit/>
          </a:bodyPr>
          <a:lstStyle/>
          <a:p>
            <a:pPr marL="0" indent="0">
              <a:buNone/>
            </a:pPr>
            <a:r>
              <a:rPr lang="en-US" b="1" dirty="0"/>
              <a:t>ARTICULATION</a:t>
            </a:r>
          </a:p>
          <a:p>
            <a:r>
              <a:rPr lang="en-US" dirty="0"/>
              <a:t>The main difference between AE and BE is that BE does not have [</a:t>
            </a:r>
            <a:r>
              <a:rPr lang="en-US" dirty="0" err="1">
                <a:latin typeface="Times New Roman" panose="02020603050405020304" pitchFamily="18" charset="0"/>
                <a:cs typeface="Times New Roman" panose="02020603050405020304" pitchFamily="18" charset="0"/>
              </a:rPr>
              <a:t>ɜ</a:t>
            </a:r>
            <a:r>
              <a:rPr lang="en-US" baseline="30000" dirty="0" err="1">
                <a:latin typeface="Times New Roman" panose="02020603050405020304" pitchFamily="18" charset="0"/>
                <a:cs typeface="Times New Roman" panose="02020603050405020304" pitchFamily="18" charset="0"/>
              </a:rPr>
              <a:t>v</a:t>
            </a:r>
            <a:r>
              <a:rPr lang="en-US" dirty="0"/>
              <a:t>] but only [</a:t>
            </a:r>
            <a:r>
              <a:rPr lang="en-US" dirty="0">
                <a:latin typeface="Times New Roman" panose="02020603050405020304" pitchFamily="18" charset="0"/>
                <a:cs typeface="Times New Roman" panose="02020603050405020304" pitchFamily="18" charset="0"/>
              </a:rPr>
              <a:t>ɜ</a:t>
            </a:r>
            <a:r>
              <a:rPr lang="en-US" dirty="0"/>
              <a:t>]; thus </a:t>
            </a:r>
            <a:r>
              <a:rPr lang="en-US" i="1" dirty="0"/>
              <a:t>fur, curt</a:t>
            </a:r>
            <a:r>
              <a:rPr lang="en-US" dirty="0"/>
              <a:t> are [</a:t>
            </a:r>
            <a:r>
              <a:rPr lang="en-US" dirty="0" err="1"/>
              <a:t>f</a:t>
            </a:r>
            <a:r>
              <a:rPr lang="en-US" dirty="0" err="1">
                <a:latin typeface="Times New Roman" panose="02020603050405020304" pitchFamily="18" charset="0"/>
                <a:cs typeface="Times New Roman" panose="02020603050405020304" pitchFamily="18" charset="0"/>
              </a:rPr>
              <a:t>ɜ</a:t>
            </a:r>
            <a:r>
              <a:rPr lang="en-US" baseline="30000" dirty="0" err="1">
                <a:latin typeface="Times New Roman" panose="02020603050405020304" pitchFamily="18" charset="0"/>
                <a:cs typeface="Times New Roman" panose="02020603050405020304" pitchFamily="18" charset="0"/>
              </a:rPr>
              <a:t>v</a:t>
            </a:r>
            <a:r>
              <a:rPr lang="en-US" dirty="0"/>
              <a:t>], [</a:t>
            </a:r>
            <a:r>
              <a:rPr lang="en-US" dirty="0" err="1"/>
              <a:t>k</a:t>
            </a:r>
            <a:r>
              <a:rPr lang="en-US" dirty="0" err="1">
                <a:latin typeface="Times New Roman" panose="02020603050405020304" pitchFamily="18" charset="0"/>
                <a:cs typeface="Times New Roman" panose="02020603050405020304" pitchFamily="18" charset="0"/>
              </a:rPr>
              <a:t>ɜ</a:t>
            </a:r>
            <a:r>
              <a:rPr lang="en-US" baseline="30000" dirty="0" err="1">
                <a:latin typeface="Times New Roman" panose="02020603050405020304" pitchFamily="18" charset="0"/>
                <a:cs typeface="Times New Roman" panose="02020603050405020304" pitchFamily="18" charset="0"/>
              </a:rPr>
              <a:t>v</a:t>
            </a:r>
            <a:r>
              <a:rPr lang="en-US" dirty="0" err="1">
                <a:latin typeface="Times New Roman" panose="02020603050405020304" pitchFamily="18" charset="0"/>
                <a:cs typeface="Times New Roman" panose="02020603050405020304" pitchFamily="18" charset="0"/>
              </a:rPr>
              <a:t>t</a:t>
            </a:r>
            <a:r>
              <a:rPr lang="en-US" dirty="0"/>
              <a:t>] in AE [</a:t>
            </a:r>
            <a:r>
              <a:rPr lang="en-US" dirty="0" err="1"/>
              <a:t>f</a:t>
            </a:r>
            <a:r>
              <a:rPr lang="en-US" dirty="0" err="1">
                <a:latin typeface="Times New Roman" panose="02020603050405020304" pitchFamily="18" charset="0"/>
                <a:cs typeface="Times New Roman" panose="02020603050405020304" pitchFamily="18" charset="0"/>
              </a:rPr>
              <a:t>ɜ</a:t>
            </a:r>
            <a:r>
              <a:rPr lang="en-US" dirty="0"/>
              <a:t>], [</a:t>
            </a:r>
            <a:r>
              <a:rPr lang="en-US" dirty="0" err="1"/>
              <a:t>k</a:t>
            </a:r>
            <a:r>
              <a:rPr lang="en-US" dirty="0" err="1">
                <a:latin typeface="Times New Roman" panose="02020603050405020304" pitchFamily="18" charset="0"/>
                <a:cs typeface="Times New Roman" panose="02020603050405020304" pitchFamily="18" charset="0"/>
              </a:rPr>
              <a:t>ɜt</a:t>
            </a:r>
            <a:r>
              <a:rPr lang="en-US" dirty="0"/>
              <a:t>] in BE. </a:t>
            </a:r>
          </a:p>
        </p:txBody>
      </p:sp>
      <p:pic>
        <p:nvPicPr>
          <p:cNvPr id="6" name="Picture 5" descr="Shape&#10;&#10;Description automatically generated with low confidence">
            <a:extLst>
              <a:ext uri="{FF2B5EF4-FFF2-40B4-BE49-F238E27FC236}">
                <a16:creationId xmlns:a16="http://schemas.microsoft.com/office/drawing/2014/main" id="{7C20790A-C61C-4B1B-AB3D-6137CD236D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8435" y="2340864"/>
            <a:ext cx="1807132" cy="2542032"/>
          </a:xfrm>
          <a:prstGeom prst="rect">
            <a:avLst/>
          </a:prstGeom>
        </p:spPr>
      </p:pic>
    </p:spTree>
    <p:extLst>
      <p:ext uri="{BB962C8B-B14F-4D97-AF65-F5344CB8AC3E}">
        <p14:creationId xmlns:p14="http://schemas.microsoft.com/office/powerpoint/2010/main" val="3353017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1.7.4.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ɜ</a:t>
            </a:r>
            <a:r>
              <a:rPr lang="en-US" sz="4000" b="1" dirty="0">
                <a:solidFill>
                  <a:srgbClr val="D32F2E"/>
                </a:solidFill>
                <a:latin typeface="Cambria" panose="02040503050406030204" pitchFamily="18" charset="0"/>
                <a:ea typeface="Cambria" panose="02040503050406030204" pitchFamily="18" charset="0"/>
              </a:rPr>
              <a:t>/ -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889760"/>
            <a:ext cx="5562600" cy="3633216"/>
          </a:xfrm>
        </p:spPr>
        <p:txBody>
          <a:bodyPr>
            <a:normAutofit/>
          </a:bodyPr>
          <a:lstStyle/>
          <a:p>
            <a:pPr marL="0" indent="0">
              <a:buNone/>
            </a:pPr>
            <a:r>
              <a:rPr lang="en-US" dirty="0"/>
              <a:t>/</a:t>
            </a:r>
            <a:r>
              <a:rPr lang="en-US" dirty="0">
                <a:latin typeface="Times New Roman" panose="02020603050405020304" pitchFamily="18" charset="0"/>
                <a:cs typeface="Times New Roman" panose="02020603050405020304" pitchFamily="18" charset="0"/>
              </a:rPr>
              <a:t>ɜ</a:t>
            </a:r>
            <a:r>
              <a:rPr lang="en-US" dirty="0"/>
              <a:t>/ is spelled </a:t>
            </a:r>
          </a:p>
          <a:p>
            <a:pPr marL="0" indent="0">
              <a:buNone/>
            </a:pPr>
            <a:r>
              <a:rPr lang="en-US" i="1" dirty="0"/>
              <a:t>u 	(fur)</a:t>
            </a:r>
            <a:r>
              <a:rPr lang="en-US" dirty="0"/>
              <a:t>, </a:t>
            </a:r>
          </a:p>
          <a:p>
            <a:pPr marL="0" indent="0">
              <a:buNone/>
            </a:pPr>
            <a:r>
              <a:rPr lang="en-US" dirty="0"/>
              <a:t>o 	</a:t>
            </a:r>
            <a:r>
              <a:rPr lang="en-US" i="1" dirty="0"/>
              <a:t>(word), </a:t>
            </a:r>
          </a:p>
          <a:p>
            <a:pPr marL="0" indent="0">
              <a:buNone/>
            </a:pPr>
            <a:r>
              <a:rPr lang="en-US" i="1" dirty="0"/>
              <a:t>e 	(perk), </a:t>
            </a:r>
          </a:p>
          <a:p>
            <a:pPr marL="0" indent="0">
              <a:buNone/>
            </a:pPr>
            <a:r>
              <a:rPr lang="en-US" i="1" dirty="0" err="1"/>
              <a:t>i</a:t>
            </a:r>
            <a:r>
              <a:rPr lang="en-US" i="1" dirty="0"/>
              <a:t> 	(sir), </a:t>
            </a:r>
          </a:p>
          <a:p>
            <a:pPr marL="0" indent="0">
              <a:buNone/>
            </a:pPr>
            <a:r>
              <a:rPr lang="en-US" i="1" dirty="0" err="1"/>
              <a:t>ea</a:t>
            </a:r>
            <a:r>
              <a:rPr lang="en-US" dirty="0"/>
              <a:t> 	</a:t>
            </a:r>
            <a:r>
              <a:rPr lang="en-US" i="1" dirty="0"/>
              <a:t>(earth)</a:t>
            </a:r>
            <a:r>
              <a:rPr lang="en-US" dirty="0"/>
              <a:t>,</a:t>
            </a:r>
          </a:p>
          <a:p>
            <a:pPr marL="0" indent="0">
              <a:buNone/>
            </a:pPr>
            <a:r>
              <a:rPr lang="en-US" i="1" dirty="0" err="1"/>
              <a:t>ou</a:t>
            </a:r>
            <a:r>
              <a:rPr lang="en-US" i="1" dirty="0"/>
              <a:t> 	(courage).</a:t>
            </a:r>
          </a:p>
        </p:txBody>
      </p:sp>
      <p:pic>
        <p:nvPicPr>
          <p:cNvPr id="6" name="Picture 5" descr="Shape&#10;&#10;Description automatically generated with low confidence">
            <a:extLst>
              <a:ext uri="{FF2B5EF4-FFF2-40B4-BE49-F238E27FC236}">
                <a16:creationId xmlns:a16="http://schemas.microsoft.com/office/drawing/2014/main" id="{5B66ACFD-54AB-4CBC-A2F5-1999938F37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8435" y="2340864"/>
            <a:ext cx="1807132" cy="2542032"/>
          </a:xfrm>
          <a:prstGeom prst="rect">
            <a:avLst/>
          </a:prstGeom>
        </p:spPr>
      </p:pic>
    </p:spTree>
    <p:extLst>
      <p:ext uri="{BB962C8B-B14F-4D97-AF65-F5344CB8AC3E}">
        <p14:creationId xmlns:p14="http://schemas.microsoft.com/office/powerpoint/2010/main" val="116236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1.8.1.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ʌ</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925568" cy="4351338"/>
          </a:xfrm>
        </p:spPr>
        <p:txBody>
          <a:bodyPr>
            <a:normAutofit lnSpcReduction="10000"/>
          </a:bodyPr>
          <a:lstStyle/>
          <a:p>
            <a:r>
              <a:rPr lang="en-US" sz="2200" dirty="0"/>
              <a:t>It is a </a:t>
            </a:r>
            <a:r>
              <a:rPr lang="en-US" sz="2200" b="1" dirty="0"/>
              <a:t>half-open, unrounded central vowel.</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ʌ</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middle of the tongue is raised toward the area where the hard palate and the velum meet (open position).</a:t>
            </a:r>
          </a:p>
          <a:p>
            <a:pPr marL="536575">
              <a:buFont typeface="Wingdings" panose="05000000000000000000" pitchFamily="2" charset="2"/>
              <a:buChar char="Ø"/>
            </a:pPr>
            <a:r>
              <a:rPr lang="en-US" sz="2200" dirty="0"/>
              <a:t>The lips are neutral.</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4797146"/>
            <a:ext cx="3929882" cy="230832"/>
          </a:xfrm>
          <a:prstGeom prst="rect">
            <a:avLst/>
          </a:prstGeom>
          <a:noFill/>
        </p:spPr>
        <p:txBody>
          <a:bodyPr wrap="square" rtlCol="0">
            <a:spAutoFit/>
          </a:bodyPr>
          <a:lstStyle/>
          <a:p>
            <a:r>
              <a:rPr lang="en-US" sz="900" dirty="0"/>
              <a:t>Taken from American English Pronunciation  Book of Bauer et al., (1980)</a:t>
            </a:r>
          </a:p>
        </p:txBody>
      </p:sp>
      <p:sp>
        <p:nvSpPr>
          <p:cNvPr id="5" name="TextBox 4">
            <a:extLst>
              <a:ext uri="{FF2B5EF4-FFF2-40B4-BE49-F238E27FC236}">
                <a16:creationId xmlns:a16="http://schemas.microsoft.com/office/drawing/2014/main" id="{416728CB-2549-4335-B16C-E8C789FED113}"/>
              </a:ext>
            </a:extLst>
          </p:cNvPr>
          <p:cNvSpPr txBox="1"/>
          <p:nvPr/>
        </p:nvSpPr>
        <p:spPr>
          <a:xfrm>
            <a:off x="1777500" y="5137070"/>
            <a:ext cx="3780528" cy="584775"/>
          </a:xfrm>
          <a:prstGeom prst="rect">
            <a:avLst/>
          </a:prstGeom>
          <a:noFill/>
        </p:spPr>
        <p:txBody>
          <a:bodyPr wrap="square" rtlCol="0">
            <a:spAutoFit/>
          </a:bodyPr>
          <a:lstStyle/>
          <a:p>
            <a:pPr algn="ctr"/>
            <a:r>
              <a:rPr lang="en-US" sz="1600" dirty="0">
                <a:solidFill>
                  <a:srgbClr val="FF0000"/>
                </a:solidFill>
              </a:rPr>
              <a:t>The auditory effect of this vowel is that of a lowered and slightly retracted /</a:t>
            </a:r>
            <a:r>
              <a:rPr lang="en-US" sz="1600" dirty="0">
                <a:solidFill>
                  <a:srgbClr val="FF0000"/>
                </a:solidFill>
                <a:latin typeface="Times New Roman" panose="02020603050405020304" pitchFamily="18" charset="0"/>
                <a:cs typeface="Times New Roman" panose="02020603050405020304" pitchFamily="18" charset="0"/>
              </a:rPr>
              <a:t>ǝ</a:t>
            </a:r>
            <a:r>
              <a:rPr lang="en-US" sz="1600" dirty="0">
                <a:solidFill>
                  <a:srgbClr val="FF0000"/>
                </a:solidFill>
              </a:rPr>
              <a:t>/.</a:t>
            </a:r>
          </a:p>
        </p:txBody>
      </p:sp>
      <p:pic>
        <p:nvPicPr>
          <p:cNvPr id="3" name="Picture 2">
            <a:extLst>
              <a:ext uri="{FF2B5EF4-FFF2-40B4-BE49-F238E27FC236}">
                <a16:creationId xmlns:a16="http://schemas.microsoft.com/office/drawing/2014/main" id="{4024B7C5-C0A7-40EB-8CC2-EAA544FA89AA}"/>
              </a:ext>
            </a:extLst>
          </p:cNvPr>
          <p:cNvPicPr>
            <a:picLocks noChangeAspect="1"/>
          </p:cNvPicPr>
          <p:nvPr/>
        </p:nvPicPr>
        <p:blipFill rotWithShape="1">
          <a:blip r:embed="rId3"/>
          <a:srcRect l="28900" t="38756" r="52200" b="36295"/>
          <a:stretch/>
        </p:blipFill>
        <p:spPr>
          <a:xfrm>
            <a:off x="1471176" y="1930316"/>
            <a:ext cx="3780528" cy="2807125"/>
          </a:xfrm>
          <a:prstGeom prst="rect">
            <a:avLst/>
          </a:prstGeom>
        </p:spPr>
      </p:pic>
    </p:spTree>
    <p:extLst>
      <p:ext uri="{BB962C8B-B14F-4D97-AF65-F5344CB8AC3E}">
        <p14:creationId xmlns:p14="http://schemas.microsoft.com/office/powerpoint/2010/main" val="3633376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1.8.2.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ʌ</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925312" y="3429000"/>
            <a:ext cx="5562600" cy="364998"/>
          </a:xfrm>
        </p:spPr>
        <p:txBody>
          <a:bodyPr>
            <a:normAutofit lnSpcReduction="10000"/>
          </a:bodyPr>
          <a:lstStyle/>
          <a:p>
            <a:pPr marL="0" indent="0">
              <a:buNone/>
            </a:pPr>
            <a:r>
              <a:rPr lang="en-US" sz="2200" dirty="0"/>
              <a:t>There are no important variants of /</a:t>
            </a:r>
            <a:r>
              <a:rPr lang="en-US" sz="2200" dirty="0">
                <a:latin typeface="Times New Roman" panose="02020603050405020304" pitchFamily="18" charset="0"/>
                <a:cs typeface="Times New Roman" panose="02020603050405020304" pitchFamily="18" charset="0"/>
              </a:rPr>
              <a:t>ʌ</a:t>
            </a:r>
            <a:r>
              <a:rPr lang="en-US" sz="2200" dirty="0"/>
              <a:t>/.</a:t>
            </a:r>
          </a:p>
        </p:txBody>
      </p:sp>
      <p:pic>
        <p:nvPicPr>
          <p:cNvPr id="3" name="Picture 2" descr="Icon&#10;&#10;Description automatically generated">
            <a:extLst>
              <a:ext uri="{FF2B5EF4-FFF2-40B4-BE49-F238E27FC236}">
                <a16:creationId xmlns:a16="http://schemas.microsoft.com/office/drawing/2014/main" id="{396D0DBE-AF81-4809-BC11-9E5EE8EF678E}"/>
              </a:ext>
            </a:extLst>
          </p:cNvPr>
          <p:cNvPicPr>
            <a:picLocks noChangeAspect="1"/>
          </p:cNvPicPr>
          <p:nvPr/>
        </p:nvPicPr>
        <p:blipFill rotWithShape="1">
          <a:blip r:embed="rId3">
            <a:extLst>
              <a:ext uri="{28A0092B-C50C-407E-A947-70E740481C1C}">
                <a14:useLocalDpi xmlns:a14="http://schemas.microsoft.com/office/drawing/2010/main" val="0"/>
              </a:ext>
            </a:extLst>
          </a:blip>
          <a:srcRect l="5627" t="14622" r="8470" b="13733"/>
          <a:stretch/>
        </p:blipFill>
        <p:spPr>
          <a:xfrm>
            <a:off x="1633728" y="2451354"/>
            <a:ext cx="3182112" cy="2653955"/>
          </a:xfrm>
          <a:prstGeom prst="rect">
            <a:avLst/>
          </a:prstGeom>
        </p:spPr>
      </p:pic>
    </p:spTree>
    <p:extLst>
      <p:ext uri="{BB962C8B-B14F-4D97-AF65-F5344CB8AC3E}">
        <p14:creationId xmlns:p14="http://schemas.microsoft.com/office/powerpoint/2010/main" val="152530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1.8.3.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ʌ</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2451354"/>
            <a:ext cx="5562600" cy="2414016"/>
          </a:xfrm>
        </p:spPr>
        <p:txBody>
          <a:bodyPr>
            <a:normAutofit lnSpcReduction="10000"/>
          </a:bodyPr>
          <a:lstStyle/>
          <a:p>
            <a:pPr marL="457200" indent="-457200">
              <a:buFont typeface="+mj-lt"/>
              <a:buAutoNum type="arabicPeriod"/>
            </a:pPr>
            <a:r>
              <a:rPr lang="en-US" sz="2200" dirty="0"/>
              <a:t>/</a:t>
            </a:r>
            <a:r>
              <a:rPr lang="en-US" sz="2200" dirty="0">
                <a:latin typeface="Times New Roman" panose="02020603050405020304" pitchFamily="18" charset="0"/>
                <a:cs typeface="Times New Roman" panose="02020603050405020304" pitchFamily="18" charset="0"/>
              </a:rPr>
              <a:t>ʌ</a:t>
            </a:r>
            <a:r>
              <a:rPr lang="en-US" sz="2200" dirty="0"/>
              <a:t>/ cannot occur in open stressed syllables and is thus a checked vowel.</a:t>
            </a:r>
          </a:p>
          <a:p>
            <a:pPr marL="457200" indent="-457200">
              <a:buFont typeface="+mj-lt"/>
              <a:buAutoNum type="arabicPeriod"/>
            </a:pPr>
            <a:endParaRPr lang="en-US" sz="2200" dirty="0"/>
          </a:p>
          <a:p>
            <a:pPr marL="457200" indent="-457200">
              <a:buFont typeface="+mj-lt"/>
              <a:buAutoNum type="arabicPeriod"/>
            </a:pPr>
            <a:r>
              <a:rPr lang="en-US" sz="2200" dirty="0"/>
              <a:t>In the words </a:t>
            </a:r>
            <a:r>
              <a:rPr lang="en-US" sz="2200" i="1" dirty="0"/>
              <a:t>from, of, </a:t>
            </a:r>
            <a:r>
              <a:rPr lang="en-US" sz="2200" i="1" dirty="0" err="1"/>
              <a:t>wasn</a:t>
            </a:r>
            <a:r>
              <a:rPr lang="en-US" sz="2200" i="1" dirty="0"/>
              <a:t>(</a:t>
            </a:r>
            <a:r>
              <a:rPr lang="en-US" sz="2200" i="1" dirty="0" err="1"/>
              <a:t>n’t</a:t>
            </a:r>
            <a:r>
              <a:rPr lang="en-US" sz="2200" i="1" dirty="0"/>
              <a:t>), </a:t>
            </a:r>
            <a:r>
              <a:rPr lang="en-US" sz="2200" dirty="0"/>
              <a:t>and </a:t>
            </a:r>
            <a:r>
              <a:rPr lang="en-US" sz="2200" i="1" dirty="0"/>
              <a:t>what</a:t>
            </a:r>
            <a:r>
              <a:rPr lang="en-US" sz="2200" dirty="0"/>
              <a:t>, /</a:t>
            </a:r>
            <a:r>
              <a:rPr lang="en-US" sz="2200" dirty="0">
                <a:latin typeface="Times New Roman" panose="02020603050405020304" pitchFamily="18" charset="0"/>
                <a:cs typeface="Times New Roman" panose="02020603050405020304" pitchFamily="18" charset="0"/>
              </a:rPr>
              <a:t>ʌ</a:t>
            </a:r>
            <a:r>
              <a:rPr lang="en-US" sz="2200" dirty="0"/>
              <a:t>/ is gaining ground at the expense of /</a:t>
            </a:r>
            <a:r>
              <a:rPr lang="en-US" sz="2200" dirty="0">
                <a:latin typeface="Times New Roman" panose="02020603050405020304" pitchFamily="18" charset="0"/>
                <a:cs typeface="Times New Roman" panose="02020603050405020304" pitchFamily="18" charset="0"/>
              </a:rPr>
              <a:t>ɑ</a:t>
            </a:r>
            <a:r>
              <a:rPr lang="en-US" sz="2200" dirty="0"/>
              <a:t>/. Similarly, /</a:t>
            </a:r>
            <a:r>
              <a:rPr lang="en-US" sz="2200" dirty="0">
                <a:latin typeface="Times New Roman" panose="02020603050405020304" pitchFamily="18" charset="0"/>
                <a:cs typeface="Times New Roman" panose="02020603050405020304" pitchFamily="18" charset="0"/>
              </a:rPr>
              <a:t>ʌ</a:t>
            </a:r>
            <a:r>
              <a:rPr lang="en-US" sz="2200" dirty="0"/>
              <a:t>/ appears to be replacing /</a:t>
            </a:r>
            <a:r>
              <a:rPr lang="en-US" sz="2200" dirty="0">
                <a:latin typeface="Times New Roman" panose="02020603050405020304" pitchFamily="18" charset="0"/>
                <a:cs typeface="Times New Roman" panose="02020603050405020304" pitchFamily="18" charset="0"/>
              </a:rPr>
              <a:t>Ɔ</a:t>
            </a:r>
            <a:r>
              <a:rPr lang="en-US" sz="2200" dirty="0"/>
              <a:t>/ in </a:t>
            </a:r>
            <a:r>
              <a:rPr lang="en-US" sz="2200" i="1" dirty="0"/>
              <a:t>because.</a:t>
            </a:r>
            <a:endParaRPr lang="en-US" sz="2200" dirty="0"/>
          </a:p>
        </p:txBody>
      </p:sp>
      <p:pic>
        <p:nvPicPr>
          <p:cNvPr id="5" name="Picture 4" descr="Icon&#10;&#10;Description automatically generated">
            <a:extLst>
              <a:ext uri="{FF2B5EF4-FFF2-40B4-BE49-F238E27FC236}">
                <a16:creationId xmlns:a16="http://schemas.microsoft.com/office/drawing/2014/main" id="{578DF7F2-EBDF-4BED-BC30-E565CCD966BE}"/>
              </a:ext>
            </a:extLst>
          </p:cNvPr>
          <p:cNvPicPr>
            <a:picLocks noChangeAspect="1"/>
          </p:cNvPicPr>
          <p:nvPr/>
        </p:nvPicPr>
        <p:blipFill rotWithShape="1">
          <a:blip r:embed="rId3">
            <a:extLst>
              <a:ext uri="{28A0092B-C50C-407E-A947-70E740481C1C}">
                <a14:useLocalDpi xmlns:a14="http://schemas.microsoft.com/office/drawing/2010/main" val="0"/>
              </a:ext>
            </a:extLst>
          </a:blip>
          <a:srcRect l="5627" t="14622" r="8470" b="13733"/>
          <a:stretch/>
        </p:blipFill>
        <p:spPr>
          <a:xfrm>
            <a:off x="1633728" y="2451354"/>
            <a:ext cx="3182112" cy="2653955"/>
          </a:xfrm>
          <a:prstGeom prst="rect">
            <a:avLst/>
          </a:prstGeom>
        </p:spPr>
      </p:pic>
    </p:spTree>
    <p:extLst>
      <p:ext uri="{BB962C8B-B14F-4D97-AF65-F5344CB8AC3E}">
        <p14:creationId xmlns:p14="http://schemas.microsoft.com/office/powerpoint/2010/main" val="1056065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1.8.4.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ʌ</a:t>
            </a:r>
            <a:r>
              <a:rPr lang="en-US" sz="4000" b="1" dirty="0">
                <a:solidFill>
                  <a:srgbClr val="D32F2E"/>
                </a:solidFill>
                <a:latin typeface="Cambria" panose="02040503050406030204" pitchFamily="18" charset="0"/>
                <a:ea typeface="Cambria" panose="02040503050406030204" pitchFamily="18" charset="0"/>
              </a:rPr>
              <a:t>/ - Comparison with BE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690688"/>
            <a:ext cx="5562600" cy="1877568"/>
          </a:xfrm>
        </p:spPr>
        <p:txBody>
          <a:bodyPr>
            <a:normAutofit/>
          </a:bodyPr>
          <a:lstStyle/>
          <a:p>
            <a:pPr marL="0" indent="0">
              <a:buNone/>
            </a:pPr>
            <a:r>
              <a:rPr lang="en-US" b="1" dirty="0"/>
              <a:t>ARTICULATION</a:t>
            </a:r>
          </a:p>
          <a:p>
            <a:r>
              <a:rPr lang="en-US" dirty="0"/>
              <a:t>The corresponding BE phoneme is more open and more fronted than AE /</a:t>
            </a:r>
            <a:r>
              <a:rPr lang="en-US" dirty="0">
                <a:latin typeface="Times New Roman" panose="02020603050405020304" pitchFamily="18" charset="0"/>
                <a:cs typeface="Times New Roman" panose="02020603050405020304" pitchFamily="18" charset="0"/>
              </a:rPr>
              <a:t>ʌ</a:t>
            </a:r>
            <a:r>
              <a:rPr lang="en-US" dirty="0"/>
              <a:t>/. </a:t>
            </a:r>
          </a:p>
        </p:txBody>
      </p:sp>
      <p:pic>
        <p:nvPicPr>
          <p:cNvPr id="5" name="Picture 4" descr="Icon&#10;&#10;Description automatically generated">
            <a:extLst>
              <a:ext uri="{FF2B5EF4-FFF2-40B4-BE49-F238E27FC236}">
                <a16:creationId xmlns:a16="http://schemas.microsoft.com/office/drawing/2014/main" id="{61097479-DDBE-43D0-99BA-B41BCC751361}"/>
              </a:ext>
            </a:extLst>
          </p:cNvPr>
          <p:cNvPicPr>
            <a:picLocks noChangeAspect="1"/>
          </p:cNvPicPr>
          <p:nvPr/>
        </p:nvPicPr>
        <p:blipFill rotWithShape="1">
          <a:blip r:embed="rId3">
            <a:extLst>
              <a:ext uri="{28A0092B-C50C-407E-A947-70E740481C1C}">
                <a14:useLocalDpi xmlns:a14="http://schemas.microsoft.com/office/drawing/2010/main" val="0"/>
              </a:ext>
            </a:extLst>
          </a:blip>
          <a:srcRect l="5627" t="14622" r="8470" b="13733"/>
          <a:stretch/>
        </p:blipFill>
        <p:spPr>
          <a:xfrm>
            <a:off x="1633728" y="2451354"/>
            <a:ext cx="3182112" cy="2653955"/>
          </a:xfrm>
          <a:prstGeom prst="rect">
            <a:avLst/>
          </a:prstGeom>
        </p:spPr>
      </p:pic>
      <p:pic>
        <p:nvPicPr>
          <p:cNvPr id="3" name="Picture 2">
            <a:extLst>
              <a:ext uri="{FF2B5EF4-FFF2-40B4-BE49-F238E27FC236}">
                <a16:creationId xmlns:a16="http://schemas.microsoft.com/office/drawing/2014/main" id="{7B645A13-A105-409D-A6AB-2D75232D3E46}"/>
              </a:ext>
            </a:extLst>
          </p:cNvPr>
          <p:cNvPicPr>
            <a:picLocks noChangeAspect="1"/>
          </p:cNvPicPr>
          <p:nvPr/>
        </p:nvPicPr>
        <p:blipFill rotWithShape="1">
          <a:blip r:embed="rId4"/>
          <a:srcRect l="40200" t="40000" r="36600" b="32622"/>
          <a:stretch/>
        </p:blipFill>
        <p:spPr>
          <a:xfrm>
            <a:off x="6949440" y="3429000"/>
            <a:ext cx="3608832" cy="2395518"/>
          </a:xfrm>
          <a:prstGeom prst="rect">
            <a:avLst/>
          </a:prstGeom>
        </p:spPr>
      </p:pic>
      <p:sp>
        <p:nvSpPr>
          <p:cNvPr id="9" name="TextBox 8">
            <a:extLst>
              <a:ext uri="{FF2B5EF4-FFF2-40B4-BE49-F238E27FC236}">
                <a16:creationId xmlns:a16="http://schemas.microsoft.com/office/drawing/2014/main" id="{12422A27-0B69-4D29-9A6D-58A1ED5A2F36}"/>
              </a:ext>
            </a:extLst>
          </p:cNvPr>
          <p:cNvSpPr txBox="1"/>
          <p:nvPr/>
        </p:nvSpPr>
        <p:spPr>
          <a:xfrm>
            <a:off x="7026154" y="5824518"/>
            <a:ext cx="3929882" cy="23083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22875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a:latin typeface="Cambria" panose="02040503050406030204" pitchFamily="18" charset="0"/>
                <a:ea typeface="Cambria" panose="02040503050406030204" pitchFamily="18" charset="0"/>
              </a:rPr>
              <a:t>1.8.5</a:t>
            </a:r>
            <a:r>
              <a:rPr lang="en-US" sz="4000" b="1" dirty="0">
                <a:latin typeface="Cambria" panose="02040503050406030204" pitchFamily="18" charset="0"/>
                <a:ea typeface="Cambria" panose="02040503050406030204" pitchFamily="18" charset="0"/>
              </a:rPr>
              <a:t>. English Vowel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ʌ</a:t>
            </a:r>
            <a:r>
              <a:rPr lang="en-US" sz="4000" b="1" dirty="0">
                <a:solidFill>
                  <a:srgbClr val="D32F2E"/>
                </a:solidFill>
                <a:latin typeface="Cambria" panose="02040503050406030204" pitchFamily="18" charset="0"/>
                <a:ea typeface="Cambria" panose="02040503050406030204" pitchFamily="18" charset="0"/>
              </a:rPr>
              <a:t>/- Orthographic Notes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91200" y="1889760"/>
            <a:ext cx="5562600" cy="3633216"/>
          </a:xfrm>
        </p:spPr>
        <p:txBody>
          <a:bodyPr>
            <a:normAutofit/>
          </a:bodyPr>
          <a:lstStyle/>
          <a:p>
            <a:pPr marL="0" indent="0">
              <a:buNone/>
            </a:pPr>
            <a:r>
              <a:rPr lang="en-US" dirty="0"/>
              <a:t>/</a:t>
            </a:r>
            <a:r>
              <a:rPr lang="en-US" dirty="0">
                <a:latin typeface="Times New Roman" panose="02020603050405020304" pitchFamily="18" charset="0"/>
                <a:cs typeface="Times New Roman" panose="02020603050405020304" pitchFamily="18" charset="0"/>
              </a:rPr>
              <a:t>ʌ</a:t>
            </a:r>
            <a:r>
              <a:rPr lang="en-US" dirty="0"/>
              <a:t>/ is generally spelled </a:t>
            </a:r>
          </a:p>
          <a:p>
            <a:pPr marL="0" indent="0">
              <a:buNone/>
            </a:pPr>
            <a:r>
              <a:rPr lang="en-US" i="1" dirty="0"/>
              <a:t>u 	(nut, shut)</a:t>
            </a:r>
          </a:p>
          <a:p>
            <a:pPr marL="0" indent="0">
              <a:buNone/>
            </a:pPr>
            <a:r>
              <a:rPr lang="en-US" i="1" dirty="0" err="1"/>
              <a:t>ou</a:t>
            </a:r>
            <a:r>
              <a:rPr lang="en-US" i="1" dirty="0"/>
              <a:t>	(enough, country)</a:t>
            </a:r>
          </a:p>
          <a:p>
            <a:pPr marL="0" indent="0">
              <a:buNone/>
            </a:pPr>
            <a:r>
              <a:rPr lang="en-US" i="1" dirty="0" err="1"/>
              <a:t>oo</a:t>
            </a:r>
            <a:r>
              <a:rPr lang="en-US" i="1" dirty="0"/>
              <a:t>	(blood, flood)</a:t>
            </a:r>
          </a:p>
          <a:p>
            <a:pPr marL="0" indent="0">
              <a:buNone/>
            </a:pPr>
            <a:r>
              <a:rPr lang="en-US" i="1" dirty="0" err="1"/>
              <a:t>oe</a:t>
            </a:r>
            <a:r>
              <a:rPr lang="en-US" i="1" dirty="0"/>
              <a:t>	(does)</a:t>
            </a:r>
          </a:p>
        </p:txBody>
      </p:sp>
      <p:pic>
        <p:nvPicPr>
          <p:cNvPr id="5" name="Picture 4" descr="Icon&#10;&#10;Description automatically generated">
            <a:extLst>
              <a:ext uri="{FF2B5EF4-FFF2-40B4-BE49-F238E27FC236}">
                <a16:creationId xmlns:a16="http://schemas.microsoft.com/office/drawing/2014/main" id="{95E9565C-90F1-442B-AF22-7771E97597EA}"/>
              </a:ext>
            </a:extLst>
          </p:cNvPr>
          <p:cNvPicPr>
            <a:picLocks noChangeAspect="1"/>
          </p:cNvPicPr>
          <p:nvPr/>
        </p:nvPicPr>
        <p:blipFill rotWithShape="1">
          <a:blip r:embed="rId3">
            <a:extLst>
              <a:ext uri="{28A0092B-C50C-407E-A947-70E740481C1C}">
                <a14:useLocalDpi xmlns:a14="http://schemas.microsoft.com/office/drawing/2010/main" val="0"/>
              </a:ext>
            </a:extLst>
          </a:blip>
          <a:srcRect l="5627" t="14622" r="8470" b="13733"/>
          <a:stretch/>
        </p:blipFill>
        <p:spPr>
          <a:xfrm>
            <a:off x="1633728" y="2451354"/>
            <a:ext cx="3182112" cy="2653955"/>
          </a:xfrm>
          <a:prstGeom prst="rect">
            <a:avLst/>
          </a:prstGeom>
        </p:spPr>
      </p:pic>
    </p:spTree>
    <p:extLst>
      <p:ext uri="{BB962C8B-B14F-4D97-AF65-F5344CB8AC3E}">
        <p14:creationId xmlns:p14="http://schemas.microsoft.com/office/powerpoint/2010/main" val="316530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EXERCISE</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414562"/>
            <a:ext cx="10515600" cy="3693319"/>
          </a:xfrm>
          <a:prstGeom prst="rect">
            <a:avLst/>
          </a:prstGeom>
          <a:noFill/>
        </p:spPr>
        <p:txBody>
          <a:bodyPr wrap="square" rtlCol="0">
            <a:spAutoFit/>
          </a:bodyPr>
          <a:lstStyle/>
          <a:p>
            <a:r>
              <a:rPr lang="en-US" dirty="0"/>
              <a:t>The complete review section about English vowels is provided at the end of lesson 9. For now, please kindly answer the following questions related to several English vowels discussed in today’s lesson! </a:t>
            </a:r>
            <a:r>
              <a:rPr lang="en-US" b="1" dirty="0">
                <a:solidFill>
                  <a:srgbClr val="FF0000"/>
                </a:solidFill>
              </a:rPr>
              <a:t>The answer key is provided on the next slide!</a:t>
            </a:r>
          </a:p>
          <a:p>
            <a:endParaRPr lang="en-US" dirty="0"/>
          </a:p>
          <a:p>
            <a:r>
              <a:rPr lang="en-US" dirty="0"/>
              <a:t>1. a. What are the similarities in the pronunciation of /</a:t>
            </a:r>
            <a:r>
              <a:rPr lang="en-US" dirty="0" err="1"/>
              <a:t>i</a:t>
            </a:r>
            <a:r>
              <a:rPr lang="en-US" dirty="0"/>
              <a:t>/ and /ɪ/?</a:t>
            </a:r>
          </a:p>
          <a:p>
            <a:r>
              <a:rPr lang="en-US" dirty="0"/>
              <a:t>    b. What are the differences in the pronunciation of /</a:t>
            </a:r>
            <a:r>
              <a:rPr lang="en-US" dirty="0" err="1"/>
              <a:t>i</a:t>
            </a:r>
            <a:r>
              <a:rPr lang="en-US" dirty="0"/>
              <a:t>/ and /ɪ/?</a:t>
            </a:r>
          </a:p>
          <a:p>
            <a:r>
              <a:rPr lang="en-US" dirty="0"/>
              <a:t>2. Explain at least 3 environments in which there is free variation between /</a:t>
            </a:r>
            <a:r>
              <a:rPr lang="en-US" dirty="0" err="1"/>
              <a:t>i</a:t>
            </a:r>
            <a:r>
              <a:rPr lang="en-US" dirty="0"/>
              <a:t>/ and /ɪ/!</a:t>
            </a:r>
          </a:p>
          <a:p>
            <a:r>
              <a:rPr lang="en-US" dirty="0"/>
              <a:t>3. Mention and explain the environments in which we can find free variation of /ɪ/ with /ǝ/!</a:t>
            </a:r>
          </a:p>
          <a:p>
            <a:r>
              <a:rPr lang="en-US" dirty="0"/>
              <a:t>4. a. How is the vowel /e/ articulated?</a:t>
            </a:r>
          </a:p>
          <a:p>
            <a:r>
              <a:rPr lang="en-US" dirty="0"/>
              <a:t>    b. Explain the free variation between /e/ and /ӕ/ and provide some examples of English words where we     </a:t>
            </a:r>
          </a:p>
          <a:p>
            <a:r>
              <a:rPr lang="en-US" dirty="0"/>
              <a:t>         can find it!</a:t>
            </a:r>
          </a:p>
          <a:p>
            <a:r>
              <a:rPr lang="en-US" dirty="0"/>
              <a:t>     c. How is the vowel /e/ usually spelled in English words? Provide some examples!</a:t>
            </a:r>
          </a:p>
          <a:p>
            <a:endParaRPr lang="en-US" dirty="0"/>
          </a:p>
        </p:txBody>
      </p:sp>
    </p:spTree>
    <p:extLst>
      <p:ext uri="{BB962C8B-B14F-4D97-AF65-F5344CB8AC3E}">
        <p14:creationId xmlns:p14="http://schemas.microsoft.com/office/powerpoint/2010/main" val="25826877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2.2.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3970318"/>
          </a:xfrm>
          <a:prstGeom prst="rect">
            <a:avLst/>
          </a:prstGeom>
          <a:noFill/>
        </p:spPr>
        <p:txBody>
          <a:bodyPr wrap="square" rtlCol="0">
            <a:spAutoFit/>
          </a:bodyPr>
          <a:lstStyle/>
          <a:p>
            <a:r>
              <a:rPr lang="en-US" dirty="0"/>
              <a:t>See the following discussion to check your answer on the questions provided on the previous slide!</a:t>
            </a:r>
          </a:p>
          <a:p>
            <a:endParaRPr lang="en-US" dirty="0"/>
          </a:p>
          <a:p>
            <a:r>
              <a:rPr lang="en-US" dirty="0"/>
              <a:t>1. a. What are the similarities in the pronunciation of /</a:t>
            </a:r>
            <a:r>
              <a:rPr lang="en-US" dirty="0" err="1"/>
              <a:t>i</a:t>
            </a:r>
            <a:r>
              <a:rPr lang="en-US" dirty="0"/>
              <a:t>/ and /ɪ/?</a:t>
            </a:r>
          </a:p>
          <a:p>
            <a:r>
              <a:rPr lang="en-US" dirty="0"/>
              <a:t>	</a:t>
            </a:r>
            <a:r>
              <a:rPr lang="en-US" dirty="0">
                <a:solidFill>
                  <a:srgbClr val="FF0000"/>
                </a:solidFill>
              </a:rPr>
              <a:t>When we pronounce /</a:t>
            </a:r>
            <a:r>
              <a:rPr lang="en-US" dirty="0" err="1">
                <a:solidFill>
                  <a:srgbClr val="FF0000"/>
                </a:solidFill>
              </a:rPr>
              <a:t>i</a:t>
            </a:r>
            <a:r>
              <a:rPr lang="en-US" dirty="0">
                <a:solidFill>
                  <a:srgbClr val="FF0000"/>
                </a:solidFill>
              </a:rPr>
              <a:t>/ and /</a:t>
            </a:r>
            <a:r>
              <a:rPr lang="en-US" dirty="0">
                <a:solidFill>
                  <a:srgbClr val="FF0000"/>
                </a:solidFill>
                <a:latin typeface="Times New Roman" panose="02020603050405020304" pitchFamily="18" charset="0"/>
                <a:cs typeface="Times New Roman" panose="02020603050405020304" pitchFamily="18" charset="0"/>
              </a:rPr>
              <a:t>ɪ</a:t>
            </a:r>
            <a:r>
              <a:rPr lang="en-US" dirty="0">
                <a:solidFill>
                  <a:srgbClr val="FF0000"/>
                </a:solidFill>
              </a:rPr>
              <a:t>/ our lips are not rounded.</a:t>
            </a:r>
          </a:p>
          <a:p>
            <a:r>
              <a:rPr lang="en-US" dirty="0">
                <a:solidFill>
                  <a:srgbClr val="FF0000"/>
                </a:solidFill>
              </a:rPr>
              <a:t>	When we pronounce both vowels the velum is raised, and the front tongue is moved to the hard palate</a:t>
            </a:r>
          </a:p>
          <a:p>
            <a:r>
              <a:rPr lang="en-US" dirty="0"/>
              <a:t>    b. What are the differences in the pronunciation of /</a:t>
            </a:r>
            <a:r>
              <a:rPr lang="en-US" dirty="0" err="1"/>
              <a:t>i</a:t>
            </a:r>
            <a:r>
              <a:rPr lang="en-US" dirty="0"/>
              <a:t>/ and /ɪ/?</a:t>
            </a:r>
          </a:p>
          <a:p>
            <a:r>
              <a:rPr lang="en-US" dirty="0"/>
              <a:t>	</a:t>
            </a:r>
            <a:r>
              <a:rPr lang="en-US" dirty="0">
                <a:solidFill>
                  <a:srgbClr val="FF0000"/>
                </a:solidFill>
              </a:rPr>
              <a:t>The different is /</a:t>
            </a:r>
            <a:r>
              <a:rPr lang="en-US" dirty="0" err="1">
                <a:solidFill>
                  <a:srgbClr val="FF0000"/>
                </a:solidFill>
              </a:rPr>
              <a:t>i</a:t>
            </a:r>
            <a:r>
              <a:rPr lang="en-US" dirty="0">
                <a:solidFill>
                  <a:srgbClr val="FF0000"/>
                </a:solidFill>
              </a:rPr>
              <a:t>/ is close and /</a:t>
            </a:r>
            <a:r>
              <a:rPr lang="en-US" dirty="0">
                <a:solidFill>
                  <a:srgbClr val="FF0000"/>
                </a:solidFill>
                <a:latin typeface="Times New Roman" panose="02020603050405020304" pitchFamily="18" charset="0"/>
                <a:cs typeface="Times New Roman" panose="02020603050405020304" pitchFamily="18" charset="0"/>
              </a:rPr>
              <a:t>ɪ</a:t>
            </a:r>
            <a:r>
              <a:rPr lang="en-US" dirty="0">
                <a:solidFill>
                  <a:srgbClr val="FF0000"/>
                </a:solidFill>
              </a:rPr>
              <a:t>/ is a half close.</a:t>
            </a:r>
          </a:p>
          <a:p>
            <a:r>
              <a:rPr lang="en-US" dirty="0">
                <a:solidFill>
                  <a:srgbClr val="FF0000"/>
                </a:solidFill>
              </a:rPr>
              <a:t>	The lips in /</a:t>
            </a:r>
            <a:r>
              <a:rPr lang="en-US" dirty="0" err="1">
                <a:solidFill>
                  <a:srgbClr val="FF0000"/>
                </a:solidFill>
              </a:rPr>
              <a:t>i</a:t>
            </a:r>
            <a:r>
              <a:rPr lang="en-US" dirty="0">
                <a:solidFill>
                  <a:srgbClr val="FF0000"/>
                </a:solidFill>
              </a:rPr>
              <a:t>/ is spread while in /</a:t>
            </a:r>
            <a:r>
              <a:rPr lang="en-US" dirty="0">
                <a:solidFill>
                  <a:srgbClr val="FF0000"/>
                </a:solidFill>
                <a:latin typeface="Times New Roman" panose="02020603050405020304" pitchFamily="18" charset="0"/>
                <a:cs typeface="Times New Roman" panose="02020603050405020304" pitchFamily="18" charset="0"/>
              </a:rPr>
              <a:t>ɪ</a:t>
            </a:r>
            <a:r>
              <a:rPr lang="en-US" dirty="0">
                <a:solidFill>
                  <a:srgbClr val="FF0000"/>
                </a:solidFill>
              </a:rPr>
              <a:t>/ is neutral. </a:t>
            </a:r>
          </a:p>
          <a:p>
            <a:endParaRPr lang="en-US" dirty="0"/>
          </a:p>
          <a:p>
            <a:r>
              <a:rPr lang="en-US" dirty="0"/>
              <a:t>2. Explain at least 3 environments in which there is free variation between /</a:t>
            </a:r>
            <a:r>
              <a:rPr lang="en-US" dirty="0" err="1"/>
              <a:t>i</a:t>
            </a:r>
            <a:r>
              <a:rPr lang="en-US" dirty="0"/>
              <a:t>/ and /ɪ/!</a:t>
            </a:r>
          </a:p>
          <a:p>
            <a:r>
              <a:rPr lang="en-US" dirty="0"/>
              <a:t>	</a:t>
            </a:r>
            <a:r>
              <a:rPr lang="en-US" dirty="0">
                <a:solidFill>
                  <a:srgbClr val="FF0000"/>
                </a:solidFill>
              </a:rPr>
              <a:t>a. In unstressed final position</a:t>
            </a:r>
          </a:p>
          <a:p>
            <a:r>
              <a:rPr lang="en-US" dirty="0">
                <a:solidFill>
                  <a:srgbClr val="FF0000"/>
                </a:solidFill>
              </a:rPr>
              <a:t>	b. In unstressed position before vowels</a:t>
            </a:r>
          </a:p>
          <a:p>
            <a:r>
              <a:rPr lang="en-US" dirty="0">
                <a:solidFill>
                  <a:srgbClr val="FF0000"/>
                </a:solidFill>
              </a:rPr>
              <a:t>	c.  In some words, with the prefixes anti- and semi-</a:t>
            </a:r>
          </a:p>
          <a:p>
            <a:endParaRPr lang="en-US" dirty="0"/>
          </a:p>
        </p:txBody>
      </p:sp>
    </p:spTree>
    <p:extLst>
      <p:ext uri="{BB962C8B-B14F-4D97-AF65-F5344CB8AC3E}">
        <p14:creationId xmlns:p14="http://schemas.microsoft.com/office/powerpoint/2010/main" val="10269258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2.2.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16053"/>
            <a:ext cx="10965840" cy="6186309"/>
          </a:xfrm>
          <a:prstGeom prst="rect">
            <a:avLst/>
          </a:prstGeom>
          <a:noFill/>
        </p:spPr>
        <p:txBody>
          <a:bodyPr wrap="square" rtlCol="0">
            <a:spAutoFit/>
          </a:bodyPr>
          <a:lstStyle/>
          <a:p>
            <a:r>
              <a:rPr lang="en-US" dirty="0"/>
              <a:t>See the following discussion to check your answer on the questions provided on the previous slide!</a:t>
            </a:r>
          </a:p>
          <a:p>
            <a:r>
              <a:rPr lang="en-US" dirty="0"/>
              <a:t> </a:t>
            </a:r>
          </a:p>
          <a:p>
            <a:r>
              <a:rPr lang="en-US" dirty="0"/>
              <a:t>3. Mention and explain the environments in which we can find free variation of /ɪ/ with /ǝ/!</a:t>
            </a:r>
          </a:p>
          <a:p>
            <a:pPr marL="898525"/>
            <a:r>
              <a:rPr lang="en-US" dirty="0">
                <a:solidFill>
                  <a:srgbClr val="FF0000"/>
                </a:solidFill>
              </a:rPr>
              <a:t>In unstressed syllables in many words:</a:t>
            </a:r>
          </a:p>
          <a:p>
            <a:pPr marL="898525"/>
            <a:r>
              <a:rPr lang="en-US" dirty="0">
                <a:solidFill>
                  <a:srgbClr val="FF0000"/>
                </a:solidFill>
              </a:rPr>
              <a:t>Initial	believe, rely, deride</a:t>
            </a:r>
          </a:p>
          <a:p>
            <a:pPr marL="898525"/>
            <a:r>
              <a:rPr lang="en-US" dirty="0">
                <a:solidFill>
                  <a:srgbClr val="FF0000"/>
                </a:solidFill>
              </a:rPr>
              <a:t>Medial	legislate, hemisphere, arbitrate</a:t>
            </a:r>
          </a:p>
          <a:p>
            <a:pPr marL="898525"/>
            <a:r>
              <a:rPr lang="en-US" dirty="0">
                <a:solidFill>
                  <a:srgbClr val="FF0000"/>
                </a:solidFill>
              </a:rPr>
              <a:t>Final	kitchen, cottage, April</a:t>
            </a:r>
          </a:p>
          <a:p>
            <a:pPr marL="898525"/>
            <a:endParaRPr lang="en-US" dirty="0">
              <a:solidFill>
                <a:srgbClr val="FF0000"/>
              </a:solidFill>
            </a:endParaRPr>
          </a:p>
          <a:p>
            <a:pPr marL="898525"/>
            <a:r>
              <a:rPr lang="en-US" dirty="0">
                <a:solidFill>
                  <a:srgbClr val="FF0000"/>
                </a:solidFill>
              </a:rPr>
              <a:t>In the suffixes /</a:t>
            </a:r>
            <a:r>
              <a:rPr lang="en-US" dirty="0" err="1">
                <a:solidFill>
                  <a:srgbClr val="FF0000"/>
                </a:solidFill>
                <a:latin typeface="Times New Roman" panose="02020603050405020304" pitchFamily="18" charset="0"/>
                <a:cs typeface="Times New Roman" panose="02020603050405020304" pitchFamily="18" charset="0"/>
              </a:rPr>
              <a:t>ɪ</a:t>
            </a:r>
            <a:r>
              <a:rPr lang="en-US" dirty="0" err="1">
                <a:solidFill>
                  <a:srgbClr val="FF0000"/>
                </a:solidFill>
              </a:rPr>
              <a:t>d</a:t>
            </a:r>
            <a:r>
              <a:rPr lang="en-US" dirty="0">
                <a:solidFill>
                  <a:srgbClr val="FF0000"/>
                </a:solidFill>
              </a:rPr>
              <a:t>/, /</a:t>
            </a:r>
            <a:r>
              <a:rPr lang="en-US" dirty="0" err="1">
                <a:solidFill>
                  <a:srgbClr val="FF0000"/>
                </a:solidFill>
                <a:latin typeface="Times New Roman" panose="02020603050405020304" pitchFamily="18" charset="0"/>
                <a:cs typeface="Times New Roman" panose="02020603050405020304" pitchFamily="18" charset="0"/>
              </a:rPr>
              <a:t>ɪ</a:t>
            </a:r>
            <a:r>
              <a:rPr lang="en-US" dirty="0" err="1">
                <a:solidFill>
                  <a:srgbClr val="FF0000"/>
                </a:solidFill>
              </a:rPr>
              <a:t>z</a:t>
            </a:r>
            <a:r>
              <a:rPr lang="en-US" dirty="0">
                <a:solidFill>
                  <a:srgbClr val="FF0000"/>
                </a:solidFill>
              </a:rPr>
              <a:t>/, /</a:t>
            </a:r>
            <a:r>
              <a:rPr lang="en-US" dirty="0" err="1">
                <a:solidFill>
                  <a:srgbClr val="FF0000"/>
                </a:solidFill>
                <a:latin typeface="Times New Roman" panose="02020603050405020304" pitchFamily="18" charset="0"/>
                <a:cs typeface="Times New Roman" panose="02020603050405020304" pitchFamily="18" charset="0"/>
              </a:rPr>
              <a:t>ɪ</a:t>
            </a:r>
            <a:r>
              <a:rPr lang="en-US" dirty="0" err="1">
                <a:solidFill>
                  <a:srgbClr val="FF0000"/>
                </a:solidFill>
              </a:rPr>
              <a:t>st</a:t>
            </a:r>
            <a:r>
              <a:rPr lang="en-US" dirty="0">
                <a:solidFill>
                  <a:srgbClr val="FF0000"/>
                </a:solidFill>
              </a:rPr>
              <a:t>/: </a:t>
            </a:r>
          </a:p>
          <a:p>
            <a:pPr marL="898525"/>
            <a:r>
              <a:rPr lang="en-US" dirty="0">
                <a:solidFill>
                  <a:srgbClr val="FF0000"/>
                </a:solidFill>
              </a:rPr>
              <a:t>lasted, padded, paces, watches, strongest, shortest</a:t>
            </a:r>
          </a:p>
          <a:p>
            <a:endParaRPr lang="en-US" dirty="0"/>
          </a:p>
          <a:p>
            <a:r>
              <a:rPr lang="en-US" dirty="0"/>
              <a:t>4. a. How is the vowel /e/ articulated?</a:t>
            </a:r>
          </a:p>
          <a:p>
            <a:r>
              <a:rPr lang="en-US" dirty="0"/>
              <a:t>    b. Explain the free variation between /e/ and /ӕ/ and provide some examples of English words where we     </a:t>
            </a:r>
          </a:p>
          <a:p>
            <a:r>
              <a:rPr lang="en-US" dirty="0"/>
              <a:t>         can find it!</a:t>
            </a:r>
          </a:p>
          <a:p>
            <a:r>
              <a:rPr lang="en-US" dirty="0"/>
              <a:t>     c. How is the vowel /e/ usually spelled in English words? Provide some examples!</a:t>
            </a:r>
          </a:p>
          <a:p>
            <a:pPr marL="814388"/>
            <a:r>
              <a:rPr lang="en-US" dirty="0">
                <a:solidFill>
                  <a:srgbClr val="FF0000"/>
                </a:solidFill>
              </a:rPr>
              <a:t>a./e/ articulated as follow: the vocal cords vibrate; the velum is raised so that no air  can escape through the nasal cavity; the front of the tongue is raised toward the hard palate; the lips are slightly spread or neutral.</a:t>
            </a:r>
          </a:p>
          <a:p>
            <a:pPr marL="814388"/>
            <a:r>
              <a:rPr lang="en-US" dirty="0">
                <a:solidFill>
                  <a:srgbClr val="FF0000"/>
                </a:solidFill>
              </a:rPr>
              <a:t>b.  the is free variation between /e/ and /ae/ happen in some words such as : apical, apricot, etc.</a:t>
            </a:r>
          </a:p>
          <a:p>
            <a:pPr marL="814388"/>
            <a:r>
              <a:rPr lang="en-US" dirty="0">
                <a:solidFill>
                  <a:srgbClr val="FF0000"/>
                </a:solidFill>
              </a:rPr>
              <a:t>c.  /e/ is regularly spelled a, ai, ay: gate, stain, say.</a:t>
            </a:r>
          </a:p>
          <a:p>
            <a:endParaRPr lang="en-US" dirty="0"/>
          </a:p>
          <a:p>
            <a:endParaRPr lang="en-US" dirty="0"/>
          </a:p>
        </p:txBody>
      </p:sp>
    </p:spTree>
    <p:extLst>
      <p:ext uri="{BB962C8B-B14F-4D97-AF65-F5344CB8AC3E}">
        <p14:creationId xmlns:p14="http://schemas.microsoft.com/office/powerpoint/2010/main" val="18277666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104 – 122.</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PICTURE SOURCE</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572459"/>
            <a:ext cx="10515600" cy="4799576"/>
          </a:xfrm>
        </p:spPr>
        <p:txBody>
          <a:bodyPr>
            <a:normAutofit/>
          </a:bodyPr>
          <a:lstStyle/>
          <a:p>
            <a:pPr marL="0" indent="-457200">
              <a:buNone/>
            </a:pPr>
            <a:r>
              <a:rPr lang="en-US" sz="1200" dirty="0">
                <a:sym typeface="Wingdings" panose="05000000000000000000" pitchFamily="2" charset="2"/>
              </a:rPr>
              <a:t>/</a:t>
            </a:r>
            <a:r>
              <a:rPr lang="en-US" sz="1200" dirty="0" err="1">
                <a:sym typeface="Wingdings" panose="05000000000000000000" pitchFamily="2" charset="2"/>
              </a:rPr>
              <a:t>i</a:t>
            </a:r>
            <a:r>
              <a:rPr lang="en-US" sz="1200" dirty="0">
                <a:sym typeface="Wingdings" panose="05000000000000000000" pitchFamily="2" charset="2"/>
              </a:rPr>
              <a:t>/ icon: </a:t>
            </a:r>
            <a:r>
              <a:rPr lang="en-US" sz="1200" dirty="0">
                <a:sym typeface="Wingdings" panose="05000000000000000000" pitchFamily="2" charset="2"/>
                <a:hlinkClick r:id="rId2"/>
              </a:rPr>
              <a:t>https://icon-library.com/icon/information-i-icon-22.html</a:t>
            </a:r>
            <a:r>
              <a:rPr lang="en-US" sz="1200" dirty="0">
                <a:sym typeface="Wingdings" panose="05000000000000000000" pitchFamily="2" charset="2"/>
              </a:rPr>
              <a:t> </a:t>
            </a:r>
          </a:p>
          <a:p>
            <a:pPr marL="0" indent="-457200">
              <a:buNone/>
            </a:pPr>
            <a:r>
              <a:rPr lang="en-US" sz="1200" dirty="0">
                <a:sym typeface="Wingdings" panose="05000000000000000000" pitchFamily="2" charset="2"/>
              </a:rPr>
              <a:t>/</a:t>
            </a:r>
            <a:r>
              <a:rPr lang="en-US" sz="1200" dirty="0">
                <a:latin typeface="Times New Roman" panose="02020603050405020304" pitchFamily="18" charset="0"/>
                <a:cs typeface="Times New Roman" panose="02020603050405020304" pitchFamily="18" charset="0"/>
                <a:sym typeface="Wingdings" panose="05000000000000000000" pitchFamily="2" charset="2"/>
              </a:rPr>
              <a:t>ɪ</a:t>
            </a:r>
            <a:r>
              <a:rPr lang="en-US" sz="1200" dirty="0">
                <a:sym typeface="Wingdings" panose="05000000000000000000" pitchFamily="2" charset="2"/>
              </a:rPr>
              <a:t>/ icon: </a:t>
            </a:r>
            <a:r>
              <a:rPr lang="en-US" sz="1200" dirty="0">
                <a:sym typeface="Wingdings" panose="05000000000000000000" pitchFamily="2" charset="2"/>
                <a:hlinkClick r:id="rId3"/>
              </a:rPr>
              <a:t>http://www.rw-designer.com/icon-detail/20775</a:t>
            </a:r>
            <a:r>
              <a:rPr lang="en-US" sz="1200" dirty="0">
                <a:sym typeface="Wingdings" panose="05000000000000000000" pitchFamily="2" charset="2"/>
              </a:rPr>
              <a:t> </a:t>
            </a:r>
          </a:p>
          <a:p>
            <a:pPr marL="0" indent="-457200">
              <a:buNone/>
            </a:pPr>
            <a:r>
              <a:rPr lang="en-US" sz="1200" dirty="0">
                <a:sym typeface="Wingdings" panose="05000000000000000000" pitchFamily="2" charset="2"/>
              </a:rPr>
              <a:t>/e/ icon: </a:t>
            </a:r>
            <a:r>
              <a:rPr lang="en-US" sz="1200" dirty="0">
                <a:sym typeface="Wingdings" panose="05000000000000000000" pitchFamily="2" charset="2"/>
                <a:hlinkClick r:id="rId4"/>
              </a:rPr>
              <a:t>https://www.freeiconspng.com/images/letter-e-icon-png</a:t>
            </a:r>
            <a:r>
              <a:rPr lang="en-US" sz="1200" dirty="0">
                <a:sym typeface="Wingdings" panose="05000000000000000000" pitchFamily="2" charset="2"/>
              </a:rPr>
              <a:t> </a:t>
            </a:r>
          </a:p>
          <a:p>
            <a:pPr marL="0" indent="-457200">
              <a:buNone/>
            </a:pPr>
            <a:r>
              <a:rPr lang="en-US" sz="1200" dirty="0">
                <a:sym typeface="Wingdings" panose="05000000000000000000" pitchFamily="2" charset="2"/>
              </a:rPr>
              <a:t>/</a:t>
            </a:r>
            <a:r>
              <a:rPr lang="el-GR" sz="1200" dirty="0">
                <a:latin typeface="Times New Roman" panose="02020603050405020304" pitchFamily="18" charset="0"/>
                <a:cs typeface="Times New Roman" panose="02020603050405020304" pitchFamily="18" charset="0"/>
                <a:sym typeface="Wingdings" panose="05000000000000000000" pitchFamily="2" charset="2"/>
              </a:rPr>
              <a:t>ε</a:t>
            </a:r>
            <a:r>
              <a:rPr lang="en-US" sz="1200" dirty="0">
                <a:sym typeface="Wingdings" panose="05000000000000000000" pitchFamily="2" charset="2"/>
              </a:rPr>
              <a:t>/ icon: </a:t>
            </a:r>
            <a:r>
              <a:rPr lang="en-US" sz="1200" dirty="0">
                <a:sym typeface="Wingdings" panose="05000000000000000000" pitchFamily="2" charset="2"/>
                <a:hlinkClick r:id="rId5"/>
              </a:rPr>
              <a:t>https://en.wiktionary.org/wiki/%C9%9B</a:t>
            </a:r>
            <a:r>
              <a:rPr lang="en-US" sz="1200" dirty="0">
                <a:sym typeface="Wingdings" panose="05000000000000000000" pitchFamily="2" charset="2"/>
              </a:rPr>
              <a:t> </a:t>
            </a:r>
          </a:p>
          <a:p>
            <a:pPr marL="0" indent="-457200">
              <a:buNone/>
            </a:pPr>
            <a:r>
              <a:rPr lang="en-US" sz="1200" dirty="0">
                <a:sym typeface="Wingdings" panose="05000000000000000000" pitchFamily="2" charset="2"/>
              </a:rPr>
              <a:t>/</a:t>
            </a:r>
            <a:r>
              <a:rPr lang="az-Cyrl-AZ" sz="1200" dirty="0">
                <a:latin typeface="Times New Roman" panose="02020603050405020304" pitchFamily="18" charset="0"/>
                <a:cs typeface="Times New Roman" panose="02020603050405020304" pitchFamily="18" charset="0"/>
                <a:sym typeface="Wingdings" panose="05000000000000000000" pitchFamily="2" charset="2"/>
              </a:rPr>
              <a:t>ӕ</a:t>
            </a:r>
            <a:r>
              <a:rPr lang="en-US" sz="1200" dirty="0">
                <a:sym typeface="Wingdings" panose="05000000000000000000" pitchFamily="2" charset="2"/>
              </a:rPr>
              <a:t>/ icon: </a:t>
            </a:r>
            <a:r>
              <a:rPr lang="en-US" sz="1200" dirty="0">
                <a:sym typeface="Wingdings" panose="05000000000000000000" pitchFamily="2" charset="2"/>
                <a:hlinkClick r:id="rId6"/>
              </a:rPr>
              <a:t>https://pcmac.download/app/1088728172/emon-phonetic-dictionary</a:t>
            </a:r>
            <a:r>
              <a:rPr lang="en-US" sz="1200" dirty="0">
                <a:sym typeface="Wingdings" panose="05000000000000000000" pitchFamily="2" charset="2"/>
              </a:rPr>
              <a:t> </a:t>
            </a:r>
          </a:p>
          <a:p>
            <a:pPr marL="0" indent="-457200">
              <a:buNone/>
            </a:pPr>
            <a:r>
              <a:rPr lang="en-US" sz="1200" dirty="0">
                <a:sym typeface="Wingdings" panose="05000000000000000000" pitchFamily="2" charset="2"/>
              </a:rPr>
              <a:t>/</a:t>
            </a:r>
            <a:r>
              <a:rPr lang="en-US" sz="1200" dirty="0">
                <a:latin typeface="Times New Roman" panose="02020603050405020304" pitchFamily="18" charset="0"/>
                <a:cs typeface="Times New Roman" panose="02020603050405020304" pitchFamily="18" charset="0"/>
                <a:sym typeface="Wingdings" panose="05000000000000000000" pitchFamily="2" charset="2"/>
              </a:rPr>
              <a:t>ǝ</a:t>
            </a:r>
            <a:r>
              <a:rPr lang="en-US" sz="1200" dirty="0">
                <a:sym typeface="Wingdings" panose="05000000000000000000" pitchFamily="2" charset="2"/>
              </a:rPr>
              <a:t>/ icon: </a:t>
            </a:r>
            <a:r>
              <a:rPr lang="en-US" sz="1200" dirty="0">
                <a:sym typeface="Wingdings" panose="05000000000000000000" pitchFamily="2" charset="2"/>
                <a:hlinkClick r:id="rId7"/>
              </a:rPr>
              <a:t>https://meta.wikimedia.org/wiki/File:WiktLogo-Bubble-schwa-Gentium-red.svg</a:t>
            </a:r>
            <a:r>
              <a:rPr lang="en-US" sz="1200" dirty="0">
                <a:sym typeface="Wingdings" panose="05000000000000000000" pitchFamily="2" charset="2"/>
              </a:rPr>
              <a:t> </a:t>
            </a:r>
          </a:p>
          <a:p>
            <a:pPr marL="0" indent="-457200">
              <a:buNone/>
            </a:pPr>
            <a:r>
              <a:rPr lang="en-US" sz="1200" dirty="0">
                <a:sym typeface="Wingdings" panose="05000000000000000000" pitchFamily="2" charset="2"/>
              </a:rPr>
              <a:t>/</a:t>
            </a:r>
            <a:r>
              <a:rPr lang="en-US" sz="1200" dirty="0">
                <a:latin typeface="Times New Roman" panose="02020603050405020304" pitchFamily="18" charset="0"/>
                <a:cs typeface="Times New Roman" panose="02020603050405020304" pitchFamily="18" charset="0"/>
                <a:sym typeface="Wingdings" panose="05000000000000000000" pitchFamily="2" charset="2"/>
              </a:rPr>
              <a:t>ɜ</a:t>
            </a:r>
            <a:r>
              <a:rPr lang="en-US" sz="1200" dirty="0">
                <a:sym typeface="Wingdings" panose="05000000000000000000" pitchFamily="2" charset="2"/>
              </a:rPr>
              <a:t>/ icon: </a:t>
            </a:r>
            <a:r>
              <a:rPr lang="en-US" sz="1200" dirty="0">
                <a:sym typeface="Wingdings" panose="05000000000000000000" pitchFamily="2" charset="2"/>
                <a:hlinkClick r:id="rId8"/>
              </a:rPr>
              <a:t>https://en.wiktionary.org/wiki/%C9%9C</a:t>
            </a:r>
            <a:r>
              <a:rPr lang="en-US" sz="1200" dirty="0">
                <a:sym typeface="Wingdings" panose="05000000000000000000" pitchFamily="2" charset="2"/>
              </a:rPr>
              <a:t> </a:t>
            </a:r>
          </a:p>
          <a:p>
            <a:pPr marL="0" indent="-457200">
              <a:buNone/>
            </a:pPr>
            <a:r>
              <a:rPr lang="en-US" sz="1200" dirty="0">
                <a:sym typeface="Wingdings" panose="05000000000000000000" pitchFamily="2" charset="2"/>
              </a:rPr>
              <a:t>/</a:t>
            </a:r>
            <a:r>
              <a:rPr lang="en-US" sz="1200" dirty="0">
                <a:latin typeface="Times New Roman" panose="02020603050405020304" pitchFamily="18" charset="0"/>
                <a:cs typeface="Times New Roman" panose="02020603050405020304" pitchFamily="18" charset="0"/>
                <a:sym typeface="Wingdings" panose="05000000000000000000" pitchFamily="2" charset="2"/>
              </a:rPr>
              <a:t>ʌ</a:t>
            </a:r>
            <a:r>
              <a:rPr lang="en-US" sz="1200" dirty="0">
                <a:sym typeface="Wingdings" panose="05000000000000000000" pitchFamily="2" charset="2"/>
              </a:rPr>
              <a:t>/ icon: </a:t>
            </a:r>
            <a:r>
              <a:rPr lang="en-US" sz="1200" dirty="0">
                <a:sym typeface="Wingdings" panose="05000000000000000000" pitchFamily="2" charset="2"/>
                <a:hlinkClick r:id="rId9"/>
              </a:rPr>
              <a:t>https://esllibrary.com/courses/130/lessons/3359</a:t>
            </a:r>
            <a:r>
              <a:rPr lang="en-US" sz="1200" dirty="0">
                <a:sym typeface="Wingdings" panose="05000000000000000000" pitchFamily="2" charset="2"/>
              </a:rPr>
              <a:t> </a:t>
            </a:r>
          </a:p>
        </p:txBody>
      </p:sp>
    </p:spTree>
    <p:extLst>
      <p:ext uri="{BB962C8B-B14F-4D97-AF65-F5344CB8AC3E}">
        <p14:creationId xmlns:p14="http://schemas.microsoft.com/office/powerpoint/2010/main" val="2228434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4538</TotalTime>
  <Words>3740</Words>
  <Application>Microsoft Office PowerPoint</Application>
  <PresentationFormat>Widescreen</PresentationFormat>
  <Paragraphs>364</Paragraphs>
  <Slides>46</Slides>
  <Notes>45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Cambria</vt:lpstr>
      <vt:lpstr>Times New Roman</vt:lpstr>
      <vt:lpstr>Wingdings</vt:lpstr>
      <vt:lpstr>Office Theme</vt:lpstr>
      <vt:lpstr>ENGLISH  PHONETICS AND PHONOLOGY</vt:lpstr>
      <vt:lpstr>INTRODUCTION</vt:lpstr>
      <vt:lpstr>1.1.1. English Vowel – /i/ - Articulation </vt:lpstr>
      <vt:lpstr>1.1.2. English Vowel – /i/ - Variation </vt:lpstr>
      <vt:lpstr>1.1.3. English Vowel – /i/ - Distribution </vt:lpstr>
      <vt:lpstr>1.1.4. English Vowel – /i/ - Comparison with BE </vt:lpstr>
      <vt:lpstr>1.1.5. English Vowel – /i/ - Orthographic Notes</vt:lpstr>
      <vt:lpstr>1.2.1. English Vowel – /ɪ/ - Articulation </vt:lpstr>
      <vt:lpstr>1.2.2. English Vowel – /ɪ/ - Variation </vt:lpstr>
      <vt:lpstr>1.2.3. English Vowel – /ɪ/ - Distribution </vt:lpstr>
      <vt:lpstr>1.2.4. English Vowel – /ɪ/ - Comparison with BE </vt:lpstr>
      <vt:lpstr>1.2.5. English Vowel – /i/ - Orthographic Notes</vt:lpstr>
      <vt:lpstr>1.3.1. English Vowel – /e/ - Articulation </vt:lpstr>
      <vt:lpstr>1.3.2. English Vowel – /e/ - Variation </vt:lpstr>
      <vt:lpstr>1.3.3. English Vowel – /e/ - Distribution </vt:lpstr>
      <vt:lpstr>1.3.4. English Vowel – /e/ - Comparison with BE </vt:lpstr>
      <vt:lpstr>1.3.5. English Vowel – /e/ - Orthographic Notes</vt:lpstr>
      <vt:lpstr>1.4.1. English Vowel – /ε/ - Articulation </vt:lpstr>
      <vt:lpstr>1.4.2. English Vowel – /ε/ - Variation </vt:lpstr>
      <vt:lpstr>1.3.3. English Vowel – /ε/ - Distribution </vt:lpstr>
      <vt:lpstr>1.4.4. English Vowel – /ε/ - Comparison with BE </vt:lpstr>
      <vt:lpstr>1.4.5. English Vowel – /ε/ - Orthographic Notes</vt:lpstr>
      <vt:lpstr>1.5.1. English Vowel – /ӕ/ - Articulation </vt:lpstr>
      <vt:lpstr>1.5.2. English Vowel – /ӕ/ - Variation </vt:lpstr>
      <vt:lpstr>1.5.3. English Vowel – /ӕ/ - Distribution </vt:lpstr>
      <vt:lpstr>1.5.4. English Vowel – /ӕ/ - Comparison with BE </vt:lpstr>
      <vt:lpstr>1.5.5. English Vowel – /ӕ/ - Orthographic Notes</vt:lpstr>
      <vt:lpstr>1.6.1. English Vowel – /ǝ/ - Articulation </vt:lpstr>
      <vt:lpstr>1.6.2. English Vowel – /ǝ/ - Variation </vt:lpstr>
      <vt:lpstr>1.6.3. English Vowel – /ǝ/ - Distribution </vt:lpstr>
      <vt:lpstr>1.6.4. English Vowel – /ǝ/ - Comparison with BE </vt:lpstr>
      <vt:lpstr>1.6.5. English Vowel – /ǝ/ - Orthographic Notes</vt:lpstr>
      <vt:lpstr>1.7.1. English Vowel – /ɜ/ - Articulation </vt:lpstr>
      <vt:lpstr>1.7.2. English Vowel – /ɜ/ - Distribution </vt:lpstr>
      <vt:lpstr>1.7.3. English Vowel – /ɜ/ - Comparison with BE </vt:lpstr>
      <vt:lpstr>1.7.4. English Vowel – /ɜ/ - Orthographic Notes</vt:lpstr>
      <vt:lpstr>1.8.1. English Vowel – /ʌ/ - Articulation </vt:lpstr>
      <vt:lpstr>1.8.2. English Vowel – /ʌ/ - Variation </vt:lpstr>
      <vt:lpstr>1.8.3. English Vowel – /ʌ/ - Distribution </vt:lpstr>
      <vt:lpstr>1.8.4. English Vowel – /ʌ/ - Comparison with BE </vt:lpstr>
      <vt:lpstr>1.8.5. English Vowel – /ʌ/- Orthographic Notes</vt:lpstr>
      <vt:lpstr>2.1. EXERCISE</vt:lpstr>
      <vt:lpstr>2.2. REVIEW – ANSWER KEY</vt:lpstr>
      <vt:lpstr>2.2. REVIEW – ANSWER KEY</vt:lpstr>
      <vt:lpstr>REFERENCES</vt:lpstr>
      <vt:lpstr>PICTURE SOURCE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294</cp:revision>
  <cp:lastPrinted>2021-10-02T08:23:03Z</cp:lastPrinted>
  <dcterms:created xsi:type="dcterms:W3CDTF">2021-04-01T06:29:54Z</dcterms:created>
  <dcterms:modified xsi:type="dcterms:W3CDTF">2021-10-20T11:57:35Z</dcterms:modified>
</cp:coreProperties>
</file>