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331" r:id="rId3"/>
    <p:sldId id="435" r:id="rId4"/>
    <p:sldId id="436" r:id="rId5"/>
    <p:sldId id="457" r:id="rId6"/>
    <p:sldId id="458" r:id="rId7"/>
    <p:sldId id="459" r:id="rId8"/>
    <p:sldId id="460" r:id="rId9"/>
    <p:sldId id="461" r:id="rId10"/>
    <p:sldId id="462" r:id="rId11"/>
    <p:sldId id="463" r:id="rId12"/>
    <p:sldId id="464" r:id="rId13"/>
    <p:sldId id="465" r:id="rId14"/>
    <p:sldId id="466" r:id="rId15"/>
    <p:sldId id="467" r:id="rId16"/>
    <p:sldId id="468" r:id="rId17"/>
    <p:sldId id="469" r:id="rId18"/>
    <p:sldId id="470" r:id="rId19"/>
    <p:sldId id="471" r:id="rId20"/>
    <p:sldId id="472" r:id="rId21"/>
    <p:sldId id="473" r:id="rId22"/>
    <p:sldId id="474" r:id="rId23"/>
    <p:sldId id="475" r:id="rId24"/>
    <p:sldId id="476" r:id="rId25"/>
    <p:sldId id="477" r:id="rId26"/>
    <p:sldId id="496" r:id="rId27"/>
    <p:sldId id="478" r:id="rId28"/>
    <p:sldId id="479" r:id="rId29"/>
    <p:sldId id="480" r:id="rId30"/>
    <p:sldId id="481" r:id="rId31"/>
    <p:sldId id="482" r:id="rId32"/>
    <p:sldId id="483" r:id="rId33"/>
    <p:sldId id="484" r:id="rId34"/>
    <p:sldId id="485" r:id="rId35"/>
    <p:sldId id="487" r:id="rId36"/>
    <p:sldId id="495" r:id="rId37"/>
    <p:sldId id="488" r:id="rId38"/>
    <p:sldId id="489" r:id="rId39"/>
    <p:sldId id="490" r:id="rId40"/>
    <p:sldId id="491" r:id="rId41"/>
    <p:sldId id="494" r:id="rId42"/>
    <p:sldId id="492" r:id="rId43"/>
    <p:sldId id="493" r:id="rId44"/>
    <p:sldId id="393" r:id="rId45"/>
    <p:sldId id="365" r:id="rId46"/>
    <p:sldId id="456" r:id="rId47"/>
    <p:sldId id="319" r:id="rId48"/>
    <p:sldId id="401" r:id="rId49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2F2E"/>
    <a:srgbClr val="5F3A6E"/>
    <a:srgbClr val="D571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7764" autoAdjust="0"/>
  </p:normalViewPr>
  <p:slideViewPr>
    <p:cSldViewPr snapToGrid="0">
      <p:cViewPr varScale="1">
        <p:scale>
          <a:sx n="63" d="100"/>
          <a:sy n="63" d="100"/>
        </p:scale>
        <p:origin x="1382" y="62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B6EE9C-4A39-4758-B733-A92E2CEE7DC9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6679"/>
            <a:ext cx="2971800" cy="4990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9"/>
            <a:ext cx="2971800" cy="4990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549558-F8F7-4743-B8D0-DEDF44A1E2C1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1005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F26446-53FC-4029-9966-233373F07BFE}" type="slidenum">
              <a:rPr lang="en-ID" smtClean="0"/>
              <a:t>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464342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i="0" dirty="0">
              <a:sym typeface="Wingdings" panose="05000000000000000000" pitchFamily="2" charset="2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244598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93081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2811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281918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491145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4911606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35371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94707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736838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273540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13645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189309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34708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38056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725379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186539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388589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19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371686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026610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577065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151972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8354213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946714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462505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24462004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945949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9434567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29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924805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1377331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862735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6299334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547326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823484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537642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6402416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606398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1006222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39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8046562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4898414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94843176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4496207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29293022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1639849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6176931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5057633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549558-F8F7-4743-B8D0-DEDF44A1E2C1}" type="slidenum">
              <a:rPr lang="en-ID" smtClean="0"/>
              <a:t>47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21932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A9188-A618-4192-98C1-8443FE1FE7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9C0349-5AF0-41DA-9F4B-E0E329737D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1CD7C2-C4DB-45D1-984D-0DEEB0D80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98C756-6A99-4F1C-8475-70A2DFB98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B0C10-4417-4746-A843-D65250B18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53337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E86DF-2C9E-43D3-9F3F-E5FE85A0A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682F33-8479-410C-9C91-4377D46AA8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028F3B-E1B5-4C28-84B3-732100299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38D01E-204E-46EF-9335-23813B864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D1D93-EEE7-4699-B984-67398A06A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06068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DE3B5-30EB-4A76-82C8-313DF433B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B05135-74DC-4D89-A9CB-50945E868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6906BF-1A60-4866-B259-433FE7E52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65EDC-F589-44F6-B5FC-6671A34BF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9FB52D-7A39-482E-AD45-4103201CE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83727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547AB-7824-4A28-8DA0-A5101E2EC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C0F82-C6A8-4E53-AA30-365A8B2B7D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FE4FB-D4A2-4740-93B3-F397FC9014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F0B033-2038-4193-BA0F-6C2B032A2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80148B-A9AF-4ED1-9A68-2B82FBA25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4704A4-3244-4EB1-997B-11F8484992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5241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767F1-4B5E-44EF-8414-292058F17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BC655D-81C7-431A-830A-761047C9E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121710-F208-4678-B107-B1E643FC74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149E99-6E4A-4676-8940-508378DC2E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0F8586-2848-467A-8FDE-092DFEF5BB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E33E3F-C279-410D-8966-297C21710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1B8349-AD9D-4ED1-BC2B-11EAC5BA9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0A0CBF-1929-4CA9-B8B6-81B963069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2178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6DF15-2EC6-4A54-A1AB-95E73D192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E69542-A2BF-4FE5-814C-5F8625116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178A2F-95CA-4497-8635-5FDEBD9DC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B75987-CB6E-4D68-893B-B5D19A797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953509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84A1BD-DF20-45E4-BC27-8BBA9FA24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77765F-4845-4BE0-9F91-9BC39A575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6D4CD-6E8D-4C06-AA8C-F58BE452D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12480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24547-F492-4DCA-BC2C-506BFC78B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639A36-E330-4E8E-95B4-ADC69CE5D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A49932-C54E-4570-B374-0F096D56D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82D88D-F479-4E19-B7BE-3C97F1976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2DDEE-FD74-431A-93CA-F5E669676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6BB4A9-43B6-4DB1-A560-54590CD50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34158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5DEE6-B484-426C-B0C9-D7474FAAA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838D3A5-968A-4F48-8F60-89A047C9F9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544F35-9AC5-41EF-8010-3055D8FE67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E80F1-B598-49BD-A152-5EB255C11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60A3BB-DA4E-47AE-B0B7-307E25F01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171647-1ED9-4504-9EA7-77098D21A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047703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3EBD6-68C7-48B1-A70B-D6084160C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EA2B44-953F-4A7A-A111-C33ECD6CE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3F2BA8-B43F-488E-9CCE-DB3C4F600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42B53-36F9-413D-92D3-FF3668902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4550E2-0F1A-4BDC-AD01-920600682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81861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113DF7-1FE7-490A-B1DD-F9372B398E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682772-6CC8-4DB7-A620-79F014132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4E2B3F-8782-419B-9526-AD511A605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DD827-4EBF-4A5B-91BF-8CB27FE82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7FAF15-A5F1-4F3B-A243-DFBE28639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6789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419DDA-008E-4411-98D1-2CF8744E5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C2BE6-C529-4197-9A22-CADE49EE6C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F6E540-DE45-45C2-B9F8-96C97A5B06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56DBC-1EAE-4C86-A555-8E7829E3254D}" type="datetimeFigureOut">
              <a:rPr lang="en-ID" smtClean="0"/>
              <a:t>30/10/2021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084940-3401-423D-9067-C75CDF5E89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F3174-B1E1-4A16-B8E1-4C880CB237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E1896-98B2-4AFF-9257-F0025697436E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391024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s://i.ytimg.com/vi/-V690OA75bA/maxresdefault.jpg" TargetMode="External"/><Relationship Id="rId3" Type="http://schemas.openxmlformats.org/officeDocument/2006/relationships/hyperlink" Target="https://esllibrary.com/courses/130/lessons/3380" TargetMode="External"/><Relationship Id="rId7" Type="http://schemas.openxmlformats.org/officeDocument/2006/relationships/hyperlink" Target="https://i.ytimg.com/vi/8uD-GuuSgyk/maxresdefault.jpg" TargetMode="External"/><Relationship Id="rId2" Type="http://schemas.openxmlformats.org/officeDocument/2006/relationships/hyperlink" Target="http://cdn.onlinewebfonts.com/svg/img_525173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.ytimg.com/vi/R5CY1UniS68/maxresdefault.jpg" TargetMode="External"/><Relationship Id="rId5" Type="http://schemas.openxmlformats.org/officeDocument/2006/relationships/hyperlink" Target="https://en.wikipedia.org/wiki/Open-mid_back_rounded_vowel" TargetMode="External"/><Relationship Id="rId4" Type="http://schemas.openxmlformats.org/officeDocument/2006/relationships/hyperlink" Target="https://www.vectorstock.com/royalty-free-vector/letter-o-logo-icon-design-template-elements-vector-15238096" TargetMode="External"/><Relationship Id="rId9" Type="http://schemas.openxmlformats.org/officeDocument/2006/relationships/hyperlink" Target="https://i.ytimg.com/vi/ZfjPBN22mK8/maxresdefaul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3F884-C272-450B-B9EC-F96E4E683B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4309"/>
            <a:ext cx="9144000" cy="1299104"/>
          </a:xfrm>
        </p:spPr>
        <p:txBody>
          <a:bodyPr>
            <a:normAutofit fontScale="90000"/>
          </a:bodyPr>
          <a:lstStyle/>
          <a:p>
            <a:r>
              <a:rPr lang="en-US" sz="5400" dirty="0">
                <a:latin typeface="Cambria" panose="02040503050406030204" pitchFamily="18" charset="0"/>
                <a:ea typeface="Cambria" panose="02040503050406030204" pitchFamily="18" charset="0"/>
              </a:rPr>
              <a:t>ENGLISH </a:t>
            </a:r>
            <a:br>
              <a:rPr lang="en-US" sz="5400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5400" dirty="0">
                <a:latin typeface="Cambria" panose="02040503050406030204" pitchFamily="18" charset="0"/>
                <a:ea typeface="Cambria" panose="02040503050406030204" pitchFamily="18" charset="0"/>
              </a:rPr>
              <a:t>PHONETICS AND PHONOLOGY</a:t>
            </a:r>
            <a:endParaRPr lang="en-ID" sz="5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99AF5A-13FC-4681-8B5F-AF52810C9D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16745"/>
            <a:ext cx="9144000" cy="3014133"/>
          </a:xfrm>
        </p:spPr>
        <p:txBody>
          <a:bodyPr>
            <a:normAutofit/>
          </a:bodyPr>
          <a:lstStyle/>
          <a:p>
            <a:r>
              <a:rPr lang="en-US" sz="3600" b="1" dirty="0"/>
              <a:t>Week 9 – Chapter 9</a:t>
            </a:r>
          </a:p>
          <a:p>
            <a:r>
              <a:rPr lang="en-US" sz="3600" b="1" dirty="0"/>
              <a:t>The Individual Vowels (Part 2)</a:t>
            </a:r>
          </a:p>
          <a:p>
            <a:endParaRPr lang="en-US" sz="3600" b="1" dirty="0"/>
          </a:p>
          <a:p>
            <a:r>
              <a:rPr lang="en-ID" sz="3200" dirty="0">
                <a:latin typeface="Cambria" panose="02040503050406030204" pitchFamily="18" charset="0"/>
                <a:ea typeface="Cambria" panose="02040503050406030204" pitchFamily="18" charset="0"/>
              </a:rPr>
              <a:t>Lecturer: Maria Dewi Rosari, </a:t>
            </a:r>
            <a:r>
              <a:rPr lang="en-ID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M.Pd</a:t>
            </a:r>
            <a:r>
              <a:rPr lang="en-ID" sz="3200" dirty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135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E80D6-D7DB-4F26-BA6F-D42906091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Cambria" panose="02040503050406030204" pitchFamily="18" charset="0"/>
                <a:ea typeface="Cambria" panose="02040503050406030204" pitchFamily="18" charset="0"/>
              </a:rPr>
              <a:t>INTRODUCTION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5DD49F-3DF6-4506-B7CA-785412A195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AIM OF THE COURSE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B3577D-346A-46BF-97B8-20B9B84DAFF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/>
              <a:t>For advanced learners of English</a:t>
            </a:r>
          </a:p>
          <a:p>
            <a:r>
              <a:rPr lang="en-US" dirty="0"/>
              <a:t>For those who are interested in AE (American English)</a:t>
            </a:r>
          </a:p>
          <a:p>
            <a:r>
              <a:rPr lang="en-US" dirty="0"/>
              <a:t>For those who are non-native speakers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E39B2E1-2968-4B84-95AC-E9D7AB48AA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/>
              <a:t>WEEK 9 – LEARNING OBJECTIVES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585DE35-953B-4C8B-B51A-E770F35C17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400" dirty="0"/>
              <a:t>The articulation, variation, distribution, orthographic notes, and comparison with BE of:</a:t>
            </a:r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514350" indent="-514350">
              <a:buFont typeface="+mj-lt"/>
              <a:buAutoNum type="arabicPeriod"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3C824668-1027-4680-B152-0669C85608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341683"/>
              </p:ext>
            </p:extLst>
          </p:nvPr>
        </p:nvGraphicFramePr>
        <p:xfrm>
          <a:off x="6903022" y="3722529"/>
          <a:ext cx="4449190" cy="1249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0018">
                  <a:extLst>
                    <a:ext uri="{9D8B030D-6E8A-4147-A177-3AD203B41FA5}">
                      <a16:colId xmlns:a16="http://schemas.microsoft.com/office/drawing/2014/main" val="2774473406"/>
                    </a:ext>
                  </a:extLst>
                </a:gridCol>
                <a:gridCol w="2269172">
                  <a:extLst>
                    <a:ext uri="{9D8B030D-6E8A-4147-A177-3AD203B41FA5}">
                      <a16:colId xmlns:a16="http://schemas.microsoft.com/office/drawing/2014/main" val="982407139"/>
                    </a:ext>
                  </a:extLst>
                </a:gridCol>
              </a:tblGrid>
              <a:tr h="823911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900" dirty="0"/>
                        <a:t>1.1. /u/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1.2. /</a:t>
                      </a:r>
                      <a:r>
                        <a:rPr lang="en-US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ʊ</a:t>
                      </a:r>
                      <a:r>
                        <a:rPr lang="en-US" sz="1900" dirty="0"/>
                        <a:t>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1.3. /o/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1.4. /</a:t>
                      </a:r>
                      <a:r>
                        <a:rPr lang="el-GR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Ɔ</a:t>
                      </a:r>
                      <a:r>
                        <a:rPr lang="en-US" sz="1900" dirty="0"/>
                        <a:t>/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900" dirty="0"/>
                        <a:t>1.5. /</a:t>
                      </a:r>
                      <a:r>
                        <a:rPr lang="en-US" sz="19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ɑ</a:t>
                      </a:r>
                      <a:r>
                        <a:rPr lang="en-US" sz="1900" dirty="0"/>
                        <a:t>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1.6. /</a:t>
                      </a:r>
                      <a:r>
                        <a:rPr lang="en-US" sz="19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aɪ</a:t>
                      </a:r>
                      <a:r>
                        <a:rPr lang="en-US" sz="1900" dirty="0"/>
                        <a:t>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1.7. /</a:t>
                      </a:r>
                      <a:r>
                        <a:rPr lang="en-US" sz="19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aʊ</a:t>
                      </a:r>
                      <a:r>
                        <a:rPr lang="en-US" sz="1900" dirty="0"/>
                        <a:t>/</a:t>
                      </a:r>
                    </a:p>
                    <a:p>
                      <a:pPr marL="0" indent="0">
                        <a:buNone/>
                      </a:pPr>
                      <a:r>
                        <a:rPr lang="en-US" sz="1900" dirty="0"/>
                        <a:t>1.8. /</a:t>
                      </a:r>
                      <a:r>
                        <a:rPr lang="en-US" sz="19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Ɔɪ</a:t>
                      </a:r>
                      <a:r>
                        <a:rPr lang="en-US" sz="1900" dirty="0"/>
                        <a:t>/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57266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3443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1.1.1.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/u/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close, rounded back vowel.</a:t>
            </a:r>
          </a:p>
          <a:p>
            <a:endParaRPr lang="en-US" sz="2200" b="1" dirty="0"/>
          </a:p>
          <a:p>
            <a:r>
              <a:rPr lang="en-US" sz="2200" dirty="0"/>
              <a:t>/u/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back of the tongue is raised toward the velum(close position).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rounded and may be slightly protruded.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07611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2057916" y="5455679"/>
            <a:ext cx="378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slightly lowered and centralized Cardinal 8.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80284D-1AFC-466A-B890-DE9DA67B0D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00" t="45156" r="52112" b="29485"/>
          <a:stretch/>
        </p:blipFill>
        <p:spPr>
          <a:xfrm>
            <a:off x="1239527" y="2025819"/>
            <a:ext cx="4209734" cy="305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840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1.1.2.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/u/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074920" cy="4640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200" b="1" dirty="0"/>
              <a:t>DIPHTHONGIZATION</a:t>
            </a:r>
          </a:p>
          <a:p>
            <a:r>
              <a:rPr lang="en-US" sz="2200" dirty="0"/>
              <a:t>/u/ is often realized as a diphthong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Uʊ</a:t>
            </a:r>
            <a:r>
              <a:rPr lang="en-US" sz="2200" dirty="0"/>
              <a:t>].</a:t>
            </a:r>
          </a:p>
          <a:p>
            <a:r>
              <a:rPr lang="en-US" sz="2200" dirty="0"/>
              <a:t>The degree of diphthongization depends on the length of the vowel.</a:t>
            </a:r>
          </a:p>
          <a:p>
            <a:r>
              <a:rPr lang="en-US" sz="2200" dirty="0"/>
              <a:t>Thus in the following series the first item has the most diphthongization, the last has the least: </a:t>
            </a:r>
            <a:r>
              <a:rPr lang="en-US" sz="2200" i="1" dirty="0"/>
              <a:t>coo(s), coon, coop.</a:t>
            </a:r>
            <a:endParaRPr lang="en-US" sz="2200" dirty="0"/>
          </a:p>
          <a:p>
            <a:pPr marL="0" indent="0">
              <a:buNone/>
            </a:pPr>
            <a:endParaRPr lang="en-US" sz="2200" dirty="0"/>
          </a:p>
          <a:p>
            <a:pPr marL="0" indent="0">
              <a:buNone/>
            </a:pPr>
            <a:r>
              <a:rPr lang="en-US" sz="2200" b="1" dirty="0"/>
              <a:t>PLACE OF ARTICULATION</a:t>
            </a:r>
          </a:p>
          <a:p>
            <a:r>
              <a:rPr lang="en-US" sz="2200" dirty="0"/>
              <a:t>/u/ has a fronted allophone [u] after /j/: </a:t>
            </a:r>
            <a:r>
              <a:rPr lang="en-US" sz="2200" i="1" dirty="0"/>
              <a:t>pew, view, news, humorous. </a:t>
            </a:r>
            <a:endParaRPr lang="en-US" sz="2200" dirty="0"/>
          </a:p>
          <a:p>
            <a:r>
              <a:rPr lang="en-US" sz="2200" dirty="0"/>
              <a:t>Some speakers use a somewhat fronted, unrounded variety [</a:t>
            </a:r>
            <a:r>
              <a:rPr lang="en-US" sz="2200" dirty="0" err="1"/>
              <a:t>u</a:t>
            </a:r>
            <a:r>
              <a:rPr lang="en-US" sz="2200" baseline="-25000" dirty="0" err="1"/>
              <a:t>u</a:t>
            </a:r>
            <a:r>
              <a:rPr lang="en-US" sz="2200" dirty="0"/>
              <a:t>] in all positions.</a:t>
            </a:r>
          </a:p>
        </p:txBody>
      </p:sp>
      <p:pic>
        <p:nvPicPr>
          <p:cNvPr id="4" name="Picture 3" descr="Shape, circle&#10;&#10;Description automatically generated">
            <a:extLst>
              <a:ext uri="{FF2B5EF4-FFF2-40B4-BE49-F238E27FC236}">
                <a16:creationId xmlns:a16="http://schemas.microsoft.com/office/drawing/2014/main" id="{1D461D67-A213-4627-9889-41BCD81D53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79" y="2414016"/>
            <a:ext cx="2725447" cy="273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74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1.1.3.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/u/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723262"/>
            <a:ext cx="5562600" cy="436054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/>
              <a:t>/u/ can occur in open stressed syllables (</a:t>
            </a:r>
            <a:r>
              <a:rPr lang="en-US" sz="2200" i="1" dirty="0"/>
              <a:t>two, coo</a:t>
            </a:r>
            <a:r>
              <a:rPr lang="en-US" sz="2200" dirty="0"/>
              <a:t>), and is thus a potentially free vowel.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/u/ does not occur before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ŋ</a:t>
            </a:r>
            <a:r>
              <a:rPr lang="en-US" sz="2200" dirty="0"/>
              <a:t>/.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Before /r/ </a:t>
            </a:r>
            <a:r>
              <a:rPr lang="en-US" sz="2200" i="1" dirty="0"/>
              <a:t>(poor, fury)</a:t>
            </a:r>
            <a:r>
              <a:rPr lang="en-US" sz="2200" dirty="0"/>
              <a:t> the distinction between /u/ and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is neutralized, i.e. we find either /u/ or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or something in between.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In some words spelled with </a:t>
            </a:r>
            <a:r>
              <a:rPr lang="en-US" sz="2200" dirty="0" err="1"/>
              <a:t>oo</a:t>
            </a:r>
            <a:r>
              <a:rPr lang="en-US" sz="2200" dirty="0"/>
              <a:t> there is free variation between /u/ and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: </a:t>
            </a:r>
            <a:r>
              <a:rPr lang="en-US" sz="2200" i="1" dirty="0"/>
              <a:t>broom, hoof, roof, room, soot.</a:t>
            </a:r>
          </a:p>
        </p:txBody>
      </p:sp>
      <p:pic>
        <p:nvPicPr>
          <p:cNvPr id="6" name="Picture 5" descr="Shape, circle&#10;&#10;Description automatically generated">
            <a:extLst>
              <a:ext uri="{FF2B5EF4-FFF2-40B4-BE49-F238E27FC236}">
                <a16:creationId xmlns:a16="http://schemas.microsoft.com/office/drawing/2014/main" id="{70E61B69-881F-4361-ACE0-1925A40990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79" y="2414016"/>
            <a:ext cx="2725447" cy="273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23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1.1.4.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/u/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8360" y="2023872"/>
            <a:ext cx="5562600" cy="332841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r>
              <a:rPr lang="en-US" dirty="0"/>
              <a:t>There are no important differences between AE and BE /u/.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DISTRIBUTION</a:t>
            </a:r>
          </a:p>
          <a:p>
            <a:r>
              <a:rPr lang="en-US" dirty="0"/>
              <a:t>The free variation between /u/ and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dirty="0"/>
              <a:t>/ is less common in BE than in AE: in BE we find it only in </a:t>
            </a:r>
            <a:r>
              <a:rPr lang="en-US" i="1" dirty="0"/>
              <a:t>broom, groom, room. </a:t>
            </a:r>
            <a:endParaRPr lang="en-US" dirty="0"/>
          </a:p>
        </p:txBody>
      </p:sp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B51BD359-E5F0-4D21-9A0F-CB2AB4D3F7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79" y="2414016"/>
            <a:ext cx="2725447" cy="273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60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1.1.5.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/u/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559844"/>
            <a:ext cx="5562600" cy="2652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/u/ is normally spelled:</a:t>
            </a:r>
          </a:p>
          <a:p>
            <a:pPr marL="0" indent="0">
              <a:buNone/>
            </a:pPr>
            <a:r>
              <a:rPr lang="en-US" i="1" dirty="0" err="1"/>
              <a:t>oo</a:t>
            </a:r>
            <a:r>
              <a:rPr lang="en-US" i="1" dirty="0"/>
              <a:t>	: choose, loop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dirty="0"/>
              <a:t>But other spellings abound: </a:t>
            </a:r>
            <a:r>
              <a:rPr lang="en-US" i="1" dirty="0"/>
              <a:t>shoe, lose, soup, tune, suit, sue, through.</a:t>
            </a:r>
            <a:endParaRPr lang="en-US" dirty="0"/>
          </a:p>
        </p:txBody>
      </p:sp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2B1A1C2E-A417-43C2-B666-14E2B22F24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079" y="2414016"/>
            <a:ext cx="2725447" cy="2731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041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1.2.1.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half-close, rounded back vowel.</a:t>
            </a:r>
          </a:p>
          <a:p>
            <a:endParaRPr lang="en-US" sz="2200" b="1" dirty="0"/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back of the tongue is raised toward the velum (half-close position).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slightly rounded or neutral.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07611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2057916" y="5455679"/>
            <a:ext cx="378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fronted and slightly raised Cardinal 7.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3680FC-C408-4F7A-A292-1F863BECF6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400" t="37867" r="52112" b="37208"/>
          <a:stretch/>
        </p:blipFill>
        <p:spPr>
          <a:xfrm>
            <a:off x="1254936" y="1987296"/>
            <a:ext cx="4086528" cy="294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1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1.2.2.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5074920" cy="45708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/>
              <a:t>DIPHTHONGIZATION</a:t>
            </a:r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is occasionally somewhat diphthongized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ǝ</a:t>
            </a:r>
            <a:r>
              <a:rPr lang="en-US" sz="2200" dirty="0"/>
              <a:t>]. The degree of diphthongization depended on the length of the vowel.</a:t>
            </a:r>
          </a:p>
          <a:p>
            <a:endParaRPr lang="en-US" sz="2200" dirty="0"/>
          </a:p>
          <a:p>
            <a:r>
              <a:rPr lang="en-US" sz="2200" dirty="0"/>
              <a:t>Thus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is more likely to be realized as [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ǝ</a:t>
            </a:r>
            <a:r>
              <a:rPr lang="en-US" sz="2200" dirty="0"/>
              <a:t>] in </a:t>
            </a:r>
            <a:r>
              <a:rPr lang="en-US" sz="2200" i="1" dirty="0"/>
              <a:t>good</a:t>
            </a:r>
            <a:r>
              <a:rPr lang="en-US" sz="2200" dirty="0"/>
              <a:t> than in </a:t>
            </a:r>
            <a:r>
              <a:rPr lang="en-US" sz="2200" i="1" dirty="0"/>
              <a:t>foot</a:t>
            </a:r>
            <a:r>
              <a:rPr lang="en-US" sz="2200" dirty="0"/>
              <a:t>.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21B34CF8-5C7C-4F5F-ADA8-8DE651678B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629" y="2433287"/>
            <a:ext cx="2802827" cy="280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53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1.2.3.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762060"/>
            <a:ext cx="5562600" cy="414528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cannot occur in open stressed syllables and is thus a checked vowel. 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Before /r/ </a:t>
            </a:r>
            <a:r>
              <a:rPr lang="en-US" sz="2200" i="1" dirty="0"/>
              <a:t>(poor, fury)</a:t>
            </a:r>
            <a:r>
              <a:rPr lang="en-US" sz="2200" dirty="0"/>
              <a:t> the distinction between /u/ and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is neutralized, i.e. we find /u/ or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or something in between.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/’s distribution is quite heavily restricted: it does not occur word-initially (except in a few exotic items like </a:t>
            </a:r>
            <a:r>
              <a:rPr lang="en-US" sz="2200" i="1" dirty="0"/>
              <a:t>oomph, umlaut</a:t>
            </a:r>
            <a:r>
              <a:rPr lang="en-US" sz="2200" dirty="0"/>
              <a:t> and it does not occur before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ŋ</a:t>
            </a:r>
            <a:r>
              <a:rPr lang="en-US" sz="2200" dirty="0"/>
              <a:t>/.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In some words spelled with </a:t>
            </a:r>
            <a:r>
              <a:rPr lang="en-US" sz="2200" dirty="0" err="1"/>
              <a:t>oo</a:t>
            </a:r>
            <a:r>
              <a:rPr lang="en-US" sz="2200" dirty="0"/>
              <a:t> there is free variation between /u/ and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/ : </a:t>
            </a:r>
            <a:r>
              <a:rPr lang="en-US" sz="2200" i="1" dirty="0"/>
              <a:t>broom, hoof, roof, room, soot.</a:t>
            </a:r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940571DD-EDD3-4235-8F43-0769C7B3B7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629" y="2433287"/>
            <a:ext cx="2802827" cy="280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3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1.2.4.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267713"/>
            <a:ext cx="5562600" cy="301618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r>
              <a:rPr lang="en-US" dirty="0"/>
              <a:t>There are no important differences between AE and BE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dirty="0"/>
              <a:t>/.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VARIATION</a:t>
            </a:r>
          </a:p>
          <a:p>
            <a:r>
              <a:rPr lang="en-US" dirty="0"/>
              <a:t>The free variation between /u/ and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dirty="0"/>
              <a:t>/ is less common in BE than in AE: in BE we find it only in </a:t>
            </a:r>
            <a:r>
              <a:rPr lang="en-US" i="1" dirty="0"/>
              <a:t>broom, groom, room.</a:t>
            </a:r>
            <a:endParaRPr lang="en-US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F51D54B1-56C1-42EA-9504-8840567192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629" y="2433287"/>
            <a:ext cx="2802827" cy="280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6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1.2.5.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559844"/>
            <a:ext cx="5562600" cy="265271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dirty="0"/>
              <a:t>/ is normally spelled:</a:t>
            </a:r>
          </a:p>
          <a:p>
            <a:pPr marL="0" indent="0">
              <a:buNone/>
            </a:pPr>
            <a:r>
              <a:rPr lang="en-US" i="1" dirty="0" err="1"/>
              <a:t>oo</a:t>
            </a:r>
            <a:r>
              <a:rPr lang="en-US" i="1" dirty="0"/>
              <a:t>	: stood, took, wood</a:t>
            </a:r>
          </a:p>
          <a:p>
            <a:pPr marL="0" indent="0">
              <a:buNone/>
            </a:pPr>
            <a:r>
              <a:rPr lang="en-US" i="1" dirty="0"/>
              <a:t>u	: bull, bush, cushion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dirty="0"/>
              <a:t>Rare spellings are </a:t>
            </a:r>
            <a:r>
              <a:rPr lang="en-US" i="1" dirty="0" err="1"/>
              <a:t>ou</a:t>
            </a:r>
            <a:r>
              <a:rPr lang="en-US" i="1" dirty="0"/>
              <a:t> </a:t>
            </a:r>
            <a:r>
              <a:rPr lang="en-US" dirty="0"/>
              <a:t>(</a:t>
            </a:r>
            <a:r>
              <a:rPr lang="en-US" i="1" dirty="0"/>
              <a:t>could, should, would)</a:t>
            </a:r>
            <a:r>
              <a:rPr lang="en-US" dirty="0"/>
              <a:t> and </a:t>
            </a:r>
            <a:r>
              <a:rPr lang="en-US" i="1" dirty="0"/>
              <a:t>o</a:t>
            </a:r>
            <a:r>
              <a:rPr lang="en-US" dirty="0"/>
              <a:t> (</a:t>
            </a:r>
            <a:r>
              <a:rPr lang="en-US" i="1" dirty="0"/>
              <a:t>bosom, wolf, woman).</a:t>
            </a:r>
            <a:endParaRPr lang="en-US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4638D293-5B4E-42AB-91BE-6BBCF7E053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8629" y="2433287"/>
            <a:ext cx="2802827" cy="2802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962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1.3.1.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mid, rounded back vowel.</a:t>
            </a:r>
          </a:p>
          <a:p>
            <a:endParaRPr lang="en-US" sz="2200" b="1" dirty="0"/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back of the tongue is raised toward the velum (mid position).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slightly rounded or neutral.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07611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1836935" y="5431046"/>
            <a:ext cx="378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vowel approximately half-way between Cardinal 6 and Cardinal 7.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55A318-A566-4608-BD09-7E5AF147DD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000" t="37689" r="51500" b="36551"/>
          <a:stretch/>
        </p:blipFill>
        <p:spPr>
          <a:xfrm>
            <a:off x="1687581" y="2142765"/>
            <a:ext cx="3780528" cy="280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41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1.3.2.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2147823"/>
            <a:ext cx="5074920" cy="30316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/>
              <a:t>DIPHTHONGIZATION</a:t>
            </a:r>
          </a:p>
          <a:p>
            <a:r>
              <a:rPr lang="en-US" sz="2200" dirty="0"/>
              <a:t>/o/ is often realized as a diphthong [</a:t>
            </a:r>
            <a:r>
              <a:rPr lang="en-US" sz="2200" dirty="0" err="1"/>
              <a:t>o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sz="2200" dirty="0"/>
              <a:t>].</a:t>
            </a:r>
          </a:p>
          <a:p>
            <a:r>
              <a:rPr lang="en-US" sz="2200" dirty="0"/>
              <a:t>The degree of diphthongization depends on the length of the vowel.</a:t>
            </a:r>
          </a:p>
          <a:p>
            <a:r>
              <a:rPr lang="en-US" sz="2200" dirty="0"/>
              <a:t>Thus in the following series the first item has the most diphthongization, the last has little or none: </a:t>
            </a:r>
            <a:r>
              <a:rPr lang="en-US" sz="2200" i="1" dirty="0"/>
              <a:t>know(s), known, note, oasis.</a:t>
            </a:r>
            <a:endParaRPr lang="en-US" sz="2200" dirty="0"/>
          </a:p>
        </p:txBody>
      </p:sp>
      <p:pic>
        <p:nvPicPr>
          <p:cNvPr id="4" name="Picture 3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E2C4C42E-50CE-4E7B-AD71-6BC6B72F130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31"/>
          <a:stretch/>
        </p:blipFill>
        <p:spPr>
          <a:xfrm>
            <a:off x="1897380" y="2393275"/>
            <a:ext cx="2942844" cy="2786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570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1.3.3.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1744" y="2036064"/>
            <a:ext cx="5782056" cy="3328416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200" dirty="0"/>
              <a:t>/ can occur in open stressed syllables (</a:t>
            </a:r>
            <a:r>
              <a:rPr lang="en-US" sz="2200" i="1" dirty="0"/>
              <a:t>show, no, toe)</a:t>
            </a:r>
            <a:r>
              <a:rPr lang="en-US" sz="2200" dirty="0"/>
              <a:t> and is thus a potentially free vowel. 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/o/ does not occur before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ŋ</a:t>
            </a:r>
            <a:r>
              <a:rPr lang="en-US" sz="2200" dirty="0"/>
              <a:t>/.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For many speakers, /o/ and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2200" dirty="0"/>
              <a:t>/ are neutralized before /r/. Such speakers pronounce </a:t>
            </a:r>
            <a:r>
              <a:rPr lang="en-US" sz="2200" i="1" dirty="0"/>
              <a:t>horse </a:t>
            </a:r>
            <a:r>
              <a:rPr lang="en-US" sz="2200" dirty="0"/>
              <a:t>and </a:t>
            </a:r>
            <a:r>
              <a:rPr lang="en-US" sz="2200" i="1" dirty="0"/>
              <a:t>hoarse</a:t>
            </a:r>
            <a:r>
              <a:rPr lang="en-US" sz="2200" dirty="0"/>
              <a:t> identically; for these speakers the vowel tends to be nearer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2200" dirty="0"/>
              <a:t>/ than /o/, so that both can be transcribed /</a:t>
            </a:r>
            <a:r>
              <a:rPr lang="en-US" sz="2200" dirty="0" err="1"/>
              <a:t>h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Ɔrs</a:t>
            </a:r>
            <a:r>
              <a:rPr lang="en-US" sz="2200" dirty="0"/>
              <a:t>/</a:t>
            </a:r>
          </a:p>
        </p:txBody>
      </p:sp>
      <p:pic>
        <p:nvPicPr>
          <p:cNvPr id="5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558F2592-13DC-4015-AE51-E589FB3CAC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31"/>
          <a:stretch/>
        </p:blipFill>
        <p:spPr>
          <a:xfrm>
            <a:off x="1897380" y="2393275"/>
            <a:ext cx="2942844" cy="2786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05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1.3.4.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o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7088" y="1840992"/>
            <a:ext cx="5696712" cy="368198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r>
              <a:rPr lang="en-US" dirty="0"/>
              <a:t>AE /o/ corresponds to BE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ǝʊ</a:t>
            </a:r>
            <a:r>
              <a:rPr lang="en-US" dirty="0"/>
              <a:t>/, which is always a diphthong.</a:t>
            </a:r>
          </a:p>
          <a:p>
            <a:r>
              <a:rPr lang="en-US" dirty="0"/>
              <a:t>BE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ǝʊ</a:t>
            </a:r>
            <a:r>
              <a:rPr lang="en-US" dirty="0"/>
              <a:t>/ starts from a much more central position than the AE vowel.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DISTRIBUTION</a:t>
            </a:r>
          </a:p>
          <a:p>
            <a:r>
              <a:rPr lang="en-US" dirty="0"/>
              <a:t>The distinction made by some AE speakers between </a:t>
            </a:r>
            <a:r>
              <a:rPr lang="en-US" i="1" dirty="0"/>
              <a:t>horse, hoarse</a:t>
            </a:r>
            <a:r>
              <a:rPr lang="en-US" dirty="0"/>
              <a:t>, etc. has no parallel in BE, where all such words are pronounced with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dirty="0"/>
              <a:t>/.</a:t>
            </a:r>
          </a:p>
        </p:txBody>
      </p:sp>
      <p:pic>
        <p:nvPicPr>
          <p:cNvPr id="5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D12A5C48-98B6-4793-AC6E-FCAAE887EDF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31"/>
          <a:stretch/>
        </p:blipFill>
        <p:spPr>
          <a:xfrm>
            <a:off x="1897380" y="2393275"/>
            <a:ext cx="2942844" cy="2786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301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1.3.5.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/o/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926336"/>
            <a:ext cx="5562600" cy="351129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dirty="0"/>
              <a:t>/ is often spelled:</a:t>
            </a:r>
          </a:p>
          <a:p>
            <a:pPr marL="0" indent="0">
              <a:buNone/>
            </a:pPr>
            <a:r>
              <a:rPr lang="en-US" i="1" dirty="0"/>
              <a:t>o 	 no, mope, old, folk</a:t>
            </a:r>
          </a:p>
          <a:p>
            <a:pPr marL="0" indent="0">
              <a:buNone/>
            </a:pPr>
            <a:r>
              <a:rPr lang="en-US" i="1" dirty="0" err="1"/>
              <a:t>oa</a:t>
            </a:r>
            <a:r>
              <a:rPr lang="en-US" i="1" dirty="0"/>
              <a:t>	 soap, toast</a:t>
            </a:r>
          </a:p>
          <a:p>
            <a:pPr marL="0" indent="0">
              <a:buNone/>
            </a:pPr>
            <a:r>
              <a:rPr lang="en-US" i="1" dirty="0" err="1"/>
              <a:t>oe</a:t>
            </a:r>
            <a:r>
              <a:rPr lang="en-US" i="1" dirty="0"/>
              <a:t>	potatoes, toe</a:t>
            </a:r>
          </a:p>
          <a:p>
            <a:pPr marL="0" indent="0">
              <a:buNone/>
            </a:pPr>
            <a:r>
              <a:rPr lang="en-US" i="1" dirty="0"/>
              <a:t>ow	show, know 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dirty="0"/>
              <a:t>There are also other spellings: </a:t>
            </a:r>
            <a:r>
              <a:rPr lang="en-US" i="1" dirty="0"/>
              <a:t>soul, though</a:t>
            </a:r>
            <a:endParaRPr lang="en-US" dirty="0"/>
          </a:p>
        </p:txBody>
      </p:sp>
      <p:pic>
        <p:nvPicPr>
          <p:cNvPr id="5" name="Picture 4" descr="A picture containing company name&#10;&#10;Description automatically generated">
            <a:extLst>
              <a:ext uri="{FF2B5EF4-FFF2-40B4-BE49-F238E27FC236}">
                <a16:creationId xmlns:a16="http://schemas.microsoft.com/office/drawing/2014/main" id="{5302E3F3-B0B7-4B0A-864F-519EF3BBBCC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231"/>
          <a:stretch/>
        </p:blipFill>
        <p:spPr>
          <a:xfrm>
            <a:off x="1897380" y="2393275"/>
            <a:ext cx="2942844" cy="2786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27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1.4.1.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It is a </a:t>
            </a:r>
            <a:r>
              <a:rPr lang="en-US" sz="2200" b="1" dirty="0"/>
              <a:t>half-open, rounded back vowel.</a:t>
            </a:r>
          </a:p>
          <a:p>
            <a:endParaRPr lang="en-US" sz="2200" b="1" dirty="0"/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back of the tongue is raised toward the velum (half-open position).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slightly rounded.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07611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1640338" y="5390235"/>
            <a:ext cx="39298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very slightly fronted and very slightly lowered Cardinal 6.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54CD2C-3854-429F-B26A-72C1E4A581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500" t="38045" r="52400" b="36551"/>
          <a:stretch/>
        </p:blipFill>
        <p:spPr>
          <a:xfrm>
            <a:off x="1617480" y="2296335"/>
            <a:ext cx="3715418" cy="2779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67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1.4.2.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2043939"/>
            <a:ext cx="5074920" cy="1723390"/>
          </a:xfrm>
        </p:spPr>
        <p:txBody>
          <a:bodyPr>
            <a:normAutofit/>
          </a:bodyPr>
          <a:lstStyle/>
          <a:p>
            <a:r>
              <a:rPr lang="en-US" sz="2200" dirty="0"/>
              <a:t>Some speakers have a lowered variant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ɒ</a:t>
            </a:r>
            <a:r>
              <a:rPr lang="en-US" sz="2200" dirty="0"/>
              <a:t>/ in cases like those dealt with in Distribution 2 below.</a:t>
            </a:r>
          </a:p>
        </p:txBody>
      </p:sp>
      <p:pic>
        <p:nvPicPr>
          <p:cNvPr id="4" name="Picture 3" descr="Shape&#10;&#10;Description automatically generated with low confidence">
            <a:extLst>
              <a:ext uri="{FF2B5EF4-FFF2-40B4-BE49-F238E27FC236}">
                <a16:creationId xmlns:a16="http://schemas.microsoft.com/office/drawing/2014/main" id="{99320421-03BF-4000-9931-AF3709925BE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7" t="29333" r="32400" b="29778"/>
          <a:stretch/>
        </p:blipFill>
        <p:spPr>
          <a:xfrm>
            <a:off x="1865376" y="2043938"/>
            <a:ext cx="2877312" cy="34467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B97C41-3066-4D6B-A9CB-D609E89D6E5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400" t="43556" r="42700" b="29955"/>
          <a:stretch/>
        </p:blipFill>
        <p:spPr>
          <a:xfrm>
            <a:off x="6839712" y="3212275"/>
            <a:ext cx="3755136" cy="26771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87304D9-95BB-43F5-A8C0-32D0B4F60F71}"/>
              </a:ext>
            </a:extLst>
          </p:cNvPr>
          <p:cNvSpPr txBox="1"/>
          <p:nvPr/>
        </p:nvSpPr>
        <p:spPr>
          <a:xfrm>
            <a:off x="6953002" y="5889382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</p:spTree>
    <p:extLst>
      <p:ext uri="{BB962C8B-B14F-4D97-AF65-F5344CB8AC3E}">
        <p14:creationId xmlns:p14="http://schemas.microsoft.com/office/powerpoint/2010/main" val="258123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1.4.3.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690688"/>
            <a:ext cx="5562600" cy="4344352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sz="2200" dirty="0"/>
              <a:t> can occur in open stressed syllables </a:t>
            </a:r>
            <a:r>
              <a:rPr lang="en-US" sz="2200" i="1" dirty="0"/>
              <a:t>(law, saw) </a:t>
            </a:r>
            <a:r>
              <a:rPr lang="en-US" sz="2200" dirty="0"/>
              <a:t>and is thus a potentially free vowel. 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In order to account for the incidence of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sz="2200" dirty="0"/>
              <a:t> , including its alternation with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/, it is pedagogically useful to rely on a combination of orthography and phonology.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sz="2200" dirty="0"/>
              <a:t>  alternates with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/:</a:t>
            </a:r>
            <a:endParaRPr lang="en-US" sz="2200" i="1" dirty="0"/>
          </a:p>
          <a:p>
            <a:pPr marL="719138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 occurs to the practical exclusion of /ɑ/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in words spelled with </a:t>
            </a:r>
            <a:r>
              <a:rPr 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followed by a consonant: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gaunt, laundry</a:t>
            </a:r>
          </a:p>
          <a:p>
            <a:pPr marL="719138"/>
            <a:r>
              <a:rPr lang="en-US" sz="2200" dirty="0"/>
              <a:t>There is only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sz="2200" dirty="0"/>
              <a:t>  </a:t>
            </a:r>
            <a:r>
              <a:rPr lang="en-US" sz="2200" dirty="0">
                <a:sym typeface="Wingdings" panose="05000000000000000000" pitchFamily="2" charset="2"/>
              </a:rPr>
              <a:t> in some words spelled with </a:t>
            </a:r>
            <a:r>
              <a:rPr lang="en-US" sz="2200" i="1" dirty="0" err="1">
                <a:sym typeface="Wingdings" panose="05000000000000000000" pitchFamily="2" charset="2"/>
              </a:rPr>
              <a:t>ua</a:t>
            </a:r>
            <a:r>
              <a:rPr lang="en-US" sz="2200" i="1" dirty="0">
                <a:sym typeface="Wingdings" panose="05000000000000000000" pitchFamily="2" charset="2"/>
              </a:rPr>
              <a:t> </a:t>
            </a:r>
            <a:r>
              <a:rPr lang="en-US" sz="2200" dirty="0">
                <a:sym typeface="Wingdings" panose="05000000000000000000" pitchFamily="2" charset="2"/>
              </a:rPr>
              <a:t>or </a:t>
            </a:r>
            <a:r>
              <a:rPr lang="en-US" sz="2200" i="1" dirty="0" err="1">
                <a:sym typeface="Wingdings" panose="05000000000000000000" pitchFamily="2" charset="2"/>
              </a:rPr>
              <a:t>wa</a:t>
            </a:r>
            <a:r>
              <a:rPr lang="en-US" sz="2200" dirty="0">
                <a:sym typeface="Wingdings" panose="05000000000000000000" pitchFamily="2" charset="2"/>
              </a:rPr>
              <a:t>: </a:t>
            </a:r>
            <a:r>
              <a:rPr lang="en-US" sz="2200" i="1" dirty="0">
                <a:sym typeface="Wingdings" panose="05000000000000000000" pitchFamily="2" charset="2"/>
              </a:rPr>
              <a:t>quarter, wall</a:t>
            </a:r>
          </a:p>
          <a:p>
            <a:pPr marL="719138"/>
            <a:r>
              <a:rPr lang="en-US" sz="2200" dirty="0">
                <a:sym typeface="Wingdings" panose="05000000000000000000" pitchFamily="2" charset="2"/>
              </a:rPr>
              <a:t>There is only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ɑ</a:t>
            </a:r>
            <a:r>
              <a:rPr lang="en-US" sz="2200" dirty="0">
                <a:sym typeface="Wingdings" panose="05000000000000000000" pitchFamily="2" charset="2"/>
              </a:rPr>
              <a:t>/  in some words spelled with </a:t>
            </a:r>
            <a:r>
              <a:rPr lang="en-US" sz="2200" i="1" dirty="0" err="1">
                <a:sym typeface="Wingdings" panose="05000000000000000000" pitchFamily="2" charset="2"/>
              </a:rPr>
              <a:t>ua</a:t>
            </a:r>
            <a:r>
              <a:rPr lang="en-US" sz="2200" i="1" dirty="0">
                <a:sym typeface="Wingdings" panose="05000000000000000000" pitchFamily="2" charset="2"/>
              </a:rPr>
              <a:t> </a:t>
            </a:r>
            <a:r>
              <a:rPr lang="en-US" sz="2200" dirty="0">
                <a:sym typeface="Wingdings" panose="05000000000000000000" pitchFamily="2" charset="2"/>
              </a:rPr>
              <a:t>or </a:t>
            </a:r>
            <a:r>
              <a:rPr lang="en-US" sz="2200" i="1" dirty="0" err="1">
                <a:sym typeface="Wingdings" panose="05000000000000000000" pitchFamily="2" charset="2"/>
              </a:rPr>
              <a:t>wa</a:t>
            </a:r>
            <a:r>
              <a:rPr lang="en-US" sz="2200" dirty="0">
                <a:sym typeface="Wingdings" panose="05000000000000000000" pitchFamily="2" charset="2"/>
              </a:rPr>
              <a:t>: </a:t>
            </a:r>
            <a:r>
              <a:rPr lang="en-US" sz="2200" i="1" dirty="0">
                <a:sym typeface="Wingdings" panose="05000000000000000000" pitchFamily="2" charset="2"/>
              </a:rPr>
              <a:t>wander, quad</a:t>
            </a:r>
            <a:endParaRPr lang="en-US" sz="2200" dirty="0">
              <a:sym typeface="Wingdings" panose="05000000000000000000" pitchFamily="2" charset="2"/>
            </a:endParaRPr>
          </a:p>
          <a:p>
            <a:pPr marL="719138"/>
            <a:r>
              <a:rPr lang="en-US" sz="2200" i="1" dirty="0"/>
              <a:t>/a/ </a:t>
            </a:r>
            <a:r>
              <a:rPr lang="en-US" sz="2200" dirty="0"/>
              <a:t>occurs when the words spelled with </a:t>
            </a:r>
            <a:r>
              <a:rPr lang="en-US" sz="2200" i="1" dirty="0"/>
              <a:t>o</a:t>
            </a:r>
            <a:r>
              <a:rPr lang="en-US" sz="2200" dirty="0"/>
              <a:t>: </a:t>
            </a:r>
            <a:r>
              <a:rPr lang="en-US" sz="2200" i="1" dirty="0"/>
              <a:t>common; hog; gong; foreign</a:t>
            </a:r>
            <a:r>
              <a:rPr lang="en-US" sz="2200" dirty="0"/>
              <a:t>.</a:t>
            </a:r>
            <a:endParaRPr lang="en-US" sz="2200" i="1" dirty="0"/>
          </a:p>
        </p:txBody>
      </p:sp>
      <p:pic>
        <p:nvPicPr>
          <p:cNvPr id="6" name="Picture 5" descr="Shape&#10;&#10;Description automatically generated with low confidence">
            <a:extLst>
              <a:ext uri="{FF2B5EF4-FFF2-40B4-BE49-F238E27FC236}">
                <a16:creationId xmlns:a16="http://schemas.microsoft.com/office/drawing/2014/main" id="{BCF7F70A-4073-4307-B979-2B92134BD3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7" t="29333" r="32400" b="29778"/>
          <a:stretch/>
        </p:blipFill>
        <p:spPr>
          <a:xfrm>
            <a:off x="1865376" y="2043938"/>
            <a:ext cx="2877312" cy="344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824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1.4.4.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746861"/>
            <a:ext cx="5562600" cy="40409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r>
              <a:rPr lang="en-US" dirty="0"/>
              <a:t>AE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dirty="0"/>
              <a:t> is considerably more open than BE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DISTRIBUTION</a:t>
            </a:r>
          </a:p>
          <a:p>
            <a:r>
              <a:rPr lang="en-US" dirty="0"/>
              <a:t>Before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/>
              <a:t>/ plus a consonant, AE has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dirty="0"/>
              <a:t>/ while BE has 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ɒ</a:t>
            </a:r>
            <a:r>
              <a:rPr lang="en-US" dirty="0"/>
              <a:t>/ or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</a:t>
            </a:r>
            <a:r>
              <a:rPr lang="en-US" dirty="0"/>
              <a:t>: </a:t>
            </a:r>
            <a:r>
              <a:rPr lang="en-US" i="1" dirty="0"/>
              <a:t>fault, salt;</a:t>
            </a:r>
          </a:p>
        </p:txBody>
      </p:sp>
      <p:pic>
        <p:nvPicPr>
          <p:cNvPr id="6" name="Picture 5" descr="Shape&#10;&#10;Description automatically generated with low confidence">
            <a:extLst>
              <a:ext uri="{FF2B5EF4-FFF2-40B4-BE49-F238E27FC236}">
                <a16:creationId xmlns:a16="http://schemas.microsoft.com/office/drawing/2014/main" id="{7341E1CC-C1BF-4F08-A626-A4B723754E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7" t="29333" r="32400" b="29778"/>
          <a:stretch/>
        </p:blipFill>
        <p:spPr>
          <a:xfrm>
            <a:off x="1865376" y="2043938"/>
            <a:ext cx="2877312" cy="344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08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1.4.5.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889760"/>
            <a:ext cx="5562600" cy="36941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/Ɔ/ is regularly spelled</a:t>
            </a:r>
          </a:p>
          <a:p>
            <a:pPr marL="0"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	taught</a:t>
            </a:r>
          </a:p>
          <a:p>
            <a:pPr marL="0" indent="0">
              <a:buNone/>
            </a:pP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fought</a:t>
            </a:r>
          </a:p>
          <a:p>
            <a:pPr marL="0" indent="0">
              <a:buNone/>
            </a:pP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	awful</a:t>
            </a:r>
          </a:p>
          <a:p>
            <a:pPr marL="0" indent="0">
              <a:buNone/>
            </a:pP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spellings are: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(before /l/ or after /w/: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salt, water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(foreign)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(board)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oo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(odor).</a:t>
            </a:r>
            <a:endParaRPr lang="en-US" dirty="0"/>
          </a:p>
        </p:txBody>
      </p:sp>
      <p:pic>
        <p:nvPicPr>
          <p:cNvPr id="6" name="Picture 5" descr="Shape&#10;&#10;Description automatically generated with low confidence">
            <a:extLst>
              <a:ext uri="{FF2B5EF4-FFF2-40B4-BE49-F238E27FC236}">
                <a16:creationId xmlns:a16="http://schemas.microsoft.com/office/drawing/2014/main" id="{B3AF2665-2BA3-4EEA-B1F7-977DE8D0DD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67" t="29333" r="32400" b="29778"/>
          <a:stretch/>
        </p:blipFill>
        <p:spPr>
          <a:xfrm>
            <a:off x="1865376" y="2043938"/>
            <a:ext cx="2877312" cy="344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983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1.5.1.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ɑ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294632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It is an </a:t>
            </a:r>
            <a:r>
              <a:rPr lang="en-US" sz="2200" b="1" dirty="0"/>
              <a:t>open, unrounded back vowel.</a:t>
            </a:r>
          </a:p>
          <a:p>
            <a:endParaRPr lang="en-US" sz="2200" b="1" dirty="0"/>
          </a:p>
          <a:p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back of the tongue is raised toward the velum (open position).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slightly spread or neutral.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5076111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1789692" y="5390235"/>
            <a:ext cx="378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fronted Cardinal 5.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B4BB8-C3DC-4C57-9625-A23B463E22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500" t="50000" r="48500" b="24623"/>
          <a:stretch/>
        </p:blipFill>
        <p:spPr>
          <a:xfrm>
            <a:off x="1041389" y="1950720"/>
            <a:ext cx="4378832" cy="3125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1.5.2.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ɑ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914144"/>
            <a:ext cx="5074920" cy="34991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/>
              <a:t>Some speakers have a slightly rounded and retracted variant [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ɒ</a:t>
            </a:r>
            <a:r>
              <a:rPr lang="en-US" sz="2200" dirty="0"/>
              <a:t>].</a:t>
            </a:r>
          </a:p>
          <a:p>
            <a:pPr marL="0" indent="0">
              <a:buNone/>
            </a:pPr>
            <a:endParaRPr lang="en-US" sz="2200" dirty="0"/>
          </a:p>
        </p:txBody>
      </p:sp>
      <p:pic>
        <p:nvPicPr>
          <p:cNvPr id="4" name="Picture 3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3F473146-BDB5-460B-81E1-7FC32991EA1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0" t="34489" r="52700" b="31733"/>
          <a:stretch/>
        </p:blipFill>
        <p:spPr>
          <a:xfrm>
            <a:off x="1475232" y="2448444"/>
            <a:ext cx="3633216" cy="196111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11E7D3-75A5-47E2-AEE1-D1FF7E47D45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800" t="44622" r="38600" b="28711"/>
          <a:stretch/>
        </p:blipFill>
        <p:spPr>
          <a:xfrm>
            <a:off x="6608063" y="2840736"/>
            <a:ext cx="3903301" cy="27106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3FB10F8-4050-44C4-B3A8-445067463DAB}"/>
              </a:ext>
            </a:extLst>
          </p:cNvPr>
          <p:cNvSpPr txBox="1"/>
          <p:nvPr/>
        </p:nvSpPr>
        <p:spPr>
          <a:xfrm>
            <a:off x="7006343" y="5405872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</p:spTree>
    <p:extLst>
      <p:ext uri="{BB962C8B-B14F-4D97-AF65-F5344CB8AC3E}">
        <p14:creationId xmlns:p14="http://schemas.microsoft.com/office/powerpoint/2010/main" val="2435848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1.5.3.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ɑ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3104" y="1849184"/>
            <a:ext cx="6330696" cy="433216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 can occur in open stressed syllables </a:t>
            </a:r>
            <a:r>
              <a:rPr lang="en-US" sz="2200" i="1" dirty="0"/>
              <a:t>(ah!, ma, pa) </a:t>
            </a:r>
            <a:r>
              <a:rPr lang="en-US" sz="2200" dirty="0"/>
              <a:t>and is thus a potentially free vowel.  </a:t>
            </a:r>
          </a:p>
          <a:p>
            <a:pPr marL="457200" indent="-457200">
              <a:buFont typeface="+mj-lt"/>
              <a:buAutoNum type="arabicPeriod"/>
            </a:pPr>
            <a:endParaRPr lang="en-US" sz="2200" dirty="0"/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The distribution of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 and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2200" dirty="0"/>
              <a:t>/.</a:t>
            </a:r>
          </a:p>
          <a:p>
            <a:pPr marL="719138"/>
            <a:r>
              <a:rPr lang="en-US" sz="2200" dirty="0"/>
              <a:t>The letter </a:t>
            </a:r>
            <a:r>
              <a:rPr lang="en-US" sz="2200" i="1" dirty="0"/>
              <a:t>o</a:t>
            </a:r>
            <a:r>
              <a:rPr lang="en-US" sz="2200" dirty="0"/>
              <a:t> represents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/: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stops other than /g/: </a:t>
            </a:r>
            <a:r>
              <a:rPr lang="en-US" sz="2200" i="1" dirty="0"/>
              <a:t>stop, pot, lock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affricates: </a:t>
            </a:r>
            <a:r>
              <a:rPr lang="en-US" sz="2200" i="1" dirty="0"/>
              <a:t>botch, lodge, dodge</a:t>
            </a:r>
            <a:endParaRPr lang="en-US" sz="2200" dirty="0"/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ʃ</a:t>
            </a:r>
            <a:r>
              <a:rPr lang="en-US" sz="2200" dirty="0"/>
              <a:t>/: </a:t>
            </a:r>
            <a:r>
              <a:rPr lang="en-US" sz="2200" i="1" dirty="0"/>
              <a:t>gosh, posh</a:t>
            </a:r>
            <a:endParaRPr lang="en-US" sz="2200" dirty="0"/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/l/: </a:t>
            </a:r>
            <a:r>
              <a:rPr lang="en-US" sz="2200" i="1" dirty="0"/>
              <a:t>doll, holly</a:t>
            </a:r>
            <a:endParaRPr lang="en-US" sz="2200" dirty="0"/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In </a:t>
            </a:r>
            <a:r>
              <a:rPr lang="en-US" sz="2200" i="1" dirty="0"/>
              <a:t>pro-</a:t>
            </a:r>
            <a:r>
              <a:rPr lang="en-US" sz="2200" dirty="0"/>
              <a:t> in some words: </a:t>
            </a:r>
            <a:r>
              <a:rPr lang="en-US" sz="2200" i="1" dirty="0"/>
              <a:t>proverb, progress</a:t>
            </a:r>
            <a:endParaRPr lang="en-US" sz="2200" dirty="0"/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2661ABEB-43CD-4382-97EC-18D90D9167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0" t="34489" r="52700" b="31733"/>
          <a:stretch/>
        </p:blipFill>
        <p:spPr>
          <a:xfrm>
            <a:off x="1060704" y="2448444"/>
            <a:ext cx="3633216" cy="196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0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634472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1.5.3.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ɑ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Distribution (cont.)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3104" y="1377696"/>
            <a:ext cx="6330696" cy="4864608"/>
          </a:xfrm>
        </p:spPr>
        <p:txBody>
          <a:bodyPr>
            <a:normAutofit/>
          </a:bodyPr>
          <a:lstStyle/>
          <a:p>
            <a:pPr marL="719138"/>
            <a:r>
              <a:rPr lang="en-US" sz="2200" dirty="0"/>
              <a:t>In other environments in words spelled with </a:t>
            </a:r>
            <a:r>
              <a:rPr lang="en-US" sz="2200" i="1" dirty="0"/>
              <a:t>o</a:t>
            </a:r>
            <a:r>
              <a:rPr lang="en-US" sz="2200" dirty="0"/>
              <a:t>,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 alternates with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2200" dirty="0"/>
              <a:t>/: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/n/ and /m/: </a:t>
            </a:r>
            <a:r>
              <a:rPr lang="en-US" sz="2200" i="1" dirty="0"/>
              <a:t>on; common</a:t>
            </a:r>
            <a:r>
              <a:rPr lang="en-US" sz="2200" dirty="0"/>
              <a:t> </a:t>
            </a:r>
          </a:p>
          <a:p>
            <a:pPr marL="1169988" indent="0">
              <a:buNone/>
            </a:pPr>
            <a:r>
              <a:rPr lang="en-US" sz="2000" dirty="0">
                <a:solidFill>
                  <a:srgbClr val="FF0000"/>
                </a:solidFill>
              </a:rPr>
              <a:t>(here /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000" dirty="0">
                <a:solidFill>
                  <a:srgbClr val="FF0000"/>
                </a:solidFill>
              </a:rPr>
              <a:t>/ is the more likely except in </a:t>
            </a:r>
            <a:r>
              <a:rPr lang="en-US" sz="2000" i="1" dirty="0">
                <a:solidFill>
                  <a:srgbClr val="FF0000"/>
                </a:solidFill>
              </a:rPr>
              <a:t>gone</a:t>
            </a:r>
            <a:r>
              <a:rPr lang="en-US" sz="2000" dirty="0">
                <a:solidFill>
                  <a:srgbClr val="FF0000"/>
                </a:solidFill>
              </a:rPr>
              <a:t>, which normally has /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2000" dirty="0">
                <a:solidFill>
                  <a:srgbClr val="FF0000"/>
                </a:solidFill>
              </a:rPr>
              <a:t>/)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/g/: </a:t>
            </a:r>
            <a:r>
              <a:rPr lang="en-US" sz="2200" i="1" dirty="0"/>
              <a:t>hog, fog </a:t>
            </a:r>
            <a:r>
              <a:rPr lang="en-US" sz="1800" dirty="0">
                <a:solidFill>
                  <a:srgbClr val="FF0000"/>
                </a:solidFill>
              </a:rPr>
              <a:t>(here /</a:t>
            </a:r>
            <a:r>
              <a:rPr lang="en-US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Ɔ</a:t>
            </a:r>
            <a:r>
              <a:rPr lang="en-US" sz="1800" dirty="0">
                <a:solidFill>
                  <a:srgbClr val="FF0000"/>
                </a:solidFill>
              </a:rPr>
              <a:t>/ is the more likely)</a:t>
            </a:r>
            <a:r>
              <a:rPr lang="en-US" sz="2200" dirty="0"/>
              <a:t>; in </a:t>
            </a:r>
            <a:r>
              <a:rPr lang="en-US" sz="2200" i="1" dirty="0"/>
              <a:t>clog, jog, soggy</a:t>
            </a:r>
            <a:r>
              <a:rPr lang="en-US" sz="2200" dirty="0"/>
              <a:t> </a:t>
            </a:r>
            <a:r>
              <a:rPr lang="en-US" sz="1800" dirty="0">
                <a:solidFill>
                  <a:srgbClr val="FF0000"/>
                </a:solidFill>
              </a:rPr>
              <a:t>(here /</a:t>
            </a:r>
            <a:r>
              <a:rPr lang="en-US" sz="1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1800" dirty="0">
                <a:solidFill>
                  <a:srgbClr val="FF0000"/>
                </a:solidFill>
              </a:rPr>
              <a:t>/  is the more likely)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intervocalic /r/: </a:t>
            </a:r>
            <a:r>
              <a:rPr lang="en-US" sz="2200" i="1" dirty="0"/>
              <a:t>foreign, sorry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r>
              <a:rPr lang="en-US" sz="2200" dirty="0"/>
              <a:t>before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ŋ</a:t>
            </a:r>
            <a:r>
              <a:rPr lang="en-US" sz="2200" dirty="0"/>
              <a:t>/, /s/, /f/,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Ɵ</a:t>
            </a:r>
            <a:r>
              <a:rPr lang="en-US" sz="2200" dirty="0"/>
              <a:t>/: </a:t>
            </a:r>
            <a:r>
              <a:rPr lang="en-US" sz="2200" i="1" dirty="0"/>
              <a:t>gong, glossary, officer, Goth</a:t>
            </a:r>
          </a:p>
          <a:p>
            <a:pPr marL="1169988" indent="-342900">
              <a:buFont typeface="Wingdings" panose="05000000000000000000" pitchFamily="2" charset="2"/>
              <a:buChar char="Ø"/>
            </a:pPr>
            <a:endParaRPr lang="en-US" sz="2200" dirty="0"/>
          </a:p>
          <a:p>
            <a:pPr marL="542925" indent="-457200">
              <a:buFont typeface="+mj-lt"/>
              <a:buAutoNum type="arabicPeriod" startAt="3"/>
            </a:pPr>
            <a:r>
              <a:rPr lang="en-US" sz="2200" dirty="0"/>
              <a:t>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/ is yielding to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ʌ</a:t>
            </a:r>
            <a:r>
              <a:rPr lang="en-US" sz="2200" dirty="0"/>
              <a:t>/ in the words </a:t>
            </a:r>
            <a:r>
              <a:rPr lang="en-US" sz="2200" i="1" dirty="0"/>
              <a:t>from, of, was(</a:t>
            </a:r>
            <a:r>
              <a:rPr lang="en-US" sz="2200" i="1" dirty="0" err="1"/>
              <a:t>n’t</a:t>
            </a:r>
            <a:r>
              <a:rPr lang="en-US" sz="2200" i="1" dirty="0"/>
              <a:t>), </a:t>
            </a:r>
            <a:r>
              <a:rPr lang="en-US" sz="2200" dirty="0"/>
              <a:t>and </a:t>
            </a:r>
            <a:r>
              <a:rPr lang="en-US" sz="2200" i="1" dirty="0"/>
              <a:t>what</a:t>
            </a:r>
            <a:endParaRPr lang="en-US" sz="2200" dirty="0"/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2661ABEB-43CD-4382-97EC-18D90D9167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0" t="34489" r="52700" b="31733"/>
          <a:stretch/>
        </p:blipFill>
        <p:spPr>
          <a:xfrm>
            <a:off x="1060704" y="2448444"/>
            <a:ext cx="3633216" cy="196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50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1.5.4.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ɑ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455581"/>
            <a:ext cx="5562600" cy="19611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r>
              <a:rPr lang="en-US" dirty="0"/>
              <a:t>Though the main variant of AE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/ɑ/ is somewhat more fronted than BE /ɑ/, the auditory difference is slight.</a:t>
            </a:r>
            <a:endParaRPr lang="en-US" dirty="0"/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6A71AA0A-6394-4FD2-9ED6-C453EB4DA8C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0" t="34489" r="52700" b="31733"/>
          <a:stretch/>
        </p:blipFill>
        <p:spPr>
          <a:xfrm>
            <a:off x="1475232" y="2448444"/>
            <a:ext cx="3633216" cy="196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9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1.5.5.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ɑ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889760"/>
            <a:ext cx="5562600" cy="33227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/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dirty="0"/>
              <a:t>/ is regularly spelled </a:t>
            </a:r>
            <a:r>
              <a:rPr lang="en-US" i="1" dirty="0"/>
              <a:t>a (car)</a:t>
            </a:r>
            <a:r>
              <a:rPr lang="en-US" dirty="0"/>
              <a:t> or </a:t>
            </a:r>
            <a:r>
              <a:rPr lang="en-US" i="1" dirty="0"/>
              <a:t>o (pot).</a:t>
            </a:r>
            <a:endParaRPr lang="en-US" dirty="0"/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Other spellings include </a:t>
            </a:r>
            <a:r>
              <a:rPr lang="en-US" i="1" dirty="0" err="1"/>
              <a:t>ea</a:t>
            </a:r>
            <a:r>
              <a:rPr lang="en-US" i="1" dirty="0"/>
              <a:t> (heart)</a:t>
            </a:r>
            <a:r>
              <a:rPr lang="en-US" dirty="0"/>
              <a:t>.</a:t>
            </a:r>
            <a:endParaRPr lang="en-US" i="1" dirty="0"/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A3B4CA55-823F-4571-B8D9-6F10BA105E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0" t="34489" r="52700" b="31733"/>
          <a:stretch/>
        </p:blipFill>
        <p:spPr>
          <a:xfrm>
            <a:off x="1475232" y="2448444"/>
            <a:ext cx="3633216" cy="1961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40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1.6.1.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925568" cy="4351338"/>
          </a:xfrm>
        </p:spPr>
        <p:txBody>
          <a:bodyPr>
            <a:normAutofit/>
          </a:bodyPr>
          <a:lstStyle/>
          <a:p>
            <a:r>
              <a:rPr lang="en-US" sz="2200" dirty="0"/>
              <a:t>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aɪ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tongue glides from the position for </a:t>
            </a:r>
            <a:r>
              <a:rPr lang="en-US" sz="2200" dirty="0">
                <a:solidFill>
                  <a:srgbClr val="FF0000"/>
                </a:solidFill>
              </a:rPr>
              <a:t>an open central vowel</a:t>
            </a:r>
            <a:r>
              <a:rPr lang="en-US" sz="2200" dirty="0"/>
              <a:t> toward the position for </a:t>
            </a:r>
            <a:r>
              <a:rPr lang="en-US" sz="2200" dirty="0">
                <a:solidFill>
                  <a:srgbClr val="002060"/>
                </a:solidFill>
              </a:rPr>
              <a:t>a half-close front vowel</a:t>
            </a:r>
            <a:r>
              <a:rPr lang="en-US" sz="2200" dirty="0"/>
              <a:t>, without necessarily reaching this final position.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neutral or slightly spread throughout.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479714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1801884" y="5076110"/>
            <a:ext cx="378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glide from between Cardinal 4 and Cardinal 5 toward a centralized Cardinal 2.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2CE805-7A70-46B4-B639-47631493295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00" t="56711" r="48500" b="17689"/>
          <a:stretch/>
        </p:blipFill>
        <p:spPr>
          <a:xfrm>
            <a:off x="1321459" y="1781890"/>
            <a:ext cx="4004921" cy="292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190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1.6.2.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2535675"/>
            <a:ext cx="5074920" cy="2157984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/>
              <a:t>The first element of the diphthong varies between an open central vowel and an open back vowel.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The pronoun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dirty="0"/>
              <a:t> is often pronounced [a] or [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ɑ</a:t>
            </a:r>
            <a:r>
              <a:rPr lang="en-US" sz="2200" dirty="0"/>
              <a:t>], particularly when unstressed or in the contracted form </a:t>
            </a:r>
            <a:r>
              <a:rPr 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I’ll</a:t>
            </a:r>
            <a:r>
              <a:rPr lang="en-US" sz="2200" i="1" dirty="0"/>
              <a:t>.</a:t>
            </a:r>
            <a:r>
              <a:rPr lang="en-US" sz="2200" dirty="0"/>
              <a:t> 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37FF522E-92D9-4788-AAE8-CC6543F52D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5" t="35733" r="50000" b="32800"/>
          <a:stretch/>
        </p:blipFill>
        <p:spPr>
          <a:xfrm>
            <a:off x="1764792" y="2898580"/>
            <a:ext cx="3368040" cy="143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32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1.6.3.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451354"/>
            <a:ext cx="5562600" cy="2414016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200" dirty="0"/>
              <a:t>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aɪ</a:t>
            </a:r>
            <a:r>
              <a:rPr lang="en-US" sz="2200" dirty="0"/>
              <a:t>/ can occur in open stressed syllables </a:t>
            </a:r>
            <a:r>
              <a:rPr lang="en-US" sz="2200" i="1" dirty="0"/>
              <a:t>(fly, sigh</a:t>
            </a:r>
            <a:r>
              <a:rPr lang="en-US" sz="2200" dirty="0"/>
              <a:t>) and is thus a potentially free vowel.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200" dirty="0"/>
              <a:t>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aɪ</a:t>
            </a:r>
            <a:r>
              <a:rPr lang="en-US" sz="2200" dirty="0"/>
              <a:t>/ does not occur before /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ŋ</a:t>
            </a:r>
            <a:r>
              <a:rPr lang="en-US" sz="2200" dirty="0"/>
              <a:t>/.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380F95D9-2E30-4CDC-8A5E-3EA17B6D34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5" t="35733" r="50000" b="32800"/>
          <a:stretch/>
        </p:blipFill>
        <p:spPr>
          <a:xfrm>
            <a:off x="1642872" y="2813236"/>
            <a:ext cx="3368040" cy="143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0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1.6.4.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889760"/>
            <a:ext cx="5562600" cy="338937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pPr marL="0" indent="0">
              <a:buNone/>
            </a:pPr>
            <a:r>
              <a:rPr lang="en-US" dirty="0"/>
              <a:t>There are no important differences in the articulation of AE and BE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aɪ</a:t>
            </a:r>
            <a:r>
              <a:rPr lang="en-US" dirty="0"/>
              <a:t>/.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DISTRIBUTION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In words like </a:t>
            </a:r>
            <a:r>
              <a:rPr lang="en-US" i="1" dirty="0"/>
              <a:t>fertile, hostile, docile</a:t>
            </a:r>
            <a:r>
              <a:rPr lang="en-US" dirty="0"/>
              <a:t> BE has [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aɪ</a:t>
            </a:r>
            <a:r>
              <a:rPr lang="en-US" strike="sngStrik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/>
              <a:t>] where AE has [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trike="sngStrike" dirty="0" err="1"/>
              <a:t>l</a:t>
            </a:r>
            <a:r>
              <a:rPr lang="en-US" dirty="0"/>
              <a:t>], [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ǝ</a:t>
            </a:r>
            <a:r>
              <a:rPr lang="en-US" strike="sngStrike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dirty="0"/>
              <a:t>] or [</a:t>
            </a:r>
            <a:r>
              <a:rPr lang="en-US" strike="sngStrike" dirty="0"/>
              <a:t>l</a:t>
            </a:r>
            <a:r>
              <a:rPr lang="en-US" dirty="0"/>
              <a:t>].</a:t>
            </a:r>
          </a:p>
          <a:p>
            <a:pPr marL="514350" indent="-514350">
              <a:buFont typeface="+mj-lt"/>
              <a:buAutoNum type="arabicPeriod"/>
            </a:pPr>
            <a:r>
              <a:rPr lang="en-US" i="1" dirty="0"/>
              <a:t>Vitamins</a:t>
            </a:r>
            <a:r>
              <a:rPr lang="en-US" dirty="0"/>
              <a:t> is pronounced /’</a:t>
            </a:r>
            <a:r>
              <a:rPr lang="en-US" dirty="0" err="1"/>
              <a:t>va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ɪtǝmɪn</a:t>
            </a:r>
            <a:r>
              <a:rPr lang="en-US" dirty="0"/>
              <a:t>/ in AE but normally /’</a:t>
            </a:r>
            <a:r>
              <a:rPr lang="en-US" dirty="0" err="1"/>
              <a:t>v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ɪtǝmɪn</a:t>
            </a:r>
            <a:r>
              <a:rPr lang="en-US" dirty="0"/>
              <a:t>/ in BE.</a:t>
            </a:r>
            <a:endParaRPr lang="en-US" i="1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19D6D435-6C71-472E-8FF6-80EFE1EC4B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5" t="35733" r="50000" b="32800"/>
          <a:stretch/>
        </p:blipFill>
        <p:spPr>
          <a:xfrm>
            <a:off x="1642872" y="2813236"/>
            <a:ext cx="3368040" cy="143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2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1.6.5.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889760"/>
            <a:ext cx="5562600" cy="33227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/</a:t>
            </a:r>
            <a:r>
              <a:rPr lang="en-US" dirty="0" err="1"/>
              <a:t>a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ɪ</a:t>
            </a:r>
            <a:r>
              <a:rPr lang="en-US" dirty="0"/>
              <a:t>/ is regularly spelled </a:t>
            </a:r>
            <a:r>
              <a:rPr lang="en-US" i="1" dirty="0"/>
              <a:t>i</a:t>
            </a:r>
            <a:r>
              <a:rPr lang="en-US" dirty="0"/>
              <a:t> (in words that end in </a:t>
            </a:r>
            <a:r>
              <a:rPr lang="en-US" i="1" dirty="0"/>
              <a:t>e</a:t>
            </a:r>
            <a:r>
              <a:rPr lang="en-US" dirty="0"/>
              <a:t>) and </a:t>
            </a:r>
            <a:r>
              <a:rPr lang="en-US" i="1" dirty="0"/>
              <a:t>y</a:t>
            </a:r>
            <a:r>
              <a:rPr lang="en-US" dirty="0"/>
              <a:t>: </a:t>
            </a:r>
            <a:r>
              <a:rPr lang="en-US" i="1" dirty="0"/>
              <a:t>mine.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dirty="0"/>
              <a:t>Note, however, the spellings in the following words: </a:t>
            </a:r>
            <a:r>
              <a:rPr lang="en-US" i="1" dirty="0"/>
              <a:t>aisle, buy, choir, dye, eye, height, idea, liar, right.</a:t>
            </a:r>
            <a:endParaRPr lang="en-US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23CFD939-5314-4D6C-A20C-8BE4C3A324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5" t="35733" r="50000" b="32800"/>
          <a:stretch/>
        </p:blipFill>
        <p:spPr>
          <a:xfrm>
            <a:off x="1642872" y="2813236"/>
            <a:ext cx="3368040" cy="143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28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1.7.1.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925568" cy="4351338"/>
          </a:xfrm>
        </p:spPr>
        <p:txBody>
          <a:bodyPr>
            <a:normAutofit/>
          </a:bodyPr>
          <a:lstStyle/>
          <a:p>
            <a:r>
              <a:rPr lang="en-US" sz="2200" dirty="0"/>
              <a:t>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aʊ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tongue glides from </a:t>
            </a:r>
            <a:r>
              <a:rPr lang="en-US" sz="2200" dirty="0">
                <a:solidFill>
                  <a:srgbClr val="FF0000"/>
                </a:solidFill>
              </a:rPr>
              <a:t>the position for an open central vowel </a:t>
            </a:r>
            <a:r>
              <a:rPr lang="en-US" sz="2200" dirty="0"/>
              <a:t>toward the position for </a:t>
            </a:r>
            <a:r>
              <a:rPr lang="en-US" sz="2200" dirty="0">
                <a:solidFill>
                  <a:srgbClr val="002060"/>
                </a:solidFill>
              </a:rPr>
              <a:t>a half-close back vowel</a:t>
            </a:r>
            <a:r>
              <a:rPr lang="en-US" sz="2200" dirty="0"/>
              <a:t>, without necessarily reaching this final position.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start in neutral position, and become rounded in the course of the articulation of the sound.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479714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1777500" y="5137070"/>
            <a:ext cx="378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glide from between Cardinal 4 and Cardinal 5 toward a centralized Cardinal 7.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3C2A12-1B17-4879-8F0D-8D697814C3B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900" t="50001" r="48500" b="24062"/>
          <a:stretch/>
        </p:blipFill>
        <p:spPr>
          <a:xfrm>
            <a:off x="1563108" y="1794085"/>
            <a:ext cx="3887724" cy="289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5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1.7.2.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3062414"/>
            <a:ext cx="5562600" cy="9776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200" dirty="0"/>
              <a:t>The first element of the diphthong varies between a central open vowel and a back open vowel.</a:t>
            </a:r>
          </a:p>
        </p:txBody>
      </p:sp>
      <p:pic>
        <p:nvPicPr>
          <p:cNvPr id="3" name="Picture 2" descr="Graphical user interface, application&#10;&#10;Description automatically generated with medium confidence">
            <a:extLst>
              <a:ext uri="{FF2B5EF4-FFF2-40B4-BE49-F238E27FC236}">
                <a16:creationId xmlns:a16="http://schemas.microsoft.com/office/drawing/2014/main" id="{48D176B2-7C91-414D-B38A-F870954B26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" t="37511" r="47900" b="31911"/>
          <a:stretch/>
        </p:blipFill>
        <p:spPr>
          <a:xfrm>
            <a:off x="963168" y="2783141"/>
            <a:ext cx="3965519" cy="1536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436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1.7.3.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504" y="3137090"/>
            <a:ext cx="5562600" cy="828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/>
              <a:t>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aʊ</a:t>
            </a:r>
            <a:r>
              <a:rPr lang="en-US" sz="2200" dirty="0"/>
              <a:t>/ can occur in open stressed syllables </a:t>
            </a:r>
            <a:r>
              <a:rPr lang="en-US" sz="2200" i="1" dirty="0"/>
              <a:t>(now, bough)</a:t>
            </a:r>
            <a:r>
              <a:rPr lang="en-US" sz="2200" dirty="0"/>
              <a:t> and is thus a potentially free vowel.</a:t>
            </a:r>
          </a:p>
        </p:txBody>
      </p:sp>
      <p:pic>
        <p:nvPicPr>
          <p:cNvPr id="5" name="Picture 4" descr="Graphical user interface, application&#10;&#10;Description automatically generated with medium confidence">
            <a:extLst>
              <a:ext uri="{FF2B5EF4-FFF2-40B4-BE49-F238E27FC236}">
                <a16:creationId xmlns:a16="http://schemas.microsoft.com/office/drawing/2014/main" id="{A680E28D-4341-4465-A78A-81D93A35D6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" t="37511" r="47900" b="31911"/>
          <a:stretch/>
        </p:blipFill>
        <p:spPr>
          <a:xfrm>
            <a:off x="963168" y="2783141"/>
            <a:ext cx="3965519" cy="1536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105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1.7.4.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965704"/>
            <a:ext cx="5562600" cy="926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There are no differences between BE and AE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aʊ</a:t>
            </a:r>
            <a:r>
              <a:rPr lang="en-US" dirty="0"/>
              <a:t>/.</a:t>
            </a:r>
          </a:p>
        </p:txBody>
      </p:sp>
      <p:pic>
        <p:nvPicPr>
          <p:cNvPr id="5" name="Picture 4" descr="Graphical user interface, application&#10;&#10;Description automatically generated with medium confidence">
            <a:extLst>
              <a:ext uri="{FF2B5EF4-FFF2-40B4-BE49-F238E27FC236}">
                <a16:creationId xmlns:a16="http://schemas.microsoft.com/office/drawing/2014/main" id="{73F666E2-1797-409B-8799-423404C4037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" t="37511" r="47900" b="31911"/>
          <a:stretch/>
        </p:blipFill>
        <p:spPr>
          <a:xfrm>
            <a:off x="963168" y="2783141"/>
            <a:ext cx="3965519" cy="1536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1.7.5.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aʊ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4931" y="1268603"/>
            <a:ext cx="5562600" cy="23889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aʊ</a:t>
            </a:r>
            <a:r>
              <a:rPr lang="en-US" sz="2400" dirty="0"/>
              <a:t>/ is regularly spelled </a:t>
            </a:r>
            <a:r>
              <a:rPr lang="en-US" sz="2400" i="1" dirty="0" err="1"/>
              <a:t>ou</a:t>
            </a:r>
            <a:r>
              <a:rPr lang="en-US" sz="2400" i="1" dirty="0"/>
              <a:t>, ow: sound, now.</a:t>
            </a:r>
            <a:endParaRPr lang="en-US" sz="2400" dirty="0"/>
          </a:p>
          <a:p>
            <a:pPr marL="0" indent="0">
              <a:buNone/>
            </a:pPr>
            <a:endParaRPr lang="en-US" sz="800" i="1" dirty="0"/>
          </a:p>
          <a:p>
            <a:pPr marL="0" indent="0">
              <a:buNone/>
            </a:pPr>
            <a:r>
              <a:rPr lang="en-US" sz="2400" dirty="0"/>
              <a:t>Since /o/ is also spelled </a:t>
            </a:r>
            <a:r>
              <a:rPr lang="en-US" sz="2400" i="1" dirty="0"/>
              <a:t>ow</a:t>
            </a:r>
            <a:r>
              <a:rPr lang="en-US" sz="2400" dirty="0"/>
              <a:t>, some orthographic forms have the two pronunciations with a corresponding difference in meaning, e.g.:</a:t>
            </a:r>
          </a:p>
        </p:txBody>
      </p:sp>
      <p:pic>
        <p:nvPicPr>
          <p:cNvPr id="5" name="Picture 4" descr="Graphical user interface, application&#10;&#10;Description automatically generated with medium confidence">
            <a:extLst>
              <a:ext uri="{FF2B5EF4-FFF2-40B4-BE49-F238E27FC236}">
                <a16:creationId xmlns:a16="http://schemas.microsoft.com/office/drawing/2014/main" id="{654E8475-9386-4B31-817B-853029F69F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0" t="37511" r="47900" b="31911"/>
          <a:stretch/>
        </p:blipFill>
        <p:spPr>
          <a:xfrm>
            <a:off x="963168" y="2783141"/>
            <a:ext cx="3965519" cy="1536192"/>
          </a:xfrm>
          <a:prstGeom prst="rect">
            <a:avLst/>
          </a:prstGeom>
        </p:spPr>
      </p:pic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357FF211-7F2A-4058-A8AD-9139DA6A6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4850111"/>
              </p:ext>
            </p:extLst>
          </p:nvPr>
        </p:nvGraphicFramePr>
        <p:xfrm>
          <a:off x="5791200" y="3537076"/>
          <a:ext cx="5562600" cy="20480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712794414"/>
                    </a:ext>
                  </a:extLst>
                </a:gridCol>
                <a:gridCol w="2414016">
                  <a:extLst>
                    <a:ext uri="{9D8B030D-6E8A-4147-A177-3AD203B41FA5}">
                      <a16:colId xmlns:a16="http://schemas.microsoft.com/office/drawing/2014/main" val="3574149583"/>
                    </a:ext>
                  </a:extLst>
                </a:gridCol>
                <a:gridCol w="2234184">
                  <a:extLst>
                    <a:ext uri="{9D8B030D-6E8A-4147-A177-3AD203B41FA5}">
                      <a16:colId xmlns:a16="http://schemas.microsoft.com/office/drawing/2014/main" val="4287864618"/>
                    </a:ext>
                  </a:extLst>
                </a:gridCol>
              </a:tblGrid>
              <a:tr h="469308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/</a:t>
                      </a:r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aʊ</a:t>
                      </a:r>
                      <a:r>
                        <a:rPr lang="en-US" sz="1800" dirty="0"/>
                        <a:t>/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/o/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852813"/>
                  </a:ext>
                </a:extLst>
              </a:tr>
              <a:tr h="469308">
                <a:tc>
                  <a:txBody>
                    <a:bodyPr/>
                    <a:lstStyle/>
                    <a:p>
                      <a:pPr algn="ctr"/>
                      <a:r>
                        <a:rPr lang="en-US" i="1" dirty="0"/>
                        <a:t>bow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/</a:t>
                      </a:r>
                      <a:r>
                        <a:rPr lang="en-US" sz="1800" dirty="0" err="1"/>
                        <a:t>b</a:t>
                      </a:r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aʊ</a:t>
                      </a:r>
                      <a:r>
                        <a:rPr lang="en-US" sz="1800" dirty="0"/>
                        <a:t>/ ‘incline the head’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/</a:t>
                      </a:r>
                      <a:r>
                        <a:rPr lang="en-US" dirty="0" err="1"/>
                        <a:t>bo</a:t>
                      </a:r>
                      <a:r>
                        <a:rPr lang="en-US" dirty="0"/>
                        <a:t>/ ‘tied ribbon’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3721262"/>
                  </a:ext>
                </a:extLst>
              </a:tr>
              <a:tr h="469308">
                <a:tc>
                  <a:txBody>
                    <a:bodyPr/>
                    <a:lstStyle/>
                    <a:p>
                      <a:pPr algn="ctr"/>
                      <a:r>
                        <a:rPr lang="en-US" i="1" dirty="0"/>
                        <a:t>row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/</a:t>
                      </a:r>
                      <a:r>
                        <a:rPr lang="en-US" sz="1800" dirty="0" err="1"/>
                        <a:t>r</a:t>
                      </a:r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aʊ</a:t>
                      </a:r>
                      <a:r>
                        <a:rPr lang="en-US" sz="1800" dirty="0"/>
                        <a:t>/ ‘argument’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/</a:t>
                      </a:r>
                      <a:r>
                        <a:rPr lang="en-US" dirty="0" err="1"/>
                        <a:t>ro</a:t>
                      </a:r>
                      <a:r>
                        <a:rPr lang="en-US" dirty="0"/>
                        <a:t>/ ‘propel a boat with oars’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1602288"/>
                  </a:ext>
                </a:extLst>
              </a:tr>
              <a:tr h="469308">
                <a:tc>
                  <a:txBody>
                    <a:bodyPr/>
                    <a:lstStyle/>
                    <a:p>
                      <a:pPr algn="ctr"/>
                      <a:r>
                        <a:rPr lang="en-US" i="1" dirty="0"/>
                        <a:t>sow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/</a:t>
                      </a:r>
                      <a:r>
                        <a:rPr lang="en-US" sz="1800" dirty="0" err="1"/>
                        <a:t>s</a:t>
                      </a:r>
                      <a:r>
                        <a:rPr lang="en-US" sz="1800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aʊ</a:t>
                      </a:r>
                      <a:r>
                        <a:rPr lang="en-US" sz="1800" dirty="0"/>
                        <a:t>/ ‘female pig’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/so/ ‘disperse seed’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5703452"/>
                  </a:ext>
                </a:extLst>
              </a:tr>
            </a:tbl>
          </a:graphicData>
        </a:graphic>
      </p:graphicFrame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A5A30BEA-99E7-41D3-A995-686D184A2B5B}"/>
              </a:ext>
            </a:extLst>
          </p:cNvPr>
          <p:cNvSpPr txBox="1">
            <a:spLocks/>
          </p:cNvSpPr>
          <p:nvPr/>
        </p:nvSpPr>
        <p:spPr>
          <a:xfrm>
            <a:off x="5714931" y="5694364"/>
            <a:ext cx="5562600" cy="798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aʊ</a:t>
            </a:r>
            <a:r>
              <a:rPr lang="en-US" sz="2400" dirty="0"/>
              <a:t>/ is also spelled </a:t>
            </a:r>
            <a:r>
              <a:rPr lang="en-US" sz="2400" i="1" dirty="0" err="1"/>
              <a:t>ough</a:t>
            </a:r>
            <a:r>
              <a:rPr lang="en-US" sz="2400" dirty="0"/>
              <a:t> in a few words like </a:t>
            </a:r>
            <a:r>
              <a:rPr lang="en-US" sz="2400" i="1" dirty="0"/>
              <a:t>bough, drought.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6236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9" grpId="0" uiExpand="1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1.8.1.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Articulation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8880" y="1723262"/>
            <a:ext cx="4925568" cy="4351338"/>
          </a:xfrm>
        </p:spPr>
        <p:txBody>
          <a:bodyPr>
            <a:normAutofit lnSpcReduction="10000"/>
          </a:bodyPr>
          <a:lstStyle/>
          <a:p>
            <a:r>
              <a:rPr lang="en-US" sz="2200" dirty="0"/>
              <a:t>/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Ɔɪ</a:t>
            </a:r>
            <a:r>
              <a:rPr lang="en-US" sz="2200" dirty="0"/>
              <a:t>/ is articulated as follow: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vocal cords vibrate.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velum is raised so that no air can escape through the nasal cavity.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tongue glides from the position for </a:t>
            </a:r>
            <a:r>
              <a:rPr lang="en-US" sz="2200" dirty="0">
                <a:solidFill>
                  <a:srgbClr val="FF0000"/>
                </a:solidFill>
              </a:rPr>
              <a:t>a mid back vowel </a:t>
            </a:r>
            <a:r>
              <a:rPr lang="en-US" sz="2200" dirty="0"/>
              <a:t>toward the position for </a:t>
            </a:r>
            <a:r>
              <a:rPr lang="en-US" sz="2200" dirty="0">
                <a:solidFill>
                  <a:srgbClr val="002060"/>
                </a:solidFill>
              </a:rPr>
              <a:t>a half-close front vowel </a:t>
            </a:r>
            <a:r>
              <a:rPr lang="en-US" sz="2200" dirty="0"/>
              <a:t>without necessarily reaching this final position.</a:t>
            </a:r>
          </a:p>
          <a:p>
            <a:pPr marL="536575">
              <a:buFont typeface="Wingdings" panose="05000000000000000000" pitchFamily="2" charset="2"/>
              <a:buChar char="Ø"/>
            </a:pPr>
            <a:r>
              <a:rPr lang="en-US" sz="2200" dirty="0"/>
              <a:t>The lips are slightly rounded or neutral for the first element and neutral or slightly spread for the second element.</a:t>
            </a:r>
          </a:p>
          <a:p>
            <a:pPr marL="0" indent="0">
              <a:buNone/>
            </a:pP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18ED9-85BC-4583-ABB9-3332FBD767CE}"/>
              </a:ext>
            </a:extLst>
          </p:cNvPr>
          <p:cNvSpPr txBox="1"/>
          <p:nvPr/>
        </p:nvSpPr>
        <p:spPr>
          <a:xfrm>
            <a:off x="1983239" y="4797146"/>
            <a:ext cx="39298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Taken from American English Pronunciation  Book of Bauer et al., (1980)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6728CB-2549-4335-B16C-E8C789FED113}"/>
              </a:ext>
            </a:extLst>
          </p:cNvPr>
          <p:cNvSpPr txBox="1"/>
          <p:nvPr/>
        </p:nvSpPr>
        <p:spPr>
          <a:xfrm>
            <a:off x="1777500" y="5137070"/>
            <a:ext cx="378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FF0000"/>
                </a:solidFill>
              </a:rPr>
              <a:t>The auditory effect is that of a glide from between Cardinal 6 and 7 toward a centralized Cardinal 2.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2386E3-33F8-450C-90E7-A995C3C02F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000" t="38045" r="50000" b="36551"/>
          <a:stretch/>
        </p:blipFill>
        <p:spPr>
          <a:xfrm rot="152575">
            <a:off x="1387356" y="1882247"/>
            <a:ext cx="3780528" cy="2843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7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1.8.2.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Variation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5312" y="2962901"/>
            <a:ext cx="5562600" cy="11548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 starting point of the diphthong varies between a lowered Cardinal 7 and a raised, rounded Cardinal 5. 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0F35359A-163C-490D-9202-CDD74EBBFDF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t="36089" r="50000" b="32444"/>
          <a:stretch/>
        </p:blipFill>
        <p:spPr>
          <a:xfrm>
            <a:off x="1353312" y="2666619"/>
            <a:ext cx="4047744" cy="174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0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1.8.3.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Distribution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2984373"/>
            <a:ext cx="5562600" cy="8892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Ɔɪ</a:t>
            </a:r>
            <a:r>
              <a:rPr lang="en-US" sz="2400" dirty="0"/>
              <a:t>/</a:t>
            </a:r>
            <a:r>
              <a:rPr lang="en-US" sz="2200" dirty="0"/>
              <a:t> can occur in open stressed syllables </a:t>
            </a:r>
            <a:r>
              <a:rPr lang="en-US" sz="2200" i="1" dirty="0"/>
              <a:t>(toy, deploy)</a:t>
            </a:r>
            <a:r>
              <a:rPr lang="en-US" sz="2200" dirty="0"/>
              <a:t> and is thus a potentially free vowel. </a:t>
            </a:r>
            <a:endParaRPr lang="en-US" sz="2400" i="1" dirty="0"/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591537F6-EAD1-4257-9405-AE3837055A3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t="36089" r="50000" b="32444"/>
          <a:stretch/>
        </p:blipFill>
        <p:spPr>
          <a:xfrm>
            <a:off x="1353312" y="2666619"/>
            <a:ext cx="4047744" cy="174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65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1.8.4.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 - Comparison with BE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1200" y="1989955"/>
            <a:ext cx="5562600" cy="310076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ARTICULATION</a:t>
            </a:r>
          </a:p>
          <a:p>
            <a:r>
              <a:rPr lang="en-US" dirty="0"/>
              <a:t>The starting point for the BE diphthong tends to be in the lower part of the range for the AE diphthong, though there is a lot of variation in both AE and BE.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DISTRIBUTION</a:t>
            </a:r>
          </a:p>
          <a:p>
            <a:r>
              <a:rPr lang="en-US" dirty="0"/>
              <a:t>There are no important differences in distribution between BE and AE 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Ɔɪ</a:t>
            </a:r>
            <a:r>
              <a:rPr lang="en-US" dirty="0"/>
              <a:t>/.</a:t>
            </a:r>
            <a:endParaRPr lang="en-US" i="1" dirty="0"/>
          </a:p>
        </p:txBody>
      </p: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28E01C82-4A3E-4A41-BA50-5AEA82CF2BA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t="36089" r="50000" b="32444"/>
          <a:stretch/>
        </p:blipFill>
        <p:spPr>
          <a:xfrm>
            <a:off x="1353312" y="2666619"/>
            <a:ext cx="4047744" cy="174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1.8.5. English Vowel – 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</a:t>
            </a:r>
            <a:r>
              <a:rPr lang="en-US" sz="4000" b="1" dirty="0" err="1">
                <a:solidFill>
                  <a:srgbClr val="D32F2E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Ɔɪ</a:t>
            </a:r>
            <a:r>
              <a:rPr lang="en-US" sz="4000" b="1" dirty="0">
                <a:solidFill>
                  <a:srgbClr val="D32F2E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/ - Orthographic Notes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BEDCCAE-2B9C-4052-AFDA-2DD91806C9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0928" y="3093720"/>
            <a:ext cx="5562600" cy="6705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Ɔɪ</a:t>
            </a:r>
            <a:r>
              <a:rPr lang="en-US" dirty="0"/>
              <a:t>/ is spelled </a:t>
            </a:r>
            <a:r>
              <a:rPr lang="en-US" i="1" dirty="0"/>
              <a:t>oi</a:t>
            </a:r>
            <a:r>
              <a:rPr lang="en-US" dirty="0"/>
              <a:t> and </a:t>
            </a:r>
            <a:r>
              <a:rPr lang="en-US" i="1" dirty="0"/>
              <a:t>oy</a:t>
            </a:r>
            <a:r>
              <a:rPr lang="en-US" dirty="0"/>
              <a:t> (</a:t>
            </a:r>
            <a:r>
              <a:rPr lang="en-US" i="1" dirty="0"/>
              <a:t>soil, boy).</a:t>
            </a:r>
          </a:p>
        </p:txBody>
      </p:sp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61D38B01-C735-4726-B7CB-9BB7BE654D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t="36089" r="50000" b="32444"/>
          <a:stretch/>
        </p:blipFill>
        <p:spPr>
          <a:xfrm>
            <a:off x="1353312" y="2666619"/>
            <a:ext cx="4047744" cy="1747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3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2.1. EXERCISE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7ADA5-FBD6-45B6-9CC3-3D4CC6BD5AE3}"/>
              </a:ext>
            </a:extLst>
          </p:cNvPr>
          <p:cNvSpPr txBox="1"/>
          <p:nvPr/>
        </p:nvSpPr>
        <p:spPr>
          <a:xfrm>
            <a:off x="838200" y="1418457"/>
            <a:ext cx="105156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Please answer the following questions about The Individual Vowels discussed in lesson 8 and 9. The answer key is provided on the next slide!</a:t>
            </a:r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When is the distinction between /u/ and /ʊ/ neutralized? Provide some examples!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What happen to the articulation of /o/ when it occurs before /r/? Explain and provide some examples of English word!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 what environment does the letter o represent /ɑ/? Provide some examples!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How do AE speakers differentiate the sound between /e/, / Ɛ/, and /ӕ/! Answer it by explaining the vowel quality!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Explain the environment in which the vowel /ӕ/ and /e/ have free variation!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How does our tongue glide when articulating /</a:t>
            </a:r>
            <a:r>
              <a:rPr lang="en-US" dirty="0" err="1"/>
              <a:t>aɪ</a:t>
            </a:r>
            <a:r>
              <a:rPr lang="en-US" dirty="0"/>
              <a:t>/?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How does our lip move when articulating /</a:t>
            </a:r>
            <a:r>
              <a:rPr lang="en-US" dirty="0" err="1"/>
              <a:t>aʊ</a:t>
            </a:r>
            <a:r>
              <a:rPr lang="en-US" dirty="0"/>
              <a:t>/?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How does our tongue glide when articulating /</a:t>
            </a:r>
            <a:r>
              <a:rPr lang="en-US" dirty="0" err="1"/>
              <a:t>Ɔɪ</a:t>
            </a:r>
            <a:r>
              <a:rPr lang="en-US" dirty="0"/>
              <a:t>/?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6877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2" y="49242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2.2. REVIEW – </a:t>
            </a:r>
            <a:r>
              <a:rPr lang="en-US" sz="4000" b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ANSWER KEY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7ADA5-FBD6-45B6-9CC3-3D4CC6BD5AE3}"/>
              </a:ext>
            </a:extLst>
          </p:cNvPr>
          <p:cNvSpPr txBox="1"/>
          <p:nvPr/>
        </p:nvSpPr>
        <p:spPr>
          <a:xfrm>
            <a:off x="432262" y="1374805"/>
            <a:ext cx="10965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See the following discussion to check your answer on the questions provided on the previous slide!</a:t>
            </a:r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When is the distinction between /u/ and /ʊ/ neutralized? Provide some examples!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Before /r/ the distinction between /u/ and /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dirty="0">
                <a:solidFill>
                  <a:srgbClr val="FF0000"/>
                </a:solidFill>
              </a:rPr>
              <a:t>/ is  neutralized. Example: poor, fury.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What happen to the articulation of /o/ when it occurs before /r/? Explain and provide some examples of English word! 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When /o/ occurs before /r/, the vowel tends to be nearer /ɔ/ than /o/ . The examples are </a:t>
            </a:r>
            <a:r>
              <a:rPr lang="en-US" i="1" dirty="0">
                <a:solidFill>
                  <a:srgbClr val="FF0000"/>
                </a:solidFill>
              </a:rPr>
              <a:t>horse</a:t>
            </a:r>
            <a:r>
              <a:rPr lang="en-US" dirty="0">
                <a:solidFill>
                  <a:srgbClr val="FF0000"/>
                </a:solidFill>
              </a:rPr>
              <a:t> /</a:t>
            </a:r>
            <a:r>
              <a:rPr lang="en-US" dirty="0" err="1">
                <a:solidFill>
                  <a:srgbClr val="FF0000"/>
                </a:solidFill>
              </a:rPr>
              <a:t>hɔrs</a:t>
            </a:r>
            <a:r>
              <a:rPr lang="en-US" dirty="0">
                <a:solidFill>
                  <a:srgbClr val="FF0000"/>
                </a:solidFill>
              </a:rPr>
              <a:t>/ and </a:t>
            </a:r>
            <a:r>
              <a:rPr lang="en-US" i="1" dirty="0">
                <a:solidFill>
                  <a:srgbClr val="FF0000"/>
                </a:solidFill>
              </a:rPr>
              <a:t>for /</a:t>
            </a:r>
            <a:r>
              <a:rPr lang="en-US" i="1" dirty="0" err="1">
                <a:solidFill>
                  <a:srgbClr val="FF0000"/>
                </a:solidFill>
              </a:rPr>
              <a:t>fɔr</a:t>
            </a:r>
            <a:r>
              <a:rPr lang="en-US" i="1" dirty="0">
                <a:solidFill>
                  <a:srgbClr val="FF0000"/>
                </a:solidFill>
              </a:rPr>
              <a:t>/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In what environment does the letter o represent /ɑ/? Provide some examples!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Before stops other than /g/: stop, pot; Before affricate; botch, Scotch; lodge, dodge; Before /</a:t>
            </a:r>
            <a:r>
              <a:rPr lang="en-US" dirty="0" err="1">
                <a:solidFill>
                  <a:srgbClr val="FF0000"/>
                </a:solidFill>
              </a:rPr>
              <a:t>sh</a:t>
            </a:r>
            <a:r>
              <a:rPr lang="en-US" dirty="0">
                <a:solidFill>
                  <a:srgbClr val="FF0000"/>
                </a:solidFill>
              </a:rPr>
              <a:t>/: gosh, Oshkosh, posh; Before /l/: doll, golly, holly; In pro- in some words: proverb, prominent, progress.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How do AE speakers differentiate the sound between /e/, / Ɛ/, and /ӕ/! Answer it by explaining the vowel quality!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American English speakers distinguish between /e/, / Ɛ/ and  / ӕ / before /r/ just like in the words of Mary, merry, marry. 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92581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CDF3D1-440B-429C-8DD5-9B2188F41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262" y="49242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2.2. REVIEW – </a:t>
            </a:r>
            <a:r>
              <a:rPr lang="en-US" sz="4000" b="1" dirty="0">
                <a:solidFill>
                  <a:srgbClr val="C0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ANSWER KEY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77ADA5-FBD6-45B6-9CC3-3D4CC6BD5AE3}"/>
              </a:ext>
            </a:extLst>
          </p:cNvPr>
          <p:cNvSpPr txBox="1"/>
          <p:nvPr/>
        </p:nvSpPr>
        <p:spPr>
          <a:xfrm>
            <a:off x="432262" y="1374805"/>
            <a:ext cx="10965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See the following discussion to check your answer on the questions provided on the previous slide!</a:t>
            </a:r>
          </a:p>
          <a:p>
            <a:r>
              <a:rPr lang="en-US" dirty="0"/>
              <a:t> 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en-US" dirty="0"/>
              <a:t>Explain the environment in which the vowel /ӕ/ and /e/ have free variation!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There is free variation between /ӕ/ and /e/ in some word:  Apical, apricot, azure, matrix, patronize. This is especially common in the negative prefix a- amoral, atypical, asymmetric.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en-US" dirty="0"/>
              <a:t>How does our tongue glide when articulating /</a:t>
            </a:r>
            <a:r>
              <a:rPr lang="en-US" dirty="0" err="1"/>
              <a:t>aɪ</a:t>
            </a:r>
            <a:r>
              <a:rPr lang="en-US" dirty="0"/>
              <a:t>/?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The tongue glides from the position for an open central vowel toward the position for a half-close  front vowel without necessarily reaching this final position.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en-US" dirty="0"/>
              <a:t>How does our lip move when articulating /</a:t>
            </a:r>
            <a:r>
              <a:rPr lang="en-US" dirty="0" err="1"/>
              <a:t>a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ʊ</a:t>
            </a:r>
            <a:r>
              <a:rPr lang="en-US" dirty="0"/>
              <a:t>/?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The lips start in neutral position and become rounded in the course of the articulation of the sound.</a:t>
            </a:r>
          </a:p>
          <a:p>
            <a:pPr marL="342900" indent="-342900">
              <a:buFont typeface="+mj-lt"/>
              <a:buAutoNum type="arabicPeriod" startAt="5"/>
            </a:pPr>
            <a:r>
              <a:rPr lang="en-US" dirty="0"/>
              <a:t>How does our tongue glide when articulating /</a:t>
            </a:r>
            <a:r>
              <a:rPr lang="en-US" dirty="0" err="1"/>
              <a:t>Ɔɪ</a:t>
            </a:r>
            <a:r>
              <a:rPr lang="en-US" dirty="0"/>
              <a:t>/?</a:t>
            </a:r>
            <a:br>
              <a:rPr lang="en-US" dirty="0"/>
            </a:br>
            <a:r>
              <a:rPr lang="en-US" dirty="0">
                <a:solidFill>
                  <a:srgbClr val="FF0000"/>
                </a:solidFill>
              </a:rPr>
              <a:t>The tongue glides from the position for a mid back vowel toward the position for a half-close front vowel without necessarily reaching this final position.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7666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31F22-97C9-4BD0-8D8A-D4024952D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REFERENCES</a:t>
            </a:r>
            <a:endParaRPr lang="en-ID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04CA2-0A5A-4D28-BBA6-BF5E9D891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0" indent="-457200">
              <a:buNone/>
            </a:pPr>
            <a:r>
              <a:rPr lang="en-US" dirty="0">
                <a:sym typeface="Wingdings" panose="05000000000000000000" pitchFamily="2" charset="2"/>
              </a:rPr>
              <a:t>Bauer L., </a:t>
            </a:r>
            <a:r>
              <a:rPr lang="en-US" dirty="0" err="1">
                <a:sym typeface="Wingdings" panose="05000000000000000000" pitchFamily="2" charset="2"/>
              </a:rPr>
              <a:t>Dienhart</a:t>
            </a:r>
            <a:r>
              <a:rPr lang="en-US" dirty="0">
                <a:sym typeface="Wingdings" panose="05000000000000000000" pitchFamily="2" charset="2"/>
              </a:rPr>
              <a:t> M. J., </a:t>
            </a:r>
            <a:r>
              <a:rPr lang="en-US" dirty="0" err="1">
                <a:sym typeface="Wingdings" panose="05000000000000000000" pitchFamily="2" charset="2"/>
              </a:rPr>
              <a:t>Hartvigson</a:t>
            </a:r>
            <a:r>
              <a:rPr lang="en-US" dirty="0">
                <a:sym typeface="Wingdings" panose="05000000000000000000" pitchFamily="2" charset="2"/>
              </a:rPr>
              <a:t> H., &amp; Jakobsen L. (1980). </a:t>
            </a:r>
            <a:r>
              <a:rPr lang="en-US" i="1" dirty="0">
                <a:sym typeface="Wingdings" panose="05000000000000000000" pitchFamily="2" charset="2"/>
              </a:rPr>
              <a:t>American English pronunciation</a:t>
            </a:r>
            <a:r>
              <a:rPr lang="en-US" dirty="0">
                <a:sym typeface="Wingdings" panose="05000000000000000000" pitchFamily="2" charset="2"/>
              </a:rPr>
              <a:t>. Copenhagen: Gyldendal. Page 123 – 143.</a:t>
            </a:r>
          </a:p>
          <a:p>
            <a:pPr marL="0" indent="-457200">
              <a:buNone/>
            </a:pPr>
            <a:endParaRPr lang="en-US" sz="2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675476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31F22-97C9-4BD0-8D8A-D4024952D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PICTURE SOURCE</a:t>
            </a:r>
            <a:endParaRPr lang="en-ID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F04CA2-0A5A-4D28-BBA6-BF5E9D8919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2459"/>
            <a:ext cx="10515600" cy="4799576"/>
          </a:xfrm>
        </p:spPr>
        <p:txBody>
          <a:bodyPr>
            <a:normAutofit/>
          </a:bodyPr>
          <a:lstStyle/>
          <a:p>
            <a:pPr marL="0" indent="-457200">
              <a:buNone/>
            </a:pPr>
            <a:r>
              <a:rPr lang="en-US" sz="1600" dirty="0">
                <a:sym typeface="Wingdings" panose="05000000000000000000" pitchFamily="2" charset="2"/>
              </a:rPr>
              <a:t>/u/ icon: </a:t>
            </a:r>
            <a:r>
              <a:rPr lang="en-US" sz="1600" dirty="0">
                <a:sym typeface="Wingdings" panose="05000000000000000000" pitchFamily="2" charset="2"/>
                <a:hlinkClick r:id="rId2"/>
              </a:rPr>
              <a:t>http://cdn.onlinewebfonts.com/svg/img_525173.png</a:t>
            </a:r>
            <a:endParaRPr lang="en-US" sz="1600" dirty="0">
              <a:sym typeface="Wingdings" panose="05000000000000000000" pitchFamily="2" charset="2"/>
            </a:endParaRPr>
          </a:p>
          <a:p>
            <a:pPr marL="0" indent="-457200">
              <a:buNone/>
            </a:pPr>
            <a:r>
              <a:rPr lang="en-US" sz="1600" dirty="0">
                <a:sym typeface="Wingdings" panose="05000000000000000000" pitchFamily="2" charset="2"/>
              </a:rPr>
              <a:t>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ʊ/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3"/>
              </a:rPr>
              <a:t>https://esllibrary.com/courses/130/lessons/3380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/o/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4"/>
              </a:rPr>
              <a:t>https://www.vectorstock.com/royalty-free-vector/letter-o-logo-icon-design-template-elements-vector-15238096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/Ɔ/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5"/>
              </a:rPr>
              <a:t>https://en.wikipedia.org/wiki/Open-mid_back_rounded_vowel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/ɑ/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6"/>
              </a:rPr>
              <a:t>https://i.ytimg.com/vi/R5CY1UniS68/maxresdefault.jpg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aɪ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7"/>
              </a:rPr>
              <a:t>https://i.ytimg.com/vi/8uD-GuuSgyk/maxresdefault.jpg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0" indent="-45720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aʊ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8"/>
              </a:rPr>
              <a:t>https://i.ytimg.com/vi/-V690OA75bA/maxresdefault.jpg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0" indent="-457200">
              <a:buNone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</a:t>
            </a:r>
            <a:r>
              <a:rPr lang="en-US" sz="1600" dirty="0" err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Ɔɪ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/ icon: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  <a:hlinkClick r:id="rId9"/>
              </a:rPr>
              <a:t>https://i.ytimg.com/vi/ZfjPBN22mK8/maxresdefault.jpg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endParaRPr lang="en-US" sz="16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28434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5345</TotalTime>
  <Words>3923</Words>
  <Application>Microsoft Office PowerPoint</Application>
  <PresentationFormat>Widescreen</PresentationFormat>
  <Paragraphs>358</Paragraphs>
  <Slides>48</Slides>
  <Notes>47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Arial</vt:lpstr>
      <vt:lpstr>Calibri</vt:lpstr>
      <vt:lpstr>Calibri Light</vt:lpstr>
      <vt:lpstr>Cambria</vt:lpstr>
      <vt:lpstr>Times New Roman</vt:lpstr>
      <vt:lpstr>Wingdings</vt:lpstr>
      <vt:lpstr>Office Theme</vt:lpstr>
      <vt:lpstr>ENGLISH  PHONETICS AND PHONOLOGY</vt:lpstr>
      <vt:lpstr>INTRODUCTION</vt:lpstr>
      <vt:lpstr>1.1.1. English Vowel – /u/ - Articulation </vt:lpstr>
      <vt:lpstr>1.1.2. English Vowel – /u/ - Variation </vt:lpstr>
      <vt:lpstr>1.1.3. English Vowel – /u/ - Distribution </vt:lpstr>
      <vt:lpstr>1.1.4. English Vowel – /u/ - Comparison with BE </vt:lpstr>
      <vt:lpstr>1.1.5. English Vowel – /u/ - Orthographic Notes</vt:lpstr>
      <vt:lpstr>1.2.1. English Vowel – /ʊ/ - Articulation </vt:lpstr>
      <vt:lpstr>1.2.2. English Vowel – /ʊ/ - Variation </vt:lpstr>
      <vt:lpstr>1.2.3. English Vowel – /ʊ/ - Distribution </vt:lpstr>
      <vt:lpstr>1.2.4. English Vowel – /ʊ/ - Comparison with BE </vt:lpstr>
      <vt:lpstr>1.2.5. English Vowel – /ʊ/ - Orthographic Notes</vt:lpstr>
      <vt:lpstr>1.3.1. English Vowel – /o/ - Articulation </vt:lpstr>
      <vt:lpstr>1.3.2. English Vowel – /o/ - Variation </vt:lpstr>
      <vt:lpstr>1.3.3. English Vowel – /o/ - Distribution </vt:lpstr>
      <vt:lpstr>1.3.4. English Vowel – /o/ - Comparison with BE </vt:lpstr>
      <vt:lpstr>1.3.5. English Vowel – /o/ - Orthographic Notes</vt:lpstr>
      <vt:lpstr>1.4.1. English Vowel – /Ɔ/ - Articulation </vt:lpstr>
      <vt:lpstr>1.4.2. English Vowel – /Ɔ/ - Variation </vt:lpstr>
      <vt:lpstr>1.4.3. English Vowel – /Ɔ/ - Distribution </vt:lpstr>
      <vt:lpstr>1.4.4. English Vowel – /Ɔ/- Comparison with BE </vt:lpstr>
      <vt:lpstr>1.4.5. English Vowel – /Ɔ/ - Orthographic Notes</vt:lpstr>
      <vt:lpstr>1.5.1. English Vowel – /ɑ/ - Articulation </vt:lpstr>
      <vt:lpstr>1.5.2. English Vowel – /ɑ/ - Variation </vt:lpstr>
      <vt:lpstr>1.5.3. English Vowel – /ɑ/ - Distribution </vt:lpstr>
      <vt:lpstr>1.5.3. English Vowel – /ɑ/ - Distribution (cont.) </vt:lpstr>
      <vt:lpstr>1.5.4. English Vowel – /ɑ/ - Comparison with BE </vt:lpstr>
      <vt:lpstr>1.5.5. English Vowel – /ɑ/ - Orthographic Notes</vt:lpstr>
      <vt:lpstr>1.6.1. English Vowel – /aɪ/ - Articulation </vt:lpstr>
      <vt:lpstr>1.6.2. English Vowel – /aɪ/  - Variation </vt:lpstr>
      <vt:lpstr>1.6.3. English Vowel – /aɪ/  - Distribution </vt:lpstr>
      <vt:lpstr>1.6.4. English Vowel – /aɪ/  - Comparison with BE </vt:lpstr>
      <vt:lpstr>1.6.5. English Vowel – /aɪ/ - Orthographic Notes</vt:lpstr>
      <vt:lpstr>1.7.1. English Vowel – /aʊ/ - Articulation </vt:lpstr>
      <vt:lpstr>1.7.2. English Vowel – /aʊ/  - Variation </vt:lpstr>
      <vt:lpstr>1.7.3. English Vowel – /aʊ/  - Distribution </vt:lpstr>
      <vt:lpstr>1.7.4. English Vowel – /aʊ/  - Comparison with BE </vt:lpstr>
      <vt:lpstr>1.7.5. English Vowel – /aʊ/  - Orthographic Notes</vt:lpstr>
      <vt:lpstr>1.8.1. English Vowel – /Ɔɪ/ - Articulation </vt:lpstr>
      <vt:lpstr>1.8.2. English Vowel – /Ɔɪ/  - Variation </vt:lpstr>
      <vt:lpstr>1.8.3. English Vowel – /Ɔɪ/  - Distribution </vt:lpstr>
      <vt:lpstr>1.8.4. English Vowel – /Ɔɪ/  - Comparison with BE </vt:lpstr>
      <vt:lpstr>1.8.5. English Vowel – /Ɔɪ/ - Orthographic Notes</vt:lpstr>
      <vt:lpstr>2.1. EXERCISE</vt:lpstr>
      <vt:lpstr>2.2. REVIEW – ANSWER KEY</vt:lpstr>
      <vt:lpstr>2.2. REVIEW – ANSWER KEY</vt:lpstr>
      <vt:lpstr>REFERENCES</vt:lpstr>
      <vt:lpstr>PICTURE SOURCE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Maria Dewi Rosari</cp:lastModifiedBy>
  <cp:revision>339</cp:revision>
  <cp:lastPrinted>2021-10-02T08:23:03Z</cp:lastPrinted>
  <dcterms:created xsi:type="dcterms:W3CDTF">2021-04-01T06:29:54Z</dcterms:created>
  <dcterms:modified xsi:type="dcterms:W3CDTF">2021-10-30T05:22:47Z</dcterms:modified>
</cp:coreProperties>
</file>