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331" r:id="rId3"/>
    <p:sldId id="332" r:id="rId4"/>
    <p:sldId id="366" r:id="rId5"/>
    <p:sldId id="367" r:id="rId6"/>
    <p:sldId id="368" r:id="rId7"/>
    <p:sldId id="369" r:id="rId8"/>
    <p:sldId id="370" r:id="rId9"/>
    <p:sldId id="371" r:id="rId10"/>
    <p:sldId id="372" r:id="rId11"/>
    <p:sldId id="373" r:id="rId12"/>
    <p:sldId id="337" r:id="rId13"/>
    <p:sldId id="375" r:id="rId14"/>
    <p:sldId id="376" r:id="rId15"/>
    <p:sldId id="377" r:id="rId16"/>
    <p:sldId id="378" r:id="rId17"/>
    <p:sldId id="380" r:id="rId18"/>
    <p:sldId id="379" r:id="rId19"/>
    <p:sldId id="381" r:id="rId20"/>
    <p:sldId id="382" r:id="rId21"/>
    <p:sldId id="383" r:id="rId22"/>
    <p:sldId id="384" r:id="rId23"/>
    <p:sldId id="385" r:id="rId24"/>
    <p:sldId id="386" r:id="rId25"/>
    <p:sldId id="387" r:id="rId26"/>
    <p:sldId id="388" r:id="rId27"/>
    <p:sldId id="389" r:id="rId28"/>
    <p:sldId id="391" r:id="rId29"/>
    <p:sldId id="392" r:id="rId30"/>
    <p:sldId id="394" r:id="rId31"/>
    <p:sldId id="364" r:id="rId32"/>
    <p:sldId id="365" r:id="rId33"/>
    <p:sldId id="395" r:id="rId34"/>
    <p:sldId id="319" r:id="rId35"/>
    <p:sldId id="339" r:id="rId36"/>
  </p:sldIdLst>
  <p:sldSz cx="12192000" cy="6858000"/>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2487" autoAdjust="0"/>
  </p:normalViewPr>
  <p:slideViewPr>
    <p:cSldViewPr snapToGrid="0">
      <p:cViewPr varScale="1">
        <p:scale>
          <a:sx n="59" d="100"/>
          <a:sy n="59" d="100"/>
        </p:scale>
        <p:origin x="1541" y="53"/>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5345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3092" y="0"/>
            <a:ext cx="3077739" cy="453451"/>
          </a:xfrm>
          <a:prstGeom prst="rect">
            <a:avLst/>
          </a:prstGeom>
        </p:spPr>
        <p:txBody>
          <a:bodyPr vert="horz" lIns="91440" tIns="45720" rIns="91440" bIns="45720" rtlCol="0"/>
          <a:lstStyle>
            <a:lvl1pPr algn="r">
              <a:defRPr sz="1200"/>
            </a:lvl1pPr>
          </a:lstStyle>
          <a:p>
            <a:fld id="{EBB6EE9C-4A39-4758-B733-A92E2CEE7DC9}" type="datetimeFigureOut">
              <a:rPr lang="en-ID" smtClean="0"/>
              <a:t>29/10/2021</a:t>
            </a:fld>
            <a:endParaRPr lang="en-ID"/>
          </a:p>
        </p:txBody>
      </p:sp>
      <p:sp>
        <p:nvSpPr>
          <p:cNvPr id="4" name="Slide Image Placeholder 3"/>
          <p:cNvSpPr>
            <a:spLocks noGrp="1" noRot="1" noChangeAspect="1"/>
          </p:cNvSpPr>
          <p:nvPr>
            <p:ph type="sldImg" idx="2"/>
          </p:nvPr>
        </p:nvSpPr>
        <p:spPr>
          <a:xfrm>
            <a:off x="839788" y="1130300"/>
            <a:ext cx="5422900" cy="3049588"/>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10248" y="4349363"/>
            <a:ext cx="5681980" cy="355857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584188"/>
            <a:ext cx="3077739" cy="45345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3092" y="8584188"/>
            <a:ext cx="3077739" cy="45345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848479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2852817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2829037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2166612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4237046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1401089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1977416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3589634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41237079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1623747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10808703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39238110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24205845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32508804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38131205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14446959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3380617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31553384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4631858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4289848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35264388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33326384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34610382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23696882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3811773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42581833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4835776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42723537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2113651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29/10/2021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29/10/2021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d39eazhratf38c.cloudfront.net/Pictures/480xany/0/5/9/60059_155488_27676.jp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10 – Chapter 10</a:t>
            </a:r>
          </a:p>
          <a:p>
            <a:r>
              <a:rPr lang="en-US" sz="3600" b="1" dirty="0"/>
              <a:t>Syllable Structure and Phonotactics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10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p:style>
          <a:lnRef idx="2">
            <a:schemeClr val="dk1"/>
          </a:lnRef>
          <a:fillRef idx="1">
            <a:schemeClr val="lt1"/>
          </a:fillRef>
          <a:effectRef idx="0">
            <a:schemeClr val="dk1"/>
          </a:effectRef>
          <a:fontRef idx="minor">
            <a:schemeClr val="dk1"/>
          </a:fontRef>
        </p:style>
        <p:txBody>
          <a:bodyPr/>
          <a:lstStyle/>
          <a:p>
            <a:pPr marL="514350" indent="-514350">
              <a:buFont typeface="+mj-lt"/>
              <a:buAutoNum type="arabicPeriod"/>
            </a:pPr>
            <a:r>
              <a:rPr lang="en-US" dirty="0"/>
              <a:t>Definition of the Syllable</a:t>
            </a:r>
          </a:p>
          <a:p>
            <a:pPr marL="514350" indent="-514350">
              <a:buFont typeface="+mj-lt"/>
              <a:buAutoNum type="arabicPeriod"/>
            </a:pPr>
            <a:endParaRPr lang="en-US" dirty="0"/>
          </a:p>
          <a:p>
            <a:pPr marL="514350" indent="-514350">
              <a:buFont typeface="+mj-lt"/>
              <a:buAutoNum type="arabicPeriod"/>
            </a:pPr>
            <a:r>
              <a:rPr lang="en-US" dirty="0"/>
              <a:t>The Structure of the Syllable</a:t>
            </a:r>
            <a:br>
              <a:rPr lang="en-US" dirty="0"/>
            </a:br>
            <a:r>
              <a:rPr lang="en-US" dirty="0"/>
              <a:t>2.2. The Onset</a:t>
            </a:r>
            <a:br>
              <a:rPr lang="en-US" dirty="0"/>
            </a:br>
            <a:r>
              <a:rPr lang="en-US" dirty="0"/>
              <a:t>2.3. The Coda</a:t>
            </a:r>
            <a:br>
              <a:rPr lang="en-US" dirty="0"/>
            </a:br>
            <a:endParaRPr lang="en-US" dirty="0"/>
          </a:p>
          <a:p>
            <a:pPr marL="514350" indent="-514350">
              <a:buFont typeface="+mj-lt"/>
              <a:buAutoNum type="arabicPeriod"/>
            </a:pPr>
            <a:r>
              <a:rPr lang="en-US" dirty="0"/>
              <a:t>Comparison with British English</a:t>
            </a:r>
          </a:p>
          <a:p>
            <a:pPr marL="0" indent="0">
              <a:buNone/>
            </a:pPr>
            <a:endParaRPr lang="en-US" dirty="0"/>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the Syllable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lstStyle/>
          <a:p>
            <a:r>
              <a:rPr lang="en-US" dirty="0"/>
              <a:t>Many of the terms we have used so far in this lesson are terms which are not part of the common core vocabulary of English. </a:t>
            </a:r>
          </a:p>
          <a:p>
            <a:endParaRPr lang="en-US" dirty="0"/>
          </a:p>
          <a:p>
            <a:r>
              <a:rPr lang="en-US" dirty="0"/>
              <a:t>We should have been using </a:t>
            </a:r>
            <a:r>
              <a:rPr lang="en-US" b="1" dirty="0"/>
              <a:t>phoneme, formant, aspiration,</a:t>
            </a:r>
            <a:r>
              <a:rPr lang="en-US" dirty="0"/>
              <a:t> and many others.</a:t>
            </a:r>
          </a:p>
          <a:p>
            <a:endParaRPr lang="en-US" dirty="0"/>
          </a:p>
          <a:p>
            <a:r>
              <a:rPr lang="en-US" b="1" dirty="0"/>
              <a:t>Syllable </a:t>
            </a:r>
            <a:r>
              <a:rPr lang="en-US" dirty="0"/>
              <a:t>is not such a term.</a:t>
            </a:r>
          </a:p>
          <a:p>
            <a:r>
              <a:rPr lang="en-US" dirty="0"/>
              <a:t>Rather, it is a term which is used also by people who have received no phonetic training.</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the Syllable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85783"/>
            <a:ext cx="10515600" cy="2671424"/>
          </a:xfrm>
        </p:spPr>
        <p:txBody>
          <a:bodyPr/>
          <a:lstStyle/>
          <a:p>
            <a:r>
              <a:rPr lang="en-US" dirty="0"/>
              <a:t>Although it is referred to by phoneticians, e.g. in descriptions of stress and intonation, numerous attempts at defining the syllable have not resulted in a definition which is generally accepted. </a:t>
            </a:r>
          </a:p>
          <a:p>
            <a:endParaRPr lang="en-US" dirty="0"/>
          </a:p>
          <a:p>
            <a:r>
              <a:rPr lang="en-US" dirty="0"/>
              <a:t>One problem which the phonetician faces is that it is not clear what kind of unit the syllable is. </a:t>
            </a:r>
          </a:p>
        </p:txBody>
      </p:sp>
      <p:sp>
        <p:nvSpPr>
          <p:cNvPr id="2" name="Rectangle 1">
            <a:extLst>
              <a:ext uri="{FF2B5EF4-FFF2-40B4-BE49-F238E27FC236}">
                <a16:creationId xmlns:a16="http://schemas.microsoft.com/office/drawing/2014/main" id="{A2A1CD3E-34E1-40DF-B1F5-DC35C9777797}"/>
              </a:ext>
            </a:extLst>
          </p:cNvPr>
          <p:cNvSpPr/>
          <p:nvPr/>
        </p:nvSpPr>
        <p:spPr>
          <a:xfrm>
            <a:off x="1184223" y="4317167"/>
            <a:ext cx="2983042" cy="5246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Is it an acoustic unit?</a:t>
            </a:r>
          </a:p>
        </p:txBody>
      </p:sp>
      <p:sp>
        <p:nvSpPr>
          <p:cNvPr id="5" name="Rectangle 4">
            <a:extLst>
              <a:ext uri="{FF2B5EF4-FFF2-40B4-BE49-F238E27FC236}">
                <a16:creationId xmlns:a16="http://schemas.microsoft.com/office/drawing/2014/main" id="{5F67A049-906F-4797-B664-9DF252BE3E3B}"/>
              </a:ext>
            </a:extLst>
          </p:cNvPr>
          <p:cNvSpPr/>
          <p:nvPr/>
        </p:nvSpPr>
        <p:spPr>
          <a:xfrm>
            <a:off x="4634459" y="4317167"/>
            <a:ext cx="2983042" cy="524656"/>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Is it an articulatory unit?</a:t>
            </a:r>
          </a:p>
        </p:txBody>
      </p:sp>
      <p:sp>
        <p:nvSpPr>
          <p:cNvPr id="6" name="Rectangle 5">
            <a:extLst>
              <a:ext uri="{FF2B5EF4-FFF2-40B4-BE49-F238E27FC236}">
                <a16:creationId xmlns:a16="http://schemas.microsoft.com/office/drawing/2014/main" id="{2BBFE316-B40A-4D1D-9A66-663C0B49CA7C}"/>
              </a:ext>
            </a:extLst>
          </p:cNvPr>
          <p:cNvSpPr/>
          <p:nvPr/>
        </p:nvSpPr>
        <p:spPr>
          <a:xfrm>
            <a:off x="8009119" y="4317167"/>
            <a:ext cx="2983042" cy="52465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000" dirty="0"/>
              <a:t>Is it an auditory unit?</a:t>
            </a:r>
          </a:p>
        </p:txBody>
      </p:sp>
      <p:sp>
        <p:nvSpPr>
          <p:cNvPr id="9" name="Rectangle 8">
            <a:extLst>
              <a:ext uri="{FF2B5EF4-FFF2-40B4-BE49-F238E27FC236}">
                <a16:creationId xmlns:a16="http://schemas.microsoft.com/office/drawing/2014/main" id="{24297262-8183-4A09-BD34-717FEF01EAF9}"/>
              </a:ext>
            </a:extLst>
          </p:cNvPr>
          <p:cNvSpPr/>
          <p:nvPr/>
        </p:nvSpPr>
        <p:spPr>
          <a:xfrm>
            <a:off x="2293495" y="5081665"/>
            <a:ext cx="3450236" cy="1096416"/>
          </a:xfrm>
          <a:prstGeom prst="rect">
            <a:avLst/>
          </a:prstGeom>
          <a:solidFill>
            <a:srgbClr val="C00000"/>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000" dirty="0"/>
              <a:t>Should it be defined in terms of the phonemic patterning of a language?</a:t>
            </a:r>
          </a:p>
        </p:txBody>
      </p:sp>
      <p:sp>
        <p:nvSpPr>
          <p:cNvPr id="11" name="Rectangle 10">
            <a:extLst>
              <a:ext uri="{FF2B5EF4-FFF2-40B4-BE49-F238E27FC236}">
                <a16:creationId xmlns:a16="http://schemas.microsoft.com/office/drawing/2014/main" id="{D59A077B-AE6A-42B3-9289-B827671DB000}"/>
              </a:ext>
            </a:extLst>
          </p:cNvPr>
          <p:cNvSpPr/>
          <p:nvPr/>
        </p:nvSpPr>
        <p:spPr>
          <a:xfrm>
            <a:off x="6683738" y="5081665"/>
            <a:ext cx="3841854" cy="1096415"/>
          </a:xfrm>
          <a:prstGeom prst="rect">
            <a:avLst/>
          </a:prstGeom>
          <a:solidFill>
            <a:schemeClr val="accent4">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a:t>Should a distinction be made between different types of syllable defined in different terms?</a:t>
            </a:r>
          </a:p>
        </p:txBody>
      </p:sp>
    </p:spTree>
    <p:extLst>
      <p:ext uri="{BB962C8B-B14F-4D97-AF65-F5344CB8AC3E}">
        <p14:creationId xmlns:p14="http://schemas.microsoft.com/office/powerpoint/2010/main" val="240060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9"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the Syllable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85782"/>
            <a:ext cx="10515600" cy="4470243"/>
          </a:xfrm>
        </p:spPr>
        <p:txBody>
          <a:bodyPr>
            <a:normAutofit fontScale="92500"/>
          </a:bodyPr>
          <a:lstStyle/>
          <a:p>
            <a:r>
              <a:rPr lang="en-US" dirty="0"/>
              <a:t>The analysis we will adopt here is based on the concept of sonority?</a:t>
            </a:r>
          </a:p>
          <a:p>
            <a:r>
              <a:rPr lang="en-US" dirty="0"/>
              <a:t>But what is sonority? What does it mean by being sonorous?</a:t>
            </a:r>
          </a:p>
          <a:p>
            <a:endParaRPr lang="en-US" dirty="0"/>
          </a:p>
          <a:p>
            <a:r>
              <a:rPr lang="en-US" dirty="0"/>
              <a:t>Utterances are described as </a:t>
            </a:r>
            <a:r>
              <a:rPr lang="en-US" b="1" dirty="0">
                <a:solidFill>
                  <a:srgbClr val="C00000"/>
                </a:solidFill>
              </a:rPr>
              <a:t>sequences of peaks of sonority</a:t>
            </a:r>
            <a:r>
              <a:rPr lang="en-US" b="1" dirty="0"/>
              <a:t> </a:t>
            </a:r>
            <a:r>
              <a:rPr lang="en-US" dirty="0"/>
              <a:t>separated from each other by </a:t>
            </a:r>
            <a:r>
              <a:rPr lang="en-US" b="1" dirty="0">
                <a:solidFill>
                  <a:srgbClr val="C00000"/>
                </a:solidFill>
              </a:rPr>
              <a:t>troughs of sonority</a:t>
            </a:r>
            <a:r>
              <a:rPr lang="en-US" dirty="0"/>
              <a:t>.</a:t>
            </a:r>
          </a:p>
          <a:p>
            <a:r>
              <a:rPr lang="en-US" dirty="0"/>
              <a:t>The number of syllables in an utterance equals </a:t>
            </a:r>
            <a:r>
              <a:rPr lang="en-US" b="1" dirty="0">
                <a:solidFill>
                  <a:srgbClr val="C00000"/>
                </a:solidFill>
              </a:rPr>
              <a:t>the number of peaks of sonority</a:t>
            </a:r>
            <a:r>
              <a:rPr lang="en-US" dirty="0">
                <a:solidFill>
                  <a:srgbClr val="C00000"/>
                </a:solidFill>
              </a:rPr>
              <a:t>.</a:t>
            </a:r>
          </a:p>
          <a:p>
            <a:endParaRPr lang="en-US" dirty="0"/>
          </a:p>
          <a:p>
            <a:r>
              <a:rPr lang="en-US" dirty="0"/>
              <a:t>The sonority of a sound depends primarily on the extent to which air is allowed to pass unhindered thought the vocal tract during its articulation.</a:t>
            </a:r>
          </a:p>
        </p:txBody>
      </p:sp>
    </p:spTree>
    <p:extLst>
      <p:ext uri="{BB962C8B-B14F-4D97-AF65-F5344CB8AC3E}">
        <p14:creationId xmlns:p14="http://schemas.microsoft.com/office/powerpoint/2010/main" val="235143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the Syllable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85783"/>
            <a:ext cx="10515600" cy="1517182"/>
          </a:xfrm>
        </p:spPr>
        <p:txBody>
          <a:bodyPr>
            <a:normAutofit/>
          </a:bodyPr>
          <a:lstStyle/>
          <a:p>
            <a:r>
              <a:rPr lang="en-US" dirty="0"/>
              <a:t>The more open the vocal tract, the higher the degree of sonority and vice versa.</a:t>
            </a:r>
          </a:p>
          <a:p>
            <a:r>
              <a:rPr lang="en-US" dirty="0"/>
              <a:t>On this basis it is possible to set up a hierarchy of sonority.</a:t>
            </a:r>
          </a:p>
        </p:txBody>
      </p:sp>
      <p:sp>
        <p:nvSpPr>
          <p:cNvPr id="2" name="TextBox 1">
            <a:extLst>
              <a:ext uri="{FF2B5EF4-FFF2-40B4-BE49-F238E27FC236}">
                <a16:creationId xmlns:a16="http://schemas.microsoft.com/office/drawing/2014/main" id="{15DC0EE5-2FB1-452A-82F0-C1F84F0D616E}"/>
              </a:ext>
            </a:extLst>
          </p:cNvPr>
          <p:cNvSpPr txBox="1"/>
          <p:nvPr/>
        </p:nvSpPr>
        <p:spPr>
          <a:xfrm>
            <a:off x="3732551" y="3429000"/>
            <a:ext cx="1073243" cy="461665"/>
          </a:xfrm>
          <a:prstGeom prst="rect">
            <a:avLst/>
          </a:prstGeom>
          <a:noFill/>
        </p:spPr>
        <p:txBody>
          <a:bodyPr wrap="none" rtlCol="0">
            <a:spAutoFit/>
          </a:bodyPr>
          <a:lstStyle/>
          <a:p>
            <a:r>
              <a:rPr lang="en-US" sz="2400" b="1" dirty="0"/>
              <a:t>vowels</a:t>
            </a:r>
          </a:p>
        </p:txBody>
      </p:sp>
      <p:sp>
        <p:nvSpPr>
          <p:cNvPr id="5" name="TextBox 4">
            <a:extLst>
              <a:ext uri="{FF2B5EF4-FFF2-40B4-BE49-F238E27FC236}">
                <a16:creationId xmlns:a16="http://schemas.microsoft.com/office/drawing/2014/main" id="{F8503E95-331A-483B-9DC5-BAF9211235CF}"/>
              </a:ext>
            </a:extLst>
          </p:cNvPr>
          <p:cNvSpPr txBox="1"/>
          <p:nvPr/>
        </p:nvSpPr>
        <p:spPr>
          <a:xfrm>
            <a:off x="6848532" y="3429000"/>
            <a:ext cx="2073773" cy="461665"/>
          </a:xfrm>
          <a:prstGeom prst="rect">
            <a:avLst/>
          </a:prstGeom>
          <a:noFill/>
        </p:spPr>
        <p:txBody>
          <a:bodyPr wrap="none" rtlCol="0">
            <a:spAutoFit/>
          </a:bodyPr>
          <a:lstStyle/>
          <a:p>
            <a:r>
              <a:rPr lang="en-US" sz="2400" b="1" dirty="0"/>
              <a:t>most sonorous</a:t>
            </a:r>
          </a:p>
        </p:txBody>
      </p:sp>
      <p:sp>
        <p:nvSpPr>
          <p:cNvPr id="6" name="TextBox 5">
            <a:extLst>
              <a:ext uri="{FF2B5EF4-FFF2-40B4-BE49-F238E27FC236}">
                <a16:creationId xmlns:a16="http://schemas.microsoft.com/office/drawing/2014/main" id="{6E57D832-FDA3-4615-8112-C585C8697C6A}"/>
              </a:ext>
            </a:extLst>
          </p:cNvPr>
          <p:cNvSpPr txBox="1"/>
          <p:nvPr/>
        </p:nvSpPr>
        <p:spPr>
          <a:xfrm>
            <a:off x="3448851" y="4451889"/>
            <a:ext cx="1640642" cy="830997"/>
          </a:xfrm>
          <a:prstGeom prst="rect">
            <a:avLst/>
          </a:prstGeom>
          <a:noFill/>
        </p:spPr>
        <p:txBody>
          <a:bodyPr wrap="none" rtlCol="0">
            <a:spAutoFit/>
          </a:bodyPr>
          <a:lstStyle/>
          <a:p>
            <a:pPr algn="ctr"/>
            <a:r>
              <a:rPr lang="en-US" sz="2400" b="1" dirty="0"/>
              <a:t>sonorant </a:t>
            </a:r>
          </a:p>
          <a:p>
            <a:pPr algn="ctr"/>
            <a:r>
              <a:rPr lang="en-US" sz="2400" b="1" dirty="0"/>
              <a:t>consonants</a:t>
            </a:r>
          </a:p>
        </p:txBody>
      </p:sp>
      <p:sp>
        <p:nvSpPr>
          <p:cNvPr id="9" name="TextBox 8">
            <a:extLst>
              <a:ext uri="{FF2B5EF4-FFF2-40B4-BE49-F238E27FC236}">
                <a16:creationId xmlns:a16="http://schemas.microsoft.com/office/drawing/2014/main" id="{A38067EF-F571-460B-9E14-38BF5EC23344}"/>
              </a:ext>
            </a:extLst>
          </p:cNvPr>
          <p:cNvSpPr txBox="1"/>
          <p:nvPr/>
        </p:nvSpPr>
        <p:spPr>
          <a:xfrm>
            <a:off x="3549167" y="5757726"/>
            <a:ext cx="1440010" cy="461665"/>
          </a:xfrm>
          <a:prstGeom prst="rect">
            <a:avLst/>
          </a:prstGeom>
          <a:noFill/>
        </p:spPr>
        <p:txBody>
          <a:bodyPr wrap="none" rtlCol="0">
            <a:spAutoFit/>
          </a:bodyPr>
          <a:lstStyle/>
          <a:p>
            <a:r>
              <a:rPr lang="en-US" sz="2400" b="1" dirty="0"/>
              <a:t>obstruent</a:t>
            </a:r>
          </a:p>
        </p:txBody>
      </p:sp>
      <p:sp>
        <p:nvSpPr>
          <p:cNvPr id="10" name="TextBox 9">
            <a:extLst>
              <a:ext uri="{FF2B5EF4-FFF2-40B4-BE49-F238E27FC236}">
                <a16:creationId xmlns:a16="http://schemas.microsoft.com/office/drawing/2014/main" id="{286060A6-D429-49BA-B456-20E08DA6EE7F}"/>
              </a:ext>
            </a:extLst>
          </p:cNvPr>
          <p:cNvSpPr txBox="1"/>
          <p:nvPr/>
        </p:nvSpPr>
        <p:spPr>
          <a:xfrm>
            <a:off x="6880592" y="5757725"/>
            <a:ext cx="2041713" cy="461665"/>
          </a:xfrm>
          <a:prstGeom prst="rect">
            <a:avLst/>
          </a:prstGeom>
          <a:noFill/>
        </p:spPr>
        <p:txBody>
          <a:bodyPr wrap="none" rtlCol="0">
            <a:spAutoFit/>
          </a:bodyPr>
          <a:lstStyle/>
          <a:p>
            <a:r>
              <a:rPr lang="en-US" sz="2400" b="1" dirty="0"/>
              <a:t>least sonorous</a:t>
            </a:r>
          </a:p>
        </p:txBody>
      </p:sp>
      <p:cxnSp>
        <p:nvCxnSpPr>
          <p:cNvPr id="4" name="Straight Arrow Connector 3">
            <a:extLst>
              <a:ext uri="{FF2B5EF4-FFF2-40B4-BE49-F238E27FC236}">
                <a16:creationId xmlns:a16="http://schemas.microsoft.com/office/drawing/2014/main" id="{2F3517B3-909E-44B7-99F2-4C481A8F6709}"/>
              </a:ext>
            </a:extLst>
          </p:cNvPr>
          <p:cNvCxnSpPr>
            <a:cxnSpLocks/>
          </p:cNvCxnSpPr>
          <p:nvPr/>
        </p:nvCxnSpPr>
        <p:spPr>
          <a:xfrm flipV="1">
            <a:off x="5916118" y="3429001"/>
            <a:ext cx="0" cy="279038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3838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the Syllable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36242"/>
            <a:ext cx="10515600" cy="1325563"/>
          </a:xfrm>
        </p:spPr>
        <p:txBody>
          <a:bodyPr>
            <a:normAutofit/>
          </a:bodyPr>
          <a:lstStyle/>
          <a:p>
            <a:r>
              <a:rPr lang="en-US" dirty="0"/>
              <a:t>The variation between peaks and troughs of sonority in an utterance can be described graphically as follows, using </a:t>
            </a:r>
            <a:r>
              <a:rPr lang="en-US" i="1" dirty="0"/>
              <a:t>dated</a:t>
            </a:r>
            <a:r>
              <a:rPr lang="en-US" dirty="0"/>
              <a:t>, </a:t>
            </a:r>
            <a:r>
              <a:rPr lang="en-US" i="1" dirty="0"/>
              <a:t>lonely, </a:t>
            </a:r>
            <a:r>
              <a:rPr lang="en-US" dirty="0"/>
              <a:t>and </a:t>
            </a:r>
            <a:r>
              <a:rPr lang="en-US" i="1" dirty="0"/>
              <a:t>instruments</a:t>
            </a:r>
            <a:r>
              <a:rPr lang="en-US" dirty="0"/>
              <a:t> as examples:</a:t>
            </a:r>
          </a:p>
        </p:txBody>
      </p:sp>
      <p:pic>
        <p:nvPicPr>
          <p:cNvPr id="11" name="Picture 10">
            <a:extLst>
              <a:ext uri="{FF2B5EF4-FFF2-40B4-BE49-F238E27FC236}">
                <a16:creationId xmlns:a16="http://schemas.microsoft.com/office/drawing/2014/main" id="{EA28E631-A59A-4534-BDC0-FD34333BF0AC}"/>
              </a:ext>
            </a:extLst>
          </p:cNvPr>
          <p:cNvPicPr>
            <a:picLocks noChangeAspect="1"/>
          </p:cNvPicPr>
          <p:nvPr/>
        </p:nvPicPr>
        <p:blipFill rotWithShape="1">
          <a:blip r:embed="rId3"/>
          <a:srcRect l="36270" t="52459" r="28935" b="25683"/>
          <a:stretch/>
        </p:blipFill>
        <p:spPr>
          <a:xfrm>
            <a:off x="1883763" y="3323576"/>
            <a:ext cx="8969115" cy="3169299"/>
          </a:xfrm>
          <a:prstGeom prst="rect">
            <a:avLst/>
          </a:prstGeom>
        </p:spPr>
      </p:pic>
      <p:sp>
        <p:nvSpPr>
          <p:cNvPr id="12" name="TextBox 11">
            <a:extLst>
              <a:ext uri="{FF2B5EF4-FFF2-40B4-BE49-F238E27FC236}">
                <a16:creationId xmlns:a16="http://schemas.microsoft.com/office/drawing/2014/main" id="{01A0FB5B-6D4D-4496-BD73-C120883498BC}"/>
              </a:ext>
            </a:extLst>
          </p:cNvPr>
          <p:cNvSpPr txBox="1"/>
          <p:nvPr/>
        </p:nvSpPr>
        <p:spPr>
          <a:xfrm>
            <a:off x="3961940" y="6377459"/>
            <a:ext cx="3929882" cy="230832"/>
          </a:xfrm>
          <a:prstGeom prst="rect">
            <a:avLst/>
          </a:prstGeom>
          <a:noFill/>
        </p:spPr>
        <p:txBody>
          <a:bodyPr wrap="square" rtlCol="0">
            <a:spAutoFit/>
          </a:bodyPr>
          <a:lstStyle/>
          <a:p>
            <a:r>
              <a:rPr lang="en-US" sz="900" dirty="0"/>
              <a:t>Taken from American English Pronunciation  Book of Bauer et al., (1980)</a:t>
            </a:r>
          </a:p>
        </p:txBody>
      </p:sp>
      <p:cxnSp>
        <p:nvCxnSpPr>
          <p:cNvPr id="14" name="Straight Arrow Connector 13">
            <a:extLst>
              <a:ext uri="{FF2B5EF4-FFF2-40B4-BE49-F238E27FC236}">
                <a16:creationId xmlns:a16="http://schemas.microsoft.com/office/drawing/2014/main" id="{066F3F24-678F-44C2-9B6F-E1118FD64BE6}"/>
              </a:ext>
            </a:extLst>
          </p:cNvPr>
          <p:cNvCxnSpPr/>
          <p:nvPr/>
        </p:nvCxnSpPr>
        <p:spPr>
          <a:xfrm flipV="1">
            <a:off x="4627022" y="3072173"/>
            <a:ext cx="629587" cy="449705"/>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E35EE297-48A0-474A-969E-0C1704E5DE9E}"/>
              </a:ext>
            </a:extLst>
          </p:cNvPr>
          <p:cNvSpPr/>
          <p:nvPr/>
        </p:nvSpPr>
        <p:spPr>
          <a:xfrm>
            <a:off x="2293495" y="3537678"/>
            <a:ext cx="6330848" cy="417697"/>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697520C8-9E78-46F9-8255-1976198E03F0}"/>
              </a:ext>
            </a:extLst>
          </p:cNvPr>
          <p:cNvSpPr txBox="1"/>
          <p:nvPr/>
        </p:nvSpPr>
        <p:spPr>
          <a:xfrm>
            <a:off x="5290168" y="2887507"/>
            <a:ext cx="647934" cy="369332"/>
          </a:xfrm>
          <a:prstGeom prst="rect">
            <a:avLst/>
          </a:prstGeom>
          <a:noFill/>
        </p:spPr>
        <p:txBody>
          <a:bodyPr wrap="none" rtlCol="0">
            <a:spAutoFit/>
          </a:bodyPr>
          <a:lstStyle/>
          <a:p>
            <a:r>
              <a:rPr lang="en-US" b="1" dirty="0"/>
              <a:t>peak</a:t>
            </a:r>
          </a:p>
        </p:txBody>
      </p:sp>
      <p:cxnSp>
        <p:nvCxnSpPr>
          <p:cNvPr id="18" name="Straight Arrow Connector 17">
            <a:extLst>
              <a:ext uri="{FF2B5EF4-FFF2-40B4-BE49-F238E27FC236}">
                <a16:creationId xmlns:a16="http://schemas.microsoft.com/office/drawing/2014/main" id="{21E774C3-7246-4371-BC40-E9AD24382880}"/>
              </a:ext>
            </a:extLst>
          </p:cNvPr>
          <p:cNvCxnSpPr>
            <a:cxnSpLocks/>
          </p:cNvCxnSpPr>
          <p:nvPr/>
        </p:nvCxnSpPr>
        <p:spPr>
          <a:xfrm flipH="1" flipV="1">
            <a:off x="1538344" y="4022112"/>
            <a:ext cx="1240156" cy="262844"/>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C5C37DE1-CFD8-48AF-9595-E396F8222BE2}"/>
              </a:ext>
            </a:extLst>
          </p:cNvPr>
          <p:cNvSpPr txBox="1"/>
          <p:nvPr/>
        </p:nvSpPr>
        <p:spPr>
          <a:xfrm>
            <a:off x="897091" y="3652780"/>
            <a:ext cx="823046" cy="369332"/>
          </a:xfrm>
          <a:prstGeom prst="rect">
            <a:avLst/>
          </a:prstGeom>
          <a:noFill/>
        </p:spPr>
        <p:txBody>
          <a:bodyPr wrap="none" rtlCol="0">
            <a:spAutoFit/>
          </a:bodyPr>
          <a:lstStyle/>
          <a:p>
            <a:r>
              <a:rPr lang="en-US" b="1" dirty="0"/>
              <a:t>trough</a:t>
            </a:r>
          </a:p>
        </p:txBody>
      </p:sp>
    </p:spTree>
    <p:extLst>
      <p:ext uri="{BB962C8B-B14F-4D97-AF65-F5344CB8AC3E}">
        <p14:creationId xmlns:p14="http://schemas.microsoft.com/office/powerpoint/2010/main" val="1347429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animBg="1"/>
      <p:bldP spid="17"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the Syllable (cont.)</a:t>
            </a:r>
          </a:p>
        </p:txBody>
      </p:sp>
      <p:grpSp>
        <p:nvGrpSpPr>
          <p:cNvPr id="9" name="Group 8">
            <a:extLst>
              <a:ext uri="{FF2B5EF4-FFF2-40B4-BE49-F238E27FC236}">
                <a16:creationId xmlns:a16="http://schemas.microsoft.com/office/drawing/2014/main" id="{E13787F9-3F8F-4486-A02D-75B457734C38}"/>
              </a:ext>
            </a:extLst>
          </p:cNvPr>
          <p:cNvGrpSpPr/>
          <p:nvPr/>
        </p:nvGrpSpPr>
        <p:grpSpPr>
          <a:xfrm>
            <a:off x="3593054" y="2076226"/>
            <a:ext cx="5672709" cy="4121163"/>
            <a:chOff x="3944190" y="1474512"/>
            <a:chExt cx="4303619" cy="2987528"/>
          </a:xfrm>
        </p:grpSpPr>
        <p:grpSp>
          <p:nvGrpSpPr>
            <p:cNvPr id="4" name="Group 3">
              <a:extLst>
                <a:ext uri="{FF2B5EF4-FFF2-40B4-BE49-F238E27FC236}">
                  <a16:creationId xmlns:a16="http://schemas.microsoft.com/office/drawing/2014/main" id="{072BC1C1-9D33-4113-91D8-7FE814EBAC86}"/>
                </a:ext>
              </a:extLst>
            </p:cNvPr>
            <p:cNvGrpSpPr/>
            <p:nvPr/>
          </p:nvGrpSpPr>
          <p:grpSpPr>
            <a:xfrm>
              <a:off x="3944190" y="1474512"/>
              <a:ext cx="4303619" cy="2987528"/>
              <a:chOff x="3647049" y="1496603"/>
              <a:chExt cx="4303619" cy="2987528"/>
            </a:xfrm>
          </p:grpSpPr>
          <p:pic>
            <p:nvPicPr>
              <p:cNvPr id="11" name="Picture 10">
                <a:extLst>
                  <a:ext uri="{FF2B5EF4-FFF2-40B4-BE49-F238E27FC236}">
                    <a16:creationId xmlns:a16="http://schemas.microsoft.com/office/drawing/2014/main" id="{EA28E631-A59A-4534-BDC0-FD34333BF0AC}"/>
                  </a:ext>
                </a:extLst>
              </p:cNvPr>
              <p:cNvPicPr>
                <a:picLocks noChangeAspect="1"/>
              </p:cNvPicPr>
              <p:nvPr/>
            </p:nvPicPr>
            <p:blipFill rotWithShape="1">
              <a:blip r:embed="rId3"/>
              <a:srcRect l="36270" t="54010" r="55263" b="25683"/>
              <a:stretch/>
            </p:blipFill>
            <p:spPr>
              <a:xfrm>
                <a:off x="3647049" y="1496603"/>
                <a:ext cx="2182628" cy="2944447"/>
              </a:xfrm>
              <a:prstGeom prst="rect">
                <a:avLst/>
              </a:prstGeom>
            </p:spPr>
          </p:pic>
          <p:pic>
            <p:nvPicPr>
              <p:cNvPr id="13" name="Picture 12">
                <a:extLst>
                  <a:ext uri="{FF2B5EF4-FFF2-40B4-BE49-F238E27FC236}">
                    <a16:creationId xmlns:a16="http://schemas.microsoft.com/office/drawing/2014/main" id="{ABDCEA59-A2D2-4742-AC01-8F5C83502DD1}"/>
                  </a:ext>
                </a:extLst>
              </p:cNvPr>
              <p:cNvPicPr>
                <a:picLocks noChangeAspect="1"/>
              </p:cNvPicPr>
              <p:nvPr/>
            </p:nvPicPr>
            <p:blipFill rotWithShape="1">
              <a:blip r:embed="rId3"/>
              <a:srcRect l="63945" t="54010" r="28935" b="25683"/>
              <a:stretch/>
            </p:blipFill>
            <p:spPr>
              <a:xfrm>
                <a:off x="6115329" y="1539684"/>
                <a:ext cx="1835339" cy="2944447"/>
              </a:xfrm>
              <a:prstGeom prst="rect">
                <a:avLst/>
              </a:prstGeom>
            </p:spPr>
          </p:pic>
        </p:grpSp>
        <p:sp>
          <p:nvSpPr>
            <p:cNvPr id="12" name="TextBox 11">
              <a:extLst>
                <a:ext uri="{FF2B5EF4-FFF2-40B4-BE49-F238E27FC236}">
                  <a16:creationId xmlns:a16="http://schemas.microsoft.com/office/drawing/2014/main" id="{01A0FB5B-6D4D-4496-BD73-C120883498BC}"/>
                </a:ext>
              </a:extLst>
            </p:cNvPr>
            <p:cNvSpPr txBox="1"/>
            <p:nvPr/>
          </p:nvSpPr>
          <p:spPr>
            <a:xfrm>
              <a:off x="4042618" y="4218118"/>
              <a:ext cx="3929882" cy="230832"/>
            </a:xfrm>
            <a:prstGeom prst="rect">
              <a:avLst/>
            </a:prstGeom>
            <a:noFill/>
          </p:spPr>
          <p:txBody>
            <a:bodyPr wrap="square" rtlCol="0">
              <a:spAutoFit/>
            </a:bodyPr>
            <a:lstStyle/>
            <a:p>
              <a:r>
                <a:rPr lang="en-US" sz="900" dirty="0"/>
                <a:t>Taken from American English Pronunciation  Book of Bauer et al., (1980)</a:t>
              </a:r>
            </a:p>
          </p:txBody>
        </p:sp>
      </p:grpSp>
      <p:sp>
        <p:nvSpPr>
          <p:cNvPr id="17" name="TextBox 16">
            <a:extLst>
              <a:ext uri="{FF2B5EF4-FFF2-40B4-BE49-F238E27FC236}">
                <a16:creationId xmlns:a16="http://schemas.microsoft.com/office/drawing/2014/main" id="{697520C8-9E78-46F9-8255-1976198E03F0}"/>
              </a:ext>
            </a:extLst>
          </p:cNvPr>
          <p:cNvSpPr txBox="1"/>
          <p:nvPr/>
        </p:nvSpPr>
        <p:spPr>
          <a:xfrm>
            <a:off x="4528507" y="4810881"/>
            <a:ext cx="323967" cy="369332"/>
          </a:xfrm>
          <a:prstGeom prst="rect">
            <a:avLst/>
          </a:prstGeom>
          <a:noFill/>
        </p:spPr>
        <p:txBody>
          <a:bodyPr wrap="square" rtlCol="0">
            <a:spAutoFit/>
          </a:bodyPr>
          <a:lstStyle/>
          <a:p>
            <a:r>
              <a:rPr lang="en-US" b="1" dirty="0">
                <a:solidFill>
                  <a:srgbClr val="FF0000"/>
                </a:solidFill>
              </a:rPr>
              <a:t>d</a:t>
            </a:r>
          </a:p>
        </p:txBody>
      </p:sp>
      <p:sp>
        <p:nvSpPr>
          <p:cNvPr id="32" name="TextBox 31">
            <a:extLst>
              <a:ext uri="{FF2B5EF4-FFF2-40B4-BE49-F238E27FC236}">
                <a16:creationId xmlns:a16="http://schemas.microsoft.com/office/drawing/2014/main" id="{FB6B12E3-A6D2-47B8-952E-89DA0EB99C40}"/>
              </a:ext>
            </a:extLst>
          </p:cNvPr>
          <p:cNvSpPr txBox="1"/>
          <p:nvPr/>
        </p:nvSpPr>
        <p:spPr>
          <a:xfrm>
            <a:off x="4869558" y="1850189"/>
            <a:ext cx="323967" cy="369332"/>
          </a:xfrm>
          <a:prstGeom prst="rect">
            <a:avLst/>
          </a:prstGeom>
          <a:noFill/>
        </p:spPr>
        <p:txBody>
          <a:bodyPr wrap="square" rtlCol="0">
            <a:spAutoFit/>
          </a:bodyPr>
          <a:lstStyle/>
          <a:p>
            <a:r>
              <a:rPr lang="en-US" b="1" dirty="0">
                <a:solidFill>
                  <a:srgbClr val="FF0000"/>
                </a:solidFill>
              </a:rPr>
              <a:t>e</a:t>
            </a:r>
          </a:p>
        </p:txBody>
      </p:sp>
      <p:sp>
        <p:nvSpPr>
          <p:cNvPr id="33" name="TextBox 32">
            <a:extLst>
              <a:ext uri="{FF2B5EF4-FFF2-40B4-BE49-F238E27FC236}">
                <a16:creationId xmlns:a16="http://schemas.microsoft.com/office/drawing/2014/main" id="{2C4581D9-893E-48D8-BF36-3AD513C3632D}"/>
              </a:ext>
            </a:extLst>
          </p:cNvPr>
          <p:cNvSpPr txBox="1"/>
          <p:nvPr/>
        </p:nvSpPr>
        <p:spPr>
          <a:xfrm>
            <a:off x="5170083" y="4810881"/>
            <a:ext cx="323967" cy="369332"/>
          </a:xfrm>
          <a:prstGeom prst="rect">
            <a:avLst/>
          </a:prstGeom>
          <a:noFill/>
        </p:spPr>
        <p:txBody>
          <a:bodyPr wrap="square" rtlCol="0">
            <a:spAutoFit/>
          </a:bodyPr>
          <a:lstStyle/>
          <a:p>
            <a:r>
              <a:rPr lang="en-US" b="1" dirty="0">
                <a:solidFill>
                  <a:srgbClr val="FF0000"/>
                </a:solidFill>
              </a:rPr>
              <a:t>d</a:t>
            </a:r>
          </a:p>
        </p:txBody>
      </p:sp>
      <p:sp>
        <p:nvSpPr>
          <p:cNvPr id="34" name="TextBox 33">
            <a:extLst>
              <a:ext uri="{FF2B5EF4-FFF2-40B4-BE49-F238E27FC236}">
                <a16:creationId xmlns:a16="http://schemas.microsoft.com/office/drawing/2014/main" id="{2A96E28A-0378-4EEA-8577-421EC909B20C}"/>
              </a:ext>
            </a:extLst>
          </p:cNvPr>
          <p:cNvSpPr txBox="1"/>
          <p:nvPr/>
        </p:nvSpPr>
        <p:spPr>
          <a:xfrm>
            <a:off x="5494050" y="1862453"/>
            <a:ext cx="323967" cy="369332"/>
          </a:xfrm>
          <a:prstGeom prst="rect">
            <a:avLst/>
          </a:prstGeom>
          <a:noFill/>
        </p:spPr>
        <p:txBody>
          <a:bodyPr wrap="square" rtlCol="0">
            <a:spAutoFit/>
          </a:bodyPr>
          <a:lstStyle/>
          <a:p>
            <a:r>
              <a:rPr lang="en-US" b="1" dirty="0">
                <a:solidFill>
                  <a:srgbClr val="FF0000"/>
                </a:solidFill>
                <a:latin typeface="Times New Roman" panose="02020603050405020304" pitchFamily="18" charset="0"/>
                <a:cs typeface="Times New Roman" panose="02020603050405020304" pitchFamily="18" charset="0"/>
              </a:rPr>
              <a:t>ɪ</a:t>
            </a:r>
            <a:endParaRPr lang="en-US" b="1" dirty="0">
              <a:solidFill>
                <a:srgbClr val="FF0000"/>
              </a:solidFill>
            </a:endParaRPr>
          </a:p>
        </p:txBody>
      </p:sp>
      <p:sp>
        <p:nvSpPr>
          <p:cNvPr id="35" name="TextBox 34">
            <a:extLst>
              <a:ext uri="{FF2B5EF4-FFF2-40B4-BE49-F238E27FC236}">
                <a16:creationId xmlns:a16="http://schemas.microsoft.com/office/drawing/2014/main" id="{9D5CB7D3-0B55-4833-8F88-45E980496154}"/>
              </a:ext>
            </a:extLst>
          </p:cNvPr>
          <p:cNvSpPr txBox="1"/>
          <p:nvPr/>
        </p:nvSpPr>
        <p:spPr>
          <a:xfrm>
            <a:off x="5708591" y="4810881"/>
            <a:ext cx="323967" cy="369332"/>
          </a:xfrm>
          <a:prstGeom prst="rect">
            <a:avLst/>
          </a:prstGeom>
          <a:noFill/>
        </p:spPr>
        <p:txBody>
          <a:bodyPr wrap="square" rtlCol="0">
            <a:spAutoFit/>
          </a:bodyPr>
          <a:lstStyle/>
          <a:p>
            <a:r>
              <a:rPr lang="en-US" b="1" dirty="0">
                <a:solidFill>
                  <a:srgbClr val="FF0000"/>
                </a:solidFill>
              </a:rPr>
              <a:t>d</a:t>
            </a:r>
          </a:p>
        </p:txBody>
      </p:sp>
    </p:spTree>
    <p:extLst>
      <p:ext uri="{BB962C8B-B14F-4D97-AF65-F5344CB8AC3E}">
        <p14:creationId xmlns:p14="http://schemas.microsoft.com/office/powerpoint/2010/main" val="1466358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2" grpId="0"/>
      <p:bldP spid="33" grpId="0"/>
      <p:bldP spid="34"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the Syllable (cont.)</a:t>
            </a:r>
          </a:p>
        </p:txBody>
      </p:sp>
      <p:grpSp>
        <p:nvGrpSpPr>
          <p:cNvPr id="3" name="Group 2">
            <a:extLst>
              <a:ext uri="{FF2B5EF4-FFF2-40B4-BE49-F238E27FC236}">
                <a16:creationId xmlns:a16="http://schemas.microsoft.com/office/drawing/2014/main" id="{2745B930-30AD-4583-800A-25E3FB813CB1}"/>
              </a:ext>
            </a:extLst>
          </p:cNvPr>
          <p:cNvGrpSpPr/>
          <p:nvPr/>
        </p:nvGrpSpPr>
        <p:grpSpPr>
          <a:xfrm>
            <a:off x="1016677" y="1475538"/>
            <a:ext cx="4867756" cy="4443152"/>
            <a:chOff x="6697952" y="1789297"/>
            <a:chExt cx="3799820" cy="3169299"/>
          </a:xfrm>
        </p:grpSpPr>
        <p:grpSp>
          <p:nvGrpSpPr>
            <p:cNvPr id="2" name="Group 1">
              <a:extLst>
                <a:ext uri="{FF2B5EF4-FFF2-40B4-BE49-F238E27FC236}">
                  <a16:creationId xmlns:a16="http://schemas.microsoft.com/office/drawing/2014/main" id="{AA7DCECC-8EEA-4981-B896-2978534E1419}"/>
                </a:ext>
              </a:extLst>
            </p:cNvPr>
            <p:cNvGrpSpPr/>
            <p:nvPr/>
          </p:nvGrpSpPr>
          <p:grpSpPr>
            <a:xfrm>
              <a:off x="6697952" y="1789297"/>
              <a:ext cx="3799820" cy="3169299"/>
              <a:chOff x="5634637" y="1641582"/>
              <a:chExt cx="3799820" cy="3169299"/>
            </a:xfrm>
          </p:grpSpPr>
          <p:pic>
            <p:nvPicPr>
              <p:cNvPr id="13" name="Picture 12">
                <a:extLst>
                  <a:ext uri="{FF2B5EF4-FFF2-40B4-BE49-F238E27FC236}">
                    <a16:creationId xmlns:a16="http://schemas.microsoft.com/office/drawing/2014/main" id="{ABDCEA59-A2D2-4742-AC01-8F5C83502DD1}"/>
                  </a:ext>
                </a:extLst>
              </p:cNvPr>
              <p:cNvPicPr>
                <a:picLocks noChangeAspect="1"/>
              </p:cNvPicPr>
              <p:nvPr/>
            </p:nvPicPr>
            <p:blipFill rotWithShape="1">
              <a:blip r:embed="rId3"/>
              <a:srcRect l="63945" t="54010" r="28935" b="30415"/>
              <a:stretch/>
            </p:blipFill>
            <p:spPr>
              <a:xfrm>
                <a:off x="7504725" y="1850189"/>
                <a:ext cx="1929732" cy="2420597"/>
              </a:xfrm>
              <a:prstGeom prst="rect">
                <a:avLst/>
              </a:prstGeom>
            </p:spPr>
          </p:pic>
          <p:pic>
            <p:nvPicPr>
              <p:cNvPr id="14" name="Picture 13">
                <a:extLst>
                  <a:ext uri="{FF2B5EF4-FFF2-40B4-BE49-F238E27FC236}">
                    <a16:creationId xmlns:a16="http://schemas.microsoft.com/office/drawing/2014/main" id="{09BFA707-5348-4472-A7CA-54E2B01BE16A}"/>
                  </a:ext>
                </a:extLst>
              </p:cNvPr>
              <p:cNvPicPr>
                <a:picLocks noChangeAspect="1"/>
              </p:cNvPicPr>
              <p:nvPr/>
            </p:nvPicPr>
            <p:blipFill rotWithShape="1">
              <a:blip r:embed="rId3"/>
              <a:srcRect l="45655" t="52459" r="47635" b="25683"/>
              <a:stretch/>
            </p:blipFill>
            <p:spPr>
              <a:xfrm>
                <a:off x="5634637" y="1641582"/>
                <a:ext cx="1729500" cy="3169299"/>
              </a:xfrm>
              <a:prstGeom prst="rect">
                <a:avLst/>
              </a:prstGeom>
            </p:spPr>
          </p:pic>
        </p:grpSp>
        <p:sp>
          <p:nvSpPr>
            <p:cNvPr id="12" name="TextBox 11">
              <a:extLst>
                <a:ext uri="{FF2B5EF4-FFF2-40B4-BE49-F238E27FC236}">
                  <a16:creationId xmlns:a16="http://schemas.microsoft.com/office/drawing/2014/main" id="{01A0FB5B-6D4D-4496-BD73-C120883498BC}"/>
                </a:ext>
              </a:extLst>
            </p:cNvPr>
            <p:cNvSpPr txBox="1"/>
            <p:nvPr/>
          </p:nvSpPr>
          <p:spPr>
            <a:xfrm>
              <a:off x="6933271" y="4713832"/>
              <a:ext cx="3564501" cy="230832"/>
            </a:xfrm>
            <a:prstGeom prst="rect">
              <a:avLst/>
            </a:prstGeom>
            <a:noFill/>
          </p:spPr>
          <p:txBody>
            <a:bodyPr wrap="square" rtlCol="0">
              <a:spAutoFit/>
            </a:bodyPr>
            <a:lstStyle/>
            <a:p>
              <a:r>
                <a:rPr lang="en-US" sz="900" dirty="0"/>
                <a:t>Taken from American English Pronunciation  Book of Bauer et al., (1980)</a:t>
              </a:r>
            </a:p>
          </p:txBody>
        </p:sp>
      </p:grpSp>
      <p:sp>
        <p:nvSpPr>
          <p:cNvPr id="17" name="TextBox 16">
            <a:extLst>
              <a:ext uri="{FF2B5EF4-FFF2-40B4-BE49-F238E27FC236}">
                <a16:creationId xmlns:a16="http://schemas.microsoft.com/office/drawing/2014/main" id="{697520C8-9E78-46F9-8255-1976198E03F0}"/>
              </a:ext>
            </a:extLst>
          </p:cNvPr>
          <p:cNvSpPr txBox="1"/>
          <p:nvPr/>
        </p:nvSpPr>
        <p:spPr>
          <a:xfrm>
            <a:off x="1350406" y="3063146"/>
            <a:ext cx="323967" cy="369332"/>
          </a:xfrm>
          <a:prstGeom prst="rect">
            <a:avLst/>
          </a:prstGeom>
          <a:noFill/>
        </p:spPr>
        <p:txBody>
          <a:bodyPr wrap="square" rtlCol="0">
            <a:spAutoFit/>
          </a:bodyPr>
          <a:lstStyle/>
          <a:p>
            <a:r>
              <a:rPr lang="en-US" b="1" dirty="0">
                <a:solidFill>
                  <a:srgbClr val="FF0000"/>
                </a:solidFill>
              </a:rPr>
              <a:t>l</a:t>
            </a:r>
          </a:p>
        </p:txBody>
      </p:sp>
      <p:sp>
        <p:nvSpPr>
          <p:cNvPr id="33" name="TextBox 32">
            <a:extLst>
              <a:ext uri="{FF2B5EF4-FFF2-40B4-BE49-F238E27FC236}">
                <a16:creationId xmlns:a16="http://schemas.microsoft.com/office/drawing/2014/main" id="{2C4581D9-893E-48D8-BF36-3AD513C3632D}"/>
              </a:ext>
            </a:extLst>
          </p:cNvPr>
          <p:cNvSpPr txBox="1"/>
          <p:nvPr/>
        </p:nvSpPr>
        <p:spPr>
          <a:xfrm>
            <a:off x="1800497" y="3041630"/>
            <a:ext cx="323967" cy="369332"/>
          </a:xfrm>
          <a:prstGeom prst="rect">
            <a:avLst/>
          </a:prstGeom>
          <a:noFill/>
        </p:spPr>
        <p:txBody>
          <a:bodyPr wrap="square" rtlCol="0">
            <a:spAutoFit/>
          </a:bodyPr>
          <a:lstStyle/>
          <a:p>
            <a:r>
              <a:rPr lang="en-US" b="1" dirty="0">
                <a:solidFill>
                  <a:srgbClr val="FF0000"/>
                </a:solidFill>
              </a:rPr>
              <a:t>n</a:t>
            </a:r>
          </a:p>
        </p:txBody>
      </p:sp>
      <p:sp>
        <p:nvSpPr>
          <p:cNvPr id="35" name="TextBox 34">
            <a:extLst>
              <a:ext uri="{FF2B5EF4-FFF2-40B4-BE49-F238E27FC236}">
                <a16:creationId xmlns:a16="http://schemas.microsoft.com/office/drawing/2014/main" id="{9D5CB7D3-0B55-4833-8F88-45E980496154}"/>
              </a:ext>
            </a:extLst>
          </p:cNvPr>
          <p:cNvSpPr txBox="1"/>
          <p:nvPr/>
        </p:nvSpPr>
        <p:spPr>
          <a:xfrm>
            <a:off x="2291189" y="3039936"/>
            <a:ext cx="323967" cy="369332"/>
          </a:xfrm>
          <a:prstGeom prst="rect">
            <a:avLst/>
          </a:prstGeom>
          <a:noFill/>
        </p:spPr>
        <p:txBody>
          <a:bodyPr wrap="square" rtlCol="0">
            <a:spAutoFit/>
          </a:bodyPr>
          <a:lstStyle/>
          <a:p>
            <a:r>
              <a:rPr lang="en-US" b="1" dirty="0">
                <a:solidFill>
                  <a:srgbClr val="FF0000"/>
                </a:solidFill>
              </a:rPr>
              <a:t>l</a:t>
            </a:r>
          </a:p>
        </p:txBody>
      </p:sp>
      <p:sp>
        <p:nvSpPr>
          <p:cNvPr id="34" name="TextBox 33">
            <a:extLst>
              <a:ext uri="{FF2B5EF4-FFF2-40B4-BE49-F238E27FC236}">
                <a16:creationId xmlns:a16="http://schemas.microsoft.com/office/drawing/2014/main" id="{2A96E28A-0378-4EEA-8577-421EC909B20C}"/>
              </a:ext>
            </a:extLst>
          </p:cNvPr>
          <p:cNvSpPr txBox="1"/>
          <p:nvPr/>
        </p:nvSpPr>
        <p:spPr>
          <a:xfrm>
            <a:off x="2352688" y="1581543"/>
            <a:ext cx="323967" cy="369332"/>
          </a:xfrm>
          <a:prstGeom prst="rect">
            <a:avLst/>
          </a:prstGeom>
          <a:noFill/>
        </p:spPr>
        <p:txBody>
          <a:bodyPr wrap="square" rtlCol="0">
            <a:spAutoFit/>
          </a:bodyPr>
          <a:lstStyle/>
          <a:p>
            <a:r>
              <a:rPr lang="en-US" b="1" dirty="0">
                <a:solidFill>
                  <a:srgbClr val="FF0000"/>
                </a:solidFill>
                <a:latin typeface="Times New Roman" panose="02020603050405020304" pitchFamily="18" charset="0"/>
                <a:cs typeface="Times New Roman" panose="02020603050405020304" pitchFamily="18" charset="0"/>
              </a:rPr>
              <a:t>ɪ</a:t>
            </a:r>
            <a:endParaRPr lang="en-US" b="1" dirty="0">
              <a:solidFill>
                <a:srgbClr val="FF0000"/>
              </a:solidFill>
            </a:endParaRPr>
          </a:p>
        </p:txBody>
      </p:sp>
      <p:sp>
        <p:nvSpPr>
          <p:cNvPr id="32" name="TextBox 31">
            <a:extLst>
              <a:ext uri="{FF2B5EF4-FFF2-40B4-BE49-F238E27FC236}">
                <a16:creationId xmlns:a16="http://schemas.microsoft.com/office/drawing/2014/main" id="{FB6B12E3-A6D2-47B8-952E-89DA0EB99C40}"/>
              </a:ext>
            </a:extLst>
          </p:cNvPr>
          <p:cNvSpPr txBox="1"/>
          <p:nvPr/>
        </p:nvSpPr>
        <p:spPr>
          <a:xfrm>
            <a:off x="1674373" y="1572354"/>
            <a:ext cx="323967" cy="369332"/>
          </a:xfrm>
          <a:prstGeom prst="rect">
            <a:avLst/>
          </a:prstGeom>
          <a:noFill/>
        </p:spPr>
        <p:txBody>
          <a:bodyPr wrap="square" rtlCol="0">
            <a:spAutoFit/>
          </a:bodyPr>
          <a:lstStyle/>
          <a:p>
            <a:r>
              <a:rPr lang="en-US" b="1" dirty="0">
                <a:solidFill>
                  <a:srgbClr val="FF0000"/>
                </a:solidFill>
              </a:rPr>
              <a:t>o</a:t>
            </a:r>
          </a:p>
        </p:txBody>
      </p:sp>
      <p:grpSp>
        <p:nvGrpSpPr>
          <p:cNvPr id="5" name="Group 4">
            <a:extLst>
              <a:ext uri="{FF2B5EF4-FFF2-40B4-BE49-F238E27FC236}">
                <a16:creationId xmlns:a16="http://schemas.microsoft.com/office/drawing/2014/main" id="{A82CCA34-BB3A-4FC0-92B3-63142BEEB0B5}"/>
              </a:ext>
            </a:extLst>
          </p:cNvPr>
          <p:cNvGrpSpPr/>
          <p:nvPr/>
        </p:nvGrpSpPr>
        <p:grpSpPr>
          <a:xfrm>
            <a:off x="5884433" y="1860075"/>
            <a:ext cx="5787614" cy="4064376"/>
            <a:chOff x="5884433" y="1860075"/>
            <a:chExt cx="5787614" cy="4064376"/>
          </a:xfrm>
        </p:grpSpPr>
        <p:pic>
          <p:nvPicPr>
            <p:cNvPr id="16" name="Picture 15">
              <a:extLst>
                <a:ext uri="{FF2B5EF4-FFF2-40B4-BE49-F238E27FC236}">
                  <a16:creationId xmlns:a16="http://schemas.microsoft.com/office/drawing/2014/main" id="{E69B9DF8-8181-482B-A42F-B1851734DA13}"/>
                </a:ext>
              </a:extLst>
            </p:cNvPr>
            <p:cNvPicPr>
              <a:picLocks noChangeAspect="1"/>
            </p:cNvPicPr>
            <p:nvPr/>
          </p:nvPicPr>
          <p:blipFill rotWithShape="1">
            <a:blip r:embed="rId3"/>
            <a:srcRect l="53085" t="53872" r="30056" b="26985"/>
            <a:stretch/>
          </p:blipFill>
          <p:spPr>
            <a:xfrm>
              <a:off x="5884433" y="1860075"/>
              <a:ext cx="5787614" cy="3696256"/>
            </a:xfrm>
            <a:prstGeom prst="rect">
              <a:avLst/>
            </a:prstGeom>
          </p:spPr>
        </p:pic>
        <p:sp>
          <p:nvSpPr>
            <p:cNvPr id="18" name="TextBox 17">
              <a:extLst>
                <a:ext uri="{FF2B5EF4-FFF2-40B4-BE49-F238E27FC236}">
                  <a16:creationId xmlns:a16="http://schemas.microsoft.com/office/drawing/2014/main" id="{F90C173A-7047-404F-AC85-DBAB98482CAA}"/>
                </a:ext>
              </a:extLst>
            </p:cNvPr>
            <p:cNvSpPr txBox="1"/>
            <p:nvPr/>
          </p:nvSpPr>
          <p:spPr>
            <a:xfrm>
              <a:off x="6892386" y="5600839"/>
              <a:ext cx="4566301" cy="323612"/>
            </a:xfrm>
            <a:prstGeom prst="rect">
              <a:avLst/>
            </a:prstGeom>
            <a:noFill/>
          </p:spPr>
          <p:txBody>
            <a:bodyPr wrap="square" rtlCol="0">
              <a:spAutoFit/>
            </a:bodyPr>
            <a:lstStyle/>
            <a:p>
              <a:r>
                <a:rPr lang="en-US" sz="900" dirty="0"/>
                <a:t>Taken from American English Pronunciation  Book of Bauer et al., (1980)</a:t>
              </a:r>
            </a:p>
          </p:txBody>
        </p:sp>
      </p:grpSp>
      <p:sp>
        <p:nvSpPr>
          <p:cNvPr id="19" name="TextBox 18">
            <a:extLst>
              <a:ext uri="{FF2B5EF4-FFF2-40B4-BE49-F238E27FC236}">
                <a16:creationId xmlns:a16="http://schemas.microsoft.com/office/drawing/2014/main" id="{BB7C43A4-403E-4D7A-9699-9C47D1B1F2E7}"/>
              </a:ext>
            </a:extLst>
          </p:cNvPr>
          <p:cNvSpPr txBox="1"/>
          <p:nvPr/>
        </p:nvSpPr>
        <p:spPr>
          <a:xfrm>
            <a:off x="6235853" y="1715291"/>
            <a:ext cx="323967" cy="369332"/>
          </a:xfrm>
          <a:prstGeom prst="rect">
            <a:avLst/>
          </a:prstGeom>
          <a:noFill/>
        </p:spPr>
        <p:txBody>
          <a:bodyPr wrap="square" rtlCol="0">
            <a:spAutoFit/>
          </a:bodyPr>
          <a:lstStyle/>
          <a:p>
            <a:r>
              <a:rPr lang="en-US" b="1" dirty="0">
                <a:solidFill>
                  <a:srgbClr val="FF0000"/>
                </a:solidFill>
                <a:latin typeface="Times New Roman" panose="02020603050405020304" pitchFamily="18" charset="0"/>
                <a:cs typeface="Times New Roman" panose="02020603050405020304" pitchFamily="18" charset="0"/>
              </a:rPr>
              <a:t>ɪ</a:t>
            </a:r>
            <a:endParaRPr lang="en-US" b="1" dirty="0">
              <a:solidFill>
                <a:srgbClr val="FF0000"/>
              </a:solidFill>
            </a:endParaRPr>
          </a:p>
        </p:txBody>
      </p:sp>
      <p:sp>
        <p:nvSpPr>
          <p:cNvPr id="20" name="TextBox 19">
            <a:extLst>
              <a:ext uri="{FF2B5EF4-FFF2-40B4-BE49-F238E27FC236}">
                <a16:creationId xmlns:a16="http://schemas.microsoft.com/office/drawing/2014/main" id="{8E2F2F02-45A7-4640-9806-75676649FFBB}"/>
              </a:ext>
            </a:extLst>
          </p:cNvPr>
          <p:cNvSpPr txBox="1"/>
          <p:nvPr/>
        </p:nvSpPr>
        <p:spPr>
          <a:xfrm>
            <a:off x="6512619" y="2695207"/>
            <a:ext cx="323967" cy="369332"/>
          </a:xfrm>
          <a:prstGeom prst="rect">
            <a:avLst/>
          </a:prstGeom>
          <a:noFill/>
        </p:spPr>
        <p:txBody>
          <a:bodyPr wrap="square" rtlCol="0">
            <a:spAutoFit/>
          </a:bodyPr>
          <a:lstStyle/>
          <a:p>
            <a:r>
              <a:rPr lang="en-US" b="1" dirty="0">
                <a:solidFill>
                  <a:srgbClr val="FF0000"/>
                </a:solidFill>
              </a:rPr>
              <a:t>n</a:t>
            </a:r>
          </a:p>
        </p:txBody>
      </p:sp>
      <p:sp>
        <p:nvSpPr>
          <p:cNvPr id="21" name="TextBox 20">
            <a:extLst>
              <a:ext uri="{FF2B5EF4-FFF2-40B4-BE49-F238E27FC236}">
                <a16:creationId xmlns:a16="http://schemas.microsoft.com/office/drawing/2014/main" id="{743D60FF-8661-43D0-AA99-A21AB7C8A218}"/>
              </a:ext>
            </a:extLst>
          </p:cNvPr>
          <p:cNvSpPr txBox="1"/>
          <p:nvPr/>
        </p:nvSpPr>
        <p:spPr>
          <a:xfrm>
            <a:off x="7131042" y="4599248"/>
            <a:ext cx="323967" cy="369332"/>
          </a:xfrm>
          <a:prstGeom prst="rect">
            <a:avLst/>
          </a:prstGeom>
          <a:noFill/>
        </p:spPr>
        <p:txBody>
          <a:bodyPr wrap="square" rtlCol="0">
            <a:spAutoFit/>
          </a:bodyPr>
          <a:lstStyle/>
          <a:p>
            <a:r>
              <a:rPr lang="en-US" b="1" dirty="0">
                <a:solidFill>
                  <a:srgbClr val="FF0000"/>
                </a:solidFill>
              </a:rPr>
              <a:t>t</a:t>
            </a:r>
          </a:p>
        </p:txBody>
      </p:sp>
      <p:sp>
        <p:nvSpPr>
          <p:cNvPr id="22" name="TextBox 21">
            <a:extLst>
              <a:ext uri="{FF2B5EF4-FFF2-40B4-BE49-F238E27FC236}">
                <a16:creationId xmlns:a16="http://schemas.microsoft.com/office/drawing/2014/main" id="{AEB4326B-9FCF-4AF8-AA2F-108E052F5412}"/>
              </a:ext>
            </a:extLst>
          </p:cNvPr>
          <p:cNvSpPr txBox="1"/>
          <p:nvPr/>
        </p:nvSpPr>
        <p:spPr>
          <a:xfrm>
            <a:off x="7140805" y="2657161"/>
            <a:ext cx="323967" cy="369332"/>
          </a:xfrm>
          <a:prstGeom prst="rect">
            <a:avLst/>
          </a:prstGeom>
          <a:noFill/>
        </p:spPr>
        <p:txBody>
          <a:bodyPr wrap="square" rtlCol="0">
            <a:spAutoFit/>
          </a:bodyPr>
          <a:lstStyle/>
          <a:p>
            <a:r>
              <a:rPr lang="en-US" b="1" dirty="0">
                <a:solidFill>
                  <a:srgbClr val="FF0000"/>
                </a:solidFill>
                <a:latin typeface="Times New Roman" panose="02020603050405020304" pitchFamily="18" charset="0"/>
                <a:cs typeface="Times New Roman" panose="02020603050405020304" pitchFamily="18" charset="0"/>
              </a:rPr>
              <a:t>r</a:t>
            </a:r>
            <a:endParaRPr lang="en-US" b="1" dirty="0">
              <a:solidFill>
                <a:srgbClr val="FF0000"/>
              </a:solidFill>
            </a:endParaRPr>
          </a:p>
        </p:txBody>
      </p:sp>
      <p:sp>
        <p:nvSpPr>
          <p:cNvPr id="23" name="TextBox 22">
            <a:extLst>
              <a:ext uri="{FF2B5EF4-FFF2-40B4-BE49-F238E27FC236}">
                <a16:creationId xmlns:a16="http://schemas.microsoft.com/office/drawing/2014/main" id="{814E174E-C956-4EB9-B66F-F627E764DDF6}"/>
              </a:ext>
            </a:extLst>
          </p:cNvPr>
          <p:cNvSpPr txBox="1"/>
          <p:nvPr/>
        </p:nvSpPr>
        <p:spPr>
          <a:xfrm>
            <a:off x="6568419" y="4577732"/>
            <a:ext cx="323967" cy="369332"/>
          </a:xfrm>
          <a:prstGeom prst="rect">
            <a:avLst/>
          </a:prstGeom>
          <a:noFill/>
        </p:spPr>
        <p:txBody>
          <a:bodyPr wrap="square" rtlCol="0">
            <a:spAutoFit/>
          </a:bodyPr>
          <a:lstStyle/>
          <a:p>
            <a:r>
              <a:rPr lang="en-US" b="1" dirty="0">
                <a:solidFill>
                  <a:srgbClr val="FF0000"/>
                </a:solidFill>
              </a:rPr>
              <a:t>s</a:t>
            </a:r>
          </a:p>
        </p:txBody>
      </p:sp>
      <p:sp>
        <p:nvSpPr>
          <p:cNvPr id="24" name="TextBox 23">
            <a:extLst>
              <a:ext uri="{FF2B5EF4-FFF2-40B4-BE49-F238E27FC236}">
                <a16:creationId xmlns:a16="http://schemas.microsoft.com/office/drawing/2014/main" id="{8F60FE63-9BA1-450C-9AC2-972D9BC5BA48}"/>
              </a:ext>
            </a:extLst>
          </p:cNvPr>
          <p:cNvSpPr txBox="1"/>
          <p:nvPr/>
        </p:nvSpPr>
        <p:spPr>
          <a:xfrm>
            <a:off x="7562146" y="1715291"/>
            <a:ext cx="323967" cy="369332"/>
          </a:xfrm>
          <a:prstGeom prst="rect">
            <a:avLst/>
          </a:prstGeom>
          <a:noFill/>
        </p:spPr>
        <p:txBody>
          <a:bodyPr wrap="square" rtlCol="0">
            <a:spAutoFit/>
          </a:bodyPr>
          <a:lstStyle/>
          <a:p>
            <a:r>
              <a:rPr lang="en-US" b="1" dirty="0">
                <a:solidFill>
                  <a:srgbClr val="FF0000"/>
                </a:solidFill>
                <a:latin typeface="Times New Roman" panose="02020603050405020304" pitchFamily="18" charset="0"/>
                <a:cs typeface="Times New Roman" panose="02020603050405020304" pitchFamily="18" charset="0"/>
              </a:rPr>
              <a:t>ǝ</a:t>
            </a:r>
            <a:endParaRPr lang="en-US" b="1" dirty="0">
              <a:solidFill>
                <a:srgbClr val="FF0000"/>
              </a:solidFill>
            </a:endParaRPr>
          </a:p>
        </p:txBody>
      </p:sp>
      <p:sp>
        <p:nvSpPr>
          <p:cNvPr id="25" name="TextBox 24">
            <a:extLst>
              <a:ext uri="{FF2B5EF4-FFF2-40B4-BE49-F238E27FC236}">
                <a16:creationId xmlns:a16="http://schemas.microsoft.com/office/drawing/2014/main" id="{B4D14ED4-6391-43F0-B00B-3B08CE50FED8}"/>
              </a:ext>
            </a:extLst>
          </p:cNvPr>
          <p:cNvSpPr txBox="1"/>
          <p:nvPr/>
        </p:nvSpPr>
        <p:spPr>
          <a:xfrm>
            <a:off x="7886113" y="3095420"/>
            <a:ext cx="323967" cy="369332"/>
          </a:xfrm>
          <a:prstGeom prst="rect">
            <a:avLst/>
          </a:prstGeom>
          <a:noFill/>
        </p:spPr>
        <p:txBody>
          <a:bodyPr wrap="square" rtlCol="0">
            <a:spAutoFit/>
          </a:bodyPr>
          <a:lstStyle/>
          <a:p>
            <a:r>
              <a:rPr lang="en-US" b="1" dirty="0">
                <a:solidFill>
                  <a:srgbClr val="FF0000"/>
                </a:solidFill>
                <a:latin typeface="Times New Roman" panose="02020603050405020304" pitchFamily="18" charset="0"/>
                <a:cs typeface="Times New Roman" panose="02020603050405020304" pitchFamily="18" charset="0"/>
              </a:rPr>
              <a:t>m</a:t>
            </a:r>
            <a:endParaRPr lang="en-US" b="1" dirty="0">
              <a:solidFill>
                <a:srgbClr val="FF0000"/>
              </a:solidFill>
            </a:endParaRPr>
          </a:p>
        </p:txBody>
      </p:sp>
      <p:sp>
        <p:nvSpPr>
          <p:cNvPr id="26" name="TextBox 25">
            <a:extLst>
              <a:ext uri="{FF2B5EF4-FFF2-40B4-BE49-F238E27FC236}">
                <a16:creationId xmlns:a16="http://schemas.microsoft.com/office/drawing/2014/main" id="{7A3592CB-5321-45CB-BCE2-A93DB68721BE}"/>
              </a:ext>
            </a:extLst>
          </p:cNvPr>
          <p:cNvSpPr txBox="1"/>
          <p:nvPr/>
        </p:nvSpPr>
        <p:spPr>
          <a:xfrm>
            <a:off x="8235539" y="1728179"/>
            <a:ext cx="323967" cy="369332"/>
          </a:xfrm>
          <a:prstGeom prst="rect">
            <a:avLst/>
          </a:prstGeom>
          <a:noFill/>
        </p:spPr>
        <p:txBody>
          <a:bodyPr wrap="square" rtlCol="0">
            <a:spAutoFit/>
          </a:bodyPr>
          <a:lstStyle/>
          <a:p>
            <a:r>
              <a:rPr lang="en-US" b="1" dirty="0">
                <a:solidFill>
                  <a:srgbClr val="FF0000"/>
                </a:solidFill>
                <a:latin typeface="Times New Roman" panose="02020603050405020304" pitchFamily="18" charset="0"/>
                <a:cs typeface="Times New Roman" panose="02020603050405020304" pitchFamily="18" charset="0"/>
              </a:rPr>
              <a:t>ǝ</a:t>
            </a:r>
            <a:endParaRPr lang="en-US" b="1" dirty="0">
              <a:solidFill>
                <a:srgbClr val="FF0000"/>
              </a:solidFill>
            </a:endParaRPr>
          </a:p>
        </p:txBody>
      </p:sp>
      <p:sp>
        <p:nvSpPr>
          <p:cNvPr id="27" name="TextBox 26">
            <a:extLst>
              <a:ext uri="{FF2B5EF4-FFF2-40B4-BE49-F238E27FC236}">
                <a16:creationId xmlns:a16="http://schemas.microsoft.com/office/drawing/2014/main" id="{755CAE4A-DC2A-4F35-944D-0F2AFFE2ECC9}"/>
              </a:ext>
            </a:extLst>
          </p:cNvPr>
          <p:cNvSpPr txBox="1"/>
          <p:nvPr/>
        </p:nvSpPr>
        <p:spPr>
          <a:xfrm>
            <a:off x="8559506" y="2651857"/>
            <a:ext cx="323967" cy="369332"/>
          </a:xfrm>
          <a:prstGeom prst="rect">
            <a:avLst/>
          </a:prstGeom>
          <a:noFill/>
        </p:spPr>
        <p:txBody>
          <a:bodyPr wrap="square" rtlCol="0">
            <a:spAutoFit/>
          </a:bodyPr>
          <a:lstStyle/>
          <a:p>
            <a:r>
              <a:rPr lang="en-US" b="1" dirty="0">
                <a:solidFill>
                  <a:srgbClr val="FF0000"/>
                </a:solidFill>
                <a:latin typeface="Times New Roman" panose="02020603050405020304" pitchFamily="18" charset="0"/>
                <a:cs typeface="Times New Roman" panose="02020603050405020304" pitchFamily="18" charset="0"/>
              </a:rPr>
              <a:t>n</a:t>
            </a:r>
            <a:endParaRPr lang="en-US" b="1" dirty="0">
              <a:solidFill>
                <a:srgbClr val="FF0000"/>
              </a:solidFill>
            </a:endParaRPr>
          </a:p>
        </p:txBody>
      </p:sp>
      <p:sp>
        <p:nvSpPr>
          <p:cNvPr id="28" name="TextBox 27">
            <a:extLst>
              <a:ext uri="{FF2B5EF4-FFF2-40B4-BE49-F238E27FC236}">
                <a16:creationId xmlns:a16="http://schemas.microsoft.com/office/drawing/2014/main" id="{8910E9E5-24F0-4F8A-B170-7FE06F9DFEAF}"/>
              </a:ext>
            </a:extLst>
          </p:cNvPr>
          <p:cNvSpPr txBox="1"/>
          <p:nvPr/>
        </p:nvSpPr>
        <p:spPr>
          <a:xfrm>
            <a:off x="8721489" y="4599248"/>
            <a:ext cx="323967" cy="369332"/>
          </a:xfrm>
          <a:prstGeom prst="rect">
            <a:avLst/>
          </a:prstGeom>
          <a:noFill/>
        </p:spPr>
        <p:txBody>
          <a:bodyPr wrap="square" rtlCol="0">
            <a:spAutoFit/>
          </a:bodyPr>
          <a:lstStyle/>
          <a:p>
            <a:r>
              <a:rPr lang="en-US" b="1" dirty="0">
                <a:solidFill>
                  <a:srgbClr val="FF0000"/>
                </a:solidFill>
                <a:latin typeface="Times New Roman" panose="02020603050405020304" pitchFamily="18" charset="0"/>
                <a:cs typeface="Times New Roman" panose="02020603050405020304" pitchFamily="18" charset="0"/>
              </a:rPr>
              <a:t>t</a:t>
            </a:r>
            <a:endParaRPr lang="en-US" b="1" dirty="0">
              <a:solidFill>
                <a:srgbClr val="FF0000"/>
              </a:solidFill>
            </a:endParaRPr>
          </a:p>
        </p:txBody>
      </p:sp>
      <p:sp>
        <p:nvSpPr>
          <p:cNvPr id="6" name="TextBox 5">
            <a:extLst>
              <a:ext uri="{FF2B5EF4-FFF2-40B4-BE49-F238E27FC236}">
                <a16:creationId xmlns:a16="http://schemas.microsoft.com/office/drawing/2014/main" id="{189ABC1A-01A9-4114-B09F-7253656E7E6C}"/>
              </a:ext>
            </a:extLst>
          </p:cNvPr>
          <p:cNvSpPr txBox="1"/>
          <p:nvPr/>
        </p:nvSpPr>
        <p:spPr>
          <a:xfrm>
            <a:off x="2291189" y="5995994"/>
            <a:ext cx="1196161" cy="584775"/>
          </a:xfrm>
          <a:prstGeom prst="rect">
            <a:avLst/>
          </a:prstGeom>
          <a:noFill/>
        </p:spPr>
        <p:txBody>
          <a:bodyPr wrap="none" rtlCol="0">
            <a:spAutoFit/>
          </a:bodyPr>
          <a:lstStyle/>
          <a:p>
            <a:r>
              <a:rPr lang="en-US" sz="3200" i="1" dirty="0">
                <a:solidFill>
                  <a:srgbClr val="FF0000"/>
                </a:solidFill>
              </a:rPr>
              <a:t>lonely</a:t>
            </a:r>
          </a:p>
        </p:txBody>
      </p:sp>
      <p:sp>
        <p:nvSpPr>
          <p:cNvPr id="30" name="TextBox 29">
            <a:extLst>
              <a:ext uri="{FF2B5EF4-FFF2-40B4-BE49-F238E27FC236}">
                <a16:creationId xmlns:a16="http://schemas.microsoft.com/office/drawing/2014/main" id="{F8FDCACA-B55D-48C6-AF5D-AE703E6E2BA1}"/>
              </a:ext>
            </a:extLst>
          </p:cNvPr>
          <p:cNvSpPr txBox="1"/>
          <p:nvPr/>
        </p:nvSpPr>
        <p:spPr>
          <a:xfrm>
            <a:off x="7724129" y="5968959"/>
            <a:ext cx="2030941" cy="584775"/>
          </a:xfrm>
          <a:prstGeom prst="rect">
            <a:avLst/>
          </a:prstGeom>
          <a:noFill/>
        </p:spPr>
        <p:txBody>
          <a:bodyPr wrap="none" rtlCol="0">
            <a:spAutoFit/>
          </a:bodyPr>
          <a:lstStyle/>
          <a:p>
            <a:r>
              <a:rPr lang="en-US" sz="3200" i="1" dirty="0">
                <a:solidFill>
                  <a:srgbClr val="FF0000"/>
                </a:solidFill>
              </a:rPr>
              <a:t>instrument</a:t>
            </a:r>
          </a:p>
        </p:txBody>
      </p:sp>
    </p:spTree>
    <p:extLst>
      <p:ext uri="{BB962C8B-B14F-4D97-AF65-F5344CB8AC3E}">
        <p14:creationId xmlns:p14="http://schemas.microsoft.com/office/powerpoint/2010/main" val="859914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500"/>
                                        <p:tgtEl>
                                          <p:spTgt spid="2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500"/>
                                        <p:tgtEl>
                                          <p:spTgt spid="2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500"/>
                                        <p:tgtEl>
                                          <p:spTgt spid="26"/>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7"/>
                                        </p:tgtEl>
                                        <p:attrNameLst>
                                          <p:attrName>style.visibility</p:attrName>
                                        </p:attrNameLst>
                                      </p:cBhvr>
                                      <p:to>
                                        <p:strVal val="visible"/>
                                      </p:to>
                                    </p:set>
                                    <p:animEffect transition="in" filter="fade">
                                      <p:cBhvr>
                                        <p:cTn id="72" dur="500"/>
                                        <p:tgtEl>
                                          <p:spTgt spid="27"/>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3" grpId="0"/>
      <p:bldP spid="35" grpId="0"/>
      <p:bldP spid="34" grpId="0"/>
      <p:bldP spid="32" grpId="0"/>
      <p:bldP spid="19" grpId="0"/>
      <p:bldP spid="20" grpId="0"/>
      <p:bldP spid="21" grpId="0"/>
      <p:bldP spid="22" grpId="0"/>
      <p:bldP spid="23" grpId="0"/>
      <p:bldP spid="24"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the Syllable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65333"/>
            <a:ext cx="10515600" cy="4620314"/>
          </a:xfrm>
        </p:spPr>
        <p:txBody>
          <a:bodyPr>
            <a:normAutofit fontScale="92500"/>
          </a:bodyPr>
          <a:lstStyle/>
          <a:p>
            <a:r>
              <a:rPr lang="en-US" i="1" dirty="0"/>
              <a:t>Dated</a:t>
            </a:r>
            <a:r>
              <a:rPr lang="en-US" dirty="0"/>
              <a:t> has two peaks of sonority and thus two syllables. The same is true of </a:t>
            </a:r>
            <a:r>
              <a:rPr lang="en-US" i="1" dirty="0"/>
              <a:t>lonely</a:t>
            </a:r>
            <a:r>
              <a:rPr lang="en-US" dirty="0"/>
              <a:t>. </a:t>
            </a:r>
            <a:r>
              <a:rPr lang="en-US" i="1" dirty="0"/>
              <a:t>Instrument</a:t>
            </a:r>
            <a:r>
              <a:rPr lang="en-US" dirty="0"/>
              <a:t> has three peaks of sonority and thus three syllables.</a:t>
            </a:r>
          </a:p>
          <a:p>
            <a:r>
              <a:rPr lang="en-US" dirty="0"/>
              <a:t>In these examples the syllabic peaks are vowels.</a:t>
            </a:r>
          </a:p>
          <a:p>
            <a:endParaRPr lang="en-US" dirty="0"/>
          </a:p>
          <a:p>
            <a:r>
              <a:rPr lang="en-US" dirty="0"/>
              <a:t>Normally native speakers will agree on the number of syllables in a given utterance. There are cases, however, where uncertainty may arise.</a:t>
            </a:r>
          </a:p>
          <a:p>
            <a:endParaRPr lang="en-US" dirty="0"/>
          </a:p>
          <a:p>
            <a:r>
              <a:rPr lang="en-US" dirty="0"/>
              <a:t>This happens particularly when postvocalic /r/ and /l/ are involved as in </a:t>
            </a:r>
            <a:r>
              <a:rPr lang="en-US" i="1" dirty="0"/>
              <a:t>sour</a:t>
            </a:r>
            <a:r>
              <a:rPr lang="en-US" dirty="0"/>
              <a:t> /</a:t>
            </a:r>
            <a:r>
              <a:rPr lang="en-US" dirty="0" err="1"/>
              <a:t>sa</a:t>
            </a:r>
            <a:r>
              <a:rPr lang="en-US" dirty="0" err="1">
                <a:latin typeface="Times New Roman" panose="02020603050405020304" pitchFamily="18" charset="0"/>
                <a:cs typeface="Times New Roman" panose="02020603050405020304" pitchFamily="18" charset="0"/>
              </a:rPr>
              <a:t>ʊ</a:t>
            </a:r>
            <a:r>
              <a:rPr lang="en-US" dirty="0" err="1"/>
              <a:t>r</a:t>
            </a:r>
            <a:r>
              <a:rPr lang="en-US" dirty="0"/>
              <a:t>/, </a:t>
            </a:r>
            <a:r>
              <a:rPr lang="en-US" i="1" dirty="0"/>
              <a:t>wire</a:t>
            </a:r>
            <a:r>
              <a:rPr lang="en-US" dirty="0"/>
              <a:t> /</a:t>
            </a:r>
            <a:r>
              <a:rPr lang="en-US" dirty="0" err="1"/>
              <a:t>wa</a:t>
            </a:r>
            <a:r>
              <a:rPr lang="en-US" dirty="0" err="1">
                <a:latin typeface="Times New Roman" panose="02020603050405020304" pitchFamily="18" charset="0"/>
                <a:cs typeface="Times New Roman" panose="02020603050405020304" pitchFamily="18" charset="0"/>
              </a:rPr>
              <a:t>ɪ</a:t>
            </a:r>
            <a:r>
              <a:rPr lang="en-US" dirty="0" err="1"/>
              <a:t>r</a:t>
            </a:r>
            <a:r>
              <a:rPr lang="en-US" dirty="0"/>
              <a:t>/; </a:t>
            </a:r>
            <a:r>
              <a:rPr lang="en-US" i="1" dirty="0"/>
              <a:t>peel</a:t>
            </a:r>
            <a:r>
              <a:rPr lang="en-US" dirty="0"/>
              <a:t> /</a:t>
            </a:r>
            <a:r>
              <a:rPr lang="en-US" dirty="0" err="1"/>
              <a:t>p</a:t>
            </a:r>
            <a:r>
              <a:rPr lang="en-US" dirty="0" err="1">
                <a:latin typeface="Times New Roman" panose="02020603050405020304" pitchFamily="18" charset="0"/>
                <a:cs typeface="Times New Roman" panose="02020603050405020304" pitchFamily="18" charset="0"/>
              </a:rPr>
              <a:t>ɪ</a:t>
            </a:r>
            <a:r>
              <a:rPr lang="en-US" dirty="0" err="1"/>
              <a:t>l</a:t>
            </a:r>
            <a:r>
              <a:rPr lang="en-US" dirty="0"/>
              <a:t>/, </a:t>
            </a:r>
            <a:r>
              <a:rPr lang="en-US" i="1" dirty="0"/>
              <a:t>squirrel</a:t>
            </a:r>
            <a:r>
              <a:rPr lang="en-US" dirty="0"/>
              <a:t> /</a:t>
            </a:r>
            <a:r>
              <a:rPr lang="en-US" dirty="0" err="1"/>
              <a:t>skw</a:t>
            </a:r>
            <a:r>
              <a:rPr lang="en-US" dirty="0" err="1">
                <a:latin typeface="Times New Roman" panose="02020603050405020304" pitchFamily="18" charset="0"/>
                <a:cs typeface="Times New Roman" panose="02020603050405020304" pitchFamily="18" charset="0"/>
              </a:rPr>
              <a:t>ʒ</a:t>
            </a:r>
            <a:r>
              <a:rPr lang="en-US" dirty="0" err="1"/>
              <a:t>rl</a:t>
            </a:r>
            <a:r>
              <a:rPr lang="en-US" dirty="0"/>
              <a:t>/.</a:t>
            </a:r>
          </a:p>
          <a:p>
            <a:r>
              <a:rPr lang="en-US" dirty="0"/>
              <a:t>Words like these may be perceived as having one or two syllables.</a:t>
            </a:r>
          </a:p>
        </p:txBody>
      </p:sp>
    </p:spTree>
    <p:extLst>
      <p:ext uri="{BB962C8B-B14F-4D97-AF65-F5344CB8AC3E}">
        <p14:creationId xmlns:p14="http://schemas.microsoft.com/office/powerpoint/2010/main" val="2268714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the Syllable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515600" cy="4620314"/>
          </a:xfrm>
        </p:spPr>
        <p:txBody>
          <a:bodyPr>
            <a:normAutofit/>
          </a:bodyPr>
          <a:lstStyle/>
          <a:p>
            <a:r>
              <a:rPr lang="en-US" dirty="0"/>
              <a:t>So far we have been looking at the problem of determining the number of syllables in an utterance.</a:t>
            </a:r>
          </a:p>
          <a:p>
            <a:endParaRPr lang="en-US" dirty="0"/>
          </a:p>
          <a:p>
            <a:r>
              <a:rPr lang="en-US" dirty="0"/>
              <a:t>This leaves us with two questions. </a:t>
            </a:r>
          </a:p>
          <a:p>
            <a:r>
              <a:rPr lang="en-US" dirty="0"/>
              <a:t>The first: whether the description of the English syllable as consisting of a peak of sonority surrounded by troughs of sonority can be made more precise.</a:t>
            </a:r>
          </a:p>
          <a:p>
            <a:r>
              <a:rPr lang="en-US" dirty="0"/>
              <a:t>The second:  whether it is possible to determine the exact boundaries between adjacent syllables. </a:t>
            </a:r>
          </a:p>
        </p:txBody>
      </p:sp>
    </p:spTree>
    <p:extLst>
      <p:ext uri="{BB962C8B-B14F-4D97-AF65-F5344CB8AC3E}">
        <p14:creationId xmlns:p14="http://schemas.microsoft.com/office/powerpoint/2010/main" val="2835488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The Structure of The Syllable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523679"/>
            <a:ext cx="10263693" cy="812422"/>
          </a:xfrm>
        </p:spPr>
        <p:txBody>
          <a:bodyPr>
            <a:normAutofit/>
          </a:bodyPr>
          <a:lstStyle/>
          <a:p>
            <a:r>
              <a:rPr lang="en-US" sz="2400" dirty="0">
                <a:sym typeface="Wingdings" panose="05000000000000000000" pitchFamily="2" charset="2"/>
              </a:rPr>
              <a:t>It is customary to analyze the syllable as consisting of an </a:t>
            </a:r>
            <a:r>
              <a:rPr lang="en-US" sz="2400" b="1" dirty="0">
                <a:sym typeface="Wingdings" panose="05000000000000000000" pitchFamily="2" charset="2"/>
              </a:rPr>
              <a:t>obligatory peak </a:t>
            </a:r>
            <a:r>
              <a:rPr lang="en-US" sz="2400" dirty="0">
                <a:sym typeface="Wingdings" panose="05000000000000000000" pitchFamily="2" charset="2"/>
              </a:rPr>
              <a:t>which may be preceded by an </a:t>
            </a:r>
            <a:r>
              <a:rPr lang="en-US" sz="2400" b="1" dirty="0">
                <a:sym typeface="Wingdings" panose="05000000000000000000" pitchFamily="2" charset="2"/>
              </a:rPr>
              <a:t>optional onset </a:t>
            </a:r>
            <a:r>
              <a:rPr lang="en-US" sz="2400" dirty="0">
                <a:sym typeface="Wingdings" panose="05000000000000000000" pitchFamily="2" charset="2"/>
              </a:rPr>
              <a:t>and followed by an </a:t>
            </a:r>
            <a:r>
              <a:rPr lang="en-US" sz="2400" b="1" dirty="0">
                <a:sym typeface="Wingdings" panose="05000000000000000000" pitchFamily="2" charset="2"/>
              </a:rPr>
              <a:t>optional coda</a:t>
            </a:r>
            <a:r>
              <a:rPr lang="en-US" sz="2400" dirty="0">
                <a:sym typeface="Wingdings" panose="05000000000000000000" pitchFamily="2" charset="2"/>
              </a:rPr>
              <a:t>:</a:t>
            </a:r>
            <a:endParaRPr lang="en-US" dirty="0"/>
          </a:p>
        </p:txBody>
      </p:sp>
      <p:sp>
        <p:nvSpPr>
          <p:cNvPr id="2" name="TextBox 1">
            <a:extLst>
              <a:ext uri="{FF2B5EF4-FFF2-40B4-BE49-F238E27FC236}">
                <a16:creationId xmlns:a16="http://schemas.microsoft.com/office/drawing/2014/main" id="{B31CC4FA-B989-4971-B347-839D30971A22}"/>
              </a:ext>
            </a:extLst>
          </p:cNvPr>
          <p:cNvSpPr txBox="1"/>
          <p:nvPr/>
        </p:nvSpPr>
        <p:spPr>
          <a:xfrm>
            <a:off x="5595519" y="2336101"/>
            <a:ext cx="702436" cy="400110"/>
          </a:xfrm>
          <a:prstGeom prst="rect">
            <a:avLst/>
          </a:prstGeom>
          <a:noFill/>
        </p:spPr>
        <p:txBody>
          <a:bodyPr wrap="none" rtlCol="0">
            <a:spAutoFit/>
          </a:bodyPr>
          <a:lstStyle/>
          <a:p>
            <a:r>
              <a:rPr lang="en-US" sz="2000" b="1" dirty="0"/>
              <a:t>peak</a:t>
            </a:r>
          </a:p>
        </p:txBody>
      </p:sp>
      <p:sp>
        <p:nvSpPr>
          <p:cNvPr id="5" name="TextBox 4">
            <a:extLst>
              <a:ext uri="{FF2B5EF4-FFF2-40B4-BE49-F238E27FC236}">
                <a16:creationId xmlns:a16="http://schemas.microsoft.com/office/drawing/2014/main" id="{B71117ED-E7DF-47B4-BF9C-1E24AE5BEEA7}"/>
              </a:ext>
            </a:extLst>
          </p:cNvPr>
          <p:cNvSpPr txBox="1"/>
          <p:nvPr/>
        </p:nvSpPr>
        <p:spPr>
          <a:xfrm>
            <a:off x="4999987" y="3436657"/>
            <a:ext cx="779252" cy="400110"/>
          </a:xfrm>
          <a:prstGeom prst="rect">
            <a:avLst/>
          </a:prstGeom>
          <a:noFill/>
        </p:spPr>
        <p:txBody>
          <a:bodyPr wrap="none" rtlCol="0">
            <a:spAutoFit/>
          </a:bodyPr>
          <a:lstStyle/>
          <a:p>
            <a:r>
              <a:rPr lang="en-US" sz="2000" b="1" dirty="0"/>
              <a:t>onset</a:t>
            </a:r>
          </a:p>
        </p:txBody>
      </p:sp>
      <p:sp>
        <p:nvSpPr>
          <p:cNvPr id="6" name="TextBox 5">
            <a:extLst>
              <a:ext uri="{FF2B5EF4-FFF2-40B4-BE49-F238E27FC236}">
                <a16:creationId xmlns:a16="http://schemas.microsoft.com/office/drawing/2014/main" id="{B22D1134-0BF8-4167-842E-BB81FEFB97B9}"/>
              </a:ext>
            </a:extLst>
          </p:cNvPr>
          <p:cNvSpPr txBox="1"/>
          <p:nvPr/>
        </p:nvSpPr>
        <p:spPr>
          <a:xfrm>
            <a:off x="6155614" y="3436657"/>
            <a:ext cx="693138" cy="400110"/>
          </a:xfrm>
          <a:prstGeom prst="rect">
            <a:avLst/>
          </a:prstGeom>
          <a:noFill/>
        </p:spPr>
        <p:txBody>
          <a:bodyPr wrap="none" rtlCol="0">
            <a:spAutoFit/>
          </a:bodyPr>
          <a:lstStyle/>
          <a:p>
            <a:r>
              <a:rPr lang="en-US" sz="2000" b="1" dirty="0"/>
              <a:t>coda</a:t>
            </a:r>
          </a:p>
        </p:txBody>
      </p:sp>
      <p:cxnSp>
        <p:nvCxnSpPr>
          <p:cNvPr id="4" name="Straight Connector 3">
            <a:extLst>
              <a:ext uri="{FF2B5EF4-FFF2-40B4-BE49-F238E27FC236}">
                <a16:creationId xmlns:a16="http://schemas.microsoft.com/office/drawing/2014/main" id="{E84AFDED-A191-4126-AC96-D8335DE425E8}"/>
              </a:ext>
            </a:extLst>
          </p:cNvPr>
          <p:cNvCxnSpPr>
            <a:cxnSpLocks/>
          </p:cNvCxnSpPr>
          <p:nvPr/>
        </p:nvCxnSpPr>
        <p:spPr>
          <a:xfrm flipV="1">
            <a:off x="5419139" y="283437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D1F7EA2-B1AC-40B7-B03D-3F7300D636F2}"/>
              </a:ext>
            </a:extLst>
          </p:cNvPr>
          <p:cNvCxnSpPr>
            <a:cxnSpLocks/>
          </p:cNvCxnSpPr>
          <p:nvPr/>
        </p:nvCxnSpPr>
        <p:spPr>
          <a:xfrm rot="16200000" flipV="1">
            <a:off x="5854052" y="291635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1" name="Content Placeholder 7">
            <a:extLst>
              <a:ext uri="{FF2B5EF4-FFF2-40B4-BE49-F238E27FC236}">
                <a16:creationId xmlns:a16="http://schemas.microsoft.com/office/drawing/2014/main" id="{82754D69-5621-4F38-B5A8-E3F438769BCD}"/>
              </a:ext>
            </a:extLst>
          </p:cNvPr>
          <p:cNvSpPr txBox="1">
            <a:spLocks/>
          </p:cNvSpPr>
          <p:nvPr/>
        </p:nvSpPr>
        <p:spPr>
          <a:xfrm>
            <a:off x="3784295" y="3904993"/>
            <a:ext cx="1904457" cy="804838"/>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i="1" dirty="0">
                <a:solidFill>
                  <a:srgbClr val="FF0000"/>
                </a:solidFill>
                <a:sym typeface="Wingdings" panose="05000000000000000000" pitchFamily="2" charset="2"/>
              </a:rPr>
              <a:t>consists of segments with increasing sonority</a:t>
            </a:r>
            <a:endParaRPr lang="en-US" i="1" dirty="0">
              <a:solidFill>
                <a:srgbClr val="FF0000"/>
              </a:solidFill>
            </a:endParaRPr>
          </a:p>
        </p:txBody>
      </p:sp>
      <p:sp>
        <p:nvSpPr>
          <p:cNvPr id="12" name="Content Placeholder 7">
            <a:extLst>
              <a:ext uri="{FF2B5EF4-FFF2-40B4-BE49-F238E27FC236}">
                <a16:creationId xmlns:a16="http://schemas.microsoft.com/office/drawing/2014/main" id="{ED9E20E5-7520-4155-8E91-12831B36525B}"/>
              </a:ext>
            </a:extLst>
          </p:cNvPr>
          <p:cNvSpPr txBox="1">
            <a:spLocks/>
          </p:cNvSpPr>
          <p:nvPr/>
        </p:nvSpPr>
        <p:spPr>
          <a:xfrm>
            <a:off x="6297955" y="3869621"/>
            <a:ext cx="1904457" cy="804838"/>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i="1" dirty="0">
                <a:solidFill>
                  <a:srgbClr val="FF0000"/>
                </a:solidFill>
                <a:sym typeface="Wingdings" panose="05000000000000000000" pitchFamily="2" charset="2"/>
              </a:rPr>
              <a:t>consist of segments with decreasing sonority</a:t>
            </a:r>
            <a:endParaRPr lang="en-US" i="1" dirty="0">
              <a:solidFill>
                <a:srgbClr val="FF0000"/>
              </a:solidFill>
            </a:endParaRPr>
          </a:p>
        </p:txBody>
      </p:sp>
      <p:sp>
        <p:nvSpPr>
          <p:cNvPr id="13" name="Content Placeholder 7">
            <a:extLst>
              <a:ext uri="{FF2B5EF4-FFF2-40B4-BE49-F238E27FC236}">
                <a16:creationId xmlns:a16="http://schemas.microsoft.com/office/drawing/2014/main" id="{85E7E5D5-9F99-43CD-B537-932525611E83}"/>
              </a:ext>
            </a:extLst>
          </p:cNvPr>
          <p:cNvSpPr txBox="1">
            <a:spLocks/>
          </p:cNvSpPr>
          <p:nvPr/>
        </p:nvSpPr>
        <p:spPr>
          <a:xfrm>
            <a:off x="838199" y="4778057"/>
            <a:ext cx="10515600" cy="171481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ym typeface="Wingdings" panose="05000000000000000000" pitchFamily="2" charset="2"/>
              </a:rPr>
              <a:t>In order to determine what are possible onsets and possible codas in English it is useful to investigate which combinations of consonants or clusters occur at the beginning and end of English words, respectively.</a:t>
            </a:r>
          </a:p>
          <a:p>
            <a:endParaRPr lang="en-US" sz="2400" dirty="0">
              <a:sym typeface="Wingdings" panose="05000000000000000000" pitchFamily="2" charset="2"/>
            </a:endParaRPr>
          </a:p>
          <a:p>
            <a:r>
              <a:rPr lang="en-US" sz="2400" dirty="0">
                <a:sym typeface="Wingdings" panose="05000000000000000000" pitchFamily="2" charset="2"/>
              </a:rPr>
              <a:t>The study of the combinatory possibilities of segments is called </a:t>
            </a:r>
            <a:r>
              <a:rPr lang="en-US" sz="2400" b="1" dirty="0">
                <a:solidFill>
                  <a:srgbClr val="C00000"/>
                </a:solidFill>
                <a:sym typeface="Wingdings" panose="05000000000000000000" pitchFamily="2" charset="2"/>
              </a:rPr>
              <a:t>phonotactics</a:t>
            </a:r>
            <a:r>
              <a:rPr lang="en-US" sz="2400" dirty="0">
                <a:sym typeface="Wingdings" panose="05000000000000000000" pitchFamily="2" charset="2"/>
              </a:rPr>
              <a:t>.</a:t>
            </a:r>
            <a:endParaRPr lang="en-US" dirty="0"/>
          </a:p>
        </p:txBody>
      </p:sp>
    </p:spTree>
    <p:extLst>
      <p:ext uri="{BB962C8B-B14F-4D97-AF65-F5344CB8AC3E}">
        <p14:creationId xmlns:p14="http://schemas.microsoft.com/office/powerpoint/2010/main" val="810154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1">
                                            <p:txEl>
                                              <p:pRg st="0" end="0"/>
                                            </p:txEl>
                                          </p:spTgt>
                                        </p:tgtEl>
                                        <p:attrNameLst>
                                          <p:attrName>style.visibility</p:attrName>
                                        </p:attrNameLst>
                                      </p:cBhvr>
                                      <p:to>
                                        <p:strVal val="visible"/>
                                      </p:to>
                                    </p:set>
                                    <p:animEffect transition="in" filter="fade">
                                      <p:cBhvr>
                                        <p:cTn id="33" dur="500"/>
                                        <p:tgtEl>
                                          <p:spTgt spid="11">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2">
                                            <p:txEl>
                                              <p:pRg st="0" end="0"/>
                                            </p:txEl>
                                          </p:spTgt>
                                        </p:tgtEl>
                                        <p:attrNameLst>
                                          <p:attrName>style.visibility</p:attrName>
                                        </p:attrNameLst>
                                      </p:cBhvr>
                                      <p:to>
                                        <p:strVal val="visible"/>
                                      </p:to>
                                    </p:set>
                                    <p:animEffect transition="in" filter="fade">
                                      <p:cBhvr>
                                        <p:cTn id="38" dur="500"/>
                                        <p:tgtEl>
                                          <p:spTgt spid="12">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3">
                                            <p:txEl>
                                              <p:pRg st="0" end="0"/>
                                            </p:txEl>
                                          </p:spTgt>
                                        </p:tgtEl>
                                        <p:attrNameLst>
                                          <p:attrName>style.visibility</p:attrName>
                                        </p:attrNameLst>
                                      </p:cBhvr>
                                      <p:to>
                                        <p:strVal val="visible"/>
                                      </p:to>
                                    </p:set>
                                    <p:animEffect transition="in" filter="fade">
                                      <p:cBhvr>
                                        <p:cTn id="43" dur="500"/>
                                        <p:tgtEl>
                                          <p:spTgt spid="13">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3">
                                            <p:txEl>
                                              <p:pRg st="2" end="2"/>
                                            </p:txEl>
                                          </p:spTgt>
                                        </p:tgtEl>
                                        <p:attrNameLst>
                                          <p:attrName>style.visibility</p:attrName>
                                        </p:attrNameLst>
                                      </p:cBhvr>
                                      <p:to>
                                        <p:strVal val="visible"/>
                                      </p:to>
                                    </p:set>
                                    <p:animEffect transition="in" filter="fade">
                                      <p:cBhvr>
                                        <p:cTn id="48"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The Structure of The Syllable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7139127" y="4862983"/>
            <a:ext cx="4414624" cy="1591732"/>
          </a:xfrm>
          <a:ln>
            <a:noFill/>
          </a:ln>
        </p:spPr>
        <p:txBody>
          <a:bodyPr>
            <a:normAutofit fontScale="85000" lnSpcReduction="10000"/>
          </a:bodyPr>
          <a:lstStyle/>
          <a:p>
            <a:r>
              <a:rPr lang="en-US" sz="2400" dirty="0">
                <a:solidFill>
                  <a:srgbClr val="C00000"/>
                </a:solidFill>
                <a:sym typeface="Wingdings" panose="05000000000000000000" pitchFamily="2" charset="2"/>
              </a:rPr>
              <a:t>The important part is the nucleus.</a:t>
            </a:r>
          </a:p>
          <a:p>
            <a:r>
              <a:rPr lang="en-US" sz="2400" dirty="0">
                <a:solidFill>
                  <a:srgbClr val="C00000"/>
                </a:solidFill>
                <a:sym typeface="Wingdings" panose="05000000000000000000" pitchFamily="2" charset="2"/>
              </a:rPr>
              <a:t>Every syllable must have a nucleus. </a:t>
            </a:r>
          </a:p>
          <a:p>
            <a:r>
              <a:rPr lang="en-US" sz="2400" dirty="0">
                <a:solidFill>
                  <a:srgbClr val="C00000"/>
                </a:solidFill>
                <a:sym typeface="Wingdings" panose="05000000000000000000" pitchFamily="2" charset="2"/>
              </a:rPr>
              <a:t>Nucleus is the one with the highest sonority (loudness). It usually vowels because they are high in sonority.</a:t>
            </a:r>
            <a:endParaRPr lang="en-US" dirty="0">
              <a:solidFill>
                <a:srgbClr val="C00000"/>
              </a:solidFill>
            </a:endParaRPr>
          </a:p>
        </p:txBody>
      </p:sp>
      <p:grpSp>
        <p:nvGrpSpPr>
          <p:cNvPr id="3" name="Group 2">
            <a:extLst>
              <a:ext uri="{FF2B5EF4-FFF2-40B4-BE49-F238E27FC236}">
                <a16:creationId xmlns:a16="http://schemas.microsoft.com/office/drawing/2014/main" id="{CA094F05-FF16-4E8C-ABD8-D1268A00DF12}"/>
              </a:ext>
            </a:extLst>
          </p:cNvPr>
          <p:cNvGrpSpPr/>
          <p:nvPr/>
        </p:nvGrpSpPr>
        <p:grpSpPr>
          <a:xfrm>
            <a:off x="2075015" y="2236532"/>
            <a:ext cx="1848765" cy="1500666"/>
            <a:chOff x="4999987" y="2336101"/>
            <a:chExt cx="1848765" cy="1500666"/>
          </a:xfrm>
        </p:grpSpPr>
        <p:sp>
          <p:nvSpPr>
            <p:cNvPr id="2" name="TextBox 1">
              <a:extLst>
                <a:ext uri="{FF2B5EF4-FFF2-40B4-BE49-F238E27FC236}">
                  <a16:creationId xmlns:a16="http://schemas.microsoft.com/office/drawing/2014/main" id="{B31CC4FA-B989-4971-B347-839D30971A22}"/>
                </a:ext>
              </a:extLst>
            </p:cNvPr>
            <p:cNvSpPr txBox="1"/>
            <p:nvPr/>
          </p:nvSpPr>
          <p:spPr>
            <a:xfrm>
              <a:off x="5595519" y="2336101"/>
              <a:ext cx="702436" cy="400110"/>
            </a:xfrm>
            <a:prstGeom prst="rect">
              <a:avLst/>
            </a:prstGeom>
            <a:noFill/>
          </p:spPr>
          <p:txBody>
            <a:bodyPr wrap="none" rtlCol="0">
              <a:spAutoFit/>
            </a:bodyPr>
            <a:lstStyle/>
            <a:p>
              <a:r>
                <a:rPr lang="en-US" sz="2000" b="1" dirty="0"/>
                <a:t>peak</a:t>
              </a:r>
            </a:p>
          </p:txBody>
        </p:sp>
        <p:sp>
          <p:nvSpPr>
            <p:cNvPr id="5" name="TextBox 4">
              <a:extLst>
                <a:ext uri="{FF2B5EF4-FFF2-40B4-BE49-F238E27FC236}">
                  <a16:creationId xmlns:a16="http://schemas.microsoft.com/office/drawing/2014/main" id="{B71117ED-E7DF-47B4-BF9C-1E24AE5BEEA7}"/>
                </a:ext>
              </a:extLst>
            </p:cNvPr>
            <p:cNvSpPr txBox="1"/>
            <p:nvPr/>
          </p:nvSpPr>
          <p:spPr>
            <a:xfrm>
              <a:off x="4999987" y="3436657"/>
              <a:ext cx="779252" cy="400110"/>
            </a:xfrm>
            <a:prstGeom prst="rect">
              <a:avLst/>
            </a:prstGeom>
            <a:noFill/>
          </p:spPr>
          <p:txBody>
            <a:bodyPr wrap="none" rtlCol="0">
              <a:spAutoFit/>
            </a:bodyPr>
            <a:lstStyle/>
            <a:p>
              <a:r>
                <a:rPr lang="en-US" sz="2000" b="1" dirty="0"/>
                <a:t>onset</a:t>
              </a:r>
            </a:p>
          </p:txBody>
        </p:sp>
        <p:sp>
          <p:nvSpPr>
            <p:cNvPr id="6" name="TextBox 5">
              <a:extLst>
                <a:ext uri="{FF2B5EF4-FFF2-40B4-BE49-F238E27FC236}">
                  <a16:creationId xmlns:a16="http://schemas.microsoft.com/office/drawing/2014/main" id="{B22D1134-0BF8-4167-842E-BB81FEFB97B9}"/>
                </a:ext>
              </a:extLst>
            </p:cNvPr>
            <p:cNvSpPr txBox="1"/>
            <p:nvPr/>
          </p:nvSpPr>
          <p:spPr>
            <a:xfrm>
              <a:off x="6155614" y="3436657"/>
              <a:ext cx="693138" cy="400110"/>
            </a:xfrm>
            <a:prstGeom prst="rect">
              <a:avLst/>
            </a:prstGeom>
            <a:noFill/>
          </p:spPr>
          <p:txBody>
            <a:bodyPr wrap="none" rtlCol="0">
              <a:spAutoFit/>
            </a:bodyPr>
            <a:lstStyle/>
            <a:p>
              <a:r>
                <a:rPr lang="en-US" sz="2000" b="1" dirty="0"/>
                <a:t>coda</a:t>
              </a:r>
            </a:p>
          </p:txBody>
        </p:sp>
        <p:cxnSp>
          <p:nvCxnSpPr>
            <p:cNvPr id="4" name="Straight Connector 3">
              <a:extLst>
                <a:ext uri="{FF2B5EF4-FFF2-40B4-BE49-F238E27FC236}">
                  <a16:creationId xmlns:a16="http://schemas.microsoft.com/office/drawing/2014/main" id="{E84AFDED-A191-4126-AC96-D8335DE425E8}"/>
                </a:ext>
              </a:extLst>
            </p:cNvPr>
            <p:cNvCxnSpPr>
              <a:cxnSpLocks/>
            </p:cNvCxnSpPr>
            <p:nvPr/>
          </p:nvCxnSpPr>
          <p:spPr>
            <a:xfrm flipV="1">
              <a:off x="5419139" y="283437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D1F7EA2-B1AC-40B7-B03D-3F7300D636F2}"/>
                </a:ext>
              </a:extLst>
            </p:cNvPr>
            <p:cNvCxnSpPr>
              <a:cxnSpLocks/>
            </p:cNvCxnSpPr>
            <p:nvPr/>
          </p:nvCxnSpPr>
          <p:spPr>
            <a:xfrm rot="16200000" flipV="1">
              <a:off x="5854052" y="291635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grpSp>
      <p:sp>
        <p:nvSpPr>
          <p:cNvPr id="15" name="TextBox 14">
            <a:extLst>
              <a:ext uri="{FF2B5EF4-FFF2-40B4-BE49-F238E27FC236}">
                <a16:creationId xmlns:a16="http://schemas.microsoft.com/office/drawing/2014/main" id="{9E247BFF-8C05-4EE5-9D33-2DB0FFFBFF5C}"/>
              </a:ext>
            </a:extLst>
          </p:cNvPr>
          <p:cNvSpPr txBox="1"/>
          <p:nvPr/>
        </p:nvSpPr>
        <p:spPr>
          <a:xfrm>
            <a:off x="7698680" y="1731266"/>
            <a:ext cx="1556836" cy="523220"/>
          </a:xfrm>
          <a:prstGeom prst="rect">
            <a:avLst/>
          </a:prstGeom>
          <a:noFill/>
        </p:spPr>
        <p:txBody>
          <a:bodyPr wrap="none" rtlCol="0">
            <a:spAutoFit/>
          </a:bodyPr>
          <a:lstStyle/>
          <a:p>
            <a:r>
              <a:rPr lang="el-GR" sz="2800" b="1" dirty="0"/>
              <a:t>σ</a:t>
            </a:r>
            <a:r>
              <a:rPr lang="en-US" sz="2800" b="1" dirty="0"/>
              <a:t> (sigma)</a:t>
            </a:r>
          </a:p>
        </p:txBody>
      </p:sp>
      <p:sp>
        <p:nvSpPr>
          <p:cNvPr id="16" name="TextBox 15">
            <a:extLst>
              <a:ext uri="{FF2B5EF4-FFF2-40B4-BE49-F238E27FC236}">
                <a16:creationId xmlns:a16="http://schemas.microsoft.com/office/drawing/2014/main" id="{C33E2B89-6632-4343-B4D1-DCDDD5629BBB}"/>
              </a:ext>
            </a:extLst>
          </p:cNvPr>
          <p:cNvSpPr txBox="1"/>
          <p:nvPr/>
        </p:nvSpPr>
        <p:spPr>
          <a:xfrm>
            <a:off x="7321471" y="2897017"/>
            <a:ext cx="779252" cy="400110"/>
          </a:xfrm>
          <a:prstGeom prst="rect">
            <a:avLst/>
          </a:prstGeom>
          <a:noFill/>
        </p:spPr>
        <p:txBody>
          <a:bodyPr wrap="none" rtlCol="0">
            <a:spAutoFit/>
          </a:bodyPr>
          <a:lstStyle/>
          <a:p>
            <a:r>
              <a:rPr lang="en-US" sz="2000" b="1" dirty="0"/>
              <a:t>onset</a:t>
            </a:r>
          </a:p>
        </p:txBody>
      </p:sp>
      <p:sp>
        <p:nvSpPr>
          <p:cNvPr id="17" name="TextBox 16">
            <a:extLst>
              <a:ext uri="{FF2B5EF4-FFF2-40B4-BE49-F238E27FC236}">
                <a16:creationId xmlns:a16="http://schemas.microsoft.com/office/drawing/2014/main" id="{F9384338-A132-4336-9699-8590EADA07A6}"/>
              </a:ext>
            </a:extLst>
          </p:cNvPr>
          <p:cNvSpPr txBox="1"/>
          <p:nvPr/>
        </p:nvSpPr>
        <p:spPr>
          <a:xfrm>
            <a:off x="8477098" y="2897017"/>
            <a:ext cx="869341" cy="400110"/>
          </a:xfrm>
          <a:prstGeom prst="rect">
            <a:avLst/>
          </a:prstGeom>
          <a:noFill/>
        </p:spPr>
        <p:txBody>
          <a:bodyPr wrap="none" rtlCol="0">
            <a:spAutoFit/>
          </a:bodyPr>
          <a:lstStyle/>
          <a:p>
            <a:r>
              <a:rPr lang="en-US" sz="2000" b="1" dirty="0"/>
              <a:t>rhyme</a:t>
            </a:r>
          </a:p>
        </p:txBody>
      </p:sp>
      <p:cxnSp>
        <p:nvCxnSpPr>
          <p:cNvPr id="18" name="Straight Connector 17">
            <a:extLst>
              <a:ext uri="{FF2B5EF4-FFF2-40B4-BE49-F238E27FC236}">
                <a16:creationId xmlns:a16="http://schemas.microsoft.com/office/drawing/2014/main" id="{7C96EF51-CECF-40B6-9E2E-D265605235B0}"/>
              </a:ext>
            </a:extLst>
          </p:cNvPr>
          <p:cNvCxnSpPr>
            <a:cxnSpLocks/>
          </p:cNvCxnSpPr>
          <p:nvPr/>
        </p:nvCxnSpPr>
        <p:spPr>
          <a:xfrm flipV="1">
            <a:off x="7740623" y="229473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CF27DFE-53E5-4CCA-B6EE-4BE6844CF33E}"/>
              </a:ext>
            </a:extLst>
          </p:cNvPr>
          <p:cNvCxnSpPr>
            <a:cxnSpLocks/>
          </p:cNvCxnSpPr>
          <p:nvPr/>
        </p:nvCxnSpPr>
        <p:spPr>
          <a:xfrm rot="16200000" flipV="1">
            <a:off x="8175536" y="237671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EC8E8B8-B5E3-4B54-97AD-9B34602D7822}"/>
              </a:ext>
            </a:extLst>
          </p:cNvPr>
          <p:cNvCxnSpPr>
            <a:cxnSpLocks/>
          </p:cNvCxnSpPr>
          <p:nvPr/>
        </p:nvCxnSpPr>
        <p:spPr>
          <a:xfrm flipV="1">
            <a:off x="8391955" y="330904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E0562E-833C-4D05-9782-09139A845C7B}"/>
              </a:ext>
            </a:extLst>
          </p:cNvPr>
          <p:cNvCxnSpPr>
            <a:cxnSpLocks/>
          </p:cNvCxnSpPr>
          <p:nvPr/>
        </p:nvCxnSpPr>
        <p:spPr>
          <a:xfrm rot="16200000" flipV="1">
            <a:off x="8826868" y="339102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843763C1-F83F-4182-B802-4383EEFEABE1}"/>
              </a:ext>
            </a:extLst>
          </p:cNvPr>
          <p:cNvSpPr txBox="1"/>
          <p:nvPr/>
        </p:nvSpPr>
        <p:spPr>
          <a:xfrm>
            <a:off x="7832290" y="3885959"/>
            <a:ext cx="1000595" cy="400110"/>
          </a:xfrm>
          <a:prstGeom prst="rect">
            <a:avLst/>
          </a:prstGeom>
          <a:noFill/>
        </p:spPr>
        <p:txBody>
          <a:bodyPr wrap="none" rtlCol="0">
            <a:spAutoFit/>
          </a:bodyPr>
          <a:lstStyle/>
          <a:p>
            <a:r>
              <a:rPr lang="en-US" sz="2000" b="1" dirty="0"/>
              <a:t>nucleus</a:t>
            </a:r>
          </a:p>
        </p:txBody>
      </p:sp>
      <p:sp>
        <p:nvSpPr>
          <p:cNvPr id="23" name="TextBox 22">
            <a:extLst>
              <a:ext uri="{FF2B5EF4-FFF2-40B4-BE49-F238E27FC236}">
                <a16:creationId xmlns:a16="http://schemas.microsoft.com/office/drawing/2014/main" id="{45A40421-39CA-4429-9F00-1EA1A4CF9B39}"/>
              </a:ext>
            </a:extLst>
          </p:cNvPr>
          <p:cNvSpPr txBox="1"/>
          <p:nvPr/>
        </p:nvSpPr>
        <p:spPr>
          <a:xfrm>
            <a:off x="9038288" y="3885959"/>
            <a:ext cx="693138" cy="400110"/>
          </a:xfrm>
          <a:prstGeom prst="rect">
            <a:avLst/>
          </a:prstGeom>
          <a:noFill/>
        </p:spPr>
        <p:txBody>
          <a:bodyPr wrap="none" rtlCol="0">
            <a:spAutoFit/>
          </a:bodyPr>
          <a:lstStyle/>
          <a:p>
            <a:r>
              <a:rPr lang="en-US" sz="2000" b="1" dirty="0"/>
              <a:t>coda</a:t>
            </a:r>
          </a:p>
        </p:txBody>
      </p:sp>
      <p:sp>
        <p:nvSpPr>
          <p:cNvPr id="10" name="Arrow: Right 9">
            <a:extLst>
              <a:ext uri="{FF2B5EF4-FFF2-40B4-BE49-F238E27FC236}">
                <a16:creationId xmlns:a16="http://schemas.microsoft.com/office/drawing/2014/main" id="{D9C8627B-44E6-4A71-9680-F8EC0E9FBA08}"/>
              </a:ext>
            </a:extLst>
          </p:cNvPr>
          <p:cNvSpPr/>
          <p:nvPr/>
        </p:nvSpPr>
        <p:spPr>
          <a:xfrm>
            <a:off x="4878099" y="2558546"/>
            <a:ext cx="1602889" cy="956412"/>
          </a:xfrm>
          <a:prstGeom prst="rightArrow">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6962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500"/>
                            </p:stCondLst>
                            <p:childTnLst>
                              <p:par>
                                <p:cTn id="42" presetID="10" presetClass="entr" presetSubtype="0"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8">
                                            <p:txEl>
                                              <p:pRg st="0" end="0"/>
                                            </p:txEl>
                                          </p:spTgt>
                                        </p:tgtEl>
                                        <p:attrNameLst>
                                          <p:attrName>style.visibility</p:attrName>
                                        </p:attrNameLst>
                                      </p:cBhvr>
                                      <p:to>
                                        <p:strVal val="visible"/>
                                      </p:to>
                                    </p:set>
                                    <p:animEffect transition="in" filter="fade">
                                      <p:cBhvr>
                                        <p:cTn id="58" dur="500"/>
                                        <p:tgtEl>
                                          <p:spTgt spid="8">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8">
                                            <p:txEl>
                                              <p:pRg st="1" end="1"/>
                                            </p:txEl>
                                          </p:spTgt>
                                        </p:tgtEl>
                                        <p:attrNameLst>
                                          <p:attrName>style.visibility</p:attrName>
                                        </p:attrNameLst>
                                      </p:cBhvr>
                                      <p:to>
                                        <p:strVal val="visible"/>
                                      </p:to>
                                    </p:set>
                                    <p:animEffect transition="in" filter="fade">
                                      <p:cBhvr>
                                        <p:cTn id="63" dur="500"/>
                                        <p:tgtEl>
                                          <p:spTgt spid="8">
                                            <p:txEl>
                                              <p:pRg st="1" end="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8">
                                            <p:txEl>
                                              <p:pRg st="2" end="2"/>
                                            </p:txEl>
                                          </p:spTgt>
                                        </p:tgtEl>
                                        <p:attrNameLst>
                                          <p:attrName>style.visibility</p:attrName>
                                        </p:attrNameLst>
                                      </p:cBhvr>
                                      <p:to>
                                        <p:strVal val="visible"/>
                                      </p:to>
                                    </p:set>
                                    <p:animEffect transition="in" filter="fade">
                                      <p:cBhvr>
                                        <p:cTn id="68"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2" grpId="0"/>
      <p:bldP spid="23" grpId="0"/>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The Structure of The Syllable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7981002" y="4543564"/>
            <a:ext cx="434670" cy="400110"/>
          </a:xfrm>
          <a:ln>
            <a:noFill/>
          </a:ln>
        </p:spPr>
        <p:txBody>
          <a:bodyPr>
            <a:normAutofit fontScale="85000" lnSpcReduction="20000"/>
          </a:bodyPr>
          <a:lstStyle/>
          <a:p>
            <a:pPr marL="0" indent="0">
              <a:buNone/>
            </a:pPr>
            <a:r>
              <a:rPr lang="az-Cyrl-AZ"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ӕ</a:t>
            </a:r>
            <a:endParaRPr lang="en-US" sz="3200" dirty="0">
              <a:solidFill>
                <a:srgbClr val="C00000"/>
              </a:solidFill>
            </a:endParaRPr>
          </a:p>
        </p:txBody>
      </p:sp>
      <p:sp>
        <p:nvSpPr>
          <p:cNvPr id="15" name="TextBox 14">
            <a:extLst>
              <a:ext uri="{FF2B5EF4-FFF2-40B4-BE49-F238E27FC236}">
                <a16:creationId xmlns:a16="http://schemas.microsoft.com/office/drawing/2014/main" id="{9E247BFF-8C05-4EE5-9D33-2DB0FFFBFF5C}"/>
              </a:ext>
            </a:extLst>
          </p:cNvPr>
          <p:cNvSpPr txBox="1"/>
          <p:nvPr/>
        </p:nvSpPr>
        <p:spPr>
          <a:xfrm>
            <a:off x="7564430" y="1927356"/>
            <a:ext cx="1556836" cy="523220"/>
          </a:xfrm>
          <a:prstGeom prst="rect">
            <a:avLst/>
          </a:prstGeom>
          <a:noFill/>
        </p:spPr>
        <p:txBody>
          <a:bodyPr wrap="none" rtlCol="0">
            <a:spAutoFit/>
          </a:bodyPr>
          <a:lstStyle/>
          <a:p>
            <a:r>
              <a:rPr lang="el-GR" sz="2800" b="1" dirty="0"/>
              <a:t>σ</a:t>
            </a:r>
            <a:r>
              <a:rPr lang="en-US" sz="2800" b="1" dirty="0"/>
              <a:t> (sigma)</a:t>
            </a:r>
          </a:p>
        </p:txBody>
      </p:sp>
      <p:sp>
        <p:nvSpPr>
          <p:cNvPr id="16" name="TextBox 15">
            <a:extLst>
              <a:ext uri="{FF2B5EF4-FFF2-40B4-BE49-F238E27FC236}">
                <a16:creationId xmlns:a16="http://schemas.microsoft.com/office/drawing/2014/main" id="{C33E2B89-6632-4343-B4D1-DCDDD5629BBB}"/>
              </a:ext>
            </a:extLst>
          </p:cNvPr>
          <p:cNvSpPr txBox="1"/>
          <p:nvPr/>
        </p:nvSpPr>
        <p:spPr>
          <a:xfrm>
            <a:off x="7187221" y="3093107"/>
            <a:ext cx="779252" cy="400110"/>
          </a:xfrm>
          <a:prstGeom prst="rect">
            <a:avLst/>
          </a:prstGeom>
          <a:noFill/>
        </p:spPr>
        <p:txBody>
          <a:bodyPr wrap="none" rtlCol="0">
            <a:spAutoFit/>
          </a:bodyPr>
          <a:lstStyle/>
          <a:p>
            <a:r>
              <a:rPr lang="en-US" sz="2000" b="1" dirty="0"/>
              <a:t>onset</a:t>
            </a:r>
          </a:p>
        </p:txBody>
      </p:sp>
      <p:sp>
        <p:nvSpPr>
          <p:cNvPr id="17" name="TextBox 16">
            <a:extLst>
              <a:ext uri="{FF2B5EF4-FFF2-40B4-BE49-F238E27FC236}">
                <a16:creationId xmlns:a16="http://schemas.microsoft.com/office/drawing/2014/main" id="{F9384338-A132-4336-9699-8590EADA07A6}"/>
              </a:ext>
            </a:extLst>
          </p:cNvPr>
          <p:cNvSpPr txBox="1"/>
          <p:nvPr/>
        </p:nvSpPr>
        <p:spPr>
          <a:xfrm>
            <a:off x="8342848" y="3093107"/>
            <a:ext cx="869341" cy="400110"/>
          </a:xfrm>
          <a:prstGeom prst="rect">
            <a:avLst/>
          </a:prstGeom>
          <a:noFill/>
        </p:spPr>
        <p:txBody>
          <a:bodyPr wrap="none" rtlCol="0">
            <a:spAutoFit/>
          </a:bodyPr>
          <a:lstStyle/>
          <a:p>
            <a:r>
              <a:rPr lang="en-US" sz="2000" b="1" dirty="0"/>
              <a:t>rhyme</a:t>
            </a:r>
          </a:p>
        </p:txBody>
      </p:sp>
      <p:cxnSp>
        <p:nvCxnSpPr>
          <p:cNvPr id="18" name="Straight Connector 17">
            <a:extLst>
              <a:ext uri="{FF2B5EF4-FFF2-40B4-BE49-F238E27FC236}">
                <a16:creationId xmlns:a16="http://schemas.microsoft.com/office/drawing/2014/main" id="{7C96EF51-CECF-40B6-9E2E-D265605235B0}"/>
              </a:ext>
            </a:extLst>
          </p:cNvPr>
          <p:cNvCxnSpPr>
            <a:cxnSpLocks/>
          </p:cNvCxnSpPr>
          <p:nvPr/>
        </p:nvCxnSpPr>
        <p:spPr>
          <a:xfrm flipV="1">
            <a:off x="7606373" y="249082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CF27DFE-53E5-4CCA-B6EE-4BE6844CF33E}"/>
              </a:ext>
            </a:extLst>
          </p:cNvPr>
          <p:cNvCxnSpPr>
            <a:cxnSpLocks/>
          </p:cNvCxnSpPr>
          <p:nvPr/>
        </p:nvCxnSpPr>
        <p:spPr>
          <a:xfrm rot="16200000" flipV="1">
            <a:off x="8041286" y="257280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EC8E8B8-B5E3-4B54-97AD-9B34602D7822}"/>
              </a:ext>
            </a:extLst>
          </p:cNvPr>
          <p:cNvCxnSpPr>
            <a:cxnSpLocks/>
          </p:cNvCxnSpPr>
          <p:nvPr/>
        </p:nvCxnSpPr>
        <p:spPr>
          <a:xfrm flipV="1">
            <a:off x="8257705" y="350513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E0562E-833C-4D05-9782-09139A845C7B}"/>
              </a:ext>
            </a:extLst>
          </p:cNvPr>
          <p:cNvCxnSpPr>
            <a:cxnSpLocks/>
          </p:cNvCxnSpPr>
          <p:nvPr/>
        </p:nvCxnSpPr>
        <p:spPr>
          <a:xfrm rot="16200000" flipV="1">
            <a:off x="8692618" y="358711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843763C1-F83F-4182-B802-4383EEFEABE1}"/>
              </a:ext>
            </a:extLst>
          </p:cNvPr>
          <p:cNvSpPr txBox="1"/>
          <p:nvPr/>
        </p:nvSpPr>
        <p:spPr>
          <a:xfrm>
            <a:off x="7698040" y="4082049"/>
            <a:ext cx="1000595" cy="400110"/>
          </a:xfrm>
          <a:prstGeom prst="rect">
            <a:avLst/>
          </a:prstGeom>
          <a:noFill/>
        </p:spPr>
        <p:txBody>
          <a:bodyPr wrap="none" rtlCol="0">
            <a:spAutoFit/>
          </a:bodyPr>
          <a:lstStyle/>
          <a:p>
            <a:r>
              <a:rPr lang="en-US" sz="2000" b="1" dirty="0"/>
              <a:t>nucleus</a:t>
            </a:r>
          </a:p>
        </p:txBody>
      </p:sp>
      <p:sp>
        <p:nvSpPr>
          <p:cNvPr id="23" name="TextBox 22">
            <a:extLst>
              <a:ext uri="{FF2B5EF4-FFF2-40B4-BE49-F238E27FC236}">
                <a16:creationId xmlns:a16="http://schemas.microsoft.com/office/drawing/2014/main" id="{45A40421-39CA-4429-9F00-1EA1A4CF9B39}"/>
              </a:ext>
            </a:extLst>
          </p:cNvPr>
          <p:cNvSpPr txBox="1"/>
          <p:nvPr/>
        </p:nvSpPr>
        <p:spPr>
          <a:xfrm>
            <a:off x="8904038" y="4082049"/>
            <a:ext cx="693138" cy="400110"/>
          </a:xfrm>
          <a:prstGeom prst="rect">
            <a:avLst/>
          </a:prstGeom>
          <a:noFill/>
        </p:spPr>
        <p:txBody>
          <a:bodyPr wrap="none" rtlCol="0">
            <a:spAutoFit/>
          </a:bodyPr>
          <a:lstStyle/>
          <a:p>
            <a:r>
              <a:rPr lang="en-US" sz="2000" b="1" dirty="0"/>
              <a:t>coda</a:t>
            </a:r>
          </a:p>
        </p:txBody>
      </p:sp>
      <p:sp>
        <p:nvSpPr>
          <p:cNvPr id="24" name="Content Placeholder 7">
            <a:extLst>
              <a:ext uri="{FF2B5EF4-FFF2-40B4-BE49-F238E27FC236}">
                <a16:creationId xmlns:a16="http://schemas.microsoft.com/office/drawing/2014/main" id="{C53B651D-1477-4BA2-B4E4-6A3402913068}"/>
              </a:ext>
            </a:extLst>
          </p:cNvPr>
          <p:cNvSpPr txBox="1">
            <a:spLocks/>
          </p:cNvSpPr>
          <p:nvPr/>
        </p:nvSpPr>
        <p:spPr>
          <a:xfrm>
            <a:off x="1641841" y="2178907"/>
            <a:ext cx="4414624" cy="1591732"/>
          </a:xfrm>
          <a:prstGeom prst="rect">
            <a:avLst/>
          </a:prstGeom>
          <a:ln>
            <a:no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rgbClr val="C00000"/>
                </a:solidFill>
              </a:rPr>
              <a:t>Step 1: CAT </a:t>
            </a:r>
            <a:r>
              <a:rPr lang="en-US" dirty="0">
                <a:solidFill>
                  <a:srgbClr val="C00000"/>
                </a:solidFill>
                <a:sym typeface="Wingdings" panose="05000000000000000000" pitchFamily="2" charset="2"/>
              </a:rPr>
              <a:t> /k</a:t>
            </a:r>
            <a:r>
              <a:rPr lang="az-Cyrl-AZ"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ӕ</a:t>
            </a:r>
            <a:r>
              <a:rPr lang="en-US" dirty="0">
                <a:solidFill>
                  <a:srgbClr val="C00000"/>
                </a:solidFill>
                <a:sym typeface="Wingdings" panose="05000000000000000000" pitchFamily="2" charset="2"/>
              </a:rPr>
              <a:t>t/</a:t>
            </a:r>
          </a:p>
          <a:p>
            <a:pPr marL="0" indent="0">
              <a:buNone/>
            </a:pPr>
            <a:r>
              <a:rPr lang="en-US" dirty="0">
                <a:solidFill>
                  <a:srgbClr val="C00000"/>
                </a:solidFill>
                <a:sym typeface="Wingdings" panose="05000000000000000000" pitchFamily="2" charset="2"/>
              </a:rPr>
              <a:t>Step 2: find the nucleus</a:t>
            </a:r>
          </a:p>
          <a:p>
            <a:pPr marL="0" indent="0">
              <a:buNone/>
            </a:pPr>
            <a:r>
              <a:rPr lang="en-US" dirty="0">
                <a:solidFill>
                  <a:srgbClr val="C00000"/>
                </a:solidFill>
                <a:sym typeface="Wingdings" panose="05000000000000000000" pitchFamily="2" charset="2"/>
              </a:rPr>
              <a:t>Step 3: analyze the other 	  	components</a:t>
            </a:r>
            <a:endParaRPr lang="en-US" dirty="0">
              <a:solidFill>
                <a:srgbClr val="C00000"/>
              </a:solidFill>
            </a:endParaRPr>
          </a:p>
        </p:txBody>
      </p:sp>
      <p:sp>
        <p:nvSpPr>
          <p:cNvPr id="25" name="Content Placeholder 7">
            <a:extLst>
              <a:ext uri="{FF2B5EF4-FFF2-40B4-BE49-F238E27FC236}">
                <a16:creationId xmlns:a16="http://schemas.microsoft.com/office/drawing/2014/main" id="{8FE9C357-78E2-431A-AB1F-E9F1EC52D535}"/>
              </a:ext>
            </a:extLst>
          </p:cNvPr>
          <p:cNvSpPr txBox="1">
            <a:spLocks/>
          </p:cNvSpPr>
          <p:nvPr/>
        </p:nvSpPr>
        <p:spPr>
          <a:xfrm>
            <a:off x="7325868" y="3576084"/>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k</a:t>
            </a:r>
            <a:endParaRPr lang="en-US" sz="3200" dirty="0">
              <a:solidFill>
                <a:srgbClr val="C00000"/>
              </a:solidFill>
            </a:endParaRPr>
          </a:p>
        </p:txBody>
      </p:sp>
      <p:sp>
        <p:nvSpPr>
          <p:cNvPr id="26" name="Content Placeholder 7">
            <a:extLst>
              <a:ext uri="{FF2B5EF4-FFF2-40B4-BE49-F238E27FC236}">
                <a16:creationId xmlns:a16="http://schemas.microsoft.com/office/drawing/2014/main" id="{4D8F54B8-30D7-4B76-90A7-28FC9F1A5AEF}"/>
              </a:ext>
            </a:extLst>
          </p:cNvPr>
          <p:cNvSpPr txBox="1">
            <a:spLocks/>
          </p:cNvSpPr>
          <p:nvPr/>
        </p:nvSpPr>
        <p:spPr>
          <a:xfrm>
            <a:off x="9162506" y="4543564"/>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t</a:t>
            </a:r>
            <a:endParaRPr lang="en-US" sz="3200" dirty="0">
              <a:solidFill>
                <a:srgbClr val="C00000"/>
              </a:solidFill>
            </a:endParaRPr>
          </a:p>
        </p:txBody>
      </p:sp>
    </p:spTree>
    <p:extLst>
      <p:ext uri="{BB962C8B-B14F-4D97-AF65-F5344CB8AC3E}">
        <p14:creationId xmlns:p14="http://schemas.microsoft.com/office/powerpoint/2010/main" val="2685492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500"/>
                                        <p:tgtEl>
                                          <p:spTgt spid="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500"/>
                                        <p:tgtEl>
                                          <p:spTgt spid="2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xEl>
                                              <p:pRg st="2" end="2"/>
                                            </p:txEl>
                                          </p:spTgt>
                                        </p:tgtEl>
                                        <p:attrNameLst>
                                          <p:attrName>style.visibility</p:attrName>
                                        </p:attrNameLst>
                                      </p:cBhvr>
                                      <p:to>
                                        <p:strVal val="visible"/>
                                      </p:to>
                                    </p:set>
                                    <p:animEffect transition="in" filter="fade">
                                      <p:cBhvr>
                                        <p:cTn id="22" dur="500"/>
                                        <p:tgtEl>
                                          <p:spTgt spid="2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5">
                                            <p:txEl>
                                              <p:pRg st="0" end="0"/>
                                            </p:txEl>
                                          </p:spTgt>
                                        </p:tgtEl>
                                        <p:attrNameLst>
                                          <p:attrName>style.visibility</p:attrName>
                                        </p:attrNameLst>
                                      </p:cBhvr>
                                      <p:to>
                                        <p:strVal val="visible"/>
                                      </p:to>
                                    </p:set>
                                    <p:animEffect transition="in" filter="fade">
                                      <p:cBhvr>
                                        <p:cTn id="27" dur="500"/>
                                        <p:tgtEl>
                                          <p:spTgt spid="2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6">
                                            <p:txEl>
                                              <p:pRg st="0" end="0"/>
                                            </p:txEl>
                                          </p:spTgt>
                                        </p:tgtEl>
                                        <p:attrNameLst>
                                          <p:attrName>style.visibility</p:attrName>
                                        </p:attrNameLst>
                                      </p:cBhvr>
                                      <p:to>
                                        <p:strVal val="visible"/>
                                      </p:to>
                                    </p:set>
                                    <p:animEffect transition="in" filter="fade">
                                      <p:cBhvr>
                                        <p:cTn id="32" dur="500"/>
                                        <p:tgtEl>
                                          <p:spTgt spid="2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The Structure of The Syllable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2497195" y="5521988"/>
            <a:ext cx="434670" cy="400110"/>
          </a:xfrm>
          <a:ln>
            <a:noFill/>
          </a:ln>
        </p:spPr>
        <p:txBody>
          <a:bodyPr>
            <a:normAutofit fontScale="85000" lnSpcReduction="20000"/>
          </a:bodyPr>
          <a:lstStyle/>
          <a:p>
            <a:pPr marL="0" indent="0">
              <a:buNone/>
            </a:pPr>
            <a:r>
              <a:rPr lang="en-US" sz="32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eɪ</a:t>
            </a:r>
            <a:endParaRPr lang="en-US" sz="3200" dirty="0">
              <a:solidFill>
                <a:srgbClr val="C00000"/>
              </a:solidFill>
            </a:endParaRPr>
          </a:p>
        </p:txBody>
      </p:sp>
      <p:sp>
        <p:nvSpPr>
          <p:cNvPr id="15" name="TextBox 14">
            <a:extLst>
              <a:ext uri="{FF2B5EF4-FFF2-40B4-BE49-F238E27FC236}">
                <a16:creationId xmlns:a16="http://schemas.microsoft.com/office/drawing/2014/main" id="{9E247BFF-8C05-4EE5-9D33-2DB0FFFBFF5C}"/>
              </a:ext>
            </a:extLst>
          </p:cNvPr>
          <p:cNvSpPr txBox="1"/>
          <p:nvPr/>
        </p:nvSpPr>
        <p:spPr>
          <a:xfrm>
            <a:off x="2080623" y="2905780"/>
            <a:ext cx="1556836" cy="523220"/>
          </a:xfrm>
          <a:prstGeom prst="rect">
            <a:avLst/>
          </a:prstGeom>
          <a:noFill/>
        </p:spPr>
        <p:txBody>
          <a:bodyPr wrap="none" rtlCol="0">
            <a:spAutoFit/>
          </a:bodyPr>
          <a:lstStyle/>
          <a:p>
            <a:r>
              <a:rPr lang="el-GR" sz="2800" b="1" dirty="0"/>
              <a:t>σ</a:t>
            </a:r>
            <a:r>
              <a:rPr lang="en-US" sz="2800" b="1" dirty="0"/>
              <a:t> (sigma)</a:t>
            </a:r>
          </a:p>
        </p:txBody>
      </p:sp>
      <p:sp>
        <p:nvSpPr>
          <p:cNvPr id="16" name="TextBox 15">
            <a:extLst>
              <a:ext uri="{FF2B5EF4-FFF2-40B4-BE49-F238E27FC236}">
                <a16:creationId xmlns:a16="http://schemas.microsoft.com/office/drawing/2014/main" id="{C33E2B89-6632-4343-B4D1-DCDDD5629BBB}"/>
              </a:ext>
            </a:extLst>
          </p:cNvPr>
          <p:cNvSpPr txBox="1"/>
          <p:nvPr/>
        </p:nvSpPr>
        <p:spPr>
          <a:xfrm>
            <a:off x="1703414" y="4071531"/>
            <a:ext cx="779252" cy="400110"/>
          </a:xfrm>
          <a:prstGeom prst="rect">
            <a:avLst/>
          </a:prstGeom>
          <a:noFill/>
        </p:spPr>
        <p:txBody>
          <a:bodyPr wrap="none" rtlCol="0">
            <a:spAutoFit/>
          </a:bodyPr>
          <a:lstStyle/>
          <a:p>
            <a:r>
              <a:rPr lang="en-US" sz="2000" b="1" dirty="0"/>
              <a:t>onset</a:t>
            </a:r>
          </a:p>
        </p:txBody>
      </p:sp>
      <p:sp>
        <p:nvSpPr>
          <p:cNvPr id="17" name="TextBox 16">
            <a:extLst>
              <a:ext uri="{FF2B5EF4-FFF2-40B4-BE49-F238E27FC236}">
                <a16:creationId xmlns:a16="http://schemas.microsoft.com/office/drawing/2014/main" id="{F9384338-A132-4336-9699-8590EADA07A6}"/>
              </a:ext>
            </a:extLst>
          </p:cNvPr>
          <p:cNvSpPr txBox="1"/>
          <p:nvPr/>
        </p:nvSpPr>
        <p:spPr>
          <a:xfrm>
            <a:off x="2859041" y="4071531"/>
            <a:ext cx="869341" cy="400110"/>
          </a:xfrm>
          <a:prstGeom prst="rect">
            <a:avLst/>
          </a:prstGeom>
          <a:noFill/>
        </p:spPr>
        <p:txBody>
          <a:bodyPr wrap="none" rtlCol="0">
            <a:spAutoFit/>
          </a:bodyPr>
          <a:lstStyle/>
          <a:p>
            <a:r>
              <a:rPr lang="en-US" sz="2000" b="1" dirty="0"/>
              <a:t>rhyme</a:t>
            </a:r>
          </a:p>
        </p:txBody>
      </p:sp>
      <p:cxnSp>
        <p:nvCxnSpPr>
          <p:cNvPr id="18" name="Straight Connector 17">
            <a:extLst>
              <a:ext uri="{FF2B5EF4-FFF2-40B4-BE49-F238E27FC236}">
                <a16:creationId xmlns:a16="http://schemas.microsoft.com/office/drawing/2014/main" id="{7C96EF51-CECF-40B6-9E2E-D265605235B0}"/>
              </a:ext>
            </a:extLst>
          </p:cNvPr>
          <p:cNvCxnSpPr>
            <a:cxnSpLocks/>
          </p:cNvCxnSpPr>
          <p:nvPr/>
        </p:nvCxnSpPr>
        <p:spPr>
          <a:xfrm flipV="1">
            <a:off x="2122566" y="3469249"/>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CF27DFE-53E5-4CCA-B6EE-4BE6844CF33E}"/>
              </a:ext>
            </a:extLst>
          </p:cNvPr>
          <p:cNvCxnSpPr>
            <a:cxnSpLocks/>
          </p:cNvCxnSpPr>
          <p:nvPr/>
        </p:nvCxnSpPr>
        <p:spPr>
          <a:xfrm rot="16200000" flipV="1">
            <a:off x="2557479" y="3551229"/>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EC8E8B8-B5E3-4B54-97AD-9B34602D7822}"/>
              </a:ext>
            </a:extLst>
          </p:cNvPr>
          <p:cNvCxnSpPr>
            <a:cxnSpLocks/>
          </p:cNvCxnSpPr>
          <p:nvPr/>
        </p:nvCxnSpPr>
        <p:spPr>
          <a:xfrm flipV="1">
            <a:off x="2773898" y="4483559"/>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E0562E-833C-4D05-9782-09139A845C7B}"/>
              </a:ext>
            </a:extLst>
          </p:cNvPr>
          <p:cNvCxnSpPr>
            <a:cxnSpLocks/>
          </p:cNvCxnSpPr>
          <p:nvPr/>
        </p:nvCxnSpPr>
        <p:spPr>
          <a:xfrm rot="16200000" flipV="1">
            <a:off x="3208811" y="4565539"/>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843763C1-F83F-4182-B802-4383EEFEABE1}"/>
              </a:ext>
            </a:extLst>
          </p:cNvPr>
          <p:cNvSpPr txBox="1"/>
          <p:nvPr/>
        </p:nvSpPr>
        <p:spPr>
          <a:xfrm>
            <a:off x="2214233" y="5060473"/>
            <a:ext cx="1000595" cy="400110"/>
          </a:xfrm>
          <a:prstGeom prst="rect">
            <a:avLst/>
          </a:prstGeom>
          <a:noFill/>
        </p:spPr>
        <p:txBody>
          <a:bodyPr wrap="none" rtlCol="0">
            <a:spAutoFit/>
          </a:bodyPr>
          <a:lstStyle/>
          <a:p>
            <a:r>
              <a:rPr lang="en-US" sz="2000" b="1" dirty="0"/>
              <a:t>nucleus</a:t>
            </a:r>
          </a:p>
        </p:txBody>
      </p:sp>
      <p:sp>
        <p:nvSpPr>
          <p:cNvPr id="23" name="TextBox 22">
            <a:extLst>
              <a:ext uri="{FF2B5EF4-FFF2-40B4-BE49-F238E27FC236}">
                <a16:creationId xmlns:a16="http://schemas.microsoft.com/office/drawing/2014/main" id="{45A40421-39CA-4429-9F00-1EA1A4CF9B39}"/>
              </a:ext>
            </a:extLst>
          </p:cNvPr>
          <p:cNvSpPr txBox="1"/>
          <p:nvPr/>
        </p:nvSpPr>
        <p:spPr>
          <a:xfrm>
            <a:off x="3420231" y="5060473"/>
            <a:ext cx="693138" cy="400110"/>
          </a:xfrm>
          <a:prstGeom prst="rect">
            <a:avLst/>
          </a:prstGeom>
          <a:noFill/>
        </p:spPr>
        <p:txBody>
          <a:bodyPr wrap="none" rtlCol="0">
            <a:spAutoFit/>
          </a:bodyPr>
          <a:lstStyle/>
          <a:p>
            <a:r>
              <a:rPr lang="en-US" sz="2000" b="1" dirty="0"/>
              <a:t>coda</a:t>
            </a:r>
          </a:p>
        </p:txBody>
      </p:sp>
      <p:sp>
        <p:nvSpPr>
          <p:cNvPr id="24" name="Content Placeholder 7">
            <a:extLst>
              <a:ext uri="{FF2B5EF4-FFF2-40B4-BE49-F238E27FC236}">
                <a16:creationId xmlns:a16="http://schemas.microsoft.com/office/drawing/2014/main" id="{C53B651D-1477-4BA2-B4E4-6A3402913068}"/>
              </a:ext>
            </a:extLst>
          </p:cNvPr>
          <p:cNvSpPr txBox="1">
            <a:spLocks/>
          </p:cNvSpPr>
          <p:nvPr/>
        </p:nvSpPr>
        <p:spPr>
          <a:xfrm>
            <a:off x="2158208" y="1646188"/>
            <a:ext cx="1402573" cy="52322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highlight>
                  <a:srgbClr val="FFFF00"/>
                </a:highlight>
              </a:rPr>
              <a:t>1. PAY</a:t>
            </a:r>
          </a:p>
        </p:txBody>
      </p:sp>
      <p:sp>
        <p:nvSpPr>
          <p:cNvPr id="25" name="Content Placeholder 7">
            <a:extLst>
              <a:ext uri="{FF2B5EF4-FFF2-40B4-BE49-F238E27FC236}">
                <a16:creationId xmlns:a16="http://schemas.microsoft.com/office/drawing/2014/main" id="{8FE9C357-78E2-431A-AB1F-E9F1EC52D535}"/>
              </a:ext>
            </a:extLst>
          </p:cNvPr>
          <p:cNvSpPr txBox="1">
            <a:spLocks/>
          </p:cNvSpPr>
          <p:nvPr/>
        </p:nvSpPr>
        <p:spPr>
          <a:xfrm>
            <a:off x="1842061" y="4554508"/>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p</a:t>
            </a:r>
            <a:endParaRPr lang="en-US" sz="3200" dirty="0">
              <a:solidFill>
                <a:srgbClr val="C00000"/>
              </a:solidFill>
            </a:endParaRPr>
          </a:p>
        </p:txBody>
      </p:sp>
      <p:sp>
        <p:nvSpPr>
          <p:cNvPr id="27" name="Content Placeholder 7">
            <a:extLst>
              <a:ext uri="{FF2B5EF4-FFF2-40B4-BE49-F238E27FC236}">
                <a16:creationId xmlns:a16="http://schemas.microsoft.com/office/drawing/2014/main" id="{B360EA15-E4F9-4690-9536-D318B38A6CD3}"/>
              </a:ext>
            </a:extLst>
          </p:cNvPr>
          <p:cNvSpPr txBox="1">
            <a:spLocks/>
          </p:cNvSpPr>
          <p:nvPr/>
        </p:nvSpPr>
        <p:spPr>
          <a:xfrm>
            <a:off x="8485497" y="1644998"/>
            <a:ext cx="1852601" cy="52322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highlight>
                  <a:srgbClr val="FFFF00"/>
                </a:highlight>
              </a:rPr>
              <a:t>2. THING</a:t>
            </a:r>
          </a:p>
        </p:txBody>
      </p:sp>
      <p:sp>
        <p:nvSpPr>
          <p:cNvPr id="28" name="Content Placeholder 7">
            <a:extLst>
              <a:ext uri="{FF2B5EF4-FFF2-40B4-BE49-F238E27FC236}">
                <a16:creationId xmlns:a16="http://schemas.microsoft.com/office/drawing/2014/main" id="{D4D0EA06-6559-458F-8AD1-42992AEB09FF}"/>
              </a:ext>
            </a:extLst>
          </p:cNvPr>
          <p:cNvSpPr txBox="1">
            <a:spLocks/>
          </p:cNvSpPr>
          <p:nvPr/>
        </p:nvSpPr>
        <p:spPr>
          <a:xfrm>
            <a:off x="9256668" y="5521988"/>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ɪ</a:t>
            </a:r>
            <a:endParaRPr lang="en-US" sz="3200" dirty="0">
              <a:solidFill>
                <a:srgbClr val="C00000"/>
              </a:solidFill>
            </a:endParaRPr>
          </a:p>
        </p:txBody>
      </p:sp>
      <p:sp>
        <p:nvSpPr>
          <p:cNvPr id="29" name="TextBox 28">
            <a:extLst>
              <a:ext uri="{FF2B5EF4-FFF2-40B4-BE49-F238E27FC236}">
                <a16:creationId xmlns:a16="http://schemas.microsoft.com/office/drawing/2014/main" id="{C30A1354-42FD-4138-957A-38AC01611D2F}"/>
              </a:ext>
            </a:extLst>
          </p:cNvPr>
          <p:cNvSpPr txBox="1"/>
          <p:nvPr/>
        </p:nvSpPr>
        <p:spPr>
          <a:xfrm>
            <a:off x="8840096" y="2905780"/>
            <a:ext cx="1556836" cy="523220"/>
          </a:xfrm>
          <a:prstGeom prst="rect">
            <a:avLst/>
          </a:prstGeom>
          <a:noFill/>
        </p:spPr>
        <p:txBody>
          <a:bodyPr wrap="none" rtlCol="0">
            <a:spAutoFit/>
          </a:bodyPr>
          <a:lstStyle/>
          <a:p>
            <a:r>
              <a:rPr lang="el-GR" sz="2800" b="1" dirty="0"/>
              <a:t>σ</a:t>
            </a:r>
            <a:r>
              <a:rPr lang="en-US" sz="2800" b="1" dirty="0"/>
              <a:t> (sigma)</a:t>
            </a:r>
          </a:p>
        </p:txBody>
      </p:sp>
      <p:sp>
        <p:nvSpPr>
          <p:cNvPr id="30" name="TextBox 29">
            <a:extLst>
              <a:ext uri="{FF2B5EF4-FFF2-40B4-BE49-F238E27FC236}">
                <a16:creationId xmlns:a16="http://schemas.microsoft.com/office/drawing/2014/main" id="{FEFBDF80-D759-484F-946D-E92385CC8751}"/>
              </a:ext>
            </a:extLst>
          </p:cNvPr>
          <p:cNvSpPr txBox="1"/>
          <p:nvPr/>
        </p:nvSpPr>
        <p:spPr>
          <a:xfrm>
            <a:off x="8462887" y="4071531"/>
            <a:ext cx="779252" cy="400110"/>
          </a:xfrm>
          <a:prstGeom prst="rect">
            <a:avLst/>
          </a:prstGeom>
          <a:noFill/>
        </p:spPr>
        <p:txBody>
          <a:bodyPr wrap="none" rtlCol="0">
            <a:spAutoFit/>
          </a:bodyPr>
          <a:lstStyle/>
          <a:p>
            <a:r>
              <a:rPr lang="en-US" sz="2000" b="1" dirty="0"/>
              <a:t>onset</a:t>
            </a:r>
          </a:p>
        </p:txBody>
      </p:sp>
      <p:sp>
        <p:nvSpPr>
          <p:cNvPr id="31" name="TextBox 30">
            <a:extLst>
              <a:ext uri="{FF2B5EF4-FFF2-40B4-BE49-F238E27FC236}">
                <a16:creationId xmlns:a16="http://schemas.microsoft.com/office/drawing/2014/main" id="{E99E1138-A448-486C-A127-906247B1058F}"/>
              </a:ext>
            </a:extLst>
          </p:cNvPr>
          <p:cNvSpPr txBox="1"/>
          <p:nvPr/>
        </p:nvSpPr>
        <p:spPr>
          <a:xfrm>
            <a:off x="9618514" y="4071531"/>
            <a:ext cx="869341" cy="400110"/>
          </a:xfrm>
          <a:prstGeom prst="rect">
            <a:avLst/>
          </a:prstGeom>
          <a:noFill/>
        </p:spPr>
        <p:txBody>
          <a:bodyPr wrap="none" rtlCol="0">
            <a:spAutoFit/>
          </a:bodyPr>
          <a:lstStyle/>
          <a:p>
            <a:r>
              <a:rPr lang="en-US" sz="2000" b="1" dirty="0"/>
              <a:t>rhyme</a:t>
            </a:r>
          </a:p>
        </p:txBody>
      </p:sp>
      <p:cxnSp>
        <p:nvCxnSpPr>
          <p:cNvPr id="32" name="Straight Connector 31">
            <a:extLst>
              <a:ext uri="{FF2B5EF4-FFF2-40B4-BE49-F238E27FC236}">
                <a16:creationId xmlns:a16="http://schemas.microsoft.com/office/drawing/2014/main" id="{0222B074-B4E4-41F5-A956-A2FD1CAB1F3D}"/>
              </a:ext>
            </a:extLst>
          </p:cNvPr>
          <p:cNvCxnSpPr>
            <a:cxnSpLocks/>
          </p:cNvCxnSpPr>
          <p:nvPr/>
        </p:nvCxnSpPr>
        <p:spPr>
          <a:xfrm flipV="1">
            <a:off x="8882039" y="3469249"/>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2BB8A3B-FD6F-44FD-BEC5-F15DB91174FB}"/>
              </a:ext>
            </a:extLst>
          </p:cNvPr>
          <p:cNvCxnSpPr>
            <a:cxnSpLocks/>
          </p:cNvCxnSpPr>
          <p:nvPr/>
        </p:nvCxnSpPr>
        <p:spPr>
          <a:xfrm rot="16200000" flipV="1">
            <a:off x="9316952" y="3551229"/>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E17DE8B-913C-4CF8-94C3-E3A4BA4E30A3}"/>
              </a:ext>
            </a:extLst>
          </p:cNvPr>
          <p:cNvCxnSpPr>
            <a:cxnSpLocks/>
          </p:cNvCxnSpPr>
          <p:nvPr/>
        </p:nvCxnSpPr>
        <p:spPr>
          <a:xfrm flipV="1">
            <a:off x="9533371" y="4483559"/>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2B745A0-7C3A-4BA2-8557-99B360628784}"/>
              </a:ext>
            </a:extLst>
          </p:cNvPr>
          <p:cNvCxnSpPr>
            <a:cxnSpLocks/>
          </p:cNvCxnSpPr>
          <p:nvPr/>
        </p:nvCxnSpPr>
        <p:spPr>
          <a:xfrm rot="16200000" flipV="1">
            <a:off x="9968284" y="4565539"/>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8D415D4F-7CF4-438D-8678-0E80B8413C9A}"/>
              </a:ext>
            </a:extLst>
          </p:cNvPr>
          <p:cNvSpPr txBox="1"/>
          <p:nvPr/>
        </p:nvSpPr>
        <p:spPr>
          <a:xfrm>
            <a:off x="8973706" y="5060473"/>
            <a:ext cx="1000595" cy="400110"/>
          </a:xfrm>
          <a:prstGeom prst="rect">
            <a:avLst/>
          </a:prstGeom>
          <a:noFill/>
        </p:spPr>
        <p:txBody>
          <a:bodyPr wrap="none" rtlCol="0">
            <a:spAutoFit/>
          </a:bodyPr>
          <a:lstStyle/>
          <a:p>
            <a:r>
              <a:rPr lang="en-US" sz="2000" b="1" dirty="0"/>
              <a:t>nucleus</a:t>
            </a:r>
          </a:p>
        </p:txBody>
      </p:sp>
      <p:sp>
        <p:nvSpPr>
          <p:cNvPr id="37" name="TextBox 36">
            <a:extLst>
              <a:ext uri="{FF2B5EF4-FFF2-40B4-BE49-F238E27FC236}">
                <a16:creationId xmlns:a16="http://schemas.microsoft.com/office/drawing/2014/main" id="{E5990A9F-55A9-492F-9350-F995BBB03775}"/>
              </a:ext>
            </a:extLst>
          </p:cNvPr>
          <p:cNvSpPr txBox="1"/>
          <p:nvPr/>
        </p:nvSpPr>
        <p:spPr>
          <a:xfrm>
            <a:off x="10179704" y="5060473"/>
            <a:ext cx="693138" cy="400110"/>
          </a:xfrm>
          <a:prstGeom prst="rect">
            <a:avLst/>
          </a:prstGeom>
          <a:noFill/>
        </p:spPr>
        <p:txBody>
          <a:bodyPr wrap="none" rtlCol="0">
            <a:spAutoFit/>
          </a:bodyPr>
          <a:lstStyle/>
          <a:p>
            <a:r>
              <a:rPr lang="en-US" sz="2000" b="1" dirty="0"/>
              <a:t>coda</a:t>
            </a:r>
          </a:p>
        </p:txBody>
      </p:sp>
      <p:sp>
        <p:nvSpPr>
          <p:cNvPr id="38" name="Content Placeholder 7">
            <a:extLst>
              <a:ext uri="{FF2B5EF4-FFF2-40B4-BE49-F238E27FC236}">
                <a16:creationId xmlns:a16="http://schemas.microsoft.com/office/drawing/2014/main" id="{8F3E1D76-69D3-49E3-AAFF-17DAAB16208B}"/>
              </a:ext>
            </a:extLst>
          </p:cNvPr>
          <p:cNvSpPr txBox="1">
            <a:spLocks/>
          </p:cNvSpPr>
          <p:nvPr/>
        </p:nvSpPr>
        <p:spPr>
          <a:xfrm>
            <a:off x="8601534" y="4554508"/>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Ɵ</a:t>
            </a:r>
            <a:endParaRPr lang="en-US" sz="3200" dirty="0">
              <a:solidFill>
                <a:srgbClr val="C00000"/>
              </a:solidFill>
            </a:endParaRPr>
          </a:p>
        </p:txBody>
      </p:sp>
      <p:sp>
        <p:nvSpPr>
          <p:cNvPr id="39" name="Content Placeholder 7">
            <a:extLst>
              <a:ext uri="{FF2B5EF4-FFF2-40B4-BE49-F238E27FC236}">
                <a16:creationId xmlns:a16="http://schemas.microsoft.com/office/drawing/2014/main" id="{6EC5B95E-CA6C-44B9-94FE-B1898B9EAB65}"/>
              </a:ext>
            </a:extLst>
          </p:cNvPr>
          <p:cNvSpPr txBox="1">
            <a:spLocks/>
          </p:cNvSpPr>
          <p:nvPr/>
        </p:nvSpPr>
        <p:spPr>
          <a:xfrm>
            <a:off x="10438172" y="5521988"/>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ŋ</a:t>
            </a:r>
            <a:endParaRPr lang="en-US" sz="3200" dirty="0">
              <a:solidFill>
                <a:srgbClr val="C00000"/>
              </a:solidFill>
            </a:endParaRPr>
          </a:p>
        </p:txBody>
      </p:sp>
      <p:sp>
        <p:nvSpPr>
          <p:cNvPr id="40" name="Content Placeholder 7">
            <a:extLst>
              <a:ext uri="{FF2B5EF4-FFF2-40B4-BE49-F238E27FC236}">
                <a16:creationId xmlns:a16="http://schemas.microsoft.com/office/drawing/2014/main" id="{25192D86-3178-4640-A055-8AFDD572D9F2}"/>
              </a:ext>
            </a:extLst>
          </p:cNvPr>
          <p:cNvSpPr txBox="1">
            <a:spLocks/>
          </p:cNvSpPr>
          <p:nvPr/>
        </p:nvSpPr>
        <p:spPr>
          <a:xfrm>
            <a:off x="2276731" y="2271428"/>
            <a:ext cx="1402573" cy="52322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highlight>
                  <a:srgbClr val="FFFF00"/>
                </a:highlight>
              </a:rPr>
              <a:t>/</a:t>
            </a:r>
            <a:r>
              <a:rPr lang="en-US" sz="3200" dirty="0" err="1">
                <a:solidFill>
                  <a:srgbClr val="C00000"/>
                </a:solidFill>
                <a:highlight>
                  <a:srgbClr val="FFFF00"/>
                </a:highlight>
              </a:rPr>
              <a:t>pe</a:t>
            </a:r>
            <a:r>
              <a:rPr lang="en-US" sz="3200" dirty="0" err="1">
                <a:solidFill>
                  <a:srgbClr val="C00000"/>
                </a:solidFill>
                <a:highlight>
                  <a:srgbClr val="FFFF00"/>
                </a:highlight>
                <a:latin typeface="Times New Roman" panose="02020603050405020304" pitchFamily="18" charset="0"/>
                <a:cs typeface="Times New Roman" panose="02020603050405020304" pitchFamily="18" charset="0"/>
              </a:rPr>
              <a:t>ɪ</a:t>
            </a:r>
            <a:r>
              <a:rPr lang="en-US" sz="3200" dirty="0">
                <a:solidFill>
                  <a:srgbClr val="C00000"/>
                </a:solidFill>
                <a:highlight>
                  <a:srgbClr val="FFFF00"/>
                </a:highlight>
              </a:rPr>
              <a:t>/</a:t>
            </a:r>
          </a:p>
        </p:txBody>
      </p:sp>
      <p:sp>
        <p:nvSpPr>
          <p:cNvPr id="41" name="Content Placeholder 7">
            <a:extLst>
              <a:ext uri="{FF2B5EF4-FFF2-40B4-BE49-F238E27FC236}">
                <a16:creationId xmlns:a16="http://schemas.microsoft.com/office/drawing/2014/main" id="{63C9E6A3-574F-4BC8-9937-B163EC05C802}"/>
              </a:ext>
            </a:extLst>
          </p:cNvPr>
          <p:cNvSpPr txBox="1">
            <a:spLocks/>
          </p:cNvSpPr>
          <p:nvPr/>
        </p:nvSpPr>
        <p:spPr>
          <a:xfrm>
            <a:off x="8852513" y="2245278"/>
            <a:ext cx="1402573" cy="52322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highlight>
                  <a:srgbClr val="FFFF00"/>
                </a:highlight>
              </a:rPr>
              <a:t>/</a:t>
            </a:r>
            <a:r>
              <a:rPr lang="en-US" sz="3200" dirty="0" err="1">
                <a:solidFill>
                  <a:srgbClr val="C00000"/>
                </a:solidFill>
                <a:highlight>
                  <a:srgbClr val="FFFF00"/>
                </a:highlight>
                <a:latin typeface="Times New Roman" panose="02020603050405020304" pitchFamily="18" charset="0"/>
                <a:cs typeface="Times New Roman" panose="02020603050405020304" pitchFamily="18" charset="0"/>
              </a:rPr>
              <a:t>Ɵɪŋ</a:t>
            </a:r>
            <a:r>
              <a:rPr lang="en-US" sz="3200" dirty="0">
                <a:solidFill>
                  <a:srgbClr val="C00000"/>
                </a:solidFill>
                <a:highlight>
                  <a:srgbClr val="FFFF00"/>
                </a:highlight>
              </a:rPr>
              <a:t>/</a:t>
            </a:r>
          </a:p>
        </p:txBody>
      </p:sp>
    </p:spTree>
    <p:extLst>
      <p:ext uri="{BB962C8B-B14F-4D97-AF65-F5344CB8AC3E}">
        <p14:creationId xmlns:p14="http://schemas.microsoft.com/office/powerpoint/2010/main" val="3324186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500"/>
                                        <p:tgtEl>
                                          <p:spTgt spid="4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5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fade">
                                      <p:cBhvr>
                                        <p:cTn id="32" dur="500"/>
                                        <p:tgtEl>
                                          <p:spTgt spid="4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500"/>
                                        <p:tgtEl>
                                          <p:spTgt spid="3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24" grpId="0"/>
      <p:bldP spid="25" grpId="0"/>
      <p:bldP spid="27" grpId="0"/>
      <p:bldP spid="28" grpId="0"/>
      <p:bldP spid="38" grpId="0"/>
      <p:bldP spid="39" grpId="0"/>
      <p:bldP spid="40" grpId="0"/>
      <p:bldP spid="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37028" cy="1325563"/>
          </a:xfrm>
        </p:spPr>
        <p:txBody>
          <a:bodyPr>
            <a:normAutofit/>
          </a:bodyPr>
          <a:lstStyle/>
          <a:p>
            <a:r>
              <a:rPr lang="en-US" sz="4000" b="1" dirty="0">
                <a:latin typeface="Cambria" panose="02040503050406030204" pitchFamily="18" charset="0"/>
                <a:ea typeface="Cambria" panose="02040503050406030204" pitchFamily="18" charset="0"/>
              </a:rPr>
              <a:t>2.2. The Structure of The Syllable – </a:t>
            </a:r>
            <a:r>
              <a:rPr lang="en-US" sz="4000" b="1" dirty="0">
                <a:solidFill>
                  <a:srgbClr val="C00000"/>
                </a:solidFill>
                <a:latin typeface="Cambria" panose="02040503050406030204" pitchFamily="18" charset="0"/>
                <a:ea typeface="Cambria" panose="02040503050406030204" pitchFamily="18" charset="0"/>
              </a:rPr>
              <a:t>The Onset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523678"/>
            <a:ext cx="10263693" cy="509517"/>
          </a:xfrm>
        </p:spPr>
        <p:txBody>
          <a:bodyPr>
            <a:normAutofit/>
          </a:bodyPr>
          <a:lstStyle/>
          <a:p>
            <a:r>
              <a:rPr lang="en-US" sz="2400" dirty="0">
                <a:sym typeface="Wingdings" panose="05000000000000000000" pitchFamily="2" charset="2"/>
              </a:rPr>
              <a:t>In English the onset may consist of 0, 1, 2, or 3 consonants. </a:t>
            </a:r>
            <a:endParaRPr lang="en-US" dirty="0"/>
          </a:p>
        </p:txBody>
      </p:sp>
      <p:sp>
        <p:nvSpPr>
          <p:cNvPr id="3" name="Rectangle 2">
            <a:extLst>
              <a:ext uri="{FF2B5EF4-FFF2-40B4-BE49-F238E27FC236}">
                <a16:creationId xmlns:a16="http://schemas.microsoft.com/office/drawing/2014/main" id="{9E44FA98-8ACD-4B3E-99FA-918E13B1A0D3}"/>
              </a:ext>
            </a:extLst>
          </p:cNvPr>
          <p:cNvSpPr/>
          <p:nvPr/>
        </p:nvSpPr>
        <p:spPr>
          <a:xfrm>
            <a:off x="1417991" y="2082514"/>
            <a:ext cx="1731981" cy="4733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ZERO ONSET</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104003" y="2605171"/>
            <a:ext cx="2359959" cy="16476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ym typeface="Wingdings" panose="05000000000000000000" pitchFamily="2" charset="2"/>
              </a:rPr>
              <a:t>It can be illustrated with the examples like the following:</a:t>
            </a:r>
            <a:r>
              <a:rPr lang="en-US" sz="2000" i="1" dirty="0">
                <a:sym typeface="Wingdings" panose="05000000000000000000" pitchFamily="2" charset="2"/>
              </a:rPr>
              <a:t> earth, I, ought.</a:t>
            </a:r>
            <a:endParaRPr lang="en-US" sz="2400" dirty="0"/>
          </a:p>
        </p:txBody>
      </p:sp>
      <p:sp>
        <p:nvSpPr>
          <p:cNvPr id="15" name="Content Placeholder 7">
            <a:extLst>
              <a:ext uri="{FF2B5EF4-FFF2-40B4-BE49-F238E27FC236}">
                <a16:creationId xmlns:a16="http://schemas.microsoft.com/office/drawing/2014/main" id="{7C52616D-0866-4ABF-B181-8DEA27AC6567}"/>
              </a:ext>
            </a:extLst>
          </p:cNvPr>
          <p:cNvSpPr txBox="1">
            <a:spLocks/>
          </p:cNvSpPr>
          <p:nvPr/>
        </p:nvSpPr>
        <p:spPr>
          <a:xfrm>
            <a:off x="4955736" y="4766115"/>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ǝ</a:t>
            </a:r>
            <a:endParaRPr lang="en-US" sz="3200" dirty="0">
              <a:solidFill>
                <a:srgbClr val="C00000"/>
              </a:solidFill>
            </a:endParaRPr>
          </a:p>
        </p:txBody>
      </p:sp>
      <p:sp>
        <p:nvSpPr>
          <p:cNvPr id="16" name="TextBox 15">
            <a:extLst>
              <a:ext uri="{FF2B5EF4-FFF2-40B4-BE49-F238E27FC236}">
                <a16:creationId xmlns:a16="http://schemas.microsoft.com/office/drawing/2014/main" id="{072209B6-B136-4FB7-BCE7-D6C65C5F24EB}"/>
              </a:ext>
            </a:extLst>
          </p:cNvPr>
          <p:cNvSpPr txBox="1"/>
          <p:nvPr/>
        </p:nvSpPr>
        <p:spPr>
          <a:xfrm>
            <a:off x="4539164" y="2211605"/>
            <a:ext cx="1556836" cy="523220"/>
          </a:xfrm>
          <a:prstGeom prst="rect">
            <a:avLst/>
          </a:prstGeom>
          <a:noFill/>
        </p:spPr>
        <p:txBody>
          <a:bodyPr wrap="none" rtlCol="0">
            <a:spAutoFit/>
          </a:bodyPr>
          <a:lstStyle/>
          <a:p>
            <a:r>
              <a:rPr lang="el-GR" sz="2800" b="1" dirty="0"/>
              <a:t>σ</a:t>
            </a:r>
            <a:r>
              <a:rPr lang="en-US" sz="2800" b="1" dirty="0"/>
              <a:t> (sigma)</a:t>
            </a:r>
          </a:p>
        </p:txBody>
      </p:sp>
      <p:sp>
        <p:nvSpPr>
          <p:cNvPr id="17" name="TextBox 16">
            <a:extLst>
              <a:ext uri="{FF2B5EF4-FFF2-40B4-BE49-F238E27FC236}">
                <a16:creationId xmlns:a16="http://schemas.microsoft.com/office/drawing/2014/main" id="{230105D9-0762-4B60-B9C5-08EF790FE36E}"/>
              </a:ext>
            </a:extLst>
          </p:cNvPr>
          <p:cNvSpPr txBox="1"/>
          <p:nvPr/>
        </p:nvSpPr>
        <p:spPr>
          <a:xfrm>
            <a:off x="4161955" y="3377356"/>
            <a:ext cx="779252" cy="400110"/>
          </a:xfrm>
          <a:prstGeom prst="rect">
            <a:avLst/>
          </a:prstGeom>
          <a:noFill/>
        </p:spPr>
        <p:txBody>
          <a:bodyPr wrap="none" rtlCol="0">
            <a:spAutoFit/>
          </a:bodyPr>
          <a:lstStyle/>
          <a:p>
            <a:r>
              <a:rPr lang="en-US" sz="2000" b="1" dirty="0"/>
              <a:t>onset</a:t>
            </a:r>
          </a:p>
        </p:txBody>
      </p:sp>
      <p:sp>
        <p:nvSpPr>
          <p:cNvPr id="18" name="TextBox 17">
            <a:extLst>
              <a:ext uri="{FF2B5EF4-FFF2-40B4-BE49-F238E27FC236}">
                <a16:creationId xmlns:a16="http://schemas.microsoft.com/office/drawing/2014/main" id="{B1D736D0-B719-49DD-B673-27E5B0C2632C}"/>
              </a:ext>
            </a:extLst>
          </p:cNvPr>
          <p:cNvSpPr txBox="1"/>
          <p:nvPr/>
        </p:nvSpPr>
        <p:spPr>
          <a:xfrm>
            <a:off x="5317582" y="3377356"/>
            <a:ext cx="869341" cy="400110"/>
          </a:xfrm>
          <a:prstGeom prst="rect">
            <a:avLst/>
          </a:prstGeom>
          <a:noFill/>
        </p:spPr>
        <p:txBody>
          <a:bodyPr wrap="none" rtlCol="0">
            <a:spAutoFit/>
          </a:bodyPr>
          <a:lstStyle/>
          <a:p>
            <a:r>
              <a:rPr lang="en-US" sz="2000" b="1" dirty="0"/>
              <a:t>rhyme</a:t>
            </a:r>
          </a:p>
        </p:txBody>
      </p:sp>
      <p:cxnSp>
        <p:nvCxnSpPr>
          <p:cNvPr id="19" name="Straight Connector 18">
            <a:extLst>
              <a:ext uri="{FF2B5EF4-FFF2-40B4-BE49-F238E27FC236}">
                <a16:creationId xmlns:a16="http://schemas.microsoft.com/office/drawing/2014/main" id="{77F9A733-5DBC-4470-A69A-7E93D0A38DF7}"/>
              </a:ext>
            </a:extLst>
          </p:cNvPr>
          <p:cNvCxnSpPr>
            <a:cxnSpLocks/>
          </p:cNvCxnSpPr>
          <p:nvPr/>
        </p:nvCxnSpPr>
        <p:spPr>
          <a:xfrm flipV="1">
            <a:off x="4581107" y="277507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B74689-F75F-467C-861D-0A63F5FF7259}"/>
              </a:ext>
            </a:extLst>
          </p:cNvPr>
          <p:cNvCxnSpPr>
            <a:cxnSpLocks/>
          </p:cNvCxnSpPr>
          <p:nvPr/>
        </p:nvCxnSpPr>
        <p:spPr>
          <a:xfrm rot="16200000" flipV="1">
            <a:off x="5016020" y="285705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3C1C0B-9E3A-4990-B54B-3890E666E570}"/>
              </a:ext>
            </a:extLst>
          </p:cNvPr>
          <p:cNvCxnSpPr>
            <a:cxnSpLocks/>
          </p:cNvCxnSpPr>
          <p:nvPr/>
        </p:nvCxnSpPr>
        <p:spPr>
          <a:xfrm flipV="1">
            <a:off x="5232439" y="378938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24201DC-D8E2-4519-990E-DCCC299BBA05}"/>
              </a:ext>
            </a:extLst>
          </p:cNvPr>
          <p:cNvCxnSpPr>
            <a:cxnSpLocks/>
          </p:cNvCxnSpPr>
          <p:nvPr/>
        </p:nvCxnSpPr>
        <p:spPr>
          <a:xfrm rot="16200000" flipV="1">
            <a:off x="5667352" y="387136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F370957-10B4-43E1-A5FF-0C458F854BDE}"/>
              </a:ext>
            </a:extLst>
          </p:cNvPr>
          <p:cNvSpPr txBox="1"/>
          <p:nvPr/>
        </p:nvSpPr>
        <p:spPr>
          <a:xfrm>
            <a:off x="4672774" y="4366298"/>
            <a:ext cx="1000595" cy="400110"/>
          </a:xfrm>
          <a:prstGeom prst="rect">
            <a:avLst/>
          </a:prstGeom>
          <a:noFill/>
        </p:spPr>
        <p:txBody>
          <a:bodyPr wrap="none" rtlCol="0">
            <a:spAutoFit/>
          </a:bodyPr>
          <a:lstStyle/>
          <a:p>
            <a:r>
              <a:rPr lang="en-US" sz="2000" b="1" dirty="0"/>
              <a:t>nucleus</a:t>
            </a:r>
          </a:p>
        </p:txBody>
      </p:sp>
      <p:sp>
        <p:nvSpPr>
          <p:cNvPr id="24" name="TextBox 23">
            <a:extLst>
              <a:ext uri="{FF2B5EF4-FFF2-40B4-BE49-F238E27FC236}">
                <a16:creationId xmlns:a16="http://schemas.microsoft.com/office/drawing/2014/main" id="{84A1617B-9DFA-41EA-8136-46D72CA63C00}"/>
              </a:ext>
            </a:extLst>
          </p:cNvPr>
          <p:cNvSpPr txBox="1"/>
          <p:nvPr/>
        </p:nvSpPr>
        <p:spPr>
          <a:xfrm>
            <a:off x="5878772" y="4366298"/>
            <a:ext cx="693138" cy="400110"/>
          </a:xfrm>
          <a:prstGeom prst="rect">
            <a:avLst/>
          </a:prstGeom>
          <a:noFill/>
        </p:spPr>
        <p:txBody>
          <a:bodyPr wrap="none" rtlCol="0">
            <a:spAutoFit/>
          </a:bodyPr>
          <a:lstStyle/>
          <a:p>
            <a:r>
              <a:rPr lang="en-US" sz="2000" b="1" dirty="0"/>
              <a:t>coda</a:t>
            </a:r>
          </a:p>
        </p:txBody>
      </p:sp>
      <p:sp>
        <p:nvSpPr>
          <p:cNvPr id="26" name="Content Placeholder 7">
            <a:extLst>
              <a:ext uri="{FF2B5EF4-FFF2-40B4-BE49-F238E27FC236}">
                <a16:creationId xmlns:a16="http://schemas.microsoft.com/office/drawing/2014/main" id="{92529011-2ECB-4FAA-ACAA-024E91796A2A}"/>
              </a:ext>
            </a:extLst>
          </p:cNvPr>
          <p:cNvSpPr txBox="1">
            <a:spLocks/>
          </p:cNvSpPr>
          <p:nvPr/>
        </p:nvSpPr>
        <p:spPr>
          <a:xfrm>
            <a:off x="6137240" y="4827813"/>
            <a:ext cx="434670" cy="400110"/>
          </a:xfrm>
          <a:prstGeom prst="rect">
            <a:avLst/>
          </a:prstGeom>
          <a:ln>
            <a:no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rƟ</a:t>
            </a:r>
            <a:endParaRPr lang="en-US" sz="3200" dirty="0">
              <a:solidFill>
                <a:srgbClr val="C00000"/>
              </a:solidFill>
            </a:endParaRPr>
          </a:p>
        </p:txBody>
      </p:sp>
      <p:sp>
        <p:nvSpPr>
          <p:cNvPr id="27" name="Content Placeholder 7">
            <a:extLst>
              <a:ext uri="{FF2B5EF4-FFF2-40B4-BE49-F238E27FC236}">
                <a16:creationId xmlns:a16="http://schemas.microsoft.com/office/drawing/2014/main" id="{0061A9E6-AA86-49AC-B8CE-96FF58D36CB4}"/>
              </a:ext>
            </a:extLst>
          </p:cNvPr>
          <p:cNvSpPr txBox="1">
            <a:spLocks/>
          </p:cNvSpPr>
          <p:nvPr/>
        </p:nvSpPr>
        <p:spPr>
          <a:xfrm>
            <a:off x="7609059" y="4827813"/>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err="1">
                <a:solidFill>
                  <a:srgbClr val="C00000"/>
                </a:solidFill>
                <a:latin typeface="Times New Roman" panose="02020603050405020304" pitchFamily="18" charset="0"/>
                <a:cs typeface="Times New Roman" panose="02020603050405020304" pitchFamily="18" charset="0"/>
              </a:rPr>
              <a:t>aɪ</a:t>
            </a:r>
            <a:endParaRPr lang="en-US" sz="3200" dirty="0">
              <a:solidFill>
                <a:srgbClr val="C00000"/>
              </a:solidFill>
            </a:endParaRPr>
          </a:p>
        </p:txBody>
      </p:sp>
      <p:sp>
        <p:nvSpPr>
          <p:cNvPr id="28" name="TextBox 27">
            <a:extLst>
              <a:ext uri="{FF2B5EF4-FFF2-40B4-BE49-F238E27FC236}">
                <a16:creationId xmlns:a16="http://schemas.microsoft.com/office/drawing/2014/main" id="{8538FE00-90A6-46A3-A75E-43B529447681}"/>
              </a:ext>
            </a:extLst>
          </p:cNvPr>
          <p:cNvSpPr txBox="1"/>
          <p:nvPr/>
        </p:nvSpPr>
        <p:spPr>
          <a:xfrm>
            <a:off x="7192487" y="2211605"/>
            <a:ext cx="1556836" cy="523220"/>
          </a:xfrm>
          <a:prstGeom prst="rect">
            <a:avLst/>
          </a:prstGeom>
          <a:noFill/>
        </p:spPr>
        <p:txBody>
          <a:bodyPr wrap="none" rtlCol="0">
            <a:spAutoFit/>
          </a:bodyPr>
          <a:lstStyle/>
          <a:p>
            <a:r>
              <a:rPr lang="el-GR" sz="2800" b="1" dirty="0"/>
              <a:t>σ</a:t>
            </a:r>
            <a:r>
              <a:rPr lang="en-US" sz="2800" b="1" dirty="0"/>
              <a:t> (sigma)</a:t>
            </a:r>
          </a:p>
        </p:txBody>
      </p:sp>
      <p:sp>
        <p:nvSpPr>
          <p:cNvPr id="29" name="TextBox 28">
            <a:extLst>
              <a:ext uri="{FF2B5EF4-FFF2-40B4-BE49-F238E27FC236}">
                <a16:creationId xmlns:a16="http://schemas.microsoft.com/office/drawing/2014/main" id="{2A5FA471-F17A-4FFD-9ACD-164EDE3EC412}"/>
              </a:ext>
            </a:extLst>
          </p:cNvPr>
          <p:cNvSpPr txBox="1"/>
          <p:nvPr/>
        </p:nvSpPr>
        <p:spPr>
          <a:xfrm>
            <a:off x="6815278" y="3377356"/>
            <a:ext cx="779252" cy="400110"/>
          </a:xfrm>
          <a:prstGeom prst="rect">
            <a:avLst/>
          </a:prstGeom>
          <a:noFill/>
        </p:spPr>
        <p:txBody>
          <a:bodyPr wrap="none" rtlCol="0">
            <a:spAutoFit/>
          </a:bodyPr>
          <a:lstStyle/>
          <a:p>
            <a:r>
              <a:rPr lang="en-US" sz="2000" b="1" dirty="0"/>
              <a:t>onset</a:t>
            </a:r>
          </a:p>
        </p:txBody>
      </p:sp>
      <p:sp>
        <p:nvSpPr>
          <p:cNvPr id="30" name="TextBox 29">
            <a:extLst>
              <a:ext uri="{FF2B5EF4-FFF2-40B4-BE49-F238E27FC236}">
                <a16:creationId xmlns:a16="http://schemas.microsoft.com/office/drawing/2014/main" id="{C047A86D-DBBA-4CB5-92F6-E792E25CF654}"/>
              </a:ext>
            </a:extLst>
          </p:cNvPr>
          <p:cNvSpPr txBox="1"/>
          <p:nvPr/>
        </p:nvSpPr>
        <p:spPr>
          <a:xfrm>
            <a:off x="7970905" y="3377356"/>
            <a:ext cx="869341" cy="400110"/>
          </a:xfrm>
          <a:prstGeom prst="rect">
            <a:avLst/>
          </a:prstGeom>
          <a:noFill/>
        </p:spPr>
        <p:txBody>
          <a:bodyPr wrap="none" rtlCol="0">
            <a:spAutoFit/>
          </a:bodyPr>
          <a:lstStyle/>
          <a:p>
            <a:r>
              <a:rPr lang="en-US" sz="2000" b="1" dirty="0"/>
              <a:t>rhyme</a:t>
            </a:r>
          </a:p>
        </p:txBody>
      </p:sp>
      <p:cxnSp>
        <p:nvCxnSpPr>
          <p:cNvPr id="31" name="Straight Connector 30">
            <a:extLst>
              <a:ext uri="{FF2B5EF4-FFF2-40B4-BE49-F238E27FC236}">
                <a16:creationId xmlns:a16="http://schemas.microsoft.com/office/drawing/2014/main" id="{B6BEDB94-BB6D-430B-86AD-842F67758C24}"/>
              </a:ext>
            </a:extLst>
          </p:cNvPr>
          <p:cNvCxnSpPr>
            <a:cxnSpLocks/>
          </p:cNvCxnSpPr>
          <p:nvPr/>
        </p:nvCxnSpPr>
        <p:spPr>
          <a:xfrm flipV="1">
            <a:off x="7234430" y="277507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3660FCC-4E22-4692-A4EA-162B4D1CEFAD}"/>
              </a:ext>
            </a:extLst>
          </p:cNvPr>
          <p:cNvCxnSpPr>
            <a:cxnSpLocks/>
          </p:cNvCxnSpPr>
          <p:nvPr/>
        </p:nvCxnSpPr>
        <p:spPr>
          <a:xfrm rot="16200000" flipV="1">
            <a:off x="7669343" y="285705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60D9BE4-0D77-45B7-8F6D-5C480D6B98EF}"/>
              </a:ext>
            </a:extLst>
          </p:cNvPr>
          <p:cNvCxnSpPr>
            <a:cxnSpLocks/>
          </p:cNvCxnSpPr>
          <p:nvPr/>
        </p:nvCxnSpPr>
        <p:spPr>
          <a:xfrm flipV="1">
            <a:off x="7885762" y="378938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113540-B453-4A2E-8CE0-FEEB9B74FD6B}"/>
              </a:ext>
            </a:extLst>
          </p:cNvPr>
          <p:cNvCxnSpPr>
            <a:cxnSpLocks/>
          </p:cNvCxnSpPr>
          <p:nvPr/>
        </p:nvCxnSpPr>
        <p:spPr>
          <a:xfrm rot="16200000" flipV="1">
            <a:off x="8320675" y="387136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6562CC97-8038-491D-B7C6-7E2EF1409F6D}"/>
              </a:ext>
            </a:extLst>
          </p:cNvPr>
          <p:cNvSpPr txBox="1"/>
          <p:nvPr/>
        </p:nvSpPr>
        <p:spPr>
          <a:xfrm>
            <a:off x="7326097" y="4366298"/>
            <a:ext cx="1000595" cy="400110"/>
          </a:xfrm>
          <a:prstGeom prst="rect">
            <a:avLst/>
          </a:prstGeom>
          <a:noFill/>
        </p:spPr>
        <p:txBody>
          <a:bodyPr wrap="none" rtlCol="0">
            <a:spAutoFit/>
          </a:bodyPr>
          <a:lstStyle/>
          <a:p>
            <a:r>
              <a:rPr lang="en-US" sz="2000" b="1" dirty="0"/>
              <a:t>nucleus</a:t>
            </a:r>
          </a:p>
        </p:txBody>
      </p:sp>
      <p:sp>
        <p:nvSpPr>
          <p:cNvPr id="36" name="TextBox 35">
            <a:extLst>
              <a:ext uri="{FF2B5EF4-FFF2-40B4-BE49-F238E27FC236}">
                <a16:creationId xmlns:a16="http://schemas.microsoft.com/office/drawing/2014/main" id="{31CE3563-58BA-478B-BA29-39C805F0A2B7}"/>
              </a:ext>
            </a:extLst>
          </p:cNvPr>
          <p:cNvSpPr txBox="1"/>
          <p:nvPr/>
        </p:nvSpPr>
        <p:spPr>
          <a:xfrm>
            <a:off x="8532095" y="4366298"/>
            <a:ext cx="693138" cy="400110"/>
          </a:xfrm>
          <a:prstGeom prst="rect">
            <a:avLst/>
          </a:prstGeom>
          <a:noFill/>
        </p:spPr>
        <p:txBody>
          <a:bodyPr wrap="none" rtlCol="0">
            <a:spAutoFit/>
          </a:bodyPr>
          <a:lstStyle/>
          <a:p>
            <a:r>
              <a:rPr lang="en-US" sz="2000" b="1" dirty="0"/>
              <a:t>coda</a:t>
            </a:r>
          </a:p>
        </p:txBody>
      </p:sp>
      <p:sp>
        <p:nvSpPr>
          <p:cNvPr id="37" name="Content Placeholder 7">
            <a:extLst>
              <a:ext uri="{FF2B5EF4-FFF2-40B4-BE49-F238E27FC236}">
                <a16:creationId xmlns:a16="http://schemas.microsoft.com/office/drawing/2014/main" id="{443BE84A-81FA-4AE6-9879-DBBB8E636151}"/>
              </a:ext>
            </a:extLst>
          </p:cNvPr>
          <p:cNvSpPr txBox="1">
            <a:spLocks/>
          </p:cNvSpPr>
          <p:nvPr/>
        </p:nvSpPr>
        <p:spPr>
          <a:xfrm>
            <a:off x="8790563" y="4827813"/>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38" name="Content Placeholder 7">
            <a:extLst>
              <a:ext uri="{FF2B5EF4-FFF2-40B4-BE49-F238E27FC236}">
                <a16:creationId xmlns:a16="http://schemas.microsoft.com/office/drawing/2014/main" id="{7CBE1C85-0898-490E-A7C6-B4959B74F5B1}"/>
              </a:ext>
            </a:extLst>
          </p:cNvPr>
          <p:cNvSpPr txBox="1">
            <a:spLocks/>
          </p:cNvSpPr>
          <p:nvPr/>
        </p:nvSpPr>
        <p:spPr>
          <a:xfrm>
            <a:off x="10213402" y="4837035"/>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Ɔ</a:t>
            </a:r>
            <a:endParaRPr lang="en-US" sz="3200" dirty="0">
              <a:solidFill>
                <a:srgbClr val="C00000"/>
              </a:solidFill>
            </a:endParaRPr>
          </a:p>
        </p:txBody>
      </p:sp>
      <p:sp>
        <p:nvSpPr>
          <p:cNvPr id="39" name="TextBox 38">
            <a:extLst>
              <a:ext uri="{FF2B5EF4-FFF2-40B4-BE49-F238E27FC236}">
                <a16:creationId xmlns:a16="http://schemas.microsoft.com/office/drawing/2014/main" id="{CA6C3B09-EB8D-43AF-BDD9-09D0A57F47F0}"/>
              </a:ext>
            </a:extLst>
          </p:cNvPr>
          <p:cNvSpPr txBox="1"/>
          <p:nvPr/>
        </p:nvSpPr>
        <p:spPr>
          <a:xfrm>
            <a:off x="9796830" y="2220827"/>
            <a:ext cx="1556836" cy="523220"/>
          </a:xfrm>
          <a:prstGeom prst="rect">
            <a:avLst/>
          </a:prstGeom>
          <a:noFill/>
        </p:spPr>
        <p:txBody>
          <a:bodyPr wrap="none" rtlCol="0">
            <a:spAutoFit/>
          </a:bodyPr>
          <a:lstStyle/>
          <a:p>
            <a:r>
              <a:rPr lang="el-GR" sz="2800" b="1" dirty="0"/>
              <a:t>σ</a:t>
            </a:r>
            <a:r>
              <a:rPr lang="en-US" sz="2800" b="1" dirty="0"/>
              <a:t> (sigma)</a:t>
            </a:r>
          </a:p>
        </p:txBody>
      </p:sp>
      <p:sp>
        <p:nvSpPr>
          <p:cNvPr id="40" name="TextBox 39">
            <a:extLst>
              <a:ext uri="{FF2B5EF4-FFF2-40B4-BE49-F238E27FC236}">
                <a16:creationId xmlns:a16="http://schemas.microsoft.com/office/drawing/2014/main" id="{2CDF20A5-F35D-4176-A3C1-A49A7A50FCDF}"/>
              </a:ext>
            </a:extLst>
          </p:cNvPr>
          <p:cNvSpPr txBox="1"/>
          <p:nvPr/>
        </p:nvSpPr>
        <p:spPr>
          <a:xfrm>
            <a:off x="9419621" y="3386578"/>
            <a:ext cx="779252" cy="400110"/>
          </a:xfrm>
          <a:prstGeom prst="rect">
            <a:avLst/>
          </a:prstGeom>
          <a:noFill/>
        </p:spPr>
        <p:txBody>
          <a:bodyPr wrap="none" rtlCol="0">
            <a:spAutoFit/>
          </a:bodyPr>
          <a:lstStyle/>
          <a:p>
            <a:r>
              <a:rPr lang="en-US" sz="2000" b="1" dirty="0"/>
              <a:t>onset</a:t>
            </a:r>
          </a:p>
        </p:txBody>
      </p:sp>
      <p:sp>
        <p:nvSpPr>
          <p:cNvPr id="41" name="TextBox 40">
            <a:extLst>
              <a:ext uri="{FF2B5EF4-FFF2-40B4-BE49-F238E27FC236}">
                <a16:creationId xmlns:a16="http://schemas.microsoft.com/office/drawing/2014/main" id="{3E937EDA-B995-4853-815A-34A6C906A3CD}"/>
              </a:ext>
            </a:extLst>
          </p:cNvPr>
          <p:cNvSpPr txBox="1"/>
          <p:nvPr/>
        </p:nvSpPr>
        <p:spPr>
          <a:xfrm>
            <a:off x="10575248" y="3386578"/>
            <a:ext cx="869341" cy="400110"/>
          </a:xfrm>
          <a:prstGeom prst="rect">
            <a:avLst/>
          </a:prstGeom>
          <a:noFill/>
        </p:spPr>
        <p:txBody>
          <a:bodyPr wrap="none" rtlCol="0">
            <a:spAutoFit/>
          </a:bodyPr>
          <a:lstStyle/>
          <a:p>
            <a:r>
              <a:rPr lang="en-US" sz="2000" b="1" dirty="0"/>
              <a:t>rhyme</a:t>
            </a:r>
          </a:p>
        </p:txBody>
      </p:sp>
      <p:cxnSp>
        <p:nvCxnSpPr>
          <p:cNvPr id="42" name="Straight Connector 41">
            <a:extLst>
              <a:ext uri="{FF2B5EF4-FFF2-40B4-BE49-F238E27FC236}">
                <a16:creationId xmlns:a16="http://schemas.microsoft.com/office/drawing/2014/main" id="{1439D0C1-FC72-467B-8D13-131F326A7684}"/>
              </a:ext>
            </a:extLst>
          </p:cNvPr>
          <p:cNvCxnSpPr>
            <a:cxnSpLocks/>
          </p:cNvCxnSpPr>
          <p:nvPr/>
        </p:nvCxnSpPr>
        <p:spPr>
          <a:xfrm flipV="1">
            <a:off x="9838773" y="2784296"/>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3DC61EA-AF78-4E5D-B8E7-CCFFA063AC5E}"/>
              </a:ext>
            </a:extLst>
          </p:cNvPr>
          <p:cNvCxnSpPr>
            <a:cxnSpLocks/>
          </p:cNvCxnSpPr>
          <p:nvPr/>
        </p:nvCxnSpPr>
        <p:spPr>
          <a:xfrm rot="16200000" flipV="1">
            <a:off x="10273686" y="2866276"/>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0BA7FB7-E42B-4BA4-A8C8-E9E8B6961213}"/>
              </a:ext>
            </a:extLst>
          </p:cNvPr>
          <p:cNvCxnSpPr>
            <a:cxnSpLocks/>
          </p:cNvCxnSpPr>
          <p:nvPr/>
        </p:nvCxnSpPr>
        <p:spPr>
          <a:xfrm flipV="1">
            <a:off x="10490105" y="3798606"/>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F58C5CA-4A73-45B6-9D30-66C70300FD47}"/>
              </a:ext>
            </a:extLst>
          </p:cNvPr>
          <p:cNvCxnSpPr>
            <a:cxnSpLocks/>
          </p:cNvCxnSpPr>
          <p:nvPr/>
        </p:nvCxnSpPr>
        <p:spPr>
          <a:xfrm rot="16200000" flipV="1">
            <a:off x="10925018" y="3880586"/>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57898704-891E-4F68-8201-978D315C04C5}"/>
              </a:ext>
            </a:extLst>
          </p:cNvPr>
          <p:cNvSpPr txBox="1"/>
          <p:nvPr/>
        </p:nvSpPr>
        <p:spPr>
          <a:xfrm>
            <a:off x="9930440" y="4375520"/>
            <a:ext cx="1000595" cy="400110"/>
          </a:xfrm>
          <a:prstGeom prst="rect">
            <a:avLst/>
          </a:prstGeom>
          <a:noFill/>
        </p:spPr>
        <p:txBody>
          <a:bodyPr wrap="none" rtlCol="0">
            <a:spAutoFit/>
          </a:bodyPr>
          <a:lstStyle/>
          <a:p>
            <a:r>
              <a:rPr lang="en-US" sz="2000" b="1" dirty="0"/>
              <a:t>nucleus</a:t>
            </a:r>
          </a:p>
        </p:txBody>
      </p:sp>
      <p:sp>
        <p:nvSpPr>
          <p:cNvPr id="47" name="TextBox 46">
            <a:extLst>
              <a:ext uri="{FF2B5EF4-FFF2-40B4-BE49-F238E27FC236}">
                <a16:creationId xmlns:a16="http://schemas.microsoft.com/office/drawing/2014/main" id="{8021AD7E-D97C-4CE5-AA0F-C34BF110CEFD}"/>
              </a:ext>
            </a:extLst>
          </p:cNvPr>
          <p:cNvSpPr txBox="1"/>
          <p:nvPr/>
        </p:nvSpPr>
        <p:spPr>
          <a:xfrm>
            <a:off x="11136438" y="4375520"/>
            <a:ext cx="693138" cy="400110"/>
          </a:xfrm>
          <a:prstGeom prst="rect">
            <a:avLst/>
          </a:prstGeom>
          <a:noFill/>
        </p:spPr>
        <p:txBody>
          <a:bodyPr wrap="none" rtlCol="0">
            <a:spAutoFit/>
          </a:bodyPr>
          <a:lstStyle/>
          <a:p>
            <a:r>
              <a:rPr lang="en-US" sz="2000" b="1" dirty="0"/>
              <a:t>coda</a:t>
            </a:r>
          </a:p>
        </p:txBody>
      </p:sp>
      <p:sp>
        <p:nvSpPr>
          <p:cNvPr id="48" name="Content Placeholder 7">
            <a:extLst>
              <a:ext uri="{FF2B5EF4-FFF2-40B4-BE49-F238E27FC236}">
                <a16:creationId xmlns:a16="http://schemas.microsoft.com/office/drawing/2014/main" id="{AC13E31B-8EF1-4E94-95A4-5575E9817966}"/>
              </a:ext>
            </a:extLst>
          </p:cNvPr>
          <p:cNvSpPr txBox="1">
            <a:spLocks/>
          </p:cNvSpPr>
          <p:nvPr/>
        </p:nvSpPr>
        <p:spPr>
          <a:xfrm>
            <a:off x="11394906" y="4837035"/>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t</a:t>
            </a:r>
            <a:endParaRPr lang="en-US" sz="3200" dirty="0">
              <a:solidFill>
                <a:srgbClr val="C00000"/>
              </a:solidFill>
            </a:endParaRPr>
          </a:p>
        </p:txBody>
      </p:sp>
    </p:spTree>
    <p:extLst>
      <p:ext uri="{BB962C8B-B14F-4D97-AF65-F5344CB8AC3E}">
        <p14:creationId xmlns:p14="http://schemas.microsoft.com/office/powerpoint/2010/main" val="77519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par>
                                <p:cTn id="32" presetID="10" presetClass="entr" presetSubtype="0"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500"/>
                                        <p:tgtEl>
                                          <p:spTgt spid="26"/>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500"/>
                                        <p:tgtEl>
                                          <p:spTgt spid="2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500"/>
                                        <p:tgtEl>
                                          <p:spTgt spid="30"/>
                                        </p:tgtEl>
                                      </p:cBhvr>
                                    </p:animEffect>
                                  </p:childTnLst>
                                </p:cTn>
                              </p:par>
                              <p:par>
                                <p:cTn id="67" presetID="10" presetClass="entr" presetSubtype="0" fill="hold" nodeType="with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500"/>
                                        <p:tgtEl>
                                          <p:spTgt spid="31"/>
                                        </p:tgtEl>
                                      </p:cBhvr>
                                    </p:animEffect>
                                  </p:childTnLst>
                                </p:cTn>
                              </p:par>
                              <p:par>
                                <p:cTn id="70" presetID="10" presetClass="entr" presetSubtype="0"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childTnLst>
                                </p:cTn>
                              </p:par>
                              <p:par>
                                <p:cTn id="73" presetID="10" presetClass="entr" presetSubtype="0" fill="hold" nodeType="with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fade">
                                      <p:cBhvr>
                                        <p:cTn id="75" dur="500"/>
                                        <p:tgtEl>
                                          <p:spTgt spid="33"/>
                                        </p:tgtEl>
                                      </p:cBhvr>
                                    </p:animEffect>
                                  </p:childTnLst>
                                </p:cTn>
                              </p:par>
                              <p:par>
                                <p:cTn id="76" presetID="10" presetClass="entr" presetSubtype="0"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500"/>
                                        <p:tgtEl>
                                          <p:spTgt spid="35"/>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6"/>
                                        </p:tgtEl>
                                        <p:attrNameLst>
                                          <p:attrName>style.visibility</p:attrName>
                                        </p:attrNameLst>
                                      </p:cBhvr>
                                      <p:to>
                                        <p:strVal val="visible"/>
                                      </p:to>
                                    </p:set>
                                    <p:animEffect transition="in" filter="fade">
                                      <p:cBhvr>
                                        <p:cTn id="84" dur="500"/>
                                        <p:tgtEl>
                                          <p:spTgt spid="36"/>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500"/>
                                        <p:tgtEl>
                                          <p:spTgt spid="27"/>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fade">
                                      <p:cBhvr>
                                        <p:cTn id="97" dur="500"/>
                                        <p:tgtEl>
                                          <p:spTgt spid="40"/>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41"/>
                                        </p:tgtEl>
                                        <p:attrNameLst>
                                          <p:attrName>style.visibility</p:attrName>
                                        </p:attrNameLst>
                                      </p:cBhvr>
                                      <p:to>
                                        <p:strVal val="visible"/>
                                      </p:to>
                                    </p:set>
                                    <p:animEffect transition="in" filter="fade">
                                      <p:cBhvr>
                                        <p:cTn id="100" dur="500"/>
                                        <p:tgtEl>
                                          <p:spTgt spid="41"/>
                                        </p:tgtEl>
                                      </p:cBhvr>
                                    </p:animEffect>
                                  </p:childTnLst>
                                </p:cTn>
                              </p:par>
                              <p:par>
                                <p:cTn id="101" presetID="10" presetClass="entr" presetSubtype="0" fill="hold" nodeType="withEffect">
                                  <p:stCondLst>
                                    <p:cond delay="0"/>
                                  </p:stCondLst>
                                  <p:childTnLst>
                                    <p:set>
                                      <p:cBhvr>
                                        <p:cTn id="102" dur="1" fill="hold">
                                          <p:stCondLst>
                                            <p:cond delay="0"/>
                                          </p:stCondLst>
                                        </p:cTn>
                                        <p:tgtEl>
                                          <p:spTgt spid="42"/>
                                        </p:tgtEl>
                                        <p:attrNameLst>
                                          <p:attrName>style.visibility</p:attrName>
                                        </p:attrNameLst>
                                      </p:cBhvr>
                                      <p:to>
                                        <p:strVal val="visible"/>
                                      </p:to>
                                    </p:set>
                                    <p:animEffect transition="in" filter="fade">
                                      <p:cBhvr>
                                        <p:cTn id="103" dur="500"/>
                                        <p:tgtEl>
                                          <p:spTgt spid="42"/>
                                        </p:tgtEl>
                                      </p:cBhvr>
                                    </p:animEffect>
                                  </p:childTnLst>
                                </p:cTn>
                              </p:par>
                              <p:par>
                                <p:cTn id="104" presetID="10" presetClass="entr" presetSubtype="0" fill="hold" nodeType="withEffect">
                                  <p:stCondLst>
                                    <p:cond delay="0"/>
                                  </p:stCondLst>
                                  <p:childTnLst>
                                    <p:set>
                                      <p:cBhvr>
                                        <p:cTn id="105" dur="1" fill="hold">
                                          <p:stCondLst>
                                            <p:cond delay="0"/>
                                          </p:stCondLst>
                                        </p:cTn>
                                        <p:tgtEl>
                                          <p:spTgt spid="43"/>
                                        </p:tgtEl>
                                        <p:attrNameLst>
                                          <p:attrName>style.visibility</p:attrName>
                                        </p:attrNameLst>
                                      </p:cBhvr>
                                      <p:to>
                                        <p:strVal val="visible"/>
                                      </p:to>
                                    </p:set>
                                    <p:animEffect transition="in" filter="fade">
                                      <p:cBhvr>
                                        <p:cTn id="106" dur="500"/>
                                        <p:tgtEl>
                                          <p:spTgt spid="43"/>
                                        </p:tgtEl>
                                      </p:cBhvr>
                                    </p:animEffect>
                                  </p:childTnLst>
                                </p:cTn>
                              </p:par>
                              <p:par>
                                <p:cTn id="107" presetID="10" presetClass="entr" presetSubtype="0" fill="hold" nodeType="withEffect">
                                  <p:stCondLst>
                                    <p:cond delay="0"/>
                                  </p:stCondLst>
                                  <p:childTnLst>
                                    <p:set>
                                      <p:cBhvr>
                                        <p:cTn id="108" dur="1" fill="hold">
                                          <p:stCondLst>
                                            <p:cond delay="0"/>
                                          </p:stCondLst>
                                        </p:cTn>
                                        <p:tgtEl>
                                          <p:spTgt spid="44"/>
                                        </p:tgtEl>
                                        <p:attrNameLst>
                                          <p:attrName>style.visibility</p:attrName>
                                        </p:attrNameLst>
                                      </p:cBhvr>
                                      <p:to>
                                        <p:strVal val="visible"/>
                                      </p:to>
                                    </p:set>
                                    <p:animEffect transition="in" filter="fade">
                                      <p:cBhvr>
                                        <p:cTn id="109" dur="500"/>
                                        <p:tgtEl>
                                          <p:spTgt spid="44"/>
                                        </p:tgtEl>
                                      </p:cBhvr>
                                    </p:animEffect>
                                  </p:childTnLst>
                                </p:cTn>
                              </p:par>
                              <p:par>
                                <p:cTn id="110" presetID="10" presetClass="entr" presetSubtype="0" fill="hold" nodeType="withEffect">
                                  <p:stCondLst>
                                    <p:cond delay="0"/>
                                  </p:stCondLst>
                                  <p:childTnLst>
                                    <p:set>
                                      <p:cBhvr>
                                        <p:cTn id="111" dur="1" fill="hold">
                                          <p:stCondLst>
                                            <p:cond delay="0"/>
                                          </p:stCondLst>
                                        </p:cTn>
                                        <p:tgtEl>
                                          <p:spTgt spid="45"/>
                                        </p:tgtEl>
                                        <p:attrNameLst>
                                          <p:attrName>style.visibility</p:attrName>
                                        </p:attrNameLst>
                                      </p:cBhvr>
                                      <p:to>
                                        <p:strVal val="visible"/>
                                      </p:to>
                                    </p:set>
                                    <p:animEffect transition="in" filter="fade">
                                      <p:cBhvr>
                                        <p:cTn id="112" dur="500"/>
                                        <p:tgtEl>
                                          <p:spTgt spid="45"/>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46"/>
                                        </p:tgtEl>
                                        <p:attrNameLst>
                                          <p:attrName>style.visibility</p:attrName>
                                        </p:attrNameLst>
                                      </p:cBhvr>
                                      <p:to>
                                        <p:strVal val="visible"/>
                                      </p:to>
                                    </p:set>
                                    <p:animEffect transition="in" filter="fade">
                                      <p:cBhvr>
                                        <p:cTn id="115" dur="500"/>
                                        <p:tgtEl>
                                          <p:spTgt spid="46"/>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fade">
                                      <p:cBhvr>
                                        <p:cTn id="118" dur="500"/>
                                        <p:tgtEl>
                                          <p:spTgt spid="47"/>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grpId="0" nodeType="clickEffect">
                                  <p:stCondLst>
                                    <p:cond delay="0"/>
                                  </p:stCondLst>
                                  <p:childTnLst>
                                    <p:set>
                                      <p:cBhvr>
                                        <p:cTn id="122" dur="1" fill="hold">
                                          <p:stCondLst>
                                            <p:cond delay="0"/>
                                          </p:stCondLst>
                                        </p:cTn>
                                        <p:tgtEl>
                                          <p:spTgt spid="38"/>
                                        </p:tgtEl>
                                        <p:attrNameLst>
                                          <p:attrName>style.visibility</p:attrName>
                                        </p:attrNameLst>
                                      </p:cBhvr>
                                      <p:to>
                                        <p:strVal val="visible"/>
                                      </p:to>
                                    </p:set>
                                    <p:animEffect transition="in" filter="fade">
                                      <p:cBhvr>
                                        <p:cTn id="123" dur="500"/>
                                        <p:tgtEl>
                                          <p:spTgt spid="38"/>
                                        </p:tgtEl>
                                      </p:cBhvr>
                                    </p:animEffect>
                                  </p:childTnLst>
                                </p:cTn>
                              </p:par>
                            </p:childTnLst>
                          </p:cTn>
                        </p:par>
                        <p:par>
                          <p:cTn id="124" fill="hold">
                            <p:stCondLst>
                              <p:cond delay="500"/>
                            </p:stCondLst>
                            <p:childTnLst>
                              <p:par>
                                <p:cTn id="125" presetID="10" presetClass="entr" presetSubtype="0" fill="hold" grpId="0" nodeType="afterEffect">
                                  <p:stCondLst>
                                    <p:cond delay="0"/>
                                  </p:stCondLst>
                                  <p:childTnLst>
                                    <p:set>
                                      <p:cBhvr>
                                        <p:cTn id="126" dur="1" fill="hold">
                                          <p:stCondLst>
                                            <p:cond delay="0"/>
                                          </p:stCondLst>
                                        </p:cTn>
                                        <p:tgtEl>
                                          <p:spTgt spid="48"/>
                                        </p:tgtEl>
                                        <p:attrNameLst>
                                          <p:attrName>style.visibility</p:attrName>
                                        </p:attrNameLst>
                                      </p:cBhvr>
                                      <p:to>
                                        <p:strVal val="visible"/>
                                      </p:to>
                                    </p:set>
                                    <p:animEffect transition="in" filter="fade">
                                      <p:cBhvr>
                                        <p:cTn id="12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6" grpId="0"/>
      <p:bldP spid="17" grpId="0"/>
      <p:bldP spid="18" grpId="0"/>
      <p:bldP spid="23" grpId="0"/>
      <p:bldP spid="24" grpId="0"/>
      <p:bldP spid="26" grpId="0"/>
      <p:bldP spid="27" grpId="0"/>
      <p:bldP spid="28" grpId="0"/>
      <p:bldP spid="29" grpId="0"/>
      <p:bldP spid="30" grpId="0"/>
      <p:bldP spid="35" grpId="0"/>
      <p:bldP spid="36" grpId="0"/>
      <p:bldP spid="38" grpId="0"/>
      <p:bldP spid="39" grpId="0"/>
      <p:bldP spid="40" grpId="0"/>
      <p:bldP spid="41" grpId="0"/>
      <p:bldP spid="46" grpId="0"/>
      <p:bldP spid="47" grpId="0"/>
      <p:bldP spid="4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82921"/>
            <a:ext cx="10737028" cy="1325563"/>
          </a:xfrm>
        </p:spPr>
        <p:txBody>
          <a:bodyPr>
            <a:normAutofit/>
          </a:bodyPr>
          <a:lstStyle/>
          <a:p>
            <a:r>
              <a:rPr lang="en-US" sz="4000" b="1" dirty="0">
                <a:latin typeface="Cambria" panose="02040503050406030204" pitchFamily="18" charset="0"/>
                <a:ea typeface="Cambria" panose="02040503050406030204" pitchFamily="18" charset="0"/>
              </a:rPr>
              <a:t>2.2. The Structure of The Syllable – </a:t>
            </a:r>
            <a:r>
              <a:rPr lang="en-US" sz="4000" b="1" dirty="0">
                <a:solidFill>
                  <a:srgbClr val="C00000"/>
                </a:solidFill>
                <a:latin typeface="Cambria" panose="02040503050406030204" pitchFamily="18" charset="0"/>
                <a:ea typeface="Cambria" panose="02040503050406030204" pitchFamily="18" charset="0"/>
              </a:rPr>
              <a:t>The Onset</a:t>
            </a:r>
          </a:p>
        </p:txBody>
      </p:sp>
      <p:sp>
        <p:nvSpPr>
          <p:cNvPr id="3" name="Rectangle 2">
            <a:extLst>
              <a:ext uri="{FF2B5EF4-FFF2-40B4-BE49-F238E27FC236}">
                <a16:creationId xmlns:a16="http://schemas.microsoft.com/office/drawing/2014/main" id="{9E44FA98-8ACD-4B3E-99FA-918E13B1A0D3}"/>
              </a:ext>
            </a:extLst>
          </p:cNvPr>
          <p:cNvSpPr/>
          <p:nvPr/>
        </p:nvSpPr>
        <p:spPr>
          <a:xfrm>
            <a:off x="1019958" y="1555390"/>
            <a:ext cx="2702188" cy="47333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a:t>TWO-CONSONANT ONSET</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019958" y="2313804"/>
            <a:ext cx="3866030" cy="2515470"/>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ym typeface="Wingdings" panose="05000000000000000000" pitchFamily="2" charset="2"/>
              </a:rPr>
              <a:t>The range of possible two-consonant onsets is set out in the following table:</a:t>
            </a:r>
          </a:p>
          <a:p>
            <a:endParaRPr lang="en-US" sz="2000" dirty="0">
              <a:sym typeface="Wingdings" panose="05000000000000000000" pitchFamily="2" charset="2"/>
            </a:endParaRPr>
          </a:p>
          <a:p>
            <a:r>
              <a:rPr lang="en-US" sz="2000" dirty="0">
                <a:sym typeface="Wingdings" panose="05000000000000000000" pitchFamily="2" charset="2"/>
              </a:rPr>
              <a:t>The two-consonant onsets displayed in the table can be exemplified as follows: </a:t>
            </a:r>
            <a:r>
              <a:rPr lang="en-US" sz="2000" i="1" dirty="0">
                <a:sym typeface="Wingdings" panose="05000000000000000000" pitchFamily="2" charset="2"/>
              </a:rPr>
              <a:t>plead, blame, twig</a:t>
            </a:r>
          </a:p>
          <a:p>
            <a:endParaRPr lang="en-US" sz="2000" i="1" dirty="0">
              <a:sym typeface="Wingdings" panose="05000000000000000000" pitchFamily="2" charset="2"/>
            </a:endParaRPr>
          </a:p>
          <a:p>
            <a:r>
              <a:rPr lang="en-US" sz="2000" dirty="0">
                <a:sym typeface="Wingdings" panose="05000000000000000000" pitchFamily="2" charset="2"/>
              </a:rPr>
              <a:t>Check the next slides for the analysis.</a:t>
            </a:r>
            <a:endParaRPr lang="en-US" sz="2400" dirty="0"/>
          </a:p>
        </p:txBody>
      </p:sp>
      <p:pic>
        <p:nvPicPr>
          <p:cNvPr id="4" name="Picture 3">
            <a:extLst>
              <a:ext uri="{FF2B5EF4-FFF2-40B4-BE49-F238E27FC236}">
                <a16:creationId xmlns:a16="http://schemas.microsoft.com/office/drawing/2014/main" id="{EE61F7F2-63ED-4E4F-9876-7D1EF4C27906}"/>
              </a:ext>
            </a:extLst>
          </p:cNvPr>
          <p:cNvPicPr>
            <a:picLocks noChangeAspect="1"/>
          </p:cNvPicPr>
          <p:nvPr/>
        </p:nvPicPr>
        <p:blipFill rotWithShape="1">
          <a:blip r:embed="rId3"/>
          <a:srcRect l="39353" t="33098" r="31706" b="9804"/>
          <a:stretch/>
        </p:blipFill>
        <p:spPr>
          <a:xfrm>
            <a:off x="6096000" y="1335006"/>
            <a:ext cx="4647750" cy="5033521"/>
          </a:xfrm>
          <a:prstGeom prst="rect">
            <a:avLst/>
          </a:prstGeom>
        </p:spPr>
      </p:pic>
      <p:sp>
        <p:nvSpPr>
          <p:cNvPr id="49" name="TextBox 48">
            <a:extLst>
              <a:ext uri="{FF2B5EF4-FFF2-40B4-BE49-F238E27FC236}">
                <a16:creationId xmlns:a16="http://schemas.microsoft.com/office/drawing/2014/main" id="{C43712B7-B7EA-4883-B8C4-630CAC0AFDF8}"/>
              </a:ext>
            </a:extLst>
          </p:cNvPr>
          <p:cNvSpPr txBox="1"/>
          <p:nvPr/>
        </p:nvSpPr>
        <p:spPr>
          <a:xfrm>
            <a:off x="6560693" y="6368527"/>
            <a:ext cx="4566301" cy="323612"/>
          </a:xfrm>
          <a:prstGeom prst="rect">
            <a:avLst/>
          </a:prstGeom>
          <a:noFill/>
        </p:spPr>
        <p:txBody>
          <a:bodyPr wrap="square" rtlCol="0">
            <a:spAutoFit/>
          </a:bodyPr>
          <a:lstStyle/>
          <a:p>
            <a:r>
              <a:rPr lang="en-US" sz="900" dirty="0"/>
              <a:t>Taken from American English Pronunciation  Book of Bauer et al., (1980)</a:t>
            </a:r>
          </a:p>
        </p:txBody>
      </p:sp>
    </p:spTree>
    <p:extLst>
      <p:ext uri="{BB962C8B-B14F-4D97-AF65-F5344CB8AC3E}">
        <p14:creationId xmlns:p14="http://schemas.microsoft.com/office/powerpoint/2010/main" val="368976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4" end="4"/>
                                            </p:txEl>
                                          </p:spTgt>
                                        </p:tgtEl>
                                        <p:attrNameLst>
                                          <p:attrName>style.visibility</p:attrName>
                                        </p:attrNameLst>
                                      </p:cBhvr>
                                      <p:to>
                                        <p:strVal val="visible"/>
                                      </p:to>
                                    </p:set>
                                    <p:animEffect transition="in" filter="fade">
                                      <p:cBhvr>
                                        <p:cTn id="22" dur="500"/>
                                        <p:tgtEl>
                                          <p:spTgt spid="1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37028" cy="1325563"/>
          </a:xfrm>
        </p:spPr>
        <p:txBody>
          <a:bodyPr>
            <a:normAutofit/>
          </a:bodyPr>
          <a:lstStyle/>
          <a:p>
            <a:r>
              <a:rPr lang="en-US" sz="4000" b="1" dirty="0">
                <a:latin typeface="Cambria" panose="02040503050406030204" pitchFamily="18" charset="0"/>
                <a:ea typeface="Cambria" panose="02040503050406030204" pitchFamily="18" charset="0"/>
              </a:rPr>
              <a:t>2.2. The Structure of The Syllable – </a:t>
            </a:r>
            <a:r>
              <a:rPr lang="en-US" sz="4000" b="1" dirty="0">
                <a:solidFill>
                  <a:srgbClr val="C00000"/>
                </a:solidFill>
                <a:latin typeface="Cambria" panose="02040503050406030204" pitchFamily="18" charset="0"/>
                <a:ea typeface="Cambria" panose="02040503050406030204" pitchFamily="18" charset="0"/>
              </a:rPr>
              <a:t>The Onset</a:t>
            </a:r>
          </a:p>
        </p:txBody>
      </p:sp>
      <p:sp>
        <p:nvSpPr>
          <p:cNvPr id="3" name="Rectangle 2">
            <a:extLst>
              <a:ext uri="{FF2B5EF4-FFF2-40B4-BE49-F238E27FC236}">
                <a16:creationId xmlns:a16="http://schemas.microsoft.com/office/drawing/2014/main" id="{9E44FA98-8ACD-4B3E-99FA-918E13B1A0D3}"/>
              </a:ext>
            </a:extLst>
          </p:cNvPr>
          <p:cNvSpPr/>
          <p:nvPr/>
        </p:nvSpPr>
        <p:spPr>
          <a:xfrm>
            <a:off x="1019958" y="1555390"/>
            <a:ext cx="2702188" cy="47333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a:t>TWO-CONSONANT ONSET</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104003" y="2605171"/>
            <a:ext cx="2359959" cy="164765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ym typeface="Wingdings" panose="05000000000000000000" pitchFamily="2" charset="2"/>
              </a:rPr>
              <a:t>The two-consonant onsets displayed in the table can be exemplified as follows: </a:t>
            </a:r>
            <a:r>
              <a:rPr lang="en-US" sz="2000" i="1" dirty="0">
                <a:sym typeface="Wingdings" panose="05000000000000000000" pitchFamily="2" charset="2"/>
              </a:rPr>
              <a:t>plead, blame, twig</a:t>
            </a:r>
          </a:p>
        </p:txBody>
      </p:sp>
      <p:sp>
        <p:nvSpPr>
          <p:cNvPr id="15" name="Content Placeholder 7">
            <a:extLst>
              <a:ext uri="{FF2B5EF4-FFF2-40B4-BE49-F238E27FC236}">
                <a16:creationId xmlns:a16="http://schemas.microsoft.com/office/drawing/2014/main" id="{7C52616D-0866-4ABF-B181-8DEA27AC6567}"/>
              </a:ext>
            </a:extLst>
          </p:cNvPr>
          <p:cNvSpPr txBox="1">
            <a:spLocks/>
          </p:cNvSpPr>
          <p:nvPr/>
        </p:nvSpPr>
        <p:spPr>
          <a:xfrm>
            <a:off x="4955736" y="4766115"/>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i:</a:t>
            </a:r>
            <a:endParaRPr lang="en-US" sz="3200" dirty="0">
              <a:solidFill>
                <a:srgbClr val="C00000"/>
              </a:solidFill>
            </a:endParaRPr>
          </a:p>
        </p:txBody>
      </p:sp>
      <p:sp>
        <p:nvSpPr>
          <p:cNvPr id="16" name="TextBox 15">
            <a:extLst>
              <a:ext uri="{FF2B5EF4-FFF2-40B4-BE49-F238E27FC236}">
                <a16:creationId xmlns:a16="http://schemas.microsoft.com/office/drawing/2014/main" id="{072209B6-B136-4FB7-BCE7-D6C65C5F24EB}"/>
              </a:ext>
            </a:extLst>
          </p:cNvPr>
          <p:cNvSpPr txBox="1"/>
          <p:nvPr/>
        </p:nvSpPr>
        <p:spPr>
          <a:xfrm>
            <a:off x="4539164" y="2211605"/>
            <a:ext cx="1556836" cy="523220"/>
          </a:xfrm>
          <a:prstGeom prst="rect">
            <a:avLst/>
          </a:prstGeom>
          <a:noFill/>
        </p:spPr>
        <p:txBody>
          <a:bodyPr wrap="none" rtlCol="0">
            <a:spAutoFit/>
          </a:bodyPr>
          <a:lstStyle/>
          <a:p>
            <a:r>
              <a:rPr lang="el-GR" sz="2800" b="1" dirty="0"/>
              <a:t>σ</a:t>
            </a:r>
            <a:r>
              <a:rPr lang="en-US" sz="2800" b="1" dirty="0"/>
              <a:t> (sigma)</a:t>
            </a:r>
          </a:p>
        </p:txBody>
      </p:sp>
      <p:sp>
        <p:nvSpPr>
          <p:cNvPr id="17" name="TextBox 16">
            <a:extLst>
              <a:ext uri="{FF2B5EF4-FFF2-40B4-BE49-F238E27FC236}">
                <a16:creationId xmlns:a16="http://schemas.microsoft.com/office/drawing/2014/main" id="{230105D9-0762-4B60-B9C5-08EF790FE36E}"/>
              </a:ext>
            </a:extLst>
          </p:cNvPr>
          <p:cNvSpPr txBox="1"/>
          <p:nvPr/>
        </p:nvSpPr>
        <p:spPr>
          <a:xfrm>
            <a:off x="4161955" y="3377356"/>
            <a:ext cx="779252" cy="400110"/>
          </a:xfrm>
          <a:prstGeom prst="rect">
            <a:avLst/>
          </a:prstGeom>
          <a:noFill/>
        </p:spPr>
        <p:txBody>
          <a:bodyPr wrap="none" rtlCol="0">
            <a:spAutoFit/>
          </a:bodyPr>
          <a:lstStyle/>
          <a:p>
            <a:r>
              <a:rPr lang="en-US" sz="2000" b="1" dirty="0"/>
              <a:t>onset</a:t>
            </a:r>
          </a:p>
        </p:txBody>
      </p:sp>
      <p:sp>
        <p:nvSpPr>
          <p:cNvPr id="18" name="TextBox 17">
            <a:extLst>
              <a:ext uri="{FF2B5EF4-FFF2-40B4-BE49-F238E27FC236}">
                <a16:creationId xmlns:a16="http://schemas.microsoft.com/office/drawing/2014/main" id="{B1D736D0-B719-49DD-B673-27E5B0C2632C}"/>
              </a:ext>
            </a:extLst>
          </p:cNvPr>
          <p:cNvSpPr txBox="1"/>
          <p:nvPr/>
        </p:nvSpPr>
        <p:spPr>
          <a:xfrm>
            <a:off x="5317582" y="3377356"/>
            <a:ext cx="869341" cy="400110"/>
          </a:xfrm>
          <a:prstGeom prst="rect">
            <a:avLst/>
          </a:prstGeom>
          <a:noFill/>
        </p:spPr>
        <p:txBody>
          <a:bodyPr wrap="none" rtlCol="0">
            <a:spAutoFit/>
          </a:bodyPr>
          <a:lstStyle/>
          <a:p>
            <a:r>
              <a:rPr lang="en-US" sz="2000" b="1" dirty="0"/>
              <a:t>rhyme</a:t>
            </a:r>
          </a:p>
        </p:txBody>
      </p:sp>
      <p:cxnSp>
        <p:nvCxnSpPr>
          <p:cNvPr id="19" name="Straight Connector 18">
            <a:extLst>
              <a:ext uri="{FF2B5EF4-FFF2-40B4-BE49-F238E27FC236}">
                <a16:creationId xmlns:a16="http://schemas.microsoft.com/office/drawing/2014/main" id="{77F9A733-5DBC-4470-A69A-7E93D0A38DF7}"/>
              </a:ext>
            </a:extLst>
          </p:cNvPr>
          <p:cNvCxnSpPr>
            <a:cxnSpLocks/>
          </p:cNvCxnSpPr>
          <p:nvPr/>
        </p:nvCxnSpPr>
        <p:spPr>
          <a:xfrm flipV="1">
            <a:off x="4581107" y="277507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B74689-F75F-467C-861D-0A63F5FF7259}"/>
              </a:ext>
            </a:extLst>
          </p:cNvPr>
          <p:cNvCxnSpPr>
            <a:cxnSpLocks/>
          </p:cNvCxnSpPr>
          <p:nvPr/>
        </p:nvCxnSpPr>
        <p:spPr>
          <a:xfrm rot="16200000" flipV="1">
            <a:off x="5016020" y="285705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3C1C0B-9E3A-4990-B54B-3890E666E570}"/>
              </a:ext>
            </a:extLst>
          </p:cNvPr>
          <p:cNvCxnSpPr>
            <a:cxnSpLocks/>
          </p:cNvCxnSpPr>
          <p:nvPr/>
        </p:nvCxnSpPr>
        <p:spPr>
          <a:xfrm flipV="1">
            <a:off x="5232439" y="378938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24201DC-D8E2-4519-990E-DCCC299BBA05}"/>
              </a:ext>
            </a:extLst>
          </p:cNvPr>
          <p:cNvCxnSpPr>
            <a:cxnSpLocks/>
          </p:cNvCxnSpPr>
          <p:nvPr/>
        </p:nvCxnSpPr>
        <p:spPr>
          <a:xfrm rot="16200000" flipV="1">
            <a:off x="5667352" y="387136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F370957-10B4-43E1-A5FF-0C458F854BDE}"/>
              </a:ext>
            </a:extLst>
          </p:cNvPr>
          <p:cNvSpPr txBox="1"/>
          <p:nvPr/>
        </p:nvSpPr>
        <p:spPr>
          <a:xfrm>
            <a:off x="4672774" y="4366298"/>
            <a:ext cx="1000595" cy="400110"/>
          </a:xfrm>
          <a:prstGeom prst="rect">
            <a:avLst/>
          </a:prstGeom>
          <a:noFill/>
        </p:spPr>
        <p:txBody>
          <a:bodyPr wrap="none" rtlCol="0">
            <a:spAutoFit/>
          </a:bodyPr>
          <a:lstStyle/>
          <a:p>
            <a:r>
              <a:rPr lang="en-US" sz="2000" b="1" dirty="0"/>
              <a:t>nucleus</a:t>
            </a:r>
          </a:p>
        </p:txBody>
      </p:sp>
      <p:sp>
        <p:nvSpPr>
          <p:cNvPr id="24" name="TextBox 23">
            <a:extLst>
              <a:ext uri="{FF2B5EF4-FFF2-40B4-BE49-F238E27FC236}">
                <a16:creationId xmlns:a16="http://schemas.microsoft.com/office/drawing/2014/main" id="{84A1617B-9DFA-41EA-8136-46D72CA63C00}"/>
              </a:ext>
            </a:extLst>
          </p:cNvPr>
          <p:cNvSpPr txBox="1"/>
          <p:nvPr/>
        </p:nvSpPr>
        <p:spPr>
          <a:xfrm>
            <a:off x="5878772" y="4366298"/>
            <a:ext cx="693138" cy="400110"/>
          </a:xfrm>
          <a:prstGeom prst="rect">
            <a:avLst/>
          </a:prstGeom>
          <a:noFill/>
        </p:spPr>
        <p:txBody>
          <a:bodyPr wrap="none" rtlCol="0">
            <a:spAutoFit/>
          </a:bodyPr>
          <a:lstStyle/>
          <a:p>
            <a:r>
              <a:rPr lang="en-US" sz="2000" b="1" dirty="0"/>
              <a:t>coda</a:t>
            </a:r>
          </a:p>
        </p:txBody>
      </p:sp>
      <p:sp>
        <p:nvSpPr>
          <p:cNvPr id="26" name="Content Placeholder 7">
            <a:extLst>
              <a:ext uri="{FF2B5EF4-FFF2-40B4-BE49-F238E27FC236}">
                <a16:creationId xmlns:a16="http://schemas.microsoft.com/office/drawing/2014/main" id="{92529011-2ECB-4FAA-ACAA-024E91796A2A}"/>
              </a:ext>
            </a:extLst>
          </p:cNvPr>
          <p:cNvSpPr txBox="1">
            <a:spLocks/>
          </p:cNvSpPr>
          <p:nvPr/>
        </p:nvSpPr>
        <p:spPr>
          <a:xfrm>
            <a:off x="6137240" y="4827813"/>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d</a:t>
            </a:r>
            <a:endParaRPr lang="en-US" sz="3200" dirty="0">
              <a:solidFill>
                <a:srgbClr val="C00000"/>
              </a:solidFill>
            </a:endParaRPr>
          </a:p>
        </p:txBody>
      </p:sp>
      <p:sp>
        <p:nvSpPr>
          <p:cNvPr id="27" name="Content Placeholder 7">
            <a:extLst>
              <a:ext uri="{FF2B5EF4-FFF2-40B4-BE49-F238E27FC236}">
                <a16:creationId xmlns:a16="http://schemas.microsoft.com/office/drawing/2014/main" id="{0061A9E6-AA86-49AC-B8CE-96FF58D36CB4}"/>
              </a:ext>
            </a:extLst>
          </p:cNvPr>
          <p:cNvSpPr txBox="1">
            <a:spLocks/>
          </p:cNvSpPr>
          <p:nvPr/>
        </p:nvSpPr>
        <p:spPr>
          <a:xfrm>
            <a:off x="7609059" y="4827813"/>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err="1">
                <a:solidFill>
                  <a:srgbClr val="C00000"/>
                </a:solidFill>
                <a:latin typeface="Times New Roman" panose="02020603050405020304" pitchFamily="18" charset="0"/>
                <a:cs typeface="Times New Roman" panose="02020603050405020304" pitchFamily="18" charset="0"/>
              </a:rPr>
              <a:t>eɪ</a:t>
            </a:r>
            <a:endParaRPr lang="en-US" sz="3200" dirty="0">
              <a:solidFill>
                <a:srgbClr val="C00000"/>
              </a:solidFill>
            </a:endParaRPr>
          </a:p>
        </p:txBody>
      </p:sp>
      <p:sp>
        <p:nvSpPr>
          <p:cNvPr id="28" name="TextBox 27">
            <a:extLst>
              <a:ext uri="{FF2B5EF4-FFF2-40B4-BE49-F238E27FC236}">
                <a16:creationId xmlns:a16="http://schemas.microsoft.com/office/drawing/2014/main" id="{8538FE00-90A6-46A3-A75E-43B529447681}"/>
              </a:ext>
            </a:extLst>
          </p:cNvPr>
          <p:cNvSpPr txBox="1"/>
          <p:nvPr/>
        </p:nvSpPr>
        <p:spPr>
          <a:xfrm>
            <a:off x="7192487" y="2211605"/>
            <a:ext cx="1556836" cy="523220"/>
          </a:xfrm>
          <a:prstGeom prst="rect">
            <a:avLst/>
          </a:prstGeom>
          <a:noFill/>
        </p:spPr>
        <p:txBody>
          <a:bodyPr wrap="none" rtlCol="0">
            <a:spAutoFit/>
          </a:bodyPr>
          <a:lstStyle/>
          <a:p>
            <a:r>
              <a:rPr lang="el-GR" sz="2800" b="1" dirty="0"/>
              <a:t>σ</a:t>
            </a:r>
            <a:r>
              <a:rPr lang="en-US" sz="2800" b="1" dirty="0"/>
              <a:t> (sigma)</a:t>
            </a:r>
          </a:p>
        </p:txBody>
      </p:sp>
      <p:sp>
        <p:nvSpPr>
          <p:cNvPr id="29" name="TextBox 28">
            <a:extLst>
              <a:ext uri="{FF2B5EF4-FFF2-40B4-BE49-F238E27FC236}">
                <a16:creationId xmlns:a16="http://schemas.microsoft.com/office/drawing/2014/main" id="{2A5FA471-F17A-4FFD-9ACD-164EDE3EC412}"/>
              </a:ext>
            </a:extLst>
          </p:cNvPr>
          <p:cNvSpPr txBox="1"/>
          <p:nvPr/>
        </p:nvSpPr>
        <p:spPr>
          <a:xfrm>
            <a:off x="6815278" y="3377356"/>
            <a:ext cx="779252" cy="400110"/>
          </a:xfrm>
          <a:prstGeom prst="rect">
            <a:avLst/>
          </a:prstGeom>
          <a:noFill/>
        </p:spPr>
        <p:txBody>
          <a:bodyPr wrap="none" rtlCol="0">
            <a:spAutoFit/>
          </a:bodyPr>
          <a:lstStyle/>
          <a:p>
            <a:r>
              <a:rPr lang="en-US" sz="2000" b="1" dirty="0"/>
              <a:t>onset</a:t>
            </a:r>
          </a:p>
        </p:txBody>
      </p:sp>
      <p:sp>
        <p:nvSpPr>
          <p:cNvPr id="30" name="TextBox 29">
            <a:extLst>
              <a:ext uri="{FF2B5EF4-FFF2-40B4-BE49-F238E27FC236}">
                <a16:creationId xmlns:a16="http://schemas.microsoft.com/office/drawing/2014/main" id="{C047A86D-DBBA-4CB5-92F6-E792E25CF654}"/>
              </a:ext>
            </a:extLst>
          </p:cNvPr>
          <p:cNvSpPr txBox="1"/>
          <p:nvPr/>
        </p:nvSpPr>
        <p:spPr>
          <a:xfrm>
            <a:off x="7970905" y="3377356"/>
            <a:ext cx="869341" cy="400110"/>
          </a:xfrm>
          <a:prstGeom prst="rect">
            <a:avLst/>
          </a:prstGeom>
          <a:noFill/>
        </p:spPr>
        <p:txBody>
          <a:bodyPr wrap="none" rtlCol="0">
            <a:spAutoFit/>
          </a:bodyPr>
          <a:lstStyle/>
          <a:p>
            <a:r>
              <a:rPr lang="en-US" sz="2000" b="1" dirty="0"/>
              <a:t>rhyme</a:t>
            </a:r>
          </a:p>
        </p:txBody>
      </p:sp>
      <p:cxnSp>
        <p:nvCxnSpPr>
          <p:cNvPr id="31" name="Straight Connector 30">
            <a:extLst>
              <a:ext uri="{FF2B5EF4-FFF2-40B4-BE49-F238E27FC236}">
                <a16:creationId xmlns:a16="http://schemas.microsoft.com/office/drawing/2014/main" id="{B6BEDB94-BB6D-430B-86AD-842F67758C24}"/>
              </a:ext>
            </a:extLst>
          </p:cNvPr>
          <p:cNvCxnSpPr>
            <a:cxnSpLocks/>
          </p:cNvCxnSpPr>
          <p:nvPr/>
        </p:nvCxnSpPr>
        <p:spPr>
          <a:xfrm flipV="1">
            <a:off x="7234430" y="277507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3660FCC-4E22-4692-A4EA-162B4D1CEFAD}"/>
              </a:ext>
            </a:extLst>
          </p:cNvPr>
          <p:cNvCxnSpPr>
            <a:cxnSpLocks/>
          </p:cNvCxnSpPr>
          <p:nvPr/>
        </p:nvCxnSpPr>
        <p:spPr>
          <a:xfrm rot="16200000" flipV="1">
            <a:off x="7669343" y="285705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60D9BE4-0D77-45B7-8F6D-5C480D6B98EF}"/>
              </a:ext>
            </a:extLst>
          </p:cNvPr>
          <p:cNvCxnSpPr>
            <a:cxnSpLocks/>
          </p:cNvCxnSpPr>
          <p:nvPr/>
        </p:nvCxnSpPr>
        <p:spPr>
          <a:xfrm flipV="1">
            <a:off x="7885762" y="378938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113540-B453-4A2E-8CE0-FEEB9B74FD6B}"/>
              </a:ext>
            </a:extLst>
          </p:cNvPr>
          <p:cNvCxnSpPr>
            <a:cxnSpLocks/>
          </p:cNvCxnSpPr>
          <p:nvPr/>
        </p:nvCxnSpPr>
        <p:spPr>
          <a:xfrm rot="16200000" flipV="1">
            <a:off x="8320675" y="387136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6562CC97-8038-491D-B7C6-7E2EF1409F6D}"/>
              </a:ext>
            </a:extLst>
          </p:cNvPr>
          <p:cNvSpPr txBox="1"/>
          <p:nvPr/>
        </p:nvSpPr>
        <p:spPr>
          <a:xfrm>
            <a:off x="7326097" y="4366298"/>
            <a:ext cx="1000595" cy="400110"/>
          </a:xfrm>
          <a:prstGeom prst="rect">
            <a:avLst/>
          </a:prstGeom>
          <a:noFill/>
        </p:spPr>
        <p:txBody>
          <a:bodyPr wrap="none" rtlCol="0">
            <a:spAutoFit/>
          </a:bodyPr>
          <a:lstStyle/>
          <a:p>
            <a:r>
              <a:rPr lang="en-US" sz="2000" b="1" dirty="0"/>
              <a:t>nucleus</a:t>
            </a:r>
          </a:p>
        </p:txBody>
      </p:sp>
      <p:sp>
        <p:nvSpPr>
          <p:cNvPr id="36" name="TextBox 35">
            <a:extLst>
              <a:ext uri="{FF2B5EF4-FFF2-40B4-BE49-F238E27FC236}">
                <a16:creationId xmlns:a16="http://schemas.microsoft.com/office/drawing/2014/main" id="{31CE3563-58BA-478B-BA29-39C805F0A2B7}"/>
              </a:ext>
            </a:extLst>
          </p:cNvPr>
          <p:cNvSpPr txBox="1"/>
          <p:nvPr/>
        </p:nvSpPr>
        <p:spPr>
          <a:xfrm>
            <a:off x="8532095" y="4366298"/>
            <a:ext cx="693138" cy="400110"/>
          </a:xfrm>
          <a:prstGeom prst="rect">
            <a:avLst/>
          </a:prstGeom>
          <a:noFill/>
        </p:spPr>
        <p:txBody>
          <a:bodyPr wrap="none" rtlCol="0">
            <a:spAutoFit/>
          </a:bodyPr>
          <a:lstStyle/>
          <a:p>
            <a:r>
              <a:rPr lang="en-US" sz="2000" b="1" dirty="0"/>
              <a:t>coda</a:t>
            </a:r>
          </a:p>
        </p:txBody>
      </p:sp>
      <p:sp>
        <p:nvSpPr>
          <p:cNvPr id="37" name="Content Placeholder 7">
            <a:extLst>
              <a:ext uri="{FF2B5EF4-FFF2-40B4-BE49-F238E27FC236}">
                <a16:creationId xmlns:a16="http://schemas.microsoft.com/office/drawing/2014/main" id="{443BE84A-81FA-4AE6-9879-DBBB8E636151}"/>
              </a:ext>
            </a:extLst>
          </p:cNvPr>
          <p:cNvSpPr txBox="1">
            <a:spLocks/>
          </p:cNvSpPr>
          <p:nvPr/>
        </p:nvSpPr>
        <p:spPr>
          <a:xfrm>
            <a:off x="8790563" y="4827813"/>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38" name="Content Placeholder 7">
            <a:extLst>
              <a:ext uri="{FF2B5EF4-FFF2-40B4-BE49-F238E27FC236}">
                <a16:creationId xmlns:a16="http://schemas.microsoft.com/office/drawing/2014/main" id="{7CBE1C85-0898-490E-A7C6-B4959B74F5B1}"/>
              </a:ext>
            </a:extLst>
          </p:cNvPr>
          <p:cNvSpPr txBox="1">
            <a:spLocks/>
          </p:cNvSpPr>
          <p:nvPr/>
        </p:nvSpPr>
        <p:spPr>
          <a:xfrm>
            <a:off x="10213402" y="4837035"/>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ɪ</a:t>
            </a:r>
            <a:endParaRPr lang="en-US" sz="3200" dirty="0">
              <a:solidFill>
                <a:srgbClr val="C00000"/>
              </a:solidFill>
            </a:endParaRPr>
          </a:p>
        </p:txBody>
      </p:sp>
      <p:sp>
        <p:nvSpPr>
          <p:cNvPr id="39" name="TextBox 38">
            <a:extLst>
              <a:ext uri="{FF2B5EF4-FFF2-40B4-BE49-F238E27FC236}">
                <a16:creationId xmlns:a16="http://schemas.microsoft.com/office/drawing/2014/main" id="{CA6C3B09-EB8D-43AF-BDD9-09D0A57F47F0}"/>
              </a:ext>
            </a:extLst>
          </p:cNvPr>
          <p:cNvSpPr txBox="1"/>
          <p:nvPr/>
        </p:nvSpPr>
        <p:spPr>
          <a:xfrm>
            <a:off x="9796830" y="2220827"/>
            <a:ext cx="1556836" cy="523220"/>
          </a:xfrm>
          <a:prstGeom prst="rect">
            <a:avLst/>
          </a:prstGeom>
          <a:noFill/>
        </p:spPr>
        <p:txBody>
          <a:bodyPr wrap="none" rtlCol="0">
            <a:spAutoFit/>
          </a:bodyPr>
          <a:lstStyle/>
          <a:p>
            <a:r>
              <a:rPr lang="el-GR" sz="2800" b="1" dirty="0"/>
              <a:t>σ</a:t>
            </a:r>
            <a:r>
              <a:rPr lang="en-US" sz="2800" b="1" dirty="0"/>
              <a:t> (sigma)</a:t>
            </a:r>
          </a:p>
        </p:txBody>
      </p:sp>
      <p:sp>
        <p:nvSpPr>
          <p:cNvPr id="40" name="TextBox 39">
            <a:extLst>
              <a:ext uri="{FF2B5EF4-FFF2-40B4-BE49-F238E27FC236}">
                <a16:creationId xmlns:a16="http://schemas.microsoft.com/office/drawing/2014/main" id="{2CDF20A5-F35D-4176-A3C1-A49A7A50FCDF}"/>
              </a:ext>
            </a:extLst>
          </p:cNvPr>
          <p:cNvSpPr txBox="1"/>
          <p:nvPr/>
        </p:nvSpPr>
        <p:spPr>
          <a:xfrm>
            <a:off x="9419621" y="3386578"/>
            <a:ext cx="779252" cy="400110"/>
          </a:xfrm>
          <a:prstGeom prst="rect">
            <a:avLst/>
          </a:prstGeom>
          <a:noFill/>
        </p:spPr>
        <p:txBody>
          <a:bodyPr wrap="none" rtlCol="0">
            <a:spAutoFit/>
          </a:bodyPr>
          <a:lstStyle/>
          <a:p>
            <a:r>
              <a:rPr lang="en-US" sz="2000" b="1" dirty="0"/>
              <a:t>onset</a:t>
            </a:r>
          </a:p>
        </p:txBody>
      </p:sp>
      <p:sp>
        <p:nvSpPr>
          <p:cNvPr id="41" name="TextBox 40">
            <a:extLst>
              <a:ext uri="{FF2B5EF4-FFF2-40B4-BE49-F238E27FC236}">
                <a16:creationId xmlns:a16="http://schemas.microsoft.com/office/drawing/2014/main" id="{3E937EDA-B995-4853-815A-34A6C906A3CD}"/>
              </a:ext>
            </a:extLst>
          </p:cNvPr>
          <p:cNvSpPr txBox="1"/>
          <p:nvPr/>
        </p:nvSpPr>
        <p:spPr>
          <a:xfrm>
            <a:off x="10575248" y="3386578"/>
            <a:ext cx="869341" cy="400110"/>
          </a:xfrm>
          <a:prstGeom prst="rect">
            <a:avLst/>
          </a:prstGeom>
          <a:noFill/>
        </p:spPr>
        <p:txBody>
          <a:bodyPr wrap="none" rtlCol="0">
            <a:spAutoFit/>
          </a:bodyPr>
          <a:lstStyle/>
          <a:p>
            <a:r>
              <a:rPr lang="en-US" sz="2000" b="1" dirty="0"/>
              <a:t>rhyme</a:t>
            </a:r>
          </a:p>
        </p:txBody>
      </p:sp>
      <p:cxnSp>
        <p:nvCxnSpPr>
          <p:cNvPr id="42" name="Straight Connector 41">
            <a:extLst>
              <a:ext uri="{FF2B5EF4-FFF2-40B4-BE49-F238E27FC236}">
                <a16:creationId xmlns:a16="http://schemas.microsoft.com/office/drawing/2014/main" id="{1439D0C1-FC72-467B-8D13-131F326A7684}"/>
              </a:ext>
            </a:extLst>
          </p:cNvPr>
          <p:cNvCxnSpPr>
            <a:cxnSpLocks/>
          </p:cNvCxnSpPr>
          <p:nvPr/>
        </p:nvCxnSpPr>
        <p:spPr>
          <a:xfrm flipV="1">
            <a:off x="9838773" y="2784296"/>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3DC61EA-AF78-4E5D-B8E7-CCFFA063AC5E}"/>
              </a:ext>
            </a:extLst>
          </p:cNvPr>
          <p:cNvCxnSpPr>
            <a:cxnSpLocks/>
          </p:cNvCxnSpPr>
          <p:nvPr/>
        </p:nvCxnSpPr>
        <p:spPr>
          <a:xfrm rot="16200000" flipV="1">
            <a:off x="10273686" y="2866276"/>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0BA7FB7-E42B-4BA4-A8C8-E9E8B6961213}"/>
              </a:ext>
            </a:extLst>
          </p:cNvPr>
          <p:cNvCxnSpPr>
            <a:cxnSpLocks/>
          </p:cNvCxnSpPr>
          <p:nvPr/>
        </p:nvCxnSpPr>
        <p:spPr>
          <a:xfrm flipV="1">
            <a:off x="10490105" y="3798606"/>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F58C5CA-4A73-45B6-9D30-66C70300FD47}"/>
              </a:ext>
            </a:extLst>
          </p:cNvPr>
          <p:cNvCxnSpPr>
            <a:cxnSpLocks/>
          </p:cNvCxnSpPr>
          <p:nvPr/>
        </p:nvCxnSpPr>
        <p:spPr>
          <a:xfrm rot="16200000" flipV="1">
            <a:off x="10925018" y="3880586"/>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57898704-891E-4F68-8201-978D315C04C5}"/>
              </a:ext>
            </a:extLst>
          </p:cNvPr>
          <p:cNvSpPr txBox="1"/>
          <p:nvPr/>
        </p:nvSpPr>
        <p:spPr>
          <a:xfrm>
            <a:off x="9930440" y="4375520"/>
            <a:ext cx="1000595" cy="400110"/>
          </a:xfrm>
          <a:prstGeom prst="rect">
            <a:avLst/>
          </a:prstGeom>
          <a:noFill/>
        </p:spPr>
        <p:txBody>
          <a:bodyPr wrap="none" rtlCol="0">
            <a:spAutoFit/>
          </a:bodyPr>
          <a:lstStyle/>
          <a:p>
            <a:r>
              <a:rPr lang="en-US" sz="2000" b="1" dirty="0"/>
              <a:t>nucleus</a:t>
            </a:r>
          </a:p>
        </p:txBody>
      </p:sp>
      <p:sp>
        <p:nvSpPr>
          <p:cNvPr id="47" name="TextBox 46">
            <a:extLst>
              <a:ext uri="{FF2B5EF4-FFF2-40B4-BE49-F238E27FC236}">
                <a16:creationId xmlns:a16="http://schemas.microsoft.com/office/drawing/2014/main" id="{8021AD7E-D97C-4CE5-AA0F-C34BF110CEFD}"/>
              </a:ext>
            </a:extLst>
          </p:cNvPr>
          <p:cNvSpPr txBox="1"/>
          <p:nvPr/>
        </p:nvSpPr>
        <p:spPr>
          <a:xfrm>
            <a:off x="11136438" y="4375520"/>
            <a:ext cx="693138" cy="400110"/>
          </a:xfrm>
          <a:prstGeom prst="rect">
            <a:avLst/>
          </a:prstGeom>
          <a:noFill/>
        </p:spPr>
        <p:txBody>
          <a:bodyPr wrap="none" rtlCol="0">
            <a:spAutoFit/>
          </a:bodyPr>
          <a:lstStyle/>
          <a:p>
            <a:r>
              <a:rPr lang="en-US" sz="2000" b="1" dirty="0"/>
              <a:t>coda</a:t>
            </a:r>
          </a:p>
        </p:txBody>
      </p:sp>
      <p:sp>
        <p:nvSpPr>
          <p:cNvPr id="48" name="Content Placeholder 7">
            <a:extLst>
              <a:ext uri="{FF2B5EF4-FFF2-40B4-BE49-F238E27FC236}">
                <a16:creationId xmlns:a16="http://schemas.microsoft.com/office/drawing/2014/main" id="{AC13E31B-8EF1-4E94-95A4-5575E9817966}"/>
              </a:ext>
            </a:extLst>
          </p:cNvPr>
          <p:cNvSpPr txBox="1">
            <a:spLocks/>
          </p:cNvSpPr>
          <p:nvPr/>
        </p:nvSpPr>
        <p:spPr>
          <a:xfrm>
            <a:off x="11394906" y="4837035"/>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g</a:t>
            </a:r>
            <a:endParaRPr lang="en-US" sz="3200" dirty="0">
              <a:solidFill>
                <a:srgbClr val="C00000"/>
              </a:solidFill>
            </a:endParaRPr>
          </a:p>
        </p:txBody>
      </p:sp>
      <p:sp>
        <p:nvSpPr>
          <p:cNvPr id="49" name="Content Placeholder 7">
            <a:extLst>
              <a:ext uri="{FF2B5EF4-FFF2-40B4-BE49-F238E27FC236}">
                <a16:creationId xmlns:a16="http://schemas.microsoft.com/office/drawing/2014/main" id="{2978567D-F353-4EE2-941E-770E0976BDD4}"/>
              </a:ext>
            </a:extLst>
          </p:cNvPr>
          <p:cNvSpPr txBox="1">
            <a:spLocks/>
          </p:cNvSpPr>
          <p:nvPr/>
        </p:nvSpPr>
        <p:spPr>
          <a:xfrm>
            <a:off x="4321829" y="3777320"/>
            <a:ext cx="434670" cy="400110"/>
          </a:xfrm>
          <a:prstGeom prst="rect">
            <a:avLst/>
          </a:prstGeom>
          <a:ln>
            <a:no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pl</a:t>
            </a:r>
            <a:endParaRPr lang="en-US" sz="3200" dirty="0">
              <a:solidFill>
                <a:srgbClr val="C00000"/>
              </a:solidFill>
            </a:endParaRPr>
          </a:p>
        </p:txBody>
      </p:sp>
      <p:sp>
        <p:nvSpPr>
          <p:cNvPr id="50" name="Content Placeholder 7">
            <a:extLst>
              <a:ext uri="{FF2B5EF4-FFF2-40B4-BE49-F238E27FC236}">
                <a16:creationId xmlns:a16="http://schemas.microsoft.com/office/drawing/2014/main" id="{3AB40ADC-C43A-4EB0-A9E5-34C3467CD28F}"/>
              </a:ext>
            </a:extLst>
          </p:cNvPr>
          <p:cNvSpPr txBox="1">
            <a:spLocks/>
          </p:cNvSpPr>
          <p:nvPr/>
        </p:nvSpPr>
        <p:spPr>
          <a:xfrm>
            <a:off x="7012530" y="3714868"/>
            <a:ext cx="434670" cy="400110"/>
          </a:xfrm>
          <a:prstGeom prst="rect">
            <a:avLst/>
          </a:prstGeom>
          <a:ln>
            <a:no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bl</a:t>
            </a:r>
            <a:endParaRPr lang="en-US" sz="3200" dirty="0">
              <a:solidFill>
                <a:srgbClr val="C00000"/>
              </a:solidFill>
            </a:endParaRPr>
          </a:p>
        </p:txBody>
      </p:sp>
      <p:sp>
        <p:nvSpPr>
          <p:cNvPr id="51" name="Content Placeholder 7">
            <a:extLst>
              <a:ext uri="{FF2B5EF4-FFF2-40B4-BE49-F238E27FC236}">
                <a16:creationId xmlns:a16="http://schemas.microsoft.com/office/drawing/2014/main" id="{924D0615-09BA-4616-BF6B-28CC965CCEBC}"/>
              </a:ext>
            </a:extLst>
          </p:cNvPr>
          <p:cNvSpPr txBox="1">
            <a:spLocks/>
          </p:cNvSpPr>
          <p:nvPr/>
        </p:nvSpPr>
        <p:spPr>
          <a:xfrm>
            <a:off x="8749323" y="4862640"/>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m</a:t>
            </a:r>
            <a:endParaRPr lang="en-US" sz="3200" dirty="0">
              <a:solidFill>
                <a:srgbClr val="C00000"/>
              </a:solidFill>
            </a:endParaRPr>
          </a:p>
        </p:txBody>
      </p:sp>
      <p:sp>
        <p:nvSpPr>
          <p:cNvPr id="52" name="Content Placeholder 7">
            <a:extLst>
              <a:ext uri="{FF2B5EF4-FFF2-40B4-BE49-F238E27FC236}">
                <a16:creationId xmlns:a16="http://schemas.microsoft.com/office/drawing/2014/main" id="{9E2491F0-0B7E-429E-A1BC-DC43CBC74873}"/>
              </a:ext>
            </a:extLst>
          </p:cNvPr>
          <p:cNvSpPr txBox="1">
            <a:spLocks/>
          </p:cNvSpPr>
          <p:nvPr/>
        </p:nvSpPr>
        <p:spPr>
          <a:xfrm>
            <a:off x="9596588" y="3714868"/>
            <a:ext cx="553595" cy="515509"/>
          </a:xfrm>
          <a:prstGeom prst="rect">
            <a:avLst/>
          </a:prstGeom>
          <a:ln>
            <a:noFill/>
          </a:ln>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err="1">
                <a:solidFill>
                  <a:srgbClr val="C00000"/>
                </a:solidFill>
                <a:latin typeface="Times New Roman" panose="02020603050405020304" pitchFamily="18" charset="0"/>
                <a:cs typeface="Times New Roman" panose="02020603050405020304" pitchFamily="18" charset="0"/>
              </a:rPr>
              <a:t>tw</a:t>
            </a:r>
            <a:endParaRPr lang="en-US" sz="3200" dirty="0">
              <a:solidFill>
                <a:srgbClr val="C00000"/>
              </a:solidFill>
            </a:endParaRPr>
          </a:p>
        </p:txBody>
      </p:sp>
    </p:spTree>
    <p:extLst>
      <p:ext uri="{BB962C8B-B14F-4D97-AF65-F5344CB8AC3E}">
        <p14:creationId xmlns:p14="http://schemas.microsoft.com/office/powerpoint/2010/main" val="21670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ntr" presetSubtype="0"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fade">
                                      <p:cBhvr>
                                        <p:cTn id="51" dur="500"/>
                                        <p:tgtEl>
                                          <p:spTgt spid="4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fade">
                                      <p:cBhvr>
                                        <p:cTn id="64" dur="500"/>
                                        <p:tgtEl>
                                          <p:spTgt spid="2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par>
                                <p:cTn id="68" presetID="10"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par>
                                <p:cTn id="71" presetID="10" presetClass="entr" presetSubtype="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par>
                                <p:cTn id="74" presetID="10" presetClass="entr" presetSubtype="0" fill="hold"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par>
                                <p:cTn id="77" presetID="10" presetClass="entr" presetSubtype="0" fill="hold"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50"/>
                                        </p:tgtEl>
                                        <p:attrNameLst>
                                          <p:attrName>style.visibility</p:attrName>
                                        </p:attrNameLst>
                                      </p:cBhvr>
                                      <p:to>
                                        <p:strVal val="visible"/>
                                      </p:to>
                                    </p:set>
                                    <p:animEffect transition="in" filter="fade">
                                      <p:cBhvr>
                                        <p:cTn id="95" dur="500"/>
                                        <p:tgtEl>
                                          <p:spTgt spid="50"/>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51"/>
                                        </p:tgtEl>
                                        <p:attrNameLst>
                                          <p:attrName>style.visibility</p:attrName>
                                        </p:attrNameLst>
                                      </p:cBhvr>
                                      <p:to>
                                        <p:strVal val="visible"/>
                                      </p:to>
                                    </p:set>
                                    <p:animEffect transition="in" filter="fade">
                                      <p:cBhvr>
                                        <p:cTn id="100" dur="500"/>
                                        <p:tgtEl>
                                          <p:spTgt spid="51"/>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40"/>
                                        </p:tgtEl>
                                        <p:attrNameLst>
                                          <p:attrName>style.visibility</p:attrName>
                                        </p:attrNameLst>
                                      </p:cBhvr>
                                      <p:to>
                                        <p:strVal val="visible"/>
                                      </p:to>
                                    </p:set>
                                    <p:animEffect transition="in" filter="fade">
                                      <p:cBhvr>
                                        <p:cTn id="108" dur="500"/>
                                        <p:tgtEl>
                                          <p:spTgt spid="40"/>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500"/>
                                        <p:tgtEl>
                                          <p:spTgt spid="41"/>
                                        </p:tgtEl>
                                      </p:cBhvr>
                                    </p:animEffect>
                                  </p:childTnLst>
                                </p:cTn>
                              </p:par>
                              <p:par>
                                <p:cTn id="112" presetID="10" presetClass="entr" presetSubtype="0" fill="hold" nodeType="withEffect">
                                  <p:stCondLst>
                                    <p:cond delay="0"/>
                                  </p:stCondLst>
                                  <p:childTnLst>
                                    <p:set>
                                      <p:cBhvr>
                                        <p:cTn id="113" dur="1" fill="hold">
                                          <p:stCondLst>
                                            <p:cond delay="0"/>
                                          </p:stCondLst>
                                        </p:cTn>
                                        <p:tgtEl>
                                          <p:spTgt spid="42"/>
                                        </p:tgtEl>
                                        <p:attrNameLst>
                                          <p:attrName>style.visibility</p:attrName>
                                        </p:attrNameLst>
                                      </p:cBhvr>
                                      <p:to>
                                        <p:strVal val="visible"/>
                                      </p:to>
                                    </p:set>
                                    <p:animEffect transition="in" filter="fade">
                                      <p:cBhvr>
                                        <p:cTn id="114" dur="500"/>
                                        <p:tgtEl>
                                          <p:spTgt spid="42"/>
                                        </p:tgtEl>
                                      </p:cBhvr>
                                    </p:animEffect>
                                  </p:childTnLst>
                                </p:cTn>
                              </p:par>
                              <p:par>
                                <p:cTn id="115" presetID="10" presetClass="entr" presetSubtype="0" fill="hold" nodeType="withEffect">
                                  <p:stCondLst>
                                    <p:cond delay="0"/>
                                  </p:stCondLst>
                                  <p:childTnLst>
                                    <p:set>
                                      <p:cBhvr>
                                        <p:cTn id="116" dur="1" fill="hold">
                                          <p:stCondLst>
                                            <p:cond delay="0"/>
                                          </p:stCondLst>
                                        </p:cTn>
                                        <p:tgtEl>
                                          <p:spTgt spid="43"/>
                                        </p:tgtEl>
                                        <p:attrNameLst>
                                          <p:attrName>style.visibility</p:attrName>
                                        </p:attrNameLst>
                                      </p:cBhvr>
                                      <p:to>
                                        <p:strVal val="visible"/>
                                      </p:to>
                                    </p:set>
                                    <p:animEffect transition="in" filter="fade">
                                      <p:cBhvr>
                                        <p:cTn id="117" dur="500"/>
                                        <p:tgtEl>
                                          <p:spTgt spid="43"/>
                                        </p:tgtEl>
                                      </p:cBhvr>
                                    </p:animEffect>
                                  </p:childTnLst>
                                </p:cTn>
                              </p:par>
                              <p:par>
                                <p:cTn id="118" presetID="10" presetClass="entr" presetSubtype="0" fill="hold" nodeType="withEffect">
                                  <p:stCondLst>
                                    <p:cond delay="0"/>
                                  </p:stCondLst>
                                  <p:childTnLst>
                                    <p:set>
                                      <p:cBhvr>
                                        <p:cTn id="119" dur="1" fill="hold">
                                          <p:stCondLst>
                                            <p:cond delay="0"/>
                                          </p:stCondLst>
                                        </p:cTn>
                                        <p:tgtEl>
                                          <p:spTgt spid="44"/>
                                        </p:tgtEl>
                                        <p:attrNameLst>
                                          <p:attrName>style.visibility</p:attrName>
                                        </p:attrNameLst>
                                      </p:cBhvr>
                                      <p:to>
                                        <p:strVal val="visible"/>
                                      </p:to>
                                    </p:set>
                                    <p:animEffect transition="in" filter="fade">
                                      <p:cBhvr>
                                        <p:cTn id="120" dur="500"/>
                                        <p:tgtEl>
                                          <p:spTgt spid="44"/>
                                        </p:tgtEl>
                                      </p:cBhvr>
                                    </p:animEffect>
                                  </p:childTnLst>
                                </p:cTn>
                              </p:par>
                              <p:par>
                                <p:cTn id="121" presetID="10" presetClass="entr" presetSubtype="0" fill="hold"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fade">
                                      <p:cBhvr>
                                        <p:cTn id="123" dur="500"/>
                                        <p:tgtEl>
                                          <p:spTgt spid="45"/>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fade">
                                      <p:cBhvr>
                                        <p:cTn id="126" dur="500"/>
                                        <p:tgtEl>
                                          <p:spTgt spid="46"/>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47"/>
                                        </p:tgtEl>
                                        <p:attrNameLst>
                                          <p:attrName>style.visibility</p:attrName>
                                        </p:attrNameLst>
                                      </p:cBhvr>
                                      <p:to>
                                        <p:strVal val="visible"/>
                                      </p:to>
                                    </p:set>
                                    <p:animEffect transition="in" filter="fade">
                                      <p:cBhvr>
                                        <p:cTn id="129" dur="500"/>
                                        <p:tgtEl>
                                          <p:spTgt spid="47"/>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38"/>
                                        </p:tgtEl>
                                        <p:attrNameLst>
                                          <p:attrName>style.visibility</p:attrName>
                                        </p:attrNameLst>
                                      </p:cBhvr>
                                      <p:to>
                                        <p:strVal val="visible"/>
                                      </p:to>
                                    </p:set>
                                    <p:animEffect transition="in" filter="fade">
                                      <p:cBhvr>
                                        <p:cTn id="134" dur="500"/>
                                        <p:tgtEl>
                                          <p:spTgt spid="38"/>
                                        </p:tgtEl>
                                      </p:cBhvr>
                                    </p:animEffect>
                                  </p:childTnLst>
                                </p:cTn>
                              </p:par>
                            </p:childTnLst>
                          </p:cTn>
                        </p:par>
                      </p:childTnLst>
                    </p:cTn>
                  </p:par>
                  <p:par>
                    <p:cTn id="135" fill="hold">
                      <p:stCondLst>
                        <p:cond delay="indefinite"/>
                      </p:stCondLst>
                      <p:childTnLst>
                        <p:par>
                          <p:cTn id="136" fill="hold">
                            <p:stCondLst>
                              <p:cond delay="0"/>
                            </p:stCondLst>
                            <p:childTnLst>
                              <p:par>
                                <p:cTn id="137" presetID="10" presetClass="entr" presetSubtype="0" fill="hold" grpId="0" nodeType="clickEffect">
                                  <p:stCondLst>
                                    <p:cond delay="0"/>
                                  </p:stCondLst>
                                  <p:childTnLst>
                                    <p:set>
                                      <p:cBhvr>
                                        <p:cTn id="138" dur="1" fill="hold">
                                          <p:stCondLst>
                                            <p:cond delay="0"/>
                                          </p:stCondLst>
                                        </p:cTn>
                                        <p:tgtEl>
                                          <p:spTgt spid="52"/>
                                        </p:tgtEl>
                                        <p:attrNameLst>
                                          <p:attrName>style.visibility</p:attrName>
                                        </p:attrNameLst>
                                      </p:cBhvr>
                                      <p:to>
                                        <p:strVal val="visible"/>
                                      </p:to>
                                    </p:set>
                                    <p:animEffect transition="in" filter="fade">
                                      <p:cBhvr>
                                        <p:cTn id="139" dur="500"/>
                                        <p:tgtEl>
                                          <p:spTgt spid="52"/>
                                        </p:tgtEl>
                                      </p:cBhvr>
                                    </p:animEffect>
                                  </p:childTnLst>
                                </p:cTn>
                              </p:par>
                            </p:childTnLst>
                          </p:cTn>
                        </p:par>
                      </p:childTnLst>
                    </p:cTn>
                  </p:par>
                  <p:par>
                    <p:cTn id="140" fill="hold">
                      <p:stCondLst>
                        <p:cond delay="indefinite"/>
                      </p:stCondLst>
                      <p:childTnLst>
                        <p:par>
                          <p:cTn id="141" fill="hold">
                            <p:stCondLst>
                              <p:cond delay="0"/>
                            </p:stCondLst>
                            <p:childTnLst>
                              <p:par>
                                <p:cTn id="142" presetID="10" presetClass="entr" presetSubtype="0" fill="hold" grpId="0" nodeType="click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fade">
                                      <p:cBhvr>
                                        <p:cTn id="14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6" grpId="0"/>
      <p:bldP spid="17" grpId="0"/>
      <p:bldP spid="18" grpId="0"/>
      <p:bldP spid="23" grpId="0"/>
      <p:bldP spid="24" grpId="0"/>
      <p:bldP spid="26" grpId="0"/>
      <p:bldP spid="27" grpId="0"/>
      <p:bldP spid="28" grpId="0"/>
      <p:bldP spid="29" grpId="0"/>
      <p:bldP spid="30" grpId="0"/>
      <p:bldP spid="35" grpId="0"/>
      <p:bldP spid="36" grpId="0"/>
      <p:bldP spid="38" grpId="0"/>
      <p:bldP spid="39" grpId="0"/>
      <p:bldP spid="40" grpId="0"/>
      <p:bldP spid="41" grpId="0"/>
      <p:bldP spid="46" grpId="0"/>
      <p:bldP spid="47" grpId="0"/>
      <p:bldP spid="48" grpId="0"/>
      <p:bldP spid="49" grpId="0"/>
      <p:bldP spid="50" grpId="0"/>
      <p:bldP spid="51" grpId="0"/>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82921"/>
            <a:ext cx="10737028" cy="1325563"/>
          </a:xfrm>
        </p:spPr>
        <p:txBody>
          <a:bodyPr>
            <a:normAutofit/>
          </a:bodyPr>
          <a:lstStyle/>
          <a:p>
            <a:r>
              <a:rPr lang="en-US" sz="4000" b="1" dirty="0">
                <a:latin typeface="Cambria" panose="02040503050406030204" pitchFamily="18" charset="0"/>
                <a:ea typeface="Cambria" panose="02040503050406030204" pitchFamily="18" charset="0"/>
              </a:rPr>
              <a:t>2.2. The Structure of The Syllable – </a:t>
            </a:r>
            <a:r>
              <a:rPr lang="en-US" sz="4000" b="1" dirty="0">
                <a:solidFill>
                  <a:srgbClr val="C00000"/>
                </a:solidFill>
                <a:latin typeface="Cambria" panose="02040503050406030204" pitchFamily="18" charset="0"/>
                <a:ea typeface="Cambria" panose="02040503050406030204" pitchFamily="18" charset="0"/>
              </a:rPr>
              <a:t>The Onset</a:t>
            </a:r>
          </a:p>
        </p:txBody>
      </p:sp>
      <p:sp>
        <p:nvSpPr>
          <p:cNvPr id="3" name="Rectangle 2">
            <a:extLst>
              <a:ext uri="{FF2B5EF4-FFF2-40B4-BE49-F238E27FC236}">
                <a16:creationId xmlns:a16="http://schemas.microsoft.com/office/drawing/2014/main" id="{9E44FA98-8ACD-4B3E-99FA-918E13B1A0D3}"/>
              </a:ext>
            </a:extLst>
          </p:cNvPr>
          <p:cNvSpPr/>
          <p:nvPr/>
        </p:nvSpPr>
        <p:spPr>
          <a:xfrm>
            <a:off x="1019958" y="1555390"/>
            <a:ext cx="3175524" cy="47333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b="1" dirty="0"/>
              <a:t>THREE-CONSONANT ONSET</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019958" y="2195470"/>
            <a:ext cx="3866030" cy="42591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ym typeface="Wingdings" panose="05000000000000000000" pitchFamily="2" charset="2"/>
              </a:rPr>
              <a:t>The three-consonant onsets that occur in English all consist of /</a:t>
            </a:r>
            <a:r>
              <a:rPr lang="en-US" sz="2000" dirty="0" err="1">
                <a:sym typeface="Wingdings" panose="05000000000000000000" pitchFamily="2" charset="2"/>
              </a:rPr>
              <a:t>sp</a:t>
            </a:r>
            <a:r>
              <a:rPr lang="en-US" sz="2000" dirty="0">
                <a:sym typeface="Wingdings" panose="05000000000000000000" pitchFamily="2" charset="2"/>
              </a:rPr>
              <a:t>, </a:t>
            </a:r>
            <a:r>
              <a:rPr lang="en-US" sz="2000" dirty="0" err="1">
                <a:sym typeface="Wingdings" panose="05000000000000000000" pitchFamily="2" charset="2"/>
              </a:rPr>
              <a:t>st</a:t>
            </a:r>
            <a:r>
              <a:rPr lang="en-US" sz="2000" dirty="0">
                <a:sym typeface="Wingdings" panose="05000000000000000000" pitchFamily="2" charset="2"/>
              </a:rPr>
              <a:t>, </a:t>
            </a:r>
            <a:r>
              <a:rPr lang="en-US" sz="2000" dirty="0" err="1">
                <a:sym typeface="Wingdings" panose="05000000000000000000" pitchFamily="2" charset="2"/>
              </a:rPr>
              <a:t>sk</a:t>
            </a:r>
            <a:r>
              <a:rPr lang="en-US" sz="2000" dirty="0">
                <a:sym typeface="Wingdings" panose="05000000000000000000" pitchFamily="2" charset="2"/>
              </a:rPr>
              <a:t>/ followed by a sonorant:</a:t>
            </a:r>
          </a:p>
          <a:p>
            <a:r>
              <a:rPr lang="en-US" sz="2000" dirty="0">
                <a:sym typeface="Wingdings" panose="05000000000000000000" pitchFamily="2" charset="2"/>
              </a:rPr>
              <a:t>/</a:t>
            </a:r>
            <a:r>
              <a:rPr lang="en-US" sz="2000" dirty="0" err="1">
                <a:sym typeface="Wingdings" panose="05000000000000000000" pitchFamily="2" charset="2"/>
              </a:rPr>
              <a:t>spl</a:t>
            </a:r>
            <a:r>
              <a:rPr lang="en-US" sz="2000" dirty="0">
                <a:sym typeface="Wingdings" panose="05000000000000000000" pitchFamily="2" charset="2"/>
              </a:rPr>
              <a:t>/: </a:t>
            </a:r>
            <a:r>
              <a:rPr lang="en-US" sz="2000" i="1" dirty="0">
                <a:sym typeface="Wingdings" panose="05000000000000000000" pitchFamily="2" charset="2"/>
              </a:rPr>
              <a:t>spleen</a:t>
            </a:r>
          </a:p>
          <a:p>
            <a:r>
              <a:rPr lang="en-US" sz="2000" dirty="0">
                <a:sym typeface="Wingdings" panose="05000000000000000000" pitchFamily="2" charset="2"/>
              </a:rPr>
              <a:t>/</a:t>
            </a:r>
            <a:r>
              <a:rPr lang="en-US" sz="2000" dirty="0" err="1">
                <a:sym typeface="Wingdings" panose="05000000000000000000" pitchFamily="2" charset="2"/>
              </a:rPr>
              <a:t>spr</a:t>
            </a:r>
            <a:r>
              <a:rPr lang="en-US" sz="2000" dirty="0">
                <a:sym typeface="Wingdings" panose="05000000000000000000" pitchFamily="2" charset="2"/>
              </a:rPr>
              <a:t>/: </a:t>
            </a:r>
            <a:r>
              <a:rPr lang="en-US" sz="2000" i="1" dirty="0">
                <a:sym typeface="Wingdings" panose="05000000000000000000" pitchFamily="2" charset="2"/>
              </a:rPr>
              <a:t>spree</a:t>
            </a:r>
            <a:endParaRPr lang="en-US" sz="2000" dirty="0">
              <a:sym typeface="Wingdings" panose="05000000000000000000" pitchFamily="2" charset="2"/>
            </a:endParaRPr>
          </a:p>
          <a:p>
            <a:r>
              <a:rPr lang="en-US" sz="2000" dirty="0">
                <a:sym typeface="Wingdings" panose="05000000000000000000" pitchFamily="2" charset="2"/>
              </a:rPr>
              <a:t>/</a:t>
            </a:r>
            <a:r>
              <a:rPr lang="en-US" sz="2000" dirty="0" err="1">
                <a:sym typeface="Wingdings" panose="05000000000000000000" pitchFamily="2" charset="2"/>
              </a:rPr>
              <a:t>spj</a:t>
            </a:r>
            <a:r>
              <a:rPr lang="en-US" sz="2000" dirty="0">
                <a:sym typeface="Wingdings" panose="05000000000000000000" pitchFamily="2" charset="2"/>
              </a:rPr>
              <a:t>/: </a:t>
            </a:r>
            <a:r>
              <a:rPr lang="en-US" sz="2000" i="1" dirty="0">
                <a:sym typeface="Wingdings" panose="05000000000000000000" pitchFamily="2" charset="2"/>
              </a:rPr>
              <a:t>spew</a:t>
            </a:r>
          </a:p>
          <a:p>
            <a:r>
              <a:rPr lang="en-US" sz="2000" dirty="0">
                <a:sym typeface="Wingdings" panose="05000000000000000000" pitchFamily="2" charset="2"/>
              </a:rPr>
              <a:t>/str/: </a:t>
            </a:r>
            <a:r>
              <a:rPr lang="en-US" sz="2000" i="1" dirty="0">
                <a:sym typeface="Wingdings" panose="05000000000000000000" pitchFamily="2" charset="2"/>
              </a:rPr>
              <a:t>street</a:t>
            </a:r>
            <a:endParaRPr lang="en-US" sz="2000" dirty="0">
              <a:sym typeface="Wingdings" panose="05000000000000000000" pitchFamily="2" charset="2"/>
            </a:endParaRPr>
          </a:p>
          <a:p>
            <a:r>
              <a:rPr lang="en-US" sz="2000" dirty="0">
                <a:sym typeface="Wingdings" panose="05000000000000000000" pitchFamily="2" charset="2"/>
              </a:rPr>
              <a:t>/</a:t>
            </a:r>
            <a:r>
              <a:rPr lang="en-US" sz="2000" dirty="0" err="1">
                <a:sym typeface="Wingdings" panose="05000000000000000000" pitchFamily="2" charset="2"/>
              </a:rPr>
              <a:t>skw</a:t>
            </a:r>
            <a:r>
              <a:rPr lang="en-US" sz="2000" dirty="0">
                <a:sym typeface="Wingdings" panose="05000000000000000000" pitchFamily="2" charset="2"/>
              </a:rPr>
              <a:t>/: </a:t>
            </a:r>
            <a:r>
              <a:rPr lang="en-US" sz="2000" i="1" dirty="0">
                <a:sym typeface="Wingdings" panose="05000000000000000000" pitchFamily="2" charset="2"/>
              </a:rPr>
              <a:t>squeeze</a:t>
            </a:r>
            <a:endParaRPr lang="en-US" sz="2000" dirty="0">
              <a:sym typeface="Wingdings" panose="05000000000000000000" pitchFamily="2" charset="2"/>
            </a:endParaRPr>
          </a:p>
          <a:p>
            <a:r>
              <a:rPr lang="en-US" sz="2000" dirty="0">
                <a:sym typeface="Wingdings" panose="05000000000000000000" pitchFamily="2" charset="2"/>
              </a:rPr>
              <a:t>/</a:t>
            </a:r>
            <a:r>
              <a:rPr lang="en-US" sz="2000" dirty="0" err="1">
                <a:sym typeface="Wingdings" panose="05000000000000000000" pitchFamily="2" charset="2"/>
              </a:rPr>
              <a:t>skl</a:t>
            </a:r>
            <a:r>
              <a:rPr lang="en-US" sz="2000" dirty="0">
                <a:sym typeface="Wingdings" panose="05000000000000000000" pitchFamily="2" charset="2"/>
              </a:rPr>
              <a:t>/: </a:t>
            </a:r>
            <a:r>
              <a:rPr lang="en-US" sz="2000" i="1" dirty="0">
                <a:sym typeface="Wingdings" panose="05000000000000000000" pitchFamily="2" charset="2"/>
              </a:rPr>
              <a:t>sclerosis</a:t>
            </a:r>
            <a:endParaRPr lang="en-US" sz="2000" dirty="0">
              <a:sym typeface="Wingdings" panose="05000000000000000000" pitchFamily="2" charset="2"/>
            </a:endParaRPr>
          </a:p>
          <a:p>
            <a:r>
              <a:rPr lang="en-US" sz="2000" dirty="0">
                <a:sym typeface="Wingdings" panose="05000000000000000000" pitchFamily="2" charset="2"/>
              </a:rPr>
              <a:t>/</a:t>
            </a:r>
            <a:r>
              <a:rPr lang="en-US" sz="2000" dirty="0" err="1">
                <a:sym typeface="Wingdings" panose="05000000000000000000" pitchFamily="2" charset="2"/>
              </a:rPr>
              <a:t>skr</a:t>
            </a:r>
            <a:r>
              <a:rPr lang="en-US" sz="2000" dirty="0">
                <a:sym typeface="Wingdings" panose="05000000000000000000" pitchFamily="2" charset="2"/>
              </a:rPr>
              <a:t>/: </a:t>
            </a:r>
            <a:r>
              <a:rPr lang="en-US" sz="2000" i="1" dirty="0">
                <a:sym typeface="Wingdings" panose="05000000000000000000" pitchFamily="2" charset="2"/>
              </a:rPr>
              <a:t>screech</a:t>
            </a:r>
            <a:endParaRPr lang="en-US" sz="2000" dirty="0">
              <a:sym typeface="Wingdings" panose="05000000000000000000" pitchFamily="2" charset="2"/>
            </a:endParaRPr>
          </a:p>
          <a:p>
            <a:r>
              <a:rPr lang="en-US" sz="2000" dirty="0">
                <a:sym typeface="Wingdings" panose="05000000000000000000" pitchFamily="2" charset="2"/>
              </a:rPr>
              <a:t>/</a:t>
            </a:r>
            <a:r>
              <a:rPr lang="en-US" sz="2000" dirty="0" err="1">
                <a:sym typeface="Wingdings" panose="05000000000000000000" pitchFamily="2" charset="2"/>
              </a:rPr>
              <a:t>skj</a:t>
            </a:r>
            <a:r>
              <a:rPr lang="en-US" sz="2000" dirty="0">
                <a:sym typeface="Wingdings" panose="05000000000000000000" pitchFamily="2" charset="2"/>
              </a:rPr>
              <a:t>/: </a:t>
            </a:r>
            <a:r>
              <a:rPr lang="en-US" sz="2000" i="1" dirty="0">
                <a:sym typeface="Wingdings" panose="05000000000000000000" pitchFamily="2" charset="2"/>
              </a:rPr>
              <a:t>skew</a:t>
            </a:r>
            <a:endParaRPr lang="en-US" sz="2000" dirty="0">
              <a:sym typeface="Wingdings" panose="05000000000000000000" pitchFamily="2" charset="2"/>
            </a:endParaRPr>
          </a:p>
        </p:txBody>
      </p:sp>
      <p:sp>
        <p:nvSpPr>
          <p:cNvPr id="8" name="Content Placeholder 7">
            <a:extLst>
              <a:ext uri="{FF2B5EF4-FFF2-40B4-BE49-F238E27FC236}">
                <a16:creationId xmlns:a16="http://schemas.microsoft.com/office/drawing/2014/main" id="{E9A07B1A-13E0-4DB3-AF39-A97C63A44B78}"/>
              </a:ext>
            </a:extLst>
          </p:cNvPr>
          <p:cNvSpPr txBox="1">
            <a:spLocks/>
          </p:cNvSpPr>
          <p:nvPr/>
        </p:nvSpPr>
        <p:spPr>
          <a:xfrm>
            <a:off x="6472565" y="5139436"/>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i:</a:t>
            </a:r>
            <a:endParaRPr lang="en-US" sz="2000" dirty="0">
              <a:solidFill>
                <a:srgbClr val="C00000"/>
              </a:solidFill>
            </a:endParaRPr>
          </a:p>
        </p:txBody>
      </p:sp>
      <p:sp>
        <p:nvSpPr>
          <p:cNvPr id="9" name="TextBox 8">
            <a:extLst>
              <a:ext uri="{FF2B5EF4-FFF2-40B4-BE49-F238E27FC236}">
                <a16:creationId xmlns:a16="http://schemas.microsoft.com/office/drawing/2014/main" id="{5CF478D2-F8DF-4250-815E-1DFE5281D902}"/>
              </a:ext>
            </a:extLst>
          </p:cNvPr>
          <p:cNvSpPr txBox="1"/>
          <p:nvPr/>
        </p:nvSpPr>
        <p:spPr>
          <a:xfrm>
            <a:off x="6055993" y="2584926"/>
            <a:ext cx="1556836" cy="523220"/>
          </a:xfrm>
          <a:prstGeom prst="rect">
            <a:avLst/>
          </a:prstGeom>
          <a:noFill/>
        </p:spPr>
        <p:txBody>
          <a:bodyPr wrap="none" rtlCol="0">
            <a:spAutoFit/>
          </a:bodyPr>
          <a:lstStyle/>
          <a:p>
            <a:r>
              <a:rPr lang="el-GR" sz="2800" b="1" dirty="0"/>
              <a:t>σ</a:t>
            </a:r>
            <a:r>
              <a:rPr lang="en-US" sz="2800" b="1" dirty="0"/>
              <a:t> (sigma)</a:t>
            </a:r>
          </a:p>
        </p:txBody>
      </p:sp>
      <p:sp>
        <p:nvSpPr>
          <p:cNvPr id="10" name="TextBox 9">
            <a:extLst>
              <a:ext uri="{FF2B5EF4-FFF2-40B4-BE49-F238E27FC236}">
                <a16:creationId xmlns:a16="http://schemas.microsoft.com/office/drawing/2014/main" id="{9FC8426F-ECBA-4860-80FC-0B8192813D60}"/>
              </a:ext>
            </a:extLst>
          </p:cNvPr>
          <p:cNvSpPr txBox="1"/>
          <p:nvPr/>
        </p:nvSpPr>
        <p:spPr>
          <a:xfrm>
            <a:off x="5678784" y="3750677"/>
            <a:ext cx="779252" cy="400110"/>
          </a:xfrm>
          <a:prstGeom prst="rect">
            <a:avLst/>
          </a:prstGeom>
          <a:noFill/>
        </p:spPr>
        <p:txBody>
          <a:bodyPr wrap="none" rtlCol="0">
            <a:spAutoFit/>
          </a:bodyPr>
          <a:lstStyle/>
          <a:p>
            <a:r>
              <a:rPr lang="en-US" sz="2000" b="1" dirty="0"/>
              <a:t>onset</a:t>
            </a:r>
          </a:p>
        </p:txBody>
      </p:sp>
      <p:sp>
        <p:nvSpPr>
          <p:cNvPr id="11" name="TextBox 10">
            <a:extLst>
              <a:ext uri="{FF2B5EF4-FFF2-40B4-BE49-F238E27FC236}">
                <a16:creationId xmlns:a16="http://schemas.microsoft.com/office/drawing/2014/main" id="{34F0B453-D8E0-41E8-A465-4645FB2ECF40}"/>
              </a:ext>
            </a:extLst>
          </p:cNvPr>
          <p:cNvSpPr txBox="1"/>
          <p:nvPr/>
        </p:nvSpPr>
        <p:spPr>
          <a:xfrm>
            <a:off x="6834411" y="3750677"/>
            <a:ext cx="869341" cy="400110"/>
          </a:xfrm>
          <a:prstGeom prst="rect">
            <a:avLst/>
          </a:prstGeom>
          <a:noFill/>
        </p:spPr>
        <p:txBody>
          <a:bodyPr wrap="none" rtlCol="0">
            <a:spAutoFit/>
          </a:bodyPr>
          <a:lstStyle/>
          <a:p>
            <a:r>
              <a:rPr lang="en-US" sz="2000" b="1" dirty="0"/>
              <a:t>rhyme</a:t>
            </a:r>
          </a:p>
        </p:txBody>
      </p:sp>
      <p:cxnSp>
        <p:nvCxnSpPr>
          <p:cNvPr id="12" name="Straight Connector 11">
            <a:extLst>
              <a:ext uri="{FF2B5EF4-FFF2-40B4-BE49-F238E27FC236}">
                <a16:creationId xmlns:a16="http://schemas.microsoft.com/office/drawing/2014/main" id="{77D3F292-AE9F-4D73-9980-D3848D40DF45}"/>
              </a:ext>
            </a:extLst>
          </p:cNvPr>
          <p:cNvCxnSpPr>
            <a:cxnSpLocks/>
          </p:cNvCxnSpPr>
          <p:nvPr/>
        </p:nvCxnSpPr>
        <p:spPr>
          <a:xfrm flipV="1">
            <a:off x="6097936" y="314839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5622B27-55C2-491D-91BB-7FD172292ABF}"/>
              </a:ext>
            </a:extLst>
          </p:cNvPr>
          <p:cNvCxnSpPr>
            <a:cxnSpLocks/>
          </p:cNvCxnSpPr>
          <p:nvPr/>
        </p:nvCxnSpPr>
        <p:spPr>
          <a:xfrm rot="16200000" flipV="1">
            <a:off x="6532849" y="323037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30E1943-98AD-4F8C-9F5A-5EF141F07029}"/>
              </a:ext>
            </a:extLst>
          </p:cNvPr>
          <p:cNvCxnSpPr>
            <a:cxnSpLocks/>
          </p:cNvCxnSpPr>
          <p:nvPr/>
        </p:nvCxnSpPr>
        <p:spPr>
          <a:xfrm flipV="1">
            <a:off x="6749268" y="416270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24533D4-B247-46D6-8E2D-F90C66BE5697}"/>
              </a:ext>
            </a:extLst>
          </p:cNvPr>
          <p:cNvCxnSpPr>
            <a:cxnSpLocks/>
          </p:cNvCxnSpPr>
          <p:nvPr/>
        </p:nvCxnSpPr>
        <p:spPr>
          <a:xfrm rot="16200000" flipV="1">
            <a:off x="7184181" y="424468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6210306D-AD1A-4124-878A-D2EB89E34E55}"/>
              </a:ext>
            </a:extLst>
          </p:cNvPr>
          <p:cNvSpPr txBox="1"/>
          <p:nvPr/>
        </p:nvSpPr>
        <p:spPr>
          <a:xfrm>
            <a:off x="6189603" y="4739619"/>
            <a:ext cx="1000595" cy="400110"/>
          </a:xfrm>
          <a:prstGeom prst="rect">
            <a:avLst/>
          </a:prstGeom>
          <a:noFill/>
        </p:spPr>
        <p:txBody>
          <a:bodyPr wrap="none" rtlCol="0">
            <a:spAutoFit/>
          </a:bodyPr>
          <a:lstStyle/>
          <a:p>
            <a:r>
              <a:rPr lang="en-US" sz="2000" b="1" dirty="0"/>
              <a:t>nucleus</a:t>
            </a:r>
          </a:p>
        </p:txBody>
      </p:sp>
      <p:sp>
        <p:nvSpPr>
          <p:cNvPr id="18" name="TextBox 17">
            <a:extLst>
              <a:ext uri="{FF2B5EF4-FFF2-40B4-BE49-F238E27FC236}">
                <a16:creationId xmlns:a16="http://schemas.microsoft.com/office/drawing/2014/main" id="{C6A9FEDC-7902-479A-AB08-3829B125D8CB}"/>
              </a:ext>
            </a:extLst>
          </p:cNvPr>
          <p:cNvSpPr txBox="1"/>
          <p:nvPr/>
        </p:nvSpPr>
        <p:spPr>
          <a:xfrm>
            <a:off x="7395601" y="4739619"/>
            <a:ext cx="693138" cy="400110"/>
          </a:xfrm>
          <a:prstGeom prst="rect">
            <a:avLst/>
          </a:prstGeom>
          <a:noFill/>
        </p:spPr>
        <p:txBody>
          <a:bodyPr wrap="none" rtlCol="0">
            <a:spAutoFit/>
          </a:bodyPr>
          <a:lstStyle/>
          <a:p>
            <a:r>
              <a:rPr lang="en-US" sz="2000" b="1" dirty="0"/>
              <a:t>coda</a:t>
            </a:r>
          </a:p>
        </p:txBody>
      </p:sp>
      <p:sp>
        <p:nvSpPr>
          <p:cNvPr id="19" name="Content Placeholder 7">
            <a:extLst>
              <a:ext uri="{FF2B5EF4-FFF2-40B4-BE49-F238E27FC236}">
                <a16:creationId xmlns:a16="http://schemas.microsoft.com/office/drawing/2014/main" id="{EE9148BB-0592-4D50-A9D4-829E06CF3ABA}"/>
              </a:ext>
            </a:extLst>
          </p:cNvPr>
          <p:cNvSpPr txBox="1">
            <a:spLocks/>
          </p:cNvSpPr>
          <p:nvPr/>
        </p:nvSpPr>
        <p:spPr>
          <a:xfrm>
            <a:off x="7654069" y="5201134"/>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n</a:t>
            </a:r>
            <a:endParaRPr lang="en-US" sz="2000" dirty="0">
              <a:solidFill>
                <a:srgbClr val="C00000"/>
              </a:solidFill>
            </a:endParaRPr>
          </a:p>
        </p:txBody>
      </p:sp>
      <p:sp>
        <p:nvSpPr>
          <p:cNvPr id="20" name="Content Placeholder 7">
            <a:extLst>
              <a:ext uri="{FF2B5EF4-FFF2-40B4-BE49-F238E27FC236}">
                <a16:creationId xmlns:a16="http://schemas.microsoft.com/office/drawing/2014/main" id="{E6780EB6-5F74-4D79-9957-ECC4A7C44DC8}"/>
              </a:ext>
            </a:extLst>
          </p:cNvPr>
          <p:cNvSpPr txBox="1">
            <a:spLocks/>
          </p:cNvSpPr>
          <p:nvPr/>
        </p:nvSpPr>
        <p:spPr>
          <a:xfrm>
            <a:off x="9802719" y="5201134"/>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i:</a:t>
            </a:r>
            <a:endParaRPr lang="en-US" sz="2000" dirty="0">
              <a:solidFill>
                <a:srgbClr val="C00000"/>
              </a:solidFill>
            </a:endParaRPr>
          </a:p>
        </p:txBody>
      </p:sp>
      <p:sp>
        <p:nvSpPr>
          <p:cNvPr id="21" name="TextBox 20">
            <a:extLst>
              <a:ext uri="{FF2B5EF4-FFF2-40B4-BE49-F238E27FC236}">
                <a16:creationId xmlns:a16="http://schemas.microsoft.com/office/drawing/2014/main" id="{F37311B7-8BEA-43F1-9975-93E3EFF7E037}"/>
              </a:ext>
            </a:extLst>
          </p:cNvPr>
          <p:cNvSpPr txBox="1"/>
          <p:nvPr/>
        </p:nvSpPr>
        <p:spPr>
          <a:xfrm>
            <a:off x="9386147" y="2584926"/>
            <a:ext cx="1556836" cy="523220"/>
          </a:xfrm>
          <a:prstGeom prst="rect">
            <a:avLst/>
          </a:prstGeom>
          <a:noFill/>
        </p:spPr>
        <p:txBody>
          <a:bodyPr wrap="none" rtlCol="0">
            <a:spAutoFit/>
          </a:bodyPr>
          <a:lstStyle/>
          <a:p>
            <a:r>
              <a:rPr lang="el-GR" sz="2800" b="1" dirty="0"/>
              <a:t>σ</a:t>
            </a:r>
            <a:r>
              <a:rPr lang="en-US" sz="2800" b="1" dirty="0"/>
              <a:t> (sigma)</a:t>
            </a:r>
          </a:p>
        </p:txBody>
      </p:sp>
      <p:sp>
        <p:nvSpPr>
          <p:cNvPr id="22" name="TextBox 21">
            <a:extLst>
              <a:ext uri="{FF2B5EF4-FFF2-40B4-BE49-F238E27FC236}">
                <a16:creationId xmlns:a16="http://schemas.microsoft.com/office/drawing/2014/main" id="{A0C9A252-6BE8-47CB-8A76-6FBC0257CB4A}"/>
              </a:ext>
            </a:extLst>
          </p:cNvPr>
          <p:cNvSpPr txBox="1"/>
          <p:nvPr/>
        </p:nvSpPr>
        <p:spPr>
          <a:xfrm>
            <a:off x="9008938" y="3750677"/>
            <a:ext cx="779252" cy="400110"/>
          </a:xfrm>
          <a:prstGeom prst="rect">
            <a:avLst/>
          </a:prstGeom>
          <a:noFill/>
        </p:spPr>
        <p:txBody>
          <a:bodyPr wrap="none" rtlCol="0">
            <a:spAutoFit/>
          </a:bodyPr>
          <a:lstStyle/>
          <a:p>
            <a:r>
              <a:rPr lang="en-US" sz="2000" b="1" dirty="0"/>
              <a:t>onset</a:t>
            </a:r>
          </a:p>
        </p:txBody>
      </p:sp>
      <p:sp>
        <p:nvSpPr>
          <p:cNvPr id="23" name="TextBox 22">
            <a:extLst>
              <a:ext uri="{FF2B5EF4-FFF2-40B4-BE49-F238E27FC236}">
                <a16:creationId xmlns:a16="http://schemas.microsoft.com/office/drawing/2014/main" id="{B19D36D3-6930-4570-A2FB-BD738CBE77D0}"/>
              </a:ext>
            </a:extLst>
          </p:cNvPr>
          <p:cNvSpPr txBox="1"/>
          <p:nvPr/>
        </p:nvSpPr>
        <p:spPr>
          <a:xfrm>
            <a:off x="10164565" y="3750677"/>
            <a:ext cx="869341" cy="400110"/>
          </a:xfrm>
          <a:prstGeom prst="rect">
            <a:avLst/>
          </a:prstGeom>
          <a:noFill/>
        </p:spPr>
        <p:txBody>
          <a:bodyPr wrap="none" rtlCol="0">
            <a:spAutoFit/>
          </a:bodyPr>
          <a:lstStyle/>
          <a:p>
            <a:r>
              <a:rPr lang="en-US" sz="2000" b="1" dirty="0"/>
              <a:t>rhyme</a:t>
            </a:r>
          </a:p>
        </p:txBody>
      </p:sp>
      <p:cxnSp>
        <p:nvCxnSpPr>
          <p:cNvPr id="24" name="Straight Connector 23">
            <a:extLst>
              <a:ext uri="{FF2B5EF4-FFF2-40B4-BE49-F238E27FC236}">
                <a16:creationId xmlns:a16="http://schemas.microsoft.com/office/drawing/2014/main" id="{DB795A3D-B419-4987-B110-01CC6630AD44}"/>
              </a:ext>
            </a:extLst>
          </p:cNvPr>
          <p:cNvCxnSpPr>
            <a:cxnSpLocks/>
          </p:cNvCxnSpPr>
          <p:nvPr/>
        </p:nvCxnSpPr>
        <p:spPr>
          <a:xfrm flipV="1">
            <a:off x="9428090" y="314839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D701D339-2763-40D4-9A85-F35B709954D3}"/>
              </a:ext>
            </a:extLst>
          </p:cNvPr>
          <p:cNvCxnSpPr>
            <a:cxnSpLocks/>
          </p:cNvCxnSpPr>
          <p:nvPr/>
        </p:nvCxnSpPr>
        <p:spPr>
          <a:xfrm rot="16200000" flipV="1">
            <a:off x="9863003" y="323037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6C4D787-024A-4BC8-B737-9895C7EB21B7}"/>
              </a:ext>
            </a:extLst>
          </p:cNvPr>
          <p:cNvCxnSpPr>
            <a:cxnSpLocks/>
          </p:cNvCxnSpPr>
          <p:nvPr/>
        </p:nvCxnSpPr>
        <p:spPr>
          <a:xfrm flipV="1">
            <a:off x="10079422" y="4162705"/>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095552E-5F28-462C-9553-98819168278C}"/>
              </a:ext>
            </a:extLst>
          </p:cNvPr>
          <p:cNvCxnSpPr>
            <a:cxnSpLocks/>
          </p:cNvCxnSpPr>
          <p:nvPr/>
        </p:nvCxnSpPr>
        <p:spPr>
          <a:xfrm rot="16200000" flipV="1">
            <a:off x="10514335" y="4244685"/>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40254E4E-C4AD-405E-B454-BFA6BD6B7AA6}"/>
              </a:ext>
            </a:extLst>
          </p:cNvPr>
          <p:cNvSpPr txBox="1"/>
          <p:nvPr/>
        </p:nvSpPr>
        <p:spPr>
          <a:xfrm>
            <a:off x="9519757" y="4739619"/>
            <a:ext cx="1000595" cy="400110"/>
          </a:xfrm>
          <a:prstGeom prst="rect">
            <a:avLst/>
          </a:prstGeom>
          <a:noFill/>
        </p:spPr>
        <p:txBody>
          <a:bodyPr wrap="none" rtlCol="0">
            <a:spAutoFit/>
          </a:bodyPr>
          <a:lstStyle/>
          <a:p>
            <a:r>
              <a:rPr lang="en-US" sz="2000" b="1" dirty="0"/>
              <a:t>nucleus</a:t>
            </a:r>
          </a:p>
        </p:txBody>
      </p:sp>
      <p:sp>
        <p:nvSpPr>
          <p:cNvPr id="29" name="TextBox 28">
            <a:extLst>
              <a:ext uri="{FF2B5EF4-FFF2-40B4-BE49-F238E27FC236}">
                <a16:creationId xmlns:a16="http://schemas.microsoft.com/office/drawing/2014/main" id="{487C5611-E7B4-4B34-87B2-80DEA76538AA}"/>
              </a:ext>
            </a:extLst>
          </p:cNvPr>
          <p:cNvSpPr txBox="1"/>
          <p:nvPr/>
        </p:nvSpPr>
        <p:spPr>
          <a:xfrm>
            <a:off x="10725755" y="4739619"/>
            <a:ext cx="693138" cy="400110"/>
          </a:xfrm>
          <a:prstGeom prst="rect">
            <a:avLst/>
          </a:prstGeom>
          <a:noFill/>
        </p:spPr>
        <p:txBody>
          <a:bodyPr wrap="none" rtlCol="0">
            <a:spAutoFit/>
          </a:bodyPr>
          <a:lstStyle/>
          <a:p>
            <a:r>
              <a:rPr lang="en-US" sz="2000" b="1" dirty="0"/>
              <a:t>coda</a:t>
            </a:r>
          </a:p>
        </p:txBody>
      </p:sp>
      <p:sp>
        <p:nvSpPr>
          <p:cNvPr id="30" name="Content Placeholder 7">
            <a:extLst>
              <a:ext uri="{FF2B5EF4-FFF2-40B4-BE49-F238E27FC236}">
                <a16:creationId xmlns:a16="http://schemas.microsoft.com/office/drawing/2014/main" id="{E19AF3D2-2126-44FC-BB65-DA17ABFB646C}"/>
              </a:ext>
            </a:extLst>
          </p:cNvPr>
          <p:cNvSpPr txBox="1">
            <a:spLocks/>
          </p:cNvSpPr>
          <p:nvPr/>
        </p:nvSpPr>
        <p:spPr>
          <a:xfrm>
            <a:off x="10984223" y="5201134"/>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31" name="Content Placeholder 7">
            <a:extLst>
              <a:ext uri="{FF2B5EF4-FFF2-40B4-BE49-F238E27FC236}">
                <a16:creationId xmlns:a16="http://schemas.microsoft.com/office/drawing/2014/main" id="{F793BCE1-DDC2-41F7-8867-C238640D2400}"/>
              </a:ext>
            </a:extLst>
          </p:cNvPr>
          <p:cNvSpPr txBox="1">
            <a:spLocks/>
          </p:cNvSpPr>
          <p:nvPr/>
        </p:nvSpPr>
        <p:spPr>
          <a:xfrm>
            <a:off x="5722632" y="4139454"/>
            <a:ext cx="701651"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err="1">
                <a:solidFill>
                  <a:srgbClr val="C00000"/>
                </a:solidFill>
                <a:latin typeface="Times New Roman" panose="02020603050405020304" pitchFamily="18" charset="0"/>
                <a:cs typeface="Times New Roman" panose="02020603050405020304" pitchFamily="18" charset="0"/>
              </a:rPr>
              <a:t>spl</a:t>
            </a:r>
            <a:endParaRPr lang="en-US" sz="3200" dirty="0">
              <a:solidFill>
                <a:srgbClr val="C00000"/>
              </a:solidFill>
            </a:endParaRPr>
          </a:p>
        </p:txBody>
      </p:sp>
      <p:sp>
        <p:nvSpPr>
          <p:cNvPr id="32" name="Content Placeholder 7">
            <a:extLst>
              <a:ext uri="{FF2B5EF4-FFF2-40B4-BE49-F238E27FC236}">
                <a16:creationId xmlns:a16="http://schemas.microsoft.com/office/drawing/2014/main" id="{93CBA73E-5613-43FA-BC53-8885DD96B401}"/>
              </a:ext>
            </a:extLst>
          </p:cNvPr>
          <p:cNvSpPr txBox="1">
            <a:spLocks/>
          </p:cNvSpPr>
          <p:nvPr/>
        </p:nvSpPr>
        <p:spPr>
          <a:xfrm>
            <a:off x="9151773" y="4088188"/>
            <a:ext cx="650945" cy="590025"/>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err="1">
                <a:solidFill>
                  <a:srgbClr val="C00000"/>
                </a:solidFill>
                <a:latin typeface="Times New Roman" panose="02020603050405020304" pitchFamily="18" charset="0"/>
                <a:cs typeface="Times New Roman" panose="02020603050405020304" pitchFamily="18" charset="0"/>
              </a:rPr>
              <a:t>spr</a:t>
            </a:r>
            <a:endParaRPr lang="en-US" sz="3200" dirty="0">
              <a:solidFill>
                <a:srgbClr val="C00000"/>
              </a:solidFill>
            </a:endParaRPr>
          </a:p>
        </p:txBody>
      </p:sp>
      <p:sp>
        <p:nvSpPr>
          <p:cNvPr id="39" name="TextBox 38">
            <a:extLst>
              <a:ext uri="{FF2B5EF4-FFF2-40B4-BE49-F238E27FC236}">
                <a16:creationId xmlns:a16="http://schemas.microsoft.com/office/drawing/2014/main" id="{A6DD197D-5715-41E9-AB26-45E9B77C1A65}"/>
              </a:ext>
            </a:extLst>
          </p:cNvPr>
          <p:cNvSpPr txBox="1"/>
          <p:nvPr/>
        </p:nvSpPr>
        <p:spPr>
          <a:xfrm>
            <a:off x="6215887" y="2083012"/>
            <a:ext cx="1127232" cy="461665"/>
          </a:xfrm>
          <a:prstGeom prst="rect">
            <a:avLst/>
          </a:prstGeom>
          <a:noFill/>
        </p:spPr>
        <p:txBody>
          <a:bodyPr wrap="none" rtlCol="0">
            <a:spAutoFit/>
          </a:bodyPr>
          <a:lstStyle/>
          <a:p>
            <a:r>
              <a:rPr lang="en-US" sz="2400" b="1" dirty="0">
                <a:solidFill>
                  <a:srgbClr val="C00000"/>
                </a:solidFill>
              </a:rPr>
              <a:t>SPLEEN</a:t>
            </a:r>
            <a:endParaRPr lang="en-US" b="1" dirty="0">
              <a:solidFill>
                <a:srgbClr val="C00000"/>
              </a:solidFill>
            </a:endParaRPr>
          </a:p>
        </p:txBody>
      </p:sp>
      <p:sp>
        <p:nvSpPr>
          <p:cNvPr id="41" name="TextBox 40">
            <a:extLst>
              <a:ext uri="{FF2B5EF4-FFF2-40B4-BE49-F238E27FC236}">
                <a16:creationId xmlns:a16="http://schemas.microsoft.com/office/drawing/2014/main" id="{3001E271-9AFB-4625-8AF2-31BC0268541E}"/>
              </a:ext>
            </a:extLst>
          </p:cNvPr>
          <p:cNvSpPr txBox="1"/>
          <p:nvPr/>
        </p:nvSpPr>
        <p:spPr>
          <a:xfrm>
            <a:off x="9697703" y="2117302"/>
            <a:ext cx="968535" cy="461665"/>
          </a:xfrm>
          <a:prstGeom prst="rect">
            <a:avLst/>
          </a:prstGeom>
          <a:noFill/>
        </p:spPr>
        <p:txBody>
          <a:bodyPr wrap="none" rtlCol="0">
            <a:spAutoFit/>
          </a:bodyPr>
          <a:lstStyle/>
          <a:p>
            <a:r>
              <a:rPr lang="en-US" sz="2400" b="1" dirty="0">
                <a:solidFill>
                  <a:srgbClr val="C00000"/>
                </a:solidFill>
              </a:rPr>
              <a:t>SPREE</a:t>
            </a:r>
            <a:endParaRPr lang="en-US" b="1" dirty="0">
              <a:solidFill>
                <a:srgbClr val="C00000"/>
              </a:solidFill>
            </a:endParaRPr>
          </a:p>
        </p:txBody>
      </p:sp>
    </p:spTree>
    <p:extLst>
      <p:ext uri="{BB962C8B-B14F-4D97-AF65-F5344CB8AC3E}">
        <p14:creationId xmlns:p14="http://schemas.microsoft.com/office/powerpoint/2010/main" val="391950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fade">
                                      <p:cBhvr>
                                        <p:cTn id="17" dur="500"/>
                                        <p:tgtEl>
                                          <p:spTgt spid="1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2" end="2"/>
                                            </p:txEl>
                                          </p:spTgt>
                                        </p:tgtEl>
                                        <p:attrNameLst>
                                          <p:attrName>style.visibility</p:attrName>
                                        </p:attrNameLst>
                                      </p:cBhvr>
                                      <p:to>
                                        <p:strVal val="visible"/>
                                      </p:to>
                                    </p:set>
                                    <p:animEffect transition="in" filter="fade">
                                      <p:cBhvr>
                                        <p:cTn id="22" dur="500"/>
                                        <p:tgtEl>
                                          <p:spTgt spid="1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3" end="3"/>
                                            </p:txEl>
                                          </p:spTgt>
                                        </p:tgtEl>
                                        <p:attrNameLst>
                                          <p:attrName>style.visibility</p:attrName>
                                        </p:attrNameLst>
                                      </p:cBhvr>
                                      <p:to>
                                        <p:strVal val="visible"/>
                                      </p:to>
                                    </p:set>
                                    <p:animEffect transition="in" filter="fade">
                                      <p:cBhvr>
                                        <p:cTn id="27" dur="500"/>
                                        <p:tgtEl>
                                          <p:spTgt spid="1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xEl>
                                              <p:pRg st="4" end="4"/>
                                            </p:txEl>
                                          </p:spTgt>
                                        </p:tgtEl>
                                        <p:attrNameLst>
                                          <p:attrName>style.visibility</p:attrName>
                                        </p:attrNameLst>
                                      </p:cBhvr>
                                      <p:to>
                                        <p:strVal val="visible"/>
                                      </p:to>
                                    </p:set>
                                    <p:animEffect transition="in" filter="fade">
                                      <p:cBhvr>
                                        <p:cTn id="32" dur="500"/>
                                        <p:tgtEl>
                                          <p:spTgt spid="1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5" end="5"/>
                                            </p:txEl>
                                          </p:spTgt>
                                        </p:tgtEl>
                                        <p:attrNameLst>
                                          <p:attrName>style.visibility</p:attrName>
                                        </p:attrNameLst>
                                      </p:cBhvr>
                                      <p:to>
                                        <p:strVal val="visible"/>
                                      </p:to>
                                    </p:set>
                                    <p:animEffect transition="in" filter="fade">
                                      <p:cBhvr>
                                        <p:cTn id="37" dur="500"/>
                                        <p:tgtEl>
                                          <p:spTgt spid="1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6" end="6"/>
                                            </p:txEl>
                                          </p:spTgt>
                                        </p:tgtEl>
                                        <p:attrNameLst>
                                          <p:attrName>style.visibility</p:attrName>
                                        </p:attrNameLst>
                                      </p:cBhvr>
                                      <p:to>
                                        <p:strVal val="visible"/>
                                      </p:to>
                                    </p:set>
                                    <p:animEffect transition="in" filter="fade">
                                      <p:cBhvr>
                                        <p:cTn id="42" dur="500"/>
                                        <p:tgtEl>
                                          <p:spTgt spid="14">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7" end="7"/>
                                            </p:txEl>
                                          </p:spTgt>
                                        </p:tgtEl>
                                        <p:attrNameLst>
                                          <p:attrName>style.visibility</p:attrName>
                                        </p:attrNameLst>
                                      </p:cBhvr>
                                      <p:to>
                                        <p:strVal val="visible"/>
                                      </p:to>
                                    </p:set>
                                    <p:animEffect transition="in" filter="fade">
                                      <p:cBhvr>
                                        <p:cTn id="47" dur="500"/>
                                        <p:tgtEl>
                                          <p:spTgt spid="14">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8" end="8"/>
                                            </p:txEl>
                                          </p:spTgt>
                                        </p:tgtEl>
                                        <p:attrNameLst>
                                          <p:attrName>style.visibility</p:attrName>
                                        </p:attrNameLst>
                                      </p:cBhvr>
                                      <p:to>
                                        <p:strVal val="visible"/>
                                      </p:to>
                                    </p:set>
                                    <p:animEffect transition="in" filter="fade">
                                      <p:cBhvr>
                                        <p:cTn id="52" dur="500"/>
                                        <p:tgtEl>
                                          <p:spTgt spid="14">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500"/>
                                        <p:tgtEl>
                                          <p:spTgt spid="3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fade">
                                      <p:cBhvr>
                                        <p:cTn id="60" dur="500"/>
                                        <p:tgtEl>
                                          <p:spTgt spid="41"/>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fade">
                                      <p:cBhvr>
                                        <p:cTn id="65" dur="500"/>
                                        <p:tgtEl>
                                          <p:spTgt spid="9"/>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500"/>
                                        <p:tgtEl>
                                          <p:spTgt spid="1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
                                        <p:tgtEl>
                                          <p:spTgt spid="11"/>
                                        </p:tgtEl>
                                      </p:cBhvr>
                                    </p:animEffect>
                                  </p:childTnLst>
                                </p:cTn>
                              </p:par>
                              <p:par>
                                <p:cTn id="72" presetID="10" presetClass="entr" presetSubtype="0"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fade">
                                      <p:cBhvr>
                                        <p:cTn id="74" dur="500"/>
                                        <p:tgtEl>
                                          <p:spTgt spid="12"/>
                                        </p:tgtEl>
                                      </p:cBhvr>
                                    </p:animEffect>
                                  </p:childTnLst>
                                </p:cTn>
                              </p:par>
                              <p:par>
                                <p:cTn id="75" presetID="10" presetClass="entr" presetSubtype="0"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fade">
                                      <p:cBhvr>
                                        <p:cTn id="77" dur="500"/>
                                        <p:tgtEl>
                                          <p:spTgt spid="13"/>
                                        </p:tgtEl>
                                      </p:cBhvr>
                                    </p:animEffect>
                                  </p:childTnLst>
                                </p:cTn>
                              </p:par>
                              <p:par>
                                <p:cTn id="78" presetID="10" presetClass="entr" presetSubtype="0"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10" presetClass="entr" presetSubtype="0" fill="hold" nodeType="with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fade">
                                      <p:cBhvr>
                                        <p:cTn id="83" dur="500"/>
                                        <p:tgtEl>
                                          <p:spTgt spid="16"/>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fade">
                                      <p:cBhvr>
                                        <p:cTn id="86" dur="500"/>
                                        <p:tgtEl>
                                          <p:spTgt spid="17"/>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fade">
                                      <p:cBhvr>
                                        <p:cTn id="89" dur="500"/>
                                        <p:tgtEl>
                                          <p:spTgt spid="18"/>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500"/>
                                        <p:tgtEl>
                                          <p:spTgt spid="8"/>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500"/>
                                        <p:tgtEl>
                                          <p:spTgt spid="31"/>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fade">
                                      <p:cBhvr>
                                        <p:cTn id="104" dur="500"/>
                                        <p:tgtEl>
                                          <p:spTgt spid="19"/>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grpId="0" nodeType="clickEffect">
                                  <p:stCondLst>
                                    <p:cond delay="0"/>
                                  </p:stCondLst>
                                  <p:childTnLst>
                                    <p:set>
                                      <p:cBhvr>
                                        <p:cTn id="108" dur="1" fill="hold">
                                          <p:stCondLst>
                                            <p:cond delay="0"/>
                                          </p:stCondLst>
                                        </p:cTn>
                                        <p:tgtEl>
                                          <p:spTgt spid="21"/>
                                        </p:tgtEl>
                                        <p:attrNameLst>
                                          <p:attrName>style.visibility</p:attrName>
                                        </p:attrNameLst>
                                      </p:cBhvr>
                                      <p:to>
                                        <p:strVal val="visible"/>
                                      </p:to>
                                    </p:set>
                                    <p:animEffect transition="in" filter="fade">
                                      <p:cBhvr>
                                        <p:cTn id="109" dur="500"/>
                                        <p:tgtEl>
                                          <p:spTgt spid="21"/>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Effect transition="in" filter="fade">
                                      <p:cBhvr>
                                        <p:cTn id="112" dur="500"/>
                                        <p:tgtEl>
                                          <p:spTgt spid="22"/>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fade">
                                      <p:cBhvr>
                                        <p:cTn id="115" dur="500"/>
                                        <p:tgtEl>
                                          <p:spTgt spid="23"/>
                                        </p:tgtEl>
                                      </p:cBhvr>
                                    </p:animEffect>
                                  </p:childTnLst>
                                </p:cTn>
                              </p:par>
                              <p:par>
                                <p:cTn id="116" presetID="10" presetClass="entr" presetSubtype="0" fill="hold" nodeType="withEffect">
                                  <p:stCondLst>
                                    <p:cond delay="0"/>
                                  </p:stCondLst>
                                  <p:childTnLst>
                                    <p:set>
                                      <p:cBhvr>
                                        <p:cTn id="117" dur="1" fill="hold">
                                          <p:stCondLst>
                                            <p:cond delay="0"/>
                                          </p:stCondLst>
                                        </p:cTn>
                                        <p:tgtEl>
                                          <p:spTgt spid="24"/>
                                        </p:tgtEl>
                                        <p:attrNameLst>
                                          <p:attrName>style.visibility</p:attrName>
                                        </p:attrNameLst>
                                      </p:cBhvr>
                                      <p:to>
                                        <p:strVal val="visible"/>
                                      </p:to>
                                    </p:set>
                                    <p:animEffect transition="in" filter="fade">
                                      <p:cBhvr>
                                        <p:cTn id="118" dur="500"/>
                                        <p:tgtEl>
                                          <p:spTgt spid="24"/>
                                        </p:tgtEl>
                                      </p:cBhvr>
                                    </p:animEffect>
                                  </p:childTnLst>
                                </p:cTn>
                              </p:par>
                              <p:par>
                                <p:cTn id="119" presetID="10" presetClass="entr" presetSubtype="0" fill="hold" nodeType="withEffect">
                                  <p:stCondLst>
                                    <p:cond delay="0"/>
                                  </p:stCondLst>
                                  <p:childTnLst>
                                    <p:set>
                                      <p:cBhvr>
                                        <p:cTn id="120" dur="1" fill="hold">
                                          <p:stCondLst>
                                            <p:cond delay="0"/>
                                          </p:stCondLst>
                                        </p:cTn>
                                        <p:tgtEl>
                                          <p:spTgt spid="25"/>
                                        </p:tgtEl>
                                        <p:attrNameLst>
                                          <p:attrName>style.visibility</p:attrName>
                                        </p:attrNameLst>
                                      </p:cBhvr>
                                      <p:to>
                                        <p:strVal val="visible"/>
                                      </p:to>
                                    </p:set>
                                    <p:animEffect transition="in" filter="fade">
                                      <p:cBhvr>
                                        <p:cTn id="121" dur="500"/>
                                        <p:tgtEl>
                                          <p:spTgt spid="25"/>
                                        </p:tgtEl>
                                      </p:cBhvr>
                                    </p:animEffect>
                                  </p:childTnLst>
                                </p:cTn>
                              </p:par>
                              <p:par>
                                <p:cTn id="122" presetID="10" presetClass="entr" presetSubtype="0" fill="hold" nodeType="withEffect">
                                  <p:stCondLst>
                                    <p:cond delay="0"/>
                                  </p:stCondLst>
                                  <p:childTnLst>
                                    <p:set>
                                      <p:cBhvr>
                                        <p:cTn id="123" dur="1" fill="hold">
                                          <p:stCondLst>
                                            <p:cond delay="0"/>
                                          </p:stCondLst>
                                        </p:cTn>
                                        <p:tgtEl>
                                          <p:spTgt spid="26"/>
                                        </p:tgtEl>
                                        <p:attrNameLst>
                                          <p:attrName>style.visibility</p:attrName>
                                        </p:attrNameLst>
                                      </p:cBhvr>
                                      <p:to>
                                        <p:strVal val="visible"/>
                                      </p:to>
                                    </p:set>
                                    <p:animEffect transition="in" filter="fade">
                                      <p:cBhvr>
                                        <p:cTn id="124" dur="500"/>
                                        <p:tgtEl>
                                          <p:spTgt spid="26"/>
                                        </p:tgtEl>
                                      </p:cBhvr>
                                    </p:animEffect>
                                  </p:childTnLst>
                                </p:cTn>
                              </p:par>
                              <p:par>
                                <p:cTn id="125" presetID="10" presetClass="entr" presetSubtype="0" fill="hold" nodeType="withEffect">
                                  <p:stCondLst>
                                    <p:cond delay="0"/>
                                  </p:stCondLst>
                                  <p:childTnLst>
                                    <p:set>
                                      <p:cBhvr>
                                        <p:cTn id="126" dur="1" fill="hold">
                                          <p:stCondLst>
                                            <p:cond delay="0"/>
                                          </p:stCondLst>
                                        </p:cTn>
                                        <p:tgtEl>
                                          <p:spTgt spid="27"/>
                                        </p:tgtEl>
                                        <p:attrNameLst>
                                          <p:attrName>style.visibility</p:attrName>
                                        </p:attrNameLst>
                                      </p:cBhvr>
                                      <p:to>
                                        <p:strVal val="visible"/>
                                      </p:to>
                                    </p:set>
                                    <p:animEffect transition="in" filter="fade">
                                      <p:cBhvr>
                                        <p:cTn id="127" dur="500"/>
                                        <p:tgtEl>
                                          <p:spTgt spid="27"/>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28"/>
                                        </p:tgtEl>
                                        <p:attrNameLst>
                                          <p:attrName>style.visibility</p:attrName>
                                        </p:attrNameLst>
                                      </p:cBhvr>
                                      <p:to>
                                        <p:strVal val="visible"/>
                                      </p:to>
                                    </p:set>
                                    <p:animEffect transition="in" filter="fade">
                                      <p:cBhvr>
                                        <p:cTn id="130" dur="500"/>
                                        <p:tgtEl>
                                          <p:spTgt spid="28"/>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9"/>
                                        </p:tgtEl>
                                        <p:attrNameLst>
                                          <p:attrName>style.visibility</p:attrName>
                                        </p:attrNameLst>
                                      </p:cBhvr>
                                      <p:to>
                                        <p:strVal val="visible"/>
                                      </p:to>
                                    </p:set>
                                    <p:animEffect transition="in" filter="fade">
                                      <p:cBhvr>
                                        <p:cTn id="133" dur="500"/>
                                        <p:tgtEl>
                                          <p:spTgt spid="29"/>
                                        </p:tgtEl>
                                      </p:cBhvr>
                                    </p:animEffect>
                                  </p:childTnLst>
                                </p:cTn>
                              </p:par>
                              <p:par>
                                <p:cTn id="134" presetID="10" presetClass="entr" presetSubtype="0" fill="hold" grpId="0" nodeType="withEffect" nodePh="1">
                                  <p:stCondLst>
                                    <p:cond delay="0"/>
                                  </p:stCondLst>
                                  <p:endCondLst>
                                    <p:cond evt="begin" delay="0">
                                      <p:tn val="134"/>
                                    </p:cond>
                                  </p:endCondLst>
                                  <p:childTnLst>
                                    <p:set>
                                      <p:cBhvr>
                                        <p:cTn id="135" dur="1" fill="hold">
                                          <p:stCondLst>
                                            <p:cond delay="0"/>
                                          </p:stCondLst>
                                        </p:cTn>
                                        <p:tgtEl>
                                          <p:spTgt spid="30"/>
                                        </p:tgtEl>
                                        <p:attrNameLst>
                                          <p:attrName>style.visibility</p:attrName>
                                        </p:attrNameLst>
                                      </p:cBhvr>
                                      <p:to>
                                        <p:strVal val="visible"/>
                                      </p:to>
                                    </p:set>
                                    <p:animEffect transition="in" filter="fade">
                                      <p:cBhvr>
                                        <p:cTn id="136" dur="500"/>
                                        <p:tgtEl>
                                          <p:spTgt spid="30"/>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ntr" presetSubtype="0" fill="hold" grpId="0" nodeType="click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fade">
                                      <p:cBhvr>
                                        <p:cTn id="141" dur="500"/>
                                        <p:tgtEl>
                                          <p:spTgt spid="20"/>
                                        </p:tgtEl>
                                      </p:cBhvr>
                                    </p:animEffect>
                                  </p:childTnLst>
                                </p:cTn>
                              </p:par>
                            </p:childTnLst>
                          </p:cTn>
                        </p:par>
                      </p:childTnLst>
                    </p:cTn>
                  </p:par>
                  <p:par>
                    <p:cTn id="142" fill="hold">
                      <p:stCondLst>
                        <p:cond delay="indefinite"/>
                      </p:stCondLst>
                      <p:childTnLst>
                        <p:par>
                          <p:cTn id="143" fill="hold">
                            <p:stCondLst>
                              <p:cond delay="0"/>
                            </p:stCondLst>
                            <p:childTnLst>
                              <p:par>
                                <p:cTn id="144" presetID="10" presetClass="entr" presetSubtype="0" fill="hold" grpId="0" nodeType="clickEffect">
                                  <p:stCondLst>
                                    <p:cond delay="0"/>
                                  </p:stCondLst>
                                  <p:childTnLst>
                                    <p:set>
                                      <p:cBhvr>
                                        <p:cTn id="145" dur="1" fill="hold">
                                          <p:stCondLst>
                                            <p:cond delay="0"/>
                                          </p:stCondLst>
                                        </p:cTn>
                                        <p:tgtEl>
                                          <p:spTgt spid="32"/>
                                        </p:tgtEl>
                                        <p:attrNameLst>
                                          <p:attrName>style.visibility</p:attrName>
                                        </p:attrNameLst>
                                      </p:cBhvr>
                                      <p:to>
                                        <p:strVal val="visible"/>
                                      </p:to>
                                    </p:set>
                                    <p:animEffect transition="in" filter="fade">
                                      <p:cBhvr>
                                        <p:cTn id="14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7" grpId="0"/>
      <p:bldP spid="18" grpId="0"/>
      <p:bldP spid="19" grpId="0"/>
      <p:bldP spid="20" grpId="0"/>
      <p:bldP spid="21" grpId="0"/>
      <p:bldP spid="22" grpId="0"/>
      <p:bldP spid="23" grpId="0"/>
      <p:bldP spid="28" grpId="0"/>
      <p:bldP spid="29" grpId="0"/>
      <p:bldP spid="30" grpId="0"/>
      <p:bldP spid="31" grpId="0"/>
      <p:bldP spid="32" grpId="0"/>
      <p:bldP spid="39" grpId="0"/>
      <p:bldP spid="4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37028" cy="1325563"/>
          </a:xfrm>
        </p:spPr>
        <p:txBody>
          <a:bodyPr>
            <a:normAutofit/>
          </a:bodyPr>
          <a:lstStyle/>
          <a:p>
            <a:r>
              <a:rPr lang="en-US" sz="4000" b="1" dirty="0">
                <a:latin typeface="Cambria" panose="02040503050406030204" pitchFamily="18" charset="0"/>
                <a:ea typeface="Cambria" panose="02040503050406030204" pitchFamily="18" charset="0"/>
              </a:rPr>
              <a:t>2.3. The Structure of The Syllable – </a:t>
            </a:r>
            <a:r>
              <a:rPr lang="en-US" sz="4000" b="1" dirty="0">
                <a:solidFill>
                  <a:srgbClr val="C00000"/>
                </a:solidFill>
                <a:latin typeface="Cambria" panose="02040503050406030204" pitchFamily="18" charset="0"/>
                <a:ea typeface="Cambria" panose="02040503050406030204" pitchFamily="18" charset="0"/>
              </a:rPr>
              <a:t>The Coda</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523678"/>
            <a:ext cx="10263693" cy="509517"/>
          </a:xfrm>
        </p:spPr>
        <p:txBody>
          <a:bodyPr>
            <a:normAutofit/>
          </a:bodyPr>
          <a:lstStyle/>
          <a:p>
            <a:r>
              <a:rPr lang="en-US" sz="2400" dirty="0">
                <a:sym typeface="Wingdings" panose="05000000000000000000" pitchFamily="2" charset="2"/>
              </a:rPr>
              <a:t>In English the coda may consist of 0, 1, 2, 3, or 4 consonants. </a:t>
            </a:r>
            <a:endParaRPr lang="en-US" dirty="0"/>
          </a:p>
        </p:txBody>
      </p:sp>
      <p:sp>
        <p:nvSpPr>
          <p:cNvPr id="3" name="Rectangle 2">
            <a:extLst>
              <a:ext uri="{FF2B5EF4-FFF2-40B4-BE49-F238E27FC236}">
                <a16:creationId xmlns:a16="http://schemas.microsoft.com/office/drawing/2014/main" id="{9E44FA98-8ACD-4B3E-99FA-918E13B1A0D3}"/>
              </a:ext>
            </a:extLst>
          </p:cNvPr>
          <p:cNvSpPr/>
          <p:nvPr/>
        </p:nvSpPr>
        <p:spPr>
          <a:xfrm>
            <a:off x="1417991" y="2082514"/>
            <a:ext cx="1731981" cy="4733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ZERO CODA</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104003" y="2605171"/>
            <a:ext cx="2359959" cy="3031836"/>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900" dirty="0">
                <a:sym typeface="Wingdings" panose="05000000000000000000" pitchFamily="2" charset="2"/>
              </a:rPr>
              <a:t>It can be illustrated with the examples like the following:</a:t>
            </a:r>
            <a:r>
              <a:rPr lang="en-US" sz="2900" i="1" dirty="0">
                <a:sym typeface="Wingdings" panose="05000000000000000000" pitchFamily="2" charset="2"/>
              </a:rPr>
              <a:t> bay, tea, coo.</a:t>
            </a:r>
          </a:p>
          <a:p>
            <a:endParaRPr lang="en-US" sz="2000" i="1" dirty="0">
              <a:sym typeface="Wingdings" panose="05000000000000000000" pitchFamily="2" charset="2"/>
            </a:endParaRPr>
          </a:p>
          <a:p>
            <a:r>
              <a:rPr lang="en-US" sz="2400" dirty="0"/>
              <a:t>A syllable with zero coda is called an </a:t>
            </a:r>
            <a:r>
              <a:rPr lang="en-US" sz="2400" b="1" dirty="0">
                <a:solidFill>
                  <a:srgbClr val="C00000"/>
                </a:solidFill>
              </a:rPr>
              <a:t>open syllable</a:t>
            </a:r>
            <a:r>
              <a:rPr lang="en-US" sz="2400" dirty="0"/>
              <a:t>; syllables with codas consisting of one or more consonants are called </a:t>
            </a:r>
            <a:r>
              <a:rPr lang="en-US" sz="2400" b="1" dirty="0">
                <a:solidFill>
                  <a:srgbClr val="C00000"/>
                </a:solidFill>
              </a:rPr>
              <a:t>closed syllables.</a:t>
            </a:r>
            <a:endParaRPr lang="en-US" sz="2400" dirty="0">
              <a:solidFill>
                <a:srgbClr val="C00000"/>
              </a:solidFill>
            </a:endParaRPr>
          </a:p>
        </p:txBody>
      </p:sp>
      <p:sp>
        <p:nvSpPr>
          <p:cNvPr id="15" name="Content Placeholder 7">
            <a:extLst>
              <a:ext uri="{FF2B5EF4-FFF2-40B4-BE49-F238E27FC236}">
                <a16:creationId xmlns:a16="http://schemas.microsoft.com/office/drawing/2014/main" id="{7C52616D-0866-4ABF-B181-8DEA27AC6567}"/>
              </a:ext>
            </a:extLst>
          </p:cNvPr>
          <p:cNvSpPr txBox="1">
            <a:spLocks/>
          </p:cNvSpPr>
          <p:nvPr/>
        </p:nvSpPr>
        <p:spPr>
          <a:xfrm>
            <a:off x="4955736" y="5002783"/>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err="1">
                <a:solidFill>
                  <a:srgbClr val="C00000"/>
                </a:solidFill>
                <a:latin typeface="Times New Roman" panose="02020603050405020304" pitchFamily="18" charset="0"/>
                <a:cs typeface="Times New Roman" panose="02020603050405020304" pitchFamily="18" charset="0"/>
              </a:rPr>
              <a:t>eɪ</a:t>
            </a:r>
            <a:endParaRPr lang="en-US" sz="3200" dirty="0">
              <a:solidFill>
                <a:srgbClr val="C00000"/>
              </a:solidFill>
            </a:endParaRPr>
          </a:p>
        </p:txBody>
      </p:sp>
      <p:sp>
        <p:nvSpPr>
          <p:cNvPr id="16" name="TextBox 15">
            <a:extLst>
              <a:ext uri="{FF2B5EF4-FFF2-40B4-BE49-F238E27FC236}">
                <a16:creationId xmlns:a16="http://schemas.microsoft.com/office/drawing/2014/main" id="{072209B6-B136-4FB7-BCE7-D6C65C5F24EB}"/>
              </a:ext>
            </a:extLst>
          </p:cNvPr>
          <p:cNvSpPr txBox="1"/>
          <p:nvPr/>
        </p:nvSpPr>
        <p:spPr>
          <a:xfrm>
            <a:off x="4539164" y="2448273"/>
            <a:ext cx="1556836" cy="523220"/>
          </a:xfrm>
          <a:prstGeom prst="rect">
            <a:avLst/>
          </a:prstGeom>
          <a:noFill/>
        </p:spPr>
        <p:txBody>
          <a:bodyPr wrap="none" rtlCol="0">
            <a:spAutoFit/>
          </a:bodyPr>
          <a:lstStyle/>
          <a:p>
            <a:r>
              <a:rPr lang="el-GR" sz="2800" b="1" dirty="0"/>
              <a:t>σ</a:t>
            </a:r>
            <a:r>
              <a:rPr lang="en-US" sz="2800" b="1" dirty="0"/>
              <a:t> (sigma)</a:t>
            </a:r>
          </a:p>
        </p:txBody>
      </p:sp>
      <p:sp>
        <p:nvSpPr>
          <p:cNvPr id="17" name="TextBox 16">
            <a:extLst>
              <a:ext uri="{FF2B5EF4-FFF2-40B4-BE49-F238E27FC236}">
                <a16:creationId xmlns:a16="http://schemas.microsoft.com/office/drawing/2014/main" id="{230105D9-0762-4B60-B9C5-08EF790FE36E}"/>
              </a:ext>
            </a:extLst>
          </p:cNvPr>
          <p:cNvSpPr txBox="1"/>
          <p:nvPr/>
        </p:nvSpPr>
        <p:spPr>
          <a:xfrm>
            <a:off x="4161955" y="3484936"/>
            <a:ext cx="779252" cy="400110"/>
          </a:xfrm>
          <a:prstGeom prst="rect">
            <a:avLst/>
          </a:prstGeom>
          <a:noFill/>
        </p:spPr>
        <p:txBody>
          <a:bodyPr wrap="none" rtlCol="0">
            <a:spAutoFit/>
          </a:bodyPr>
          <a:lstStyle/>
          <a:p>
            <a:r>
              <a:rPr lang="en-US" sz="2000" b="1" dirty="0"/>
              <a:t>onset</a:t>
            </a:r>
          </a:p>
        </p:txBody>
      </p:sp>
      <p:sp>
        <p:nvSpPr>
          <p:cNvPr id="18" name="TextBox 17">
            <a:extLst>
              <a:ext uri="{FF2B5EF4-FFF2-40B4-BE49-F238E27FC236}">
                <a16:creationId xmlns:a16="http://schemas.microsoft.com/office/drawing/2014/main" id="{B1D736D0-B719-49DD-B673-27E5B0C2632C}"/>
              </a:ext>
            </a:extLst>
          </p:cNvPr>
          <p:cNvSpPr txBox="1"/>
          <p:nvPr/>
        </p:nvSpPr>
        <p:spPr>
          <a:xfrm>
            <a:off x="5317582" y="3614024"/>
            <a:ext cx="869341" cy="400110"/>
          </a:xfrm>
          <a:prstGeom prst="rect">
            <a:avLst/>
          </a:prstGeom>
          <a:noFill/>
        </p:spPr>
        <p:txBody>
          <a:bodyPr wrap="none" rtlCol="0">
            <a:spAutoFit/>
          </a:bodyPr>
          <a:lstStyle/>
          <a:p>
            <a:r>
              <a:rPr lang="en-US" sz="2000" b="1" dirty="0"/>
              <a:t>rhyme</a:t>
            </a:r>
          </a:p>
        </p:txBody>
      </p:sp>
      <p:cxnSp>
        <p:nvCxnSpPr>
          <p:cNvPr id="19" name="Straight Connector 18">
            <a:extLst>
              <a:ext uri="{FF2B5EF4-FFF2-40B4-BE49-F238E27FC236}">
                <a16:creationId xmlns:a16="http://schemas.microsoft.com/office/drawing/2014/main" id="{77F9A733-5DBC-4470-A69A-7E93D0A38DF7}"/>
              </a:ext>
            </a:extLst>
          </p:cNvPr>
          <p:cNvCxnSpPr>
            <a:cxnSpLocks/>
          </p:cNvCxnSpPr>
          <p:nvPr/>
        </p:nvCxnSpPr>
        <p:spPr>
          <a:xfrm flipV="1">
            <a:off x="4581107" y="3011742"/>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B74689-F75F-467C-861D-0A63F5FF7259}"/>
              </a:ext>
            </a:extLst>
          </p:cNvPr>
          <p:cNvCxnSpPr>
            <a:cxnSpLocks/>
          </p:cNvCxnSpPr>
          <p:nvPr/>
        </p:nvCxnSpPr>
        <p:spPr>
          <a:xfrm rot="16200000" flipV="1">
            <a:off x="5016020" y="3093722"/>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3C1C0B-9E3A-4990-B54B-3890E666E570}"/>
              </a:ext>
            </a:extLst>
          </p:cNvPr>
          <p:cNvCxnSpPr>
            <a:cxnSpLocks/>
          </p:cNvCxnSpPr>
          <p:nvPr/>
        </p:nvCxnSpPr>
        <p:spPr>
          <a:xfrm flipV="1">
            <a:off x="5232439" y="4026052"/>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24201DC-D8E2-4519-990E-DCCC299BBA05}"/>
              </a:ext>
            </a:extLst>
          </p:cNvPr>
          <p:cNvCxnSpPr>
            <a:cxnSpLocks/>
          </p:cNvCxnSpPr>
          <p:nvPr/>
        </p:nvCxnSpPr>
        <p:spPr>
          <a:xfrm rot="16200000" flipV="1">
            <a:off x="5667352" y="4108032"/>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F370957-10B4-43E1-A5FF-0C458F854BDE}"/>
              </a:ext>
            </a:extLst>
          </p:cNvPr>
          <p:cNvSpPr txBox="1"/>
          <p:nvPr/>
        </p:nvSpPr>
        <p:spPr>
          <a:xfrm>
            <a:off x="4672774" y="4602966"/>
            <a:ext cx="1000595" cy="400110"/>
          </a:xfrm>
          <a:prstGeom prst="rect">
            <a:avLst/>
          </a:prstGeom>
          <a:noFill/>
        </p:spPr>
        <p:txBody>
          <a:bodyPr wrap="none" rtlCol="0">
            <a:spAutoFit/>
          </a:bodyPr>
          <a:lstStyle/>
          <a:p>
            <a:r>
              <a:rPr lang="en-US" sz="2000" b="1" dirty="0"/>
              <a:t>nucleus</a:t>
            </a:r>
          </a:p>
        </p:txBody>
      </p:sp>
      <p:sp>
        <p:nvSpPr>
          <p:cNvPr id="24" name="TextBox 23">
            <a:extLst>
              <a:ext uri="{FF2B5EF4-FFF2-40B4-BE49-F238E27FC236}">
                <a16:creationId xmlns:a16="http://schemas.microsoft.com/office/drawing/2014/main" id="{84A1617B-9DFA-41EA-8136-46D72CA63C00}"/>
              </a:ext>
            </a:extLst>
          </p:cNvPr>
          <p:cNvSpPr txBox="1"/>
          <p:nvPr/>
        </p:nvSpPr>
        <p:spPr>
          <a:xfrm>
            <a:off x="5878772" y="4602966"/>
            <a:ext cx="693138" cy="400110"/>
          </a:xfrm>
          <a:prstGeom prst="rect">
            <a:avLst/>
          </a:prstGeom>
          <a:noFill/>
        </p:spPr>
        <p:txBody>
          <a:bodyPr wrap="none" rtlCol="0">
            <a:spAutoFit/>
          </a:bodyPr>
          <a:lstStyle/>
          <a:p>
            <a:r>
              <a:rPr lang="en-US" sz="2000" b="1" dirty="0"/>
              <a:t>coda</a:t>
            </a:r>
          </a:p>
        </p:txBody>
      </p:sp>
      <p:sp>
        <p:nvSpPr>
          <p:cNvPr id="27" name="Content Placeholder 7">
            <a:extLst>
              <a:ext uri="{FF2B5EF4-FFF2-40B4-BE49-F238E27FC236}">
                <a16:creationId xmlns:a16="http://schemas.microsoft.com/office/drawing/2014/main" id="{0061A9E6-AA86-49AC-B8CE-96FF58D36CB4}"/>
              </a:ext>
            </a:extLst>
          </p:cNvPr>
          <p:cNvSpPr txBox="1">
            <a:spLocks/>
          </p:cNvSpPr>
          <p:nvPr/>
        </p:nvSpPr>
        <p:spPr>
          <a:xfrm>
            <a:off x="7609059" y="5064481"/>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i:</a:t>
            </a:r>
            <a:endParaRPr lang="en-US" sz="3200" dirty="0">
              <a:solidFill>
                <a:srgbClr val="C00000"/>
              </a:solidFill>
            </a:endParaRPr>
          </a:p>
        </p:txBody>
      </p:sp>
      <p:sp>
        <p:nvSpPr>
          <p:cNvPr id="28" name="TextBox 27">
            <a:extLst>
              <a:ext uri="{FF2B5EF4-FFF2-40B4-BE49-F238E27FC236}">
                <a16:creationId xmlns:a16="http://schemas.microsoft.com/office/drawing/2014/main" id="{8538FE00-90A6-46A3-A75E-43B529447681}"/>
              </a:ext>
            </a:extLst>
          </p:cNvPr>
          <p:cNvSpPr txBox="1"/>
          <p:nvPr/>
        </p:nvSpPr>
        <p:spPr>
          <a:xfrm>
            <a:off x="7192487" y="2448273"/>
            <a:ext cx="1556836" cy="523220"/>
          </a:xfrm>
          <a:prstGeom prst="rect">
            <a:avLst/>
          </a:prstGeom>
          <a:noFill/>
        </p:spPr>
        <p:txBody>
          <a:bodyPr wrap="none" rtlCol="0">
            <a:spAutoFit/>
          </a:bodyPr>
          <a:lstStyle/>
          <a:p>
            <a:r>
              <a:rPr lang="el-GR" sz="2800" b="1" dirty="0"/>
              <a:t>σ</a:t>
            </a:r>
            <a:r>
              <a:rPr lang="en-US" sz="2800" b="1" dirty="0"/>
              <a:t> (sigma)</a:t>
            </a:r>
          </a:p>
        </p:txBody>
      </p:sp>
      <p:sp>
        <p:nvSpPr>
          <p:cNvPr id="29" name="TextBox 28">
            <a:extLst>
              <a:ext uri="{FF2B5EF4-FFF2-40B4-BE49-F238E27FC236}">
                <a16:creationId xmlns:a16="http://schemas.microsoft.com/office/drawing/2014/main" id="{2A5FA471-F17A-4FFD-9ACD-164EDE3EC412}"/>
              </a:ext>
            </a:extLst>
          </p:cNvPr>
          <p:cNvSpPr txBox="1"/>
          <p:nvPr/>
        </p:nvSpPr>
        <p:spPr>
          <a:xfrm>
            <a:off x="6815278" y="3614024"/>
            <a:ext cx="779252" cy="400110"/>
          </a:xfrm>
          <a:prstGeom prst="rect">
            <a:avLst/>
          </a:prstGeom>
          <a:noFill/>
        </p:spPr>
        <p:txBody>
          <a:bodyPr wrap="none" rtlCol="0">
            <a:spAutoFit/>
          </a:bodyPr>
          <a:lstStyle/>
          <a:p>
            <a:r>
              <a:rPr lang="en-US" sz="2000" b="1" dirty="0"/>
              <a:t>onset</a:t>
            </a:r>
          </a:p>
        </p:txBody>
      </p:sp>
      <p:sp>
        <p:nvSpPr>
          <p:cNvPr id="30" name="TextBox 29">
            <a:extLst>
              <a:ext uri="{FF2B5EF4-FFF2-40B4-BE49-F238E27FC236}">
                <a16:creationId xmlns:a16="http://schemas.microsoft.com/office/drawing/2014/main" id="{C047A86D-DBBA-4CB5-92F6-E792E25CF654}"/>
              </a:ext>
            </a:extLst>
          </p:cNvPr>
          <p:cNvSpPr txBox="1"/>
          <p:nvPr/>
        </p:nvSpPr>
        <p:spPr>
          <a:xfrm>
            <a:off x="7970905" y="3614024"/>
            <a:ext cx="869341" cy="400110"/>
          </a:xfrm>
          <a:prstGeom prst="rect">
            <a:avLst/>
          </a:prstGeom>
          <a:noFill/>
        </p:spPr>
        <p:txBody>
          <a:bodyPr wrap="none" rtlCol="0">
            <a:spAutoFit/>
          </a:bodyPr>
          <a:lstStyle/>
          <a:p>
            <a:r>
              <a:rPr lang="en-US" sz="2000" b="1" dirty="0"/>
              <a:t>rhyme</a:t>
            </a:r>
          </a:p>
        </p:txBody>
      </p:sp>
      <p:cxnSp>
        <p:nvCxnSpPr>
          <p:cNvPr id="31" name="Straight Connector 30">
            <a:extLst>
              <a:ext uri="{FF2B5EF4-FFF2-40B4-BE49-F238E27FC236}">
                <a16:creationId xmlns:a16="http://schemas.microsoft.com/office/drawing/2014/main" id="{B6BEDB94-BB6D-430B-86AD-842F67758C24}"/>
              </a:ext>
            </a:extLst>
          </p:cNvPr>
          <p:cNvCxnSpPr>
            <a:cxnSpLocks/>
          </p:cNvCxnSpPr>
          <p:nvPr/>
        </p:nvCxnSpPr>
        <p:spPr>
          <a:xfrm flipV="1">
            <a:off x="7234430" y="3011742"/>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3660FCC-4E22-4692-A4EA-162B4D1CEFAD}"/>
              </a:ext>
            </a:extLst>
          </p:cNvPr>
          <p:cNvCxnSpPr>
            <a:cxnSpLocks/>
          </p:cNvCxnSpPr>
          <p:nvPr/>
        </p:nvCxnSpPr>
        <p:spPr>
          <a:xfrm rot="16200000" flipV="1">
            <a:off x="7669343" y="3093722"/>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60D9BE4-0D77-45B7-8F6D-5C480D6B98EF}"/>
              </a:ext>
            </a:extLst>
          </p:cNvPr>
          <p:cNvCxnSpPr>
            <a:cxnSpLocks/>
          </p:cNvCxnSpPr>
          <p:nvPr/>
        </p:nvCxnSpPr>
        <p:spPr>
          <a:xfrm flipV="1">
            <a:off x="7885762" y="4026052"/>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113540-B453-4A2E-8CE0-FEEB9B74FD6B}"/>
              </a:ext>
            </a:extLst>
          </p:cNvPr>
          <p:cNvCxnSpPr>
            <a:cxnSpLocks/>
          </p:cNvCxnSpPr>
          <p:nvPr/>
        </p:nvCxnSpPr>
        <p:spPr>
          <a:xfrm rot="16200000" flipV="1">
            <a:off x="8320675" y="4108032"/>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6562CC97-8038-491D-B7C6-7E2EF1409F6D}"/>
              </a:ext>
            </a:extLst>
          </p:cNvPr>
          <p:cNvSpPr txBox="1"/>
          <p:nvPr/>
        </p:nvSpPr>
        <p:spPr>
          <a:xfrm>
            <a:off x="7326097" y="4602966"/>
            <a:ext cx="1000595" cy="400110"/>
          </a:xfrm>
          <a:prstGeom prst="rect">
            <a:avLst/>
          </a:prstGeom>
          <a:noFill/>
        </p:spPr>
        <p:txBody>
          <a:bodyPr wrap="none" rtlCol="0">
            <a:spAutoFit/>
          </a:bodyPr>
          <a:lstStyle/>
          <a:p>
            <a:r>
              <a:rPr lang="en-US" sz="2000" b="1" dirty="0"/>
              <a:t>nucleus</a:t>
            </a:r>
          </a:p>
        </p:txBody>
      </p:sp>
      <p:sp>
        <p:nvSpPr>
          <p:cNvPr id="36" name="TextBox 35">
            <a:extLst>
              <a:ext uri="{FF2B5EF4-FFF2-40B4-BE49-F238E27FC236}">
                <a16:creationId xmlns:a16="http://schemas.microsoft.com/office/drawing/2014/main" id="{31CE3563-58BA-478B-BA29-39C805F0A2B7}"/>
              </a:ext>
            </a:extLst>
          </p:cNvPr>
          <p:cNvSpPr txBox="1"/>
          <p:nvPr/>
        </p:nvSpPr>
        <p:spPr>
          <a:xfrm>
            <a:off x="8532095" y="4602966"/>
            <a:ext cx="693138" cy="400110"/>
          </a:xfrm>
          <a:prstGeom prst="rect">
            <a:avLst/>
          </a:prstGeom>
          <a:noFill/>
        </p:spPr>
        <p:txBody>
          <a:bodyPr wrap="none" rtlCol="0">
            <a:spAutoFit/>
          </a:bodyPr>
          <a:lstStyle/>
          <a:p>
            <a:r>
              <a:rPr lang="en-US" sz="2000" b="1" dirty="0"/>
              <a:t>coda</a:t>
            </a:r>
          </a:p>
        </p:txBody>
      </p:sp>
      <p:sp>
        <p:nvSpPr>
          <p:cNvPr id="37" name="Content Placeholder 7">
            <a:extLst>
              <a:ext uri="{FF2B5EF4-FFF2-40B4-BE49-F238E27FC236}">
                <a16:creationId xmlns:a16="http://schemas.microsoft.com/office/drawing/2014/main" id="{443BE84A-81FA-4AE6-9879-DBBB8E636151}"/>
              </a:ext>
            </a:extLst>
          </p:cNvPr>
          <p:cNvSpPr txBox="1">
            <a:spLocks/>
          </p:cNvSpPr>
          <p:nvPr/>
        </p:nvSpPr>
        <p:spPr>
          <a:xfrm>
            <a:off x="8790563" y="5064481"/>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38" name="Content Placeholder 7">
            <a:extLst>
              <a:ext uri="{FF2B5EF4-FFF2-40B4-BE49-F238E27FC236}">
                <a16:creationId xmlns:a16="http://schemas.microsoft.com/office/drawing/2014/main" id="{7CBE1C85-0898-490E-A7C6-B4959B74F5B1}"/>
              </a:ext>
            </a:extLst>
          </p:cNvPr>
          <p:cNvSpPr txBox="1">
            <a:spLocks/>
          </p:cNvSpPr>
          <p:nvPr/>
        </p:nvSpPr>
        <p:spPr>
          <a:xfrm>
            <a:off x="10213402" y="5073703"/>
            <a:ext cx="434670" cy="400110"/>
          </a:xfrm>
          <a:prstGeom prst="rect">
            <a:avLst/>
          </a:prstGeom>
          <a:ln>
            <a:no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u:</a:t>
            </a:r>
            <a:endParaRPr lang="en-US" sz="3200" dirty="0">
              <a:solidFill>
                <a:srgbClr val="C00000"/>
              </a:solidFill>
            </a:endParaRPr>
          </a:p>
        </p:txBody>
      </p:sp>
      <p:sp>
        <p:nvSpPr>
          <p:cNvPr id="39" name="TextBox 38">
            <a:extLst>
              <a:ext uri="{FF2B5EF4-FFF2-40B4-BE49-F238E27FC236}">
                <a16:creationId xmlns:a16="http://schemas.microsoft.com/office/drawing/2014/main" id="{CA6C3B09-EB8D-43AF-BDD9-09D0A57F47F0}"/>
              </a:ext>
            </a:extLst>
          </p:cNvPr>
          <p:cNvSpPr txBox="1"/>
          <p:nvPr/>
        </p:nvSpPr>
        <p:spPr>
          <a:xfrm>
            <a:off x="9796830" y="2457495"/>
            <a:ext cx="1556836" cy="523220"/>
          </a:xfrm>
          <a:prstGeom prst="rect">
            <a:avLst/>
          </a:prstGeom>
          <a:noFill/>
        </p:spPr>
        <p:txBody>
          <a:bodyPr wrap="none" rtlCol="0">
            <a:spAutoFit/>
          </a:bodyPr>
          <a:lstStyle/>
          <a:p>
            <a:r>
              <a:rPr lang="el-GR" sz="2800" b="1" dirty="0"/>
              <a:t>σ</a:t>
            </a:r>
            <a:r>
              <a:rPr lang="en-US" sz="2800" b="1" dirty="0"/>
              <a:t> (sigma)</a:t>
            </a:r>
          </a:p>
        </p:txBody>
      </p:sp>
      <p:sp>
        <p:nvSpPr>
          <p:cNvPr id="40" name="TextBox 39">
            <a:extLst>
              <a:ext uri="{FF2B5EF4-FFF2-40B4-BE49-F238E27FC236}">
                <a16:creationId xmlns:a16="http://schemas.microsoft.com/office/drawing/2014/main" id="{2CDF20A5-F35D-4176-A3C1-A49A7A50FCDF}"/>
              </a:ext>
            </a:extLst>
          </p:cNvPr>
          <p:cNvSpPr txBox="1"/>
          <p:nvPr/>
        </p:nvSpPr>
        <p:spPr>
          <a:xfrm>
            <a:off x="9419621" y="3623246"/>
            <a:ext cx="779252" cy="400110"/>
          </a:xfrm>
          <a:prstGeom prst="rect">
            <a:avLst/>
          </a:prstGeom>
          <a:noFill/>
        </p:spPr>
        <p:txBody>
          <a:bodyPr wrap="none" rtlCol="0">
            <a:spAutoFit/>
          </a:bodyPr>
          <a:lstStyle/>
          <a:p>
            <a:r>
              <a:rPr lang="en-US" sz="2000" b="1" dirty="0"/>
              <a:t>onset</a:t>
            </a:r>
          </a:p>
        </p:txBody>
      </p:sp>
      <p:sp>
        <p:nvSpPr>
          <p:cNvPr id="41" name="TextBox 40">
            <a:extLst>
              <a:ext uri="{FF2B5EF4-FFF2-40B4-BE49-F238E27FC236}">
                <a16:creationId xmlns:a16="http://schemas.microsoft.com/office/drawing/2014/main" id="{3E937EDA-B995-4853-815A-34A6C906A3CD}"/>
              </a:ext>
            </a:extLst>
          </p:cNvPr>
          <p:cNvSpPr txBox="1"/>
          <p:nvPr/>
        </p:nvSpPr>
        <p:spPr>
          <a:xfrm>
            <a:off x="10575248" y="3623246"/>
            <a:ext cx="869341" cy="400110"/>
          </a:xfrm>
          <a:prstGeom prst="rect">
            <a:avLst/>
          </a:prstGeom>
          <a:noFill/>
        </p:spPr>
        <p:txBody>
          <a:bodyPr wrap="none" rtlCol="0">
            <a:spAutoFit/>
          </a:bodyPr>
          <a:lstStyle/>
          <a:p>
            <a:r>
              <a:rPr lang="en-US" sz="2000" b="1" dirty="0"/>
              <a:t>rhyme</a:t>
            </a:r>
          </a:p>
        </p:txBody>
      </p:sp>
      <p:cxnSp>
        <p:nvCxnSpPr>
          <p:cNvPr id="42" name="Straight Connector 41">
            <a:extLst>
              <a:ext uri="{FF2B5EF4-FFF2-40B4-BE49-F238E27FC236}">
                <a16:creationId xmlns:a16="http://schemas.microsoft.com/office/drawing/2014/main" id="{1439D0C1-FC72-467B-8D13-131F326A7684}"/>
              </a:ext>
            </a:extLst>
          </p:cNvPr>
          <p:cNvCxnSpPr>
            <a:cxnSpLocks/>
          </p:cNvCxnSpPr>
          <p:nvPr/>
        </p:nvCxnSpPr>
        <p:spPr>
          <a:xfrm flipV="1">
            <a:off x="9838773" y="302096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3DC61EA-AF78-4E5D-B8E7-CCFFA063AC5E}"/>
              </a:ext>
            </a:extLst>
          </p:cNvPr>
          <p:cNvCxnSpPr>
            <a:cxnSpLocks/>
          </p:cNvCxnSpPr>
          <p:nvPr/>
        </p:nvCxnSpPr>
        <p:spPr>
          <a:xfrm rot="16200000" flipV="1">
            <a:off x="10273686" y="310294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0BA7FB7-E42B-4BA4-A8C8-E9E8B6961213}"/>
              </a:ext>
            </a:extLst>
          </p:cNvPr>
          <p:cNvCxnSpPr>
            <a:cxnSpLocks/>
          </p:cNvCxnSpPr>
          <p:nvPr/>
        </p:nvCxnSpPr>
        <p:spPr>
          <a:xfrm flipV="1">
            <a:off x="10490105" y="403527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F58C5CA-4A73-45B6-9D30-66C70300FD47}"/>
              </a:ext>
            </a:extLst>
          </p:cNvPr>
          <p:cNvCxnSpPr>
            <a:cxnSpLocks/>
          </p:cNvCxnSpPr>
          <p:nvPr/>
        </p:nvCxnSpPr>
        <p:spPr>
          <a:xfrm rot="16200000" flipV="1">
            <a:off x="10925018" y="411725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57898704-891E-4F68-8201-978D315C04C5}"/>
              </a:ext>
            </a:extLst>
          </p:cNvPr>
          <p:cNvSpPr txBox="1"/>
          <p:nvPr/>
        </p:nvSpPr>
        <p:spPr>
          <a:xfrm>
            <a:off x="9930440" y="4612188"/>
            <a:ext cx="1000595" cy="400110"/>
          </a:xfrm>
          <a:prstGeom prst="rect">
            <a:avLst/>
          </a:prstGeom>
          <a:noFill/>
        </p:spPr>
        <p:txBody>
          <a:bodyPr wrap="none" rtlCol="0">
            <a:spAutoFit/>
          </a:bodyPr>
          <a:lstStyle/>
          <a:p>
            <a:r>
              <a:rPr lang="en-US" sz="2000" b="1" dirty="0"/>
              <a:t>nucleus</a:t>
            </a:r>
          </a:p>
        </p:txBody>
      </p:sp>
      <p:sp>
        <p:nvSpPr>
          <p:cNvPr id="47" name="TextBox 46">
            <a:extLst>
              <a:ext uri="{FF2B5EF4-FFF2-40B4-BE49-F238E27FC236}">
                <a16:creationId xmlns:a16="http://schemas.microsoft.com/office/drawing/2014/main" id="{8021AD7E-D97C-4CE5-AA0F-C34BF110CEFD}"/>
              </a:ext>
            </a:extLst>
          </p:cNvPr>
          <p:cNvSpPr txBox="1"/>
          <p:nvPr/>
        </p:nvSpPr>
        <p:spPr>
          <a:xfrm>
            <a:off x="11136438" y="4612188"/>
            <a:ext cx="693138" cy="400110"/>
          </a:xfrm>
          <a:prstGeom prst="rect">
            <a:avLst/>
          </a:prstGeom>
          <a:noFill/>
        </p:spPr>
        <p:txBody>
          <a:bodyPr wrap="none" rtlCol="0">
            <a:spAutoFit/>
          </a:bodyPr>
          <a:lstStyle/>
          <a:p>
            <a:r>
              <a:rPr lang="en-US" sz="2000" b="1" dirty="0"/>
              <a:t>coda</a:t>
            </a:r>
          </a:p>
        </p:txBody>
      </p:sp>
      <p:sp>
        <p:nvSpPr>
          <p:cNvPr id="48" name="Content Placeholder 7">
            <a:extLst>
              <a:ext uri="{FF2B5EF4-FFF2-40B4-BE49-F238E27FC236}">
                <a16:creationId xmlns:a16="http://schemas.microsoft.com/office/drawing/2014/main" id="{AC13E31B-8EF1-4E94-95A4-5575E9817966}"/>
              </a:ext>
            </a:extLst>
          </p:cNvPr>
          <p:cNvSpPr txBox="1">
            <a:spLocks/>
          </p:cNvSpPr>
          <p:nvPr/>
        </p:nvSpPr>
        <p:spPr>
          <a:xfrm>
            <a:off x="9652622" y="3945800"/>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k</a:t>
            </a:r>
            <a:endParaRPr lang="en-US" sz="3200" dirty="0">
              <a:solidFill>
                <a:srgbClr val="C00000"/>
              </a:solidFill>
            </a:endParaRPr>
          </a:p>
        </p:txBody>
      </p:sp>
      <p:sp>
        <p:nvSpPr>
          <p:cNvPr id="49" name="Content Placeholder 7">
            <a:extLst>
              <a:ext uri="{FF2B5EF4-FFF2-40B4-BE49-F238E27FC236}">
                <a16:creationId xmlns:a16="http://schemas.microsoft.com/office/drawing/2014/main" id="{8A802F41-2690-4879-A225-0164367D96AB}"/>
              </a:ext>
            </a:extLst>
          </p:cNvPr>
          <p:cNvSpPr txBox="1">
            <a:spLocks/>
          </p:cNvSpPr>
          <p:nvPr/>
        </p:nvSpPr>
        <p:spPr>
          <a:xfrm>
            <a:off x="4334246" y="3960435"/>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b</a:t>
            </a:r>
            <a:endParaRPr lang="en-US" sz="3200" dirty="0">
              <a:solidFill>
                <a:srgbClr val="C00000"/>
              </a:solidFill>
            </a:endParaRPr>
          </a:p>
        </p:txBody>
      </p:sp>
      <p:sp>
        <p:nvSpPr>
          <p:cNvPr id="50" name="Content Placeholder 7">
            <a:extLst>
              <a:ext uri="{FF2B5EF4-FFF2-40B4-BE49-F238E27FC236}">
                <a16:creationId xmlns:a16="http://schemas.microsoft.com/office/drawing/2014/main" id="{BA89D80B-7EEE-4BF4-BF8F-F792026F721F}"/>
              </a:ext>
            </a:extLst>
          </p:cNvPr>
          <p:cNvSpPr txBox="1">
            <a:spLocks/>
          </p:cNvSpPr>
          <p:nvPr/>
        </p:nvSpPr>
        <p:spPr>
          <a:xfrm>
            <a:off x="6987569" y="4035274"/>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t</a:t>
            </a:r>
            <a:endParaRPr lang="en-US" sz="3200" dirty="0">
              <a:solidFill>
                <a:srgbClr val="C00000"/>
              </a:solidFill>
            </a:endParaRPr>
          </a:p>
        </p:txBody>
      </p:sp>
    </p:spTree>
    <p:extLst>
      <p:ext uri="{BB962C8B-B14F-4D97-AF65-F5344CB8AC3E}">
        <p14:creationId xmlns:p14="http://schemas.microsoft.com/office/powerpoint/2010/main" val="1151441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2" end="2"/>
                                            </p:txEl>
                                          </p:spTgt>
                                        </p:tgtEl>
                                        <p:attrNameLst>
                                          <p:attrName>style.visibility</p:attrName>
                                        </p:attrNameLst>
                                      </p:cBhvr>
                                      <p:to>
                                        <p:strVal val="visible"/>
                                      </p:to>
                                    </p:set>
                                    <p:animEffect transition="in" filter="fade">
                                      <p:cBhvr>
                                        <p:cTn id="22" dur="500"/>
                                        <p:tgtEl>
                                          <p:spTgt spid="1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par>
                                <p:cTn id="40" presetID="10" presetClass="entr" presetSubtype="0"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fade">
                                      <p:cBhvr>
                                        <p:cTn id="61" dur="500"/>
                                        <p:tgtEl>
                                          <p:spTgt spid="49"/>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500"/>
                                        <p:tgtEl>
                                          <p:spTgt spid="30"/>
                                        </p:tgtEl>
                                      </p:cBhvr>
                                    </p:animEffect>
                                  </p:childTnLst>
                                </p:cTn>
                              </p:par>
                              <p:par>
                                <p:cTn id="73" presetID="10" presetClass="entr" presetSubtype="0" fill="hold"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par>
                                <p:cTn id="76" presetID="10" presetClass="entr" presetSubtype="0" fill="hold"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par>
                                <p:cTn id="79" presetID="10" presetClass="entr" presetSubtype="0" fill="hold" nodeType="with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fade">
                                      <p:cBhvr>
                                        <p:cTn id="81" dur="500"/>
                                        <p:tgtEl>
                                          <p:spTgt spid="33"/>
                                        </p:tgtEl>
                                      </p:cBhvr>
                                    </p:animEffect>
                                  </p:childTnLst>
                                </p:cTn>
                              </p:par>
                              <p:par>
                                <p:cTn id="82" presetID="10" presetClass="entr" presetSubtype="0" fill="hold" nodeType="withEffect">
                                  <p:stCondLst>
                                    <p:cond delay="0"/>
                                  </p:stCondLst>
                                  <p:childTnLst>
                                    <p:set>
                                      <p:cBhvr>
                                        <p:cTn id="83" dur="1" fill="hold">
                                          <p:stCondLst>
                                            <p:cond delay="0"/>
                                          </p:stCondLst>
                                        </p:cTn>
                                        <p:tgtEl>
                                          <p:spTgt spid="34"/>
                                        </p:tgtEl>
                                        <p:attrNameLst>
                                          <p:attrName>style.visibility</p:attrName>
                                        </p:attrNameLst>
                                      </p:cBhvr>
                                      <p:to>
                                        <p:strVal val="visible"/>
                                      </p:to>
                                    </p:set>
                                    <p:animEffect transition="in" filter="fade">
                                      <p:cBhvr>
                                        <p:cTn id="84" dur="500"/>
                                        <p:tgtEl>
                                          <p:spTgt spid="34"/>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6"/>
                                        </p:tgtEl>
                                        <p:attrNameLst>
                                          <p:attrName>style.visibility</p:attrName>
                                        </p:attrNameLst>
                                      </p:cBhvr>
                                      <p:to>
                                        <p:strVal val="visible"/>
                                      </p:to>
                                    </p:set>
                                    <p:animEffect transition="in" filter="fade">
                                      <p:cBhvr>
                                        <p:cTn id="90" dur="500"/>
                                        <p:tgtEl>
                                          <p:spTgt spid="36"/>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fade">
                                      <p:cBhvr>
                                        <p:cTn id="95" dur="500"/>
                                        <p:tgtEl>
                                          <p:spTgt spid="27"/>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50"/>
                                        </p:tgtEl>
                                        <p:attrNameLst>
                                          <p:attrName>style.visibility</p:attrName>
                                        </p:attrNameLst>
                                      </p:cBhvr>
                                      <p:to>
                                        <p:strVal val="visible"/>
                                      </p:to>
                                    </p:set>
                                    <p:animEffect transition="in" filter="fade">
                                      <p:cBhvr>
                                        <p:cTn id="100" dur="500"/>
                                        <p:tgtEl>
                                          <p:spTgt spid="50"/>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40"/>
                                        </p:tgtEl>
                                        <p:attrNameLst>
                                          <p:attrName>style.visibility</p:attrName>
                                        </p:attrNameLst>
                                      </p:cBhvr>
                                      <p:to>
                                        <p:strVal val="visible"/>
                                      </p:to>
                                    </p:set>
                                    <p:animEffect transition="in" filter="fade">
                                      <p:cBhvr>
                                        <p:cTn id="108" dur="500"/>
                                        <p:tgtEl>
                                          <p:spTgt spid="40"/>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500"/>
                                        <p:tgtEl>
                                          <p:spTgt spid="41"/>
                                        </p:tgtEl>
                                      </p:cBhvr>
                                    </p:animEffect>
                                  </p:childTnLst>
                                </p:cTn>
                              </p:par>
                              <p:par>
                                <p:cTn id="112" presetID="10" presetClass="entr" presetSubtype="0" fill="hold" nodeType="withEffect">
                                  <p:stCondLst>
                                    <p:cond delay="0"/>
                                  </p:stCondLst>
                                  <p:childTnLst>
                                    <p:set>
                                      <p:cBhvr>
                                        <p:cTn id="113" dur="1" fill="hold">
                                          <p:stCondLst>
                                            <p:cond delay="0"/>
                                          </p:stCondLst>
                                        </p:cTn>
                                        <p:tgtEl>
                                          <p:spTgt spid="42"/>
                                        </p:tgtEl>
                                        <p:attrNameLst>
                                          <p:attrName>style.visibility</p:attrName>
                                        </p:attrNameLst>
                                      </p:cBhvr>
                                      <p:to>
                                        <p:strVal val="visible"/>
                                      </p:to>
                                    </p:set>
                                    <p:animEffect transition="in" filter="fade">
                                      <p:cBhvr>
                                        <p:cTn id="114" dur="500"/>
                                        <p:tgtEl>
                                          <p:spTgt spid="42"/>
                                        </p:tgtEl>
                                      </p:cBhvr>
                                    </p:animEffect>
                                  </p:childTnLst>
                                </p:cTn>
                              </p:par>
                              <p:par>
                                <p:cTn id="115" presetID="10" presetClass="entr" presetSubtype="0" fill="hold" nodeType="withEffect">
                                  <p:stCondLst>
                                    <p:cond delay="0"/>
                                  </p:stCondLst>
                                  <p:childTnLst>
                                    <p:set>
                                      <p:cBhvr>
                                        <p:cTn id="116" dur="1" fill="hold">
                                          <p:stCondLst>
                                            <p:cond delay="0"/>
                                          </p:stCondLst>
                                        </p:cTn>
                                        <p:tgtEl>
                                          <p:spTgt spid="43"/>
                                        </p:tgtEl>
                                        <p:attrNameLst>
                                          <p:attrName>style.visibility</p:attrName>
                                        </p:attrNameLst>
                                      </p:cBhvr>
                                      <p:to>
                                        <p:strVal val="visible"/>
                                      </p:to>
                                    </p:set>
                                    <p:animEffect transition="in" filter="fade">
                                      <p:cBhvr>
                                        <p:cTn id="117" dur="500"/>
                                        <p:tgtEl>
                                          <p:spTgt spid="43"/>
                                        </p:tgtEl>
                                      </p:cBhvr>
                                    </p:animEffect>
                                  </p:childTnLst>
                                </p:cTn>
                              </p:par>
                              <p:par>
                                <p:cTn id="118" presetID="10" presetClass="entr" presetSubtype="0" fill="hold" nodeType="withEffect">
                                  <p:stCondLst>
                                    <p:cond delay="0"/>
                                  </p:stCondLst>
                                  <p:childTnLst>
                                    <p:set>
                                      <p:cBhvr>
                                        <p:cTn id="119" dur="1" fill="hold">
                                          <p:stCondLst>
                                            <p:cond delay="0"/>
                                          </p:stCondLst>
                                        </p:cTn>
                                        <p:tgtEl>
                                          <p:spTgt spid="44"/>
                                        </p:tgtEl>
                                        <p:attrNameLst>
                                          <p:attrName>style.visibility</p:attrName>
                                        </p:attrNameLst>
                                      </p:cBhvr>
                                      <p:to>
                                        <p:strVal val="visible"/>
                                      </p:to>
                                    </p:set>
                                    <p:animEffect transition="in" filter="fade">
                                      <p:cBhvr>
                                        <p:cTn id="120" dur="500"/>
                                        <p:tgtEl>
                                          <p:spTgt spid="44"/>
                                        </p:tgtEl>
                                      </p:cBhvr>
                                    </p:animEffect>
                                  </p:childTnLst>
                                </p:cTn>
                              </p:par>
                              <p:par>
                                <p:cTn id="121" presetID="10" presetClass="entr" presetSubtype="0" fill="hold"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fade">
                                      <p:cBhvr>
                                        <p:cTn id="123" dur="500"/>
                                        <p:tgtEl>
                                          <p:spTgt spid="45"/>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fade">
                                      <p:cBhvr>
                                        <p:cTn id="126" dur="500"/>
                                        <p:tgtEl>
                                          <p:spTgt spid="46"/>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47"/>
                                        </p:tgtEl>
                                        <p:attrNameLst>
                                          <p:attrName>style.visibility</p:attrName>
                                        </p:attrNameLst>
                                      </p:cBhvr>
                                      <p:to>
                                        <p:strVal val="visible"/>
                                      </p:to>
                                    </p:set>
                                    <p:animEffect transition="in" filter="fade">
                                      <p:cBhvr>
                                        <p:cTn id="129" dur="500"/>
                                        <p:tgtEl>
                                          <p:spTgt spid="47"/>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38"/>
                                        </p:tgtEl>
                                        <p:attrNameLst>
                                          <p:attrName>style.visibility</p:attrName>
                                        </p:attrNameLst>
                                      </p:cBhvr>
                                      <p:to>
                                        <p:strVal val="visible"/>
                                      </p:to>
                                    </p:set>
                                    <p:animEffect transition="in" filter="fade">
                                      <p:cBhvr>
                                        <p:cTn id="134" dur="500"/>
                                        <p:tgtEl>
                                          <p:spTgt spid="38"/>
                                        </p:tgtEl>
                                      </p:cBhvr>
                                    </p:animEffect>
                                  </p:childTnLst>
                                </p:cTn>
                              </p:par>
                            </p:childTnLst>
                          </p:cTn>
                        </p:par>
                      </p:childTnLst>
                    </p:cTn>
                  </p:par>
                  <p:par>
                    <p:cTn id="135" fill="hold">
                      <p:stCondLst>
                        <p:cond delay="indefinite"/>
                      </p:stCondLst>
                      <p:childTnLst>
                        <p:par>
                          <p:cTn id="136" fill="hold">
                            <p:stCondLst>
                              <p:cond delay="0"/>
                            </p:stCondLst>
                            <p:childTnLst>
                              <p:par>
                                <p:cTn id="137" presetID="10" presetClass="entr" presetSubtype="0" fill="hold" grpId="0" nodeType="click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fade">
                                      <p:cBhvr>
                                        <p:cTn id="13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6" grpId="0"/>
      <p:bldP spid="17" grpId="0"/>
      <p:bldP spid="18" grpId="0"/>
      <p:bldP spid="23" grpId="0"/>
      <p:bldP spid="24" grpId="0"/>
      <p:bldP spid="27" grpId="0"/>
      <p:bldP spid="28" grpId="0"/>
      <p:bldP spid="29" grpId="0"/>
      <p:bldP spid="30" grpId="0"/>
      <p:bldP spid="35" grpId="0"/>
      <p:bldP spid="36" grpId="0"/>
      <p:bldP spid="38" grpId="0"/>
      <p:bldP spid="39" grpId="0"/>
      <p:bldP spid="40" grpId="0"/>
      <p:bldP spid="41" grpId="0"/>
      <p:bldP spid="46" grpId="0"/>
      <p:bldP spid="47" grpId="0"/>
      <p:bldP spid="48" grpId="0"/>
      <p:bldP spid="49" grpId="0"/>
      <p:bldP spid="5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37028" cy="1325563"/>
          </a:xfrm>
        </p:spPr>
        <p:txBody>
          <a:bodyPr>
            <a:normAutofit/>
          </a:bodyPr>
          <a:lstStyle/>
          <a:p>
            <a:r>
              <a:rPr lang="en-US" sz="4000" b="1" dirty="0">
                <a:latin typeface="Cambria" panose="02040503050406030204" pitchFamily="18" charset="0"/>
                <a:ea typeface="Cambria" panose="02040503050406030204" pitchFamily="18" charset="0"/>
              </a:rPr>
              <a:t>2.3. The Structure of The Syllable – </a:t>
            </a:r>
            <a:r>
              <a:rPr lang="en-US" sz="4000" b="1" dirty="0">
                <a:solidFill>
                  <a:srgbClr val="C00000"/>
                </a:solidFill>
                <a:latin typeface="Cambria" panose="02040503050406030204" pitchFamily="18" charset="0"/>
                <a:ea typeface="Cambria" panose="02040503050406030204" pitchFamily="18" charset="0"/>
              </a:rPr>
              <a:t>The Coda</a:t>
            </a:r>
          </a:p>
        </p:txBody>
      </p:sp>
      <p:sp>
        <p:nvSpPr>
          <p:cNvPr id="3" name="Rectangle 2">
            <a:extLst>
              <a:ext uri="{FF2B5EF4-FFF2-40B4-BE49-F238E27FC236}">
                <a16:creationId xmlns:a16="http://schemas.microsoft.com/office/drawing/2014/main" id="{9E44FA98-8ACD-4B3E-99FA-918E13B1A0D3}"/>
              </a:ext>
            </a:extLst>
          </p:cNvPr>
          <p:cNvSpPr/>
          <p:nvPr/>
        </p:nvSpPr>
        <p:spPr>
          <a:xfrm>
            <a:off x="987685" y="1560726"/>
            <a:ext cx="1731981" cy="4733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b="1" dirty="0"/>
              <a:t>ONE CODA</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987685" y="2377440"/>
            <a:ext cx="2359959" cy="356078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900" dirty="0">
                <a:sym typeface="Wingdings" panose="05000000000000000000" pitchFamily="2" charset="2"/>
              </a:rPr>
              <a:t>As one-consonant codas we find all English consonants except /h/, /w/, /j/, e.g.: </a:t>
            </a:r>
            <a:r>
              <a:rPr lang="en-US" sz="2900" i="1" dirty="0">
                <a:sym typeface="Wingdings" panose="05000000000000000000" pitchFamily="2" charset="2"/>
              </a:rPr>
              <a:t>top, mad, leave.</a:t>
            </a:r>
            <a:endParaRPr lang="en-US" sz="2400" dirty="0">
              <a:solidFill>
                <a:srgbClr val="C00000"/>
              </a:solidFill>
            </a:endParaRPr>
          </a:p>
        </p:txBody>
      </p:sp>
      <p:sp>
        <p:nvSpPr>
          <p:cNvPr id="15" name="Content Placeholder 7">
            <a:extLst>
              <a:ext uri="{FF2B5EF4-FFF2-40B4-BE49-F238E27FC236}">
                <a16:creationId xmlns:a16="http://schemas.microsoft.com/office/drawing/2014/main" id="{7C52616D-0866-4ABF-B181-8DEA27AC6567}"/>
              </a:ext>
            </a:extLst>
          </p:cNvPr>
          <p:cNvSpPr txBox="1">
            <a:spLocks/>
          </p:cNvSpPr>
          <p:nvPr/>
        </p:nvSpPr>
        <p:spPr>
          <a:xfrm>
            <a:off x="4839418" y="4931950"/>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ɒ</a:t>
            </a:r>
            <a:endParaRPr lang="en-US" sz="3200" dirty="0">
              <a:solidFill>
                <a:srgbClr val="C00000"/>
              </a:solidFill>
            </a:endParaRPr>
          </a:p>
        </p:txBody>
      </p:sp>
      <p:sp>
        <p:nvSpPr>
          <p:cNvPr id="16" name="TextBox 15">
            <a:extLst>
              <a:ext uri="{FF2B5EF4-FFF2-40B4-BE49-F238E27FC236}">
                <a16:creationId xmlns:a16="http://schemas.microsoft.com/office/drawing/2014/main" id="{072209B6-B136-4FB7-BCE7-D6C65C5F24EB}"/>
              </a:ext>
            </a:extLst>
          </p:cNvPr>
          <p:cNvSpPr txBox="1"/>
          <p:nvPr/>
        </p:nvSpPr>
        <p:spPr>
          <a:xfrm>
            <a:off x="4422846" y="2377440"/>
            <a:ext cx="1556836" cy="523220"/>
          </a:xfrm>
          <a:prstGeom prst="rect">
            <a:avLst/>
          </a:prstGeom>
          <a:noFill/>
        </p:spPr>
        <p:txBody>
          <a:bodyPr wrap="none" rtlCol="0">
            <a:spAutoFit/>
          </a:bodyPr>
          <a:lstStyle/>
          <a:p>
            <a:r>
              <a:rPr lang="el-GR" sz="2800" b="1" dirty="0"/>
              <a:t>σ</a:t>
            </a:r>
            <a:r>
              <a:rPr lang="en-US" sz="2800" b="1" dirty="0"/>
              <a:t> (sigma)</a:t>
            </a:r>
          </a:p>
        </p:txBody>
      </p:sp>
      <p:sp>
        <p:nvSpPr>
          <p:cNvPr id="17" name="TextBox 16">
            <a:extLst>
              <a:ext uri="{FF2B5EF4-FFF2-40B4-BE49-F238E27FC236}">
                <a16:creationId xmlns:a16="http://schemas.microsoft.com/office/drawing/2014/main" id="{230105D9-0762-4B60-B9C5-08EF790FE36E}"/>
              </a:ext>
            </a:extLst>
          </p:cNvPr>
          <p:cNvSpPr txBox="1"/>
          <p:nvPr/>
        </p:nvSpPr>
        <p:spPr>
          <a:xfrm>
            <a:off x="4045637" y="3414103"/>
            <a:ext cx="779252" cy="400110"/>
          </a:xfrm>
          <a:prstGeom prst="rect">
            <a:avLst/>
          </a:prstGeom>
          <a:noFill/>
        </p:spPr>
        <p:txBody>
          <a:bodyPr wrap="none" rtlCol="0">
            <a:spAutoFit/>
          </a:bodyPr>
          <a:lstStyle/>
          <a:p>
            <a:r>
              <a:rPr lang="en-US" sz="2000" b="1" dirty="0"/>
              <a:t>onset</a:t>
            </a:r>
          </a:p>
        </p:txBody>
      </p:sp>
      <p:sp>
        <p:nvSpPr>
          <p:cNvPr id="18" name="TextBox 17">
            <a:extLst>
              <a:ext uri="{FF2B5EF4-FFF2-40B4-BE49-F238E27FC236}">
                <a16:creationId xmlns:a16="http://schemas.microsoft.com/office/drawing/2014/main" id="{B1D736D0-B719-49DD-B673-27E5B0C2632C}"/>
              </a:ext>
            </a:extLst>
          </p:cNvPr>
          <p:cNvSpPr txBox="1"/>
          <p:nvPr/>
        </p:nvSpPr>
        <p:spPr>
          <a:xfrm>
            <a:off x="5201264" y="3543191"/>
            <a:ext cx="869341" cy="400110"/>
          </a:xfrm>
          <a:prstGeom prst="rect">
            <a:avLst/>
          </a:prstGeom>
          <a:noFill/>
        </p:spPr>
        <p:txBody>
          <a:bodyPr wrap="none" rtlCol="0">
            <a:spAutoFit/>
          </a:bodyPr>
          <a:lstStyle/>
          <a:p>
            <a:r>
              <a:rPr lang="en-US" sz="2000" b="1" dirty="0"/>
              <a:t>rhyme</a:t>
            </a:r>
          </a:p>
        </p:txBody>
      </p:sp>
      <p:cxnSp>
        <p:nvCxnSpPr>
          <p:cNvPr id="19" name="Straight Connector 18">
            <a:extLst>
              <a:ext uri="{FF2B5EF4-FFF2-40B4-BE49-F238E27FC236}">
                <a16:creationId xmlns:a16="http://schemas.microsoft.com/office/drawing/2014/main" id="{77F9A733-5DBC-4470-A69A-7E93D0A38DF7}"/>
              </a:ext>
            </a:extLst>
          </p:cNvPr>
          <p:cNvCxnSpPr>
            <a:cxnSpLocks/>
          </p:cNvCxnSpPr>
          <p:nvPr/>
        </p:nvCxnSpPr>
        <p:spPr>
          <a:xfrm flipV="1">
            <a:off x="4464789" y="2940909"/>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B74689-F75F-467C-861D-0A63F5FF7259}"/>
              </a:ext>
            </a:extLst>
          </p:cNvPr>
          <p:cNvCxnSpPr>
            <a:cxnSpLocks/>
          </p:cNvCxnSpPr>
          <p:nvPr/>
        </p:nvCxnSpPr>
        <p:spPr>
          <a:xfrm rot="16200000" flipV="1">
            <a:off x="4899702" y="3022889"/>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3C1C0B-9E3A-4990-B54B-3890E666E570}"/>
              </a:ext>
            </a:extLst>
          </p:cNvPr>
          <p:cNvCxnSpPr>
            <a:cxnSpLocks/>
          </p:cNvCxnSpPr>
          <p:nvPr/>
        </p:nvCxnSpPr>
        <p:spPr>
          <a:xfrm flipV="1">
            <a:off x="5116121" y="3955219"/>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24201DC-D8E2-4519-990E-DCCC299BBA05}"/>
              </a:ext>
            </a:extLst>
          </p:cNvPr>
          <p:cNvCxnSpPr>
            <a:cxnSpLocks/>
          </p:cNvCxnSpPr>
          <p:nvPr/>
        </p:nvCxnSpPr>
        <p:spPr>
          <a:xfrm rot="16200000" flipV="1">
            <a:off x="5551034" y="4037199"/>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F370957-10B4-43E1-A5FF-0C458F854BDE}"/>
              </a:ext>
            </a:extLst>
          </p:cNvPr>
          <p:cNvSpPr txBox="1"/>
          <p:nvPr/>
        </p:nvSpPr>
        <p:spPr>
          <a:xfrm>
            <a:off x="4556456" y="4532133"/>
            <a:ext cx="1000595" cy="400110"/>
          </a:xfrm>
          <a:prstGeom prst="rect">
            <a:avLst/>
          </a:prstGeom>
          <a:noFill/>
        </p:spPr>
        <p:txBody>
          <a:bodyPr wrap="none" rtlCol="0">
            <a:spAutoFit/>
          </a:bodyPr>
          <a:lstStyle/>
          <a:p>
            <a:r>
              <a:rPr lang="en-US" sz="2000" b="1" dirty="0"/>
              <a:t>nucleus</a:t>
            </a:r>
          </a:p>
        </p:txBody>
      </p:sp>
      <p:sp>
        <p:nvSpPr>
          <p:cNvPr id="24" name="TextBox 23">
            <a:extLst>
              <a:ext uri="{FF2B5EF4-FFF2-40B4-BE49-F238E27FC236}">
                <a16:creationId xmlns:a16="http://schemas.microsoft.com/office/drawing/2014/main" id="{84A1617B-9DFA-41EA-8136-46D72CA63C00}"/>
              </a:ext>
            </a:extLst>
          </p:cNvPr>
          <p:cNvSpPr txBox="1"/>
          <p:nvPr/>
        </p:nvSpPr>
        <p:spPr>
          <a:xfrm>
            <a:off x="5762454" y="4532133"/>
            <a:ext cx="693138" cy="400110"/>
          </a:xfrm>
          <a:prstGeom prst="rect">
            <a:avLst/>
          </a:prstGeom>
          <a:noFill/>
        </p:spPr>
        <p:txBody>
          <a:bodyPr wrap="none" rtlCol="0">
            <a:spAutoFit/>
          </a:bodyPr>
          <a:lstStyle/>
          <a:p>
            <a:r>
              <a:rPr lang="en-US" sz="2000" b="1" dirty="0"/>
              <a:t>coda</a:t>
            </a:r>
          </a:p>
        </p:txBody>
      </p:sp>
      <p:sp>
        <p:nvSpPr>
          <p:cNvPr id="27" name="Content Placeholder 7">
            <a:extLst>
              <a:ext uri="{FF2B5EF4-FFF2-40B4-BE49-F238E27FC236}">
                <a16:creationId xmlns:a16="http://schemas.microsoft.com/office/drawing/2014/main" id="{0061A9E6-AA86-49AC-B8CE-96FF58D36CB4}"/>
              </a:ext>
            </a:extLst>
          </p:cNvPr>
          <p:cNvSpPr txBox="1">
            <a:spLocks/>
          </p:cNvSpPr>
          <p:nvPr/>
        </p:nvSpPr>
        <p:spPr>
          <a:xfrm>
            <a:off x="7492741" y="4993648"/>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az-Cyrl-AZ" sz="3200" dirty="0">
                <a:solidFill>
                  <a:srgbClr val="C00000"/>
                </a:solidFill>
                <a:latin typeface="Times New Roman" panose="02020603050405020304" pitchFamily="18" charset="0"/>
                <a:cs typeface="Times New Roman" panose="02020603050405020304" pitchFamily="18" charset="0"/>
              </a:rPr>
              <a:t>ӕ</a:t>
            </a:r>
            <a:endParaRPr lang="en-US" sz="3200" dirty="0">
              <a:solidFill>
                <a:srgbClr val="C00000"/>
              </a:solidFill>
            </a:endParaRPr>
          </a:p>
        </p:txBody>
      </p:sp>
      <p:sp>
        <p:nvSpPr>
          <p:cNvPr id="28" name="TextBox 27">
            <a:extLst>
              <a:ext uri="{FF2B5EF4-FFF2-40B4-BE49-F238E27FC236}">
                <a16:creationId xmlns:a16="http://schemas.microsoft.com/office/drawing/2014/main" id="{8538FE00-90A6-46A3-A75E-43B529447681}"/>
              </a:ext>
            </a:extLst>
          </p:cNvPr>
          <p:cNvSpPr txBox="1"/>
          <p:nvPr/>
        </p:nvSpPr>
        <p:spPr>
          <a:xfrm>
            <a:off x="7076169" y="2377440"/>
            <a:ext cx="1556836" cy="523220"/>
          </a:xfrm>
          <a:prstGeom prst="rect">
            <a:avLst/>
          </a:prstGeom>
          <a:noFill/>
        </p:spPr>
        <p:txBody>
          <a:bodyPr wrap="none" rtlCol="0">
            <a:spAutoFit/>
          </a:bodyPr>
          <a:lstStyle/>
          <a:p>
            <a:r>
              <a:rPr lang="el-GR" sz="2800" b="1" dirty="0"/>
              <a:t>σ</a:t>
            </a:r>
            <a:r>
              <a:rPr lang="en-US" sz="2800" b="1" dirty="0"/>
              <a:t> (sigma)</a:t>
            </a:r>
          </a:p>
        </p:txBody>
      </p:sp>
      <p:sp>
        <p:nvSpPr>
          <p:cNvPr id="29" name="TextBox 28">
            <a:extLst>
              <a:ext uri="{FF2B5EF4-FFF2-40B4-BE49-F238E27FC236}">
                <a16:creationId xmlns:a16="http://schemas.microsoft.com/office/drawing/2014/main" id="{2A5FA471-F17A-4FFD-9ACD-164EDE3EC412}"/>
              </a:ext>
            </a:extLst>
          </p:cNvPr>
          <p:cNvSpPr txBox="1"/>
          <p:nvPr/>
        </p:nvSpPr>
        <p:spPr>
          <a:xfrm>
            <a:off x="6698960" y="3543191"/>
            <a:ext cx="779252" cy="400110"/>
          </a:xfrm>
          <a:prstGeom prst="rect">
            <a:avLst/>
          </a:prstGeom>
          <a:noFill/>
        </p:spPr>
        <p:txBody>
          <a:bodyPr wrap="none" rtlCol="0">
            <a:spAutoFit/>
          </a:bodyPr>
          <a:lstStyle/>
          <a:p>
            <a:r>
              <a:rPr lang="en-US" sz="2000" b="1" dirty="0"/>
              <a:t>onset</a:t>
            </a:r>
          </a:p>
        </p:txBody>
      </p:sp>
      <p:sp>
        <p:nvSpPr>
          <p:cNvPr id="30" name="TextBox 29">
            <a:extLst>
              <a:ext uri="{FF2B5EF4-FFF2-40B4-BE49-F238E27FC236}">
                <a16:creationId xmlns:a16="http://schemas.microsoft.com/office/drawing/2014/main" id="{C047A86D-DBBA-4CB5-92F6-E792E25CF654}"/>
              </a:ext>
            </a:extLst>
          </p:cNvPr>
          <p:cNvSpPr txBox="1"/>
          <p:nvPr/>
        </p:nvSpPr>
        <p:spPr>
          <a:xfrm>
            <a:off x="7854587" y="3543191"/>
            <a:ext cx="869341" cy="400110"/>
          </a:xfrm>
          <a:prstGeom prst="rect">
            <a:avLst/>
          </a:prstGeom>
          <a:noFill/>
        </p:spPr>
        <p:txBody>
          <a:bodyPr wrap="none" rtlCol="0">
            <a:spAutoFit/>
          </a:bodyPr>
          <a:lstStyle/>
          <a:p>
            <a:r>
              <a:rPr lang="en-US" sz="2000" b="1" dirty="0"/>
              <a:t>rhyme</a:t>
            </a:r>
          </a:p>
        </p:txBody>
      </p:sp>
      <p:cxnSp>
        <p:nvCxnSpPr>
          <p:cNvPr id="31" name="Straight Connector 30">
            <a:extLst>
              <a:ext uri="{FF2B5EF4-FFF2-40B4-BE49-F238E27FC236}">
                <a16:creationId xmlns:a16="http://schemas.microsoft.com/office/drawing/2014/main" id="{B6BEDB94-BB6D-430B-86AD-842F67758C24}"/>
              </a:ext>
            </a:extLst>
          </p:cNvPr>
          <p:cNvCxnSpPr>
            <a:cxnSpLocks/>
          </p:cNvCxnSpPr>
          <p:nvPr/>
        </p:nvCxnSpPr>
        <p:spPr>
          <a:xfrm flipV="1">
            <a:off x="7118112" y="2940909"/>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3660FCC-4E22-4692-A4EA-162B4D1CEFAD}"/>
              </a:ext>
            </a:extLst>
          </p:cNvPr>
          <p:cNvCxnSpPr>
            <a:cxnSpLocks/>
          </p:cNvCxnSpPr>
          <p:nvPr/>
        </p:nvCxnSpPr>
        <p:spPr>
          <a:xfrm rot="16200000" flipV="1">
            <a:off x="7553025" y="3022889"/>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60D9BE4-0D77-45B7-8F6D-5C480D6B98EF}"/>
              </a:ext>
            </a:extLst>
          </p:cNvPr>
          <p:cNvCxnSpPr>
            <a:cxnSpLocks/>
          </p:cNvCxnSpPr>
          <p:nvPr/>
        </p:nvCxnSpPr>
        <p:spPr>
          <a:xfrm flipV="1">
            <a:off x="7769444" y="3955219"/>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113540-B453-4A2E-8CE0-FEEB9B74FD6B}"/>
              </a:ext>
            </a:extLst>
          </p:cNvPr>
          <p:cNvCxnSpPr>
            <a:cxnSpLocks/>
          </p:cNvCxnSpPr>
          <p:nvPr/>
        </p:nvCxnSpPr>
        <p:spPr>
          <a:xfrm rot="16200000" flipV="1">
            <a:off x="8204357" y="4037199"/>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6562CC97-8038-491D-B7C6-7E2EF1409F6D}"/>
              </a:ext>
            </a:extLst>
          </p:cNvPr>
          <p:cNvSpPr txBox="1"/>
          <p:nvPr/>
        </p:nvSpPr>
        <p:spPr>
          <a:xfrm>
            <a:off x="7209779" y="4532133"/>
            <a:ext cx="1000595" cy="400110"/>
          </a:xfrm>
          <a:prstGeom prst="rect">
            <a:avLst/>
          </a:prstGeom>
          <a:noFill/>
        </p:spPr>
        <p:txBody>
          <a:bodyPr wrap="none" rtlCol="0">
            <a:spAutoFit/>
          </a:bodyPr>
          <a:lstStyle/>
          <a:p>
            <a:r>
              <a:rPr lang="en-US" sz="2000" b="1" dirty="0"/>
              <a:t>nucleus</a:t>
            </a:r>
          </a:p>
        </p:txBody>
      </p:sp>
      <p:sp>
        <p:nvSpPr>
          <p:cNvPr id="36" name="TextBox 35">
            <a:extLst>
              <a:ext uri="{FF2B5EF4-FFF2-40B4-BE49-F238E27FC236}">
                <a16:creationId xmlns:a16="http://schemas.microsoft.com/office/drawing/2014/main" id="{31CE3563-58BA-478B-BA29-39C805F0A2B7}"/>
              </a:ext>
            </a:extLst>
          </p:cNvPr>
          <p:cNvSpPr txBox="1"/>
          <p:nvPr/>
        </p:nvSpPr>
        <p:spPr>
          <a:xfrm>
            <a:off x="8415777" y="4532133"/>
            <a:ext cx="693138" cy="400110"/>
          </a:xfrm>
          <a:prstGeom prst="rect">
            <a:avLst/>
          </a:prstGeom>
          <a:noFill/>
        </p:spPr>
        <p:txBody>
          <a:bodyPr wrap="none" rtlCol="0">
            <a:spAutoFit/>
          </a:bodyPr>
          <a:lstStyle/>
          <a:p>
            <a:r>
              <a:rPr lang="en-US" sz="2000" b="1" dirty="0"/>
              <a:t>coda</a:t>
            </a:r>
          </a:p>
        </p:txBody>
      </p:sp>
      <p:sp>
        <p:nvSpPr>
          <p:cNvPr id="37" name="Content Placeholder 7">
            <a:extLst>
              <a:ext uri="{FF2B5EF4-FFF2-40B4-BE49-F238E27FC236}">
                <a16:creationId xmlns:a16="http://schemas.microsoft.com/office/drawing/2014/main" id="{443BE84A-81FA-4AE6-9879-DBBB8E636151}"/>
              </a:ext>
            </a:extLst>
          </p:cNvPr>
          <p:cNvSpPr txBox="1">
            <a:spLocks/>
          </p:cNvSpPr>
          <p:nvPr/>
        </p:nvSpPr>
        <p:spPr>
          <a:xfrm>
            <a:off x="8674245" y="4993648"/>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38" name="Content Placeholder 7">
            <a:extLst>
              <a:ext uri="{FF2B5EF4-FFF2-40B4-BE49-F238E27FC236}">
                <a16:creationId xmlns:a16="http://schemas.microsoft.com/office/drawing/2014/main" id="{7CBE1C85-0898-490E-A7C6-B4959B74F5B1}"/>
              </a:ext>
            </a:extLst>
          </p:cNvPr>
          <p:cNvSpPr txBox="1">
            <a:spLocks/>
          </p:cNvSpPr>
          <p:nvPr/>
        </p:nvSpPr>
        <p:spPr>
          <a:xfrm>
            <a:off x="10097084" y="5002870"/>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i:</a:t>
            </a:r>
            <a:endParaRPr lang="en-US" sz="3200" dirty="0">
              <a:solidFill>
                <a:srgbClr val="C00000"/>
              </a:solidFill>
            </a:endParaRPr>
          </a:p>
        </p:txBody>
      </p:sp>
      <p:sp>
        <p:nvSpPr>
          <p:cNvPr id="39" name="TextBox 38">
            <a:extLst>
              <a:ext uri="{FF2B5EF4-FFF2-40B4-BE49-F238E27FC236}">
                <a16:creationId xmlns:a16="http://schemas.microsoft.com/office/drawing/2014/main" id="{CA6C3B09-EB8D-43AF-BDD9-09D0A57F47F0}"/>
              </a:ext>
            </a:extLst>
          </p:cNvPr>
          <p:cNvSpPr txBox="1"/>
          <p:nvPr/>
        </p:nvSpPr>
        <p:spPr>
          <a:xfrm>
            <a:off x="9680512" y="2386662"/>
            <a:ext cx="1556836" cy="523220"/>
          </a:xfrm>
          <a:prstGeom prst="rect">
            <a:avLst/>
          </a:prstGeom>
          <a:noFill/>
        </p:spPr>
        <p:txBody>
          <a:bodyPr wrap="none" rtlCol="0">
            <a:spAutoFit/>
          </a:bodyPr>
          <a:lstStyle/>
          <a:p>
            <a:r>
              <a:rPr lang="el-GR" sz="2800" b="1" dirty="0"/>
              <a:t>σ</a:t>
            </a:r>
            <a:r>
              <a:rPr lang="en-US" sz="2800" b="1" dirty="0"/>
              <a:t> (sigma)</a:t>
            </a:r>
          </a:p>
        </p:txBody>
      </p:sp>
      <p:sp>
        <p:nvSpPr>
          <p:cNvPr id="40" name="TextBox 39">
            <a:extLst>
              <a:ext uri="{FF2B5EF4-FFF2-40B4-BE49-F238E27FC236}">
                <a16:creationId xmlns:a16="http://schemas.microsoft.com/office/drawing/2014/main" id="{2CDF20A5-F35D-4176-A3C1-A49A7A50FCDF}"/>
              </a:ext>
            </a:extLst>
          </p:cNvPr>
          <p:cNvSpPr txBox="1"/>
          <p:nvPr/>
        </p:nvSpPr>
        <p:spPr>
          <a:xfrm>
            <a:off x="9303303" y="3552413"/>
            <a:ext cx="779252" cy="400110"/>
          </a:xfrm>
          <a:prstGeom prst="rect">
            <a:avLst/>
          </a:prstGeom>
          <a:noFill/>
        </p:spPr>
        <p:txBody>
          <a:bodyPr wrap="none" rtlCol="0">
            <a:spAutoFit/>
          </a:bodyPr>
          <a:lstStyle/>
          <a:p>
            <a:r>
              <a:rPr lang="en-US" sz="2000" b="1" dirty="0"/>
              <a:t>onset</a:t>
            </a:r>
          </a:p>
        </p:txBody>
      </p:sp>
      <p:sp>
        <p:nvSpPr>
          <p:cNvPr id="41" name="TextBox 40">
            <a:extLst>
              <a:ext uri="{FF2B5EF4-FFF2-40B4-BE49-F238E27FC236}">
                <a16:creationId xmlns:a16="http://schemas.microsoft.com/office/drawing/2014/main" id="{3E937EDA-B995-4853-815A-34A6C906A3CD}"/>
              </a:ext>
            </a:extLst>
          </p:cNvPr>
          <p:cNvSpPr txBox="1"/>
          <p:nvPr/>
        </p:nvSpPr>
        <p:spPr>
          <a:xfrm>
            <a:off x="10458930" y="3552413"/>
            <a:ext cx="869341" cy="400110"/>
          </a:xfrm>
          <a:prstGeom prst="rect">
            <a:avLst/>
          </a:prstGeom>
          <a:noFill/>
        </p:spPr>
        <p:txBody>
          <a:bodyPr wrap="none" rtlCol="0">
            <a:spAutoFit/>
          </a:bodyPr>
          <a:lstStyle/>
          <a:p>
            <a:r>
              <a:rPr lang="en-US" sz="2000" b="1" dirty="0"/>
              <a:t>rhyme</a:t>
            </a:r>
          </a:p>
        </p:txBody>
      </p:sp>
      <p:cxnSp>
        <p:nvCxnSpPr>
          <p:cNvPr id="42" name="Straight Connector 41">
            <a:extLst>
              <a:ext uri="{FF2B5EF4-FFF2-40B4-BE49-F238E27FC236}">
                <a16:creationId xmlns:a16="http://schemas.microsoft.com/office/drawing/2014/main" id="{1439D0C1-FC72-467B-8D13-131F326A7684}"/>
              </a:ext>
            </a:extLst>
          </p:cNvPr>
          <p:cNvCxnSpPr>
            <a:cxnSpLocks/>
          </p:cNvCxnSpPr>
          <p:nvPr/>
        </p:nvCxnSpPr>
        <p:spPr>
          <a:xfrm flipV="1">
            <a:off x="9722455" y="2950131"/>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3DC61EA-AF78-4E5D-B8E7-CCFFA063AC5E}"/>
              </a:ext>
            </a:extLst>
          </p:cNvPr>
          <p:cNvCxnSpPr>
            <a:cxnSpLocks/>
          </p:cNvCxnSpPr>
          <p:nvPr/>
        </p:nvCxnSpPr>
        <p:spPr>
          <a:xfrm rot="16200000" flipV="1">
            <a:off x="10157368" y="3032111"/>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0BA7FB7-E42B-4BA4-A8C8-E9E8B6961213}"/>
              </a:ext>
            </a:extLst>
          </p:cNvPr>
          <p:cNvCxnSpPr>
            <a:cxnSpLocks/>
          </p:cNvCxnSpPr>
          <p:nvPr/>
        </p:nvCxnSpPr>
        <p:spPr>
          <a:xfrm flipV="1">
            <a:off x="10373787" y="3964441"/>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F58C5CA-4A73-45B6-9D30-66C70300FD47}"/>
              </a:ext>
            </a:extLst>
          </p:cNvPr>
          <p:cNvCxnSpPr>
            <a:cxnSpLocks/>
          </p:cNvCxnSpPr>
          <p:nvPr/>
        </p:nvCxnSpPr>
        <p:spPr>
          <a:xfrm rot="16200000" flipV="1">
            <a:off x="10808700" y="4046421"/>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57898704-891E-4F68-8201-978D315C04C5}"/>
              </a:ext>
            </a:extLst>
          </p:cNvPr>
          <p:cNvSpPr txBox="1"/>
          <p:nvPr/>
        </p:nvSpPr>
        <p:spPr>
          <a:xfrm>
            <a:off x="9814122" y="4541355"/>
            <a:ext cx="1000595" cy="400110"/>
          </a:xfrm>
          <a:prstGeom prst="rect">
            <a:avLst/>
          </a:prstGeom>
          <a:noFill/>
        </p:spPr>
        <p:txBody>
          <a:bodyPr wrap="none" rtlCol="0">
            <a:spAutoFit/>
          </a:bodyPr>
          <a:lstStyle/>
          <a:p>
            <a:r>
              <a:rPr lang="en-US" sz="2000" b="1" dirty="0"/>
              <a:t>nucleus</a:t>
            </a:r>
          </a:p>
        </p:txBody>
      </p:sp>
      <p:sp>
        <p:nvSpPr>
          <p:cNvPr id="47" name="TextBox 46">
            <a:extLst>
              <a:ext uri="{FF2B5EF4-FFF2-40B4-BE49-F238E27FC236}">
                <a16:creationId xmlns:a16="http://schemas.microsoft.com/office/drawing/2014/main" id="{8021AD7E-D97C-4CE5-AA0F-C34BF110CEFD}"/>
              </a:ext>
            </a:extLst>
          </p:cNvPr>
          <p:cNvSpPr txBox="1"/>
          <p:nvPr/>
        </p:nvSpPr>
        <p:spPr>
          <a:xfrm>
            <a:off x="11020120" y="4541355"/>
            <a:ext cx="693138" cy="400110"/>
          </a:xfrm>
          <a:prstGeom prst="rect">
            <a:avLst/>
          </a:prstGeom>
          <a:noFill/>
        </p:spPr>
        <p:txBody>
          <a:bodyPr wrap="none" rtlCol="0">
            <a:spAutoFit/>
          </a:bodyPr>
          <a:lstStyle/>
          <a:p>
            <a:r>
              <a:rPr lang="en-US" sz="2000" b="1" dirty="0"/>
              <a:t>coda</a:t>
            </a:r>
          </a:p>
        </p:txBody>
      </p:sp>
      <p:sp>
        <p:nvSpPr>
          <p:cNvPr id="48" name="Content Placeholder 7">
            <a:extLst>
              <a:ext uri="{FF2B5EF4-FFF2-40B4-BE49-F238E27FC236}">
                <a16:creationId xmlns:a16="http://schemas.microsoft.com/office/drawing/2014/main" id="{AC13E31B-8EF1-4E94-95A4-5575E9817966}"/>
              </a:ext>
            </a:extLst>
          </p:cNvPr>
          <p:cNvSpPr txBox="1">
            <a:spLocks/>
          </p:cNvSpPr>
          <p:nvPr/>
        </p:nvSpPr>
        <p:spPr>
          <a:xfrm>
            <a:off x="9536304" y="3874967"/>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l</a:t>
            </a:r>
            <a:endParaRPr lang="en-US" sz="3200" dirty="0">
              <a:solidFill>
                <a:srgbClr val="C00000"/>
              </a:solidFill>
            </a:endParaRPr>
          </a:p>
        </p:txBody>
      </p:sp>
      <p:sp>
        <p:nvSpPr>
          <p:cNvPr id="49" name="Content Placeholder 7">
            <a:extLst>
              <a:ext uri="{FF2B5EF4-FFF2-40B4-BE49-F238E27FC236}">
                <a16:creationId xmlns:a16="http://schemas.microsoft.com/office/drawing/2014/main" id="{8A802F41-2690-4879-A225-0164367D96AB}"/>
              </a:ext>
            </a:extLst>
          </p:cNvPr>
          <p:cNvSpPr txBox="1">
            <a:spLocks/>
          </p:cNvSpPr>
          <p:nvPr/>
        </p:nvSpPr>
        <p:spPr>
          <a:xfrm>
            <a:off x="4217928" y="3889602"/>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t</a:t>
            </a:r>
            <a:endParaRPr lang="en-US" sz="3200" dirty="0">
              <a:solidFill>
                <a:srgbClr val="C00000"/>
              </a:solidFill>
            </a:endParaRPr>
          </a:p>
        </p:txBody>
      </p:sp>
      <p:sp>
        <p:nvSpPr>
          <p:cNvPr id="50" name="Content Placeholder 7">
            <a:extLst>
              <a:ext uri="{FF2B5EF4-FFF2-40B4-BE49-F238E27FC236}">
                <a16:creationId xmlns:a16="http://schemas.microsoft.com/office/drawing/2014/main" id="{BA89D80B-7EEE-4BF4-BF8F-F792026F721F}"/>
              </a:ext>
            </a:extLst>
          </p:cNvPr>
          <p:cNvSpPr txBox="1">
            <a:spLocks/>
          </p:cNvSpPr>
          <p:nvPr/>
        </p:nvSpPr>
        <p:spPr>
          <a:xfrm>
            <a:off x="6871251" y="3964441"/>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m</a:t>
            </a:r>
            <a:endParaRPr lang="en-US" sz="3200" dirty="0">
              <a:solidFill>
                <a:srgbClr val="C00000"/>
              </a:solidFill>
            </a:endParaRPr>
          </a:p>
        </p:txBody>
      </p:sp>
      <p:sp>
        <p:nvSpPr>
          <p:cNvPr id="51" name="Content Placeholder 7">
            <a:extLst>
              <a:ext uri="{FF2B5EF4-FFF2-40B4-BE49-F238E27FC236}">
                <a16:creationId xmlns:a16="http://schemas.microsoft.com/office/drawing/2014/main" id="{B8FACAF3-B3C7-4823-A755-895DC6600F46}"/>
              </a:ext>
            </a:extLst>
          </p:cNvPr>
          <p:cNvSpPr txBox="1">
            <a:spLocks/>
          </p:cNvSpPr>
          <p:nvPr/>
        </p:nvSpPr>
        <p:spPr>
          <a:xfrm>
            <a:off x="5942809" y="4993648"/>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p</a:t>
            </a:r>
            <a:endParaRPr lang="en-US" sz="3200" dirty="0">
              <a:solidFill>
                <a:srgbClr val="C00000"/>
              </a:solidFill>
            </a:endParaRPr>
          </a:p>
        </p:txBody>
      </p:sp>
      <p:sp>
        <p:nvSpPr>
          <p:cNvPr id="52" name="Content Placeholder 7">
            <a:extLst>
              <a:ext uri="{FF2B5EF4-FFF2-40B4-BE49-F238E27FC236}">
                <a16:creationId xmlns:a16="http://schemas.microsoft.com/office/drawing/2014/main" id="{C3F358E5-8240-4CB2-9309-C61BECFABA41}"/>
              </a:ext>
            </a:extLst>
          </p:cNvPr>
          <p:cNvSpPr txBox="1">
            <a:spLocks/>
          </p:cNvSpPr>
          <p:nvPr/>
        </p:nvSpPr>
        <p:spPr>
          <a:xfrm>
            <a:off x="8577578" y="4993648"/>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rPr>
              <a:t>d</a:t>
            </a:r>
            <a:endParaRPr lang="en-US" sz="3200" dirty="0">
              <a:solidFill>
                <a:srgbClr val="C00000"/>
              </a:solidFill>
            </a:endParaRPr>
          </a:p>
        </p:txBody>
      </p:sp>
      <p:sp>
        <p:nvSpPr>
          <p:cNvPr id="53" name="Content Placeholder 7">
            <a:extLst>
              <a:ext uri="{FF2B5EF4-FFF2-40B4-BE49-F238E27FC236}">
                <a16:creationId xmlns:a16="http://schemas.microsoft.com/office/drawing/2014/main" id="{BAB8D1FF-2AE2-44E1-AC08-A8CD81039E7C}"/>
              </a:ext>
            </a:extLst>
          </p:cNvPr>
          <p:cNvSpPr txBox="1">
            <a:spLocks/>
          </p:cNvSpPr>
          <p:nvPr/>
        </p:nvSpPr>
        <p:spPr>
          <a:xfrm>
            <a:off x="11212346" y="4993648"/>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v</a:t>
            </a:r>
            <a:endParaRPr lang="en-US" sz="3200" dirty="0">
              <a:solidFill>
                <a:srgbClr val="C00000"/>
              </a:solidFill>
            </a:endParaRPr>
          </a:p>
        </p:txBody>
      </p:sp>
    </p:spTree>
    <p:extLst>
      <p:ext uri="{BB962C8B-B14F-4D97-AF65-F5344CB8AC3E}">
        <p14:creationId xmlns:p14="http://schemas.microsoft.com/office/powerpoint/2010/main" val="2687568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ntr" presetSubtype="0"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fade">
                                      <p:cBhvr>
                                        <p:cTn id="51" dur="500"/>
                                        <p:tgtEl>
                                          <p:spTgt spid="4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Effect transition="in" filter="fade">
                                      <p:cBhvr>
                                        <p:cTn id="56" dur="500"/>
                                        <p:tgtEl>
                                          <p:spTgt spid="51"/>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fade">
                                      <p:cBhvr>
                                        <p:cTn id="64" dur="500"/>
                                        <p:tgtEl>
                                          <p:spTgt spid="2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par>
                                <p:cTn id="68" presetID="10"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par>
                                <p:cTn id="71" presetID="10" presetClass="entr" presetSubtype="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par>
                                <p:cTn id="74" presetID="10" presetClass="entr" presetSubtype="0" fill="hold"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par>
                                <p:cTn id="77" presetID="10" presetClass="entr" presetSubtype="0" fill="hold"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50"/>
                                        </p:tgtEl>
                                        <p:attrNameLst>
                                          <p:attrName>style.visibility</p:attrName>
                                        </p:attrNameLst>
                                      </p:cBhvr>
                                      <p:to>
                                        <p:strVal val="visible"/>
                                      </p:to>
                                    </p:set>
                                    <p:animEffect transition="in" filter="fade">
                                      <p:cBhvr>
                                        <p:cTn id="95" dur="500"/>
                                        <p:tgtEl>
                                          <p:spTgt spid="50"/>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fade">
                                      <p:cBhvr>
                                        <p:cTn id="100" dur="500"/>
                                        <p:tgtEl>
                                          <p:spTgt spid="52"/>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40"/>
                                        </p:tgtEl>
                                        <p:attrNameLst>
                                          <p:attrName>style.visibility</p:attrName>
                                        </p:attrNameLst>
                                      </p:cBhvr>
                                      <p:to>
                                        <p:strVal val="visible"/>
                                      </p:to>
                                    </p:set>
                                    <p:animEffect transition="in" filter="fade">
                                      <p:cBhvr>
                                        <p:cTn id="108" dur="500"/>
                                        <p:tgtEl>
                                          <p:spTgt spid="40"/>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500"/>
                                        <p:tgtEl>
                                          <p:spTgt spid="41"/>
                                        </p:tgtEl>
                                      </p:cBhvr>
                                    </p:animEffect>
                                  </p:childTnLst>
                                </p:cTn>
                              </p:par>
                              <p:par>
                                <p:cTn id="112" presetID="10" presetClass="entr" presetSubtype="0" fill="hold" nodeType="withEffect">
                                  <p:stCondLst>
                                    <p:cond delay="0"/>
                                  </p:stCondLst>
                                  <p:childTnLst>
                                    <p:set>
                                      <p:cBhvr>
                                        <p:cTn id="113" dur="1" fill="hold">
                                          <p:stCondLst>
                                            <p:cond delay="0"/>
                                          </p:stCondLst>
                                        </p:cTn>
                                        <p:tgtEl>
                                          <p:spTgt spid="42"/>
                                        </p:tgtEl>
                                        <p:attrNameLst>
                                          <p:attrName>style.visibility</p:attrName>
                                        </p:attrNameLst>
                                      </p:cBhvr>
                                      <p:to>
                                        <p:strVal val="visible"/>
                                      </p:to>
                                    </p:set>
                                    <p:animEffect transition="in" filter="fade">
                                      <p:cBhvr>
                                        <p:cTn id="114" dur="500"/>
                                        <p:tgtEl>
                                          <p:spTgt spid="42"/>
                                        </p:tgtEl>
                                      </p:cBhvr>
                                    </p:animEffect>
                                  </p:childTnLst>
                                </p:cTn>
                              </p:par>
                              <p:par>
                                <p:cTn id="115" presetID="10" presetClass="entr" presetSubtype="0" fill="hold" nodeType="withEffect">
                                  <p:stCondLst>
                                    <p:cond delay="0"/>
                                  </p:stCondLst>
                                  <p:childTnLst>
                                    <p:set>
                                      <p:cBhvr>
                                        <p:cTn id="116" dur="1" fill="hold">
                                          <p:stCondLst>
                                            <p:cond delay="0"/>
                                          </p:stCondLst>
                                        </p:cTn>
                                        <p:tgtEl>
                                          <p:spTgt spid="43"/>
                                        </p:tgtEl>
                                        <p:attrNameLst>
                                          <p:attrName>style.visibility</p:attrName>
                                        </p:attrNameLst>
                                      </p:cBhvr>
                                      <p:to>
                                        <p:strVal val="visible"/>
                                      </p:to>
                                    </p:set>
                                    <p:animEffect transition="in" filter="fade">
                                      <p:cBhvr>
                                        <p:cTn id="117" dur="500"/>
                                        <p:tgtEl>
                                          <p:spTgt spid="43"/>
                                        </p:tgtEl>
                                      </p:cBhvr>
                                    </p:animEffect>
                                  </p:childTnLst>
                                </p:cTn>
                              </p:par>
                              <p:par>
                                <p:cTn id="118" presetID="10" presetClass="entr" presetSubtype="0" fill="hold" nodeType="withEffect">
                                  <p:stCondLst>
                                    <p:cond delay="0"/>
                                  </p:stCondLst>
                                  <p:childTnLst>
                                    <p:set>
                                      <p:cBhvr>
                                        <p:cTn id="119" dur="1" fill="hold">
                                          <p:stCondLst>
                                            <p:cond delay="0"/>
                                          </p:stCondLst>
                                        </p:cTn>
                                        <p:tgtEl>
                                          <p:spTgt spid="44"/>
                                        </p:tgtEl>
                                        <p:attrNameLst>
                                          <p:attrName>style.visibility</p:attrName>
                                        </p:attrNameLst>
                                      </p:cBhvr>
                                      <p:to>
                                        <p:strVal val="visible"/>
                                      </p:to>
                                    </p:set>
                                    <p:animEffect transition="in" filter="fade">
                                      <p:cBhvr>
                                        <p:cTn id="120" dur="500"/>
                                        <p:tgtEl>
                                          <p:spTgt spid="44"/>
                                        </p:tgtEl>
                                      </p:cBhvr>
                                    </p:animEffect>
                                  </p:childTnLst>
                                </p:cTn>
                              </p:par>
                              <p:par>
                                <p:cTn id="121" presetID="10" presetClass="entr" presetSubtype="0" fill="hold"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fade">
                                      <p:cBhvr>
                                        <p:cTn id="123" dur="500"/>
                                        <p:tgtEl>
                                          <p:spTgt spid="45"/>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fade">
                                      <p:cBhvr>
                                        <p:cTn id="126" dur="500"/>
                                        <p:tgtEl>
                                          <p:spTgt spid="46"/>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47"/>
                                        </p:tgtEl>
                                        <p:attrNameLst>
                                          <p:attrName>style.visibility</p:attrName>
                                        </p:attrNameLst>
                                      </p:cBhvr>
                                      <p:to>
                                        <p:strVal val="visible"/>
                                      </p:to>
                                    </p:set>
                                    <p:animEffect transition="in" filter="fade">
                                      <p:cBhvr>
                                        <p:cTn id="129" dur="500"/>
                                        <p:tgtEl>
                                          <p:spTgt spid="47"/>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38"/>
                                        </p:tgtEl>
                                        <p:attrNameLst>
                                          <p:attrName>style.visibility</p:attrName>
                                        </p:attrNameLst>
                                      </p:cBhvr>
                                      <p:to>
                                        <p:strVal val="visible"/>
                                      </p:to>
                                    </p:set>
                                    <p:animEffect transition="in" filter="fade">
                                      <p:cBhvr>
                                        <p:cTn id="134" dur="500"/>
                                        <p:tgtEl>
                                          <p:spTgt spid="38"/>
                                        </p:tgtEl>
                                      </p:cBhvr>
                                    </p:animEffect>
                                  </p:childTnLst>
                                </p:cTn>
                              </p:par>
                            </p:childTnLst>
                          </p:cTn>
                        </p:par>
                      </p:childTnLst>
                    </p:cTn>
                  </p:par>
                  <p:par>
                    <p:cTn id="135" fill="hold">
                      <p:stCondLst>
                        <p:cond delay="indefinite"/>
                      </p:stCondLst>
                      <p:childTnLst>
                        <p:par>
                          <p:cTn id="136" fill="hold">
                            <p:stCondLst>
                              <p:cond delay="0"/>
                            </p:stCondLst>
                            <p:childTnLst>
                              <p:par>
                                <p:cTn id="137" presetID="10" presetClass="entr" presetSubtype="0" fill="hold" grpId="0" nodeType="click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fade">
                                      <p:cBhvr>
                                        <p:cTn id="139" dur="500"/>
                                        <p:tgtEl>
                                          <p:spTgt spid="48"/>
                                        </p:tgtEl>
                                      </p:cBhvr>
                                    </p:animEffect>
                                  </p:childTnLst>
                                </p:cTn>
                              </p:par>
                            </p:childTnLst>
                          </p:cTn>
                        </p:par>
                      </p:childTnLst>
                    </p:cTn>
                  </p:par>
                  <p:par>
                    <p:cTn id="140" fill="hold">
                      <p:stCondLst>
                        <p:cond delay="indefinite"/>
                      </p:stCondLst>
                      <p:childTnLst>
                        <p:par>
                          <p:cTn id="141" fill="hold">
                            <p:stCondLst>
                              <p:cond delay="0"/>
                            </p:stCondLst>
                            <p:childTnLst>
                              <p:par>
                                <p:cTn id="142" presetID="10" presetClass="entr" presetSubtype="0" fill="hold" grpId="0" nodeType="clickEffect">
                                  <p:stCondLst>
                                    <p:cond delay="0"/>
                                  </p:stCondLst>
                                  <p:childTnLst>
                                    <p:set>
                                      <p:cBhvr>
                                        <p:cTn id="143" dur="1" fill="hold">
                                          <p:stCondLst>
                                            <p:cond delay="0"/>
                                          </p:stCondLst>
                                        </p:cTn>
                                        <p:tgtEl>
                                          <p:spTgt spid="53"/>
                                        </p:tgtEl>
                                        <p:attrNameLst>
                                          <p:attrName>style.visibility</p:attrName>
                                        </p:attrNameLst>
                                      </p:cBhvr>
                                      <p:to>
                                        <p:strVal val="visible"/>
                                      </p:to>
                                    </p:set>
                                    <p:animEffect transition="in" filter="fade">
                                      <p:cBhvr>
                                        <p:cTn id="144"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6" grpId="0"/>
      <p:bldP spid="17" grpId="0"/>
      <p:bldP spid="18" grpId="0"/>
      <p:bldP spid="23" grpId="0"/>
      <p:bldP spid="24" grpId="0"/>
      <p:bldP spid="27" grpId="0"/>
      <p:bldP spid="28" grpId="0"/>
      <p:bldP spid="29" grpId="0"/>
      <p:bldP spid="30" grpId="0"/>
      <p:bldP spid="35" grpId="0"/>
      <p:bldP spid="36" grpId="0"/>
      <p:bldP spid="38" grpId="0"/>
      <p:bldP spid="39" grpId="0"/>
      <p:bldP spid="40" grpId="0"/>
      <p:bldP spid="41" grpId="0"/>
      <p:bldP spid="46" grpId="0"/>
      <p:bldP spid="47" grpId="0"/>
      <p:bldP spid="48" grpId="0"/>
      <p:bldP spid="49" grpId="0"/>
      <p:bldP spid="50" grpId="0"/>
      <p:bldP spid="51" grpId="0"/>
      <p:bldP spid="52" grpId="0"/>
      <p:bldP spid="5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82921"/>
            <a:ext cx="10737028" cy="1325563"/>
          </a:xfrm>
        </p:spPr>
        <p:txBody>
          <a:bodyPr>
            <a:normAutofit/>
          </a:bodyPr>
          <a:lstStyle/>
          <a:p>
            <a:r>
              <a:rPr lang="en-US" sz="4000" b="1" dirty="0">
                <a:latin typeface="Cambria" panose="02040503050406030204" pitchFamily="18" charset="0"/>
                <a:ea typeface="Cambria" panose="02040503050406030204" pitchFamily="18" charset="0"/>
              </a:rPr>
              <a:t>2.3. The Structure of The Syllable – </a:t>
            </a:r>
            <a:r>
              <a:rPr lang="en-US" sz="4000" b="1" dirty="0">
                <a:solidFill>
                  <a:srgbClr val="C00000"/>
                </a:solidFill>
                <a:latin typeface="Cambria" panose="02040503050406030204" pitchFamily="18" charset="0"/>
                <a:ea typeface="Cambria" panose="02040503050406030204" pitchFamily="18" charset="0"/>
              </a:rPr>
              <a:t>The Coda</a:t>
            </a:r>
          </a:p>
        </p:txBody>
      </p:sp>
      <p:sp>
        <p:nvSpPr>
          <p:cNvPr id="3" name="Rectangle 2">
            <a:extLst>
              <a:ext uri="{FF2B5EF4-FFF2-40B4-BE49-F238E27FC236}">
                <a16:creationId xmlns:a16="http://schemas.microsoft.com/office/drawing/2014/main" id="{9E44FA98-8ACD-4B3E-99FA-918E13B1A0D3}"/>
              </a:ext>
            </a:extLst>
          </p:cNvPr>
          <p:cNvSpPr/>
          <p:nvPr/>
        </p:nvSpPr>
        <p:spPr>
          <a:xfrm>
            <a:off x="988246" y="1271815"/>
            <a:ext cx="2702188" cy="47333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a:t>TWO-CONSONANT CODAS</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988246" y="1915632"/>
            <a:ext cx="4551942" cy="35062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ym typeface="Wingdings" panose="05000000000000000000" pitchFamily="2" charset="2"/>
              </a:rPr>
              <a:t>The possible two-consonant codas in English are set out in the two tables below. </a:t>
            </a:r>
          </a:p>
          <a:p>
            <a:endParaRPr lang="en-US" sz="700" dirty="0">
              <a:sym typeface="Wingdings" panose="05000000000000000000" pitchFamily="2" charset="2"/>
            </a:endParaRPr>
          </a:p>
          <a:p>
            <a:r>
              <a:rPr lang="en-US" sz="2000" dirty="0">
                <a:sym typeface="Wingdings" panose="05000000000000000000" pitchFamily="2" charset="2"/>
              </a:rPr>
              <a:t>The first table contains the coda that occur in word forms that do not involve one of the suffixes /s, z, t, d/ </a:t>
            </a:r>
            <a:r>
              <a:rPr lang="en-US" sz="2000" i="1" dirty="0">
                <a:sym typeface="Wingdings" panose="05000000000000000000" pitchFamily="2" charset="2"/>
              </a:rPr>
              <a:t>(-(e)s, -ed):</a:t>
            </a:r>
          </a:p>
          <a:p>
            <a:endParaRPr lang="en-US" sz="2000" i="1" dirty="0">
              <a:sym typeface="Wingdings" panose="05000000000000000000" pitchFamily="2" charset="2"/>
            </a:endParaRPr>
          </a:p>
          <a:p>
            <a:r>
              <a:rPr lang="en-US" sz="2000" dirty="0">
                <a:sym typeface="Wingdings" panose="05000000000000000000" pitchFamily="2" charset="2"/>
              </a:rPr>
              <a:t>These codas can be illustrated with the following examples: </a:t>
            </a:r>
            <a:r>
              <a:rPr lang="en-US" sz="2000" i="1" dirty="0">
                <a:sym typeface="Wingdings" panose="05000000000000000000" pitchFamily="2" charset="2"/>
              </a:rPr>
              <a:t>apt, strict, last.</a:t>
            </a:r>
            <a:endParaRPr lang="en-US" sz="2400" dirty="0"/>
          </a:p>
        </p:txBody>
      </p:sp>
      <p:pic>
        <p:nvPicPr>
          <p:cNvPr id="5" name="Picture 4">
            <a:extLst>
              <a:ext uri="{FF2B5EF4-FFF2-40B4-BE49-F238E27FC236}">
                <a16:creationId xmlns:a16="http://schemas.microsoft.com/office/drawing/2014/main" id="{D878EF8F-1A36-45BE-B891-E1ED329AA70D}"/>
              </a:ext>
            </a:extLst>
          </p:cNvPr>
          <p:cNvPicPr>
            <a:picLocks noChangeAspect="1"/>
          </p:cNvPicPr>
          <p:nvPr/>
        </p:nvPicPr>
        <p:blipFill rotWithShape="1">
          <a:blip r:embed="rId3"/>
          <a:srcRect l="32294" t="32314" r="26941" b="12784"/>
          <a:stretch/>
        </p:blipFill>
        <p:spPr>
          <a:xfrm>
            <a:off x="6380742" y="1684342"/>
            <a:ext cx="4823012" cy="3968800"/>
          </a:xfrm>
          <a:prstGeom prst="rect">
            <a:avLst/>
          </a:prstGeom>
        </p:spPr>
      </p:pic>
      <p:sp>
        <p:nvSpPr>
          <p:cNvPr id="9" name="TextBox 8">
            <a:extLst>
              <a:ext uri="{FF2B5EF4-FFF2-40B4-BE49-F238E27FC236}">
                <a16:creationId xmlns:a16="http://schemas.microsoft.com/office/drawing/2014/main" id="{1E8BCBDF-E66C-4D1B-9915-091F95255113}"/>
              </a:ext>
            </a:extLst>
          </p:cNvPr>
          <p:cNvSpPr txBox="1"/>
          <p:nvPr/>
        </p:nvSpPr>
        <p:spPr>
          <a:xfrm>
            <a:off x="6637453" y="5701510"/>
            <a:ext cx="4566301" cy="323612"/>
          </a:xfrm>
          <a:prstGeom prst="rect">
            <a:avLst/>
          </a:prstGeom>
          <a:noFill/>
        </p:spPr>
        <p:txBody>
          <a:bodyPr wrap="square" rtlCol="0">
            <a:spAutoFit/>
          </a:bodyPr>
          <a:lstStyle/>
          <a:p>
            <a:r>
              <a:rPr lang="en-US" sz="900" dirty="0"/>
              <a:t>Taken from American English Pronunciation  Book of Bauer et al., (1980)</a:t>
            </a:r>
          </a:p>
        </p:txBody>
      </p:sp>
    </p:spTree>
    <p:extLst>
      <p:ext uri="{BB962C8B-B14F-4D97-AF65-F5344CB8AC3E}">
        <p14:creationId xmlns:p14="http://schemas.microsoft.com/office/powerpoint/2010/main" val="3594348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4">
                                            <p:txEl>
                                              <p:pRg st="4" end="4"/>
                                            </p:txEl>
                                          </p:spTgt>
                                        </p:tgtEl>
                                        <p:attrNameLst>
                                          <p:attrName>style.visibility</p:attrName>
                                        </p:attrNameLst>
                                      </p:cBhvr>
                                      <p:to>
                                        <p:strVal val="visible"/>
                                      </p:to>
                                    </p:set>
                                    <p:animEffect transition="in" filter="fade">
                                      <p:cBhvr>
                                        <p:cTn id="30"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37028" cy="1325563"/>
          </a:xfrm>
        </p:spPr>
        <p:txBody>
          <a:bodyPr>
            <a:normAutofit/>
          </a:bodyPr>
          <a:lstStyle/>
          <a:p>
            <a:r>
              <a:rPr lang="en-US" sz="4000" b="1" dirty="0">
                <a:latin typeface="Cambria" panose="02040503050406030204" pitchFamily="18" charset="0"/>
                <a:ea typeface="Cambria" panose="02040503050406030204" pitchFamily="18" charset="0"/>
              </a:rPr>
              <a:t>2.3. The Structure of The Syllable – </a:t>
            </a:r>
            <a:r>
              <a:rPr lang="en-US" sz="4000" b="1" dirty="0">
                <a:solidFill>
                  <a:srgbClr val="C00000"/>
                </a:solidFill>
                <a:latin typeface="Cambria" panose="02040503050406030204" pitchFamily="18" charset="0"/>
                <a:ea typeface="Cambria" panose="02040503050406030204" pitchFamily="18" charset="0"/>
              </a:rPr>
              <a:t>The Coda</a:t>
            </a:r>
          </a:p>
        </p:txBody>
      </p:sp>
      <p:sp>
        <p:nvSpPr>
          <p:cNvPr id="3" name="Rectangle 2">
            <a:extLst>
              <a:ext uri="{FF2B5EF4-FFF2-40B4-BE49-F238E27FC236}">
                <a16:creationId xmlns:a16="http://schemas.microsoft.com/office/drawing/2014/main" id="{9E44FA98-8ACD-4B3E-99FA-918E13B1A0D3}"/>
              </a:ext>
            </a:extLst>
          </p:cNvPr>
          <p:cNvSpPr/>
          <p:nvPr/>
        </p:nvSpPr>
        <p:spPr>
          <a:xfrm>
            <a:off x="1019958" y="1555390"/>
            <a:ext cx="2702188" cy="47333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a:t>TWO-CONSONANT CODA</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104003" y="2605171"/>
            <a:ext cx="2359959" cy="16476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ym typeface="Wingdings" panose="05000000000000000000" pitchFamily="2" charset="2"/>
              </a:rPr>
              <a:t>These codas can be illustrated with the following examples: </a:t>
            </a:r>
            <a:r>
              <a:rPr lang="en-US" sz="2000" i="1" dirty="0">
                <a:sym typeface="Wingdings" panose="05000000000000000000" pitchFamily="2" charset="2"/>
              </a:rPr>
              <a:t>apt, strict, last.</a:t>
            </a:r>
            <a:endParaRPr lang="en-US" sz="2400" dirty="0"/>
          </a:p>
        </p:txBody>
      </p:sp>
      <p:sp>
        <p:nvSpPr>
          <p:cNvPr id="15" name="Content Placeholder 7">
            <a:extLst>
              <a:ext uri="{FF2B5EF4-FFF2-40B4-BE49-F238E27FC236}">
                <a16:creationId xmlns:a16="http://schemas.microsoft.com/office/drawing/2014/main" id="{7C52616D-0866-4ABF-B181-8DEA27AC6567}"/>
              </a:ext>
            </a:extLst>
          </p:cNvPr>
          <p:cNvSpPr txBox="1">
            <a:spLocks/>
          </p:cNvSpPr>
          <p:nvPr/>
        </p:nvSpPr>
        <p:spPr>
          <a:xfrm>
            <a:off x="4955736" y="4766115"/>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az-Cyrl-AZ" sz="2000" dirty="0">
                <a:solidFill>
                  <a:srgbClr val="C00000"/>
                </a:solidFill>
                <a:latin typeface="Times New Roman" panose="02020603050405020304" pitchFamily="18" charset="0"/>
                <a:cs typeface="Times New Roman" panose="02020603050405020304" pitchFamily="18" charset="0"/>
              </a:rPr>
              <a:t>ӕ</a:t>
            </a:r>
            <a:endParaRPr lang="en-US" sz="2000" dirty="0">
              <a:solidFill>
                <a:srgbClr val="C00000"/>
              </a:solidFill>
            </a:endParaRPr>
          </a:p>
        </p:txBody>
      </p:sp>
      <p:sp>
        <p:nvSpPr>
          <p:cNvPr id="16" name="TextBox 15">
            <a:extLst>
              <a:ext uri="{FF2B5EF4-FFF2-40B4-BE49-F238E27FC236}">
                <a16:creationId xmlns:a16="http://schemas.microsoft.com/office/drawing/2014/main" id="{072209B6-B136-4FB7-BCE7-D6C65C5F24EB}"/>
              </a:ext>
            </a:extLst>
          </p:cNvPr>
          <p:cNvSpPr txBox="1"/>
          <p:nvPr/>
        </p:nvSpPr>
        <p:spPr>
          <a:xfrm>
            <a:off x="4539164" y="2211605"/>
            <a:ext cx="1556836" cy="523220"/>
          </a:xfrm>
          <a:prstGeom prst="rect">
            <a:avLst/>
          </a:prstGeom>
          <a:noFill/>
        </p:spPr>
        <p:txBody>
          <a:bodyPr wrap="none" rtlCol="0">
            <a:spAutoFit/>
          </a:bodyPr>
          <a:lstStyle/>
          <a:p>
            <a:r>
              <a:rPr lang="el-GR" sz="2800" b="1" dirty="0"/>
              <a:t>σ</a:t>
            </a:r>
            <a:r>
              <a:rPr lang="en-US" sz="2800" b="1" dirty="0"/>
              <a:t> (sigma)</a:t>
            </a:r>
          </a:p>
        </p:txBody>
      </p:sp>
      <p:sp>
        <p:nvSpPr>
          <p:cNvPr id="17" name="TextBox 16">
            <a:extLst>
              <a:ext uri="{FF2B5EF4-FFF2-40B4-BE49-F238E27FC236}">
                <a16:creationId xmlns:a16="http://schemas.microsoft.com/office/drawing/2014/main" id="{230105D9-0762-4B60-B9C5-08EF790FE36E}"/>
              </a:ext>
            </a:extLst>
          </p:cNvPr>
          <p:cNvSpPr txBox="1"/>
          <p:nvPr/>
        </p:nvSpPr>
        <p:spPr>
          <a:xfrm>
            <a:off x="4161955" y="3377356"/>
            <a:ext cx="779252" cy="400110"/>
          </a:xfrm>
          <a:prstGeom prst="rect">
            <a:avLst/>
          </a:prstGeom>
          <a:noFill/>
        </p:spPr>
        <p:txBody>
          <a:bodyPr wrap="none" rtlCol="0">
            <a:spAutoFit/>
          </a:bodyPr>
          <a:lstStyle/>
          <a:p>
            <a:r>
              <a:rPr lang="en-US" sz="2000" b="1" dirty="0"/>
              <a:t>onset</a:t>
            </a:r>
          </a:p>
        </p:txBody>
      </p:sp>
      <p:sp>
        <p:nvSpPr>
          <p:cNvPr id="18" name="TextBox 17">
            <a:extLst>
              <a:ext uri="{FF2B5EF4-FFF2-40B4-BE49-F238E27FC236}">
                <a16:creationId xmlns:a16="http://schemas.microsoft.com/office/drawing/2014/main" id="{B1D736D0-B719-49DD-B673-27E5B0C2632C}"/>
              </a:ext>
            </a:extLst>
          </p:cNvPr>
          <p:cNvSpPr txBox="1"/>
          <p:nvPr/>
        </p:nvSpPr>
        <p:spPr>
          <a:xfrm>
            <a:off x="5317582" y="3377356"/>
            <a:ext cx="869341" cy="400110"/>
          </a:xfrm>
          <a:prstGeom prst="rect">
            <a:avLst/>
          </a:prstGeom>
          <a:noFill/>
        </p:spPr>
        <p:txBody>
          <a:bodyPr wrap="none" rtlCol="0">
            <a:spAutoFit/>
          </a:bodyPr>
          <a:lstStyle/>
          <a:p>
            <a:r>
              <a:rPr lang="en-US" sz="2000" b="1" dirty="0"/>
              <a:t>rhyme</a:t>
            </a:r>
          </a:p>
        </p:txBody>
      </p:sp>
      <p:cxnSp>
        <p:nvCxnSpPr>
          <p:cNvPr id="19" name="Straight Connector 18">
            <a:extLst>
              <a:ext uri="{FF2B5EF4-FFF2-40B4-BE49-F238E27FC236}">
                <a16:creationId xmlns:a16="http://schemas.microsoft.com/office/drawing/2014/main" id="{77F9A733-5DBC-4470-A69A-7E93D0A38DF7}"/>
              </a:ext>
            </a:extLst>
          </p:cNvPr>
          <p:cNvCxnSpPr>
            <a:cxnSpLocks/>
          </p:cNvCxnSpPr>
          <p:nvPr/>
        </p:nvCxnSpPr>
        <p:spPr>
          <a:xfrm flipV="1">
            <a:off x="4581107" y="277507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B74689-F75F-467C-861D-0A63F5FF7259}"/>
              </a:ext>
            </a:extLst>
          </p:cNvPr>
          <p:cNvCxnSpPr>
            <a:cxnSpLocks/>
          </p:cNvCxnSpPr>
          <p:nvPr/>
        </p:nvCxnSpPr>
        <p:spPr>
          <a:xfrm rot="16200000" flipV="1">
            <a:off x="5016020" y="285705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3C1C0B-9E3A-4990-B54B-3890E666E570}"/>
              </a:ext>
            </a:extLst>
          </p:cNvPr>
          <p:cNvCxnSpPr>
            <a:cxnSpLocks/>
          </p:cNvCxnSpPr>
          <p:nvPr/>
        </p:nvCxnSpPr>
        <p:spPr>
          <a:xfrm flipV="1">
            <a:off x="5232439" y="378938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24201DC-D8E2-4519-990E-DCCC299BBA05}"/>
              </a:ext>
            </a:extLst>
          </p:cNvPr>
          <p:cNvCxnSpPr>
            <a:cxnSpLocks/>
          </p:cNvCxnSpPr>
          <p:nvPr/>
        </p:nvCxnSpPr>
        <p:spPr>
          <a:xfrm rot="16200000" flipV="1">
            <a:off x="5667352" y="387136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F370957-10B4-43E1-A5FF-0C458F854BDE}"/>
              </a:ext>
            </a:extLst>
          </p:cNvPr>
          <p:cNvSpPr txBox="1"/>
          <p:nvPr/>
        </p:nvSpPr>
        <p:spPr>
          <a:xfrm>
            <a:off x="4672774" y="4366298"/>
            <a:ext cx="1000595" cy="400110"/>
          </a:xfrm>
          <a:prstGeom prst="rect">
            <a:avLst/>
          </a:prstGeom>
          <a:noFill/>
        </p:spPr>
        <p:txBody>
          <a:bodyPr wrap="none" rtlCol="0">
            <a:spAutoFit/>
          </a:bodyPr>
          <a:lstStyle/>
          <a:p>
            <a:r>
              <a:rPr lang="en-US" sz="2000" b="1" dirty="0"/>
              <a:t>nucleus</a:t>
            </a:r>
          </a:p>
        </p:txBody>
      </p:sp>
      <p:sp>
        <p:nvSpPr>
          <p:cNvPr id="24" name="TextBox 23">
            <a:extLst>
              <a:ext uri="{FF2B5EF4-FFF2-40B4-BE49-F238E27FC236}">
                <a16:creationId xmlns:a16="http://schemas.microsoft.com/office/drawing/2014/main" id="{84A1617B-9DFA-41EA-8136-46D72CA63C00}"/>
              </a:ext>
            </a:extLst>
          </p:cNvPr>
          <p:cNvSpPr txBox="1"/>
          <p:nvPr/>
        </p:nvSpPr>
        <p:spPr>
          <a:xfrm>
            <a:off x="5878772" y="4366298"/>
            <a:ext cx="693138" cy="400110"/>
          </a:xfrm>
          <a:prstGeom prst="rect">
            <a:avLst/>
          </a:prstGeom>
          <a:noFill/>
        </p:spPr>
        <p:txBody>
          <a:bodyPr wrap="none" rtlCol="0">
            <a:spAutoFit/>
          </a:bodyPr>
          <a:lstStyle/>
          <a:p>
            <a:r>
              <a:rPr lang="en-US" sz="2000" b="1" dirty="0"/>
              <a:t>coda</a:t>
            </a:r>
          </a:p>
        </p:txBody>
      </p:sp>
      <p:sp>
        <p:nvSpPr>
          <p:cNvPr id="26" name="Content Placeholder 7">
            <a:extLst>
              <a:ext uri="{FF2B5EF4-FFF2-40B4-BE49-F238E27FC236}">
                <a16:creationId xmlns:a16="http://schemas.microsoft.com/office/drawing/2014/main" id="{92529011-2ECB-4FAA-ACAA-024E91796A2A}"/>
              </a:ext>
            </a:extLst>
          </p:cNvPr>
          <p:cNvSpPr txBox="1">
            <a:spLocks/>
          </p:cNvSpPr>
          <p:nvPr/>
        </p:nvSpPr>
        <p:spPr>
          <a:xfrm>
            <a:off x="6137240" y="4827813"/>
            <a:ext cx="434670"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pt</a:t>
            </a:r>
            <a:endParaRPr lang="en-US" sz="3200" dirty="0">
              <a:solidFill>
                <a:srgbClr val="C00000"/>
              </a:solidFill>
            </a:endParaRPr>
          </a:p>
        </p:txBody>
      </p:sp>
      <p:sp>
        <p:nvSpPr>
          <p:cNvPr id="27" name="Content Placeholder 7">
            <a:extLst>
              <a:ext uri="{FF2B5EF4-FFF2-40B4-BE49-F238E27FC236}">
                <a16:creationId xmlns:a16="http://schemas.microsoft.com/office/drawing/2014/main" id="{0061A9E6-AA86-49AC-B8CE-96FF58D36CB4}"/>
              </a:ext>
            </a:extLst>
          </p:cNvPr>
          <p:cNvSpPr txBox="1">
            <a:spLocks/>
          </p:cNvSpPr>
          <p:nvPr/>
        </p:nvSpPr>
        <p:spPr>
          <a:xfrm>
            <a:off x="7609059" y="4827813"/>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ɪ</a:t>
            </a:r>
            <a:endParaRPr lang="en-US" sz="2000" dirty="0">
              <a:solidFill>
                <a:srgbClr val="C00000"/>
              </a:solidFill>
            </a:endParaRPr>
          </a:p>
        </p:txBody>
      </p:sp>
      <p:sp>
        <p:nvSpPr>
          <p:cNvPr id="28" name="TextBox 27">
            <a:extLst>
              <a:ext uri="{FF2B5EF4-FFF2-40B4-BE49-F238E27FC236}">
                <a16:creationId xmlns:a16="http://schemas.microsoft.com/office/drawing/2014/main" id="{8538FE00-90A6-46A3-A75E-43B529447681}"/>
              </a:ext>
            </a:extLst>
          </p:cNvPr>
          <p:cNvSpPr txBox="1"/>
          <p:nvPr/>
        </p:nvSpPr>
        <p:spPr>
          <a:xfrm>
            <a:off x="7192487" y="2211605"/>
            <a:ext cx="1556836" cy="523220"/>
          </a:xfrm>
          <a:prstGeom prst="rect">
            <a:avLst/>
          </a:prstGeom>
          <a:noFill/>
        </p:spPr>
        <p:txBody>
          <a:bodyPr wrap="none" rtlCol="0">
            <a:spAutoFit/>
          </a:bodyPr>
          <a:lstStyle/>
          <a:p>
            <a:r>
              <a:rPr lang="el-GR" sz="2800" b="1" dirty="0"/>
              <a:t>σ</a:t>
            </a:r>
            <a:r>
              <a:rPr lang="en-US" sz="2800" b="1" dirty="0"/>
              <a:t> (sigma)</a:t>
            </a:r>
          </a:p>
        </p:txBody>
      </p:sp>
      <p:sp>
        <p:nvSpPr>
          <p:cNvPr id="29" name="TextBox 28">
            <a:extLst>
              <a:ext uri="{FF2B5EF4-FFF2-40B4-BE49-F238E27FC236}">
                <a16:creationId xmlns:a16="http://schemas.microsoft.com/office/drawing/2014/main" id="{2A5FA471-F17A-4FFD-9ACD-164EDE3EC412}"/>
              </a:ext>
            </a:extLst>
          </p:cNvPr>
          <p:cNvSpPr txBox="1"/>
          <p:nvPr/>
        </p:nvSpPr>
        <p:spPr>
          <a:xfrm>
            <a:off x="6815278" y="3377356"/>
            <a:ext cx="779252" cy="400110"/>
          </a:xfrm>
          <a:prstGeom prst="rect">
            <a:avLst/>
          </a:prstGeom>
          <a:noFill/>
        </p:spPr>
        <p:txBody>
          <a:bodyPr wrap="none" rtlCol="0">
            <a:spAutoFit/>
          </a:bodyPr>
          <a:lstStyle/>
          <a:p>
            <a:r>
              <a:rPr lang="en-US" sz="2000" b="1" dirty="0"/>
              <a:t>onset</a:t>
            </a:r>
          </a:p>
        </p:txBody>
      </p:sp>
      <p:sp>
        <p:nvSpPr>
          <p:cNvPr id="30" name="TextBox 29">
            <a:extLst>
              <a:ext uri="{FF2B5EF4-FFF2-40B4-BE49-F238E27FC236}">
                <a16:creationId xmlns:a16="http://schemas.microsoft.com/office/drawing/2014/main" id="{C047A86D-DBBA-4CB5-92F6-E792E25CF654}"/>
              </a:ext>
            </a:extLst>
          </p:cNvPr>
          <p:cNvSpPr txBox="1"/>
          <p:nvPr/>
        </p:nvSpPr>
        <p:spPr>
          <a:xfrm>
            <a:off x="7970905" y="3377356"/>
            <a:ext cx="869341" cy="400110"/>
          </a:xfrm>
          <a:prstGeom prst="rect">
            <a:avLst/>
          </a:prstGeom>
          <a:noFill/>
        </p:spPr>
        <p:txBody>
          <a:bodyPr wrap="none" rtlCol="0">
            <a:spAutoFit/>
          </a:bodyPr>
          <a:lstStyle/>
          <a:p>
            <a:r>
              <a:rPr lang="en-US" sz="2000" b="1" dirty="0"/>
              <a:t>rhyme</a:t>
            </a:r>
          </a:p>
        </p:txBody>
      </p:sp>
      <p:cxnSp>
        <p:nvCxnSpPr>
          <p:cNvPr id="31" name="Straight Connector 30">
            <a:extLst>
              <a:ext uri="{FF2B5EF4-FFF2-40B4-BE49-F238E27FC236}">
                <a16:creationId xmlns:a16="http://schemas.microsoft.com/office/drawing/2014/main" id="{B6BEDB94-BB6D-430B-86AD-842F67758C24}"/>
              </a:ext>
            </a:extLst>
          </p:cNvPr>
          <p:cNvCxnSpPr>
            <a:cxnSpLocks/>
          </p:cNvCxnSpPr>
          <p:nvPr/>
        </p:nvCxnSpPr>
        <p:spPr>
          <a:xfrm flipV="1">
            <a:off x="7234430" y="277507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3660FCC-4E22-4692-A4EA-162B4D1CEFAD}"/>
              </a:ext>
            </a:extLst>
          </p:cNvPr>
          <p:cNvCxnSpPr>
            <a:cxnSpLocks/>
          </p:cNvCxnSpPr>
          <p:nvPr/>
        </p:nvCxnSpPr>
        <p:spPr>
          <a:xfrm rot="16200000" flipV="1">
            <a:off x="7669343" y="285705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60D9BE4-0D77-45B7-8F6D-5C480D6B98EF}"/>
              </a:ext>
            </a:extLst>
          </p:cNvPr>
          <p:cNvCxnSpPr>
            <a:cxnSpLocks/>
          </p:cNvCxnSpPr>
          <p:nvPr/>
        </p:nvCxnSpPr>
        <p:spPr>
          <a:xfrm flipV="1">
            <a:off x="7885762" y="378938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113540-B453-4A2E-8CE0-FEEB9B74FD6B}"/>
              </a:ext>
            </a:extLst>
          </p:cNvPr>
          <p:cNvCxnSpPr>
            <a:cxnSpLocks/>
          </p:cNvCxnSpPr>
          <p:nvPr/>
        </p:nvCxnSpPr>
        <p:spPr>
          <a:xfrm rot="16200000" flipV="1">
            <a:off x="8320675" y="387136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6562CC97-8038-491D-B7C6-7E2EF1409F6D}"/>
              </a:ext>
            </a:extLst>
          </p:cNvPr>
          <p:cNvSpPr txBox="1"/>
          <p:nvPr/>
        </p:nvSpPr>
        <p:spPr>
          <a:xfrm>
            <a:off x="7326097" y="4366298"/>
            <a:ext cx="1000595" cy="400110"/>
          </a:xfrm>
          <a:prstGeom prst="rect">
            <a:avLst/>
          </a:prstGeom>
          <a:noFill/>
        </p:spPr>
        <p:txBody>
          <a:bodyPr wrap="none" rtlCol="0">
            <a:spAutoFit/>
          </a:bodyPr>
          <a:lstStyle/>
          <a:p>
            <a:r>
              <a:rPr lang="en-US" sz="2000" b="1" dirty="0"/>
              <a:t>nucleus</a:t>
            </a:r>
          </a:p>
        </p:txBody>
      </p:sp>
      <p:sp>
        <p:nvSpPr>
          <p:cNvPr id="36" name="TextBox 35">
            <a:extLst>
              <a:ext uri="{FF2B5EF4-FFF2-40B4-BE49-F238E27FC236}">
                <a16:creationId xmlns:a16="http://schemas.microsoft.com/office/drawing/2014/main" id="{31CE3563-58BA-478B-BA29-39C805F0A2B7}"/>
              </a:ext>
            </a:extLst>
          </p:cNvPr>
          <p:cNvSpPr txBox="1"/>
          <p:nvPr/>
        </p:nvSpPr>
        <p:spPr>
          <a:xfrm>
            <a:off x="8532095" y="4366298"/>
            <a:ext cx="693138" cy="400110"/>
          </a:xfrm>
          <a:prstGeom prst="rect">
            <a:avLst/>
          </a:prstGeom>
          <a:noFill/>
        </p:spPr>
        <p:txBody>
          <a:bodyPr wrap="none" rtlCol="0">
            <a:spAutoFit/>
          </a:bodyPr>
          <a:lstStyle/>
          <a:p>
            <a:r>
              <a:rPr lang="en-US" sz="2000" b="1" dirty="0"/>
              <a:t>coda</a:t>
            </a:r>
          </a:p>
        </p:txBody>
      </p:sp>
      <p:sp>
        <p:nvSpPr>
          <p:cNvPr id="37" name="Content Placeholder 7">
            <a:extLst>
              <a:ext uri="{FF2B5EF4-FFF2-40B4-BE49-F238E27FC236}">
                <a16:creationId xmlns:a16="http://schemas.microsoft.com/office/drawing/2014/main" id="{443BE84A-81FA-4AE6-9879-DBBB8E636151}"/>
              </a:ext>
            </a:extLst>
          </p:cNvPr>
          <p:cNvSpPr txBox="1">
            <a:spLocks/>
          </p:cNvSpPr>
          <p:nvPr/>
        </p:nvSpPr>
        <p:spPr>
          <a:xfrm>
            <a:off x="8790563" y="4827813"/>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38" name="Content Placeholder 7">
            <a:extLst>
              <a:ext uri="{FF2B5EF4-FFF2-40B4-BE49-F238E27FC236}">
                <a16:creationId xmlns:a16="http://schemas.microsoft.com/office/drawing/2014/main" id="{7CBE1C85-0898-490E-A7C6-B4959B74F5B1}"/>
              </a:ext>
            </a:extLst>
          </p:cNvPr>
          <p:cNvSpPr txBox="1">
            <a:spLocks/>
          </p:cNvSpPr>
          <p:nvPr/>
        </p:nvSpPr>
        <p:spPr>
          <a:xfrm>
            <a:off x="10213402" y="4837035"/>
            <a:ext cx="434670"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ɑ:</a:t>
            </a:r>
            <a:endParaRPr lang="en-US" sz="2000" dirty="0">
              <a:solidFill>
                <a:srgbClr val="C00000"/>
              </a:solidFill>
            </a:endParaRPr>
          </a:p>
        </p:txBody>
      </p:sp>
      <p:sp>
        <p:nvSpPr>
          <p:cNvPr id="39" name="TextBox 38">
            <a:extLst>
              <a:ext uri="{FF2B5EF4-FFF2-40B4-BE49-F238E27FC236}">
                <a16:creationId xmlns:a16="http://schemas.microsoft.com/office/drawing/2014/main" id="{CA6C3B09-EB8D-43AF-BDD9-09D0A57F47F0}"/>
              </a:ext>
            </a:extLst>
          </p:cNvPr>
          <p:cNvSpPr txBox="1"/>
          <p:nvPr/>
        </p:nvSpPr>
        <p:spPr>
          <a:xfrm>
            <a:off x="9796830" y="2220827"/>
            <a:ext cx="1556836" cy="523220"/>
          </a:xfrm>
          <a:prstGeom prst="rect">
            <a:avLst/>
          </a:prstGeom>
          <a:noFill/>
        </p:spPr>
        <p:txBody>
          <a:bodyPr wrap="none" rtlCol="0">
            <a:spAutoFit/>
          </a:bodyPr>
          <a:lstStyle/>
          <a:p>
            <a:r>
              <a:rPr lang="el-GR" sz="2800" b="1" dirty="0"/>
              <a:t>σ</a:t>
            </a:r>
            <a:r>
              <a:rPr lang="en-US" sz="2800" b="1" dirty="0"/>
              <a:t> (sigma)</a:t>
            </a:r>
          </a:p>
        </p:txBody>
      </p:sp>
      <p:sp>
        <p:nvSpPr>
          <p:cNvPr id="40" name="TextBox 39">
            <a:extLst>
              <a:ext uri="{FF2B5EF4-FFF2-40B4-BE49-F238E27FC236}">
                <a16:creationId xmlns:a16="http://schemas.microsoft.com/office/drawing/2014/main" id="{2CDF20A5-F35D-4176-A3C1-A49A7A50FCDF}"/>
              </a:ext>
            </a:extLst>
          </p:cNvPr>
          <p:cNvSpPr txBox="1"/>
          <p:nvPr/>
        </p:nvSpPr>
        <p:spPr>
          <a:xfrm>
            <a:off x="9419621" y="3386578"/>
            <a:ext cx="779252" cy="400110"/>
          </a:xfrm>
          <a:prstGeom prst="rect">
            <a:avLst/>
          </a:prstGeom>
          <a:noFill/>
        </p:spPr>
        <p:txBody>
          <a:bodyPr wrap="none" rtlCol="0">
            <a:spAutoFit/>
          </a:bodyPr>
          <a:lstStyle/>
          <a:p>
            <a:r>
              <a:rPr lang="en-US" sz="2000" b="1" dirty="0"/>
              <a:t>onset</a:t>
            </a:r>
          </a:p>
        </p:txBody>
      </p:sp>
      <p:sp>
        <p:nvSpPr>
          <p:cNvPr id="41" name="TextBox 40">
            <a:extLst>
              <a:ext uri="{FF2B5EF4-FFF2-40B4-BE49-F238E27FC236}">
                <a16:creationId xmlns:a16="http://schemas.microsoft.com/office/drawing/2014/main" id="{3E937EDA-B995-4853-815A-34A6C906A3CD}"/>
              </a:ext>
            </a:extLst>
          </p:cNvPr>
          <p:cNvSpPr txBox="1"/>
          <p:nvPr/>
        </p:nvSpPr>
        <p:spPr>
          <a:xfrm>
            <a:off x="10575248" y="3386578"/>
            <a:ext cx="869341" cy="400110"/>
          </a:xfrm>
          <a:prstGeom prst="rect">
            <a:avLst/>
          </a:prstGeom>
          <a:noFill/>
        </p:spPr>
        <p:txBody>
          <a:bodyPr wrap="none" rtlCol="0">
            <a:spAutoFit/>
          </a:bodyPr>
          <a:lstStyle/>
          <a:p>
            <a:r>
              <a:rPr lang="en-US" sz="2000" b="1" dirty="0"/>
              <a:t>rhyme</a:t>
            </a:r>
          </a:p>
        </p:txBody>
      </p:sp>
      <p:cxnSp>
        <p:nvCxnSpPr>
          <p:cNvPr id="42" name="Straight Connector 41">
            <a:extLst>
              <a:ext uri="{FF2B5EF4-FFF2-40B4-BE49-F238E27FC236}">
                <a16:creationId xmlns:a16="http://schemas.microsoft.com/office/drawing/2014/main" id="{1439D0C1-FC72-467B-8D13-131F326A7684}"/>
              </a:ext>
            </a:extLst>
          </p:cNvPr>
          <p:cNvCxnSpPr>
            <a:cxnSpLocks/>
          </p:cNvCxnSpPr>
          <p:nvPr/>
        </p:nvCxnSpPr>
        <p:spPr>
          <a:xfrm flipV="1">
            <a:off x="9838773" y="2784296"/>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3DC61EA-AF78-4E5D-B8E7-CCFFA063AC5E}"/>
              </a:ext>
            </a:extLst>
          </p:cNvPr>
          <p:cNvCxnSpPr>
            <a:cxnSpLocks/>
          </p:cNvCxnSpPr>
          <p:nvPr/>
        </p:nvCxnSpPr>
        <p:spPr>
          <a:xfrm rot="16200000" flipV="1">
            <a:off x="10273686" y="2866276"/>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0BA7FB7-E42B-4BA4-A8C8-E9E8B6961213}"/>
              </a:ext>
            </a:extLst>
          </p:cNvPr>
          <p:cNvCxnSpPr>
            <a:cxnSpLocks/>
          </p:cNvCxnSpPr>
          <p:nvPr/>
        </p:nvCxnSpPr>
        <p:spPr>
          <a:xfrm flipV="1">
            <a:off x="10490105" y="3798606"/>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F58C5CA-4A73-45B6-9D30-66C70300FD47}"/>
              </a:ext>
            </a:extLst>
          </p:cNvPr>
          <p:cNvCxnSpPr>
            <a:cxnSpLocks/>
          </p:cNvCxnSpPr>
          <p:nvPr/>
        </p:nvCxnSpPr>
        <p:spPr>
          <a:xfrm rot="16200000" flipV="1">
            <a:off x="10925018" y="3880586"/>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57898704-891E-4F68-8201-978D315C04C5}"/>
              </a:ext>
            </a:extLst>
          </p:cNvPr>
          <p:cNvSpPr txBox="1"/>
          <p:nvPr/>
        </p:nvSpPr>
        <p:spPr>
          <a:xfrm>
            <a:off x="9930440" y="4375520"/>
            <a:ext cx="1000595" cy="400110"/>
          </a:xfrm>
          <a:prstGeom prst="rect">
            <a:avLst/>
          </a:prstGeom>
          <a:noFill/>
        </p:spPr>
        <p:txBody>
          <a:bodyPr wrap="none" rtlCol="0">
            <a:spAutoFit/>
          </a:bodyPr>
          <a:lstStyle/>
          <a:p>
            <a:r>
              <a:rPr lang="en-US" sz="2000" b="1" dirty="0"/>
              <a:t>nucleus</a:t>
            </a:r>
          </a:p>
        </p:txBody>
      </p:sp>
      <p:sp>
        <p:nvSpPr>
          <p:cNvPr id="47" name="TextBox 46">
            <a:extLst>
              <a:ext uri="{FF2B5EF4-FFF2-40B4-BE49-F238E27FC236}">
                <a16:creationId xmlns:a16="http://schemas.microsoft.com/office/drawing/2014/main" id="{8021AD7E-D97C-4CE5-AA0F-C34BF110CEFD}"/>
              </a:ext>
            </a:extLst>
          </p:cNvPr>
          <p:cNvSpPr txBox="1"/>
          <p:nvPr/>
        </p:nvSpPr>
        <p:spPr>
          <a:xfrm>
            <a:off x="11136438" y="4375520"/>
            <a:ext cx="693138" cy="400110"/>
          </a:xfrm>
          <a:prstGeom prst="rect">
            <a:avLst/>
          </a:prstGeom>
          <a:noFill/>
        </p:spPr>
        <p:txBody>
          <a:bodyPr wrap="none" rtlCol="0">
            <a:spAutoFit/>
          </a:bodyPr>
          <a:lstStyle/>
          <a:p>
            <a:r>
              <a:rPr lang="en-US" sz="2000" b="1" dirty="0"/>
              <a:t>coda</a:t>
            </a:r>
          </a:p>
        </p:txBody>
      </p:sp>
      <p:sp>
        <p:nvSpPr>
          <p:cNvPr id="48" name="Content Placeholder 7">
            <a:extLst>
              <a:ext uri="{FF2B5EF4-FFF2-40B4-BE49-F238E27FC236}">
                <a16:creationId xmlns:a16="http://schemas.microsoft.com/office/drawing/2014/main" id="{AC13E31B-8EF1-4E94-95A4-5575E9817966}"/>
              </a:ext>
            </a:extLst>
          </p:cNvPr>
          <p:cNvSpPr txBox="1">
            <a:spLocks/>
          </p:cNvSpPr>
          <p:nvPr/>
        </p:nvSpPr>
        <p:spPr>
          <a:xfrm>
            <a:off x="11394906" y="4837035"/>
            <a:ext cx="434670"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st</a:t>
            </a:r>
            <a:endParaRPr lang="en-US" sz="3200" dirty="0">
              <a:solidFill>
                <a:srgbClr val="C00000"/>
              </a:solidFill>
            </a:endParaRPr>
          </a:p>
        </p:txBody>
      </p:sp>
      <p:sp>
        <p:nvSpPr>
          <p:cNvPr id="50" name="Content Placeholder 7">
            <a:extLst>
              <a:ext uri="{FF2B5EF4-FFF2-40B4-BE49-F238E27FC236}">
                <a16:creationId xmlns:a16="http://schemas.microsoft.com/office/drawing/2014/main" id="{3AB40ADC-C43A-4EB0-A9E5-34C3467CD28F}"/>
              </a:ext>
            </a:extLst>
          </p:cNvPr>
          <p:cNvSpPr txBox="1">
            <a:spLocks/>
          </p:cNvSpPr>
          <p:nvPr/>
        </p:nvSpPr>
        <p:spPr>
          <a:xfrm>
            <a:off x="6942534" y="3714867"/>
            <a:ext cx="504666" cy="515509"/>
          </a:xfrm>
          <a:prstGeom prst="rect">
            <a:avLst/>
          </a:prstGeom>
          <a:ln>
            <a:no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dirty="0">
                <a:solidFill>
                  <a:srgbClr val="C00000"/>
                </a:solidFill>
                <a:latin typeface="Times New Roman" panose="02020603050405020304" pitchFamily="18" charset="0"/>
                <a:cs typeface="Times New Roman" panose="02020603050405020304" pitchFamily="18" charset="0"/>
              </a:rPr>
              <a:t>str</a:t>
            </a:r>
            <a:endParaRPr lang="en-US" sz="3200" dirty="0">
              <a:solidFill>
                <a:srgbClr val="C00000"/>
              </a:solidFill>
            </a:endParaRPr>
          </a:p>
        </p:txBody>
      </p:sp>
      <p:sp>
        <p:nvSpPr>
          <p:cNvPr id="51" name="Content Placeholder 7">
            <a:extLst>
              <a:ext uri="{FF2B5EF4-FFF2-40B4-BE49-F238E27FC236}">
                <a16:creationId xmlns:a16="http://schemas.microsoft.com/office/drawing/2014/main" id="{924D0615-09BA-4616-BF6B-28CC965CCEBC}"/>
              </a:ext>
            </a:extLst>
          </p:cNvPr>
          <p:cNvSpPr txBox="1">
            <a:spLocks/>
          </p:cNvSpPr>
          <p:nvPr/>
        </p:nvSpPr>
        <p:spPr>
          <a:xfrm>
            <a:off x="8749323" y="4862640"/>
            <a:ext cx="434670" cy="400110"/>
          </a:xfrm>
          <a:prstGeom prst="rect">
            <a:avLst/>
          </a:prstGeom>
          <a:ln>
            <a:no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kt</a:t>
            </a:r>
            <a:endParaRPr lang="en-US" sz="3200" dirty="0">
              <a:solidFill>
                <a:srgbClr val="C00000"/>
              </a:solidFill>
            </a:endParaRPr>
          </a:p>
        </p:txBody>
      </p:sp>
      <p:sp>
        <p:nvSpPr>
          <p:cNvPr id="52" name="Content Placeholder 7">
            <a:extLst>
              <a:ext uri="{FF2B5EF4-FFF2-40B4-BE49-F238E27FC236}">
                <a16:creationId xmlns:a16="http://schemas.microsoft.com/office/drawing/2014/main" id="{9E2491F0-0B7E-429E-A1BC-DC43CBC74873}"/>
              </a:ext>
            </a:extLst>
          </p:cNvPr>
          <p:cNvSpPr txBox="1">
            <a:spLocks/>
          </p:cNvSpPr>
          <p:nvPr/>
        </p:nvSpPr>
        <p:spPr>
          <a:xfrm>
            <a:off x="9596588" y="3714868"/>
            <a:ext cx="553595" cy="515509"/>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l</a:t>
            </a:r>
            <a:endParaRPr lang="en-US" sz="2000" dirty="0">
              <a:solidFill>
                <a:srgbClr val="C00000"/>
              </a:solidFill>
            </a:endParaRPr>
          </a:p>
        </p:txBody>
      </p:sp>
    </p:spTree>
    <p:extLst>
      <p:ext uri="{BB962C8B-B14F-4D97-AF65-F5344CB8AC3E}">
        <p14:creationId xmlns:p14="http://schemas.microsoft.com/office/powerpoint/2010/main" val="147925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ntr" presetSubtype="0"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500"/>
                                        <p:tgtEl>
                                          <p:spTgt spid="2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fade">
                                      <p:cBhvr>
                                        <p:cTn id="62" dur="500"/>
                                        <p:tgtEl>
                                          <p:spTgt spid="30"/>
                                        </p:tgtEl>
                                      </p:cBhvr>
                                    </p:animEffect>
                                  </p:childTnLst>
                                </p:cTn>
                              </p:par>
                              <p:par>
                                <p:cTn id="63" presetID="10" presetClass="entr" presetSubtype="0"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ntr" presetSubtype="0" fill="hold" nodeType="with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500"/>
                                        <p:tgtEl>
                                          <p:spTgt spid="3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500"/>
                                        <p:tgtEl>
                                          <p:spTgt spid="35"/>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fade">
                                      <p:cBhvr>
                                        <p:cTn id="80" dur="500"/>
                                        <p:tgtEl>
                                          <p:spTgt spid="36"/>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fade">
                                      <p:cBhvr>
                                        <p:cTn id="85" dur="500"/>
                                        <p:tgtEl>
                                          <p:spTgt spid="27"/>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50"/>
                                        </p:tgtEl>
                                        <p:attrNameLst>
                                          <p:attrName>style.visibility</p:attrName>
                                        </p:attrNameLst>
                                      </p:cBhvr>
                                      <p:to>
                                        <p:strVal val="visible"/>
                                      </p:to>
                                    </p:set>
                                    <p:animEffect transition="in" filter="fade">
                                      <p:cBhvr>
                                        <p:cTn id="90" dur="500"/>
                                        <p:tgtEl>
                                          <p:spTgt spid="50"/>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51"/>
                                        </p:tgtEl>
                                        <p:attrNameLst>
                                          <p:attrName>style.visibility</p:attrName>
                                        </p:attrNameLst>
                                      </p:cBhvr>
                                      <p:to>
                                        <p:strVal val="visible"/>
                                      </p:to>
                                    </p:set>
                                    <p:animEffect transition="in" filter="fade">
                                      <p:cBhvr>
                                        <p:cTn id="95" dur="500"/>
                                        <p:tgtEl>
                                          <p:spTgt spid="51"/>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39"/>
                                        </p:tgtEl>
                                        <p:attrNameLst>
                                          <p:attrName>style.visibility</p:attrName>
                                        </p:attrNameLst>
                                      </p:cBhvr>
                                      <p:to>
                                        <p:strVal val="visible"/>
                                      </p:to>
                                    </p:set>
                                    <p:animEffect transition="in" filter="fade">
                                      <p:cBhvr>
                                        <p:cTn id="100" dur="500"/>
                                        <p:tgtEl>
                                          <p:spTgt spid="3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fade">
                                      <p:cBhvr>
                                        <p:cTn id="103" dur="500"/>
                                        <p:tgtEl>
                                          <p:spTgt spid="40"/>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childTnLst>
                                </p:cTn>
                              </p:par>
                              <p:par>
                                <p:cTn id="107" presetID="10" presetClass="entr" presetSubtype="0" fill="hold" nodeType="with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fade">
                                      <p:cBhvr>
                                        <p:cTn id="109" dur="500"/>
                                        <p:tgtEl>
                                          <p:spTgt spid="42"/>
                                        </p:tgtEl>
                                      </p:cBhvr>
                                    </p:animEffect>
                                  </p:childTnLst>
                                </p:cTn>
                              </p:par>
                              <p:par>
                                <p:cTn id="110" presetID="10" presetClass="entr" presetSubtype="0" fill="hold" nodeType="withEffect">
                                  <p:stCondLst>
                                    <p:cond delay="0"/>
                                  </p:stCondLst>
                                  <p:childTnLst>
                                    <p:set>
                                      <p:cBhvr>
                                        <p:cTn id="111" dur="1" fill="hold">
                                          <p:stCondLst>
                                            <p:cond delay="0"/>
                                          </p:stCondLst>
                                        </p:cTn>
                                        <p:tgtEl>
                                          <p:spTgt spid="43"/>
                                        </p:tgtEl>
                                        <p:attrNameLst>
                                          <p:attrName>style.visibility</p:attrName>
                                        </p:attrNameLst>
                                      </p:cBhvr>
                                      <p:to>
                                        <p:strVal val="visible"/>
                                      </p:to>
                                    </p:set>
                                    <p:animEffect transition="in" filter="fade">
                                      <p:cBhvr>
                                        <p:cTn id="112" dur="500"/>
                                        <p:tgtEl>
                                          <p:spTgt spid="43"/>
                                        </p:tgtEl>
                                      </p:cBhvr>
                                    </p:animEffect>
                                  </p:childTnLst>
                                </p:cTn>
                              </p:par>
                              <p:par>
                                <p:cTn id="113" presetID="10" presetClass="entr" presetSubtype="0" fill="hold" nodeType="with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fade">
                                      <p:cBhvr>
                                        <p:cTn id="115" dur="500"/>
                                        <p:tgtEl>
                                          <p:spTgt spid="44"/>
                                        </p:tgtEl>
                                      </p:cBhvr>
                                    </p:animEffect>
                                  </p:childTnLst>
                                </p:cTn>
                              </p:par>
                              <p:par>
                                <p:cTn id="116" presetID="10" presetClass="entr" presetSubtype="0" fill="hold" nodeType="withEffect">
                                  <p:stCondLst>
                                    <p:cond delay="0"/>
                                  </p:stCondLst>
                                  <p:childTnLst>
                                    <p:set>
                                      <p:cBhvr>
                                        <p:cTn id="117" dur="1" fill="hold">
                                          <p:stCondLst>
                                            <p:cond delay="0"/>
                                          </p:stCondLst>
                                        </p:cTn>
                                        <p:tgtEl>
                                          <p:spTgt spid="45"/>
                                        </p:tgtEl>
                                        <p:attrNameLst>
                                          <p:attrName>style.visibility</p:attrName>
                                        </p:attrNameLst>
                                      </p:cBhvr>
                                      <p:to>
                                        <p:strVal val="visible"/>
                                      </p:to>
                                    </p:set>
                                    <p:animEffect transition="in" filter="fade">
                                      <p:cBhvr>
                                        <p:cTn id="118" dur="500"/>
                                        <p:tgtEl>
                                          <p:spTgt spid="45"/>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46"/>
                                        </p:tgtEl>
                                        <p:attrNameLst>
                                          <p:attrName>style.visibility</p:attrName>
                                        </p:attrNameLst>
                                      </p:cBhvr>
                                      <p:to>
                                        <p:strVal val="visible"/>
                                      </p:to>
                                    </p:set>
                                    <p:animEffect transition="in" filter="fade">
                                      <p:cBhvr>
                                        <p:cTn id="121" dur="500"/>
                                        <p:tgtEl>
                                          <p:spTgt spid="46"/>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500"/>
                                        <p:tgtEl>
                                          <p:spTgt spid="47"/>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grpId="0" nodeType="clickEffect">
                                  <p:stCondLst>
                                    <p:cond delay="0"/>
                                  </p:stCondLst>
                                  <p:childTnLst>
                                    <p:set>
                                      <p:cBhvr>
                                        <p:cTn id="128" dur="1" fill="hold">
                                          <p:stCondLst>
                                            <p:cond delay="0"/>
                                          </p:stCondLst>
                                        </p:cTn>
                                        <p:tgtEl>
                                          <p:spTgt spid="38"/>
                                        </p:tgtEl>
                                        <p:attrNameLst>
                                          <p:attrName>style.visibility</p:attrName>
                                        </p:attrNameLst>
                                      </p:cBhvr>
                                      <p:to>
                                        <p:strVal val="visible"/>
                                      </p:to>
                                    </p:set>
                                    <p:animEffect transition="in" filter="fade">
                                      <p:cBhvr>
                                        <p:cTn id="129" dur="500"/>
                                        <p:tgtEl>
                                          <p:spTgt spid="38"/>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52"/>
                                        </p:tgtEl>
                                        <p:attrNameLst>
                                          <p:attrName>style.visibility</p:attrName>
                                        </p:attrNameLst>
                                      </p:cBhvr>
                                      <p:to>
                                        <p:strVal val="visible"/>
                                      </p:to>
                                    </p:set>
                                    <p:animEffect transition="in" filter="fade">
                                      <p:cBhvr>
                                        <p:cTn id="134" dur="500"/>
                                        <p:tgtEl>
                                          <p:spTgt spid="52"/>
                                        </p:tgtEl>
                                      </p:cBhvr>
                                    </p:animEffect>
                                  </p:childTnLst>
                                </p:cTn>
                              </p:par>
                            </p:childTnLst>
                          </p:cTn>
                        </p:par>
                      </p:childTnLst>
                    </p:cTn>
                  </p:par>
                  <p:par>
                    <p:cTn id="135" fill="hold">
                      <p:stCondLst>
                        <p:cond delay="indefinite"/>
                      </p:stCondLst>
                      <p:childTnLst>
                        <p:par>
                          <p:cTn id="136" fill="hold">
                            <p:stCondLst>
                              <p:cond delay="0"/>
                            </p:stCondLst>
                            <p:childTnLst>
                              <p:par>
                                <p:cTn id="137" presetID="10" presetClass="entr" presetSubtype="0" fill="hold" grpId="0" nodeType="clickEffect">
                                  <p:stCondLst>
                                    <p:cond delay="0"/>
                                  </p:stCondLst>
                                  <p:childTnLst>
                                    <p:set>
                                      <p:cBhvr>
                                        <p:cTn id="138" dur="1" fill="hold">
                                          <p:stCondLst>
                                            <p:cond delay="0"/>
                                          </p:stCondLst>
                                        </p:cTn>
                                        <p:tgtEl>
                                          <p:spTgt spid="48"/>
                                        </p:tgtEl>
                                        <p:attrNameLst>
                                          <p:attrName>style.visibility</p:attrName>
                                        </p:attrNameLst>
                                      </p:cBhvr>
                                      <p:to>
                                        <p:strVal val="visible"/>
                                      </p:to>
                                    </p:set>
                                    <p:animEffect transition="in" filter="fade">
                                      <p:cBhvr>
                                        <p:cTn id="13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6" grpId="0"/>
      <p:bldP spid="17" grpId="0"/>
      <p:bldP spid="18" grpId="0"/>
      <p:bldP spid="23" grpId="0"/>
      <p:bldP spid="24" grpId="0"/>
      <p:bldP spid="26" grpId="0"/>
      <p:bldP spid="27" grpId="0"/>
      <p:bldP spid="28" grpId="0"/>
      <p:bldP spid="29" grpId="0"/>
      <p:bldP spid="30" grpId="0"/>
      <p:bldP spid="35" grpId="0"/>
      <p:bldP spid="36" grpId="0"/>
      <p:bldP spid="38" grpId="0"/>
      <p:bldP spid="39" grpId="0"/>
      <p:bldP spid="40" grpId="0"/>
      <p:bldP spid="41" grpId="0"/>
      <p:bldP spid="46" grpId="0"/>
      <p:bldP spid="47" grpId="0"/>
      <p:bldP spid="48" grpId="0"/>
      <p:bldP spid="50" grpId="0"/>
      <p:bldP spid="51" grpId="0"/>
      <p:bldP spid="5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37028" cy="1325563"/>
          </a:xfrm>
        </p:spPr>
        <p:txBody>
          <a:bodyPr>
            <a:normAutofit/>
          </a:bodyPr>
          <a:lstStyle/>
          <a:p>
            <a:r>
              <a:rPr lang="en-US" sz="4000" b="1" dirty="0">
                <a:latin typeface="Cambria" panose="02040503050406030204" pitchFamily="18" charset="0"/>
                <a:ea typeface="Cambria" panose="02040503050406030204" pitchFamily="18" charset="0"/>
              </a:rPr>
              <a:t>2.3. The Structure of The Syllable – </a:t>
            </a:r>
            <a:r>
              <a:rPr lang="en-US" sz="4000" b="1" dirty="0">
                <a:solidFill>
                  <a:srgbClr val="C00000"/>
                </a:solidFill>
                <a:latin typeface="Cambria" panose="02040503050406030204" pitchFamily="18" charset="0"/>
                <a:ea typeface="Cambria" panose="02040503050406030204" pitchFamily="18" charset="0"/>
              </a:rPr>
              <a:t>The Coda</a:t>
            </a:r>
          </a:p>
        </p:txBody>
      </p:sp>
      <p:sp>
        <p:nvSpPr>
          <p:cNvPr id="3" name="Rectangle 2">
            <a:extLst>
              <a:ext uri="{FF2B5EF4-FFF2-40B4-BE49-F238E27FC236}">
                <a16:creationId xmlns:a16="http://schemas.microsoft.com/office/drawing/2014/main" id="{9E44FA98-8ACD-4B3E-99FA-918E13B1A0D3}"/>
              </a:ext>
            </a:extLst>
          </p:cNvPr>
          <p:cNvSpPr/>
          <p:nvPr/>
        </p:nvSpPr>
        <p:spPr>
          <a:xfrm>
            <a:off x="1019958" y="1555390"/>
            <a:ext cx="2702188" cy="47333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a:t>TWO-CONSONANT CODA</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104003" y="2605170"/>
            <a:ext cx="2878826" cy="36019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ym typeface="Wingdings" panose="05000000000000000000" pitchFamily="2" charset="2"/>
              </a:rPr>
              <a:t>To these two-consonant codas can be added clusters which occur only with suffixation of /s, z, t, d/.</a:t>
            </a:r>
          </a:p>
          <a:p>
            <a:endParaRPr lang="en-US" sz="2000" dirty="0">
              <a:sym typeface="Wingdings" panose="05000000000000000000" pitchFamily="2" charset="2"/>
            </a:endParaRPr>
          </a:p>
          <a:p>
            <a:r>
              <a:rPr lang="en-US" sz="2000" dirty="0"/>
              <a:t>These codas can be exemplified as follows: </a:t>
            </a:r>
            <a:r>
              <a:rPr lang="en-US" sz="2000" i="1" dirty="0"/>
              <a:t>robs, watched, lags</a:t>
            </a:r>
            <a:endParaRPr lang="en-US" sz="2000" dirty="0"/>
          </a:p>
        </p:txBody>
      </p:sp>
      <p:pic>
        <p:nvPicPr>
          <p:cNvPr id="4" name="Picture 3">
            <a:extLst>
              <a:ext uri="{FF2B5EF4-FFF2-40B4-BE49-F238E27FC236}">
                <a16:creationId xmlns:a16="http://schemas.microsoft.com/office/drawing/2014/main" id="{78D08704-0962-49CD-8D60-ACF1005EA4E0}"/>
              </a:ext>
            </a:extLst>
          </p:cNvPr>
          <p:cNvPicPr>
            <a:picLocks noChangeAspect="1"/>
          </p:cNvPicPr>
          <p:nvPr/>
        </p:nvPicPr>
        <p:blipFill rotWithShape="1">
          <a:blip r:embed="rId3"/>
          <a:srcRect l="47118" t="32784" r="40000" b="13412"/>
          <a:stretch/>
        </p:blipFill>
        <p:spPr>
          <a:xfrm>
            <a:off x="6422314" y="1555390"/>
            <a:ext cx="1914861" cy="4498613"/>
          </a:xfrm>
          <a:prstGeom prst="rect">
            <a:avLst/>
          </a:prstGeom>
        </p:spPr>
      </p:pic>
      <p:sp>
        <p:nvSpPr>
          <p:cNvPr id="49" name="TextBox 48">
            <a:extLst>
              <a:ext uri="{FF2B5EF4-FFF2-40B4-BE49-F238E27FC236}">
                <a16:creationId xmlns:a16="http://schemas.microsoft.com/office/drawing/2014/main" id="{65C74AC7-DAFE-4E8F-B328-96B113BB87A4}"/>
              </a:ext>
            </a:extLst>
          </p:cNvPr>
          <p:cNvSpPr txBox="1"/>
          <p:nvPr/>
        </p:nvSpPr>
        <p:spPr>
          <a:xfrm>
            <a:off x="5819871" y="6045355"/>
            <a:ext cx="4566301" cy="323612"/>
          </a:xfrm>
          <a:prstGeom prst="rect">
            <a:avLst/>
          </a:prstGeom>
          <a:noFill/>
        </p:spPr>
        <p:txBody>
          <a:bodyPr wrap="square" rtlCol="0">
            <a:spAutoFit/>
          </a:bodyPr>
          <a:lstStyle/>
          <a:p>
            <a:r>
              <a:rPr lang="en-US" sz="900" dirty="0"/>
              <a:t>Taken from American English Pronunciation  Book of Bauer et al., (1980)</a:t>
            </a:r>
          </a:p>
        </p:txBody>
      </p:sp>
    </p:spTree>
    <p:extLst>
      <p:ext uri="{BB962C8B-B14F-4D97-AF65-F5344CB8AC3E}">
        <p14:creationId xmlns:p14="http://schemas.microsoft.com/office/powerpoint/2010/main" val="191870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fade">
                                      <p:cBhvr>
                                        <p:cTn id="2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37028" cy="1325563"/>
          </a:xfrm>
        </p:spPr>
        <p:txBody>
          <a:bodyPr>
            <a:normAutofit/>
          </a:bodyPr>
          <a:lstStyle/>
          <a:p>
            <a:r>
              <a:rPr lang="en-US" sz="4000" b="1" dirty="0">
                <a:latin typeface="Cambria" panose="02040503050406030204" pitchFamily="18" charset="0"/>
                <a:ea typeface="Cambria" panose="02040503050406030204" pitchFamily="18" charset="0"/>
              </a:rPr>
              <a:t>2.3. The Structure of The Syllable – </a:t>
            </a:r>
            <a:r>
              <a:rPr lang="en-US" sz="4000" b="1" dirty="0">
                <a:solidFill>
                  <a:srgbClr val="C00000"/>
                </a:solidFill>
                <a:latin typeface="Cambria" panose="02040503050406030204" pitchFamily="18" charset="0"/>
                <a:ea typeface="Cambria" panose="02040503050406030204" pitchFamily="18" charset="0"/>
              </a:rPr>
              <a:t>The Coda</a:t>
            </a:r>
          </a:p>
        </p:txBody>
      </p:sp>
      <p:sp>
        <p:nvSpPr>
          <p:cNvPr id="3" name="Rectangle 2">
            <a:extLst>
              <a:ext uri="{FF2B5EF4-FFF2-40B4-BE49-F238E27FC236}">
                <a16:creationId xmlns:a16="http://schemas.microsoft.com/office/drawing/2014/main" id="{9E44FA98-8ACD-4B3E-99FA-918E13B1A0D3}"/>
              </a:ext>
            </a:extLst>
          </p:cNvPr>
          <p:cNvSpPr/>
          <p:nvPr/>
        </p:nvSpPr>
        <p:spPr>
          <a:xfrm>
            <a:off x="1019958" y="1555390"/>
            <a:ext cx="2702188" cy="47333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a:t>TWO-CONSONANT CODA</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104003" y="2605171"/>
            <a:ext cx="2359959" cy="16476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These codas can be exemplified as follows: </a:t>
            </a:r>
            <a:r>
              <a:rPr lang="en-US" sz="2000" i="1" dirty="0"/>
              <a:t>robs, watched, lags</a:t>
            </a:r>
            <a:endParaRPr lang="en-US" sz="2000" dirty="0"/>
          </a:p>
        </p:txBody>
      </p:sp>
      <p:sp>
        <p:nvSpPr>
          <p:cNvPr id="15" name="Content Placeholder 7">
            <a:extLst>
              <a:ext uri="{FF2B5EF4-FFF2-40B4-BE49-F238E27FC236}">
                <a16:creationId xmlns:a16="http://schemas.microsoft.com/office/drawing/2014/main" id="{7C52616D-0866-4ABF-B181-8DEA27AC6567}"/>
              </a:ext>
            </a:extLst>
          </p:cNvPr>
          <p:cNvSpPr txBox="1">
            <a:spLocks/>
          </p:cNvSpPr>
          <p:nvPr/>
        </p:nvSpPr>
        <p:spPr>
          <a:xfrm>
            <a:off x="4955736" y="4766115"/>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ɒ</a:t>
            </a:r>
            <a:endParaRPr lang="en-US" sz="2000" dirty="0">
              <a:solidFill>
                <a:srgbClr val="C00000"/>
              </a:solidFill>
            </a:endParaRPr>
          </a:p>
        </p:txBody>
      </p:sp>
      <p:sp>
        <p:nvSpPr>
          <p:cNvPr id="16" name="TextBox 15">
            <a:extLst>
              <a:ext uri="{FF2B5EF4-FFF2-40B4-BE49-F238E27FC236}">
                <a16:creationId xmlns:a16="http://schemas.microsoft.com/office/drawing/2014/main" id="{072209B6-B136-4FB7-BCE7-D6C65C5F24EB}"/>
              </a:ext>
            </a:extLst>
          </p:cNvPr>
          <p:cNvSpPr txBox="1"/>
          <p:nvPr/>
        </p:nvSpPr>
        <p:spPr>
          <a:xfrm>
            <a:off x="4539164" y="2211605"/>
            <a:ext cx="1556836" cy="523220"/>
          </a:xfrm>
          <a:prstGeom prst="rect">
            <a:avLst/>
          </a:prstGeom>
          <a:noFill/>
        </p:spPr>
        <p:txBody>
          <a:bodyPr wrap="none" rtlCol="0">
            <a:spAutoFit/>
          </a:bodyPr>
          <a:lstStyle/>
          <a:p>
            <a:r>
              <a:rPr lang="el-GR" sz="2800" b="1" dirty="0"/>
              <a:t>σ</a:t>
            </a:r>
            <a:r>
              <a:rPr lang="en-US" sz="2800" b="1" dirty="0"/>
              <a:t> (sigma)</a:t>
            </a:r>
          </a:p>
        </p:txBody>
      </p:sp>
      <p:sp>
        <p:nvSpPr>
          <p:cNvPr id="17" name="TextBox 16">
            <a:extLst>
              <a:ext uri="{FF2B5EF4-FFF2-40B4-BE49-F238E27FC236}">
                <a16:creationId xmlns:a16="http://schemas.microsoft.com/office/drawing/2014/main" id="{230105D9-0762-4B60-B9C5-08EF790FE36E}"/>
              </a:ext>
            </a:extLst>
          </p:cNvPr>
          <p:cNvSpPr txBox="1"/>
          <p:nvPr/>
        </p:nvSpPr>
        <p:spPr>
          <a:xfrm>
            <a:off x="4161955" y="3377356"/>
            <a:ext cx="779252" cy="400110"/>
          </a:xfrm>
          <a:prstGeom prst="rect">
            <a:avLst/>
          </a:prstGeom>
          <a:noFill/>
        </p:spPr>
        <p:txBody>
          <a:bodyPr wrap="none" rtlCol="0">
            <a:spAutoFit/>
          </a:bodyPr>
          <a:lstStyle/>
          <a:p>
            <a:r>
              <a:rPr lang="en-US" sz="2000" b="1" dirty="0"/>
              <a:t>onset</a:t>
            </a:r>
          </a:p>
        </p:txBody>
      </p:sp>
      <p:sp>
        <p:nvSpPr>
          <p:cNvPr id="18" name="TextBox 17">
            <a:extLst>
              <a:ext uri="{FF2B5EF4-FFF2-40B4-BE49-F238E27FC236}">
                <a16:creationId xmlns:a16="http://schemas.microsoft.com/office/drawing/2014/main" id="{B1D736D0-B719-49DD-B673-27E5B0C2632C}"/>
              </a:ext>
            </a:extLst>
          </p:cNvPr>
          <p:cNvSpPr txBox="1"/>
          <p:nvPr/>
        </p:nvSpPr>
        <p:spPr>
          <a:xfrm>
            <a:off x="5317582" y="3377356"/>
            <a:ext cx="869341" cy="400110"/>
          </a:xfrm>
          <a:prstGeom prst="rect">
            <a:avLst/>
          </a:prstGeom>
          <a:noFill/>
        </p:spPr>
        <p:txBody>
          <a:bodyPr wrap="none" rtlCol="0">
            <a:spAutoFit/>
          </a:bodyPr>
          <a:lstStyle/>
          <a:p>
            <a:r>
              <a:rPr lang="en-US" sz="2000" b="1" dirty="0"/>
              <a:t>rhyme</a:t>
            </a:r>
          </a:p>
        </p:txBody>
      </p:sp>
      <p:cxnSp>
        <p:nvCxnSpPr>
          <p:cNvPr id="19" name="Straight Connector 18">
            <a:extLst>
              <a:ext uri="{FF2B5EF4-FFF2-40B4-BE49-F238E27FC236}">
                <a16:creationId xmlns:a16="http://schemas.microsoft.com/office/drawing/2014/main" id="{77F9A733-5DBC-4470-A69A-7E93D0A38DF7}"/>
              </a:ext>
            </a:extLst>
          </p:cNvPr>
          <p:cNvCxnSpPr>
            <a:cxnSpLocks/>
          </p:cNvCxnSpPr>
          <p:nvPr/>
        </p:nvCxnSpPr>
        <p:spPr>
          <a:xfrm flipV="1">
            <a:off x="4581107" y="277507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B74689-F75F-467C-861D-0A63F5FF7259}"/>
              </a:ext>
            </a:extLst>
          </p:cNvPr>
          <p:cNvCxnSpPr>
            <a:cxnSpLocks/>
          </p:cNvCxnSpPr>
          <p:nvPr/>
        </p:nvCxnSpPr>
        <p:spPr>
          <a:xfrm rot="16200000" flipV="1">
            <a:off x="5016020" y="285705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3C1C0B-9E3A-4990-B54B-3890E666E570}"/>
              </a:ext>
            </a:extLst>
          </p:cNvPr>
          <p:cNvCxnSpPr>
            <a:cxnSpLocks/>
          </p:cNvCxnSpPr>
          <p:nvPr/>
        </p:nvCxnSpPr>
        <p:spPr>
          <a:xfrm flipV="1">
            <a:off x="5232439" y="378938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24201DC-D8E2-4519-990E-DCCC299BBA05}"/>
              </a:ext>
            </a:extLst>
          </p:cNvPr>
          <p:cNvCxnSpPr>
            <a:cxnSpLocks/>
          </p:cNvCxnSpPr>
          <p:nvPr/>
        </p:nvCxnSpPr>
        <p:spPr>
          <a:xfrm rot="16200000" flipV="1">
            <a:off x="5667352" y="387136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F370957-10B4-43E1-A5FF-0C458F854BDE}"/>
              </a:ext>
            </a:extLst>
          </p:cNvPr>
          <p:cNvSpPr txBox="1"/>
          <p:nvPr/>
        </p:nvSpPr>
        <p:spPr>
          <a:xfrm>
            <a:off x="4672774" y="4366298"/>
            <a:ext cx="1000595" cy="400110"/>
          </a:xfrm>
          <a:prstGeom prst="rect">
            <a:avLst/>
          </a:prstGeom>
          <a:noFill/>
        </p:spPr>
        <p:txBody>
          <a:bodyPr wrap="none" rtlCol="0">
            <a:spAutoFit/>
          </a:bodyPr>
          <a:lstStyle/>
          <a:p>
            <a:r>
              <a:rPr lang="en-US" sz="2000" b="1" dirty="0"/>
              <a:t>nucleus</a:t>
            </a:r>
          </a:p>
        </p:txBody>
      </p:sp>
      <p:sp>
        <p:nvSpPr>
          <p:cNvPr id="24" name="TextBox 23">
            <a:extLst>
              <a:ext uri="{FF2B5EF4-FFF2-40B4-BE49-F238E27FC236}">
                <a16:creationId xmlns:a16="http://schemas.microsoft.com/office/drawing/2014/main" id="{84A1617B-9DFA-41EA-8136-46D72CA63C00}"/>
              </a:ext>
            </a:extLst>
          </p:cNvPr>
          <p:cNvSpPr txBox="1"/>
          <p:nvPr/>
        </p:nvSpPr>
        <p:spPr>
          <a:xfrm>
            <a:off x="5878772" y="4366298"/>
            <a:ext cx="693138" cy="400110"/>
          </a:xfrm>
          <a:prstGeom prst="rect">
            <a:avLst/>
          </a:prstGeom>
          <a:noFill/>
        </p:spPr>
        <p:txBody>
          <a:bodyPr wrap="none" rtlCol="0">
            <a:spAutoFit/>
          </a:bodyPr>
          <a:lstStyle/>
          <a:p>
            <a:r>
              <a:rPr lang="en-US" sz="2000" b="1" dirty="0"/>
              <a:t>coda</a:t>
            </a:r>
          </a:p>
        </p:txBody>
      </p:sp>
      <p:sp>
        <p:nvSpPr>
          <p:cNvPr id="26" name="Content Placeholder 7">
            <a:extLst>
              <a:ext uri="{FF2B5EF4-FFF2-40B4-BE49-F238E27FC236}">
                <a16:creationId xmlns:a16="http://schemas.microsoft.com/office/drawing/2014/main" id="{92529011-2ECB-4FAA-ACAA-024E91796A2A}"/>
              </a:ext>
            </a:extLst>
          </p:cNvPr>
          <p:cNvSpPr txBox="1">
            <a:spLocks/>
          </p:cNvSpPr>
          <p:nvPr/>
        </p:nvSpPr>
        <p:spPr>
          <a:xfrm>
            <a:off x="6137240" y="4766115"/>
            <a:ext cx="434670" cy="400110"/>
          </a:xfrm>
          <a:prstGeom prst="rect">
            <a:avLst/>
          </a:prstGeom>
          <a:ln>
            <a:no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bz</a:t>
            </a:r>
            <a:endParaRPr lang="en-US" sz="3200" dirty="0">
              <a:solidFill>
                <a:srgbClr val="C00000"/>
              </a:solidFill>
            </a:endParaRPr>
          </a:p>
        </p:txBody>
      </p:sp>
      <p:sp>
        <p:nvSpPr>
          <p:cNvPr id="27" name="Content Placeholder 7">
            <a:extLst>
              <a:ext uri="{FF2B5EF4-FFF2-40B4-BE49-F238E27FC236}">
                <a16:creationId xmlns:a16="http://schemas.microsoft.com/office/drawing/2014/main" id="{0061A9E6-AA86-49AC-B8CE-96FF58D36CB4}"/>
              </a:ext>
            </a:extLst>
          </p:cNvPr>
          <p:cNvSpPr txBox="1">
            <a:spLocks/>
          </p:cNvSpPr>
          <p:nvPr/>
        </p:nvSpPr>
        <p:spPr>
          <a:xfrm>
            <a:off x="7609059" y="4799700"/>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ɑ:</a:t>
            </a:r>
            <a:endParaRPr lang="en-US" sz="2000" dirty="0">
              <a:solidFill>
                <a:srgbClr val="C00000"/>
              </a:solidFill>
            </a:endParaRPr>
          </a:p>
        </p:txBody>
      </p:sp>
      <p:sp>
        <p:nvSpPr>
          <p:cNvPr id="28" name="TextBox 27">
            <a:extLst>
              <a:ext uri="{FF2B5EF4-FFF2-40B4-BE49-F238E27FC236}">
                <a16:creationId xmlns:a16="http://schemas.microsoft.com/office/drawing/2014/main" id="{8538FE00-90A6-46A3-A75E-43B529447681}"/>
              </a:ext>
            </a:extLst>
          </p:cNvPr>
          <p:cNvSpPr txBox="1"/>
          <p:nvPr/>
        </p:nvSpPr>
        <p:spPr>
          <a:xfrm>
            <a:off x="7192487" y="2211605"/>
            <a:ext cx="1556836" cy="523220"/>
          </a:xfrm>
          <a:prstGeom prst="rect">
            <a:avLst/>
          </a:prstGeom>
          <a:noFill/>
        </p:spPr>
        <p:txBody>
          <a:bodyPr wrap="none" rtlCol="0">
            <a:spAutoFit/>
          </a:bodyPr>
          <a:lstStyle/>
          <a:p>
            <a:r>
              <a:rPr lang="el-GR" sz="2800" b="1" dirty="0"/>
              <a:t>σ</a:t>
            </a:r>
            <a:r>
              <a:rPr lang="en-US" sz="2800" b="1" dirty="0"/>
              <a:t> (sigma)</a:t>
            </a:r>
          </a:p>
        </p:txBody>
      </p:sp>
      <p:sp>
        <p:nvSpPr>
          <p:cNvPr id="29" name="TextBox 28">
            <a:extLst>
              <a:ext uri="{FF2B5EF4-FFF2-40B4-BE49-F238E27FC236}">
                <a16:creationId xmlns:a16="http://schemas.microsoft.com/office/drawing/2014/main" id="{2A5FA471-F17A-4FFD-9ACD-164EDE3EC412}"/>
              </a:ext>
            </a:extLst>
          </p:cNvPr>
          <p:cNvSpPr txBox="1"/>
          <p:nvPr/>
        </p:nvSpPr>
        <p:spPr>
          <a:xfrm>
            <a:off x="6815278" y="3377356"/>
            <a:ext cx="779252" cy="400110"/>
          </a:xfrm>
          <a:prstGeom prst="rect">
            <a:avLst/>
          </a:prstGeom>
          <a:noFill/>
        </p:spPr>
        <p:txBody>
          <a:bodyPr wrap="none" rtlCol="0">
            <a:spAutoFit/>
          </a:bodyPr>
          <a:lstStyle/>
          <a:p>
            <a:r>
              <a:rPr lang="en-US" sz="2000" b="1" dirty="0"/>
              <a:t>onset</a:t>
            </a:r>
          </a:p>
        </p:txBody>
      </p:sp>
      <p:sp>
        <p:nvSpPr>
          <p:cNvPr id="30" name="TextBox 29">
            <a:extLst>
              <a:ext uri="{FF2B5EF4-FFF2-40B4-BE49-F238E27FC236}">
                <a16:creationId xmlns:a16="http://schemas.microsoft.com/office/drawing/2014/main" id="{C047A86D-DBBA-4CB5-92F6-E792E25CF654}"/>
              </a:ext>
            </a:extLst>
          </p:cNvPr>
          <p:cNvSpPr txBox="1"/>
          <p:nvPr/>
        </p:nvSpPr>
        <p:spPr>
          <a:xfrm>
            <a:off x="7970905" y="3377356"/>
            <a:ext cx="869341" cy="400110"/>
          </a:xfrm>
          <a:prstGeom prst="rect">
            <a:avLst/>
          </a:prstGeom>
          <a:noFill/>
        </p:spPr>
        <p:txBody>
          <a:bodyPr wrap="none" rtlCol="0">
            <a:spAutoFit/>
          </a:bodyPr>
          <a:lstStyle/>
          <a:p>
            <a:r>
              <a:rPr lang="en-US" sz="2000" b="1" dirty="0"/>
              <a:t>rhyme</a:t>
            </a:r>
          </a:p>
        </p:txBody>
      </p:sp>
      <p:cxnSp>
        <p:nvCxnSpPr>
          <p:cNvPr id="31" name="Straight Connector 30">
            <a:extLst>
              <a:ext uri="{FF2B5EF4-FFF2-40B4-BE49-F238E27FC236}">
                <a16:creationId xmlns:a16="http://schemas.microsoft.com/office/drawing/2014/main" id="{B6BEDB94-BB6D-430B-86AD-842F67758C24}"/>
              </a:ext>
            </a:extLst>
          </p:cNvPr>
          <p:cNvCxnSpPr>
            <a:cxnSpLocks/>
          </p:cNvCxnSpPr>
          <p:nvPr/>
        </p:nvCxnSpPr>
        <p:spPr>
          <a:xfrm flipV="1">
            <a:off x="7234430" y="277507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3660FCC-4E22-4692-A4EA-162B4D1CEFAD}"/>
              </a:ext>
            </a:extLst>
          </p:cNvPr>
          <p:cNvCxnSpPr>
            <a:cxnSpLocks/>
          </p:cNvCxnSpPr>
          <p:nvPr/>
        </p:nvCxnSpPr>
        <p:spPr>
          <a:xfrm rot="16200000" flipV="1">
            <a:off x="7669343" y="285705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60D9BE4-0D77-45B7-8F6D-5C480D6B98EF}"/>
              </a:ext>
            </a:extLst>
          </p:cNvPr>
          <p:cNvCxnSpPr>
            <a:cxnSpLocks/>
          </p:cNvCxnSpPr>
          <p:nvPr/>
        </p:nvCxnSpPr>
        <p:spPr>
          <a:xfrm flipV="1">
            <a:off x="7885762" y="3789384"/>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113540-B453-4A2E-8CE0-FEEB9B74FD6B}"/>
              </a:ext>
            </a:extLst>
          </p:cNvPr>
          <p:cNvCxnSpPr>
            <a:cxnSpLocks/>
          </p:cNvCxnSpPr>
          <p:nvPr/>
        </p:nvCxnSpPr>
        <p:spPr>
          <a:xfrm rot="16200000" flipV="1">
            <a:off x="8320675" y="3871364"/>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6562CC97-8038-491D-B7C6-7E2EF1409F6D}"/>
              </a:ext>
            </a:extLst>
          </p:cNvPr>
          <p:cNvSpPr txBox="1"/>
          <p:nvPr/>
        </p:nvSpPr>
        <p:spPr>
          <a:xfrm>
            <a:off x="7326097" y="4366298"/>
            <a:ext cx="1000595" cy="400110"/>
          </a:xfrm>
          <a:prstGeom prst="rect">
            <a:avLst/>
          </a:prstGeom>
          <a:noFill/>
        </p:spPr>
        <p:txBody>
          <a:bodyPr wrap="none" rtlCol="0">
            <a:spAutoFit/>
          </a:bodyPr>
          <a:lstStyle/>
          <a:p>
            <a:r>
              <a:rPr lang="en-US" sz="2000" b="1" dirty="0"/>
              <a:t>nucleus</a:t>
            </a:r>
          </a:p>
        </p:txBody>
      </p:sp>
      <p:sp>
        <p:nvSpPr>
          <p:cNvPr id="36" name="TextBox 35">
            <a:extLst>
              <a:ext uri="{FF2B5EF4-FFF2-40B4-BE49-F238E27FC236}">
                <a16:creationId xmlns:a16="http://schemas.microsoft.com/office/drawing/2014/main" id="{31CE3563-58BA-478B-BA29-39C805F0A2B7}"/>
              </a:ext>
            </a:extLst>
          </p:cNvPr>
          <p:cNvSpPr txBox="1"/>
          <p:nvPr/>
        </p:nvSpPr>
        <p:spPr>
          <a:xfrm>
            <a:off x="8532095" y="4366298"/>
            <a:ext cx="693138" cy="400110"/>
          </a:xfrm>
          <a:prstGeom prst="rect">
            <a:avLst/>
          </a:prstGeom>
          <a:noFill/>
        </p:spPr>
        <p:txBody>
          <a:bodyPr wrap="none" rtlCol="0">
            <a:spAutoFit/>
          </a:bodyPr>
          <a:lstStyle/>
          <a:p>
            <a:r>
              <a:rPr lang="en-US" sz="2000" b="1" dirty="0"/>
              <a:t>coda</a:t>
            </a:r>
          </a:p>
        </p:txBody>
      </p:sp>
      <p:sp>
        <p:nvSpPr>
          <p:cNvPr id="37" name="Content Placeholder 7">
            <a:extLst>
              <a:ext uri="{FF2B5EF4-FFF2-40B4-BE49-F238E27FC236}">
                <a16:creationId xmlns:a16="http://schemas.microsoft.com/office/drawing/2014/main" id="{443BE84A-81FA-4AE6-9879-DBBB8E636151}"/>
              </a:ext>
            </a:extLst>
          </p:cNvPr>
          <p:cNvSpPr txBox="1">
            <a:spLocks/>
          </p:cNvSpPr>
          <p:nvPr/>
        </p:nvSpPr>
        <p:spPr>
          <a:xfrm>
            <a:off x="8790563" y="4827813"/>
            <a:ext cx="434670" cy="400110"/>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38" name="Content Placeholder 7">
            <a:extLst>
              <a:ext uri="{FF2B5EF4-FFF2-40B4-BE49-F238E27FC236}">
                <a16:creationId xmlns:a16="http://schemas.microsoft.com/office/drawing/2014/main" id="{7CBE1C85-0898-490E-A7C6-B4959B74F5B1}"/>
              </a:ext>
            </a:extLst>
          </p:cNvPr>
          <p:cNvSpPr txBox="1">
            <a:spLocks/>
          </p:cNvSpPr>
          <p:nvPr/>
        </p:nvSpPr>
        <p:spPr>
          <a:xfrm>
            <a:off x="10198873" y="4777747"/>
            <a:ext cx="434670"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az-Cyrl-AZ" sz="2000" dirty="0">
                <a:solidFill>
                  <a:srgbClr val="C00000"/>
                </a:solidFill>
                <a:latin typeface="Times New Roman" panose="02020603050405020304" pitchFamily="18" charset="0"/>
                <a:cs typeface="Times New Roman" panose="02020603050405020304" pitchFamily="18" charset="0"/>
              </a:rPr>
              <a:t>ӕ</a:t>
            </a:r>
            <a:endParaRPr lang="en-US" sz="2000" dirty="0">
              <a:solidFill>
                <a:srgbClr val="C00000"/>
              </a:solidFill>
            </a:endParaRPr>
          </a:p>
        </p:txBody>
      </p:sp>
      <p:sp>
        <p:nvSpPr>
          <p:cNvPr id="39" name="TextBox 38">
            <a:extLst>
              <a:ext uri="{FF2B5EF4-FFF2-40B4-BE49-F238E27FC236}">
                <a16:creationId xmlns:a16="http://schemas.microsoft.com/office/drawing/2014/main" id="{CA6C3B09-EB8D-43AF-BDD9-09D0A57F47F0}"/>
              </a:ext>
            </a:extLst>
          </p:cNvPr>
          <p:cNvSpPr txBox="1"/>
          <p:nvPr/>
        </p:nvSpPr>
        <p:spPr>
          <a:xfrm>
            <a:off x="9796830" y="2220827"/>
            <a:ext cx="1556836" cy="523220"/>
          </a:xfrm>
          <a:prstGeom prst="rect">
            <a:avLst/>
          </a:prstGeom>
          <a:noFill/>
        </p:spPr>
        <p:txBody>
          <a:bodyPr wrap="none" rtlCol="0">
            <a:spAutoFit/>
          </a:bodyPr>
          <a:lstStyle/>
          <a:p>
            <a:r>
              <a:rPr lang="el-GR" sz="2800" b="1" dirty="0"/>
              <a:t>σ</a:t>
            </a:r>
            <a:r>
              <a:rPr lang="en-US" sz="2800" b="1" dirty="0"/>
              <a:t> (sigma)</a:t>
            </a:r>
          </a:p>
        </p:txBody>
      </p:sp>
      <p:sp>
        <p:nvSpPr>
          <p:cNvPr id="40" name="TextBox 39">
            <a:extLst>
              <a:ext uri="{FF2B5EF4-FFF2-40B4-BE49-F238E27FC236}">
                <a16:creationId xmlns:a16="http://schemas.microsoft.com/office/drawing/2014/main" id="{2CDF20A5-F35D-4176-A3C1-A49A7A50FCDF}"/>
              </a:ext>
            </a:extLst>
          </p:cNvPr>
          <p:cNvSpPr txBox="1"/>
          <p:nvPr/>
        </p:nvSpPr>
        <p:spPr>
          <a:xfrm>
            <a:off x="9419621" y="3386578"/>
            <a:ext cx="779252" cy="400110"/>
          </a:xfrm>
          <a:prstGeom prst="rect">
            <a:avLst/>
          </a:prstGeom>
          <a:noFill/>
        </p:spPr>
        <p:txBody>
          <a:bodyPr wrap="none" rtlCol="0">
            <a:spAutoFit/>
          </a:bodyPr>
          <a:lstStyle/>
          <a:p>
            <a:r>
              <a:rPr lang="en-US" sz="2000" b="1" dirty="0"/>
              <a:t>onset</a:t>
            </a:r>
          </a:p>
        </p:txBody>
      </p:sp>
      <p:sp>
        <p:nvSpPr>
          <p:cNvPr id="41" name="TextBox 40">
            <a:extLst>
              <a:ext uri="{FF2B5EF4-FFF2-40B4-BE49-F238E27FC236}">
                <a16:creationId xmlns:a16="http://schemas.microsoft.com/office/drawing/2014/main" id="{3E937EDA-B995-4853-815A-34A6C906A3CD}"/>
              </a:ext>
            </a:extLst>
          </p:cNvPr>
          <p:cNvSpPr txBox="1"/>
          <p:nvPr/>
        </p:nvSpPr>
        <p:spPr>
          <a:xfrm>
            <a:off x="10575248" y="3386578"/>
            <a:ext cx="869341" cy="400110"/>
          </a:xfrm>
          <a:prstGeom prst="rect">
            <a:avLst/>
          </a:prstGeom>
          <a:noFill/>
        </p:spPr>
        <p:txBody>
          <a:bodyPr wrap="none" rtlCol="0">
            <a:spAutoFit/>
          </a:bodyPr>
          <a:lstStyle/>
          <a:p>
            <a:r>
              <a:rPr lang="en-US" sz="2000" b="1" dirty="0"/>
              <a:t>rhyme</a:t>
            </a:r>
          </a:p>
        </p:txBody>
      </p:sp>
      <p:cxnSp>
        <p:nvCxnSpPr>
          <p:cNvPr id="42" name="Straight Connector 41">
            <a:extLst>
              <a:ext uri="{FF2B5EF4-FFF2-40B4-BE49-F238E27FC236}">
                <a16:creationId xmlns:a16="http://schemas.microsoft.com/office/drawing/2014/main" id="{1439D0C1-FC72-467B-8D13-131F326A7684}"/>
              </a:ext>
            </a:extLst>
          </p:cNvPr>
          <p:cNvCxnSpPr>
            <a:cxnSpLocks/>
          </p:cNvCxnSpPr>
          <p:nvPr/>
        </p:nvCxnSpPr>
        <p:spPr>
          <a:xfrm flipV="1">
            <a:off x="9838773" y="2784296"/>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3DC61EA-AF78-4E5D-B8E7-CCFFA063AC5E}"/>
              </a:ext>
            </a:extLst>
          </p:cNvPr>
          <p:cNvCxnSpPr>
            <a:cxnSpLocks/>
          </p:cNvCxnSpPr>
          <p:nvPr/>
        </p:nvCxnSpPr>
        <p:spPr>
          <a:xfrm rot="16200000" flipV="1">
            <a:off x="10273686" y="2866276"/>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0BA7FB7-E42B-4BA4-A8C8-E9E8B6961213}"/>
              </a:ext>
            </a:extLst>
          </p:cNvPr>
          <p:cNvCxnSpPr>
            <a:cxnSpLocks/>
          </p:cNvCxnSpPr>
          <p:nvPr/>
        </p:nvCxnSpPr>
        <p:spPr>
          <a:xfrm flipV="1">
            <a:off x="10490105" y="3798606"/>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F58C5CA-4A73-45B6-9D30-66C70300FD47}"/>
              </a:ext>
            </a:extLst>
          </p:cNvPr>
          <p:cNvCxnSpPr>
            <a:cxnSpLocks/>
          </p:cNvCxnSpPr>
          <p:nvPr/>
        </p:nvCxnSpPr>
        <p:spPr>
          <a:xfrm rot="16200000" flipV="1">
            <a:off x="10925018" y="3880586"/>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57898704-891E-4F68-8201-978D315C04C5}"/>
              </a:ext>
            </a:extLst>
          </p:cNvPr>
          <p:cNvSpPr txBox="1"/>
          <p:nvPr/>
        </p:nvSpPr>
        <p:spPr>
          <a:xfrm>
            <a:off x="9930440" y="4375520"/>
            <a:ext cx="1000595" cy="400110"/>
          </a:xfrm>
          <a:prstGeom prst="rect">
            <a:avLst/>
          </a:prstGeom>
          <a:noFill/>
        </p:spPr>
        <p:txBody>
          <a:bodyPr wrap="none" rtlCol="0">
            <a:spAutoFit/>
          </a:bodyPr>
          <a:lstStyle/>
          <a:p>
            <a:r>
              <a:rPr lang="en-US" sz="2000" b="1" dirty="0"/>
              <a:t>nucleus</a:t>
            </a:r>
          </a:p>
        </p:txBody>
      </p:sp>
      <p:sp>
        <p:nvSpPr>
          <p:cNvPr id="47" name="TextBox 46">
            <a:extLst>
              <a:ext uri="{FF2B5EF4-FFF2-40B4-BE49-F238E27FC236}">
                <a16:creationId xmlns:a16="http://schemas.microsoft.com/office/drawing/2014/main" id="{8021AD7E-D97C-4CE5-AA0F-C34BF110CEFD}"/>
              </a:ext>
            </a:extLst>
          </p:cNvPr>
          <p:cNvSpPr txBox="1"/>
          <p:nvPr/>
        </p:nvSpPr>
        <p:spPr>
          <a:xfrm>
            <a:off x="11136438" y="4375520"/>
            <a:ext cx="693138" cy="400110"/>
          </a:xfrm>
          <a:prstGeom prst="rect">
            <a:avLst/>
          </a:prstGeom>
          <a:noFill/>
        </p:spPr>
        <p:txBody>
          <a:bodyPr wrap="none" rtlCol="0">
            <a:spAutoFit/>
          </a:bodyPr>
          <a:lstStyle/>
          <a:p>
            <a:r>
              <a:rPr lang="en-US" sz="2000" b="1" dirty="0"/>
              <a:t>coda</a:t>
            </a:r>
          </a:p>
        </p:txBody>
      </p:sp>
      <p:sp>
        <p:nvSpPr>
          <p:cNvPr id="48" name="Content Placeholder 7">
            <a:extLst>
              <a:ext uri="{FF2B5EF4-FFF2-40B4-BE49-F238E27FC236}">
                <a16:creationId xmlns:a16="http://schemas.microsoft.com/office/drawing/2014/main" id="{AC13E31B-8EF1-4E94-95A4-5575E9817966}"/>
              </a:ext>
            </a:extLst>
          </p:cNvPr>
          <p:cNvSpPr txBox="1">
            <a:spLocks/>
          </p:cNvSpPr>
          <p:nvPr/>
        </p:nvSpPr>
        <p:spPr>
          <a:xfrm>
            <a:off x="11380377" y="4766115"/>
            <a:ext cx="434670" cy="400110"/>
          </a:xfrm>
          <a:prstGeom prst="rect">
            <a:avLst/>
          </a:prstGeom>
          <a:ln>
            <a:no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gz</a:t>
            </a:r>
            <a:endParaRPr lang="en-US" sz="3200" dirty="0">
              <a:solidFill>
                <a:srgbClr val="C00000"/>
              </a:solidFill>
            </a:endParaRPr>
          </a:p>
        </p:txBody>
      </p:sp>
      <p:sp>
        <p:nvSpPr>
          <p:cNvPr id="50" name="Content Placeholder 7">
            <a:extLst>
              <a:ext uri="{FF2B5EF4-FFF2-40B4-BE49-F238E27FC236}">
                <a16:creationId xmlns:a16="http://schemas.microsoft.com/office/drawing/2014/main" id="{3AB40ADC-C43A-4EB0-A9E5-34C3467CD28F}"/>
              </a:ext>
            </a:extLst>
          </p:cNvPr>
          <p:cNvSpPr txBox="1">
            <a:spLocks/>
          </p:cNvSpPr>
          <p:nvPr/>
        </p:nvSpPr>
        <p:spPr>
          <a:xfrm>
            <a:off x="6942534" y="3714867"/>
            <a:ext cx="504666" cy="515509"/>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w</a:t>
            </a:r>
            <a:endParaRPr lang="en-US" sz="2400" dirty="0">
              <a:solidFill>
                <a:srgbClr val="C00000"/>
              </a:solidFill>
            </a:endParaRPr>
          </a:p>
        </p:txBody>
      </p:sp>
      <p:sp>
        <p:nvSpPr>
          <p:cNvPr id="51" name="Content Placeholder 7">
            <a:extLst>
              <a:ext uri="{FF2B5EF4-FFF2-40B4-BE49-F238E27FC236}">
                <a16:creationId xmlns:a16="http://schemas.microsoft.com/office/drawing/2014/main" id="{924D0615-09BA-4616-BF6B-28CC965CCEBC}"/>
              </a:ext>
            </a:extLst>
          </p:cNvPr>
          <p:cNvSpPr txBox="1">
            <a:spLocks/>
          </p:cNvSpPr>
          <p:nvPr/>
        </p:nvSpPr>
        <p:spPr>
          <a:xfrm>
            <a:off x="8749323" y="4808852"/>
            <a:ext cx="434670"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tʃt</a:t>
            </a:r>
            <a:endParaRPr lang="en-US" sz="2000" dirty="0">
              <a:solidFill>
                <a:srgbClr val="C00000"/>
              </a:solidFill>
            </a:endParaRPr>
          </a:p>
        </p:txBody>
      </p:sp>
      <p:sp>
        <p:nvSpPr>
          <p:cNvPr id="52" name="Content Placeholder 7">
            <a:extLst>
              <a:ext uri="{FF2B5EF4-FFF2-40B4-BE49-F238E27FC236}">
                <a16:creationId xmlns:a16="http://schemas.microsoft.com/office/drawing/2014/main" id="{9E2491F0-0B7E-429E-A1BC-DC43CBC74873}"/>
              </a:ext>
            </a:extLst>
          </p:cNvPr>
          <p:cNvSpPr txBox="1">
            <a:spLocks/>
          </p:cNvSpPr>
          <p:nvPr/>
        </p:nvSpPr>
        <p:spPr>
          <a:xfrm>
            <a:off x="9596588" y="3714868"/>
            <a:ext cx="553595" cy="515509"/>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l</a:t>
            </a:r>
            <a:endParaRPr lang="en-US" sz="2000" dirty="0">
              <a:solidFill>
                <a:srgbClr val="C00000"/>
              </a:solidFill>
            </a:endParaRPr>
          </a:p>
        </p:txBody>
      </p:sp>
      <p:sp>
        <p:nvSpPr>
          <p:cNvPr id="49" name="Content Placeholder 7">
            <a:extLst>
              <a:ext uri="{FF2B5EF4-FFF2-40B4-BE49-F238E27FC236}">
                <a16:creationId xmlns:a16="http://schemas.microsoft.com/office/drawing/2014/main" id="{3DCFAADF-F4E7-4A97-B354-F8E058FCA880}"/>
              </a:ext>
            </a:extLst>
          </p:cNvPr>
          <p:cNvSpPr txBox="1">
            <a:spLocks/>
          </p:cNvSpPr>
          <p:nvPr/>
        </p:nvSpPr>
        <p:spPr>
          <a:xfrm>
            <a:off x="4307330" y="3745447"/>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r</a:t>
            </a:r>
            <a:endParaRPr lang="en-US" sz="2000" dirty="0">
              <a:solidFill>
                <a:srgbClr val="C00000"/>
              </a:solidFill>
            </a:endParaRPr>
          </a:p>
        </p:txBody>
      </p:sp>
    </p:spTree>
    <p:extLst>
      <p:ext uri="{BB962C8B-B14F-4D97-AF65-F5344CB8AC3E}">
        <p14:creationId xmlns:p14="http://schemas.microsoft.com/office/powerpoint/2010/main" val="419060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ntr" presetSubtype="0"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fade">
                                      <p:cBhvr>
                                        <p:cTn id="51" dur="500"/>
                                        <p:tgtEl>
                                          <p:spTgt spid="4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fade">
                                      <p:cBhvr>
                                        <p:cTn id="64" dur="500"/>
                                        <p:tgtEl>
                                          <p:spTgt spid="2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par>
                                <p:cTn id="68" presetID="10"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par>
                                <p:cTn id="71" presetID="10" presetClass="entr" presetSubtype="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par>
                                <p:cTn id="74" presetID="10" presetClass="entr" presetSubtype="0" fill="hold"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par>
                                <p:cTn id="77" presetID="10" presetClass="entr" presetSubtype="0" fill="hold"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50"/>
                                        </p:tgtEl>
                                        <p:attrNameLst>
                                          <p:attrName>style.visibility</p:attrName>
                                        </p:attrNameLst>
                                      </p:cBhvr>
                                      <p:to>
                                        <p:strVal val="visible"/>
                                      </p:to>
                                    </p:set>
                                    <p:animEffect transition="in" filter="fade">
                                      <p:cBhvr>
                                        <p:cTn id="95" dur="500"/>
                                        <p:tgtEl>
                                          <p:spTgt spid="50"/>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51"/>
                                        </p:tgtEl>
                                        <p:attrNameLst>
                                          <p:attrName>style.visibility</p:attrName>
                                        </p:attrNameLst>
                                      </p:cBhvr>
                                      <p:to>
                                        <p:strVal val="visible"/>
                                      </p:to>
                                    </p:set>
                                    <p:animEffect transition="in" filter="fade">
                                      <p:cBhvr>
                                        <p:cTn id="100" dur="500"/>
                                        <p:tgtEl>
                                          <p:spTgt spid="51"/>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40"/>
                                        </p:tgtEl>
                                        <p:attrNameLst>
                                          <p:attrName>style.visibility</p:attrName>
                                        </p:attrNameLst>
                                      </p:cBhvr>
                                      <p:to>
                                        <p:strVal val="visible"/>
                                      </p:to>
                                    </p:set>
                                    <p:animEffect transition="in" filter="fade">
                                      <p:cBhvr>
                                        <p:cTn id="108" dur="500"/>
                                        <p:tgtEl>
                                          <p:spTgt spid="40"/>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500"/>
                                        <p:tgtEl>
                                          <p:spTgt spid="41"/>
                                        </p:tgtEl>
                                      </p:cBhvr>
                                    </p:animEffect>
                                  </p:childTnLst>
                                </p:cTn>
                              </p:par>
                              <p:par>
                                <p:cTn id="112" presetID="10" presetClass="entr" presetSubtype="0" fill="hold" nodeType="withEffect">
                                  <p:stCondLst>
                                    <p:cond delay="0"/>
                                  </p:stCondLst>
                                  <p:childTnLst>
                                    <p:set>
                                      <p:cBhvr>
                                        <p:cTn id="113" dur="1" fill="hold">
                                          <p:stCondLst>
                                            <p:cond delay="0"/>
                                          </p:stCondLst>
                                        </p:cTn>
                                        <p:tgtEl>
                                          <p:spTgt spid="42"/>
                                        </p:tgtEl>
                                        <p:attrNameLst>
                                          <p:attrName>style.visibility</p:attrName>
                                        </p:attrNameLst>
                                      </p:cBhvr>
                                      <p:to>
                                        <p:strVal val="visible"/>
                                      </p:to>
                                    </p:set>
                                    <p:animEffect transition="in" filter="fade">
                                      <p:cBhvr>
                                        <p:cTn id="114" dur="500"/>
                                        <p:tgtEl>
                                          <p:spTgt spid="42"/>
                                        </p:tgtEl>
                                      </p:cBhvr>
                                    </p:animEffect>
                                  </p:childTnLst>
                                </p:cTn>
                              </p:par>
                              <p:par>
                                <p:cTn id="115" presetID="10" presetClass="entr" presetSubtype="0" fill="hold" nodeType="withEffect">
                                  <p:stCondLst>
                                    <p:cond delay="0"/>
                                  </p:stCondLst>
                                  <p:childTnLst>
                                    <p:set>
                                      <p:cBhvr>
                                        <p:cTn id="116" dur="1" fill="hold">
                                          <p:stCondLst>
                                            <p:cond delay="0"/>
                                          </p:stCondLst>
                                        </p:cTn>
                                        <p:tgtEl>
                                          <p:spTgt spid="43"/>
                                        </p:tgtEl>
                                        <p:attrNameLst>
                                          <p:attrName>style.visibility</p:attrName>
                                        </p:attrNameLst>
                                      </p:cBhvr>
                                      <p:to>
                                        <p:strVal val="visible"/>
                                      </p:to>
                                    </p:set>
                                    <p:animEffect transition="in" filter="fade">
                                      <p:cBhvr>
                                        <p:cTn id="117" dur="500"/>
                                        <p:tgtEl>
                                          <p:spTgt spid="43"/>
                                        </p:tgtEl>
                                      </p:cBhvr>
                                    </p:animEffect>
                                  </p:childTnLst>
                                </p:cTn>
                              </p:par>
                              <p:par>
                                <p:cTn id="118" presetID="10" presetClass="entr" presetSubtype="0" fill="hold" nodeType="withEffect">
                                  <p:stCondLst>
                                    <p:cond delay="0"/>
                                  </p:stCondLst>
                                  <p:childTnLst>
                                    <p:set>
                                      <p:cBhvr>
                                        <p:cTn id="119" dur="1" fill="hold">
                                          <p:stCondLst>
                                            <p:cond delay="0"/>
                                          </p:stCondLst>
                                        </p:cTn>
                                        <p:tgtEl>
                                          <p:spTgt spid="44"/>
                                        </p:tgtEl>
                                        <p:attrNameLst>
                                          <p:attrName>style.visibility</p:attrName>
                                        </p:attrNameLst>
                                      </p:cBhvr>
                                      <p:to>
                                        <p:strVal val="visible"/>
                                      </p:to>
                                    </p:set>
                                    <p:animEffect transition="in" filter="fade">
                                      <p:cBhvr>
                                        <p:cTn id="120" dur="500"/>
                                        <p:tgtEl>
                                          <p:spTgt spid="44"/>
                                        </p:tgtEl>
                                      </p:cBhvr>
                                    </p:animEffect>
                                  </p:childTnLst>
                                </p:cTn>
                              </p:par>
                              <p:par>
                                <p:cTn id="121" presetID="10" presetClass="entr" presetSubtype="0" fill="hold"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fade">
                                      <p:cBhvr>
                                        <p:cTn id="123" dur="500"/>
                                        <p:tgtEl>
                                          <p:spTgt spid="45"/>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fade">
                                      <p:cBhvr>
                                        <p:cTn id="126" dur="500"/>
                                        <p:tgtEl>
                                          <p:spTgt spid="46"/>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47"/>
                                        </p:tgtEl>
                                        <p:attrNameLst>
                                          <p:attrName>style.visibility</p:attrName>
                                        </p:attrNameLst>
                                      </p:cBhvr>
                                      <p:to>
                                        <p:strVal val="visible"/>
                                      </p:to>
                                    </p:set>
                                    <p:animEffect transition="in" filter="fade">
                                      <p:cBhvr>
                                        <p:cTn id="129" dur="500"/>
                                        <p:tgtEl>
                                          <p:spTgt spid="47"/>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38"/>
                                        </p:tgtEl>
                                        <p:attrNameLst>
                                          <p:attrName>style.visibility</p:attrName>
                                        </p:attrNameLst>
                                      </p:cBhvr>
                                      <p:to>
                                        <p:strVal val="visible"/>
                                      </p:to>
                                    </p:set>
                                    <p:animEffect transition="in" filter="fade">
                                      <p:cBhvr>
                                        <p:cTn id="134" dur="500"/>
                                        <p:tgtEl>
                                          <p:spTgt spid="38"/>
                                        </p:tgtEl>
                                      </p:cBhvr>
                                    </p:animEffect>
                                  </p:childTnLst>
                                </p:cTn>
                              </p:par>
                            </p:childTnLst>
                          </p:cTn>
                        </p:par>
                      </p:childTnLst>
                    </p:cTn>
                  </p:par>
                  <p:par>
                    <p:cTn id="135" fill="hold">
                      <p:stCondLst>
                        <p:cond delay="indefinite"/>
                      </p:stCondLst>
                      <p:childTnLst>
                        <p:par>
                          <p:cTn id="136" fill="hold">
                            <p:stCondLst>
                              <p:cond delay="0"/>
                            </p:stCondLst>
                            <p:childTnLst>
                              <p:par>
                                <p:cTn id="137" presetID="10" presetClass="entr" presetSubtype="0" fill="hold" grpId="0" nodeType="clickEffect">
                                  <p:stCondLst>
                                    <p:cond delay="0"/>
                                  </p:stCondLst>
                                  <p:childTnLst>
                                    <p:set>
                                      <p:cBhvr>
                                        <p:cTn id="138" dur="1" fill="hold">
                                          <p:stCondLst>
                                            <p:cond delay="0"/>
                                          </p:stCondLst>
                                        </p:cTn>
                                        <p:tgtEl>
                                          <p:spTgt spid="52"/>
                                        </p:tgtEl>
                                        <p:attrNameLst>
                                          <p:attrName>style.visibility</p:attrName>
                                        </p:attrNameLst>
                                      </p:cBhvr>
                                      <p:to>
                                        <p:strVal val="visible"/>
                                      </p:to>
                                    </p:set>
                                    <p:animEffect transition="in" filter="fade">
                                      <p:cBhvr>
                                        <p:cTn id="139" dur="500"/>
                                        <p:tgtEl>
                                          <p:spTgt spid="52"/>
                                        </p:tgtEl>
                                      </p:cBhvr>
                                    </p:animEffect>
                                  </p:childTnLst>
                                </p:cTn>
                              </p:par>
                            </p:childTnLst>
                          </p:cTn>
                        </p:par>
                      </p:childTnLst>
                    </p:cTn>
                  </p:par>
                  <p:par>
                    <p:cTn id="140" fill="hold">
                      <p:stCondLst>
                        <p:cond delay="indefinite"/>
                      </p:stCondLst>
                      <p:childTnLst>
                        <p:par>
                          <p:cTn id="141" fill="hold">
                            <p:stCondLst>
                              <p:cond delay="0"/>
                            </p:stCondLst>
                            <p:childTnLst>
                              <p:par>
                                <p:cTn id="142" presetID="10" presetClass="entr" presetSubtype="0" fill="hold" grpId="0" nodeType="click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fade">
                                      <p:cBhvr>
                                        <p:cTn id="14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6" grpId="0"/>
      <p:bldP spid="17" grpId="0"/>
      <p:bldP spid="18" grpId="0"/>
      <p:bldP spid="23" grpId="0"/>
      <p:bldP spid="24" grpId="0"/>
      <p:bldP spid="26" grpId="0"/>
      <p:bldP spid="27" grpId="0"/>
      <p:bldP spid="28" grpId="0"/>
      <p:bldP spid="29" grpId="0"/>
      <p:bldP spid="30" grpId="0"/>
      <p:bldP spid="35" grpId="0"/>
      <p:bldP spid="36" grpId="0"/>
      <p:bldP spid="38" grpId="0"/>
      <p:bldP spid="39" grpId="0"/>
      <p:bldP spid="40" grpId="0"/>
      <p:bldP spid="41" grpId="0"/>
      <p:bldP spid="46" grpId="0"/>
      <p:bldP spid="47" grpId="0"/>
      <p:bldP spid="48" grpId="0"/>
      <p:bldP spid="50" grpId="0"/>
      <p:bldP spid="51" grpId="0"/>
      <p:bldP spid="52" grpId="0"/>
      <p:bldP spid="4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82921"/>
            <a:ext cx="10737028" cy="1325563"/>
          </a:xfrm>
        </p:spPr>
        <p:txBody>
          <a:bodyPr>
            <a:normAutofit/>
          </a:bodyPr>
          <a:lstStyle/>
          <a:p>
            <a:r>
              <a:rPr lang="en-US" sz="4000" b="1" dirty="0">
                <a:latin typeface="Cambria" panose="02040503050406030204" pitchFamily="18" charset="0"/>
                <a:ea typeface="Cambria" panose="02040503050406030204" pitchFamily="18" charset="0"/>
              </a:rPr>
              <a:t>2.3. The Structure of The Syllable – </a:t>
            </a:r>
            <a:r>
              <a:rPr lang="en-US" sz="4000" b="1" dirty="0">
                <a:solidFill>
                  <a:srgbClr val="C00000"/>
                </a:solidFill>
                <a:latin typeface="Cambria" panose="02040503050406030204" pitchFamily="18" charset="0"/>
                <a:ea typeface="Cambria" panose="02040503050406030204" pitchFamily="18" charset="0"/>
              </a:rPr>
              <a:t>The Coda</a:t>
            </a:r>
          </a:p>
        </p:txBody>
      </p:sp>
      <p:sp>
        <p:nvSpPr>
          <p:cNvPr id="3" name="Rectangle 2">
            <a:extLst>
              <a:ext uri="{FF2B5EF4-FFF2-40B4-BE49-F238E27FC236}">
                <a16:creationId xmlns:a16="http://schemas.microsoft.com/office/drawing/2014/main" id="{9E44FA98-8ACD-4B3E-99FA-918E13B1A0D3}"/>
              </a:ext>
            </a:extLst>
          </p:cNvPr>
          <p:cNvSpPr/>
          <p:nvPr/>
        </p:nvSpPr>
        <p:spPr>
          <a:xfrm>
            <a:off x="998442" y="1931908"/>
            <a:ext cx="3175524" cy="47333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b="1" dirty="0"/>
              <a:t>THREE-CONSONANT CODA</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998442" y="2571989"/>
            <a:ext cx="4869978" cy="237653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ym typeface="Wingdings" panose="05000000000000000000" pitchFamily="2" charset="2"/>
              </a:rPr>
              <a:t>Three-consonant codas that do not involve suffixation of /s, z, t, d/ are relatively few:</a:t>
            </a:r>
          </a:p>
          <a:p>
            <a:endParaRPr lang="en-US" sz="2000" dirty="0">
              <a:sym typeface="Wingdings" panose="05000000000000000000" pitchFamily="2" charset="2"/>
            </a:endParaRPr>
          </a:p>
          <a:p>
            <a:r>
              <a:rPr lang="en-US" sz="2000" dirty="0">
                <a:sym typeface="Wingdings" panose="05000000000000000000" pitchFamily="2" charset="2"/>
              </a:rPr>
              <a:t>To these codas can be added clusters that result from the addition of one of the suffixes /s, z, t, d/ to the two-consonant codas, e.g. </a:t>
            </a:r>
            <a:r>
              <a:rPr lang="en-US" sz="2000" i="1" dirty="0">
                <a:sym typeface="Wingdings" panose="05000000000000000000" pitchFamily="2" charset="2"/>
              </a:rPr>
              <a:t>flasks, lisped.</a:t>
            </a:r>
            <a:endParaRPr lang="en-US" sz="2000" dirty="0">
              <a:sym typeface="Wingdings" panose="05000000000000000000" pitchFamily="2" charset="2"/>
            </a:endParaRPr>
          </a:p>
        </p:txBody>
      </p:sp>
      <p:graphicFrame>
        <p:nvGraphicFramePr>
          <p:cNvPr id="2" name="Table 3">
            <a:extLst>
              <a:ext uri="{FF2B5EF4-FFF2-40B4-BE49-F238E27FC236}">
                <a16:creationId xmlns:a16="http://schemas.microsoft.com/office/drawing/2014/main" id="{9AFF883E-7CA1-4D9A-911E-7F2AC4E14E7F}"/>
              </a:ext>
            </a:extLst>
          </p:cNvPr>
          <p:cNvGraphicFramePr>
            <a:graphicFrameLocks noGrp="1"/>
          </p:cNvGraphicFramePr>
          <p:nvPr>
            <p:extLst>
              <p:ext uri="{D42A27DB-BD31-4B8C-83A1-F6EECF244321}">
                <p14:modId xmlns:p14="http://schemas.microsoft.com/office/powerpoint/2010/main" val="520469555"/>
              </p:ext>
            </p:extLst>
          </p:nvPr>
        </p:nvGraphicFramePr>
        <p:xfrm>
          <a:off x="6185198" y="1931908"/>
          <a:ext cx="2525868" cy="3004976"/>
        </p:xfrm>
        <a:graphic>
          <a:graphicData uri="http://schemas.openxmlformats.org/drawingml/2006/table">
            <a:tbl>
              <a:tblPr firstRow="1" bandRow="1">
                <a:tableStyleId>{5940675A-B579-460E-94D1-54222C63F5DA}</a:tableStyleId>
              </a:tblPr>
              <a:tblGrid>
                <a:gridCol w="1262934">
                  <a:extLst>
                    <a:ext uri="{9D8B030D-6E8A-4147-A177-3AD203B41FA5}">
                      <a16:colId xmlns:a16="http://schemas.microsoft.com/office/drawing/2014/main" val="772782682"/>
                    </a:ext>
                  </a:extLst>
                </a:gridCol>
                <a:gridCol w="1262934">
                  <a:extLst>
                    <a:ext uri="{9D8B030D-6E8A-4147-A177-3AD203B41FA5}">
                      <a16:colId xmlns:a16="http://schemas.microsoft.com/office/drawing/2014/main" val="1852793592"/>
                    </a:ext>
                  </a:extLst>
                </a:gridCol>
              </a:tblGrid>
              <a:tr h="375622">
                <a:tc>
                  <a:txBody>
                    <a:bodyPr/>
                    <a:lstStyle/>
                    <a:p>
                      <a:r>
                        <a:rPr lang="en-US" dirty="0"/>
                        <a:t>/</a:t>
                      </a:r>
                      <a:r>
                        <a:rPr lang="en-US" dirty="0" err="1"/>
                        <a:t>dst</a:t>
                      </a:r>
                      <a:r>
                        <a:rPr lang="en-US" dirty="0"/>
                        <a:t>/</a:t>
                      </a:r>
                    </a:p>
                  </a:txBody>
                  <a:tcPr/>
                </a:tc>
                <a:tc>
                  <a:txBody>
                    <a:bodyPr/>
                    <a:lstStyle/>
                    <a:p>
                      <a:r>
                        <a:rPr lang="en-US" i="1" dirty="0"/>
                        <a:t>midst</a:t>
                      </a:r>
                    </a:p>
                  </a:txBody>
                  <a:tcPr/>
                </a:tc>
                <a:extLst>
                  <a:ext uri="{0D108BD9-81ED-4DB2-BD59-A6C34878D82A}">
                    <a16:rowId xmlns:a16="http://schemas.microsoft.com/office/drawing/2014/main" val="2888318849"/>
                  </a:ext>
                </a:extLst>
              </a:tr>
              <a:tr h="375622">
                <a:tc>
                  <a:txBody>
                    <a:bodyPr/>
                    <a:lstStyle/>
                    <a:p>
                      <a:r>
                        <a:rPr lang="en-US" dirty="0"/>
                        <a:t>/</a:t>
                      </a:r>
                      <a:r>
                        <a:rPr lang="en-US" dirty="0" err="1"/>
                        <a:t>kst</a:t>
                      </a:r>
                      <a:r>
                        <a:rPr lang="en-US" dirty="0"/>
                        <a:t>/</a:t>
                      </a:r>
                    </a:p>
                  </a:txBody>
                  <a:tcPr/>
                </a:tc>
                <a:tc>
                  <a:txBody>
                    <a:bodyPr/>
                    <a:lstStyle/>
                    <a:p>
                      <a:r>
                        <a:rPr lang="en-US" i="1" dirty="0"/>
                        <a:t>next</a:t>
                      </a:r>
                    </a:p>
                  </a:txBody>
                  <a:tcPr/>
                </a:tc>
                <a:extLst>
                  <a:ext uri="{0D108BD9-81ED-4DB2-BD59-A6C34878D82A}">
                    <a16:rowId xmlns:a16="http://schemas.microsoft.com/office/drawing/2014/main" val="1392300926"/>
                  </a:ext>
                </a:extLst>
              </a:tr>
              <a:tr h="375622">
                <a:tc>
                  <a:txBody>
                    <a:bodyPr/>
                    <a:lstStyle/>
                    <a:p>
                      <a:r>
                        <a:rPr lang="en-US" dirty="0"/>
                        <a:t>/</a:t>
                      </a:r>
                      <a:r>
                        <a:rPr lang="en-US" dirty="0" err="1"/>
                        <a:t>ks</a:t>
                      </a:r>
                      <a:r>
                        <a:rPr lang="en-US" dirty="0" err="1">
                          <a:latin typeface="Times New Roman" panose="02020603050405020304" pitchFamily="18" charset="0"/>
                          <a:cs typeface="Times New Roman" panose="02020603050405020304" pitchFamily="18" charset="0"/>
                        </a:rPr>
                        <a:t>Ɵ</a:t>
                      </a:r>
                      <a:r>
                        <a:rPr lang="en-US" dirty="0"/>
                        <a:t>/</a:t>
                      </a:r>
                    </a:p>
                  </a:txBody>
                  <a:tcPr/>
                </a:tc>
                <a:tc>
                  <a:txBody>
                    <a:bodyPr/>
                    <a:lstStyle/>
                    <a:p>
                      <a:r>
                        <a:rPr lang="en-US" i="1" dirty="0"/>
                        <a:t>sixth</a:t>
                      </a:r>
                    </a:p>
                  </a:txBody>
                  <a:tcPr/>
                </a:tc>
                <a:extLst>
                  <a:ext uri="{0D108BD9-81ED-4DB2-BD59-A6C34878D82A}">
                    <a16:rowId xmlns:a16="http://schemas.microsoft.com/office/drawing/2014/main" val="1017284970"/>
                  </a:ext>
                </a:extLst>
              </a:tr>
              <a:tr h="375622">
                <a:tc>
                  <a:txBody>
                    <a:bodyPr/>
                    <a:lstStyle/>
                    <a:p>
                      <a:r>
                        <a:rPr lang="en-US" dirty="0"/>
                        <a:t>/</a:t>
                      </a:r>
                      <a:r>
                        <a:rPr lang="en-US" dirty="0" err="1"/>
                        <a:t>mpt</a:t>
                      </a:r>
                      <a:r>
                        <a:rPr lang="en-US" dirty="0"/>
                        <a:t>/</a:t>
                      </a:r>
                    </a:p>
                  </a:txBody>
                  <a:tcPr/>
                </a:tc>
                <a:tc>
                  <a:txBody>
                    <a:bodyPr/>
                    <a:lstStyle/>
                    <a:p>
                      <a:r>
                        <a:rPr lang="en-US" i="1" dirty="0"/>
                        <a:t>tempt</a:t>
                      </a:r>
                    </a:p>
                  </a:txBody>
                  <a:tcPr/>
                </a:tc>
                <a:extLst>
                  <a:ext uri="{0D108BD9-81ED-4DB2-BD59-A6C34878D82A}">
                    <a16:rowId xmlns:a16="http://schemas.microsoft.com/office/drawing/2014/main" val="2486633121"/>
                  </a:ext>
                </a:extLst>
              </a:tr>
              <a:tr h="375622">
                <a:tc>
                  <a:txBody>
                    <a:bodyPr/>
                    <a:lstStyle/>
                    <a:p>
                      <a:r>
                        <a:rPr lang="en-US" dirty="0"/>
                        <a:t>/</a:t>
                      </a:r>
                      <a:r>
                        <a:rPr lang="en-US" dirty="0" err="1"/>
                        <a:t>mps</a:t>
                      </a:r>
                      <a:r>
                        <a:rPr lang="en-US" dirty="0"/>
                        <a:t>/</a:t>
                      </a:r>
                    </a:p>
                  </a:txBody>
                  <a:tcPr/>
                </a:tc>
                <a:tc>
                  <a:txBody>
                    <a:bodyPr/>
                    <a:lstStyle/>
                    <a:p>
                      <a:r>
                        <a:rPr lang="en-US" i="1" dirty="0"/>
                        <a:t>mumps</a:t>
                      </a:r>
                    </a:p>
                  </a:txBody>
                  <a:tcPr/>
                </a:tc>
                <a:extLst>
                  <a:ext uri="{0D108BD9-81ED-4DB2-BD59-A6C34878D82A}">
                    <a16:rowId xmlns:a16="http://schemas.microsoft.com/office/drawing/2014/main" val="303585895"/>
                  </a:ext>
                </a:extLst>
              </a:tr>
              <a:tr h="375622">
                <a:tc>
                  <a:txBody>
                    <a:bodyPr/>
                    <a:lstStyle/>
                    <a:p>
                      <a:r>
                        <a:rPr lang="en-US" dirty="0"/>
                        <a:t>/</a:t>
                      </a:r>
                      <a:r>
                        <a:rPr lang="en-US" dirty="0" err="1"/>
                        <a:t>nst</a:t>
                      </a:r>
                      <a:r>
                        <a:rPr lang="en-US" dirty="0"/>
                        <a:t>/</a:t>
                      </a:r>
                    </a:p>
                  </a:txBody>
                  <a:tcPr/>
                </a:tc>
                <a:tc>
                  <a:txBody>
                    <a:bodyPr/>
                    <a:lstStyle/>
                    <a:p>
                      <a:r>
                        <a:rPr lang="en-US" i="1" dirty="0"/>
                        <a:t>against</a:t>
                      </a:r>
                    </a:p>
                  </a:txBody>
                  <a:tcPr/>
                </a:tc>
                <a:extLst>
                  <a:ext uri="{0D108BD9-81ED-4DB2-BD59-A6C34878D82A}">
                    <a16:rowId xmlns:a16="http://schemas.microsoft.com/office/drawing/2014/main" val="1808864848"/>
                  </a:ext>
                </a:extLst>
              </a:tr>
              <a:tr h="375622">
                <a:tc>
                  <a:txBody>
                    <a:bodyPr/>
                    <a:lstStyle/>
                    <a:p>
                      <a:r>
                        <a:rPr lang="en-US" dirty="0"/>
                        <a:t>/</a:t>
                      </a:r>
                      <a:r>
                        <a:rPr lang="en-US" dirty="0" err="1">
                          <a:latin typeface="Times New Roman" panose="02020603050405020304" pitchFamily="18" charset="0"/>
                          <a:cs typeface="Times New Roman" panose="02020603050405020304" pitchFamily="18" charset="0"/>
                        </a:rPr>
                        <a:t>ŋ</a:t>
                      </a:r>
                      <a:r>
                        <a:rPr lang="en-US" dirty="0" err="1"/>
                        <a:t>kt</a:t>
                      </a:r>
                      <a:r>
                        <a:rPr lang="en-US" dirty="0"/>
                        <a:t>/</a:t>
                      </a:r>
                    </a:p>
                  </a:txBody>
                  <a:tcPr/>
                </a:tc>
                <a:tc>
                  <a:txBody>
                    <a:bodyPr/>
                    <a:lstStyle/>
                    <a:p>
                      <a:r>
                        <a:rPr lang="en-US" i="1" dirty="0"/>
                        <a:t>sacrosanct</a:t>
                      </a:r>
                    </a:p>
                  </a:txBody>
                  <a:tcPr/>
                </a:tc>
                <a:extLst>
                  <a:ext uri="{0D108BD9-81ED-4DB2-BD59-A6C34878D82A}">
                    <a16:rowId xmlns:a16="http://schemas.microsoft.com/office/drawing/2014/main" val="3965323774"/>
                  </a:ext>
                </a:extLst>
              </a:tr>
              <a:tr h="375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a:r>
                      <a:r>
                        <a:rPr lang="en-US" dirty="0" err="1">
                          <a:latin typeface="Times New Roman" panose="02020603050405020304" pitchFamily="18" charset="0"/>
                          <a:cs typeface="Times New Roman" panose="02020603050405020304" pitchFamily="18" charset="0"/>
                        </a:rPr>
                        <a:t>ŋ</a:t>
                      </a:r>
                      <a:r>
                        <a:rPr lang="en-US" dirty="0" err="1"/>
                        <a:t>ks</a:t>
                      </a:r>
                      <a:r>
                        <a:rPr lang="en-US" dirty="0"/>
                        <a:t>/</a:t>
                      </a:r>
                    </a:p>
                  </a:txBody>
                  <a:tcPr/>
                </a:tc>
                <a:tc>
                  <a:txBody>
                    <a:bodyPr/>
                    <a:lstStyle/>
                    <a:p>
                      <a:r>
                        <a:rPr lang="en-US" i="1" dirty="0"/>
                        <a:t>jinx</a:t>
                      </a:r>
                    </a:p>
                  </a:txBody>
                  <a:tcPr/>
                </a:tc>
                <a:extLst>
                  <a:ext uri="{0D108BD9-81ED-4DB2-BD59-A6C34878D82A}">
                    <a16:rowId xmlns:a16="http://schemas.microsoft.com/office/drawing/2014/main" val="3646156006"/>
                  </a:ext>
                </a:extLst>
              </a:tr>
            </a:tbl>
          </a:graphicData>
        </a:graphic>
      </p:graphicFrame>
      <p:graphicFrame>
        <p:nvGraphicFramePr>
          <p:cNvPr id="33" name="Table 3">
            <a:extLst>
              <a:ext uri="{FF2B5EF4-FFF2-40B4-BE49-F238E27FC236}">
                <a16:creationId xmlns:a16="http://schemas.microsoft.com/office/drawing/2014/main" id="{438245C2-F537-4BB3-9CD1-38C22FBD729D}"/>
              </a:ext>
            </a:extLst>
          </p:cNvPr>
          <p:cNvGraphicFramePr>
            <a:graphicFrameLocks noGrp="1"/>
          </p:cNvGraphicFramePr>
          <p:nvPr>
            <p:extLst>
              <p:ext uri="{D42A27DB-BD31-4B8C-83A1-F6EECF244321}">
                <p14:modId xmlns:p14="http://schemas.microsoft.com/office/powerpoint/2010/main" val="2728941214"/>
              </p:ext>
            </p:extLst>
          </p:nvPr>
        </p:nvGraphicFramePr>
        <p:xfrm>
          <a:off x="8909509" y="1943543"/>
          <a:ext cx="2525868" cy="3004976"/>
        </p:xfrm>
        <a:graphic>
          <a:graphicData uri="http://schemas.openxmlformats.org/drawingml/2006/table">
            <a:tbl>
              <a:tblPr firstRow="1" bandRow="1">
                <a:tableStyleId>{5940675A-B579-460E-94D1-54222C63F5DA}</a:tableStyleId>
              </a:tblPr>
              <a:tblGrid>
                <a:gridCol w="1262934">
                  <a:extLst>
                    <a:ext uri="{9D8B030D-6E8A-4147-A177-3AD203B41FA5}">
                      <a16:colId xmlns:a16="http://schemas.microsoft.com/office/drawing/2014/main" val="772782682"/>
                    </a:ext>
                  </a:extLst>
                </a:gridCol>
                <a:gridCol w="1262934">
                  <a:extLst>
                    <a:ext uri="{9D8B030D-6E8A-4147-A177-3AD203B41FA5}">
                      <a16:colId xmlns:a16="http://schemas.microsoft.com/office/drawing/2014/main" val="1852793592"/>
                    </a:ext>
                  </a:extLst>
                </a:gridCol>
              </a:tblGrid>
              <a:tr h="375622">
                <a:tc>
                  <a:txBody>
                    <a:bodyPr/>
                    <a:lstStyle/>
                    <a:p>
                      <a:r>
                        <a:rPr lang="en-US" dirty="0"/>
                        <a:t>/</a:t>
                      </a:r>
                      <a:r>
                        <a:rPr lang="en-US" dirty="0" err="1"/>
                        <a:t>lpt</a:t>
                      </a:r>
                      <a:r>
                        <a:rPr lang="en-US" dirty="0"/>
                        <a:t>/</a:t>
                      </a:r>
                    </a:p>
                  </a:txBody>
                  <a:tcPr/>
                </a:tc>
                <a:tc>
                  <a:txBody>
                    <a:bodyPr/>
                    <a:lstStyle/>
                    <a:p>
                      <a:r>
                        <a:rPr lang="en-US" i="1" dirty="0"/>
                        <a:t>sculpt</a:t>
                      </a:r>
                    </a:p>
                  </a:txBody>
                  <a:tcPr/>
                </a:tc>
                <a:extLst>
                  <a:ext uri="{0D108BD9-81ED-4DB2-BD59-A6C34878D82A}">
                    <a16:rowId xmlns:a16="http://schemas.microsoft.com/office/drawing/2014/main" val="2888318849"/>
                  </a:ext>
                </a:extLst>
              </a:tr>
              <a:tr h="375622">
                <a:tc>
                  <a:txBody>
                    <a:bodyPr/>
                    <a:lstStyle/>
                    <a:p>
                      <a:r>
                        <a:rPr lang="en-US" dirty="0"/>
                        <a:t>/</a:t>
                      </a:r>
                      <a:r>
                        <a:rPr lang="en-US" dirty="0" err="1"/>
                        <a:t>lkt</a:t>
                      </a:r>
                      <a:r>
                        <a:rPr lang="en-US" dirty="0"/>
                        <a:t>/</a:t>
                      </a:r>
                    </a:p>
                  </a:txBody>
                  <a:tcPr/>
                </a:tc>
                <a:tc>
                  <a:txBody>
                    <a:bodyPr/>
                    <a:lstStyle/>
                    <a:p>
                      <a:r>
                        <a:rPr lang="en-US" i="1" dirty="0"/>
                        <a:t>mulct</a:t>
                      </a:r>
                    </a:p>
                  </a:txBody>
                  <a:tcPr/>
                </a:tc>
                <a:extLst>
                  <a:ext uri="{0D108BD9-81ED-4DB2-BD59-A6C34878D82A}">
                    <a16:rowId xmlns:a16="http://schemas.microsoft.com/office/drawing/2014/main" val="1392300926"/>
                  </a:ext>
                </a:extLst>
              </a:tr>
              <a:tr h="375622">
                <a:tc>
                  <a:txBody>
                    <a:bodyPr/>
                    <a:lstStyle/>
                    <a:p>
                      <a:r>
                        <a:rPr lang="en-US" dirty="0"/>
                        <a:t>/</a:t>
                      </a:r>
                      <a:r>
                        <a:rPr lang="en-US" dirty="0" err="1"/>
                        <a:t>lks</a:t>
                      </a:r>
                      <a:r>
                        <a:rPr lang="en-US" dirty="0"/>
                        <a:t>/</a:t>
                      </a:r>
                    </a:p>
                  </a:txBody>
                  <a:tcPr/>
                </a:tc>
                <a:tc>
                  <a:txBody>
                    <a:bodyPr/>
                    <a:lstStyle/>
                    <a:p>
                      <a:r>
                        <a:rPr lang="en-US" i="1" dirty="0"/>
                        <a:t>calx</a:t>
                      </a:r>
                    </a:p>
                  </a:txBody>
                  <a:tcPr/>
                </a:tc>
                <a:extLst>
                  <a:ext uri="{0D108BD9-81ED-4DB2-BD59-A6C34878D82A}">
                    <a16:rowId xmlns:a16="http://schemas.microsoft.com/office/drawing/2014/main" val="1017284970"/>
                  </a:ext>
                </a:extLst>
              </a:tr>
              <a:tr h="375622">
                <a:tc>
                  <a:txBody>
                    <a:bodyPr/>
                    <a:lstStyle/>
                    <a:p>
                      <a:r>
                        <a:rPr lang="en-US" dirty="0"/>
                        <a:t>/</a:t>
                      </a:r>
                      <a:r>
                        <a:rPr lang="en-US" dirty="0" err="1"/>
                        <a:t>lf</a:t>
                      </a:r>
                      <a:r>
                        <a:rPr lang="en-US" dirty="0" err="1">
                          <a:latin typeface="Times New Roman" panose="02020603050405020304" pitchFamily="18" charset="0"/>
                          <a:cs typeface="Times New Roman" panose="02020603050405020304" pitchFamily="18" charset="0"/>
                        </a:rPr>
                        <a:t>Ɵ</a:t>
                      </a:r>
                      <a:r>
                        <a:rPr lang="en-US" dirty="0"/>
                        <a:t>/</a:t>
                      </a:r>
                    </a:p>
                  </a:txBody>
                  <a:tcPr/>
                </a:tc>
                <a:tc>
                  <a:txBody>
                    <a:bodyPr/>
                    <a:lstStyle/>
                    <a:p>
                      <a:r>
                        <a:rPr lang="en-US" i="1" dirty="0"/>
                        <a:t>twelfth</a:t>
                      </a:r>
                    </a:p>
                  </a:txBody>
                  <a:tcPr/>
                </a:tc>
                <a:extLst>
                  <a:ext uri="{0D108BD9-81ED-4DB2-BD59-A6C34878D82A}">
                    <a16:rowId xmlns:a16="http://schemas.microsoft.com/office/drawing/2014/main" val="2486633121"/>
                  </a:ext>
                </a:extLst>
              </a:tr>
              <a:tr h="375622">
                <a:tc>
                  <a:txBody>
                    <a:bodyPr/>
                    <a:lstStyle/>
                    <a:p>
                      <a:r>
                        <a:rPr lang="en-US" dirty="0"/>
                        <a:t>/</a:t>
                      </a:r>
                      <a:r>
                        <a:rPr lang="en-US" dirty="0" err="1"/>
                        <a:t>rkt</a:t>
                      </a:r>
                      <a:r>
                        <a:rPr lang="en-US" dirty="0"/>
                        <a:t>/</a:t>
                      </a:r>
                    </a:p>
                  </a:txBody>
                  <a:tcPr/>
                </a:tc>
                <a:tc>
                  <a:txBody>
                    <a:bodyPr/>
                    <a:lstStyle/>
                    <a:p>
                      <a:r>
                        <a:rPr lang="en-US" i="1" dirty="0"/>
                        <a:t>infarct</a:t>
                      </a:r>
                    </a:p>
                  </a:txBody>
                  <a:tcPr/>
                </a:tc>
                <a:extLst>
                  <a:ext uri="{0D108BD9-81ED-4DB2-BD59-A6C34878D82A}">
                    <a16:rowId xmlns:a16="http://schemas.microsoft.com/office/drawing/2014/main" val="303585895"/>
                  </a:ext>
                </a:extLst>
              </a:tr>
              <a:tr h="375622">
                <a:tc>
                  <a:txBody>
                    <a:bodyPr/>
                    <a:lstStyle/>
                    <a:p>
                      <a:r>
                        <a:rPr lang="en-US" dirty="0"/>
                        <a:t>/</a:t>
                      </a:r>
                      <a:r>
                        <a:rPr lang="en-US" dirty="0" err="1"/>
                        <a:t>rm</a:t>
                      </a:r>
                      <a:r>
                        <a:rPr lang="en-US" dirty="0" err="1">
                          <a:latin typeface="Times New Roman" panose="02020603050405020304" pitchFamily="18" charset="0"/>
                          <a:cs typeface="Times New Roman" panose="02020603050405020304" pitchFamily="18" charset="0"/>
                        </a:rPr>
                        <a:t>Ɵ</a:t>
                      </a:r>
                      <a:r>
                        <a:rPr lang="en-US" dirty="0"/>
                        <a:t>/</a:t>
                      </a:r>
                    </a:p>
                  </a:txBody>
                  <a:tcPr/>
                </a:tc>
                <a:tc>
                  <a:txBody>
                    <a:bodyPr/>
                    <a:lstStyle/>
                    <a:p>
                      <a:r>
                        <a:rPr lang="en-US" i="1" dirty="0"/>
                        <a:t>warmth</a:t>
                      </a:r>
                    </a:p>
                  </a:txBody>
                  <a:tcPr/>
                </a:tc>
                <a:extLst>
                  <a:ext uri="{0D108BD9-81ED-4DB2-BD59-A6C34878D82A}">
                    <a16:rowId xmlns:a16="http://schemas.microsoft.com/office/drawing/2014/main" val="1808864848"/>
                  </a:ext>
                </a:extLst>
              </a:tr>
              <a:tr h="375622">
                <a:tc>
                  <a:txBody>
                    <a:bodyPr/>
                    <a:lstStyle/>
                    <a:p>
                      <a:r>
                        <a:rPr lang="en-US" dirty="0"/>
                        <a:t>/</a:t>
                      </a:r>
                      <a:r>
                        <a:rPr lang="en-US" dirty="0" err="1"/>
                        <a:t>rpt</a:t>
                      </a:r>
                      <a:r>
                        <a:rPr lang="en-US" dirty="0"/>
                        <a:t>/</a:t>
                      </a:r>
                    </a:p>
                  </a:txBody>
                  <a:tcPr/>
                </a:tc>
                <a:tc>
                  <a:txBody>
                    <a:bodyPr/>
                    <a:lstStyle/>
                    <a:p>
                      <a:r>
                        <a:rPr lang="en-US" i="1" dirty="0"/>
                        <a:t>excerpt</a:t>
                      </a:r>
                    </a:p>
                  </a:txBody>
                  <a:tcPr/>
                </a:tc>
                <a:extLst>
                  <a:ext uri="{0D108BD9-81ED-4DB2-BD59-A6C34878D82A}">
                    <a16:rowId xmlns:a16="http://schemas.microsoft.com/office/drawing/2014/main" val="3965323774"/>
                  </a:ext>
                </a:extLst>
              </a:tr>
              <a:tr h="375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a:r>
                      <a:r>
                        <a:rPr lang="en-US" dirty="0" err="1"/>
                        <a:t>rps</a:t>
                      </a:r>
                      <a:r>
                        <a:rPr lang="en-US" dirty="0"/>
                        <a:t>/</a:t>
                      </a:r>
                    </a:p>
                  </a:txBody>
                  <a:tcPr/>
                </a:tc>
                <a:tc>
                  <a:txBody>
                    <a:bodyPr/>
                    <a:lstStyle/>
                    <a:p>
                      <a:r>
                        <a:rPr lang="en-US" i="1" dirty="0"/>
                        <a:t>corpse</a:t>
                      </a:r>
                    </a:p>
                  </a:txBody>
                  <a:tcPr/>
                </a:tc>
                <a:extLst>
                  <a:ext uri="{0D108BD9-81ED-4DB2-BD59-A6C34878D82A}">
                    <a16:rowId xmlns:a16="http://schemas.microsoft.com/office/drawing/2014/main" val="3646156006"/>
                  </a:ext>
                </a:extLst>
              </a:tr>
            </a:tbl>
          </a:graphicData>
        </a:graphic>
      </p:graphicFrame>
    </p:spTree>
    <p:extLst>
      <p:ext uri="{BB962C8B-B14F-4D97-AF65-F5344CB8AC3E}">
        <p14:creationId xmlns:p14="http://schemas.microsoft.com/office/powerpoint/2010/main" val="1564482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2" end="2"/>
                                            </p:txEl>
                                          </p:spTgt>
                                        </p:tgtEl>
                                        <p:attrNameLst>
                                          <p:attrName>style.visibility</p:attrName>
                                        </p:attrNameLst>
                                      </p:cBhvr>
                                      <p:to>
                                        <p:strVal val="visible"/>
                                      </p:to>
                                    </p:set>
                                    <p:animEffect transition="in" filter="fade">
                                      <p:cBhvr>
                                        <p:cTn id="27"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37028" cy="1325563"/>
          </a:xfrm>
        </p:spPr>
        <p:txBody>
          <a:bodyPr>
            <a:normAutofit/>
          </a:bodyPr>
          <a:lstStyle/>
          <a:p>
            <a:r>
              <a:rPr lang="en-US" sz="4000" b="1" dirty="0">
                <a:latin typeface="Cambria" panose="02040503050406030204" pitchFamily="18" charset="0"/>
                <a:ea typeface="Cambria" panose="02040503050406030204" pitchFamily="18" charset="0"/>
              </a:rPr>
              <a:t>2.3. The Structure of The Syllable – </a:t>
            </a:r>
            <a:r>
              <a:rPr lang="en-US" sz="4000" b="1" dirty="0">
                <a:solidFill>
                  <a:srgbClr val="C00000"/>
                </a:solidFill>
                <a:latin typeface="Cambria" panose="02040503050406030204" pitchFamily="18" charset="0"/>
                <a:ea typeface="Cambria" panose="02040503050406030204" pitchFamily="18" charset="0"/>
              </a:rPr>
              <a:t>The Coda</a:t>
            </a:r>
          </a:p>
        </p:txBody>
      </p:sp>
      <p:sp>
        <p:nvSpPr>
          <p:cNvPr id="3" name="Rectangle 2">
            <a:extLst>
              <a:ext uri="{FF2B5EF4-FFF2-40B4-BE49-F238E27FC236}">
                <a16:creationId xmlns:a16="http://schemas.microsoft.com/office/drawing/2014/main" id="{9E44FA98-8ACD-4B3E-99FA-918E13B1A0D3}"/>
              </a:ext>
            </a:extLst>
          </p:cNvPr>
          <p:cNvSpPr/>
          <p:nvPr/>
        </p:nvSpPr>
        <p:spPr>
          <a:xfrm>
            <a:off x="1019958" y="1555390"/>
            <a:ext cx="2702188" cy="4733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dirty="0"/>
              <a:t>FOUR-CONSONANT CODA</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104003" y="2605171"/>
            <a:ext cx="2359959" cy="164765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Four-consonant codas only occur in examples where suffixation is involved: </a:t>
            </a:r>
            <a:r>
              <a:rPr lang="en-US" sz="2000" i="1" dirty="0"/>
              <a:t>tempts, excerpts. </a:t>
            </a:r>
            <a:endParaRPr lang="en-US" sz="2000" dirty="0"/>
          </a:p>
        </p:txBody>
      </p:sp>
      <p:sp>
        <p:nvSpPr>
          <p:cNvPr id="15" name="Content Placeholder 7">
            <a:extLst>
              <a:ext uri="{FF2B5EF4-FFF2-40B4-BE49-F238E27FC236}">
                <a16:creationId xmlns:a16="http://schemas.microsoft.com/office/drawing/2014/main" id="{7C52616D-0866-4ABF-B181-8DEA27AC6567}"/>
              </a:ext>
            </a:extLst>
          </p:cNvPr>
          <p:cNvSpPr txBox="1">
            <a:spLocks/>
          </p:cNvSpPr>
          <p:nvPr/>
        </p:nvSpPr>
        <p:spPr>
          <a:xfrm>
            <a:off x="5734154" y="4636461"/>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e</a:t>
            </a:r>
            <a:endParaRPr lang="en-US" sz="2000" dirty="0">
              <a:solidFill>
                <a:srgbClr val="C00000"/>
              </a:solidFill>
            </a:endParaRPr>
          </a:p>
        </p:txBody>
      </p:sp>
      <p:sp>
        <p:nvSpPr>
          <p:cNvPr id="16" name="TextBox 15">
            <a:extLst>
              <a:ext uri="{FF2B5EF4-FFF2-40B4-BE49-F238E27FC236}">
                <a16:creationId xmlns:a16="http://schemas.microsoft.com/office/drawing/2014/main" id="{072209B6-B136-4FB7-BCE7-D6C65C5F24EB}"/>
              </a:ext>
            </a:extLst>
          </p:cNvPr>
          <p:cNvSpPr txBox="1"/>
          <p:nvPr/>
        </p:nvSpPr>
        <p:spPr>
          <a:xfrm>
            <a:off x="5317582" y="2081951"/>
            <a:ext cx="1556836" cy="523220"/>
          </a:xfrm>
          <a:prstGeom prst="rect">
            <a:avLst/>
          </a:prstGeom>
          <a:noFill/>
        </p:spPr>
        <p:txBody>
          <a:bodyPr wrap="none" rtlCol="0">
            <a:spAutoFit/>
          </a:bodyPr>
          <a:lstStyle/>
          <a:p>
            <a:r>
              <a:rPr lang="el-GR" sz="2800" b="1" dirty="0"/>
              <a:t>σ</a:t>
            </a:r>
            <a:r>
              <a:rPr lang="en-US" sz="2800" b="1" dirty="0"/>
              <a:t> (sigma)</a:t>
            </a:r>
          </a:p>
        </p:txBody>
      </p:sp>
      <p:sp>
        <p:nvSpPr>
          <p:cNvPr id="17" name="TextBox 16">
            <a:extLst>
              <a:ext uri="{FF2B5EF4-FFF2-40B4-BE49-F238E27FC236}">
                <a16:creationId xmlns:a16="http://schemas.microsoft.com/office/drawing/2014/main" id="{230105D9-0762-4B60-B9C5-08EF790FE36E}"/>
              </a:ext>
            </a:extLst>
          </p:cNvPr>
          <p:cNvSpPr txBox="1"/>
          <p:nvPr/>
        </p:nvSpPr>
        <p:spPr>
          <a:xfrm>
            <a:off x="4940373" y="3247702"/>
            <a:ext cx="779252" cy="400110"/>
          </a:xfrm>
          <a:prstGeom prst="rect">
            <a:avLst/>
          </a:prstGeom>
          <a:noFill/>
        </p:spPr>
        <p:txBody>
          <a:bodyPr wrap="none" rtlCol="0">
            <a:spAutoFit/>
          </a:bodyPr>
          <a:lstStyle/>
          <a:p>
            <a:r>
              <a:rPr lang="en-US" sz="2000" b="1" dirty="0"/>
              <a:t>onset</a:t>
            </a:r>
          </a:p>
        </p:txBody>
      </p:sp>
      <p:sp>
        <p:nvSpPr>
          <p:cNvPr id="18" name="TextBox 17">
            <a:extLst>
              <a:ext uri="{FF2B5EF4-FFF2-40B4-BE49-F238E27FC236}">
                <a16:creationId xmlns:a16="http://schemas.microsoft.com/office/drawing/2014/main" id="{B1D736D0-B719-49DD-B673-27E5B0C2632C}"/>
              </a:ext>
            </a:extLst>
          </p:cNvPr>
          <p:cNvSpPr txBox="1"/>
          <p:nvPr/>
        </p:nvSpPr>
        <p:spPr>
          <a:xfrm>
            <a:off x="6096000" y="3247702"/>
            <a:ext cx="869341" cy="400110"/>
          </a:xfrm>
          <a:prstGeom prst="rect">
            <a:avLst/>
          </a:prstGeom>
          <a:noFill/>
        </p:spPr>
        <p:txBody>
          <a:bodyPr wrap="none" rtlCol="0">
            <a:spAutoFit/>
          </a:bodyPr>
          <a:lstStyle/>
          <a:p>
            <a:r>
              <a:rPr lang="en-US" sz="2000" b="1" dirty="0"/>
              <a:t>rhyme</a:t>
            </a:r>
          </a:p>
        </p:txBody>
      </p:sp>
      <p:cxnSp>
        <p:nvCxnSpPr>
          <p:cNvPr id="19" name="Straight Connector 18">
            <a:extLst>
              <a:ext uri="{FF2B5EF4-FFF2-40B4-BE49-F238E27FC236}">
                <a16:creationId xmlns:a16="http://schemas.microsoft.com/office/drawing/2014/main" id="{77F9A733-5DBC-4470-A69A-7E93D0A38DF7}"/>
              </a:ext>
            </a:extLst>
          </p:cNvPr>
          <p:cNvCxnSpPr>
            <a:cxnSpLocks/>
          </p:cNvCxnSpPr>
          <p:nvPr/>
        </p:nvCxnSpPr>
        <p:spPr>
          <a:xfrm flipV="1">
            <a:off x="5359525" y="2645420"/>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B74689-F75F-467C-861D-0A63F5FF7259}"/>
              </a:ext>
            </a:extLst>
          </p:cNvPr>
          <p:cNvCxnSpPr>
            <a:cxnSpLocks/>
          </p:cNvCxnSpPr>
          <p:nvPr/>
        </p:nvCxnSpPr>
        <p:spPr>
          <a:xfrm rot="16200000" flipV="1">
            <a:off x="5794438" y="2727400"/>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3C1C0B-9E3A-4990-B54B-3890E666E570}"/>
              </a:ext>
            </a:extLst>
          </p:cNvPr>
          <p:cNvCxnSpPr>
            <a:cxnSpLocks/>
          </p:cNvCxnSpPr>
          <p:nvPr/>
        </p:nvCxnSpPr>
        <p:spPr>
          <a:xfrm flipV="1">
            <a:off x="6010857" y="3659730"/>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24201DC-D8E2-4519-990E-DCCC299BBA05}"/>
              </a:ext>
            </a:extLst>
          </p:cNvPr>
          <p:cNvCxnSpPr>
            <a:cxnSpLocks/>
          </p:cNvCxnSpPr>
          <p:nvPr/>
        </p:nvCxnSpPr>
        <p:spPr>
          <a:xfrm rot="16200000" flipV="1">
            <a:off x="6445770" y="3741710"/>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F370957-10B4-43E1-A5FF-0C458F854BDE}"/>
              </a:ext>
            </a:extLst>
          </p:cNvPr>
          <p:cNvSpPr txBox="1"/>
          <p:nvPr/>
        </p:nvSpPr>
        <p:spPr>
          <a:xfrm>
            <a:off x="5451192" y="4236644"/>
            <a:ext cx="1000595" cy="400110"/>
          </a:xfrm>
          <a:prstGeom prst="rect">
            <a:avLst/>
          </a:prstGeom>
          <a:noFill/>
        </p:spPr>
        <p:txBody>
          <a:bodyPr wrap="none" rtlCol="0">
            <a:spAutoFit/>
          </a:bodyPr>
          <a:lstStyle/>
          <a:p>
            <a:r>
              <a:rPr lang="en-US" sz="2000" b="1" dirty="0"/>
              <a:t>nucleus</a:t>
            </a:r>
          </a:p>
        </p:txBody>
      </p:sp>
      <p:sp>
        <p:nvSpPr>
          <p:cNvPr id="24" name="TextBox 23">
            <a:extLst>
              <a:ext uri="{FF2B5EF4-FFF2-40B4-BE49-F238E27FC236}">
                <a16:creationId xmlns:a16="http://schemas.microsoft.com/office/drawing/2014/main" id="{84A1617B-9DFA-41EA-8136-46D72CA63C00}"/>
              </a:ext>
            </a:extLst>
          </p:cNvPr>
          <p:cNvSpPr txBox="1"/>
          <p:nvPr/>
        </p:nvSpPr>
        <p:spPr>
          <a:xfrm>
            <a:off x="6657190" y="4236644"/>
            <a:ext cx="693138" cy="400110"/>
          </a:xfrm>
          <a:prstGeom prst="rect">
            <a:avLst/>
          </a:prstGeom>
          <a:noFill/>
        </p:spPr>
        <p:txBody>
          <a:bodyPr wrap="none" rtlCol="0">
            <a:spAutoFit/>
          </a:bodyPr>
          <a:lstStyle/>
          <a:p>
            <a:r>
              <a:rPr lang="en-US" sz="2000" b="1" dirty="0"/>
              <a:t>coda</a:t>
            </a:r>
          </a:p>
        </p:txBody>
      </p:sp>
      <p:sp>
        <p:nvSpPr>
          <p:cNvPr id="26" name="Content Placeholder 7">
            <a:extLst>
              <a:ext uri="{FF2B5EF4-FFF2-40B4-BE49-F238E27FC236}">
                <a16:creationId xmlns:a16="http://schemas.microsoft.com/office/drawing/2014/main" id="{92529011-2ECB-4FAA-ACAA-024E91796A2A}"/>
              </a:ext>
            </a:extLst>
          </p:cNvPr>
          <p:cNvSpPr txBox="1">
            <a:spLocks/>
          </p:cNvSpPr>
          <p:nvPr/>
        </p:nvSpPr>
        <p:spPr>
          <a:xfrm>
            <a:off x="6915657" y="4636461"/>
            <a:ext cx="703103" cy="461808"/>
          </a:xfrm>
          <a:prstGeom prst="rect">
            <a:avLst/>
          </a:prstGeom>
          <a:ln>
            <a:no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mpts</a:t>
            </a:r>
            <a:endParaRPr lang="en-US" sz="3200" dirty="0">
              <a:solidFill>
                <a:srgbClr val="C00000"/>
              </a:solidFill>
            </a:endParaRPr>
          </a:p>
        </p:txBody>
      </p:sp>
      <p:sp>
        <p:nvSpPr>
          <p:cNvPr id="27" name="Content Placeholder 7">
            <a:extLst>
              <a:ext uri="{FF2B5EF4-FFF2-40B4-BE49-F238E27FC236}">
                <a16:creationId xmlns:a16="http://schemas.microsoft.com/office/drawing/2014/main" id="{0061A9E6-AA86-49AC-B8CE-96FF58D36CB4}"/>
              </a:ext>
            </a:extLst>
          </p:cNvPr>
          <p:cNvSpPr txBox="1">
            <a:spLocks/>
          </p:cNvSpPr>
          <p:nvPr/>
        </p:nvSpPr>
        <p:spPr>
          <a:xfrm>
            <a:off x="9253735" y="4670046"/>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ɜ:</a:t>
            </a:r>
            <a:endParaRPr lang="en-US" sz="2000" dirty="0">
              <a:solidFill>
                <a:srgbClr val="C00000"/>
              </a:solidFill>
            </a:endParaRPr>
          </a:p>
        </p:txBody>
      </p:sp>
      <p:sp>
        <p:nvSpPr>
          <p:cNvPr id="28" name="TextBox 27">
            <a:extLst>
              <a:ext uri="{FF2B5EF4-FFF2-40B4-BE49-F238E27FC236}">
                <a16:creationId xmlns:a16="http://schemas.microsoft.com/office/drawing/2014/main" id="{8538FE00-90A6-46A3-A75E-43B529447681}"/>
              </a:ext>
            </a:extLst>
          </p:cNvPr>
          <p:cNvSpPr txBox="1"/>
          <p:nvPr/>
        </p:nvSpPr>
        <p:spPr>
          <a:xfrm>
            <a:off x="8837163" y="2081951"/>
            <a:ext cx="1556836" cy="523220"/>
          </a:xfrm>
          <a:prstGeom prst="rect">
            <a:avLst/>
          </a:prstGeom>
          <a:noFill/>
        </p:spPr>
        <p:txBody>
          <a:bodyPr wrap="none" rtlCol="0">
            <a:spAutoFit/>
          </a:bodyPr>
          <a:lstStyle/>
          <a:p>
            <a:r>
              <a:rPr lang="el-GR" sz="2800" b="1" dirty="0"/>
              <a:t>σ</a:t>
            </a:r>
            <a:r>
              <a:rPr lang="en-US" sz="2800" b="1" dirty="0"/>
              <a:t> (sigma)</a:t>
            </a:r>
          </a:p>
        </p:txBody>
      </p:sp>
      <p:sp>
        <p:nvSpPr>
          <p:cNvPr id="29" name="TextBox 28">
            <a:extLst>
              <a:ext uri="{FF2B5EF4-FFF2-40B4-BE49-F238E27FC236}">
                <a16:creationId xmlns:a16="http://schemas.microsoft.com/office/drawing/2014/main" id="{2A5FA471-F17A-4FFD-9ACD-164EDE3EC412}"/>
              </a:ext>
            </a:extLst>
          </p:cNvPr>
          <p:cNvSpPr txBox="1"/>
          <p:nvPr/>
        </p:nvSpPr>
        <p:spPr>
          <a:xfrm>
            <a:off x="8459954" y="3247702"/>
            <a:ext cx="779252" cy="400110"/>
          </a:xfrm>
          <a:prstGeom prst="rect">
            <a:avLst/>
          </a:prstGeom>
          <a:noFill/>
        </p:spPr>
        <p:txBody>
          <a:bodyPr wrap="none" rtlCol="0">
            <a:spAutoFit/>
          </a:bodyPr>
          <a:lstStyle/>
          <a:p>
            <a:r>
              <a:rPr lang="en-US" sz="2000" b="1" dirty="0"/>
              <a:t>onset</a:t>
            </a:r>
          </a:p>
        </p:txBody>
      </p:sp>
      <p:sp>
        <p:nvSpPr>
          <p:cNvPr id="30" name="TextBox 29">
            <a:extLst>
              <a:ext uri="{FF2B5EF4-FFF2-40B4-BE49-F238E27FC236}">
                <a16:creationId xmlns:a16="http://schemas.microsoft.com/office/drawing/2014/main" id="{C047A86D-DBBA-4CB5-92F6-E792E25CF654}"/>
              </a:ext>
            </a:extLst>
          </p:cNvPr>
          <p:cNvSpPr txBox="1"/>
          <p:nvPr/>
        </p:nvSpPr>
        <p:spPr>
          <a:xfrm>
            <a:off x="9615581" y="3247702"/>
            <a:ext cx="869341" cy="400110"/>
          </a:xfrm>
          <a:prstGeom prst="rect">
            <a:avLst/>
          </a:prstGeom>
          <a:noFill/>
        </p:spPr>
        <p:txBody>
          <a:bodyPr wrap="none" rtlCol="0">
            <a:spAutoFit/>
          </a:bodyPr>
          <a:lstStyle/>
          <a:p>
            <a:r>
              <a:rPr lang="en-US" sz="2000" b="1" dirty="0"/>
              <a:t>rhyme</a:t>
            </a:r>
          </a:p>
        </p:txBody>
      </p:sp>
      <p:cxnSp>
        <p:nvCxnSpPr>
          <p:cNvPr id="31" name="Straight Connector 30">
            <a:extLst>
              <a:ext uri="{FF2B5EF4-FFF2-40B4-BE49-F238E27FC236}">
                <a16:creationId xmlns:a16="http://schemas.microsoft.com/office/drawing/2014/main" id="{B6BEDB94-BB6D-430B-86AD-842F67758C24}"/>
              </a:ext>
            </a:extLst>
          </p:cNvPr>
          <p:cNvCxnSpPr>
            <a:cxnSpLocks/>
          </p:cNvCxnSpPr>
          <p:nvPr/>
        </p:nvCxnSpPr>
        <p:spPr>
          <a:xfrm flipV="1">
            <a:off x="8879106" y="2645420"/>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3660FCC-4E22-4692-A4EA-162B4D1CEFAD}"/>
              </a:ext>
            </a:extLst>
          </p:cNvPr>
          <p:cNvCxnSpPr>
            <a:cxnSpLocks/>
          </p:cNvCxnSpPr>
          <p:nvPr/>
        </p:nvCxnSpPr>
        <p:spPr>
          <a:xfrm rot="16200000" flipV="1">
            <a:off x="9314019" y="2727400"/>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60D9BE4-0D77-45B7-8F6D-5C480D6B98EF}"/>
              </a:ext>
            </a:extLst>
          </p:cNvPr>
          <p:cNvCxnSpPr>
            <a:cxnSpLocks/>
          </p:cNvCxnSpPr>
          <p:nvPr/>
        </p:nvCxnSpPr>
        <p:spPr>
          <a:xfrm flipV="1">
            <a:off x="9530438" y="3659730"/>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113540-B453-4A2E-8CE0-FEEB9B74FD6B}"/>
              </a:ext>
            </a:extLst>
          </p:cNvPr>
          <p:cNvCxnSpPr>
            <a:cxnSpLocks/>
          </p:cNvCxnSpPr>
          <p:nvPr/>
        </p:nvCxnSpPr>
        <p:spPr>
          <a:xfrm rot="16200000" flipV="1">
            <a:off x="9965351" y="3741710"/>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6562CC97-8038-491D-B7C6-7E2EF1409F6D}"/>
              </a:ext>
            </a:extLst>
          </p:cNvPr>
          <p:cNvSpPr txBox="1"/>
          <p:nvPr/>
        </p:nvSpPr>
        <p:spPr>
          <a:xfrm>
            <a:off x="8970773" y="4236644"/>
            <a:ext cx="1000595" cy="400110"/>
          </a:xfrm>
          <a:prstGeom prst="rect">
            <a:avLst/>
          </a:prstGeom>
          <a:noFill/>
        </p:spPr>
        <p:txBody>
          <a:bodyPr wrap="none" rtlCol="0">
            <a:spAutoFit/>
          </a:bodyPr>
          <a:lstStyle/>
          <a:p>
            <a:r>
              <a:rPr lang="en-US" sz="2000" b="1" dirty="0"/>
              <a:t>nucleus</a:t>
            </a:r>
          </a:p>
        </p:txBody>
      </p:sp>
      <p:sp>
        <p:nvSpPr>
          <p:cNvPr id="36" name="TextBox 35">
            <a:extLst>
              <a:ext uri="{FF2B5EF4-FFF2-40B4-BE49-F238E27FC236}">
                <a16:creationId xmlns:a16="http://schemas.microsoft.com/office/drawing/2014/main" id="{31CE3563-58BA-478B-BA29-39C805F0A2B7}"/>
              </a:ext>
            </a:extLst>
          </p:cNvPr>
          <p:cNvSpPr txBox="1"/>
          <p:nvPr/>
        </p:nvSpPr>
        <p:spPr>
          <a:xfrm>
            <a:off x="10176771" y="4236644"/>
            <a:ext cx="693138" cy="400110"/>
          </a:xfrm>
          <a:prstGeom prst="rect">
            <a:avLst/>
          </a:prstGeom>
          <a:noFill/>
        </p:spPr>
        <p:txBody>
          <a:bodyPr wrap="none" rtlCol="0">
            <a:spAutoFit/>
          </a:bodyPr>
          <a:lstStyle/>
          <a:p>
            <a:r>
              <a:rPr lang="en-US" sz="2000" b="1" dirty="0"/>
              <a:t>coda</a:t>
            </a:r>
          </a:p>
        </p:txBody>
      </p:sp>
      <p:sp>
        <p:nvSpPr>
          <p:cNvPr id="37" name="Content Placeholder 7">
            <a:extLst>
              <a:ext uri="{FF2B5EF4-FFF2-40B4-BE49-F238E27FC236}">
                <a16:creationId xmlns:a16="http://schemas.microsoft.com/office/drawing/2014/main" id="{443BE84A-81FA-4AE6-9879-DBBB8E636151}"/>
              </a:ext>
            </a:extLst>
          </p:cNvPr>
          <p:cNvSpPr txBox="1">
            <a:spLocks/>
          </p:cNvSpPr>
          <p:nvPr/>
        </p:nvSpPr>
        <p:spPr>
          <a:xfrm>
            <a:off x="10435238" y="4698159"/>
            <a:ext cx="1099025" cy="90799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50" name="Content Placeholder 7">
            <a:extLst>
              <a:ext uri="{FF2B5EF4-FFF2-40B4-BE49-F238E27FC236}">
                <a16:creationId xmlns:a16="http://schemas.microsoft.com/office/drawing/2014/main" id="{3AB40ADC-C43A-4EB0-A9E5-34C3467CD28F}"/>
              </a:ext>
            </a:extLst>
          </p:cNvPr>
          <p:cNvSpPr txBox="1">
            <a:spLocks/>
          </p:cNvSpPr>
          <p:nvPr/>
        </p:nvSpPr>
        <p:spPr>
          <a:xfrm>
            <a:off x="8587210" y="3585213"/>
            <a:ext cx="504666" cy="515509"/>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s</a:t>
            </a:r>
            <a:endParaRPr lang="en-US" sz="2400" dirty="0">
              <a:solidFill>
                <a:srgbClr val="C00000"/>
              </a:solidFill>
            </a:endParaRPr>
          </a:p>
        </p:txBody>
      </p:sp>
      <p:sp>
        <p:nvSpPr>
          <p:cNvPr id="51" name="Content Placeholder 7">
            <a:extLst>
              <a:ext uri="{FF2B5EF4-FFF2-40B4-BE49-F238E27FC236}">
                <a16:creationId xmlns:a16="http://schemas.microsoft.com/office/drawing/2014/main" id="{924D0615-09BA-4616-BF6B-28CC965CCEBC}"/>
              </a:ext>
            </a:extLst>
          </p:cNvPr>
          <p:cNvSpPr txBox="1">
            <a:spLocks/>
          </p:cNvSpPr>
          <p:nvPr/>
        </p:nvSpPr>
        <p:spPr>
          <a:xfrm>
            <a:off x="10393999" y="4679197"/>
            <a:ext cx="703102" cy="545175"/>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rpts</a:t>
            </a:r>
            <a:endParaRPr lang="en-US" sz="2000" dirty="0">
              <a:solidFill>
                <a:srgbClr val="C00000"/>
              </a:solidFill>
            </a:endParaRPr>
          </a:p>
        </p:txBody>
      </p:sp>
      <p:sp>
        <p:nvSpPr>
          <p:cNvPr id="49" name="Content Placeholder 7">
            <a:extLst>
              <a:ext uri="{FF2B5EF4-FFF2-40B4-BE49-F238E27FC236}">
                <a16:creationId xmlns:a16="http://schemas.microsoft.com/office/drawing/2014/main" id="{3DCFAADF-F4E7-4A97-B354-F8E058FCA880}"/>
              </a:ext>
            </a:extLst>
          </p:cNvPr>
          <p:cNvSpPr txBox="1">
            <a:spLocks/>
          </p:cNvSpPr>
          <p:nvPr/>
        </p:nvSpPr>
        <p:spPr>
          <a:xfrm>
            <a:off x="5085748" y="3615793"/>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t</a:t>
            </a:r>
            <a:endParaRPr lang="en-US" sz="2000" dirty="0">
              <a:solidFill>
                <a:srgbClr val="C00000"/>
              </a:solidFill>
            </a:endParaRPr>
          </a:p>
        </p:txBody>
      </p:sp>
    </p:spTree>
    <p:extLst>
      <p:ext uri="{BB962C8B-B14F-4D97-AF65-F5344CB8AC3E}">
        <p14:creationId xmlns:p14="http://schemas.microsoft.com/office/powerpoint/2010/main" val="84049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ntr" presetSubtype="0"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fade">
                                      <p:cBhvr>
                                        <p:cTn id="51" dur="500"/>
                                        <p:tgtEl>
                                          <p:spTgt spid="4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fade">
                                      <p:cBhvr>
                                        <p:cTn id="64" dur="500"/>
                                        <p:tgtEl>
                                          <p:spTgt spid="2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par>
                                <p:cTn id="68" presetID="10"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par>
                                <p:cTn id="71" presetID="10" presetClass="entr" presetSubtype="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par>
                                <p:cTn id="74" presetID="10" presetClass="entr" presetSubtype="0" fill="hold"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par>
                                <p:cTn id="77" presetID="10" presetClass="entr" presetSubtype="0" fill="hold"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50"/>
                                        </p:tgtEl>
                                        <p:attrNameLst>
                                          <p:attrName>style.visibility</p:attrName>
                                        </p:attrNameLst>
                                      </p:cBhvr>
                                      <p:to>
                                        <p:strVal val="visible"/>
                                      </p:to>
                                    </p:set>
                                    <p:animEffect transition="in" filter="fade">
                                      <p:cBhvr>
                                        <p:cTn id="95" dur="500"/>
                                        <p:tgtEl>
                                          <p:spTgt spid="50"/>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51"/>
                                        </p:tgtEl>
                                        <p:attrNameLst>
                                          <p:attrName>style.visibility</p:attrName>
                                        </p:attrNameLst>
                                      </p:cBhvr>
                                      <p:to>
                                        <p:strVal val="visible"/>
                                      </p:to>
                                    </p:set>
                                    <p:animEffect transition="in" filter="fade">
                                      <p:cBhvr>
                                        <p:cTn id="10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6" grpId="0"/>
      <p:bldP spid="17" grpId="0"/>
      <p:bldP spid="18" grpId="0"/>
      <p:bldP spid="23" grpId="0"/>
      <p:bldP spid="24" grpId="0"/>
      <p:bldP spid="26" grpId="0"/>
      <p:bldP spid="27" grpId="0"/>
      <p:bldP spid="28" grpId="0"/>
      <p:bldP spid="29" grpId="0"/>
      <p:bldP spid="30" grpId="0"/>
      <p:bldP spid="35" grpId="0"/>
      <p:bldP spid="36" grpId="0"/>
      <p:bldP spid="50" grpId="0"/>
      <p:bldP spid="51" grpId="0"/>
      <p:bldP spid="4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 clipart&#10;&#10;Description automatically generated">
            <a:extLst>
              <a:ext uri="{FF2B5EF4-FFF2-40B4-BE49-F238E27FC236}">
                <a16:creationId xmlns:a16="http://schemas.microsoft.com/office/drawing/2014/main" id="{72478BA1-DA28-4CB3-BDC7-85FA3C33150A}"/>
              </a:ext>
            </a:extLst>
          </p:cNvPr>
          <p:cNvPicPr>
            <a:picLocks noChangeAspect="1"/>
          </p:cNvPicPr>
          <p:nvPr/>
        </p:nvPicPr>
        <p:blipFill rotWithShape="1">
          <a:blip r:embed="rId3">
            <a:alphaModFix amt="20000"/>
            <a:extLst>
              <a:ext uri="{28A0092B-C50C-407E-A947-70E740481C1C}">
                <a14:useLocalDpi xmlns:a14="http://schemas.microsoft.com/office/drawing/2010/main" val="0"/>
              </a:ext>
            </a:extLst>
          </a:blip>
          <a:srcRect r="5882" b="-1"/>
          <a:stretch/>
        </p:blipFill>
        <p:spPr>
          <a:xfrm>
            <a:off x="2522356" y="10"/>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8908228" cy="807459"/>
          </a:xfrm>
        </p:spPr>
        <p:txBody>
          <a:bodyPr vert="horz" lIns="91440" tIns="45720" rIns="91440" bIns="45720" rtlCol="0" anchor="ctr">
            <a:normAutofit/>
          </a:bodyPr>
          <a:lstStyle/>
          <a:p>
            <a:r>
              <a:rPr lang="en-US" sz="4000" b="1" dirty="0">
                <a:latin typeface="Cambria" panose="02040503050406030204" pitchFamily="18" charset="0"/>
                <a:ea typeface="Cambria" panose="02040503050406030204" pitchFamily="18" charset="0"/>
              </a:rPr>
              <a:t>3.1. Comparison with British English</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956859" y="1250859"/>
            <a:ext cx="7175922" cy="503160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ym typeface="Wingdings" panose="05000000000000000000" pitchFamily="2" charset="2"/>
              </a:rPr>
              <a:t>There are two important phonotactic differences between AE and BE:</a:t>
            </a:r>
          </a:p>
          <a:p>
            <a:pPr marL="720725"/>
            <a:r>
              <a:rPr lang="en-US" sz="2000" b="1" dirty="0">
                <a:solidFill>
                  <a:schemeClr val="accent1"/>
                </a:solidFill>
                <a:sym typeface="Wingdings" panose="05000000000000000000" pitchFamily="2" charset="2"/>
              </a:rPr>
              <a:t>Postvocalic /r/</a:t>
            </a:r>
          </a:p>
          <a:p>
            <a:pPr marL="1258888"/>
            <a:r>
              <a:rPr lang="en-US" sz="2000" dirty="0">
                <a:sym typeface="Wingdings" panose="05000000000000000000" pitchFamily="2" charset="2"/>
              </a:rPr>
              <a:t>In AE, /r/ is possible as (a first element of) a coda, for example, </a:t>
            </a:r>
            <a:r>
              <a:rPr lang="en-US" sz="2000" i="1" dirty="0">
                <a:sym typeface="Wingdings" panose="05000000000000000000" pitchFamily="2" charset="2"/>
              </a:rPr>
              <a:t>par </a:t>
            </a:r>
            <a:r>
              <a:rPr lang="en-US" sz="2000" dirty="0">
                <a:sym typeface="Wingdings" panose="05000000000000000000" pitchFamily="2" charset="2"/>
              </a:rPr>
              <a:t>/</a:t>
            </a:r>
            <a:r>
              <a:rPr lang="en-US" sz="2000" dirty="0" err="1">
                <a:sym typeface="Wingdings" panose="05000000000000000000" pitchFamily="2" charset="2"/>
              </a:rPr>
              <a:t>pɑr</a:t>
            </a:r>
            <a:r>
              <a:rPr lang="en-US" sz="2000" dirty="0">
                <a:sym typeface="Wingdings" panose="05000000000000000000" pitchFamily="2" charset="2"/>
              </a:rPr>
              <a:t>/</a:t>
            </a:r>
            <a:r>
              <a:rPr lang="en-US" sz="2000" i="1" dirty="0">
                <a:sym typeface="Wingdings" panose="05000000000000000000" pitchFamily="2" charset="2"/>
              </a:rPr>
              <a:t>, park </a:t>
            </a:r>
            <a:r>
              <a:rPr lang="en-US" sz="2000" dirty="0">
                <a:sym typeface="Wingdings" panose="05000000000000000000" pitchFamily="2" charset="2"/>
              </a:rPr>
              <a:t>/</a:t>
            </a:r>
            <a:r>
              <a:rPr lang="en-US" sz="2000" dirty="0" err="1">
                <a:sym typeface="Wingdings" panose="05000000000000000000" pitchFamily="2" charset="2"/>
              </a:rPr>
              <a:t>pɑrk</a:t>
            </a:r>
            <a:r>
              <a:rPr lang="en-US" sz="2000" dirty="0">
                <a:sym typeface="Wingdings" panose="05000000000000000000" pitchFamily="2" charset="2"/>
              </a:rPr>
              <a:t>/</a:t>
            </a:r>
            <a:r>
              <a:rPr lang="en-US" sz="2000" i="1" dirty="0">
                <a:sym typeface="Wingdings" panose="05000000000000000000" pitchFamily="2" charset="2"/>
              </a:rPr>
              <a:t>, and parks </a:t>
            </a:r>
            <a:r>
              <a:rPr lang="en-US" sz="2000" dirty="0">
                <a:sym typeface="Wingdings" panose="05000000000000000000" pitchFamily="2" charset="2"/>
              </a:rPr>
              <a:t>/</a:t>
            </a:r>
            <a:r>
              <a:rPr lang="en-US" sz="2000" dirty="0" err="1">
                <a:sym typeface="Wingdings" panose="05000000000000000000" pitchFamily="2" charset="2"/>
              </a:rPr>
              <a:t>pɑrks</a:t>
            </a:r>
            <a:r>
              <a:rPr lang="en-US" sz="2000" dirty="0">
                <a:sym typeface="Wingdings" panose="05000000000000000000" pitchFamily="2" charset="2"/>
              </a:rPr>
              <a:t>/</a:t>
            </a:r>
            <a:r>
              <a:rPr lang="en-US" sz="2000" i="1" dirty="0">
                <a:sym typeface="Wingdings" panose="05000000000000000000" pitchFamily="2" charset="2"/>
              </a:rPr>
              <a:t>.</a:t>
            </a:r>
          </a:p>
          <a:p>
            <a:pPr marL="1258888"/>
            <a:r>
              <a:rPr lang="en-US" sz="2000" dirty="0">
                <a:sym typeface="Wingdings" panose="05000000000000000000" pitchFamily="2" charset="2"/>
              </a:rPr>
              <a:t>This is not the case in BE, where these words would be /</a:t>
            </a:r>
            <a:r>
              <a:rPr lang="en-US" sz="2000" dirty="0" err="1">
                <a:sym typeface="Wingdings" panose="05000000000000000000" pitchFamily="2" charset="2"/>
              </a:rPr>
              <a:t>pɑ</a:t>
            </a:r>
            <a:r>
              <a:rPr lang="en-US" sz="2000" dirty="0">
                <a:sym typeface="Wingdings" panose="05000000000000000000" pitchFamily="2" charset="2"/>
              </a:rPr>
              <a:t>/, /</a:t>
            </a:r>
            <a:r>
              <a:rPr lang="en-US" sz="2000" dirty="0" err="1">
                <a:sym typeface="Wingdings" panose="05000000000000000000" pitchFamily="2" charset="2"/>
              </a:rPr>
              <a:t>pɑk</a:t>
            </a:r>
            <a:r>
              <a:rPr lang="en-US" sz="2000" dirty="0">
                <a:sym typeface="Wingdings" panose="05000000000000000000" pitchFamily="2" charset="2"/>
              </a:rPr>
              <a:t>/, and /</a:t>
            </a:r>
            <a:r>
              <a:rPr lang="en-US" sz="2000" dirty="0" err="1">
                <a:sym typeface="Wingdings" panose="05000000000000000000" pitchFamily="2" charset="2"/>
              </a:rPr>
              <a:t>pɑks</a:t>
            </a:r>
            <a:r>
              <a:rPr lang="en-US" sz="2000" dirty="0">
                <a:sym typeface="Wingdings" panose="05000000000000000000" pitchFamily="2" charset="2"/>
              </a:rPr>
              <a:t>/.</a:t>
            </a:r>
          </a:p>
          <a:p>
            <a:pPr marL="1258888"/>
            <a:endParaRPr lang="en-US" sz="2000" dirty="0">
              <a:sym typeface="Wingdings" panose="05000000000000000000" pitchFamily="2" charset="2"/>
            </a:endParaRPr>
          </a:p>
          <a:p>
            <a:pPr marL="720725"/>
            <a:r>
              <a:rPr lang="en-US" sz="2000" b="1" dirty="0">
                <a:solidFill>
                  <a:srgbClr val="C00000"/>
                </a:solidFill>
                <a:sym typeface="Wingdings" panose="05000000000000000000" pitchFamily="2" charset="2"/>
              </a:rPr>
              <a:t>Onset with /j/ as a Second Element</a:t>
            </a:r>
            <a:endParaRPr lang="en-US" sz="2000" dirty="0">
              <a:solidFill>
                <a:srgbClr val="C00000"/>
              </a:solidFill>
              <a:sym typeface="Wingdings" panose="05000000000000000000" pitchFamily="2" charset="2"/>
            </a:endParaRPr>
          </a:p>
          <a:p>
            <a:pPr marL="1258888"/>
            <a:r>
              <a:rPr lang="en-US" sz="2000" dirty="0">
                <a:sym typeface="Wingdings" panose="05000000000000000000" pitchFamily="2" charset="2"/>
              </a:rPr>
              <a:t>The clusters /</a:t>
            </a:r>
            <a:r>
              <a:rPr lang="en-US" sz="2000" dirty="0" err="1">
                <a:sym typeface="Wingdings" panose="05000000000000000000" pitchFamily="2" charset="2"/>
              </a:rPr>
              <a:t>tj</a:t>
            </a:r>
            <a:r>
              <a:rPr lang="en-US" sz="2000" dirty="0">
                <a:sym typeface="Wingdings" panose="05000000000000000000" pitchFamily="2" charset="2"/>
              </a:rPr>
              <a:t>, </a:t>
            </a:r>
            <a:r>
              <a:rPr lang="en-US" sz="2000" dirty="0" err="1">
                <a:sym typeface="Wingdings" panose="05000000000000000000" pitchFamily="2" charset="2"/>
              </a:rPr>
              <a:t>stj</a:t>
            </a:r>
            <a:r>
              <a:rPr lang="en-US" sz="2000" dirty="0">
                <a:sym typeface="Wingdings" panose="05000000000000000000" pitchFamily="2" charset="2"/>
              </a:rPr>
              <a:t>, </a:t>
            </a:r>
            <a:r>
              <a:rPr lang="en-US" sz="2000" dirty="0" err="1">
                <a:sym typeface="Wingdings" panose="05000000000000000000" pitchFamily="2" charset="2"/>
              </a:rPr>
              <a:t>dj</a:t>
            </a:r>
            <a:r>
              <a:rPr lang="en-US" sz="2000" dirty="0">
                <a:sym typeface="Wingdings" panose="05000000000000000000" pitchFamily="2" charset="2"/>
              </a:rPr>
              <a:t>, </a:t>
            </a:r>
            <a:r>
              <a:rPr lang="en-US" sz="2000" dirty="0" err="1">
                <a:sym typeface="Wingdings" panose="05000000000000000000" pitchFamily="2" charset="2"/>
              </a:rPr>
              <a:t>Ɵj</a:t>
            </a:r>
            <a:r>
              <a:rPr lang="en-US" sz="2000" dirty="0">
                <a:sym typeface="Wingdings" panose="05000000000000000000" pitchFamily="2" charset="2"/>
              </a:rPr>
              <a:t>, </a:t>
            </a:r>
            <a:r>
              <a:rPr lang="en-US" sz="2000" dirty="0" err="1">
                <a:sym typeface="Wingdings" panose="05000000000000000000" pitchFamily="2" charset="2"/>
              </a:rPr>
              <a:t>sj</a:t>
            </a:r>
            <a:r>
              <a:rPr lang="en-US" sz="2000" dirty="0">
                <a:sym typeface="Wingdings" panose="05000000000000000000" pitchFamily="2" charset="2"/>
              </a:rPr>
              <a:t>, </a:t>
            </a:r>
            <a:r>
              <a:rPr lang="en-US" sz="2000" dirty="0" err="1">
                <a:sym typeface="Wingdings" panose="05000000000000000000" pitchFamily="2" charset="2"/>
              </a:rPr>
              <a:t>nj</a:t>
            </a:r>
            <a:r>
              <a:rPr lang="en-US" sz="2000" dirty="0">
                <a:sym typeface="Wingdings" panose="05000000000000000000" pitchFamily="2" charset="2"/>
              </a:rPr>
              <a:t>, </a:t>
            </a:r>
            <a:r>
              <a:rPr lang="en-US" sz="2000" dirty="0" err="1">
                <a:sym typeface="Wingdings" panose="05000000000000000000" pitchFamily="2" charset="2"/>
              </a:rPr>
              <a:t>lj</a:t>
            </a:r>
            <a:r>
              <a:rPr lang="en-US" sz="2000" dirty="0">
                <a:sym typeface="Wingdings" panose="05000000000000000000" pitchFamily="2" charset="2"/>
              </a:rPr>
              <a:t>/ are found as onsets in BE in words like </a:t>
            </a:r>
            <a:r>
              <a:rPr lang="en-US" sz="2000" i="1" dirty="0">
                <a:sym typeface="Wingdings" panose="05000000000000000000" pitchFamily="2" charset="2"/>
              </a:rPr>
              <a:t>tune, stew, dune, Thucydides, sue, new, lewd.</a:t>
            </a:r>
            <a:endParaRPr lang="en-US" sz="2000" dirty="0">
              <a:sym typeface="Wingdings" panose="05000000000000000000" pitchFamily="2" charset="2"/>
            </a:endParaRPr>
          </a:p>
          <a:p>
            <a:pPr marL="1258888"/>
            <a:r>
              <a:rPr lang="en-US" sz="2000" dirty="0">
                <a:sym typeface="Wingdings" panose="05000000000000000000" pitchFamily="2" charset="2"/>
              </a:rPr>
              <a:t>These onsets are not found in AE, which has /t, </a:t>
            </a:r>
            <a:r>
              <a:rPr lang="en-US" sz="2000" dirty="0" err="1">
                <a:sym typeface="Wingdings" panose="05000000000000000000" pitchFamily="2" charset="2"/>
              </a:rPr>
              <a:t>st</a:t>
            </a:r>
            <a:r>
              <a:rPr lang="en-US" sz="2000" dirty="0">
                <a:sym typeface="Wingdings" panose="05000000000000000000" pitchFamily="2" charset="2"/>
              </a:rPr>
              <a:t>, d, Ɵ, s, n, l/ in these and similar words.</a:t>
            </a:r>
            <a:endParaRPr lang="en-US" sz="2000" dirty="0"/>
          </a:p>
        </p:txBody>
      </p:sp>
    </p:spTree>
    <p:extLst>
      <p:ext uri="{BB962C8B-B14F-4D97-AF65-F5344CB8AC3E}">
        <p14:creationId xmlns:p14="http://schemas.microsoft.com/office/powerpoint/2010/main" val="3162379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Effect transition="in" filter="fade">
                                      <p:cBhvr>
                                        <p:cTn id="22" dur="500"/>
                                        <p:tgtEl>
                                          <p:spTgt spid="1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5" end="5"/>
                                            </p:txEl>
                                          </p:spTgt>
                                        </p:tgtEl>
                                        <p:attrNameLst>
                                          <p:attrName>style.visibility</p:attrName>
                                        </p:attrNameLst>
                                      </p:cBhvr>
                                      <p:to>
                                        <p:strVal val="visible"/>
                                      </p:to>
                                    </p:set>
                                    <p:animEffect transition="in" filter="fade">
                                      <p:cBhvr>
                                        <p:cTn id="27" dur="500"/>
                                        <p:tgtEl>
                                          <p:spTgt spid="1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xEl>
                                              <p:pRg st="6" end="6"/>
                                            </p:txEl>
                                          </p:spTgt>
                                        </p:tgtEl>
                                        <p:attrNameLst>
                                          <p:attrName>style.visibility</p:attrName>
                                        </p:attrNameLst>
                                      </p:cBhvr>
                                      <p:to>
                                        <p:strVal val="visible"/>
                                      </p:to>
                                    </p:set>
                                    <p:animEffect transition="in" filter="fade">
                                      <p:cBhvr>
                                        <p:cTn id="32" dur="500"/>
                                        <p:tgtEl>
                                          <p:spTgt spid="1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7" end="7"/>
                                            </p:txEl>
                                          </p:spTgt>
                                        </p:tgtEl>
                                        <p:attrNameLst>
                                          <p:attrName>style.visibility</p:attrName>
                                        </p:attrNameLst>
                                      </p:cBhvr>
                                      <p:to>
                                        <p:strVal val="visible"/>
                                      </p:to>
                                    </p:set>
                                    <p:animEffect transition="in" filter="fade">
                                      <p:cBhvr>
                                        <p:cTn id="37" dur="500"/>
                                        <p:tgtEl>
                                          <p:spTgt spid="1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 clipart&#10;&#10;Description automatically generated">
            <a:extLst>
              <a:ext uri="{FF2B5EF4-FFF2-40B4-BE49-F238E27FC236}">
                <a16:creationId xmlns:a16="http://schemas.microsoft.com/office/drawing/2014/main" id="{72478BA1-DA28-4CB3-BDC7-85FA3C33150A}"/>
              </a:ext>
            </a:extLst>
          </p:cNvPr>
          <p:cNvPicPr>
            <a:picLocks noChangeAspect="1"/>
          </p:cNvPicPr>
          <p:nvPr/>
        </p:nvPicPr>
        <p:blipFill rotWithShape="1">
          <a:blip r:embed="rId3">
            <a:alphaModFix amt="20000"/>
            <a:extLst>
              <a:ext uri="{28A0092B-C50C-407E-A947-70E740481C1C}">
                <a14:useLocalDpi xmlns:a14="http://schemas.microsoft.com/office/drawing/2010/main" val="0"/>
              </a:ext>
            </a:extLst>
          </a:blip>
          <a:srcRect r="5882" b="-1"/>
          <a:stretch/>
        </p:blipFill>
        <p:spPr>
          <a:xfrm>
            <a:off x="2482461" y="0"/>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9397746" cy="807459"/>
          </a:xfrm>
        </p:spPr>
        <p:txBody>
          <a:bodyPr vert="horz" lIns="91440" tIns="45720" rIns="91440" bIns="45720" rtlCol="0" anchor="ctr">
            <a:normAutofit fontScale="90000"/>
          </a:bodyPr>
          <a:lstStyle/>
          <a:p>
            <a:r>
              <a:rPr lang="en-US" sz="4000" b="1" dirty="0">
                <a:latin typeface="Cambria" panose="02040503050406030204" pitchFamily="18" charset="0"/>
                <a:ea typeface="Cambria" panose="02040503050406030204" pitchFamily="18" charset="0"/>
              </a:rPr>
              <a:t>3.1. Comparison with British English (cont.)</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062128" y="2881703"/>
            <a:ext cx="3060321" cy="1453629"/>
          </a:xfrm>
          <a:prstGeom prst="rect">
            <a:avLst/>
          </a:prstGeom>
          <a:ln w="38100">
            <a:solidFill>
              <a:schemeClr val="accent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ym typeface="Wingdings" panose="05000000000000000000" pitchFamily="2" charset="2"/>
              </a:rPr>
              <a:t>Postvocalic /r/</a:t>
            </a:r>
          </a:p>
          <a:p>
            <a:pPr marL="0" indent="0" algn="ctr">
              <a:buNone/>
            </a:pPr>
            <a:r>
              <a:rPr lang="en-US" sz="2400" dirty="0">
                <a:sym typeface="Wingdings" panose="05000000000000000000" pitchFamily="2" charset="2"/>
              </a:rPr>
              <a:t>AE   </a:t>
            </a:r>
            <a:r>
              <a:rPr lang="en-US" sz="2400" i="1" dirty="0">
                <a:sym typeface="Wingdings" panose="05000000000000000000" pitchFamily="2" charset="2"/>
              </a:rPr>
              <a:t>park </a:t>
            </a:r>
            <a:r>
              <a:rPr lang="en-US" sz="2400" dirty="0">
                <a:sym typeface="Wingdings" panose="05000000000000000000" pitchFamily="2" charset="2"/>
              </a:rPr>
              <a:t>/</a:t>
            </a:r>
            <a:r>
              <a:rPr lang="en-US" sz="2400" dirty="0" err="1">
                <a:sym typeface="Wingdings" panose="05000000000000000000" pitchFamily="2" charset="2"/>
              </a:rPr>
              <a:t>pɑrk</a:t>
            </a:r>
            <a:r>
              <a:rPr lang="en-US" sz="2400" dirty="0">
                <a:sym typeface="Wingdings" panose="05000000000000000000" pitchFamily="2" charset="2"/>
              </a:rPr>
              <a:t>/</a:t>
            </a:r>
            <a:endParaRPr lang="en-US" sz="2400" i="1" dirty="0">
              <a:sym typeface="Wingdings" panose="05000000000000000000" pitchFamily="2" charset="2"/>
            </a:endParaRPr>
          </a:p>
          <a:p>
            <a:pPr marL="0" indent="0" algn="ctr">
              <a:buNone/>
            </a:pPr>
            <a:r>
              <a:rPr lang="en-US" sz="2400" dirty="0">
                <a:sym typeface="Wingdings" panose="05000000000000000000" pitchFamily="2" charset="2"/>
              </a:rPr>
              <a:t>BE  </a:t>
            </a:r>
            <a:r>
              <a:rPr lang="en-US" sz="2400" i="1" dirty="0">
                <a:sym typeface="Wingdings" panose="05000000000000000000" pitchFamily="2" charset="2"/>
              </a:rPr>
              <a:t>park</a:t>
            </a:r>
            <a:r>
              <a:rPr lang="en-US" sz="2400" dirty="0">
                <a:sym typeface="Wingdings" panose="05000000000000000000" pitchFamily="2" charset="2"/>
              </a:rPr>
              <a:t> /</a:t>
            </a:r>
            <a:r>
              <a:rPr lang="en-US" sz="2400" dirty="0" err="1">
                <a:sym typeface="Wingdings" panose="05000000000000000000" pitchFamily="2" charset="2"/>
              </a:rPr>
              <a:t>pɑk</a:t>
            </a:r>
            <a:r>
              <a:rPr lang="en-US" sz="2400" dirty="0">
                <a:sym typeface="Wingdings" panose="05000000000000000000" pitchFamily="2" charset="2"/>
              </a:rPr>
              <a:t>/</a:t>
            </a:r>
          </a:p>
        </p:txBody>
      </p:sp>
      <p:sp>
        <p:nvSpPr>
          <p:cNvPr id="8" name="Content Placeholder 7">
            <a:extLst>
              <a:ext uri="{FF2B5EF4-FFF2-40B4-BE49-F238E27FC236}">
                <a16:creationId xmlns:a16="http://schemas.microsoft.com/office/drawing/2014/main" id="{D60F4C16-FEDF-45FE-AF99-F99445E0E9A7}"/>
              </a:ext>
            </a:extLst>
          </p:cNvPr>
          <p:cNvSpPr txBox="1">
            <a:spLocks/>
          </p:cNvSpPr>
          <p:nvPr/>
        </p:nvSpPr>
        <p:spPr>
          <a:xfrm>
            <a:off x="6135779" y="5098964"/>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ɑ</a:t>
            </a:r>
            <a:endParaRPr lang="en-US" sz="2000" dirty="0">
              <a:solidFill>
                <a:srgbClr val="C00000"/>
              </a:solidFill>
            </a:endParaRPr>
          </a:p>
        </p:txBody>
      </p:sp>
      <p:sp>
        <p:nvSpPr>
          <p:cNvPr id="9" name="TextBox 8">
            <a:extLst>
              <a:ext uri="{FF2B5EF4-FFF2-40B4-BE49-F238E27FC236}">
                <a16:creationId xmlns:a16="http://schemas.microsoft.com/office/drawing/2014/main" id="{F0B5E543-D8BE-45AF-9C07-060C16BD1A63}"/>
              </a:ext>
            </a:extLst>
          </p:cNvPr>
          <p:cNvSpPr txBox="1"/>
          <p:nvPr/>
        </p:nvSpPr>
        <p:spPr>
          <a:xfrm>
            <a:off x="5719207" y="2544454"/>
            <a:ext cx="1556836" cy="523220"/>
          </a:xfrm>
          <a:prstGeom prst="rect">
            <a:avLst/>
          </a:prstGeom>
          <a:noFill/>
        </p:spPr>
        <p:txBody>
          <a:bodyPr wrap="none" rtlCol="0">
            <a:spAutoFit/>
          </a:bodyPr>
          <a:lstStyle/>
          <a:p>
            <a:r>
              <a:rPr lang="el-GR" sz="2800" b="1" dirty="0"/>
              <a:t>σ</a:t>
            </a:r>
            <a:r>
              <a:rPr lang="en-US" sz="2800" b="1" dirty="0"/>
              <a:t> (sigma)</a:t>
            </a:r>
          </a:p>
        </p:txBody>
      </p:sp>
      <p:sp>
        <p:nvSpPr>
          <p:cNvPr id="10" name="TextBox 9">
            <a:extLst>
              <a:ext uri="{FF2B5EF4-FFF2-40B4-BE49-F238E27FC236}">
                <a16:creationId xmlns:a16="http://schemas.microsoft.com/office/drawing/2014/main" id="{3FD7EE27-08BC-4585-B440-70EDC74244C1}"/>
              </a:ext>
            </a:extLst>
          </p:cNvPr>
          <p:cNvSpPr txBox="1"/>
          <p:nvPr/>
        </p:nvSpPr>
        <p:spPr>
          <a:xfrm>
            <a:off x="5341998" y="3710205"/>
            <a:ext cx="779252" cy="400110"/>
          </a:xfrm>
          <a:prstGeom prst="rect">
            <a:avLst/>
          </a:prstGeom>
          <a:noFill/>
        </p:spPr>
        <p:txBody>
          <a:bodyPr wrap="none" rtlCol="0">
            <a:spAutoFit/>
          </a:bodyPr>
          <a:lstStyle/>
          <a:p>
            <a:r>
              <a:rPr lang="en-US" sz="2000" b="1" dirty="0"/>
              <a:t>onset</a:t>
            </a:r>
          </a:p>
        </p:txBody>
      </p:sp>
      <p:sp>
        <p:nvSpPr>
          <p:cNvPr id="11" name="TextBox 10">
            <a:extLst>
              <a:ext uri="{FF2B5EF4-FFF2-40B4-BE49-F238E27FC236}">
                <a16:creationId xmlns:a16="http://schemas.microsoft.com/office/drawing/2014/main" id="{60E3A6B5-F33F-408D-AC5C-2B725FE27D15}"/>
              </a:ext>
            </a:extLst>
          </p:cNvPr>
          <p:cNvSpPr txBox="1"/>
          <p:nvPr/>
        </p:nvSpPr>
        <p:spPr>
          <a:xfrm>
            <a:off x="6497625" y="3710205"/>
            <a:ext cx="869341" cy="400110"/>
          </a:xfrm>
          <a:prstGeom prst="rect">
            <a:avLst/>
          </a:prstGeom>
          <a:noFill/>
        </p:spPr>
        <p:txBody>
          <a:bodyPr wrap="none" rtlCol="0">
            <a:spAutoFit/>
          </a:bodyPr>
          <a:lstStyle/>
          <a:p>
            <a:r>
              <a:rPr lang="en-US" sz="2000" b="1" dirty="0"/>
              <a:t>rhyme</a:t>
            </a:r>
          </a:p>
        </p:txBody>
      </p:sp>
      <p:cxnSp>
        <p:nvCxnSpPr>
          <p:cNvPr id="12" name="Straight Connector 11">
            <a:extLst>
              <a:ext uri="{FF2B5EF4-FFF2-40B4-BE49-F238E27FC236}">
                <a16:creationId xmlns:a16="http://schemas.microsoft.com/office/drawing/2014/main" id="{4383D722-4685-46A1-BC66-46B3C86EC902}"/>
              </a:ext>
            </a:extLst>
          </p:cNvPr>
          <p:cNvCxnSpPr>
            <a:cxnSpLocks/>
          </p:cNvCxnSpPr>
          <p:nvPr/>
        </p:nvCxnSpPr>
        <p:spPr>
          <a:xfrm flipV="1">
            <a:off x="5761150" y="3107923"/>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D35CFBD-EEEA-436A-85D6-82BD6D716AA9}"/>
              </a:ext>
            </a:extLst>
          </p:cNvPr>
          <p:cNvCxnSpPr>
            <a:cxnSpLocks/>
          </p:cNvCxnSpPr>
          <p:nvPr/>
        </p:nvCxnSpPr>
        <p:spPr>
          <a:xfrm rot="16200000" flipV="1">
            <a:off x="6196063" y="3189903"/>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45782A8-C252-40C4-A61E-F156454686A0}"/>
              </a:ext>
            </a:extLst>
          </p:cNvPr>
          <p:cNvCxnSpPr>
            <a:cxnSpLocks/>
          </p:cNvCxnSpPr>
          <p:nvPr/>
        </p:nvCxnSpPr>
        <p:spPr>
          <a:xfrm flipV="1">
            <a:off x="6412482" y="4122233"/>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2E75E40-6BB7-459F-A8C8-AC000A503574}"/>
              </a:ext>
            </a:extLst>
          </p:cNvPr>
          <p:cNvCxnSpPr>
            <a:cxnSpLocks/>
          </p:cNvCxnSpPr>
          <p:nvPr/>
        </p:nvCxnSpPr>
        <p:spPr>
          <a:xfrm rot="16200000" flipV="1">
            <a:off x="6847395" y="4204213"/>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218208D-3669-4F06-B5E5-9D92D584AAAE}"/>
              </a:ext>
            </a:extLst>
          </p:cNvPr>
          <p:cNvSpPr txBox="1"/>
          <p:nvPr/>
        </p:nvSpPr>
        <p:spPr>
          <a:xfrm>
            <a:off x="5852817" y="4699147"/>
            <a:ext cx="1000595" cy="400110"/>
          </a:xfrm>
          <a:prstGeom prst="rect">
            <a:avLst/>
          </a:prstGeom>
          <a:noFill/>
        </p:spPr>
        <p:txBody>
          <a:bodyPr wrap="none" rtlCol="0">
            <a:spAutoFit/>
          </a:bodyPr>
          <a:lstStyle/>
          <a:p>
            <a:r>
              <a:rPr lang="en-US" sz="2000" b="1" dirty="0"/>
              <a:t>nucleus</a:t>
            </a:r>
          </a:p>
        </p:txBody>
      </p:sp>
      <p:sp>
        <p:nvSpPr>
          <p:cNvPr id="18" name="TextBox 17">
            <a:extLst>
              <a:ext uri="{FF2B5EF4-FFF2-40B4-BE49-F238E27FC236}">
                <a16:creationId xmlns:a16="http://schemas.microsoft.com/office/drawing/2014/main" id="{B90DEE05-290A-44F9-896E-B617826878B2}"/>
              </a:ext>
            </a:extLst>
          </p:cNvPr>
          <p:cNvSpPr txBox="1"/>
          <p:nvPr/>
        </p:nvSpPr>
        <p:spPr>
          <a:xfrm>
            <a:off x="7058815" y="4699147"/>
            <a:ext cx="693138" cy="400110"/>
          </a:xfrm>
          <a:prstGeom prst="rect">
            <a:avLst/>
          </a:prstGeom>
          <a:noFill/>
        </p:spPr>
        <p:txBody>
          <a:bodyPr wrap="none" rtlCol="0">
            <a:spAutoFit/>
          </a:bodyPr>
          <a:lstStyle/>
          <a:p>
            <a:r>
              <a:rPr lang="en-US" sz="2000" b="1" dirty="0"/>
              <a:t>coda</a:t>
            </a:r>
          </a:p>
        </p:txBody>
      </p:sp>
      <p:sp>
        <p:nvSpPr>
          <p:cNvPr id="20" name="Content Placeholder 7">
            <a:extLst>
              <a:ext uri="{FF2B5EF4-FFF2-40B4-BE49-F238E27FC236}">
                <a16:creationId xmlns:a16="http://schemas.microsoft.com/office/drawing/2014/main" id="{2FB3FDF8-8798-41CF-B395-F07580A28DDD}"/>
              </a:ext>
            </a:extLst>
          </p:cNvPr>
          <p:cNvSpPr txBox="1">
            <a:spLocks/>
          </p:cNvSpPr>
          <p:nvPr/>
        </p:nvSpPr>
        <p:spPr>
          <a:xfrm>
            <a:off x="7317282" y="5098964"/>
            <a:ext cx="703103" cy="461808"/>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rk</a:t>
            </a:r>
            <a:endParaRPr lang="en-US" sz="3200" dirty="0">
              <a:solidFill>
                <a:srgbClr val="C00000"/>
              </a:solidFill>
            </a:endParaRPr>
          </a:p>
        </p:txBody>
      </p:sp>
      <p:sp>
        <p:nvSpPr>
          <p:cNvPr id="22" name="Content Placeholder 7">
            <a:extLst>
              <a:ext uri="{FF2B5EF4-FFF2-40B4-BE49-F238E27FC236}">
                <a16:creationId xmlns:a16="http://schemas.microsoft.com/office/drawing/2014/main" id="{EF807D54-67D2-495D-98E5-AD0F211C34A4}"/>
              </a:ext>
            </a:extLst>
          </p:cNvPr>
          <p:cNvSpPr txBox="1">
            <a:spLocks/>
          </p:cNvSpPr>
          <p:nvPr/>
        </p:nvSpPr>
        <p:spPr>
          <a:xfrm>
            <a:off x="9655360" y="5132549"/>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ɑ</a:t>
            </a:r>
            <a:endParaRPr lang="en-US" sz="2000" dirty="0">
              <a:solidFill>
                <a:srgbClr val="C00000"/>
              </a:solidFill>
            </a:endParaRPr>
          </a:p>
        </p:txBody>
      </p:sp>
      <p:sp>
        <p:nvSpPr>
          <p:cNvPr id="23" name="TextBox 22">
            <a:extLst>
              <a:ext uri="{FF2B5EF4-FFF2-40B4-BE49-F238E27FC236}">
                <a16:creationId xmlns:a16="http://schemas.microsoft.com/office/drawing/2014/main" id="{D6349E40-8373-40DC-92CB-F180D7520161}"/>
              </a:ext>
            </a:extLst>
          </p:cNvPr>
          <p:cNvSpPr txBox="1"/>
          <p:nvPr/>
        </p:nvSpPr>
        <p:spPr>
          <a:xfrm>
            <a:off x="9238788" y="2544454"/>
            <a:ext cx="1556836" cy="523220"/>
          </a:xfrm>
          <a:prstGeom prst="rect">
            <a:avLst/>
          </a:prstGeom>
          <a:noFill/>
        </p:spPr>
        <p:txBody>
          <a:bodyPr wrap="none" rtlCol="0">
            <a:spAutoFit/>
          </a:bodyPr>
          <a:lstStyle/>
          <a:p>
            <a:r>
              <a:rPr lang="el-GR" sz="2800" b="1" dirty="0"/>
              <a:t>σ</a:t>
            </a:r>
            <a:r>
              <a:rPr lang="en-US" sz="2800" b="1" dirty="0"/>
              <a:t> (sigma)</a:t>
            </a:r>
          </a:p>
        </p:txBody>
      </p:sp>
      <p:sp>
        <p:nvSpPr>
          <p:cNvPr id="24" name="TextBox 23">
            <a:extLst>
              <a:ext uri="{FF2B5EF4-FFF2-40B4-BE49-F238E27FC236}">
                <a16:creationId xmlns:a16="http://schemas.microsoft.com/office/drawing/2014/main" id="{923E99A3-6799-40E5-8B3D-CF30ED952EA1}"/>
              </a:ext>
            </a:extLst>
          </p:cNvPr>
          <p:cNvSpPr txBox="1"/>
          <p:nvPr/>
        </p:nvSpPr>
        <p:spPr>
          <a:xfrm>
            <a:off x="8861579" y="3710205"/>
            <a:ext cx="779252" cy="400110"/>
          </a:xfrm>
          <a:prstGeom prst="rect">
            <a:avLst/>
          </a:prstGeom>
          <a:noFill/>
        </p:spPr>
        <p:txBody>
          <a:bodyPr wrap="none" rtlCol="0">
            <a:spAutoFit/>
          </a:bodyPr>
          <a:lstStyle/>
          <a:p>
            <a:r>
              <a:rPr lang="en-US" sz="2000" b="1" dirty="0"/>
              <a:t>onset</a:t>
            </a:r>
          </a:p>
        </p:txBody>
      </p:sp>
      <p:sp>
        <p:nvSpPr>
          <p:cNvPr id="25" name="TextBox 24">
            <a:extLst>
              <a:ext uri="{FF2B5EF4-FFF2-40B4-BE49-F238E27FC236}">
                <a16:creationId xmlns:a16="http://schemas.microsoft.com/office/drawing/2014/main" id="{46D29C2C-7348-4B85-B8A5-C8680BD4BC99}"/>
              </a:ext>
            </a:extLst>
          </p:cNvPr>
          <p:cNvSpPr txBox="1"/>
          <p:nvPr/>
        </p:nvSpPr>
        <p:spPr>
          <a:xfrm>
            <a:off x="10017206" y="3710205"/>
            <a:ext cx="869341" cy="400110"/>
          </a:xfrm>
          <a:prstGeom prst="rect">
            <a:avLst/>
          </a:prstGeom>
          <a:noFill/>
        </p:spPr>
        <p:txBody>
          <a:bodyPr wrap="none" rtlCol="0">
            <a:spAutoFit/>
          </a:bodyPr>
          <a:lstStyle/>
          <a:p>
            <a:r>
              <a:rPr lang="en-US" sz="2000" b="1" dirty="0"/>
              <a:t>rhyme</a:t>
            </a:r>
          </a:p>
        </p:txBody>
      </p:sp>
      <p:cxnSp>
        <p:nvCxnSpPr>
          <p:cNvPr id="26" name="Straight Connector 25">
            <a:extLst>
              <a:ext uri="{FF2B5EF4-FFF2-40B4-BE49-F238E27FC236}">
                <a16:creationId xmlns:a16="http://schemas.microsoft.com/office/drawing/2014/main" id="{305F5D55-1F39-4676-A30F-7EB8557AC06D}"/>
              </a:ext>
            </a:extLst>
          </p:cNvPr>
          <p:cNvCxnSpPr>
            <a:cxnSpLocks/>
          </p:cNvCxnSpPr>
          <p:nvPr/>
        </p:nvCxnSpPr>
        <p:spPr>
          <a:xfrm flipV="1">
            <a:off x="9280731" y="3107923"/>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00E7822-EF99-4503-B735-C59F091DD9A2}"/>
              </a:ext>
            </a:extLst>
          </p:cNvPr>
          <p:cNvCxnSpPr>
            <a:cxnSpLocks/>
          </p:cNvCxnSpPr>
          <p:nvPr/>
        </p:nvCxnSpPr>
        <p:spPr>
          <a:xfrm rot="16200000" flipV="1">
            <a:off x="9715644" y="3189903"/>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3C2A0B6-D12B-4AE0-824F-84BFC2607078}"/>
              </a:ext>
            </a:extLst>
          </p:cNvPr>
          <p:cNvCxnSpPr>
            <a:cxnSpLocks/>
          </p:cNvCxnSpPr>
          <p:nvPr/>
        </p:nvCxnSpPr>
        <p:spPr>
          <a:xfrm flipV="1">
            <a:off x="9932063" y="4122233"/>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D60D61E-3283-4019-A76E-F2EA15FA0D51}"/>
              </a:ext>
            </a:extLst>
          </p:cNvPr>
          <p:cNvCxnSpPr>
            <a:cxnSpLocks/>
          </p:cNvCxnSpPr>
          <p:nvPr/>
        </p:nvCxnSpPr>
        <p:spPr>
          <a:xfrm rot="16200000" flipV="1">
            <a:off x="10366976" y="4204213"/>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4A7131E6-0832-4A38-9B57-E49811CC7D11}"/>
              </a:ext>
            </a:extLst>
          </p:cNvPr>
          <p:cNvSpPr txBox="1"/>
          <p:nvPr/>
        </p:nvSpPr>
        <p:spPr>
          <a:xfrm>
            <a:off x="9372398" y="4699147"/>
            <a:ext cx="1000595" cy="400110"/>
          </a:xfrm>
          <a:prstGeom prst="rect">
            <a:avLst/>
          </a:prstGeom>
          <a:noFill/>
        </p:spPr>
        <p:txBody>
          <a:bodyPr wrap="none" rtlCol="0">
            <a:spAutoFit/>
          </a:bodyPr>
          <a:lstStyle/>
          <a:p>
            <a:r>
              <a:rPr lang="en-US" sz="2000" b="1" dirty="0"/>
              <a:t>nucleus</a:t>
            </a:r>
          </a:p>
        </p:txBody>
      </p:sp>
      <p:sp>
        <p:nvSpPr>
          <p:cNvPr id="31" name="TextBox 30">
            <a:extLst>
              <a:ext uri="{FF2B5EF4-FFF2-40B4-BE49-F238E27FC236}">
                <a16:creationId xmlns:a16="http://schemas.microsoft.com/office/drawing/2014/main" id="{3C9856AC-B1F1-4F05-A0D4-9B8A7AE37D40}"/>
              </a:ext>
            </a:extLst>
          </p:cNvPr>
          <p:cNvSpPr txBox="1"/>
          <p:nvPr/>
        </p:nvSpPr>
        <p:spPr>
          <a:xfrm>
            <a:off x="10578396" y="4699147"/>
            <a:ext cx="693138" cy="400110"/>
          </a:xfrm>
          <a:prstGeom prst="rect">
            <a:avLst/>
          </a:prstGeom>
          <a:noFill/>
        </p:spPr>
        <p:txBody>
          <a:bodyPr wrap="none" rtlCol="0">
            <a:spAutoFit/>
          </a:bodyPr>
          <a:lstStyle/>
          <a:p>
            <a:r>
              <a:rPr lang="en-US" sz="2000" b="1" dirty="0"/>
              <a:t>coda</a:t>
            </a:r>
          </a:p>
        </p:txBody>
      </p:sp>
      <p:sp>
        <p:nvSpPr>
          <p:cNvPr id="32" name="Content Placeholder 7">
            <a:extLst>
              <a:ext uri="{FF2B5EF4-FFF2-40B4-BE49-F238E27FC236}">
                <a16:creationId xmlns:a16="http://schemas.microsoft.com/office/drawing/2014/main" id="{C7BD3FB6-9B74-46E6-9DA2-E6253557ECC9}"/>
              </a:ext>
            </a:extLst>
          </p:cNvPr>
          <p:cNvSpPr txBox="1">
            <a:spLocks/>
          </p:cNvSpPr>
          <p:nvPr/>
        </p:nvSpPr>
        <p:spPr>
          <a:xfrm>
            <a:off x="10836863" y="5160662"/>
            <a:ext cx="1099025" cy="90799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33" name="Content Placeholder 7">
            <a:extLst>
              <a:ext uri="{FF2B5EF4-FFF2-40B4-BE49-F238E27FC236}">
                <a16:creationId xmlns:a16="http://schemas.microsoft.com/office/drawing/2014/main" id="{DAD3484E-9012-4B0B-8A9A-0CF596DD0B22}"/>
              </a:ext>
            </a:extLst>
          </p:cNvPr>
          <p:cNvSpPr txBox="1">
            <a:spLocks/>
          </p:cNvSpPr>
          <p:nvPr/>
        </p:nvSpPr>
        <p:spPr>
          <a:xfrm>
            <a:off x="8988835" y="4047716"/>
            <a:ext cx="504666" cy="515509"/>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p</a:t>
            </a:r>
            <a:endParaRPr lang="en-US" sz="2400" dirty="0">
              <a:solidFill>
                <a:srgbClr val="C00000"/>
              </a:solidFill>
            </a:endParaRPr>
          </a:p>
        </p:txBody>
      </p:sp>
      <p:sp>
        <p:nvSpPr>
          <p:cNvPr id="34" name="Content Placeholder 7">
            <a:extLst>
              <a:ext uri="{FF2B5EF4-FFF2-40B4-BE49-F238E27FC236}">
                <a16:creationId xmlns:a16="http://schemas.microsoft.com/office/drawing/2014/main" id="{CCF82023-BC1E-4D55-95CC-263C3EF19793}"/>
              </a:ext>
            </a:extLst>
          </p:cNvPr>
          <p:cNvSpPr txBox="1">
            <a:spLocks/>
          </p:cNvSpPr>
          <p:nvPr/>
        </p:nvSpPr>
        <p:spPr>
          <a:xfrm>
            <a:off x="10795624" y="5141700"/>
            <a:ext cx="703102" cy="545175"/>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k</a:t>
            </a:r>
            <a:endParaRPr lang="en-US" sz="2000" dirty="0">
              <a:solidFill>
                <a:srgbClr val="C00000"/>
              </a:solidFill>
            </a:endParaRPr>
          </a:p>
        </p:txBody>
      </p:sp>
      <p:sp>
        <p:nvSpPr>
          <p:cNvPr id="35" name="Content Placeholder 7">
            <a:extLst>
              <a:ext uri="{FF2B5EF4-FFF2-40B4-BE49-F238E27FC236}">
                <a16:creationId xmlns:a16="http://schemas.microsoft.com/office/drawing/2014/main" id="{FE12D2C0-2009-4EC4-8473-9529C7B2AB1D}"/>
              </a:ext>
            </a:extLst>
          </p:cNvPr>
          <p:cNvSpPr txBox="1">
            <a:spLocks/>
          </p:cNvSpPr>
          <p:nvPr/>
        </p:nvSpPr>
        <p:spPr>
          <a:xfrm>
            <a:off x="5487373" y="4078296"/>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p</a:t>
            </a:r>
            <a:endParaRPr lang="en-US" sz="2000" dirty="0">
              <a:solidFill>
                <a:srgbClr val="C00000"/>
              </a:solidFill>
            </a:endParaRPr>
          </a:p>
        </p:txBody>
      </p:sp>
      <p:sp>
        <p:nvSpPr>
          <p:cNvPr id="36" name="Content Placeholder 7">
            <a:extLst>
              <a:ext uri="{FF2B5EF4-FFF2-40B4-BE49-F238E27FC236}">
                <a16:creationId xmlns:a16="http://schemas.microsoft.com/office/drawing/2014/main" id="{274FFE4F-B577-4B91-8B16-C528EFFF0028}"/>
              </a:ext>
            </a:extLst>
          </p:cNvPr>
          <p:cNvSpPr txBox="1">
            <a:spLocks/>
          </p:cNvSpPr>
          <p:nvPr/>
        </p:nvSpPr>
        <p:spPr>
          <a:xfrm>
            <a:off x="5879174" y="1784011"/>
            <a:ext cx="691275" cy="600712"/>
          </a:xfrm>
          <a:prstGeom prst="rect">
            <a:avLst/>
          </a:prstGeom>
          <a:ln w="28575">
            <a:solidFill>
              <a:schemeClr val="accent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b="1" dirty="0">
                <a:sym typeface="Wingdings" panose="05000000000000000000" pitchFamily="2" charset="2"/>
              </a:rPr>
              <a:t>AE</a:t>
            </a:r>
            <a:endParaRPr lang="en-US" sz="3200" dirty="0">
              <a:sym typeface="Wingdings" panose="05000000000000000000" pitchFamily="2" charset="2"/>
            </a:endParaRPr>
          </a:p>
        </p:txBody>
      </p:sp>
      <p:sp>
        <p:nvSpPr>
          <p:cNvPr id="37" name="Content Placeholder 7">
            <a:extLst>
              <a:ext uri="{FF2B5EF4-FFF2-40B4-BE49-F238E27FC236}">
                <a16:creationId xmlns:a16="http://schemas.microsoft.com/office/drawing/2014/main" id="{91543307-CBEA-4E14-808E-37FBAB435981}"/>
              </a:ext>
            </a:extLst>
          </p:cNvPr>
          <p:cNvSpPr txBox="1">
            <a:spLocks/>
          </p:cNvSpPr>
          <p:nvPr/>
        </p:nvSpPr>
        <p:spPr>
          <a:xfrm>
            <a:off x="9462691" y="1765097"/>
            <a:ext cx="691275" cy="600712"/>
          </a:xfrm>
          <a:prstGeom prst="rect">
            <a:avLst/>
          </a:prstGeom>
          <a:ln w="28575">
            <a:solidFill>
              <a:schemeClr val="accent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b="1" dirty="0">
                <a:sym typeface="Wingdings" panose="05000000000000000000" pitchFamily="2" charset="2"/>
              </a:rPr>
              <a:t>BE</a:t>
            </a:r>
            <a:endParaRPr lang="en-US" sz="3200" dirty="0">
              <a:sym typeface="Wingdings" panose="05000000000000000000" pitchFamily="2" charset="2"/>
            </a:endParaRPr>
          </a:p>
        </p:txBody>
      </p:sp>
    </p:spTree>
    <p:extLst>
      <p:ext uri="{BB962C8B-B14F-4D97-AF65-F5344CB8AC3E}">
        <p14:creationId xmlns:p14="http://schemas.microsoft.com/office/powerpoint/2010/main" val="3447385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0" end="0"/>
                                            </p:txEl>
                                          </p:spTgt>
                                        </p:tgtEl>
                                        <p:attrNameLst>
                                          <p:attrName>style.visibility</p:attrName>
                                        </p:attrNameLst>
                                      </p:cBhvr>
                                      <p:to>
                                        <p:strVal val="visible"/>
                                      </p:to>
                                    </p:set>
                                    <p:animEffect transition="in" filter="fade">
                                      <p:cBhvr>
                                        <p:cTn id="22" dur="500"/>
                                        <p:tgtEl>
                                          <p:spTgt spid="3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10"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par>
                                <p:cTn id="37" presetID="10"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500"/>
                                        <p:tgtEl>
                                          <p:spTgt spid="20"/>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37">
                                            <p:txEl>
                                              <p:pRg st="0" end="0"/>
                                            </p:txEl>
                                          </p:spTgt>
                                        </p:tgtEl>
                                        <p:attrNameLst>
                                          <p:attrName>style.visibility</p:attrName>
                                        </p:attrNameLst>
                                      </p:cBhvr>
                                      <p:to>
                                        <p:strVal val="visible"/>
                                      </p:to>
                                    </p:set>
                                    <p:animEffect transition="in" filter="fade">
                                      <p:cBhvr>
                                        <p:cTn id="71" dur="500"/>
                                        <p:tgtEl>
                                          <p:spTgt spid="37">
                                            <p:txEl>
                                              <p:pRg st="0" end="0"/>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par>
                                <p:cTn id="83" presetID="10" presetClass="entr" presetSubtype="0" fill="hold" nodeType="with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500"/>
                                        <p:tgtEl>
                                          <p:spTgt spid="26"/>
                                        </p:tgtEl>
                                      </p:cBhvr>
                                    </p:animEffect>
                                  </p:childTnLst>
                                </p:cTn>
                              </p:par>
                              <p:par>
                                <p:cTn id="86" presetID="10" presetClass="entr" presetSubtype="0" fill="hold"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childTnLst>
                                </p:cTn>
                              </p:par>
                              <p:par>
                                <p:cTn id="89" presetID="10" presetClass="entr" presetSubtype="0" fill="hold"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500"/>
                                        <p:tgtEl>
                                          <p:spTgt spid="28"/>
                                        </p:tgtEl>
                                      </p:cBhvr>
                                    </p:animEffect>
                                  </p:childTnLst>
                                </p:cTn>
                              </p:par>
                              <p:par>
                                <p:cTn id="92" presetID="10" presetClass="entr" presetSubtype="0" fill="hold" nodeType="with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22"/>
                                        </p:tgtEl>
                                        <p:attrNameLst>
                                          <p:attrName>style.visibility</p:attrName>
                                        </p:attrNameLst>
                                      </p:cBhvr>
                                      <p:to>
                                        <p:strVal val="visible"/>
                                      </p:to>
                                    </p:set>
                                    <p:animEffect transition="in" filter="fade">
                                      <p:cBhvr>
                                        <p:cTn id="105" dur="500"/>
                                        <p:tgtEl>
                                          <p:spTgt spid="22"/>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33"/>
                                        </p:tgtEl>
                                        <p:attrNameLst>
                                          <p:attrName>style.visibility</p:attrName>
                                        </p:attrNameLst>
                                      </p:cBhvr>
                                      <p:to>
                                        <p:strVal val="visible"/>
                                      </p:to>
                                    </p:set>
                                    <p:animEffect transition="in" filter="fade">
                                      <p:cBhvr>
                                        <p:cTn id="110" dur="500"/>
                                        <p:tgtEl>
                                          <p:spTgt spid="33"/>
                                        </p:tgtEl>
                                      </p:cBhvr>
                                    </p:animEffect>
                                  </p:childTnLst>
                                </p:cTn>
                              </p:par>
                            </p:childTnLst>
                          </p:cTn>
                        </p:par>
                      </p:childTnLst>
                    </p:cTn>
                  </p:par>
                  <p:par>
                    <p:cTn id="111" fill="hold">
                      <p:stCondLst>
                        <p:cond delay="indefinite"/>
                      </p:stCondLst>
                      <p:childTnLst>
                        <p:par>
                          <p:cTn id="112" fill="hold">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34"/>
                                        </p:tgtEl>
                                        <p:attrNameLst>
                                          <p:attrName>style.visibility</p:attrName>
                                        </p:attrNameLst>
                                      </p:cBhvr>
                                      <p:to>
                                        <p:strVal val="visible"/>
                                      </p:to>
                                    </p:set>
                                    <p:animEffect transition="in" filter="fade">
                                      <p:cBhvr>
                                        <p:cTn id="11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7" grpId="0"/>
      <p:bldP spid="18" grpId="0"/>
      <p:bldP spid="20" grpId="0"/>
      <p:bldP spid="22" grpId="0"/>
      <p:bldP spid="23" grpId="0"/>
      <p:bldP spid="24" grpId="0"/>
      <p:bldP spid="25" grpId="0"/>
      <p:bldP spid="30" grpId="0"/>
      <p:bldP spid="31" grpId="0"/>
      <p:bldP spid="33" grpId="0"/>
      <p:bldP spid="34" grpId="0"/>
      <p:bldP spid="35"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 clipart&#10;&#10;Description automatically generated">
            <a:extLst>
              <a:ext uri="{FF2B5EF4-FFF2-40B4-BE49-F238E27FC236}">
                <a16:creationId xmlns:a16="http://schemas.microsoft.com/office/drawing/2014/main" id="{72478BA1-DA28-4CB3-BDC7-85FA3C33150A}"/>
              </a:ext>
            </a:extLst>
          </p:cNvPr>
          <p:cNvPicPr>
            <a:picLocks noChangeAspect="1"/>
          </p:cNvPicPr>
          <p:nvPr/>
        </p:nvPicPr>
        <p:blipFill rotWithShape="1">
          <a:blip r:embed="rId3">
            <a:alphaModFix amt="20000"/>
            <a:extLst>
              <a:ext uri="{28A0092B-C50C-407E-A947-70E740481C1C}">
                <a14:useLocalDpi xmlns:a14="http://schemas.microsoft.com/office/drawing/2010/main" val="0"/>
              </a:ext>
            </a:extLst>
          </a:blip>
          <a:srcRect r="5882" b="-1"/>
          <a:stretch/>
        </p:blipFill>
        <p:spPr>
          <a:xfrm>
            <a:off x="2482461" y="0"/>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199" y="365125"/>
            <a:ext cx="9534793" cy="807459"/>
          </a:xfrm>
        </p:spPr>
        <p:txBody>
          <a:bodyPr vert="horz" lIns="91440" tIns="45720" rIns="91440" bIns="45720" rtlCol="0" anchor="ctr">
            <a:normAutofit fontScale="90000"/>
          </a:bodyPr>
          <a:lstStyle/>
          <a:p>
            <a:r>
              <a:rPr lang="en-US" sz="4000" b="1" dirty="0">
                <a:latin typeface="Cambria" panose="02040503050406030204" pitchFamily="18" charset="0"/>
                <a:ea typeface="Cambria" panose="02040503050406030204" pitchFamily="18" charset="0"/>
              </a:rPr>
              <a:t>3.1. Comparison with British English (cont.)</a:t>
            </a:r>
          </a:p>
        </p:txBody>
      </p:sp>
      <p:sp>
        <p:nvSpPr>
          <p:cNvPr id="14" name="Content Placeholder 7">
            <a:extLst>
              <a:ext uri="{FF2B5EF4-FFF2-40B4-BE49-F238E27FC236}">
                <a16:creationId xmlns:a16="http://schemas.microsoft.com/office/drawing/2014/main" id="{4FEB1268-9CE7-463B-83CE-9F0724B1ADCF}"/>
              </a:ext>
            </a:extLst>
          </p:cNvPr>
          <p:cNvSpPr txBox="1">
            <a:spLocks/>
          </p:cNvSpPr>
          <p:nvPr/>
        </p:nvSpPr>
        <p:spPr>
          <a:xfrm>
            <a:off x="1062128" y="2881704"/>
            <a:ext cx="3628047" cy="1817444"/>
          </a:xfrm>
          <a:prstGeom prst="rect">
            <a:avLst/>
          </a:prstGeom>
          <a:ln w="38100">
            <a:solidFill>
              <a:srgbClr val="C0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ym typeface="Wingdings" panose="05000000000000000000" pitchFamily="2" charset="2"/>
              </a:rPr>
              <a:t>Onset with /j/ as a Second Element</a:t>
            </a:r>
            <a:endParaRPr lang="en-US" sz="2400" dirty="0">
              <a:sym typeface="Wingdings" panose="05000000000000000000" pitchFamily="2" charset="2"/>
            </a:endParaRPr>
          </a:p>
          <a:p>
            <a:pPr marL="0" indent="0" algn="ctr">
              <a:buNone/>
            </a:pPr>
            <a:r>
              <a:rPr lang="en-US" sz="2400" dirty="0">
                <a:sym typeface="Wingdings" panose="05000000000000000000" pitchFamily="2" charset="2"/>
              </a:rPr>
              <a:t>AE  </a:t>
            </a:r>
            <a:r>
              <a:rPr lang="en-US" sz="2400" i="1" dirty="0">
                <a:sym typeface="Wingdings" panose="05000000000000000000" pitchFamily="2" charset="2"/>
              </a:rPr>
              <a:t>tune </a:t>
            </a:r>
            <a:r>
              <a:rPr lang="en-US" sz="2400" dirty="0">
                <a:sym typeface="Wingdings" panose="05000000000000000000" pitchFamily="2" charset="2"/>
              </a:rPr>
              <a:t>/</a:t>
            </a:r>
            <a:r>
              <a:rPr lang="en-US" sz="2400" dirty="0" err="1">
                <a:sym typeface="Wingdings" panose="05000000000000000000" pitchFamily="2" charset="2"/>
              </a:rPr>
              <a:t>tu:n</a:t>
            </a:r>
            <a:r>
              <a:rPr lang="en-US" sz="2400" dirty="0">
                <a:sym typeface="Wingdings" panose="05000000000000000000" pitchFamily="2" charset="2"/>
              </a:rPr>
              <a:t>/ </a:t>
            </a:r>
          </a:p>
          <a:p>
            <a:pPr marL="0" indent="0" algn="ctr">
              <a:buNone/>
            </a:pPr>
            <a:r>
              <a:rPr lang="en-US" sz="2400" dirty="0">
                <a:sym typeface="Wingdings" panose="05000000000000000000" pitchFamily="2" charset="2"/>
              </a:rPr>
              <a:t>BE  </a:t>
            </a:r>
            <a:r>
              <a:rPr lang="en-US" sz="2400" i="1" dirty="0">
                <a:sym typeface="Wingdings" panose="05000000000000000000" pitchFamily="2" charset="2"/>
              </a:rPr>
              <a:t>tune </a:t>
            </a:r>
            <a:r>
              <a:rPr lang="en-US" sz="2400" dirty="0">
                <a:sym typeface="Wingdings" panose="05000000000000000000" pitchFamily="2" charset="2"/>
              </a:rPr>
              <a:t>/</a:t>
            </a:r>
            <a:r>
              <a:rPr lang="en-US" sz="2400" dirty="0" err="1">
                <a:sym typeface="Wingdings" panose="05000000000000000000" pitchFamily="2" charset="2"/>
              </a:rPr>
              <a:t>t</a:t>
            </a:r>
            <a:r>
              <a:rPr lang="en-US" sz="2400" dirty="0" err="1">
                <a:latin typeface="Times New Roman" panose="02020603050405020304" pitchFamily="18" charset="0"/>
                <a:cs typeface="Times New Roman" panose="02020603050405020304" pitchFamily="18" charset="0"/>
                <a:sym typeface="Wingdings" panose="05000000000000000000" pitchFamily="2" charset="2"/>
              </a:rPr>
              <a:t>ʃu:n</a:t>
            </a:r>
            <a:r>
              <a:rPr lang="en-US" sz="2400" dirty="0">
                <a:sym typeface="Wingdings" panose="05000000000000000000" pitchFamily="2" charset="2"/>
              </a:rPr>
              <a:t>/</a:t>
            </a:r>
            <a:endParaRPr lang="en-US" sz="2400" dirty="0"/>
          </a:p>
        </p:txBody>
      </p:sp>
      <p:sp>
        <p:nvSpPr>
          <p:cNvPr id="8" name="Content Placeholder 7">
            <a:extLst>
              <a:ext uri="{FF2B5EF4-FFF2-40B4-BE49-F238E27FC236}">
                <a16:creationId xmlns:a16="http://schemas.microsoft.com/office/drawing/2014/main" id="{D60F4C16-FEDF-45FE-AF99-F99445E0E9A7}"/>
              </a:ext>
            </a:extLst>
          </p:cNvPr>
          <p:cNvSpPr txBox="1">
            <a:spLocks/>
          </p:cNvSpPr>
          <p:nvPr/>
        </p:nvSpPr>
        <p:spPr>
          <a:xfrm>
            <a:off x="6135779" y="5098964"/>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u:</a:t>
            </a:r>
            <a:endParaRPr lang="en-US" sz="2000" dirty="0">
              <a:solidFill>
                <a:srgbClr val="C00000"/>
              </a:solidFill>
            </a:endParaRPr>
          </a:p>
        </p:txBody>
      </p:sp>
      <p:sp>
        <p:nvSpPr>
          <p:cNvPr id="9" name="TextBox 8">
            <a:extLst>
              <a:ext uri="{FF2B5EF4-FFF2-40B4-BE49-F238E27FC236}">
                <a16:creationId xmlns:a16="http://schemas.microsoft.com/office/drawing/2014/main" id="{F0B5E543-D8BE-45AF-9C07-060C16BD1A63}"/>
              </a:ext>
            </a:extLst>
          </p:cNvPr>
          <p:cNvSpPr txBox="1"/>
          <p:nvPr/>
        </p:nvSpPr>
        <p:spPr>
          <a:xfrm>
            <a:off x="5719207" y="2544454"/>
            <a:ext cx="1556836" cy="523220"/>
          </a:xfrm>
          <a:prstGeom prst="rect">
            <a:avLst/>
          </a:prstGeom>
          <a:noFill/>
        </p:spPr>
        <p:txBody>
          <a:bodyPr wrap="none" rtlCol="0">
            <a:spAutoFit/>
          </a:bodyPr>
          <a:lstStyle/>
          <a:p>
            <a:r>
              <a:rPr lang="el-GR" sz="2800" b="1" dirty="0"/>
              <a:t>σ</a:t>
            </a:r>
            <a:r>
              <a:rPr lang="en-US" sz="2800" b="1" dirty="0"/>
              <a:t> (sigma)</a:t>
            </a:r>
          </a:p>
        </p:txBody>
      </p:sp>
      <p:sp>
        <p:nvSpPr>
          <p:cNvPr id="10" name="TextBox 9">
            <a:extLst>
              <a:ext uri="{FF2B5EF4-FFF2-40B4-BE49-F238E27FC236}">
                <a16:creationId xmlns:a16="http://schemas.microsoft.com/office/drawing/2014/main" id="{3FD7EE27-08BC-4585-B440-70EDC74244C1}"/>
              </a:ext>
            </a:extLst>
          </p:cNvPr>
          <p:cNvSpPr txBox="1"/>
          <p:nvPr/>
        </p:nvSpPr>
        <p:spPr>
          <a:xfrm>
            <a:off x="5341998" y="3710205"/>
            <a:ext cx="779252" cy="400110"/>
          </a:xfrm>
          <a:prstGeom prst="rect">
            <a:avLst/>
          </a:prstGeom>
          <a:noFill/>
        </p:spPr>
        <p:txBody>
          <a:bodyPr wrap="none" rtlCol="0">
            <a:spAutoFit/>
          </a:bodyPr>
          <a:lstStyle/>
          <a:p>
            <a:r>
              <a:rPr lang="en-US" sz="2000" b="1" dirty="0"/>
              <a:t>onset</a:t>
            </a:r>
          </a:p>
        </p:txBody>
      </p:sp>
      <p:sp>
        <p:nvSpPr>
          <p:cNvPr id="11" name="TextBox 10">
            <a:extLst>
              <a:ext uri="{FF2B5EF4-FFF2-40B4-BE49-F238E27FC236}">
                <a16:creationId xmlns:a16="http://schemas.microsoft.com/office/drawing/2014/main" id="{60E3A6B5-F33F-408D-AC5C-2B725FE27D15}"/>
              </a:ext>
            </a:extLst>
          </p:cNvPr>
          <p:cNvSpPr txBox="1"/>
          <p:nvPr/>
        </p:nvSpPr>
        <p:spPr>
          <a:xfrm>
            <a:off x="6497625" y="3710205"/>
            <a:ext cx="869341" cy="400110"/>
          </a:xfrm>
          <a:prstGeom prst="rect">
            <a:avLst/>
          </a:prstGeom>
          <a:noFill/>
        </p:spPr>
        <p:txBody>
          <a:bodyPr wrap="none" rtlCol="0">
            <a:spAutoFit/>
          </a:bodyPr>
          <a:lstStyle/>
          <a:p>
            <a:r>
              <a:rPr lang="en-US" sz="2000" b="1" dirty="0"/>
              <a:t>rhyme</a:t>
            </a:r>
          </a:p>
        </p:txBody>
      </p:sp>
      <p:cxnSp>
        <p:nvCxnSpPr>
          <p:cNvPr id="12" name="Straight Connector 11">
            <a:extLst>
              <a:ext uri="{FF2B5EF4-FFF2-40B4-BE49-F238E27FC236}">
                <a16:creationId xmlns:a16="http://schemas.microsoft.com/office/drawing/2014/main" id="{4383D722-4685-46A1-BC66-46B3C86EC902}"/>
              </a:ext>
            </a:extLst>
          </p:cNvPr>
          <p:cNvCxnSpPr>
            <a:cxnSpLocks/>
          </p:cNvCxnSpPr>
          <p:nvPr/>
        </p:nvCxnSpPr>
        <p:spPr>
          <a:xfrm flipV="1">
            <a:off x="5761150" y="3107923"/>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D35CFBD-EEEA-436A-85D6-82BD6D716AA9}"/>
              </a:ext>
            </a:extLst>
          </p:cNvPr>
          <p:cNvCxnSpPr>
            <a:cxnSpLocks/>
          </p:cNvCxnSpPr>
          <p:nvPr/>
        </p:nvCxnSpPr>
        <p:spPr>
          <a:xfrm rot="16200000" flipV="1">
            <a:off x="6196063" y="3189903"/>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45782A8-C252-40C4-A61E-F156454686A0}"/>
              </a:ext>
            </a:extLst>
          </p:cNvPr>
          <p:cNvCxnSpPr>
            <a:cxnSpLocks/>
          </p:cNvCxnSpPr>
          <p:nvPr/>
        </p:nvCxnSpPr>
        <p:spPr>
          <a:xfrm flipV="1">
            <a:off x="6412482" y="4122233"/>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2E75E40-6BB7-459F-A8C8-AC000A503574}"/>
              </a:ext>
            </a:extLst>
          </p:cNvPr>
          <p:cNvCxnSpPr>
            <a:cxnSpLocks/>
          </p:cNvCxnSpPr>
          <p:nvPr/>
        </p:nvCxnSpPr>
        <p:spPr>
          <a:xfrm rot="16200000" flipV="1">
            <a:off x="6847395" y="4204213"/>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218208D-3669-4F06-B5E5-9D92D584AAAE}"/>
              </a:ext>
            </a:extLst>
          </p:cNvPr>
          <p:cNvSpPr txBox="1"/>
          <p:nvPr/>
        </p:nvSpPr>
        <p:spPr>
          <a:xfrm>
            <a:off x="5852817" y="4699147"/>
            <a:ext cx="1000595" cy="400110"/>
          </a:xfrm>
          <a:prstGeom prst="rect">
            <a:avLst/>
          </a:prstGeom>
          <a:noFill/>
        </p:spPr>
        <p:txBody>
          <a:bodyPr wrap="none" rtlCol="0">
            <a:spAutoFit/>
          </a:bodyPr>
          <a:lstStyle/>
          <a:p>
            <a:r>
              <a:rPr lang="en-US" sz="2000" b="1" dirty="0"/>
              <a:t>nucleus</a:t>
            </a:r>
          </a:p>
        </p:txBody>
      </p:sp>
      <p:sp>
        <p:nvSpPr>
          <p:cNvPr id="18" name="TextBox 17">
            <a:extLst>
              <a:ext uri="{FF2B5EF4-FFF2-40B4-BE49-F238E27FC236}">
                <a16:creationId xmlns:a16="http://schemas.microsoft.com/office/drawing/2014/main" id="{B90DEE05-290A-44F9-896E-B617826878B2}"/>
              </a:ext>
            </a:extLst>
          </p:cNvPr>
          <p:cNvSpPr txBox="1"/>
          <p:nvPr/>
        </p:nvSpPr>
        <p:spPr>
          <a:xfrm>
            <a:off x="7058815" y="4699147"/>
            <a:ext cx="693138" cy="400110"/>
          </a:xfrm>
          <a:prstGeom prst="rect">
            <a:avLst/>
          </a:prstGeom>
          <a:noFill/>
        </p:spPr>
        <p:txBody>
          <a:bodyPr wrap="none" rtlCol="0">
            <a:spAutoFit/>
          </a:bodyPr>
          <a:lstStyle/>
          <a:p>
            <a:r>
              <a:rPr lang="en-US" sz="2000" b="1" dirty="0"/>
              <a:t>coda</a:t>
            </a:r>
          </a:p>
        </p:txBody>
      </p:sp>
      <p:sp>
        <p:nvSpPr>
          <p:cNvPr id="20" name="Content Placeholder 7">
            <a:extLst>
              <a:ext uri="{FF2B5EF4-FFF2-40B4-BE49-F238E27FC236}">
                <a16:creationId xmlns:a16="http://schemas.microsoft.com/office/drawing/2014/main" id="{2FB3FDF8-8798-41CF-B395-F07580A28DDD}"/>
              </a:ext>
            </a:extLst>
          </p:cNvPr>
          <p:cNvSpPr txBox="1">
            <a:spLocks/>
          </p:cNvSpPr>
          <p:nvPr/>
        </p:nvSpPr>
        <p:spPr>
          <a:xfrm>
            <a:off x="7317282" y="5098964"/>
            <a:ext cx="703103" cy="461808"/>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n</a:t>
            </a:r>
            <a:endParaRPr lang="en-US" sz="3200" dirty="0">
              <a:solidFill>
                <a:srgbClr val="C00000"/>
              </a:solidFill>
            </a:endParaRPr>
          </a:p>
        </p:txBody>
      </p:sp>
      <p:sp>
        <p:nvSpPr>
          <p:cNvPr id="22" name="Content Placeholder 7">
            <a:extLst>
              <a:ext uri="{FF2B5EF4-FFF2-40B4-BE49-F238E27FC236}">
                <a16:creationId xmlns:a16="http://schemas.microsoft.com/office/drawing/2014/main" id="{EF807D54-67D2-495D-98E5-AD0F211C34A4}"/>
              </a:ext>
            </a:extLst>
          </p:cNvPr>
          <p:cNvSpPr txBox="1">
            <a:spLocks/>
          </p:cNvSpPr>
          <p:nvPr/>
        </p:nvSpPr>
        <p:spPr>
          <a:xfrm>
            <a:off x="9655360" y="5132549"/>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u:</a:t>
            </a:r>
            <a:endParaRPr lang="en-US" sz="2000" dirty="0">
              <a:solidFill>
                <a:srgbClr val="C00000"/>
              </a:solidFill>
            </a:endParaRPr>
          </a:p>
        </p:txBody>
      </p:sp>
      <p:sp>
        <p:nvSpPr>
          <p:cNvPr id="23" name="TextBox 22">
            <a:extLst>
              <a:ext uri="{FF2B5EF4-FFF2-40B4-BE49-F238E27FC236}">
                <a16:creationId xmlns:a16="http://schemas.microsoft.com/office/drawing/2014/main" id="{D6349E40-8373-40DC-92CB-F180D7520161}"/>
              </a:ext>
            </a:extLst>
          </p:cNvPr>
          <p:cNvSpPr txBox="1"/>
          <p:nvPr/>
        </p:nvSpPr>
        <p:spPr>
          <a:xfrm>
            <a:off x="9238788" y="2544454"/>
            <a:ext cx="1556836" cy="523220"/>
          </a:xfrm>
          <a:prstGeom prst="rect">
            <a:avLst/>
          </a:prstGeom>
          <a:noFill/>
        </p:spPr>
        <p:txBody>
          <a:bodyPr wrap="none" rtlCol="0">
            <a:spAutoFit/>
          </a:bodyPr>
          <a:lstStyle/>
          <a:p>
            <a:r>
              <a:rPr lang="el-GR" sz="2800" b="1" dirty="0"/>
              <a:t>σ</a:t>
            </a:r>
            <a:r>
              <a:rPr lang="en-US" sz="2800" b="1" dirty="0"/>
              <a:t> (sigma)</a:t>
            </a:r>
          </a:p>
        </p:txBody>
      </p:sp>
      <p:sp>
        <p:nvSpPr>
          <p:cNvPr id="24" name="TextBox 23">
            <a:extLst>
              <a:ext uri="{FF2B5EF4-FFF2-40B4-BE49-F238E27FC236}">
                <a16:creationId xmlns:a16="http://schemas.microsoft.com/office/drawing/2014/main" id="{923E99A3-6799-40E5-8B3D-CF30ED952EA1}"/>
              </a:ext>
            </a:extLst>
          </p:cNvPr>
          <p:cNvSpPr txBox="1"/>
          <p:nvPr/>
        </p:nvSpPr>
        <p:spPr>
          <a:xfrm>
            <a:off x="8861579" y="3710205"/>
            <a:ext cx="779252" cy="400110"/>
          </a:xfrm>
          <a:prstGeom prst="rect">
            <a:avLst/>
          </a:prstGeom>
          <a:noFill/>
        </p:spPr>
        <p:txBody>
          <a:bodyPr wrap="none" rtlCol="0">
            <a:spAutoFit/>
          </a:bodyPr>
          <a:lstStyle/>
          <a:p>
            <a:r>
              <a:rPr lang="en-US" sz="2000" b="1" dirty="0"/>
              <a:t>onset</a:t>
            </a:r>
          </a:p>
        </p:txBody>
      </p:sp>
      <p:sp>
        <p:nvSpPr>
          <p:cNvPr id="25" name="TextBox 24">
            <a:extLst>
              <a:ext uri="{FF2B5EF4-FFF2-40B4-BE49-F238E27FC236}">
                <a16:creationId xmlns:a16="http://schemas.microsoft.com/office/drawing/2014/main" id="{46D29C2C-7348-4B85-B8A5-C8680BD4BC99}"/>
              </a:ext>
            </a:extLst>
          </p:cNvPr>
          <p:cNvSpPr txBox="1"/>
          <p:nvPr/>
        </p:nvSpPr>
        <p:spPr>
          <a:xfrm>
            <a:off x="10017206" y="3710205"/>
            <a:ext cx="869341" cy="400110"/>
          </a:xfrm>
          <a:prstGeom prst="rect">
            <a:avLst/>
          </a:prstGeom>
          <a:noFill/>
        </p:spPr>
        <p:txBody>
          <a:bodyPr wrap="none" rtlCol="0">
            <a:spAutoFit/>
          </a:bodyPr>
          <a:lstStyle/>
          <a:p>
            <a:r>
              <a:rPr lang="en-US" sz="2000" b="1" dirty="0"/>
              <a:t>rhyme</a:t>
            </a:r>
          </a:p>
        </p:txBody>
      </p:sp>
      <p:cxnSp>
        <p:nvCxnSpPr>
          <p:cNvPr id="26" name="Straight Connector 25">
            <a:extLst>
              <a:ext uri="{FF2B5EF4-FFF2-40B4-BE49-F238E27FC236}">
                <a16:creationId xmlns:a16="http://schemas.microsoft.com/office/drawing/2014/main" id="{305F5D55-1F39-4676-A30F-7EB8557AC06D}"/>
              </a:ext>
            </a:extLst>
          </p:cNvPr>
          <p:cNvCxnSpPr>
            <a:cxnSpLocks/>
          </p:cNvCxnSpPr>
          <p:nvPr/>
        </p:nvCxnSpPr>
        <p:spPr>
          <a:xfrm flipV="1">
            <a:off x="9280731" y="3107923"/>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00E7822-EF99-4503-B735-C59F091DD9A2}"/>
              </a:ext>
            </a:extLst>
          </p:cNvPr>
          <p:cNvCxnSpPr>
            <a:cxnSpLocks/>
          </p:cNvCxnSpPr>
          <p:nvPr/>
        </p:nvCxnSpPr>
        <p:spPr>
          <a:xfrm rot="16200000" flipV="1">
            <a:off x="9715644" y="3189903"/>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3C2A0B6-D12B-4AE0-824F-84BFC2607078}"/>
              </a:ext>
            </a:extLst>
          </p:cNvPr>
          <p:cNvCxnSpPr>
            <a:cxnSpLocks/>
          </p:cNvCxnSpPr>
          <p:nvPr/>
        </p:nvCxnSpPr>
        <p:spPr>
          <a:xfrm flipV="1">
            <a:off x="9932063" y="4122233"/>
            <a:ext cx="539226" cy="60228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D60D61E-3283-4019-A76E-F2EA15FA0D51}"/>
              </a:ext>
            </a:extLst>
          </p:cNvPr>
          <p:cNvCxnSpPr>
            <a:cxnSpLocks/>
          </p:cNvCxnSpPr>
          <p:nvPr/>
        </p:nvCxnSpPr>
        <p:spPr>
          <a:xfrm rot="16200000" flipV="1">
            <a:off x="10366976" y="4204213"/>
            <a:ext cx="612987" cy="42761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4A7131E6-0832-4A38-9B57-E49811CC7D11}"/>
              </a:ext>
            </a:extLst>
          </p:cNvPr>
          <p:cNvSpPr txBox="1"/>
          <p:nvPr/>
        </p:nvSpPr>
        <p:spPr>
          <a:xfrm>
            <a:off x="9372398" y="4699147"/>
            <a:ext cx="1000595" cy="400110"/>
          </a:xfrm>
          <a:prstGeom prst="rect">
            <a:avLst/>
          </a:prstGeom>
          <a:noFill/>
        </p:spPr>
        <p:txBody>
          <a:bodyPr wrap="none" rtlCol="0">
            <a:spAutoFit/>
          </a:bodyPr>
          <a:lstStyle/>
          <a:p>
            <a:r>
              <a:rPr lang="en-US" sz="2000" b="1" dirty="0"/>
              <a:t>nucleus</a:t>
            </a:r>
          </a:p>
        </p:txBody>
      </p:sp>
      <p:sp>
        <p:nvSpPr>
          <p:cNvPr id="31" name="TextBox 30">
            <a:extLst>
              <a:ext uri="{FF2B5EF4-FFF2-40B4-BE49-F238E27FC236}">
                <a16:creationId xmlns:a16="http://schemas.microsoft.com/office/drawing/2014/main" id="{3C9856AC-B1F1-4F05-A0D4-9B8A7AE37D40}"/>
              </a:ext>
            </a:extLst>
          </p:cNvPr>
          <p:cNvSpPr txBox="1"/>
          <p:nvPr/>
        </p:nvSpPr>
        <p:spPr>
          <a:xfrm>
            <a:off x="10578396" y="4699147"/>
            <a:ext cx="693138" cy="400110"/>
          </a:xfrm>
          <a:prstGeom prst="rect">
            <a:avLst/>
          </a:prstGeom>
          <a:noFill/>
        </p:spPr>
        <p:txBody>
          <a:bodyPr wrap="none" rtlCol="0">
            <a:spAutoFit/>
          </a:bodyPr>
          <a:lstStyle/>
          <a:p>
            <a:r>
              <a:rPr lang="en-US" sz="2000" b="1" dirty="0"/>
              <a:t>coda</a:t>
            </a:r>
          </a:p>
        </p:txBody>
      </p:sp>
      <p:sp>
        <p:nvSpPr>
          <p:cNvPr id="32" name="Content Placeholder 7">
            <a:extLst>
              <a:ext uri="{FF2B5EF4-FFF2-40B4-BE49-F238E27FC236}">
                <a16:creationId xmlns:a16="http://schemas.microsoft.com/office/drawing/2014/main" id="{C7BD3FB6-9B74-46E6-9DA2-E6253557ECC9}"/>
              </a:ext>
            </a:extLst>
          </p:cNvPr>
          <p:cNvSpPr txBox="1">
            <a:spLocks/>
          </p:cNvSpPr>
          <p:nvPr/>
        </p:nvSpPr>
        <p:spPr>
          <a:xfrm>
            <a:off x="10836863" y="5160662"/>
            <a:ext cx="1099025" cy="90799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3200" dirty="0">
              <a:solidFill>
                <a:srgbClr val="C00000"/>
              </a:solidFill>
            </a:endParaRPr>
          </a:p>
        </p:txBody>
      </p:sp>
      <p:sp>
        <p:nvSpPr>
          <p:cNvPr id="33" name="Content Placeholder 7">
            <a:extLst>
              <a:ext uri="{FF2B5EF4-FFF2-40B4-BE49-F238E27FC236}">
                <a16:creationId xmlns:a16="http://schemas.microsoft.com/office/drawing/2014/main" id="{DAD3484E-9012-4B0B-8A9A-0CF596DD0B22}"/>
              </a:ext>
            </a:extLst>
          </p:cNvPr>
          <p:cNvSpPr txBox="1">
            <a:spLocks/>
          </p:cNvSpPr>
          <p:nvPr/>
        </p:nvSpPr>
        <p:spPr>
          <a:xfrm>
            <a:off x="8988835" y="4047716"/>
            <a:ext cx="504666" cy="515509"/>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err="1">
                <a:solidFill>
                  <a:srgbClr val="C00000"/>
                </a:solidFill>
                <a:latin typeface="Times New Roman" panose="02020603050405020304" pitchFamily="18" charset="0"/>
                <a:cs typeface="Times New Roman" panose="02020603050405020304" pitchFamily="18" charset="0"/>
              </a:rPr>
              <a:t>tʃ</a:t>
            </a:r>
            <a:endParaRPr lang="en-US" sz="2400" dirty="0">
              <a:solidFill>
                <a:srgbClr val="C00000"/>
              </a:solidFill>
            </a:endParaRPr>
          </a:p>
        </p:txBody>
      </p:sp>
      <p:sp>
        <p:nvSpPr>
          <p:cNvPr id="34" name="Content Placeholder 7">
            <a:extLst>
              <a:ext uri="{FF2B5EF4-FFF2-40B4-BE49-F238E27FC236}">
                <a16:creationId xmlns:a16="http://schemas.microsoft.com/office/drawing/2014/main" id="{CCF82023-BC1E-4D55-95CC-263C3EF19793}"/>
              </a:ext>
            </a:extLst>
          </p:cNvPr>
          <p:cNvSpPr txBox="1">
            <a:spLocks/>
          </p:cNvSpPr>
          <p:nvPr/>
        </p:nvSpPr>
        <p:spPr>
          <a:xfrm>
            <a:off x="10795624" y="5141700"/>
            <a:ext cx="703102" cy="545175"/>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n</a:t>
            </a:r>
            <a:endParaRPr lang="en-US" sz="2000" dirty="0">
              <a:solidFill>
                <a:srgbClr val="C00000"/>
              </a:solidFill>
            </a:endParaRPr>
          </a:p>
        </p:txBody>
      </p:sp>
      <p:sp>
        <p:nvSpPr>
          <p:cNvPr id="35" name="Content Placeholder 7">
            <a:extLst>
              <a:ext uri="{FF2B5EF4-FFF2-40B4-BE49-F238E27FC236}">
                <a16:creationId xmlns:a16="http://schemas.microsoft.com/office/drawing/2014/main" id="{FE12D2C0-2009-4EC4-8473-9529C7B2AB1D}"/>
              </a:ext>
            </a:extLst>
          </p:cNvPr>
          <p:cNvSpPr txBox="1">
            <a:spLocks/>
          </p:cNvSpPr>
          <p:nvPr/>
        </p:nvSpPr>
        <p:spPr>
          <a:xfrm>
            <a:off x="5487373" y="4078296"/>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C00000"/>
                </a:solidFill>
                <a:latin typeface="Times New Roman" panose="02020603050405020304" pitchFamily="18" charset="0"/>
                <a:cs typeface="Times New Roman" panose="02020603050405020304" pitchFamily="18" charset="0"/>
              </a:rPr>
              <a:t>t</a:t>
            </a:r>
            <a:endParaRPr lang="en-US" sz="2000" dirty="0">
              <a:solidFill>
                <a:srgbClr val="C00000"/>
              </a:solidFill>
            </a:endParaRPr>
          </a:p>
        </p:txBody>
      </p:sp>
      <p:sp>
        <p:nvSpPr>
          <p:cNvPr id="36" name="Content Placeholder 7">
            <a:extLst>
              <a:ext uri="{FF2B5EF4-FFF2-40B4-BE49-F238E27FC236}">
                <a16:creationId xmlns:a16="http://schemas.microsoft.com/office/drawing/2014/main" id="{274FFE4F-B577-4B91-8B16-C528EFFF0028}"/>
              </a:ext>
            </a:extLst>
          </p:cNvPr>
          <p:cNvSpPr txBox="1">
            <a:spLocks/>
          </p:cNvSpPr>
          <p:nvPr/>
        </p:nvSpPr>
        <p:spPr>
          <a:xfrm>
            <a:off x="5879174" y="1784011"/>
            <a:ext cx="691275" cy="600712"/>
          </a:xfrm>
          <a:prstGeom prst="rect">
            <a:avLst/>
          </a:prstGeom>
          <a:ln w="28575">
            <a:solidFill>
              <a:srgbClr val="C0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b="1" dirty="0">
                <a:sym typeface="Wingdings" panose="05000000000000000000" pitchFamily="2" charset="2"/>
              </a:rPr>
              <a:t>AE</a:t>
            </a:r>
            <a:endParaRPr lang="en-US" sz="3200" dirty="0">
              <a:sym typeface="Wingdings" panose="05000000000000000000" pitchFamily="2" charset="2"/>
            </a:endParaRPr>
          </a:p>
        </p:txBody>
      </p:sp>
      <p:sp>
        <p:nvSpPr>
          <p:cNvPr id="37" name="Content Placeholder 7">
            <a:extLst>
              <a:ext uri="{FF2B5EF4-FFF2-40B4-BE49-F238E27FC236}">
                <a16:creationId xmlns:a16="http://schemas.microsoft.com/office/drawing/2014/main" id="{91543307-CBEA-4E14-808E-37FBAB435981}"/>
              </a:ext>
            </a:extLst>
          </p:cNvPr>
          <p:cNvSpPr txBox="1">
            <a:spLocks/>
          </p:cNvSpPr>
          <p:nvPr/>
        </p:nvSpPr>
        <p:spPr>
          <a:xfrm>
            <a:off x="9462691" y="1765097"/>
            <a:ext cx="691275" cy="600712"/>
          </a:xfrm>
          <a:prstGeom prst="rect">
            <a:avLst/>
          </a:prstGeom>
          <a:ln w="28575">
            <a:solidFill>
              <a:srgbClr val="C0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b="1" dirty="0">
                <a:sym typeface="Wingdings" panose="05000000000000000000" pitchFamily="2" charset="2"/>
              </a:rPr>
              <a:t>BE</a:t>
            </a:r>
            <a:endParaRPr lang="en-US" sz="3200" dirty="0">
              <a:sym typeface="Wingdings" panose="05000000000000000000" pitchFamily="2" charset="2"/>
            </a:endParaRPr>
          </a:p>
        </p:txBody>
      </p:sp>
    </p:spTree>
    <p:extLst>
      <p:ext uri="{BB962C8B-B14F-4D97-AF65-F5344CB8AC3E}">
        <p14:creationId xmlns:p14="http://schemas.microsoft.com/office/powerpoint/2010/main" val="3474878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0" end="0"/>
                                            </p:txEl>
                                          </p:spTgt>
                                        </p:tgtEl>
                                        <p:attrNameLst>
                                          <p:attrName>style.visibility</p:attrName>
                                        </p:attrNameLst>
                                      </p:cBhvr>
                                      <p:to>
                                        <p:strVal val="visible"/>
                                      </p:to>
                                    </p:set>
                                    <p:animEffect transition="in" filter="fade">
                                      <p:cBhvr>
                                        <p:cTn id="22" dur="500"/>
                                        <p:tgtEl>
                                          <p:spTgt spid="3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10"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par>
                                <p:cTn id="37" presetID="10"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500"/>
                                        <p:tgtEl>
                                          <p:spTgt spid="20"/>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37">
                                            <p:txEl>
                                              <p:pRg st="0" end="0"/>
                                            </p:txEl>
                                          </p:spTgt>
                                        </p:tgtEl>
                                        <p:attrNameLst>
                                          <p:attrName>style.visibility</p:attrName>
                                        </p:attrNameLst>
                                      </p:cBhvr>
                                      <p:to>
                                        <p:strVal val="visible"/>
                                      </p:to>
                                    </p:set>
                                    <p:animEffect transition="in" filter="fade">
                                      <p:cBhvr>
                                        <p:cTn id="71" dur="500"/>
                                        <p:tgtEl>
                                          <p:spTgt spid="37">
                                            <p:txEl>
                                              <p:pRg st="0" end="0"/>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par>
                                <p:cTn id="83" presetID="10" presetClass="entr" presetSubtype="0" fill="hold" nodeType="with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500"/>
                                        <p:tgtEl>
                                          <p:spTgt spid="26"/>
                                        </p:tgtEl>
                                      </p:cBhvr>
                                    </p:animEffect>
                                  </p:childTnLst>
                                </p:cTn>
                              </p:par>
                              <p:par>
                                <p:cTn id="86" presetID="10" presetClass="entr" presetSubtype="0" fill="hold"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childTnLst>
                                </p:cTn>
                              </p:par>
                              <p:par>
                                <p:cTn id="89" presetID="10" presetClass="entr" presetSubtype="0" fill="hold"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500"/>
                                        <p:tgtEl>
                                          <p:spTgt spid="28"/>
                                        </p:tgtEl>
                                      </p:cBhvr>
                                    </p:animEffect>
                                  </p:childTnLst>
                                </p:cTn>
                              </p:par>
                              <p:par>
                                <p:cTn id="92" presetID="10" presetClass="entr" presetSubtype="0" fill="hold" nodeType="with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22"/>
                                        </p:tgtEl>
                                        <p:attrNameLst>
                                          <p:attrName>style.visibility</p:attrName>
                                        </p:attrNameLst>
                                      </p:cBhvr>
                                      <p:to>
                                        <p:strVal val="visible"/>
                                      </p:to>
                                    </p:set>
                                    <p:animEffect transition="in" filter="fade">
                                      <p:cBhvr>
                                        <p:cTn id="105" dur="500"/>
                                        <p:tgtEl>
                                          <p:spTgt spid="22"/>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33"/>
                                        </p:tgtEl>
                                        <p:attrNameLst>
                                          <p:attrName>style.visibility</p:attrName>
                                        </p:attrNameLst>
                                      </p:cBhvr>
                                      <p:to>
                                        <p:strVal val="visible"/>
                                      </p:to>
                                    </p:set>
                                    <p:animEffect transition="in" filter="fade">
                                      <p:cBhvr>
                                        <p:cTn id="110" dur="500"/>
                                        <p:tgtEl>
                                          <p:spTgt spid="33"/>
                                        </p:tgtEl>
                                      </p:cBhvr>
                                    </p:animEffect>
                                  </p:childTnLst>
                                </p:cTn>
                              </p:par>
                            </p:childTnLst>
                          </p:cTn>
                        </p:par>
                      </p:childTnLst>
                    </p:cTn>
                  </p:par>
                  <p:par>
                    <p:cTn id="111" fill="hold">
                      <p:stCondLst>
                        <p:cond delay="indefinite"/>
                      </p:stCondLst>
                      <p:childTnLst>
                        <p:par>
                          <p:cTn id="112" fill="hold">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34"/>
                                        </p:tgtEl>
                                        <p:attrNameLst>
                                          <p:attrName>style.visibility</p:attrName>
                                        </p:attrNameLst>
                                      </p:cBhvr>
                                      <p:to>
                                        <p:strVal val="visible"/>
                                      </p:to>
                                    </p:set>
                                    <p:animEffect transition="in" filter="fade">
                                      <p:cBhvr>
                                        <p:cTn id="11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7" grpId="0"/>
      <p:bldP spid="18" grpId="0"/>
      <p:bldP spid="20" grpId="0"/>
      <p:bldP spid="22" grpId="0"/>
      <p:bldP spid="23" grpId="0"/>
      <p:bldP spid="24" grpId="0"/>
      <p:bldP spid="25" grpId="0"/>
      <p:bldP spid="30" grpId="0"/>
      <p:bldP spid="31" grpId="0"/>
      <p:bldP spid="33" grpId="0"/>
      <p:bldP spid="34" grpId="0"/>
      <p:bldP spid="3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582340"/>
            <a:ext cx="10515600" cy="4247317"/>
          </a:xfrm>
          <a:prstGeom prst="rect">
            <a:avLst/>
          </a:prstGeom>
          <a:noFill/>
        </p:spPr>
        <p:txBody>
          <a:bodyPr wrap="square" rtlCol="0">
            <a:spAutoFit/>
          </a:bodyPr>
          <a:lstStyle/>
          <a:p>
            <a:r>
              <a:rPr lang="en-US" dirty="0"/>
              <a:t>Please answer the following questions to review what you have learned about syllable structure and phonotactics. Do not go to the next slide before you completely answer all of them.  </a:t>
            </a:r>
          </a:p>
          <a:p>
            <a:endParaRPr lang="en-US" dirty="0"/>
          </a:p>
          <a:p>
            <a:pPr marL="342900" indent="-342900">
              <a:buFont typeface="+mj-lt"/>
              <a:buAutoNum type="arabicPeriod"/>
            </a:pPr>
            <a:r>
              <a:rPr lang="en-US" dirty="0"/>
              <a:t>Based on the concept of sonority, how are (a) utterances described? And (b) the numbers of syllables counted?</a:t>
            </a:r>
          </a:p>
          <a:p>
            <a:pPr marL="342900" indent="-342900">
              <a:buFont typeface="+mj-lt"/>
              <a:buAutoNum type="arabicPeriod"/>
            </a:pPr>
            <a:r>
              <a:rPr lang="en-US" dirty="0"/>
              <a:t>What define the degree of sonority?</a:t>
            </a:r>
          </a:p>
          <a:p>
            <a:pPr marL="342900" indent="-342900">
              <a:buFont typeface="+mj-lt"/>
              <a:buAutoNum type="arabicPeriod"/>
            </a:pPr>
            <a:r>
              <a:rPr lang="en-US" dirty="0"/>
              <a:t>What is the definition of: (a) onset, (b) coda.?</a:t>
            </a:r>
          </a:p>
          <a:p>
            <a:pPr marL="342900" indent="-342900">
              <a:buFont typeface="+mj-lt"/>
              <a:buAutoNum type="arabicPeriod"/>
            </a:pPr>
            <a:r>
              <a:rPr lang="en-US" dirty="0"/>
              <a:t>Please analyze the structure of the syllable of the following words: top, plead, leave.</a:t>
            </a:r>
          </a:p>
          <a:p>
            <a:pPr marL="342900" indent="-342900">
              <a:buFont typeface="+mj-lt"/>
              <a:buAutoNum type="arabicPeriod"/>
            </a:pPr>
            <a:r>
              <a:rPr lang="en-US" dirty="0"/>
              <a:t>In what kind of cases do native speakers may not agree on the number of syllables in a given utterance? Provide some examples of English words!</a:t>
            </a:r>
          </a:p>
          <a:p>
            <a:pPr marL="342900" indent="-342900">
              <a:buFont typeface="+mj-lt"/>
              <a:buAutoNum type="arabicPeriod"/>
            </a:pPr>
            <a:r>
              <a:rPr lang="en-US" sz="1800" dirty="0"/>
              <a:t>Please show that the word “tea” doesn’t have coda!</a:t>
            </a:r>
          </a:p>
          <a:p>
            <a:pPr marL="342900" indent="-342900">
              <a:buFont typeface="+mj-lt"/>
              <a:buAutoNum type="arabicPeriod"/>
            </a:pPr>
            <a:r>
              <a:rPr lang="en-US" sz="1800" dirty="0"/>
              <a:t>Please show that the word “ought” doesn’t have onset!</a:t>
            </a:r>
            <a:endParaRPr lang="en-US" dirty="0"/>
          </a:p>
          <a:p>
            <a:pPr marL="342900" indent="-342900">
              <a:buFont typeface="+mj-lt"/>
              <a:buAutoNum type="arabicPeriod"/>
            </a:pPr>
            <a:endParaRPr lang="en-US" dirty="0"/>
          </a:p>
          <a:p>
            <a:endParaRPr lang="en-US" dirty="0"/>
          </a:p>
          <a:p>
            <a:endParaRPr lang="en-US" dirty="0"/>
          </a:p>
        </p:txBody>
      </p:sp>
    </p:spTree>
    <p:extLst>
      <p:ext uri="{BB962C8B-B14F-4D97-AF65-F5344CB8AC3E}">
        <p14:creationId xmlns:p14="http://schemas.microsoft.com/office/powerpoint/2010/main" val="1881482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4.2. REVIEW </a:t>
            </a:r>
            <a:r>
              <a:rPr lang="en-US" sz="4000" b="1" dirty="0">
                <a:solidFill>
                  <a:srgbClr val="C00000"/>
                </a:solidFill>
                <a:latin typeface="Cambria" panose="02040503050406030204" pitchFamily="18" charset="0"/>
                <a:ea typeface="Cambria" panose="02040503050406030204" pitchFamily="18" charset="0"/>
              </a:rPr>
              <a:t>– 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952959"/>
            <a:ext cx="10965840" cy="3539430"/>
          </a:xfrm>
          <a:prstGeom prst="rect">
            <a:avLst/>
          </a:prstGeom>
          <a:noFill/>
        </p:spPr>
        <p:txBody>
          <a:bodyPr wrap="square" rtlCol="0">
            <a:spAutoFit/>
          </a:bodyPr>
          <a:lstStyle/>
          <a:p>
            <a:r>
              <a:rPr lang="en-US" sz="1600" dirty="0"/>
              <a:t>Please answer the following questions to review what you have learned about syllable structure and phonotactics. Do not go to the next slide before you completely answer all of them.  </a:t>
            </a:r>
          </a:p>
          <a:p>
            <a:endParaRPr lang="en-US" sz="1600" dirty="0"/>
          </a:p>
          <a:p>
            <a:pPr marL="342900" indent="-342900">
              <a:buFont typeface="+mj-lt"/>
              <a:buAutoNum type="arabicPeriod"/>
            </a:pPr>
            <a:r>
              <a:rPr lang="en-US" sz="1600" dirty="0"/>
              <a:t>Based on the concept of sonority, how are (a) utterances described? And (b) the numbers of syllables counted?</a:t>
            </a:r>
            <a:br>
              <a:rPr lang="en-US" sz="1600" dirty="0"/>
            </a:br>
            <a:r>
              <a:rPr lang="en-US" sz="1600" dirty="0">
                <a:solidFill>
                  <a:srgbClr val="FF0000"/>
                </a:solidFill>
              </a:rPr>
              <a:t>(a) Based on the concept of sonority utterances are described as sequences of peaks of sonority separated  from each other by trough of sonority. (b) the number of syllable in an utterance equals the number of peaks sonority. So if a word have 1 syllable it has one peak of sonority.</a:t>
            </a:r>
          </a:p>
          <a:p>
            <a:pPr marL="342900" indent="-342900">
              <a:buFont typeface="+mj-lt"/>
              <a:buAutoNum type="arabicPeriod"/>
            </a:pPr>
            <a:r>
              <a:rPr lang="en-US" sz="1600" dirty="0"/>
              <a:t>What define the degree of sonority?</a:t>
            </a:r>
            <a:br>
              <a:rPr lang="en-US" sz="1600" dirty="0"/>
            </a:br>
            <a:r>
              <a:rPr lang="en-US" sz="1600" dirty="0">
                <a:solidFill>
                  <a:srgbClr val="FF0000"/>
                </a:solidFill>
              </a:rPr>
              <a:t>The degree of sonority is defined by the extent to which air is allowed to pass unhindered. The more open the vocal tract, the higher the degree of sonority.</a:t>
            </a:r>
          </a:p>
          <a:p>
            <a:pPr marL="342900" indent="-342900">
              <a:buFont typeface="+mj-lt"/>
              <a:buAutoNum type="arabicPeriod"/>
            </a:pPr>
            <a:r>
              <a:rPr lang="en-US" sz="1600" dirty="0"/>
              <a:t>What is the definition of: (a) onset, (b) coda.?</a:t>
            </a:r>
            <a:br>
              <a:rPr lang="en-US" sz="1600" dirty="0"/>
            </a:br>
            <a:r>
              <a:rPr lang="en-US" sz="1600" dirty="0">
                <a:solidFill>
                  <a:srgbClr val="FF0000"/>
                </a:solidFill>
              </a:rPr>
              <a:t>(a) Onset is the one consisting segments with increasing sonority. (b) Coda is the one consisting segments with decreasing sonority.</a:t>
            </a:r>
          </a:p>
          <a:p>
            <a:pPr marL="342900" indent="-342900">
              <a:buFont typeface="+mj-lt"/>
              <a:buAutoNum type="arabicPeriod"/>
            </a:pPr>
            <a:r>
              <a:rPr lang="en-US" sz="1600" dirty="0"/>
              <a:t>Please analyze the structure of the syllable of the following words: </a:t>
            </a:r>
            <a:r>
              <a:rPr lang="en-US" sz="1600" i="1" dirty="0"/>
              <a:t>top, plead, leave.</a:t>
            </a:r>
            <a:endParaRPr lang="en-US" sz="1600" dirty="0"/>
          </a:p>
        </p:txBody>
      </p:sp>
      <p:sp>
        <p:nvSpPr>
          <p:cNvPr id="4" name="Content Placeholder 7">
            <a:extLst>
              <a:ext uri="{FF2B5EF4-FFF2-40B4-BE49-F238E27FC236}">
                <a16:creationId xmlns:a16="http://schemas.microsoft.com/office/drawing/2014/main" id="{E61DFA7F-AF70-4BD4-8DA9-C4BBF16BFBA3}"/>
              </a:ext>
            </a:extLst>
          </p:cNvPr>
          <p:cNvSpPr txBox="1">
            <a:spLocks/>
          </p:cNvSpPr>
          <p:nvPr/>
        </p:nvSpPr>
        <p:spPr>
          <a:xfrm>
            <a:off x="3399700" y="6239371"/>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ɒ</a:t>
            </a:r>
            <a:endParaRPr lang="en-US" sz="1600" dirty="0">
              <a:solidFill>
                <a:srgbClr val="C00000"/>
              </a:solidFill>
            </a:endParaRPr>
          </a:p>
        </p:txBody>
      </p:sp>
      <p:sp>
        <p:nvSpPr>
          <p:cNvPr id="5" name="TextBox 4">
            <a:extLst>
              <a:ext uri="{FF2B5EF4-FFF2-40B4-BE49-F238E27FC236}">
                <a16:creationId xmlns:a16="http://schemas.microsoft.com/office/drawing/2014/main" id="{2D178144-E107-49A9-8DA6-5BB5EAF8BB94}"/>
              </a:ext>
            </a:extLst>
          </p:cNvPr>
          <p:cNvSpPr txBox="1"/>
          <p:nvPr/>
        </p:nvSpPr>
        <p:spPr>
          <a:xfrm>
            <a:off x="2821718" y="4492389"/>
            <a:ext cx="1556836" cy="400110"/>
          </a:xfrm>
          <a:prstGeom prst="rect">
            <a:avLst/>
          </a:prstGeom>
          <a:noFill/>
        </p:spPr>
        <p:txBody>
          <a:bodyPr wrap="square" rtlCol="0">
            <a:spAutoFit/>
          </a:bodyPr>
          <a:lstStyle/>
          <a:p>
            <a:r>
              <a:rPr lang="el-GR" sz="2000" b="1" dirty="0"/>
              <a:t>σ</a:t>
            </a:r>
            <a:r>
              <a:rPr lang="en-US" sz="2000" b="1" dirty="0"/>
              <a:t> (sigma)</a:t>
            </a:r>
          </a:p>
        </p:txBody>
      </p:sp>
      <p:sp>
        <p:nvSpPr>
          <p:cNvPr id="8" name="TextBox 7">
            <a:extLst>
              <a:ext uri="{FF2B5EF4-FFF2-40B4-BE49-F238E27FC236}">
                <a16:creationId xmlns:a16="http://schemas.microsoft.com/office/drawing/2014/main" id="{C5582CF7-02A6-4927-9912-9D11FA97D3BA}"/>
              </a:ext>
            </a:extLst>
          </p:cNvPr>
          <p:cNvSpPr txBox="1"/>
          <p:nvPr/>
        </p:nvSpPr>
        <p:spPr>
          <a:xfrm>
            <a:off x="2657464" y="5276306"/>
            <a:ext cx="779252" cy="338554"/>
          </a:xfrm>
          <a:prstGeom prst="rect">
            <a:avLst/>
          </a:prstGeom>
          <a:noFill/>
        </p:spPr>
        <p:txBody>
          <a:bodyPr wrap="square" rtlCol="0">
            <a:spAutoFit/>
          </a:bodyPr>
          <a:lstStyle/>
          <a:p>
            <a:r>
              <a:rPr lang="en-US" sz="1600" b="1" dirty="0"/>
              <a:t>onset</a:t>
            </a:r>
          </a:p>
        </p:txBody>
      </p:sp>
      <p:sp>
        <p:nvSpPr>
          <p:cNvPr id="9" name="TextBox 8">
            <a:extLst>
              <a:ext uri="{FF2B5EF4-FFF2-40B4-BE49-F238E27FC236}">
                <a16:creationId xmlns:a16="http://schemas.microsoft.com/office/drawing/2014/main" id="{671000EE-70A8-4CC3-87F6-DF30C0D9AA28}"/>
              </a:ext>
            </a:extLst>
          </p:cNvPr>
          <p:cNvSpPr txBox="1"/>
          <p:nvPr/>
        </p:nvSpPr>
        <p:spPr>
          <a:xfrm>
            <a:off x="3400478" y="5260296"/>
            <a:ext cx="869341" cy="338554"/>
          </a:xfrm>
          <a:prstGeom prst="rect">
            <a:avLst/>
          </a:prstGeom>
          <a:noFill/>
        </p:spPr>
        <p:txBody>
          <a:bodyPr wrap="square" rtlCol="0">
            <a:spAutoFit/>
          </a:bodyPr>
          <a:lstStyle/>
          <a:p>
            <a:r>
              <a:rPr lang="en-US" sz="1600" b="1" dirty="0"/>
              <a:t>rhyme</a:t>
            </a:r>
          </a:p>
        </p:txBody>
      </p:sp>
      <p:cxnSp>
        <p:nvCxnSpPr>
          <p:cNvPr id="10" name="Straight Connector 9">
            <a:extLst>
              <a:ext uri="{FF2B5EF4-FFF2-40B4-BE49-F238E27FC236}">
                <a16:creationId xmlns:a16="http://schemas.microsoft.com/office/drawing/2014/main" id="{5D7B9F56-9895-4F98-AFC8-D3056D3C4216}"/>
              </a:ext>
            </a:extLst>
          </p:cNvPr>
          <p:cNvCxnSpPr>
            <a:cxnSpLocks/>
          </p:cNvCxnSpPr>
          <p:nvPr/>
        </p:nvCxnSpPr>
        <p:spPr>
          <a:xfrm flipV="1">
            <a:off x="3039053" y="4855875"/>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E866C0D-5BC8-478A-A553-32946D06BF9B}"/>
              </a:ext>
            </a:extLst>
          </p:cNvPr>
          <p:cNvCxnSpPr>
            <a:cxnSpLocks/>
          </p:cNvCxnSpPr>
          <p:nvPr/>
        </p:nvCxnSpPr>
        <p:spPr>
          <a:xfrm flipH="1" flipV="1">
            <a:off x="3380641" y="4845171"/>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6931FE3E-4D04-47CD-8AC6-327209917C75}"/>
              </a:ext>
            </a:extLst>
          </p:cNvPr>
          <p:cNvSpPr txBox="1"/>
          <p:nvPr/>
        </p:nvSpPr>
        <p:spPr>
          <a:xfrm>
            <a:off x="3160731" y="5939196"/>
            <a:ext cx="1000595" cy="338554"/>
          </a:xfrm>
          <a:prstGeom prst="rect">
            <a:avLst/>
          </a:prstGeom>
          <a:noFill/>
        </p:spPr>
        <p:txBody>
          <a:bodyPr wrap="square" rtlCol="0">
            <a:spAutoFit/>
          </a:bodyPr>
          <a:lstStyle/>
          <a:p>
            <a:r>
              <a:rPr lang="en-US" sz="1600" b="1" dirty="0"/>
              <a:t>nucleus</a:t>
            </a:r>
          </a:p>
        </p:txBody>
      </p:sp>
      <p:sp>
        <p:nvSpPr>
          <p:cNvPr id="15" name="TextBox 14">
            <a:extLst>
              <a:ext uri="{FF2B5EF4-FFF2-40B4-BE49-F238E27FC236}">
                <a16:creationId xmlns:a16="http://schemas.microsoft.com/office/drawing/2014/main" id="{1A39E168-DACA-49AB-BE81-364EFBD64D39}"/>
              </a:ext>
            </a:extLst>
          </p:cNvPr>
          <p:cNvSpPr txBox="1"/>
          <p:nvPr/>
        </p:nvSpPr>
        <p:spPr>
          <a:xfrm>
            <a:off x="3989205" y="5900610"/>
            <a:ext cx="693138" cy="338554"/>
          </a:xfrm>
          <a:prstGeom prst="rect">
            <a:avLst/>
          </a:prstGeom>
          <a:noFill/>
        </p:spPr>
        <p:txBody>
          <a:bodyPr wrap="square" rtlCol="0">
            <a:spAutoFit/>
          </a:bodyPr>
          <a:lstStyle/>
          <a:p>
            <a:r>
              <a:rPr lang="en-US" sz="1600" b="1" dirty="0"/>
              <a:t>coda</a:t>
            </a:r>
            <a:endParaRPr lang="en-US" sz="2000" b="1" dirty="0"/>
          </a:p>
        </p:txBody>
      </p:sp>
      <p:sp>
        <p:nvSpPr>
          <p:cNvPr id="16" name="Content Placeholder 7">
            <a:extLst>
              <a:ext uri="{FF2B5EF4-FFF2-40B4-BE49-F238E27FC236}">
                <a16:creationId xmlns:a16="http://schemas.microsoft.com/office/drawing/2014/main" id="{7059548E-6C4E-4606-8B7E-523BC273DF38}"/>
              </a:ext>
            </a:extLst>
          </p:cNvPr>
          <p:cNvSpPr txBox="1">
            <a:spLocks/>
          </p:cNvSpPr>
          <p:nvPr/>
        </p:nvSpPr>
        <p:spPr>
          <a:xfrm>
            <a:off x="4182960" y="6239164"/>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p</a:t>
            </a:r>
            <a:endParaRPr lang="en-US" sz="1600" dirty="0">
              <a:solidFill>
                <a:srgbClr val="C00000"/>
              </a:solidFill>
            </a:endParaRPr>
          </a:p>
        </p:txBody>
      </p:sp>
      <p:sp>
        <p:nvSpPr>
          <p:cNvPr id="17" name="Content Placeholder 7">
            <a:extLst>
              <a:ext uri="{FF2B5EF4-FFF2-40B4-BE49-F238E27FC236}">
                <a16:creationId xmlns:a16="http://schemas.microsoft.com/office/drawing/2014/main" id="{3E9A541F-0CCA-4AC6-9115-B870F1F867CC}"/>
              </a:ext>
            </a:extLst>
          </p:cNvPr>
          <p:cNvSpPr txBox="1">
            <a:spLocks/>
          </p:cNvSpPr>
          <p:nvPr/>
        </p:nvSpPr>
        <p:spPr>
          <a:xfrm>
            <a:off x="2725970" y="5541400"/>
            <a:ext cx="434670"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t</a:t>
            </a:r>
            <a:endParaRPr lang="en-US" sz="3200" dirty="0">
              <a:solidFill>
                <a:srgbClr val="C00000"/>
              </a:solidFill>
            </a:endParaRPr>
          </a:p>
        </p:txBody>
      </p:sp>
      <p:cxnSp>
        <p:nvCxnSpPr>
          <p:cNvPr id="22" name="Straight Connector 21">
            <a:extLst>
              <a:ext uri="{FF2B5EF4-FFF2-40B4-BE49-F238E27FC236}">
                <a16:creationId xmlns:a16="http://schemas.microsoft.com/office/drawing/2014/main" id="{089A6E6F-CAC6-492D-BEF7-B88571B1892C}"/>
              </a:ext>
            </a:extLst>
          </p:cNvPr>
          <p:cNvCxnSpPr>
            <a:cxnSpLocks/>
          </p:cNvCxnSpPr>
          <p:nvPr/>
        </p:nvCxnSpPr>
        <p:spPr>
          <a:xfrm flipV="1">
            <a:off x="3502137" y="5528587"/>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F9C11CC-C17F-454C-8AED-A2EBB5D65DB3}"/>
              </a:ext>
            </a:extLst>
          </p:cNvPr>
          <p:cNvCxnSpPr>
            <a:cxnSpLocks/>
          </p:cNvCxnSpPr>
          <p:nvPr/>
        </p:nvCxnSpPr>
        <p:spPr>
          <a:xfrm flipH="1" flipV="1">
            <a:off x="3843725" y="5517883"/>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9" name="Content Placeholder 7">
            <a:extLst>
              <a:ext uri="{FF2B5EF4-FFF2-40B4-BE49-F238E27FC236}">
                <a16:creationId xmlns:a16="http://schemas.microsoft.com/office/drawing/2014/main" id="{2E7EA6E7-330F-4A52-B10D-1F115108253F}"/>
              </a:ext>
            </a:extLst>
          </p:cNvPr>
          <p:cNvSpPr txBox="1">
            <a:spLocks/>
          </p:cNvSpPr>
          <p:nvPr/>
        </p:nvSpPr>
        <p:spPr>
          <a:xfrm>
            <a:off x="6088799" y="6239371"/>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i:</a:t>
            </a:r>
            <a:endParaRPr lang="en-US" sz="1600" dirty="0">
              <a:solidFill>
                <a:srgbClr val="C00000"/>
              </a:solidFill>
            </a:endParaRPr>
          </a:p>
        </p:txBody>
      </p:sp>
      <p:sp>
        <p:nvSpPr>
          <p:cNvPr id="50" name="TextBox 49">
            <a:extLst>
              <a:ext uri="{FF2B5EF4-FFF2-40B4-BE49-F238E27FC236}">
                <a16:creationId xmlns:a16="http://schemas.microsoft.com/office/drawing/2014/main" id="{8AF61F84-52CD-44EC-BE3E-D7561FFAD5FE}"/>
              </a:ext>
            </a:extLst>
          </p:cNvPr>
          <p:cNvSpPr txBox="1"/>
          <p:nvPr/>
        </p:nvSpPr>
        <p:spPr>
          <a:xfrm>
            <a:off x="5510817" y="4492389"/>
            <a:ext cx="1556836" cy="400110"/>
          </a:xfrm>
          <a:prstGeom prst="rect">
            <a:avLst/>
          </a:prstGeom>
          <a:noFill/>
        </p:spPr>
        <p:txBody>
          <a:bodyPr wrap="square" rtlCol="0">
            <a:spAutoFit/>
          </a:bodyPr>
          <a:lstStyle/>
          <a:p>
            <a:r>
              <a:rPr lang="el-GR" sz="2000" b="1" dirty="0"/>
              <a:t>σ</a:t>
            </a:r>
            <a:r>
              <a:rPr lang="en-US" sz="2000" b="1" dirty="0"/>
              <a:t> (sigma)</a:t>
            </a:r>
          </a:p>
        </p:txBody>
      </p:sp>
      <p:sp>
        <p:nvSpPr>
          <p:cNvPr id="51" name="TextBox 50">
            <a:extLst>
              <a:ext uri="{FF2B5EF4-FFF2-40B4-BE49-F238E27FC236}">
                <a16:creationId xmlns:a16="http://schemas.microsoft.com/office/drawing/2014/main" id="{6F1B12CA-5A9F-450B-BDBB-B6E691862477}"/>
              </a:ext>
            </a:extLst>
          </p:cNvPr>
          <p:cNvSpPr txBox="1"/>
          <p:nvPr/>
        </p:nvSpPr>
        <p:spPr>
          <a:xfrm>
            <a:off x="5346563" y="5276306"/>
            <a:ext cx="779252" cy="338554"/>
          </a:xfrm>
          <a:prstGeom prst="rect">
            <a:avLst/>
          </a:prstGeom>
          <a:noFill/>
        </p:spPr>
        <p:txBody>
          <a:bodyPr wrap="square" rtlCol="0">
            <a:spAutoFit/>
          </a:bodyPr>
          <a:lstStyle/>
          <a:p>
            <a:r>
              <a:rPr lang="en-US" sz="1600" b="1" dirty="0"/>
              <a:t>onset</a:t>
            </a:r>
          </a:p>
        </p:txBody>
      </p:sp>
      <p:sp>
        <p:nvSpPr>
          <p:cNvPr id="52" name="TextBox 51">
            <a:extLst>
              <a:ext uri="{FF2B5EF4-FFF2-40B4-BE49-F238E27FC236}">
                <a16:creationId xmlns:a16="http://schemas.microsoft.com/office/drawing/2014/main" id="{7CF7E9B7-595F-4402-A916-1550FC2A513C}"/>
              </a:ext>
            </a:extLst>
          </p:cNvPr>
          <p:cNvSpPr txBox="1"/>
          <p:nvPr/>
        </p:nvSpPr>
        <p:spPr>
          <a:xfrm>
            <a:off x="6089577" y="5260296"/>
            <a:ext cx="869341" cy="338554"/>
          </a:xfrm>
          <a:prstGeom prst="rect">
            <a:avLst/>
          </a:prstGeom>
          <a:noFill/>
        </p:spPr>
        <p:txBody>
          <a:bodyPr wrap="square" rtlCol="0">
            <a:spAutoFit/>
          </a:bodyPr>
          <a:lstStyle/>
          <a:p>
            <a:r>
              <a:rPr lang="en-US" sz="1600" b="1" dirty="0"/>
              <a:t>rhyme</a:t>
            </a:r>
          </a:p>
        </p:txBody>
      </p:sp>
      <p:cxnSp>
        <p:nvCxnSpPr>
          <p:cNvPr id="53" name="Straight Connector 52">
            <a:extLst>
              <a:ext uri="{FF2B5EF4-FFF2-40B4-BE49-F238E27FC236}">
                <a16:creationId xmlns:a16="http://schemas.microsoft.com/office/drawing/2014/main" id="{FB98DDE9-B085-4E74-AE98-22AA74F56AE4}"/>
              </a:ext>
            </a:extLst>
          </p:cNvPr>
          <p:cNvCxnSpPr>
            <a:cxnSpLocks/>
          </p:cNvCxnSpPr>
          <p:nvPr/>
        </p:nvCxnSpPr>
        <p:spPr>
          <a:xfrm flipV="1">
            <a:off x="5728152" y="4855875"/>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216928C9-6520-4B9B-BE81-A7434AE20547}"/>
              </a:ext>
            </a:extLst>
          </p:cNvPr>
          <p:cNvCxnSpPr>
            <a:cxnSpLocks/>
          </p:cNvCxnSpPr>
          <p:nvPr/>
        </p:nvCxnSpPr>
        <p:spPr>
          <a:xfrm flipH="1" flipV="1">
            <a:off x="6069740" y="4845171"/>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11FC9689-0064-4337-B19A-FAF452440FFC}"/>
              </a:ext>
            </a:extLst>
          </p:cNvPr>
          <p:cNvSpPr txBox="1"/>
          <p:nvPr/>
        </p:nvSpPr>
        <p:spPr>
          <a:xfrm>
            <a:off x="5849830" y="5939196"/>
            <a:ext cx="1000595" cy="338554"/>
          </a:xfrm>
          <a:prstGeom prst="rect">
            <a:avLst/>
          </a:prstGeom>
          <a:noFill/>
        </p:spPr>
        <p:txBody>
          <a:bodyPr wrap="square" rtlCol="0">
            <a:spAutoFit/>
          </a:bodyPr>
          <a:lstStyle/>
          <a:p>
            <a:r>
              <a:rPr lang="en-US" sz="1600" b="1" dirty="0"/>
              <a:t>nucleus</a:t>
            </a:r>
          </a:p>
        </p:txBody>
      </p:sp>
      <p:sp>
        <p:nvSpPr>
          <p:cNvPr id="56" name="TextBox 55">
            <a:extLst>
              <a:ext uri="{FF2B5EF4-FFF2-40B4-BE49-F238E27FC236}">
                <a16:creationId xmlns:a16="http://schemas.microsoft.com/office/drawing/2014/main" id="{E8075C35-1961-4A5D-A046-CF163E90C50D}"/>
              </a:ext>
            </a:extLst>
          </p:cNvPr>
          <p:cNvSpPr txBox="1"/>
          <p:nvPr/>
        </p:nvSpPr>
        <p:spPr>
          <a:xfrm>
            <a:off x="6678304" y="5900610"/>
            <a:ext cx="693138" cy="338554"/>
          </a:xfrm>
          <a:prstGeom prst="rect">
            <a:avLst/>
          </a:prstGeom>
          <a:noFill/>
        </p:spPr>
        <p:txBody>
          <a:bodyPr wrap="square" rtlCol="0">
            <a:spAutoFit/>
          </a:bodyPr>
          <a:lstStyle/>
          <a:p>
            <a:r>
              <a:rPr lang="en-US" sz="1600" b="1" dirty="0"/>
              <a:t>coda</a:t>
            </a:r>
            <a:endParaRPr lang="en-US" sz="2000" b="1" dirty="0"/>
          </a:p>
        </p:txBody>
      </p:sp>
      <p:sp>
        <p:nvSpPr>
          <p:cNvPr id="57" name="Content Placeholder 7">
            <a:extLst>
              <a:ext uri="{FF2B5EF4-FFF2-40B4-BE49-F238E27FC236}">
                <a16:creationId xmlns:a16="http://schemas.microsoft.com/office/drawing/2014/main" id="{A1C96B8F-6E9B-4C7E-85B5-EEB68A349999}"/>
              </a:ext>
            </a:extLst>
          </p:cNvPr>
          <p:cNvSpPr txBox="1">
            <a:spLocks/>
          </p:cNvSpPr>
          <p:nvPr/>
        </p:nvSpPr>
        <p:spPr>
          <a:xfrm>
            <a:off x="6872059" y="6239164"/>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d</a:t>
            </a:r>
            <a:endParaRPr lang="en-US" sz="1600" dirty="0">
              <a:solidFill>
                <a:srgbClr val="C00000"/>
              </a:solidFill>
            </a:endParaRPr>
          </a:p>
        </p:txBody>
      </p:sp>
      <p:sp>
        <p:nvSpPr>
          <p:cNvPr id="58" name="Content Placeholder 7">
            <a:extLst>
              <a:ext uri="{FF2B5EF4-FFF2-40B4-BE49-F238E27FC236}">
                <a16:creationId xmlns:a16="http://schemas.microsoft.com/office/drawing/2014/main" id="{DA54610C-F36F-4DA4-8608-7B0DB2CF6400}"/>
              </a:ext>
            </a:extLst>
          </p:cNvPr>
          <p:cNvSpPr txBox="1">
            <a:spLocks/>
          </p:cNvSpPr>
          <p:nvPr/>
        </p:nvSpPr>
        <p:spPr>
          <a:xfrm>
            <a:off x="5415069" y="5541400"/>
            <a:ext cx="434670"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pl</a:t>
            </a:r>
            <a:endParaRPr lang="en-US" sz="3200" dirty="0">
              <a:solidFill>
                <a:srgbClr val="C00000"/>
              </a:solidFill>
            </a:endParaRPr>
          </a:p>
        </p:txBody>
      </p:sp>
      <p:cxnSp>
        <p:nvCxnSpPr>
          <p:cNvPr id="59" name="Straight Connector 58">
            <a:extLst>
              <a:ext uri="{FF2B5EF4-FFF2-40B4-BE49-F238E27FC236}">
                <a16:creationId xmlns:a16="http://schemas.microsoft.com/office/drawing/2014/main" id="{5DB8878A-C577-4738-8275-B5F6500C9904}"/>
              </a:ext>
            </a:extLst>
          </p:cNvPr>
          <p:cNvCxnSpPr>
            <a:cxnSpLocks/>
          </p:cNvCxnSpPr>
          <p:nvPr/>
        </p:nvCxnSpPr>
        <p:spPr>
          <a:xfrm flipV="1">
            <a:off x="6191236" y="5528587"/>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A5F0C0B-C0D6-4B46-93C1-667E6E4B90FA}"/>
              </a:ext>
            </a:extLst>
          </p:cNvPr>
          <p:cNvCxnSpPr>
            <a:cxnSpLocks/>
          </p:cNvCxnSpPr>
          <p:nvPr/>
        </p:nvCxnSpPr>
        <p:spPr>
          <a:xfrm flipH="1" flipV="1">
            <a:off x="6532824" y="5517883"/>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1" name="Content Placeholder 7">
            <a:extLst>
              <a:ext uri="{FF2B5EF4-FFF2-40B4-BE49-F238E27FC236}">
                <a16:creationId xmlns:a16="http://schemas.microsoft.com/office/drawing/2014/main" id="{B941431C-9D7E-4BBE-8425-836B7DB270F0}"/>
              </a:ext>
            </a:extLst>
          </p:cNvPr>
          <p:cNvSpPr txBox="1">
            <a:spLocks/>
          </p:cNvSpPr>
          <p:nvPr/>
        </p:nvSpPr>
        <p:spPr>
          <a:xfrm>
            <a:off x="8715899" y="6239371"/>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i:</a:t>
            </a:r>
            <a:endParaRPr lang="en-US" sz="1600" dirty="0">
              <a:solidFill>
                <a:srgbClr val="C00000"/>
              </a:solidFill>
            </a:endParaRPr>
          </a:p>
        </p:txBody>
      </p:sp>
      <p:sp>
        <p:nvSpPr>
          <p:cNvPr id="62" name="TextBox 61">
            <a:extLst>
              <a:ext uri="{FF2B5EF4-FFF2-40B4-BE49-F238E27FC236}">
                <a16:creationId xmlns:a16="http://schemas.microsoft.com/office/drawing/2014/main" id="{CCE96D79-AEDF-4531-B22D-929A8D974B04}"/>
              </a:ext>
            </a:extLst>
          </p:cNvPr>
          <p:cNvSpPr txBox="1"/>
          <p:nvPr/>
        </p:nvSpPr>
        <p:spPr>
          <a:xfrm>
            <a:off x="8137917" y="4492389"/>
            <a:ext cx="1556836" cy="400110"/>
          </a:xfrm>
          <a:prstGeom prst="rect">
            <a:avLst/>
          </a:prstGeom>
          <a:noFill/>
        </p:spPr>
        <p:txBody>
          <a:bodyPr wrap="square" rtlCol="0">
            <a:spAutoFit/>
          </a:bodyPr>
          <a:lstStyle/>
          <a:p>
            <a:r>
              <a:rPr lang="el-GR" sz="2000" b="1" dirty="0"/>
              <a:t>σ</a:t>
            </a:r>
            <a:r>
              <a:rPr lang="en-US" sz="2000" b="1" dirty="0"/>
              <a:t> (sigma)</a:t>
            </a:r>
          </a:p>
        </p:txBody>
      </p:sp>
      <p:sp>
        <p:nvSpPr>
          <p:cNvPr id="63" name="TextBox 62">
            <a:extLst>
              <a:ext uri="{FF2B5EF4-FFF2-40B4-BE49-F238E27FC236}">
                <a16:creationId xmlns:a16="http://schemas.microsoft.com/office/drawing/2014/main" id="{1818BA8D-6E60-4B47-8D45-A7441292087A}"/>
              </a:ext>
            </a:extLst>
          </p:cNvPr>
          <p:cNvSpPr txBox="1"/>
          <p:nvPr/>
        </p:nvSpPr>
        <p:spPr>
          <a:xfrm>
            <a:off x="7973663" y="5276306"/>
            <a:ext cx="779252" cy="338554"/>
          </a:xfrm>
          <a:prstGeom prst="rect">
            <a:avLst/>
          </a:prstGeom>
          <a:noFill/>
        </p:spPr>
        <p:txBody>
          <a:bodyPr wrap="square" rtlCol="0">
            <a:spAutoFit/>
          </a:bodyPr>
          <a:lstStyle/>
          <a:p>
            <a:r>
              <a:rPr lang="en-US" sz="1600" b="1" dirty="0"/>
              <a:t>onset</a:t>
            </a:r>
          </a:p>
        </p:txBody>
      </p:sp>
      <p:sp>
        <p:nvSpPr>
          <p:cNvPr id="64" name="TextBox 63">
            <a:extLst>
              <a:ext uri="{FF2B5EF4-FFF2-40B4-BE49-F238E27FC236}">
                <a16:creationId xmlns:a16="http://schemas.microsoft.com/office/drawing/2014/main" id="{FBB7432B-9A08-4A96-B1BE-A43E4112152D}"/>
              </a:ext>
            </a:extLst>
          </p:cNvPr>
          <p:cNvSpPr txBox="1"/>
          <p:nvPr/>
        </p:nvSpPr>
        <p:spPr>
          <a:xfrm>
            <a:off x="8716677" y="5260296"/>
            <a:ext cx="869341" cy="338554"/>
          </a:xfrm>
          <a:prstGeom prst="rect">
            <a:avLst/>
          </a:prstGeom>
          <a:noFill/>
        </p:spPr>
        <p:txBody>
          <a:bodyPr wrap="square" rtlCol="0">
            <a:spAutoFit/>
          </a:bodyPr>
          <a:lstStyle/>
          <a:p>
            <a:r>
              <a:rPr lang="en-US" sz="1600" b="1" dirty="0"/>
              <a:t>rhyme</a:t>
            </a:r>
          </a:p>
        </p:txBody>
      </p:sp>
      <p:cxnSp>
        <p:nvCxnSpPr>
          <p:cNvPr id="65" name="Straight Connector 64">
            <a:extLst>
              <a:ext uri="{FF2B5EF4-FFF2-40B4-BE49-F238E27FC236}">
                <a16:creationId xmlns:a16="http://schemas.microsoft.com/office/drawing/2014/main" id="{39ADFE9D-96DC-4586-81C3-312D11AB1C2F}"/>
              </a:ext>
            </a:extLst>
          </p:cNvPr>
          <p:cNvCxnSpPr>
            <a:cxnSpLocks/>
          </p:cNvCxnSpPr>
          <p:nvPr/>
        </p:nvCxnSpPr>
        <p:spPr>
          <a:xfrm flipV="1">
            <a:off x="8355252" y="4855875"/>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F5C9FC9-F2B8-458A-BDC9-A250EB44C227}"/>
              </a:ext>
            </a:extLst>
          </p:cNvPr>
          <p:cNvCxnSpPr>
            <a:cxnSpLocks/>
          </p:cNvCxnSpPr>
          <p:nvPr/>
        </p:nvCxnSpPr>
        <p:spPr>
          <a:xfrm flipH="1" flipV="1">
            <a:off x="8696840" y="4845171"/>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7" name="TextBox 66">
            <a:extLst>
              <a:ext uri="{FF2B5EF4-FFF2-40B4-BE49-F238E27FC236}">
                <a16:creationId xmlns:a16="http://schemas.microsoft.com/office/drawing/2014/main" id="{A92E43F8-B477-406A-A696-726E5A970B79}"/>
              </a:ext>
            </a:extLst>
          </p:cNvPr>
          <p:cNvSpPr txBox="1"/>
          <p:nvPr/>
        </p:nvSpPr>
        <p:spPr>
          <a:xfrm>
            <a:off x="8476930" y="5939196"/>
            <a:ext cx="1000595" cy="338554"/>
          </a:xfrm>
          <a:prstGeom prst="rect">
            <a:avLst/>
          </a:prstGeom>
          <a:noFill/>
        </p:spPr>
        <p:txBody>
          <a:bodyPr wrap="square" rtlCol="0">
            <a:spAutoFit/>
          </a:bodyPr>
          <a:lstStyle/>
          <a:p>
            <a:r>
              <a:rPr lang="en-US" sz="1600" b="1" dirty="0"/>
              <a:t>nucleus</a:t>
            </a:r>
          </a:p>
        </p:txBody>
      </p:sp>
      <p:sp>
        <p:nvSpPr>
          <p:cNvPr id="68" name="TextBox 67">
            <a:extLst>
              <a:ext uri="{FF2B5EF4-FFF2-40B4-BE49-F238E27FC236}">
                <a16:creationId xmlns:a16="http://schemas.microsoft.com/office/drawing/2014/main" id="{99D94A9B-8290-49D7-8CC2-3CFC8BA99FD2}"/>
              </a:ext>
            </a:extLst>
          </p:cNvPr>
          <p:cNvSpPr txBox="1"/>
          <p:nvPr/>
        </p:nvSpPr>
        <p:spPr>
          <a:xfrm>
            <a:off x="9305404" y="5900610"/>
            <a:ext cx="693138" cy="338554"/>
          </a:xfrm>
          <a:prstGeom prst="rect">
            <a:avLst/>
          </a:prstGeom>
          <a:noFill/>
        </p:spPr>
        <p:txBody>
          <a:bodyPr wrap="square" rtlCol="0">
            <a:spAutoFit/>
          </a:bodyPr>
          <a:lstStyle/>
          <a:p>
            <a:r>
              <a:rPr lang="en-US" sz="1600" b="1" dirty="0"/>
              <a:t>coda</a:t>
            </a:r>
            <a:endParaRPr lang="en-US" sz="2000" b="1" dirty="0"/>
          </a:p>
        </p:txBody>
      </p:sp>
      <p:sp>
        <p:nvSpPr>
          <p:cNvPr id="69" name="Content Placeholder 7">
            <a:extLst>
              <a:ext uri="{FF2B5EF4-FFF2-40B4-BE49-F238E27FC236}">
                <a16:creationId xmlns:a16="http://schemas.microsoft.com/office/drawing/2014/main" id="{AF07AFBA-A5CF-4172-BBD5-E7FEC5FB80CC}"/>
              </a:ext>
            </a:extLst>
          </p:cNvPr>
          <p:cNvSpPr txBox="1">
            <a:spLocks/>
          </p:cNvSpPr>
          <p:nvPr/>
        </p:nvSpPr>
        <p:spPr>
          <a:xfrm>
            <a:off x="9499159" y="6239164"/>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v</a:t>
            </a:r>
            <a:endParaRPr lang="en-US" sz="1600" dirty="0">
              <a:solidFill>
                <a:srgbClr val="C00000"/>
              </a:solidFill>
            </a:endParaRPr>
          </a:p>
        </p:txBody>
      </p:sp>
      <p:sp>
        <p:nvSpPr>
          <p:cNvPr id="70" name="Content Placeholder 7">
            <a:extLst>
              <a:ext uri="{FF2B5EF4-FFF2-40B4-BE49-F238E27FC236}">
                <a16:creationId xmlns:a16="http://schemas.microsoft.com/office/drawing/2014/main" id="{62971476-2610-4E0B-866D-FF089B8B3ACC}"/>
              </a:ext>
            </a:extLst>
          </p:cNvPr>
          <p:cNvSpPr txBox="1">
            <a:spLocks/>
          </p:cNvSpPr>
          <p:nvPr/>
        </p:nvSpPr>
        <p:spPr>
          <a:xfrm>
            <a:off x="8042169" y="5541400"/>
            <a:ext cx="434670"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l</a:t>
            </a:r>
            <a:endParaRPr lang="en-US" sz="3200" dirty="0">
              <a:solidFill>
                <a:srgbClr val="C00000"/>
              </a:solidFill>
            </a:endParaRPr>
          </a:p>
        </p:txBody>
      </p:sp>
      <p:cxnSp>
        <p:nvCxnSpPr>
          <p:cNvPr id="71" name="Straight Connector 70">
            <a:extLst>
              <a:ext uri="{FF2B5EF4-FFF2-40B4-BE49-F238E27FC236}">
                <a16:creationId xmlns:a16="http://schemas.microsoft.com/office/drawing/2014/main" id="{89F4C658-FED8-4FA8-93D6-F446BFC6DCC5}"/>
              </a:ext>
            </a:extLst>
          </p:cNvPr>
          <p:cNvCxnSpPr>
            <a:cxnSpLocks/>
          </p:cNvCxnSpPr>
          <p:nvPr/>
        </p:nvCxnSpPr>
        <p:spPr>
          <a:xfrm flipV="1">
            <a:off x="8818336" y="5528587"/>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BC05F9C-6B53-4418-A8CA-69CD015DA2BD}"/>
              </a:ext>
            </a:extLst>
          </p:cNvPr>
          <p:cNvCxnSpPr>
            <a:cxnSpLocks/>
          </p:cNvCxnSpPr>
          <p:nvPr/>
        </p:nvCxnSpPr>
        <p:spPr>
          <a:xfrm flipH="1" flipV="1">
            <a:off x="9159924" y="5517883"/>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69258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4.2. REVIEW </a:t>
            </a:r>
            <a:r>
              <a:rPr lang="en-US" sz="4000" b="1" dirty="0">
                <a:solidFill>
                  <a:srgbClr val="C00000"/>
                </a:solidFill>
                <a:latin typeface="Cambria" panose="02040503050406030204" pitchFamily="18" charset="0"/>
                <a:ea typeface="Cambria" panose="02040503050406030204" pitchFamily="18" charset="0"/>
              </a:rPr>
              <a:t>– ANSWER KEY</a:t>
            </a:r>
            <a:endParaRPr lang="en-US" sz="4000" b="1" dirty="0">
              <a:latin typeface="Cambria" panose="02040503050406030204" pitchFamily="18" charset="0"/>
              <a:ea typeface="Cambria" panose="02040503050406030204" pitchFamily="18" charset="0"/>
            </a:endParaRP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51521"/>
            <a:ext cx="10965840" cy="3046988"/>
          </a:xfrm>
          <a:prstGeom prst="rect">
            <a:avLst/>
          </a:prstGeom>
          <a:noFill/>
        </p:spPr>
        <p:txBody>
          <a:bodyPr wrap="square" rtlCol="0">
            <a:spAutoFit/>
          </a:bodyPr>
          <a:lstStyle/>
          <a:p>
            <a:r>
              <a:rPr lang="en-US" sz="1600" dirty="0"/>
              <a:t>Please answer the following questions to review what you have learned about syllable structure and phonotactics. Do not go to the next slide before you completely answer all of them. </a:t>
            </a:r>
          </a:p>
          <a:p>
            <a:endParaRPr lang="en-US" sz="1600" dirty="0"/>
          </a:p>
          <a:p>
            <a:pPr marL="342900" indent="-342900">
              <a:buFont typeface="+mj-lt"/>
              <a:buAutoNum type="arabicPeriod" startAt="5"/>
            </a:pPr>
            <a:r>
              <a:rPr lang="en-US" sz="1600" dirty="0"/>
              <a:t>In what kind of cases do native speakers may not agree on the number of syllables in a given utterance? Provide some examples of English words!</a:t>
            </a:r>
            <a:br>
              <a:rPr lang="en-US" sz="1600" dirty="0"/>
            </a:br>
            <a:r>
              <a:rPr lang="en-US" sz="1600" dirty="0">
                <a:solidFill>
                  <a:srgbClr val="FF0000"/>
                </a:solidFill>
              </a:rPr>
              <a:t>Normally native speakers will agree on the number of syllables in a given utterance. However, there are cases where uncertainty may arise. This happens particularly when postvocalic /r/ and /l/ are involved as in </a:t>
            </a:r>
            <a:r>
              <a:rPr lang="en-US" sz="1600" i="1" dirty="0">
                <a:solidFill>
                  <a:srgbClr val="FF0000"/>
                </a:solidFill>
              </a:rPr>
              <a:t>sour /</a:t>
            </a:r>
            <a:r>
              <a:rPr lang="en-US" sz="1600" i="1" dirty="0" err="1">
                <a:solidFill>
                  <a:srgbClr val="FF0000"/>
                </a:solidFill>
              </a:rPr>
              <a:t>saʊr</a:t>
            </a:r>
            <a:r>
              <a:rPr lang="en-US" sz="1600" i="1" dirty="0">
                <a:solidFill>
                  <a:srgbClr val="FF0000"/>
                </a:solidFill>
              </a:rPr>
              <a:t>/, wire /</a:t>
            </a:r>
            <a:r>
              <a:rPr lang="en-US" sz="1600" i="1" dirty="0" err="1">
                <a:solidFill>
                  <a:srgbClr val="FF0000"/>
                </a:solidFill>
              </a:rPr>
              <a:t>waɪr</a:t>
            </a:r>
            <a:r>
              <a:rPr lang="en-US" sz="1600" i="1" dirty="0">
                <a:solidFill>
                  <a:srgbClr val="FF0000"/>
                </a:solidFill>
              </a:rPr>
              <a:t>/; peel </a:t>
            </a:r>
            <a:r>
              <a:rPr lang="en-US" sz="1600" dirty="0">
                <a:solidFill>
                  <a:srgbClr val="FF0000"/>
                </a:solidFill>
              </a:rPr>
              <a:t>/</a:t>
            </a:r>
            <a:r>
              <a:rPr lang="en-US" sz="1600" dirty="0" err="1">
                <a:solidFill>
                  <a:srgbClr val="FF0000"/>
                </a:solidFill>
              </a:rPr>
              <a:t>pɪl</a:t>
            </a:r>
            <a:r>
              <a:rPr lang="en-US" sz="1600" dirty="0">
                <a:solidFill>
                  <a:srgbClr val="FF0000"/>
                </a:solidFill>
              </a:rPr>
              <a:t>/</a:t>
            </a:r>
            <a:r>
              <a:rPr lang="en-US" sz="1600" i="1" dirty="0">
                <a:solidFill>
                  <a:srgbClr val="FF0000"/>
                </a:solidFill>
              </a:rPr>
              <a:t>, squirrel </a:t>
            </a:r>
            <a:r>
              <a:rPr lang="en-US" sz="1600" dirty="0">
                <a:solidFill>
                  <a:srgbClr val="FF0000"/>
                </a:solidFill>
              </a:rPr>
              <a:t>/</a:t>
            </a:r>
            <a:r>
              <a:rPr lang="en-US" sz="1600" dirty="0" err="1">
                <a:solidFill>
                  <a:srgbClr val="FF0000"/>
                </a:solidFill>
              </a:rPr>
              <a:t>skwʒrl</a:t>
            </a:r>
            <a:r>
              <a:rPr lang="en-US" sz="1600" dirty="0">
                <a:solidFill>
                  <a:srgbClr val="FF0000"/>
                </a:solidFill>
              </a:rPr>
              <a:t>/</a:t>
            </a:r>
            <a:r>
              <a:rPr lang="en-US" sz="1600" i="1" dirty="0">
                <a:solidFill>
                  <a:srgbClr val="FF0000"/>
                </a:solidFill>
              </a:rPr>
              <a:t>. </a:t>
            </a:r>
            <a:r>
              <a:rPr lang="en-US" sz="1600" dirty="0">
                <a:solidFill>
                  <a:srgbClr val="FF0000"/>
                </a:solidFill>
              </a:rPr>
              <a:t>Words like these may be perceived as having one or two syllables.</a:t>
            </a:r>
          </a:p>
          <a:p>
            <a:pPr marL="342900" indent="-342900">
              <a:buFont typeface="+mj-lt"/>
              <a:buAutoNum type="arabicPeriod" startAt="5"/>
            </a:pPr>
            <a:r>
              <a:rPr lang="en-US" sz="1600" dirty="0"/>
              <a:t>Please show that the word “tea” doesn’t have coda!</a:t>
            </a:r>
          </a:p>
          <a:p>
            <a:pPr marL="342900" indent="-342900">
              <a:buFont typeface="+mj-lt"/>
              <a:buAutoNum type="arabicPeriod" startAt="5"/>
            </a:pPr>
            <a:r>
              <a:rPr lang="en-US" sz="1600" dirty="0"/>
              <a:t>Please show that the word “ought” doesn’t have onset!</a:t>
            </a:r>
          </a:p>
          <a:p>
            <a:pPr marL="342900" indent="-342900">
              <a:buFont typeface="+mj-lt"/>
              <a:buAutoNum type="arabicPeriod" startAt="5"/>
            </a:pPr>
            <a:endParaRPr lang="en-US" sz="1600" dirty="0"/>
          </a:p>
          <a:p>
            <a:pPr marL="342900" indent="-342900">
              <a:buFont typeface="+mj-lt"/>
              <a:buAutoNum type="arabicPeriod" startAt="5"/>
            </a:pPr>
            <a:endParaRPr lang="en-US" sz="1600" dirty="0"/>
          </a:p>
        </p:txBody>
      </p:sp>
      <p:sp>
        <p:nvSpPr>
          <p:cNvPr id="40" name="Content Placeholder 7">
            <a:extLst>
              <a:ext uri="{FF2B5EF4-FFF2-40B4-BE49-F238E27FC236}">
                <a16:creationId xmlns:a16="http://schemas.microsoft.com/office/drawing/2014/main" id="{D54C42B0-57BF-4BE9-9B59-5D6E33EE5E99}"/>
              </a:ext>
            </a:extLst>
          </p:cNvPr>
          <p:cNvSpPr txBox="1">
            <a:spLocks/>
          </p:cNvSpPr>
          <p:nvPr/>
        </p:nvSpPr>
        <p:spPr>
          <a:xfrm>
            <a:off x="4479460" y="5826880"/>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i:</a:t>
            </a:r>
            <a:endParaRPr lang="en-US" sz="1600" dirty="0">
              <a:solidFill>
                <a:srgbClr val="C00000"/>
              </a:solidFill>
            </a:endParaRPr>
          </a:p>
        </p:txBody>
      </p:sp>
      <p:sp>
        <p:nvSpPr>
          <p:cNvPr id="41" name="TextBox 40">
            <a:extLst>
              <a:ext uri="{FF2B5EF4-FFF2-40B4-BE49-F238E27FC236}">
                <a16:creationId xmlns:a16="http://schemas.microsoft.com/office/drawing/2014/main" id="{DB3B60DC-AD70-4F41-B6F8-67ED27CDD9AF}"/>
              </a:ext>
            </a:extLst>
          </p:cNvPr>
          <p:cNvSpPr txBox="1"/>
          <p:nvPr/>
        </p:nvSpPr>
        <p:spPr>
          <a:xfrm>
            <a:off x="3901478" y="4079898"/>
            <a:ext cx="1556836" cy="400110"/>
          </a:xfrm>
          <a:prstGeom prst="rect">
            <a:avLst/>
          </a:prstGeom>
          <a:noFill/>
        </p:spPr>
        <p:txBody>
          <a:bodyPr wrap="square" rtlCol="0">
            <a:spAutoFit/>
          </a:bodyPr>
          <a:lstStyle/>
          <a:p>
            <a:r>
              <a:rPr lang="el-GR" sz="2000" b="1" dirty="0"/>
              <a:t>σ</a:t>
            </a:r>
            <a:r>
              <a:rPr lang="en-US" sz="2000" b="1" dirty="0"/>
              <a:t> (sigma)</a:t>
            </a:r>
          </a:p>
        </p:txBody>
      </p:sp>
      <p:sp>
        <p:nvSpPr>
          <p:cNvPr id="42" name="TextBox 41">
            <a:extLst>
              <a:ext uri="{FF2B5EF4-FFF2-40B4-BE49-F238E27FC236}">
                <a16:creationId xmlns:a16="http://schemas.microsoft.com/office/drawing/2014/main" id="{652F3D95-9D60-4B41-BE04-5E2FBD773ECF}"/>
              </a:ext>
            </a:extLst>
          </p:cNvPr>
          <p:cNvSpPr txBox="1"/>
          <p:nvPr/>
        </p:nvSpPr>
        <p:spPr>
          <a:xfrm>
            <a:off x="3737224" y="4863815"/>
            <a:ext cx="779252" cy="338554"/>
          </a:xfrm>
          <a:prstGeom prst="rect">
            <a:avLst/>
          </a:prstGeom>
          <a:noFill/>
        </p:spPr>
        <p:txBody>
          <a:bodyPr wrap="square" rtlCol="0">
            <a:spAutoFit/>
          </a:bodyPr>
          <a:lstStyle/>
          <a:p>
            <a:r>
              <a:rPr lang="en-US" sz="1600" b="1" dirty="0"/>
              <a:t>onset</a:t>
            </a:r>
          </a:p>
        </p:txBody>
      </p:sp>
      <p:sp>
        <p:nvSpPr>
          <p:cNvPr id="43" name="TextBox 42">
            <a:extLst>
              <a:ext uri="{FF2B5EF4-FFF2-40B4-BE49-F238E27FC236}">
                <a16:creationId xmlns:a16="http://schemas.microsoft.com/office/drawing/2014/main" id="{7DE31575-7281-4D38-B4E5-3869D64FAAF7}"/>
              </a:ext>
            </a:extLst>
          </p:cNvPr>
          <p:cNvSpPr txBox="1"/>
          <p:nvPr/>
        </p:nvSpPr>
        <p:spPr>
          <a:xfrm>
            <a:off x="4480238" y="4847805"/>
            <a:ext cx="869341" cy="338554"/>
          </a:xfrm>
          <a:prstGeom prst="rect">
            <a:avLst/>
          </a:prstGeom>
          <a:noFill/>
        </p:spPr>
        <p:txBody>
          <a:bodyPr wrap="square" rtlCol="0">
            <a:spAutoFit/>
          </a:bodyPr>
          <a:lstStyle/>
          <a:p>
            <a:r>
              <a:rPr lang="en-US" sz="1600" b="1" dirty="0"/>
              <a:t>rhyme</a:t>
            </a:r>
          </a:p>
        </p:txBody>
      </p:sp>
      <p:cxnSp>
        <p:nvCxnSpPr>
          <p:cNvPr id="44" name="Straight Connector 43">
            <a:extLst>
              <a:ext uri="{FF2B5EF4-FFF2-40B4-BE49-F238E27FC236}">
                <a16:creationId xmlns:a16="http://schemas.microsoft.com/office/drawing/2014/main" id="{7F6C753B-E0B2-4D71-8C43-2D03D35B4F0C}"/>
              </a:ext>
            </a:extLst>
          </p:cNvPr>
          <p:cNvCxnSpPr>
            <a:cxnSpLocks/>
          </p:cNvCxnSpPr>
          <p:nvPr/>
        </p:nvCxnSpPr>
        <p:spPr>
          <a:xfrm flipV="1">
            <a:off x="4118813" y="4443384"/>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9F20C27C-3286-4824-8766-8E80F4A8322A}"/>
              </a:ext>
            </a:extLst>
          </p:cNvPr>
          <p:cNvCxnSpPr>
            <a:cxnSpLocks/>
          </p:cNvCxnSpPr>
          <p:nvPr/>
        </p:nvCxnSpPr>
        <p:spPr>
          <a:xfrm flipH="1" flipV="1">
            <a:off x="4460401" y="4432680"/>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E2B41FE0-4611-4F76-B6C5-C75D44C0F0C2}"/>
              </a:ext>
            </a:extLst>
          </p:cNvPr>
          <p:cNvSpPr txBox="1"/>
          <p:nvPr/>
        </p:nvSpPr>
        <p:spPr>
          <a:xfrm>
            <a:off x="4240491" y="5526705"/>
            <a:ext cx="1000595" cy="338554"/>
          </a:xfrm>
          <a:prstGeom prst="rect">
            <a:avLst/>
          </a:prstGeom>
          <a:noFill/>
        </p:spPr>
        <p:txBody>
          <a:bodyPr wrap="square" rtlCol="0">
            <a:spAutoFit/>
          </a:bodyPr>
          <a:lstStyle/>
          <a:p>
            <a:r>
              <a:rPr lang="en-US" sz="1600" b="1" dirty="0"/>
              <a:t>nucleus</a:t>
            </a:r>
          </a:p>
        </p:txBody>
      </p:sp>
      <p:sp>
        <p:nvSpPr>
          <p:cNvPr id="47" name="TextBox 46">
            <a:extLst>
              <a:ext uri="{FF2B5EF4-FFF2-40B4-BE49-F238E27FC236}">
                <a16:creationId xmlns:a16="http://schemas.microsoft.com/office/drawing/2014/main" id="{357B96D2-81C0-4994-9311-0467422D8A2C}"/>
              </a:ext>
            </a:extLst>
          </p:cNvPr>
          <p:cNvSpPr txBox="1"/>
          <p:nvPr/>
        </p:nvSpPr>
        <p:spPr>
          <a:xfrm>
            <a:off x="5068965" y="5488119"/>
            <a:ext cx="693138" cy="338554"/>
          </a:xfrm>
          <a:prstGeom prst="rect">
            <a:avLst/>
          </a:prstGeom>
          <a:noFill/>
        </p:spPr>
        <p:txBody>
          <a:bodyPr wrap="square" rtlCol="0">
            <a:spAutoFit/>
          </a:bodyPr>
          <a:lstStyle/>
          <a:p>
            <a:r>
              <a:rPr lang="en-US" sz="1600" b="1" dirty="0"/>
              <a:t>coda</a:t>
            </a:r>
            <a:endParaRPr lang="en-US" sz="2000" b="1" dirty="0"/>
          </a:p>
        </p:txBody>
      </p:sp>
      <p:sp>
        <p:nvSpPr>
          <p:cNvPr id="48" name="Content Placeholder 7">
            <a:extLst>
              <a:ext uri="{FF2B5EF4-FFF2-40B4-BE49-F238E27FC236}">
                <a16:creationId xmlns:a16="http://schemas.microsoft.com/office/drawing/2014/main" id="{D8BC6820-FB14-4C34-BEB2-0C3565133A77}"/>
              </a:ext>
            </a:extLst>
          </p:cNvPr>
          <p:cNvSpPr txBox="1">
            <a:spLocks/>
          </p:cNvSpPr>
          <p:nvPr/>
        </p:nvSpPr>
        <p:spPr>
          <a:xfrm>
            <a:off x="5262720" y="5826673"/>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1600" dirty="0">
              <a:solidFill>
                <a:srgbClr val="C00000"/>
              </a:solidFill>
            </a:endParaRPr>
          </a:p>
        </p:txBody>
      </p:sp>
      <p:sp>
        <p:nvSpPr>
          <p:cNvPr id="73" name="Content Placeholder 7">
            <a:extLst>
              <a:ext uri="{FF2B5EF4-FFF2-40B4-BE49-F238E27FC236}">
                <a16:creationId xmlns:a16="http://schemas.microsoft.com/office/drawing/2014/main" id="{501486C7-BCE2-49D3-BB71-7047FCE20435}"/>
              </a:ext>
            </a:extLst>
          </p:cNvPr>
          <p:cNvSpPr txBox="1">
            <a:spLocks/>
          </p:cNvSpPr>
          <p:nvPr/>
        </p:nvSpPr>
        <p:spPr>
          <a:xfrm>
            <a:off x="3805730" y="5128909"/>
            <a:ext cx="434670" cy="400110"/>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t</a:t>
            </a:r>
            <a:endParaRPr lang="en-US" sz="3200" dirty="0">
              <a:solidFill>
                <a:srgbClr val="C00000"/>
              </a:solidFill>
            </a:endParaRPr>
          </a:p>
        </p:txBody>
      </p:sp>
      <p:cxnSp>
        <p:nvCxnSpPr>
          <p:cNvPr id="74" name="Straight Connector 73">
            <a:extLst>
              <a:ext uri="{FF2B5EF4-FFF2-40B4-BE49-F238E27FC236}">
                <a16:creationId xmlns:a16="http://schemas.microsoft.com/office/drawing/2014/main" id="{98968FA1-87AA-4128-98B6-D8E6AD8F31B3}"/>
              </a:ext>
            </a:extLst>
          </p:cNvPr>
          <p:cNvCxnSpPr>
            <a:cxnSpLocks/>
          </p:cNvCxnSpPr>
          <p:nvPr/>
        </p:nvCxnSpPr>
        <p:spPr>
          <a:xfrm flipV="1">
            <a:off x="4581897" y="5116096"/>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936B7B95-E02D-45FD-890F-B041BA7DD432}"/>
              </a:ext>
            </a:extLst>
          </p:cNvPr>
          <p:cNvCxnSpPr>
            <a:cxnSpLocks/>
          </p:cNvCxnSpPr>
          <p:nvPr/>
        </p:nvCxnSpPr>
        <p:spPr>
          <a:xfrm flipH="1" flipV="1">
            <a:off x="4923485" y="5105392"/>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76" name="Content Placeholder 7">
            <a:extLst>
              <a:ext uri="{FF2B5EF4-FFF2-40B4-BE49-F238E27FC236}">
                <a16:creationId xmlns:a16="http://schemas.microsoft.com/office/drawing/2014/main" id="{D26801EB-33CC-437D-9473-1EB0DE74B2C5}"/>
              </a:ext>
            </a:extLst>
          </p:cNvPr>
          <p:cNvSpPr txBox="1">
            <a:spLocks/>
          </p:cNvSpPr>
          <p:nvPr/>
        </p:nvSpPr>
        <p:spPr>
          <a:xfrm>
            <a:off x="7061581" y="5826673"/>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Ɔ</a:t>
            </a:r>
            <a:endParaRPr lang="en-US" sz="1600" dirty="0">
              <a:solidFill>
                <a:srgbClr val="C00000"/>
              </a:solidFill>
            </a:endParaRPr>
          </a:p>
        </p:txBody>
      </p:sp>
      <p:sp>
        <p:nvSpPr>
          <p:cNvPr id="77" name="TextBox 76">
            <a:extLst>
              <a:ext uri="{FF2B5EF4-FFF2-40B4-BE49-F238E27FC236}">
                <a16:creationId xmlns:a16="http://schemas.microsoft.com/office/drawing/2014/main" id="{42EE4F6D-F312-4D2D-B3AA-840710F666E8}"/>
              </a:ext>
            </a:extLst>
          </p:cNvPr>
          <p:cNvSpPr txBox="1"/>
          <p:nvPr/>
        </p:nvSpPr>
        <p:spPr>
          <a:xfrm>
            <a:off x="6483599" y="4079691"/>
            <a:ext cx="1556836" cy="400110"/>
          </a:xfrm>
          <a:prstGeom prst="rect">
            <a:avLst/>
          </a:prstGeom>
          <a:noFill/>
        </p:spPr>
        <p:txBody>
          <a:bodyPr wrap="square" rtlCol="0">
            <a:spAutoFit/>
          </a:bodyPr>
          <a:lstStyle/>
          <a:p>
            <a:r>
              <a:rPr lang="el-GR" sz="2000" b="1" dirty="0"/>
              <a:t>σ</a:t>
            </a:r>
            <a:r>
              <a:rPr lang="en-US" sz="2000" b="1" dirty="0"/>
              <a:t> (sigma)</a:t>
            </a:r>
          </a:p>
        </p:txBody>
      </p:sp>
      <p:sp>
        <p:nvSpPr>
          <p:cNvPr id="78" name="TextBox 77">
            <a:extLst>
              <a:ext uri="{FF2B5EF4-FFF2-40B4-BE49-F238E27FC236}">
                <a16:creationId xmlns:a16="http://schemas.microsoft.com/office/drawing/2014/main" id="{3EF22B12-C9BA-445C-866C-E8C7D4935FA8}"/>
              </a:ext>
            </a:extLst>
          </p:cNvPr>
          <p:cNvSpPr txBox="1"/>
          <p:nvPr/>
        </p:nvSpPr>
        <p:spPr>
          <a:xfrm>
            <a:off x="6319345" y="4863608"/>
            <a:ext cx="779252" cy="338554"/>
          </a:xfrm>
          <a:prstGeom prst="rect">
            <a:avLst/>
          </a:prstGeom>
          <a:noFill/>
        </p:spPr>
        <p:txBody>
          <a:bodyPr wrap="square" rtlCol="0">
            <a:spAutoFit/>
          </a:bodyPr>
          <a:lstStyle/>
          <a:p>
            <a:r>
              <a:rPr lang="en-US" sz="1600" b="1" dirty="0"/>
              <a:t>onset</a:t>
            </a:r>
          </a:p>
        </p:txBody>
      </p:sp>
      <p:sp>
        <p:nvSpPr>
          <p:cNvPr id="79" name="TextBox 78">
            <a:extLst>
              <a:ext uri="{FF2B5EF4-FFF2-40B4-BE49-F238E27FC236}">
                <a16:creationId xmlns:a16="http://schemas.microsoft.com/office/drawing/2014/main" id="{3E618AFD-1FCD-485D-A153-0B32737E011D}"/>
              </a:ext>
            </a:extLst>
          </p:cNvPr>
          <p:cNvSpPr txBox="1"/>
          <p:nvPr/>
        </p:nvSpPr>
        <p:spPr>
          <a:xfrm>
            <a:off x="7062359" y="4847598"/>
            <a:ext cx="869341" cy="338554"/>
          </a:xfrm>
          <a:prstGeom prst="rect">
            <a:avLst/>
          </a:prstGeom>
          <a:noFill/>
        </p:spPr>
        <p:txBody>
          <a:bodyPr wrap="square" rtlCol="0">
            <a:spAutoFit/>
          </a:bodyPr>
          <a:lstStyle/>
          <a:p>
            <a:r>
              <a:rPr lang="en-US" sz="1600" b="1" dirty="0"/>
              <a:t>rhyme</a:t>
            </a:r>
          </a:p>
        </p:txBody>
      </p:sp>
      <p:cxnSp>
        <p:nvCxnSpPr>
          <p:cNvPr id="80" name="Straight Connector 79">
            <a:extLst>
              <a:ext uri="{FF2B5EF4-FFF2-40B4-BE49-F238E27FC236}">
                <a16:creationId xmlns:a16="http://schemas.microsoft.com/office/drawing/2014/main" id="{E6EE556C-5945-4791-85A3-1CD914BB54E1}"/>
              </a:ext>
            </a:extLst>
          </p:cNvPr>
          <p:cNvCxnSpPr>
            <a:cxnSpLocks/>
          </p:cNvCxnSpPr>
          <p:nvPr/>
        </p:nvCxnSpPr>
        <p:spPr>
          <a:xfrm flipV="1">
            <a:off x="6700934" y="4443177"/>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355FE56F-0756-4B59-B393-0D04532B24F0}"/>
              </a:ext>
            </a:extLst>
          </p:cNvPr>
          <p:cNvCxnSpPr>
            <a:cxnSpLocks/>
          </p:cNvCxnSpPr>
          <p:nvPr/>
        </p:nvCxnSpPr>
        <p:spPr>
          <a:xfrm flipH="1" flipV="1">
            <a:off x="7042522" y="4432473"/>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F1BDFDC1-8B65-459D-AB35-2D724E382387}"/>
              </a:ext>
            </a:extLst>
          </p:cNvPr>
          <p:cNvSpPr txBox="1"/>
          <p:nvPr/>
        </p:nvSpPr>
        <p:spPr>
          <a:xfrm>
            <a:off x="6822612" y="5526498"/>
            <a:ext cx="1000595" cy="338554"/>
          </a:xfrm>
          <a:prstGeom prst="rect">
            <a:avLst/>
          </a:prstGeom>
          <a:noFill/>
        </p:spPr>
        <p:txBody>
          <a:bodyPr wrap="square" rtlCol="0">
            <a:spAutoFit/>
          </a:bodyPr>
          <a:lstStyle/>
          <a:p>
            <a:r>
              <a:rPr lang="en-US" sz="1600" b="1" dirty="0"/>
              <a:t>nucleus</a:t>
            </a:r>
          </a:p>
        </p:txBody>
      </p:sp>
      <p:sp>
        <p:nvSpPr>
          <p:cNvPr id="83" name="TextBox 82">
            <a:extLst>
              <a:ext uri="{FF2B5EF4-FFF2-40B4-BE49-F238E27FC236}">
                <a16:creationId xmlns:a16="http://schemas.microsoft.com/office/drawing/2014/main" id="{397DE5A5-29B0-47FA-B974-15C19778B525}"/>
              </a:ext>
            </a:extLst>
          </p:cNvPr>
          <p:cNvSpPr txBox="1"/>
          <p:nvPr/>
        </p:nvSpPr>
        <p:spPr>
          <a:xfrm>
            <a:off x="7651086" y="5487912"/>
            <a:ext cx="693138" cy="338554"/>
          </a:xfrm>
          <a:prstGeom prst="rect">
            <a:avLst/>
          </a:prstGeom>
          <a:noFill/>
        </p:spPr>
        <p:txBody>
          <a:bodyPr wrap="square" rtlCol="0">
            <a:spAutoFit/>
          </a:bodyPr>
          <a:lstStyle/>
          <a:p>
            <a:r>
              <a:rPr lang="en-US" sz="1600" b="1" dirty="0"/>
              <a:t>coda</a:t>
            </a:r>
            <a:endParaRPr lang="en-US" sz="2000" b="1" dirty="0"/>
          </a:p>
        </p:txBody>
      </p:sp>
      <p:sp>
        <p:nvSpPr>
          <p:cNvPr id="84" name="Content Placeholder 7">
            <a:extLst>
              <a:ext uri="{FF2B5EF4-FFF2-40B4-BE49-F238E27FC236}">
                <a16:creationId xmlns:a16="http://schemas.microsoft.com/office/drawing/2014/main" id="{DC0DD881-D369-43FA-A5DC-AAECA831497A}"/>
              </a:ext>
            </a:extLst>
          </p:cNvPr>
          <p:cNvSpPr txBox="1">
            <a:spLocks/>
          </p:cNvSpPr>
          <p:nvPr/>
        </p:nvSpPr>
        <p:spPr>
          <a:xfrm>
            <a:off x="7844841" y="5826466"/>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1600" dirty="0">
              <a:solidFill>
                <a:srgbClr val="C00000"/>
              </a:solidFill>
            </a:endParaRPr>
          </a:p>
        </p:txBody>
      </p:sp>
      <p:cxnSp>
        <p:nvCxnSpPr>
          <p:cNvPr id="86" name="Straight Connector 85">
            <a:extLst>
              <a:ext uri="{FF2B5EF4-FFF2-40B4-BE49-F238E27FC236}">
                <a16:creationId xmlns:a16="http://schemas.microsoft.com/office/drawing/2014/main" id="{BB15EB7A-D254-4CA2-BBF4-7E12A5915F1A}"/>
              </a:ext>
            </a:extLst>
          </p:cNvPr>
          <p:cNvCxnSpPr>
            <a:cxnSpLocks/>
          </p:cNvCxnSpPr>
          <p:nvPr/>
        </p:nvCxnSpPr>
        <p:spPr>
          <a:xfrm flipV="1">
            <a:off x="7164018" y="5115889"/>
            <a:ext cx="353215" cy="41107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3B28BF6D-79E7-4E50-8A28-8F76F2C05F77}"/>
              </a:ext>
            </a:extLst>
          </p:cNvPr>
          <p:cNvCxnSpPr>
            <a:cxnSpLocks/>
          </p:cNvCxnSpPr>
          <p:nvPr/>
        </p:nvCxnSpPr>
        <p:spPr>
          <a:xfrm flipH="1" flipV="1">
            <a:off x="7505606" y="5105185"/>
            <a:ext cx="290961" cy="44714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8" name="Content Placeholder 7">
            <a:extLst>
              <a:ext uri="{FF2B5EF4-FFF2-40B4-BE49-F238E27FC236}">
                <a16:creationId xmlns:a16="http://schemas.microsoft.com/office/drawing/2014/main" id="{36A469CB-F55A-48F2-B16C-E8AC4089EB5A}"/>
              </a:ext>
            </a:extLst>
          </p:cNvPr>
          <p:cNvSpPr txBox="1">
            <a:spLocks/>
          </p:cNvSpPr>
          <p:nvPr/>
        </p:nvSpPr>
        <p:spPr>
          <a:xfrm>
            <a:off x="7780128" y="5813999"/>
            <a:ext cx="434670" cy="4001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C00000"/>
                </a:solidFill>
                <a:latin typeface="Times New Roman" panose="02020603050405020304" pitchFamily="18" charset="0"/>
                <a:cs typeface="Times New Roman" panose="02020603050405020304" pitchFamily="18" charset="0"/>
              </a:rPr>
              <a:t>t</a:t>
            </a:r>
            <a:endParaRPr lang="en-US" sz="1600" dirty="0">
              <a:solidFill>
                <a:srgbClr val="C00000"/>
              </a:solidFill>
            </a:endParaRPr>
          </a:p>
        </p:txBody>
      </p:sp>
      <p:sp>
        <p:nvSpPr>
          <p:cNvPr id="2" name="TextBox 1">
            <a:extLst>
              <a:ext uri="{FF2B5EF4-FFF2-40B4-BE49-F238E27FC236}">
                <a16:creationId xmlns:a16="http://schemas.microsoft.com/office/drawing/2014/main" id="{1F68C8CB-A293-4A01-A5AC-1E5C494DFC5F}"/>
              </a:ext>
            </a:extLst>
          </p:cNvPr>
          <p:cNvSpPr txBox="1"/>
          <p:nvPr/>
        </p:nvSpPr>
        <p:spPr>
          <a:xfrm>
            <a:off x="3479459" y="3829177"/>
            <a:ext cx="359394" cy="369332"/>
          </a:xfrm>
          <a:prstGeom prst="rect">
            <a:avLst/>
          </a:prstGeom>
          <a:noFill/>
        </p:spPr>
        <p:txBody>
          <a:bodyPr wrap="none" rtlCol="0">
            <a:spAutoFit/>
          </a:bodyPr>
          <a:lstStyle/>
          <a:p>
            <a:r>
              <a:rPr lang="en-US" dirty="0"/>
              <a:t>6.</a:t>
            </a:r>
          </a:p>
        </p:txBody>
      </p:sp>
      <p:sp>
        <p:nvSpPr>
          <p:cNvPr id="89" name="TextBox 88">
            <a:extLst>
              <a:ext uri="{FF2B5EF4-FFF2-40B4-BE49-F238E27FC236}">
                <a16:creationId xmlns:a16="http://schemas.microsoft.com/office/drawing/2014/main" id="{36FA0329-6292-42B6-97E4-DE5C1CF85A52}"/>
              </a:ext>
            </a:extLst>
          </p:cNvPr>
          <p:cNvSpPr txBox="1"/>
          <p:nvPr/>
        </p:nvSpPr>
        <p:spPr>
          <a:xfrm>
            <a:off x="6083389" y="3829177"/>
            <a:ext cx="359394" cy="369332"/>
          </a:xfrm>
          <a:prstGeom prst="rect">
            <a:avLst/>
          </a:prstGeom>
          <a:noFill/>
        </p:spPr>
        <p:txBody>
          <a:bodyPr wrap="square" rtlCol="0">
            <a:spAutoFit/>
          </a:bodyPr>
          <a:lstStyle/>
          <a:p>
            <a:r>
              <a:rPr lang="en-US" dirty="0"/>
              <a:t>7.</a:t>
            </a:r>
          </a:p>
        </p:txBody>
      </p:sp>
    </p:spTree>
    <p:extLst>
      <p:ext uri="{BB962C8B-B14F-4D97-AF65-F5344CB8AC3E}">
        <p14:creationId xmlns:p14="http://schemas.microsoft.com/office/powerpoint/2010/main" val="1123829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144 – 153.</a:t>
            </a:r>
          </a:p>
          <a:p>
            <a:pPr marL="0" indent="-457200">
              <a:buNone/>
            </a:pPr>
            <a:endParaRPr lang="en-US" sz="2800" dirty="0">
              <a:sym typeface="Wingdings" panose="05000000000000000000" pitchFamily="2" charset="2"/>
            </a:endParaRP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81677-E294-4521-BBF4-C08E15568C7B}"/>
              </a:ext>
            </a:extLst>
          </p:cNvPr>
          <p:cNvSpPr>
            <a:spLocks noGrp="1"/>
          </p:cNvSpPr>
          <p:nvPr>
            <p:ph type="title"/>
          </p:nvPr>
        </p:nvSpPr>
        <p:spPr/>
        <p:txBody>
          <a:bodyPr>
            <a:normAutofit/>
          </a:bodyPr>
          <a:lstStyle/>
          <a:p>
            <a:pPr algn="ctr"/>
            <a:r>
              <a:rPr lang="en-US" sz="4000" b="1" dirty="0">
                <a:latin typeface="Cambria" panose="02040503050406030204" pitchFamily="18" charset="0"/>
                <a:ea typeface="Cambria" panose="02040503050406030204" pitchFamily="18" charset="0"/>
              </a:rPr>
              <a:t>PICTURE SOURCES ON EACH SLIDE</a:t>
            </a:r>
          </a:p>
        </p:txBody>
      </p:sp>
      <p:sp>
        <p:nvSpPr>
          <p:cNvPr id="3" name="Content Placeholder 2">
            <a:extLst>
              <a:ext uri="{FF2B5EF4-FFF2-40B4-BE49-F238E27FC236}">
                <a16:creationId xmlns:a16="http://schemas.microsoft.com/office/drawing/2014/main" id="{28F3883C-BF9B-4E28-85B2-998F113DFD6B}"/>
              </a:ext>
            </a:extLst>
          </p:cNvPr>
          <p:cNvSpPr>
            <a:spLocks noGrp="1"/>
          </p:cNvSpPr>
          <p:nvPr>
            <p:ph idx="1"/>
          </p:nvPr>
        </p:nvSpPr>
        <p:spPr/>
        <p:txBody>
          <a:bodyPr>
            <a:normAutofit/>
          </a:bodyPr>
          <a:lstStyle/>
          <a:p>
            <a:pPr marL="0" indent="0">
              <a:buNone/>
            </a:pPr>
            <a:r>
              <a:rPr lang="en-US" sz="1200" dirty="0">
                <a:sym typeface="Wingdings" panose="05000000000000000000" pitchFamily="2" charset="2"/>
              </a:rPr>
              <a:t>S28: </a:t>
            </a:r>
            <a:r>
              <a:rPr lang="en-US" sz="1200" dirty="0">
                <a:sym typeface="Wingdings" panose="05000000000000000000" pitchFamily="2" charset="2"/>
                <a:hlinkClick r:id="rId2"/>
              </a:rPr>
              <a:t>https://d39eazhratf38c.cloudfront.net/Pictures/480xany/0/5/9/60059_155488_27676.jpg</a:t>
            </a:r>
            <a:r>
              <a:rPr lang="en-US" sz="1200" dirty="0">
                <a:sym typeface="Wingdings" panose="05000000000000000000" pitchFamily="2" charset="2"/>
              </a:rPr>
              <a:t> </a:t>
            </a:r>
          </a:p>
          <a:p>
            <a:pPr marL="0" indent="0">
              <a:buNone/>
            </a:pPr>
            <a:endParaRPr lang="en-US" sz="1200" dirty="0"/>
          </a:p>
        </p:txBody>
      </p:sp>
    </p:spTree>
    <p:extLst>
      <p:ext uri="{BB962C8B-B14F-4D97-AF65-F5344CB8AC3E}">
        <p14:creationId xmlns:p14="http://schemas.microsoft.com/office/powerpoint/2010/main" val="28342266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2678</TotalTime>
  <Words>2871</Words>
  <Application>Microsoft Office PowerPoint</Application>
  <PresentationFormat>Widescreen</PresentationFormat>
  <Paragraphs>566</Paragraphs>
  <Slides>35</Slides>
  <Notes>33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Cambria</vt:lpstr>
      <vt:lpstr>Times New Roman</vt:lpstr>
      <vt:lpstr>Office Theme</vt:lpstr>
      <vt:lpstr>ENGLISH  PHONETICS AND PHONOLOGY</vt:lpstr>
      <vt:lpstr>INTRODUCTION</vt:lpstr>
      <vt:lpstr>1.1. Definition of the Syllable</vt:lpstr>
      <vt:lpstr>1.1. Definition of the Syllable (cont.)</vt:lpstr>
      <vt:lpstr>1.1. Definition of the Syllable (cont.)</vt:lpstr>
      <vt:lpstr>1.1. Definition of the Syllable (cont.)</vt:lpstr>
      <vt:lpstr>1.1. Definition of the Syllable (cont.)</vt:lpstr>
      <vt:lpstr>1.1. Definition of the Syllable (cont.)</vt:lpstr>
      <vt:lpstr>1.1. Definition of the Syllable (cont.)</vt:lpstr>
      <vt:lpstr>1.1. Definition of the Syllable (cont.)</vt:lpstr>
      <vt:lpstr>1.1. Definition of the Syllable (cont.)</vt:lpstr>
      <vt:lpstr>2.1. The Structure of The Syllable</vt:lpstr>
      <vt:lpstr>2.1. The Structure of The Syllable (cont.)</vt:lpstr>
      <vt:lpstr>2.1. The Structure of The Syllable (cont.)</vt:lpstr>
      <vt:lpstr>2.1. The Structure of The Syllable (cont.)</vt:lpstr>
      <vt:lpstr>2.2. The Structure of The Syllable – The Onset</vt:lpstr>
      <vt:lpstr>2.2. The Structure of The Syllable – The Onset</vt:lpstr>
      <vt:lpstr>2.2. The Structure of The Syllable – The Onset</vt:lpstr>
      <vt:lpstr>2.2. The Structure of The Syllable – The Onset</vt:lpstr>
      <vt:lpstr>2.3. The Structure of The Syllable – The Coda</vt:lpstr>
      <vt:lpstr>2.3. The Structure of The Syllable – The Coda</vt:lpstr>
      <vt:lpstr>2.3. The Structure of The Syllable – The Coda</vt:lpstr>
      <vt:lpstr>2.3. The Structure of The Syllable – The Coda</vt:lpstr>
      <vt:lpstr>2.3. The Structure of The Syllable – The Coda</vt:lpstr>
      <vt:lpstr>2.3. The Structure of The Syllable – The Coda</vt:lpstr>
      <vt:lpstr>2.3. The Structure of The Syllable – The Coda</vt:lpstr>
      <vt:lpstr>2.3. The Structure of The Syllable – The Coda</vt:lpstr>
      <vt:lpstr>3.1. Comparison with British English</vt:lpstr>
      <vt:lpstr>3.1. Comparison with British English (cont.)</vt:lpstr>
      <vt:lpstr>3.1. Comparison with British English (cont.)</vt:lpstr>
      <vt:lpstr>4.1. REVIEW</vt:lpstr>
      <vt:lpstr>4.2. REVIEW – ANSWER KEY</vt:lpstr>
      <vt:lpstr>4.2. REVIEW – ANSWER KEY</vt:lpstr>
      <vt:lpstr>REFERENCES</vt:lpstr>
      <vt:lpstr>PICTURE SOURCES ON EACH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109</cp:revision>
  <cp:lastPrinted>2021-10-29T10:14:47Z</cp:lastPrinted>
  <dcterms:created xsi:type="dcterms:W3CDTF">2021-04-01T06:29:54Z</dcterms:created>
  <dcterms:modified xsi:type="dcterms:W3CDTF">2021-10-29T12:22:20Z</dcterms:modified>
</cp:coreProperties>
</file>