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331" r:id="rId3"/>
    <p:sldId id="332" r:id="rId4"/>
    <p:sldId id="366" r:id="rId5"/>
    <p:sldId id="367" r:id="rId6"/>
    <p:sldId id="368" r:id="rId7"/>
    <p:sldId id="369" r:id="rId8"/>
    <p:sldId id="370" r:id="rId9"/>
    <p:sldId id="371" r:id="rId10"/>
    <p:sldId id="372" r:id="rId11"/>
    <p:sldId id="373" r:id="rId12"/>
    <p:sldId id="374" r:id="rId13"/>
    <p:sldId id="375" r:id="rId14"/>
    <p:sldId id="376" r:id="rId15"/>
    <p:sldId id="377" r:id="rId16"/>
    <p:sldId id="378" r:id="rId17"/>
    <p:sldId id="379" r:id="rId18"/>
    <p:sldId id="380" r:id="rId19"/>
    <p:sldId id="381" r:id="rId20"/>
    <p:sldId id="387" r:id="rId21"/>
    <p:sldId id="388" r:id="rId22"/>
    <p:sldId id="382" r:id="rId23"/>
    <p:sldId id="383" r:id="rId24"/>
    <p:sldId id="384" r:id="rId25"/>
    <p:sldId id="385" r:id="rId26"/>
    <p:sldId id="386" r:id="rId27"/>
    <p:sldId id="364" r:id="rId28"/>
    <p:sldId id="365" r:id="rId29"/>
    <p:sldId id="389" r:id="rId30"/>
    <p:sldId id="390" r:id="rId31"/>
    <p:sldId id="319" r:id="rId32"/>
    <p:sldId id="339" r:id="rId33"/>
  </p:sldIdLst>
  <p:sldSz cx="12192000" cy="6858000"/>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4045" autoAdjust="0"/>
  </p:normalViewPr>
  <p:slideViewPr>
    <p:cSldViewPr snapToGrid="0">
      <p:cViewPr varScale="1">
        <p:scale>
          <a:sx n="69" d="100"/>
          <a:sy n="69" d="100"/>
        </p:scale>
        <p:origin x="1157" y="5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5345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3092" y="0"/>
            <a:ext cx="3077739" cy="453451"/>
          </a:xfrm>
          <a:prstGeom prst="rect">
            <a:avLst/>
          </a:prstGeom>
        </p:spPr>
        <p:txBody>
          <a:bodyPr vert="horz" lIns="91440" tIns="45720" rIns="91440" bIns="45720" rtlCol="0"/>
          <a:lstStyle>
            <a:lvl1pPr algn="r">
              <a:defRPr sz="1200"/>
            </a:lvl1pPr>
          </a:lstStyle>
          <a:p>
            <a:fld id="{EBB6EE9C-4A39-4758-B733-A92E2CEE7DC9}" type="datetimeFigureOut">
              <a:rPr lang="en-ID" smtClean="0"/>
              <a:t>03/11/2021</a:t>
            </a:fld>
            <a:endParaRPr lang="en-ID"/>
          </a:p>
        </p:txBody>
      </p:sp>
      <p:sp>
        <p:nvSpPr>
          <p:cNvPr id="4" name="Slide Image Placeholder 3"/>
          <p:cNvSpPr>
            <a:spLocks noGrp="1" noRot="1" noChangeAspect="1"/>
          </p:cNvSpPr>
          <p:nvPr>
            <p:ph type="sldImg" idx="2"/>
          </p:nvPr>
        </p:nvSpPr>
        <p:spPr>
          <a:xfrm>
            <a:off x="839788" y="1130300"/>
            <a:ext cx="5422900" cy="3049588"/>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10248" y="4349363"/>
            <a:ext cx="5681980" cy="355857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584188"/>
            <a:ext cx="3077739" cy="45345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3092" y="8584188"/>
            <a:ext cx="3077739" cy="45345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1557496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773823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1635972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8463007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31138016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1666121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5404642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36089914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391661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2449826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461830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4202079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1353322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24764935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20005964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16051316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10938225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2486348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36553733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1777989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19526885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41855198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18390265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42723537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3513633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178042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03/11/2021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03/11/2021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fi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encrypted-tbn0.gstatic.com/images?q=tbn:ANd9GcQ1z-eYZcj-XHxa0rXsYkRtNXuBOQKjJSXWwQ&amp;usqp=CA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11 – Chapter 11</a:t>
            </a:r>
          </a:p>
          <a:p>
            <a:r>
              <a:rPr lang="en-US" sz="3600" b="1" dirty="0"/>
              <a:t>Assimilation</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11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200" y="2505075"/>
            <a:ext cx="5183188" cy="4163354"/>
          </a:xfrm>
        </p:spPr>
        <p:style>
          <a:lnRef idx="2">
            <a:schemeClr val="dk1"/>
          </a:lnRef>
          <a:fillRef idx="1">
            <a:schemeClr val="lt1"/>
          </a:fillRef>
          <a:effectRef idx="0">
            <a:schemeClr val="dk1"/>
          </a:effectRef>
          <a:fontRef idx="minor">
            <a:schemeClr val="dk1"/>
          </a:fontRef>
        </p:style>
        <p:txBody>
          <a:bodyPr>
            <a:noAutofit/>
          </a:bodyPr>
          <a:lstStyle/>
          <a:p>
            <a:pPr marL="514350" indent="-514350">
              <a:buFont typeface="+mj-lt"/>
              <a:buAutoNum type="arabicPeriod"/>
            </a:pPr>
            <a:r>
              <a:rPr lang="en-US" sz="2200" dirty="0"/>
              <a:t>Introduction</a:t>
            </a:r>
          </a:p>
          <a:p>
            <a:pPr marL="514350" indent="-514350">
              <a:buFont typeface="+mj-lt"/>
              <a:buAutoNum type="arabicPeriod"/>
            </a:pPr>
            <a:r>
              <a:rPr lang="en-US" sz="2200" dirty="0"/>
              <a:t>Allophonic and Phonemic Assimilation</a:t>
            </a:r>
          </a:p>
          <a:p>
            <a:pPr marL="514350" indent="-514350">
              <a:buFont typeface="+mj-lt"/>
              <a:buAutoNum type="arabicPeriod"/>
            </a:pPr>
            <a:r>
              <a:rPr lang="en-US" sz="2200" dirty="0"/>
              <a:t>Assimilation within the Word and across the Word Boundaries</a:t>
            </a:r>
          </a:p>
          <a:p>
            <a:pPr marL="514350" indent="-514350">
              <a:buFont typeface="+mj-lt"/>
              <a:buAutoNum type="arabicPeriod"/>
            </a:pPr>
            <a:r>
              <a:rPr lang="en-US" sz="2200" dirty="0"/>
              <a:t>Regressive and Progressive Assimilation</a:t>
            </a:r>
          </a:p>
          <a:p>
            <a:pPr marL="514350" indent="-514350">
              <a:buFont typeface="+mj-lt"/>
              <a:buAutoNum type="arabicPeriod"/>
            </a:pPr>
            <a:r>
              <a:rPr lang="en-US" sz="2200" dirty="0"/>
              <a:t>Articulatory Parameters of Assimilation</a:t>
            </a:r>
          </a:p>
          <a:p>
            <a:pPr marL="514350" indent="-514350">
              <a:buFont typeface="+mj-lt"/>
              <a:buAutoNum type="arabicPeriod"/>
            </a:pPr>
            <a:r>
              <a:rPr lang="en-US" sz="2200" dirty="0"/>
              <a:t>Assimilation of Vowels</a:t>
            </a:r>
          </a:p>
          <a:p>
            <a:pPr marL="514350" indent="-514350">
              <a:buFont typeface="+mj-lt"/>
              <a:buAutoNum type="arabicPeriod"/>
            </a:pPr>
            <a:r>
              <a:rPr lang="en-US" sz="2200" dirty="0"/>
              <a:t>Elision</a:t>
            </a:r>
          </a:p>
          <a:p>
            <a:pPr marL="514350" indent="-514350">
              <a:buFont typeface="+mj-lt"/>
              <a:buAutoNum type="arabicPeriod"/>
            </a:pPr>
            <a:r>
              <a:rPr lang="en-US" sz="2200" dirty="0"/>
              <a:t>Use of Assimilation</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fontScale="92500" lnSpcReduction="10000"/>
          </a:bodyPr>
          <a:lstStyle/>
          <a:p>
            <a:r>
              <a:rPr lang="en-US" dirty="0"/>
              <a:t>In the sections on consonants and vowels, at the head of the description of each segment, an “ideal” pronunciation of that segment was described.</a:t>
            </a:r>
          </a:p>
          <a:p>
            <a:endParaRPr lang="en-US" dirty="0"/>
          </a:p>
          <a:p>
            <a:r>
              <a:rPr lang="en-US" dirty="0"/>
              <a:t>This is the kind of pronunciation that might be expected if the segment were pronounced in isolation. However, segments are rarely pronounced in isolation. They are pronounced in conjunction with other segments, and as a result are influenced by and influence adjacent segments.</a:t>
            </a:r>
          </a:p>
          <a:p>
            <a:endParaRPr lang="en-US" dirty="0"/>
          </a:p>
          <a:p>
            <a:r>
              <a:rPr lang="en-US" dirty="0"/>
              <a:t>This has been discussed to a certain extent under the heading of Variation under each individual segment, but it has broader perspectives than have been illustrated there. </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a:bodyPr>
          <a:lstStyle/>
          <a:p>
            <a:r>
              <a:rPr lang="en-US" dirty="0"/>
              <a:t>A segment may influence or be influenced by a neighboring segment in two ways:</a:t>
            </a:r>
          </a:p>
          <a:p>
            <a:pPr marL="717550">
              <a:buFont typeface="Wingdings" panose="05000000000000000000" pitchFamily="2" charset="2"/>
              <a:buChar char="Ø"/>
            </a:pPr>
            <a:r>
              <a:rPr lang="en-US" dirty="0"/>
              <a:t>If the two segments become more like each other, we speak of </a:t>
            </a:r>
            <a:r>
              <a:rPr lang="en-US" b="1" dirty="0">
                <a:solidFill>
                  <a:srgbClr val="C00000"/>
                </a:solidFill>
              </a:rPr>
              <a:t>assimilation</a:t>
            </a:r>
            <a:r>
              <a:rPr lang="en-US" b="1" dirty="0"/>
              <a:t>.</a:t>
            </a:r>
            <a:endParaRPr lang="en-US" dirty="0"/>
          </a:p>
          <a:p>
            <a:pPr marL="717550">
              <a:buFont typeface="Wingdings" panose="05000000000000000000" pitchFamily="2" charset="2"/>
              <a:buChar char="Ø"/>
            </a:pPr>
            <a:r>
              <a:rPr lang="en-US" dirty="0"/>
              <a:t>If they become less like each other, we speak of </a:t>
            </a:r>
            <a:r>
              <a:rPr lang="en-US" b="1" dirty="0">
                <a:solidFill>
                  <a:srgbClr val="C00000"/>
                </a:solidFill>
              </a:rPr>
              <a:t>dissimilation</a:t>
            </a:r>
            <a:r>
              <a:rPr lang="en-US" b="1" dirty="0"/>
              <a:t>.</a:t>
            </a:r>
          </a:p>
          <a:p>
            <a:pPr marL="265113" indent="-265113"/>
            <a:endParaRPr lang="en-US" dirty="0"/>
          </a:p>
          <a:p>
            <a:pPr marL="265113" indent="-265113"/>
            <a:r>
              <a:rPr lang="en-US" dirty="0"/>
              <a:t>Examples of dissimilation are rare. Here we shall discuss only assimilation.</a:t>
            </a:r>
          </a:p>
        </p:txBody>
      </p:sp>
    </p:spTree>
    <p:extLst>
      <p:ext uri="{BB962C8B-B14F-4D97-AF65-F5344CB8AC3E}">
        <p14:creationId xmlns:p14="http://schemas.microsoft.com/office/powerpoint/2010/main" val="44476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Allophonic and Phonemic Assimilation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fontScale="92500" lnSpcReduction="10000"/>
          </a:bodyPr>
          <a:lstStyle/>
          <a:p>
            <a:r>
              <a:rPr lang="en-US" dirty="0"/>
              <a:t>In some cases, we recognize </a:t>
            </a:r>
            <a:r>
              <a:rPr lang="en-US" b="1" dirty="0"/>
              <a:t>the assimilated form as a bound variant of the original phoneme</a:t>
            </a:r>
            <a:r>
              <a:rPr lang="en-US" dirty="0"/>
              <a:t>.</a:t>
            </a:r>
          </a:p>
          <a:p>
            <a:endParaRPr lang="en-US" dirty="0"/>
          </a:p>
          <a:p>
            <a:r>
              <a:rPr lang="en-US" dirty="0"/>
              <a:t>This is true, for example, of the [n</a:t>
            </a:r>
            <a:r>
              <a:rPr lang="en-US" dirty="0">
                <a:latin typeface="Times New Roman" panose="02020603050405020304" pitchFamily="18" charset="0"/>
                <a:cs typeface="Times New Roman" panose="02020603050405020304" pitchFamily="18" charset="0"/>
              </a:rPr>
              <a:t>̪</a:t>
            </a:r>
            <a:r>
              <a:rPr lang="en-US" dirty="0"/>
              <a:t>] in </a:t>
            </a:r>
            <a:r>
              <a:rPr lang="en-US" i="1" dirty="0"/>
              <a:t>anthem, enthuse</a:t>
            </a:r>
            <a:r>
              <a:rPr lang="en-US" dirty="0"/>
              <a:t> [</a:t>
            </a:r>
            <a:r>
              <a:rPr lang="az-Cyrl-AZ" dirty="0">
                <a:latin typeface="Times New Roman" panose="02020603050405020304" pitchFamily="18" charset="0"/>
                <a:cs typeface="Times New Roman" panose="02020603050405020304" pitchFamily="18" charset="0"/>
              </a:rPr>
              <a:t>ӕ</a:t>
            </a:r>
            <a:r>
              <a:rPr lang="en-US" dirty="0" err="1">
                <a:latin typeface="Times New Roman" panose="02020603050405020304" pitchFamily="18" charset="0"/>
                <a:cs typeface="Times New Roman" panose="02020603050405020304" pitchFamily="18" charset="0"/>
              </a:rPr>
              <a:t>n̪Ɵm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ɪn̪Ɵʊz</a:t>
            </a:r>
            <a:r>
              <a:rPr lang="en-US" dirty="0"/>
              <a:t>], which is taken as a bound variant of /n/.</a:t>
            </a:r>
          </a:p>
          <a:p>
            <a:endParaRPr lang="en-US" dirty="0"/>
          </a:p>
          <a:p>
            <a:r>
              <a:rPr lang="en-US" dirty="0"/>
              <a:t>In other cases, we recognize the assimilated form as an allophone not of the original phoneme, but of a different phoneme.</a:t>
            </a:r>
          </a:p>
          <a:p>
            <a:endParaRPr lang="en-US" dirty="0"/>
          </a:p>
          <a:p>
            <a:r>
              <a:rPr lang="en-US" dirty="0"/>
              <a:t>This is true, for example, in the pronunciation [h</a:t>
            </a:r>
            <a:r>
              <a:rPr lang="az-Cyrl-AZ" dirty="0">
                <a:latin typeface="Times New Roman" panose="02020603050405020304" pitchFamily="18" charset="0"/>
                <a:cs typeface="Times New Roman" panose="02020603050405020304" pitchFamily="18" charset="0"/>
              </a:rPr>
              <a:t>ӕ</a:t>
            </a:r>
            <a:r>
              <a:rPr lang="en-US" dirty="0">
                <a:latin typeface="Times New Roman" panose="02020603050405020304" pitchFamily="18" charset="0"/>
                <a:cs typeface="Times New Roman" panose="02020603050405020304" pitchFamily="18" charset="0"/>
              </a:rPr>
              <a:t>f t</a:t>
            </a:r>
            <a:r>
              <a:rPr lang="az-Cyrl-AZ" dirty="0">
                <a:latin typeface="Times New Roman" panose="02020603050405020304" pitchFamily="18" charset="0"/>
                <a:cs typeface="Times New Roman" panose="02020603050405020304" pitchFamily="18" charset="0"/>
              </a:rPr>
              <a:t>ә</a:t>
            </a:r>
            <a:r>
              <a:rPr lang="en-US" dirty="0"/>
              <a:t>] of </a:t>
            </a:r>
            <a:r>
              <a:rPr lang="en-US" i="1" dirty="0"/>
              <a:t>have to</a:t>
            </a:r>
            <a:r>
              <a:rPr lang="en-US" dirty="0"/>
              <a:t> where </a:t>
            </a:r>
            <a:r>
              <a:rPr lang="en-US" i="1" dirty="0"/>
              <a:t>have</a:t>
            </a:r>
            <a:r>
              <a:rPr lang="en-US" dirty="0"/>
              <a:t> in isolation would be pronounced with a final [v].</a:t>
            </a:r>
          </a:p>
        </p:txBody>
      </p:sp>
    </p:spTree>
    <p:extLst>
      <p:ext uri="{BB962C8B-B14F-4D97-AF65-F5344CB8AC3E}">
        <p14:creationId xmlns:p14="http://schemas.microsoft.com/office/powerpoint/2010/main" val="77085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Assimilation within the Word and across Word Boundaries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a:bodyPr>
          <a:lstStyle/>
          <a:p>
            <a:r>
              <a:rPr lang="en-US" dirty="0"/>
              <a:t>Assimilation can happen in two situations:</a:t>
            </a:r>
          </a:p>
          <a:p>
            <a:endParaRPr lang="en-US" dirty="0"/>
          </a:p>
          <a:p>
            <a:endParaRPr lang="en-US" dirty="0"/>
          </a:p>
          <a:p>
            <a:endParaRPr lang="en-US" dirty="0"/>
          </a:p>
          <a:p>
            <a:r>
              <a:rPr lang="en-US" dirty="0"/>
              <a:t>Thus, for example, </a:t>
            </a:r>
            <a:r>
              <a:rPr lang="en-US" i="1" dirty="0"/>
              <a:t>tenth</a:t>
            </a:r>
            <a:r>
              <a:rPr lang="en-US" dirty="0"/>
              <a:t>, is pronounced [</a:t>
            </a:r>
            <a:r>
              <a:rPr lang="en-US" dirty="0" err="1"/>
              <a:t>ten</a:t>
            </a:r>
            <a:r>
              <a:rPr lang="en-US" dirty="0" err="1">
                <a:latin typeface="Times New Roman" panose="02020603050405020304" pitchFamily="18" charset="0"/>
                <a:cs typeface="Times New Roman" panose="02020603050405020304" pitchFamily="18" charset="0"/>
              </a:rPr>
              <a:t>̪Ɵ</a:t>
            </a:r>
            <a:r>
              <a:rPr lang="en-US" dirty="0"/>
              <a:t>] with a dental [n</a:t>
            </a:r>
            <a:r>
              <a:rPr lang="en-US" dirty="0">
                <a:latin typeface="Times New Roman" panose="02020603050405020304" pitchFamily="18" charset="0"/>
                <a:cs typeface="Times New Roman" panose="02020603050405020304" pitchFamily="18" charset="0"/>
              </a:rPr>
              <a:t>̪</a:t>
            </a:r>
            <a:r>
              <a:rPr lang="en-US" dirty="0"/>
              <a:t>].</a:t>
            </a:r>
          </a:p>
          <a:p>
            <a:endParaRPr lang="en-US" dirty="0"/>
          </a:p>
          <a:p>
            <a:r>
              <a:rPr lang="en-US" dirty="0"/>
              <a:t>Similarly </a:t>
            </a:r>
            <a:r>
              <a:rPr lang="en-US" i="1" dirty="0"/>
              <a:t>in thinking</a:t>
            </a:r>
            <a:r>
              <a:rPr lang="en-US" dirty="0"/>
              <a:t> can be pronounced [</a:t>
            </a:r>
            <a:r>
              <a:rPr lang="en-US" dirty="0" err="1">
                <a:latin typeface="Times New Roman" panose="02020603050405020304" pitchFamily="18" charset="0"/>
                <a:cs typeface="Times New Roman" panose="02020603050405020304" pitchFamily="18" charset="0"/>
              </a:rPr>
              <a:t>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Ɵɪŋkɪŋ</a:t>
            </a:r>
            <a:r>
              <a:rPr lang="en-US" dirty="0"/>
              <a:t>] with a dental [n</a:t>
            </a:r>
            <a:r>
              <a:rPr lang="en-US" dirty="0">
                <a:latin typeface="Times New Roman" panose="02020603050405020304" pitchFamily="18" charset="0"/>
                <a:cs typeface="Times New Roman" panose="02020603050405020304" pitchFamily="18" charset="0"/>
              </a:rPr>
              <a:t>̪</a:t>
            </a:r>
            <a:r>
              <a:rPr lang="en-US" dirty="0"/>
              <a:t>]: the same process occurs both within the word and across word boundaries.</a:t>
            </a:r>
          </a:p>
        </p:txBody>
      </p:sp>
      <p:sp>
        <p:nvSpPr>
          <p:cNvPr id="2" name="Rectangle 1">
            <a:extLst>
              <a:ext uri="{FF2B5EF4-FFF2-40B4-BE49-F238E27FC236}">
                <a16:creationId xmlns:a16="http://schemas.microsoft.com/office/drawing/2014/main" id="{06F347D8-804B-46D2-980F-8C9DD7FF292B}"/>
              </a:ext>
            </a:extLst>
          </p:cNvPr>
          <p:cNvSpPr/>
          <p:nvPr/>
        </p:nvSpPr>
        <p:spPr>
          <a:xfrm>
            <a:off x="2732051" y="2587083"/>
            <a:ext cx="2765502" cy="65792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WITHIN A WORD</a:t>
            </a:r>
          </a:p>
        </p:txBody>
      </p:sp>
      <p:sp>
        <p:nvSpPr>
          <p:cNvPr id="5" name="Rectangle 4">
            <a:extLst>
              <a:ext uri="{FF2B5EF4-FFF2-40B4-BE49-F238E27FC236}">
                <a16:creationId xmlns:a16="http://schemas.microsoft.com/office/drawing/2014/main" id="{5B1D37AC-5E48-46AE-A771-500EEC910C9E}"/>
              </a:ext>
            </a:extLst>
          </p:cNvPr>
          <p:cNvSpPr/>
          <p:nvPr/>
        </p:nvSpPr>
        <p:spPr>
          <a:xfrm>
            <a:off x="6902607" y="2598234"/>
            <a:ext cx="2765502" cy="657922"/>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ACROSS WORD</a:t>
            </a:r>
          </a:p>
        </p:txBody>
      </p:sp>
    </p:spTree>
    <p:extLst>
      <p:ext uri="{BB962C8B-B14F-4D97-AF65-F5344CB8AC3E}">
        <p14:creationId xmlns:p14="http://schemas.microsoft.com/office/powerpoint/2010/main" val="1629863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Assimilation within the Word and across Word Boundaries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a:bodyPr>
          <a:lstStyle/>
          <a:p>
            <a:r>
              <a:rPr lang="en-US" dirty="0"/>
              <a:t>In </a:t>
            </a:r>
            <a:r>
              <a:rPr lang="en-US" i="1" dirty="0"/>
              <a:t>happen</a:t>
            </a:r>
            <a:r>
              <a:rPr lang="en-US" dirty="0"/>
              <a:t> and </a:t>
            </a:r>
            <a:r>
              <a:rPr lang="en-US" i="1" dirty="0"/>
              <a:t>ten minutes</a:t>
            </a:r>
            <a:r>
              <a:rPr lang="en-US" dirty="0"/>
              <a:t> there is frequently phonemic assimilation of /n/ to /m/ within a word and across a word boundary respectively: /h</a:t>
            </a:r>
            <a:r>
              <a:rPr lang="az-Cyrl-AZ" dirty="0">
                <a:latin typeface="Times New Roman" panose="02020603050405020304" pitchFamily="18" charset="0"/>
                <a:cs typeface="Times New Roman" panose="02020603050405020304" pitchFamily="18" charset="0"/>
              </a:rPr>
              <a:t>ӕ</a:t>
            </a:r>
            <a:r>
              <a:rPr lang="en-US" dirty="0">
                <a:latin typeface="Times New Roman" panose="02020603050405020304" pitchFamily="18" charset="0"/>
                <a:cs typeface="Times New Roman" panose="02020603050405020304" pitchFamily="18" charset="0"/>
              </a:rPr>
              <a:t>pm, </a:t>
            </a:r>
            <a:r>
              <a:rPr lang="en-US" dirty="0" err="1">
                <a:latin typeface="Times New Roman" panose="02020603050405020304" pitchFamily="18" charset="0"/>
                <a:cs typeface="Times New Roman" panose="02020603050405020304" pitchFamily="18" charset="0"/>
              </a:rPr>
              <a:t>tem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mɪnɪts</a:t>
            </a:r>
            <a:r>
              <a:rPr lang="en-US" dirty="0"/>
              <a:t>/.</a:t>
            </a:r>
          </a:p>
          <a:p>
            <a:endParaRPr lang="en-US" dirty="0"/>
          </a:p>
          <a:p>
            <a:r>
              <a:rPr lang="en-US" dirty="0"/>
              <a:t>Can you find other examples of assimilation of within the word and across word?</a:t>
            </a:r>
          </a:p>
        </p:txBody>
      </p:sp>
    </p:spTree>
    <p:extLst>
      <p:ext uri="{BB962C8B-B14F-4D97-AF65-F5344CB8AC3E}">
        <p14:creationId xmlns:p14="http://schemas.microsoft.com/office/powerpoint/2010/main" val="168118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Regressive and Progressive Assimilation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a:bodyPr>
          <a:lstStyle/>
          <a:p>
            <a:r>
              <a:rPr lang="en-US" dirty="0"/>
              <a:t>Assimilation can work both </a:t>
            </a:r>
            <a:r>
              <a:rPr lang="en-US" b="1" dirty="0"/>
              <a:t>forwards and backwards</a:t>
            </a:r>
            <a:r>
              <a:rPr lang="en-US" dirty="0"/>
              <a:t>.</a:t>
            </a:r>
          </a:p>
          <a:p>
            <a:endParaRPr lang="en-US" dirty="0"/>
          </a:p>
          <a:p>
            <a:r>
              <a:rPr lang="en-US" dirty="0"/>
              <a:t>A segment can influence either the segment which comes before it or the segment which comes after it.</a:t>
            </a:r>
          </a:p>
          <a:p>
            <a:endParaRPr lang="en-US" dirty="0"/>
          </a:p>
          <a:p>
            <a:r>
              <a:rPr lang="en-US" dirty="0"/>
              <a:t>An example where a segment has influenced a preceding segment is /</a:t>
            </a:r>
            <a:r>
              <a:rPr lang="en-US" dirty="0" err="1"/>
              <a:t>a</a:t>
            </a:r>
            <a:r>
              <a:rPr lang="en-US" dirty="0" err="1">
                <a:latin typeface="Times New Roman" panose="02020603050405020304" pitchFamily="18" charset="0"/>
                <a:cs typeface="Times New Roman" panose="02020603050405020304" pitchFamily="18" charset="0"/>
              </a:rPr>
              <a:t>ɪŋ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gǝnǝ</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kʌm</a:t>
            </a:r>
            <a:r>
              <a:rPr lang="en-US" dirty="0"/>
              <a:t>/ </a:t>
            </a:r>
            <a:r>
              <a:rPr lang="en-US" i="1" dirty="0"/>
              <a:t>I’m </a:t>
            </a:r>
            <a:r>
              <a:rPr lang="en-US" i="1" dirty="0" err="1"/>
              <a:t>gonna</a:t>
            </a:r>
            <a:r>
              <a:rPr lang="en-US" i="1" dirty="0"/>
              <a:t> come</a:t>
            </a:r>
            <a:r>
              <a:rPr lang="en-US" dirty="0"/>
              <a:t> where the /m/ that would be expected in a careful pronunciation of </a:t>
            </a:r>
            <a:r>
              <a:rPr lang="en-US" i="1" dirty="0"/>
              <a:t>I’m </a:t>
            </a:r>
            <a:r>
              <a:rPr lang="en-US" dirty="0"/>
              <a:t>has become an /</a:t>
            </a:r>
            <a:r>
              <a:rPr lang="en-US" dirty="0">
                <a:latin typeface="Times New Roman" panose="02020603050405020304" pitchFamily="18" charset="0"/>
                <a:cs typeface="Times New Roman" panose="02020603050405020304" pitchFamily="18" charset="0"/>
              </a:rPr>
              <a:t>ŋ</a:t>
            </a:r>
            <a:r>
              <a:rPr lang="en-US" dirty="0"/>
              <a:t>/ because of the influence of the following /g/.</a:t>
            </a:r>
          </a:p>
        </p:txBody>
      </p:sp>
    </p:spTree>
    <p:extLst>
      <p:ext uri="{BB962C8B-B14F-4D97-AF65-F5344CB8AC3E}">
        <p14:creationId xmlns:p14="http://schemas.microsoft.com/office/powerpoint/2010/main" val="394602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Regressive and Progressive Assimilation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3883799"/>
          </a:xfrm>
        </p:spPr>
        <p:txBody>
          <a:bodyPr>
            <a:normAutofit fontScale="92500" lnSpcReduction="20000"/>
          </a:bodyPr>
          <a:lstStyle/>
          <a:p>
            <a:r>
              <a:rPr lang="en-US" dirty="0"/>
              <a:t>This type of assimilation is called </a:t>
            </a:r>
            <a:r>
              <a:rPr lang="en-US" b="1" dirty="0"/>
              <a:t>regressive</a:t>
            </a:r>
            <a:r>
              <a:rPr lang="en-US" b="1" i="1" dirty="0"/>
              <a:t> </a:t>
            </a:r>
            <a:r>
              <a:rPr lang="en-US" dirty="0"/>
              <a:t>assimilation, because the influence works </a:t>
            </a:r>
            <a:r>
              <a:rPr lang="en-US" b="1" dirty="0"/>
              <a:t>backwards</a:t>
            </a:r>
            <a:r>
              <a:rPr lang="en-US" dirty="0"/>
              <a:t>.</a:t>
            </a:r>
          </a:p>
          <a:p>
            <a:endParaRPr lang="en-US" dirty="0"/>
          </a:p>
          <a:p>
            <a:endParaRPr lang="en-US" dirty="0"/>
          </a:p>
          <a:p>
            <a:endParaRPr lang="en-US" dirty="0"/>
          </a:p>
          <a:p>
            <a:r>
              <a:rPr lang="en-US" dirty="0"/>
              <a:t>The opposite case is exemplified by /h</a:t>
            </a:r>
            <a:r>
              <a:rPr lang="az-Cyrl-AZ" dirty="0">
                <a:latin typeface="Times New Roman" panose="02020603050405020304" pitchFamily="18" charset="0"/>
                <a:cs typeface="Times New Roman" panose="02020603050405020304" pitchFamily="18" charset="0"/>
              </a:rPr>
              <a:t>ӕ</a:t>
            </a:r>
            <a:r>
              <a:rPr lang="en-US" dirty="0"/>
              <a:t>pm/ </a:t>
            </a:r>
            <a:r>
              <a:rPr lang="en-US" i="1" dirty="0"/>
              <a:t>happen</a:t>
            </a:r>
            <a:r>
              <a:rPr lang="en-US" dirty="0"/>
              <a:t>, where the /p/ influences the nasal so that /m/ results. </a:t>
            </a:r>
          </a:p>
          <a:p>
            <a:endParaRPr lang="en-US" dirty="0"/>
          </a:p>
          <a:p>
            <a:r>
              <a:rPr lang="en-US" dirty="0"/>
              <a:t>This is called </a:t>
            </a:r>
            <a:r>
              <a:rPr lang="en-US" b="1" dirty="0"/>
              <a:t>progressive </a:t>
            </a:r>
            <a:r>
              <a:rPr lang="en-US" dirty="0"/>
              <a:t>assimilation because the influence works forwards.</a:t>
            </a:r>
          </a:p>
        </p:txBody>
      </p:sp>
      <p:sp>
        <p:nvSpPr>
          <p:cNvPr id="2" name="Rectangle 1">
            <a:extLst>
              <a:ext uri="{FF2B5EF4-FFF2-40B4-BE49-F238E27FC236}">
                <a16:creationId xmlns:a16="http://schemas.microsoft.com/office/drawing/2014/main" id="{B7C6F285-8603-4A4F-9D1A-2E444AF13491}"/>
              </a:ext>
            </a:extLst>
          </p:cNvPr>
          <p:cNvSpPr/>
          <p:nvPr/>
        </p:nvSpPr>
        <p:spPr>
          <a:xfrm>
            <a:off x="2386361" y="2996891"/>
            <a:ext cx="2754351" cy="630044"/>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latin typeface="Times New Roman" panose="02020603050405020304" pitchFamily="18" charset="0"/>
                <a:cs typeface="Times New Roman" panose="02020603050405020304" pitchFamily="18" charset="0"/>
              </a:rPr>
              <a:t>a     ɪ     ŋ</a:t>
            </a:r>
            <a:endParaRPr lang="en-US" sz="4000" dirty="0"/>
          </a:p>
        </p:txBody>
      </p:sp>
      <p:sp>
        <p:nvSpPr>
          <p:cNvPr id="5" name="Rectangle 4">
            <a:extLst>
              <a:ext uri="{FF2B5EF4-FFF2-40B4-BE49-F238E27FC236}">
                <a16:creationId xmlns:a16="http://schemas.microsoft.com/office/drawing/2014/main" id="{4203C639-DADF-42C0-93D3-31D9469043DF}"/>
              </a:ext>
            </a:extLst>
          </p:cNvPr>
          <p:cNvSpPr/>
          <p:nvPr/>
        </p:nvSpPr>
        <p:spPr>
          <a:xfrm>
            <a:off x="6568068" y="2996891"/>
            <a:ext cx="4114800" cy="630044"/>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latin typeface="Times New Roman" panose="02020603050405020304" pitchFamily="18" charset="0"/>
                <a:cs typeface="Times New Roman" panose="02020603050405020304" pitchFamily="18" charset="0"/>
              </a:rPr>
              <a:t>g     </a:t>
            </a:r>
            <a:r>
              <a:rPr lang="az-Cyrl-AZ" sz="4000" dirty="0">
                <a:latin typeface="Times New Roman" panose="02020603050405020304" pitchFamily="18" charset="0"/>
                <a:cs typeface="Times New Roman" panose="02020603050405020304" pitchFamily="18" charset="0"/>
              </a:rPr>
              <a:t>ә</a:t>
            </a:r>
            <a:r>
              <a:rPr lang="en-US" sz="4000" dirty="0">
                <a:latin typeface="Times New Roman" panose="02020603050405020304" pitchFamily="18" charset="0"/>
                <a:cs typeface="Times New Roman" panose="02020603050405020304" pitchFamily="18" charset="0"/>
              </a:rPr>
              <a:t>     n     </a:t>
            </a:r>
            <a:r>
              <a:rPr lang="az-Cyrl-AZ" sz="4000" dirty="0">
                <a:latin typeface="Times New Roman" panose="02020603050405020304" pitchFamily="18" charset="0"/>
                <a:cs typeface="Times New Roman" panose="02020603050405020304" pitchFamily="18" charset="0"/>
              </a:rPr>
              <a:t>ә</a:t>
            </a:r>
            <a:endParaRPr lang="en-US" sz="4000" dirty="0"/>
          </a:p>
        </p:txBody>
      </p:sp>
      <p:sp>
        <p:nvSpPr>
          <p:cNvPr id="10" name="Freeform: Shape 9">
            <a:extLst>
              <a:ext uri="{FF2B5EF4-FFF2-40B4-BE49-F238E27FC236}">
                <a16:creationId xmlns:a16="http://schemas.microsoft.com/office/drawing/2014/main" id="{DE09882E-50A5-4403-A00F-CB898AC0C829}"/>
              </a:ext>
            </a:extLst>
          </p:cNvPr>
          <p:cNvSpPr/>
          <p:nvPr/>
        </p:nvSpPr>
        <p:spPr>
          <a:xfrm>
            <a:off x="4638907" y="2531317"/>
            <a:ext cx="2575932" cy="423756"/>
          </a:xfrm>
          <a:custGeom>
            <a:avLst/>
            <a:gdLst>
              <a:gd name="connsiteX0" fmla="*/ 2687444 w 2687444"/>
              <a:gd name="connsiteY0" fmla="*/ 289950 h 289950"/>
              <a:gd name="connsiteX1" fmla="*/ 1494264 w 2687444"/>
              <a:gd name="connsiteY1" fmla="*/ 18 h 289950"/>
              <a:gd name="connsiteX2" fmla="*/ 0 w 2687444"/>
              <a:gd name="connsiteY2" fmla="*/ 278799 h 289950"/>
              <a:gd name="connsiteX0" fmla="*/ 2687444 w 2687444"/>
              <a:gd name="connsiteY0" fmla="*/ 423756 h 423756"/>
              <a:gd name="connsiteX1" fmla="*/ 1483113 w 2687444"/>
              <a:gd name="connsiteY1" fmla="*/ 9 h 423756"/>
              <a:gd name="connsiteX2" fmla="*/ 0 w 2687444"/>
              <a:gd name="connsiteY2" fmla="*/ 412605 h 423756"/>
            </a:gdLst>
            <a:ahLst/>
            <a:cxnLst>
              <a:cxn ang="0">
                <a:pos x="connsiteX0" y="connsiteY0"/>
              </a:cxn>
              <a:cxn ang="0">
                <a:pos x="connsiteX1" y="connsiteY1"/>
              </a:cxn>
              <a:cxn ang="0">
                <a:pos x="connsiteX2" y="connsiteY2"/>
              </a:cxn>
            </a:cxnLst>
            <a:rect l="l" t="t" r="r" b="b"/>
            <a:pathLst>
              <a:path w="2687444" h="423756">
                <a:moveTo>
                  <a:pt x="2687444" y="423756"/>
                </a:moveTo>
                <a:cubicBezTo>
                  <a:pt x="2314807" y="279719"/>
                  <a:pt x="1931020" y="1867"/>
                  <a:pt x="1483113" y="9"/>
                </a:cubicBezTo>
                <a:cubicBezTo>
                  <a:pt x="1035206" y="-1849"/>
                  <a:pt x="523178" y="272285"/>
                  <a:pt x="0" y="412605"/>
                </a:cubicBezTo>
              </a:path>
            </a:pathLst>
          </a:custGeom>
          <a:noFill/>
          <a:ln w="28575">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DB743280-9256-46D3-AA4C-99CD4DF588DC}"/>
              </a:ext>
            </a:extLst>
          </p:cNvPr>
          <p:cNvSpPr/>
          <p:nvPr/>
        </p:nvSpPr>
        <p:spPr>
          <a:xfrm>
            <a:off x="2555488" y="5793060"/>
            <a:ext cx="2754351" cy="630044"/>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latin typeface="Times New Roman" panose="02020603050405020304" pitchFamily="18" charset="0"/>
                <a:cs typeface="Times New Roman" panose="02020603050405020304" pitchFamily="18" charset="0"/>
              </a:rPr>
              <a:t>h      </a:t>
            </a:r>
            <a:r>
              <a:rPr lang="az-Cyrl-AZ" sz="4000" dirty="0">
                <a:latin typeface="Times New Roman" panose="02020603050405020304" pitchFamily="18" charset="0"/>
                <a:cs typeface="Times New Roman" panose="02020603050405020304" pitchFamily="18" charset="0"/>
              </a:rPr>
              <a:t>ӕ</a:t>
            </a:r>
            <a:r>
              <a:rPr lang="en-US" sz="4000" dirty="0">
                <a:latin typeface="Times New Roman" panose="02020603050405020304" pitchFamily="18" charset="0"/>
                <a:cs typeface="Times New Roman" panose="02020603050405020304" pitchFamily="18" charset="0"/>
              </a:rPr>
              <a:t>     p</a:t>
            </a:r>
            <a:endParaRPr lang="en-US" sz="4000" dirty="0"/>
          </a:p>
        </p:txBody>
      </p:sp>
      <p:sp>
        <p:nvSpPr>
          <p:cNvPr id="12" name="Rectangle 11">
            <a:extLst>
              <a:ext uri="{FF2B5EF4-FFF2-40B4-BE49-F238E27FC236}">
                <a16:creationId xmlns:a16="http://schemas.microsoft.com/office/drawing/2014/main" id="{DE49E671-9436-4970-B0D2-395DA01C528F}"/>
              </a:ext>
            </a:extLst>
          </p:cNvPr>
          <p:cNvSpPr/>
          <p:nvPr/>
        </p:nvSpPr>
        <p:spPr>
          <a:xfrm>
            <a:off x="6737195" y="5793060"/>
            <a:ext cx="1046356" cy="630044"/>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latin typeface="Times New Roman" panose="02020603050405020304" pitchFamily="18" charset="0"/>
                <a:cs typeface="Times New Roman" panose="02020603050405020304" pitchFamily="18" charset="0"/>
              </a:rPr>
              <a:t>m</a:t>
            </a:r>
            <a:endParaRPr lang="en-US" sz="4000" dirty="0"/>
          </a:p>
        </p:txBody>
      </p:sp>
      <p:sp>
        <p:nvSpPr>
          <p:cNvPr id="13" name="Freeform: Shape 12">
            <a:extLst>
              <a:ext uri="{FF2B5EF4-FFF2-40B4-BE49-F238E27FC236}">
                <a16:creationId xmlns:a16="http://schemas.microsoft.com/office/drawing/2014/main" id="{111FF1A0-8E62-4F1D-8ECF-5F6F7DE74C63}"/>
              </a:ext>
            </a:extLst>
          </p:cNvPr>
          <p:cNvSpPr/>
          <p:nvPr/>
        </p:nvSpPr>
        <p:spPr>
          <a:xfrm>
            <a:off x="4808034" y="5327486"/>
            <a:ext cx="2406805" cy="423756"/>
          </a:xfrm>
          <a:custGeom>
            <a:avLst/>
            <a:gdLst>
              <a:gd name="connsiteX0" fmla="*/ 2687444 w 2687444"/>
              <a:gd name="connsiteY0" fmla="*/ 289950 h 289950"/>
              <a:gd name="connsiteX1" fmla="*/ 1494264 w 2687444"/>
              <a:gd name="connsiteY1" fmla="*/ 18 h 289950"/>
              <a:gd name="connsiteX2" fmla="*/ 0 w 2687444"/>
              <a:gd name="connsiteY2" fmla="*/ 278799 h 289950"/>
              <a:gd name="connsiteX0" fmla="*/ 2687444 w 2687444"/>
              <a:gd name="connsiteY0" fmla="*/ 423756 h 423756"/>
              <a:gd name="connsiteX1" fmla="*/ 1483113 w 2687444"/>
              <a:gd name="connsiteY1" fmla="*/ 9 h 423756"/>
              <a:gd name="connsiteX2" fmla="*/ 0 w 2687444"/>
              <a:gd name="connsiteY2" fmla="*/ 412605 h 423756"/>
            </a:gdLst>
            <a:ahLst/>
            <a:cxnLst>
              <a:cxn ang="0">
                <a:pos x="connsiteX0" y="connsiteY0"/>
              </a:cxn>
              <a:cxn ang="0">
                <a:pos x="connsiteX1" y="connsiteY1"/>
              </a:cxn>
              <a:cxn ang="0">
                <a:pos x="connsiteX2" y="connsiteY2"/>
              </a:cxn>
            </a:cxnLst>
            <a:rect l="l" t="t" r="r" b="b"/>
            <a:pathLst>
              <a:path w="2687444" h="423756">
                <a:moveTo>
                  <a:pt x="2687444" y="423756"/>
                </a:moveTo>
                <a:cubicBezTo>
                  <a:pt x="2314807" y="279719"/>
                  <a:pt x="1931020" y="1867"/>
                  <a:pt x="1483113" y="9"/>
                </a:cubicBezTo>
                <a:cubicBezTo>
                  <a:pt x="1035206" y="-1849"/>
                  <a:pt x="523178" y="272285"/>
                  <a:pt x="0" y="412605"/>
                </a:cubicBezTo>
              </a:path>
            </a:pathLst>
          </a:custGeom>
          <a:noFill/>
          <a:ln w="28575">
            <a:solidFill>
              <a:schemeClr val="tx1"/>
            </a:solidFill>
            <a:headEnd type="arrow"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54648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10"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4.2. Quick Quiz!</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3883799"/>
          </a:xfrm>
        </p:spPr>
        <p:txBody>
          <a:bodyPr>
            <a:normAutofit/>
          </a:bodyPr>
          <a:lstStyle/>
          <a:p>
            <a:r>
              <a:rPr lang="en-US" dirty="0"/>
              <a:t>Find at least one example for each type of the following assimilation and explain how the assimilation occurs! Do not go to the next slide before you finish answering this quiz!</a:t>
            </a:r>
          </a:p>
          <a:p>
            <a:pPr marL="714375">
              <a:buFont typeface="Wingdings" panose="05000000000000000000" pitchFamily="2" charset="2"/>
              <a:buChar char="Ø"/>
            </a:pPr>
            <a:r>
              <a:rPr lang="en-US" dirty="0"/>
              <a:t>Assimilation within the word</a:t>
            </a:r>
          </a:p>
          <a:p>
            <a:pPr marL="714375">
              <a:buFont typeface="Wingdings" panose="05000000000000000000" pitchFamily="2" charset="2"/>
              <a:buChar char="Ø"/>
            </a:pPr>
            <a:r>
              <a:rPr lang="en-US" dirty="0"/>
              <a:t>Assimilation across word</a:t>
            </a:r>
          </a:p>
          <a:p>
            <a:pPr marL="714375">
              <a:buFont typeface="Wingdings" panose="05000000000000000000" pitchFamily="2" charset="2"/>
              <a:buChar char="Ø"/>
            </a:pPr>
            <a:r>
              <a:rPr lang="en-US" dirty="0"/>
              <a:t>Regressive assimilation</a:t>
            </a:r>
          </a:p>
          <a:p>
            <a:pPr marL="714375">
              <a:buFont typeface="Wingdings" panose="05000000000000000000" pitchFamily="2" charset="2"/>
              <a:buChar char="Ø"/>
            </a:pPr>
            <a:r>
              <a:rPr lang="en-US" dirty="0"/>
              <a:t>Progressive assimilation</a:t>
            </a:r>
          </a:p>
        </p:txBody>
      </p:sp>
    </p:spTree>
    <p:extLst>
      <p:ext uri="{BB962C8B-B14F-4D97-AF65-F5344CB8AC3E}">
        <p14:creationId xmlns:p14="http://schemas.microsoft.com/office/powerpoint/2010/main" val="3645611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4.2. Quick Quiz! – </a:t>
            </a:r>
            <a:r>
              <a:rPr lang="en-US" sz="4000" b="1" dirty="0">
                <a:solidFill>
                  <a:srgbClr val="C00000"/>
                </a:solidFill>
                <a:latin typeface="Cambria" panose="02040503050406030204" pitchFamily="18" charset="0"/>
                <a:ea typeface="Cambria" panose="02040503050406030204" pitchFamily="18" charset="0"/>
              </a:rPr>
              <a:t>Answer Example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600" cy="4458797"/>
          </a:xfrm>
        </p:spPr>
        <p:txBody>
          <a:bodyPr>
            <a:normAutofit lnSpcReduction="10000"/>
          </a:bodyPr>
          <a:lstStyle/>
          <a:p>
            <a:pPr marL="268288">
              <a:buFont typeface="Wingdings" panose="05000000000000000000" pitchFamily="2" charset="2"/>
              <a:buChar char="Ø"/>
            </a:pPr>
            <a:r>
              <a:rPr lang="en-US" dirty="0"/>
              <a:t>Assimilation within the word</a:t>
            </a:r>
          </a:p>
          <a:p>
            <a:pPr marL="39688" indent="0">
              <a:buNone/>
            </a:pPr>
            <a:r>
              <a:rPr lang="en-US" i="1" dirty="0"/>
              <a:t>hand bag </a:t>
            </a:r>
            <a:r>
              <a:rPr lang="en-US" i="1" dirty="0">
                <a:sym typeface="Wingdings" panose="05000000000000000000" pitchFamily="2" charset="2"/>
              </a:rPr>
              <a:t> </a:t>
            </a:r>
            <a:r>
              <a:rPr lang="en-US" dirty="0">
                <a:sym typeface="Wingdings" panose="05000000000000000000" pitchFamily="2" charset="2"/>
              </a:rPr>
              <a:t>/h</a:t>
            </a:r>
            <a:r>
              <a:rPr lang="az-Cyrl-AZ" dirty="0">
                <a:latin typeface="Times New Roman" panose="02020603050405020304" pitchFamily="18" charset="0"/>
                <a:cs typeface="Times New Roman" panose="02020603050405020304" pitchFamily="18" charset="0"/>
                <a:sym typeface="Wingdings" panose="05000000000000000000" pitchFamily="2" charset="2"/>
              </a:rPr>
              <a:t>ӕ</a:t>
            </a:r>
            <a:r>
              <a:rPr lang="en-US" dirty="0" err="1">
                <a:latin typeface="Times New Roman" panose="02020603050405020304" pitchFamily="18" charset="0"/>
                <a:cs typeface="Times New Roman" panose="02020603050405020304" pitchFamily="18" charset="0"/>
                <a:sym typeface="Wingdings" panose="05000000000000000000" pitchFamily="2" charset="2"/>
              </a:rPr>
              <a:t>nd</a:t>
            </a:r>
            <a:r>
              <a:rPr lang="en-US" dirty="0">
                <a:sym typeface="Wingdings" panose="05000000000000000000" pitchFamily="2" charset="2"/>
              </a:rPr>
              <a:t>/ /b</a:t>
            </a:r>
            <a:r>
              <a:rPr lang="az-Cyrl-AZ" dirty="0">
                <a:latin typeface="Times New Roman" panose="02020603050405020304" pitchFamily="18" charset="0"/>
                <a:cs typeface="Times New Roman" panose="02020603050405020304" pitchFamily="18" charset="0"/>
                <a:sym typeface="Wingdings" panose="05000000000000000000" pitchFamily="2" charset="2"/>
              </a:rPr>
              <a:t>ӕ</a:t>
            </a:r>
            <a:r>
              <a:rPr lang="en-US" dirty="0">
                <a:sym typeface="Wingdings" panose="05000000000000000000" pitchFamily="2" charset="2"/>
              </a:rPr>
              <a:t>g/  [h</a:t>
            </a:r>
            <a:r>
              <a:rPr lang="az-Cyrl-AZ" dirty="0">
                <a:latin typeface="Times New Roman" panose="02020603050405020304" pitchFamily="18" charset="0"/>
                <a:cs typeface="Times New Roman" panose="02020603050405020304" pitchFamily="18" charset="0"/>
                <a:sym typeface="Wingdings" panose="05000000000000000000" pitchFamily="2" charset="2"/>
              </a:rPr>
              <a:t> ӕ</a:t>
            </a:r>
            <a:r>
              <a:rPr lang="en-US" dirty="0">
                <a:latin typeface="Times New Roman" panose="02020603050405020304" pitchFamily="18" charset="0"/>
                <a:cs typeface="Times New Roman" panose="02020603050405020304" pitchFamily="18" charset="0"/>
                <a:sym typeface="Wingdings" panose="05000000000000000000" pitchFamily="2" charset="2"/>
              </a:rPr>
              <a:t> </a:t>
            </a:r>
            <a:r>
              <a:rPr lang="en-US" b="1"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m</a:t>
            </a:r>
            <a:r>
              <a:rPr lang="en-US" dirty="0">
                <a:latin typeface="Times New Roman" panose="02020603050405020304" pitchFamily="18" charset="0"/>
                <a:cs typeface="Times New Roman" panose="02020603050405020304" pitchFamily="18" charset="0"/>
                <a:sym typeface="Wingdings" panose="05000000000000000000" pitchFamily="2" charset="2"/>
              </a:rPr>
              <a:t> b </a:t>
            </a:r>
            <a:r>
              <a:rPr lang="az-Cyrl-AZ" dirty="0">
                <a:latin typeface="Times New Roman" panose="02020603050405020304" pitchFamily="18" charset="0"/>
                <a:cs typeface="Times New Roman" panose="02020603050405020304" pitchFamily="18" charset="0"/>
                <a:sym typeface="Wingdings" panose="05000000000000000000" pitchFamily="2" charset="2"/>
              </a:rPr>
              <a:t>ӕ</a:t>
            </a:r>
            <a:r>
              <a:rPr lang="en-US" dirty="0">
                <a:latin typeface="Times New Roman" panose="02020603050405020304" pitchFamily="18" charset="0"/>
                <a:cs typeface="Times New Roman" panose="02020603050405020304" pitchFamily="18" charset="0"/>
                <a:sym typeface="Wingdings" panose="05000000000000000000" pitchFamily="2" charset="2"/>
              </a:rPr>
              <a:t> g]         	</a:t>
            </a:r>
            <a:r>
              <a:rPr lang="en-US" b="1" i="1" dirty="0">
                <a:solidFill>
                  <a:srgbClr val="C00000"/>
                </a:solidFill>
              </a:rPr>
              <a:t>Alveolar </a:t>
            </a:r>
            <a:r>
              <a:rPr lang="en-US" b="1" i="1" dirty="0">
                <a:solidFill>
                  <a:srgbClr val="C00000"/>
                </a:solidFill>
                <a:sym typeface="Wingdings" panose="05000000000000000000" pitchFamily="2" charset="2"/>
              </a:rPr>
              <a:t> nasal</a:t>
            </a:r>
            <a:endParaRPr lang="en-US" b="1" i="1" dirty="0">
              <a:solidFill>
                <a:srgbClr val="C00000"/>
              </a:solidFill>
            </a:endParaRPr>
          </a:p>
          <a:p>
            <a:pPr marL="268288">
              <a:buFont typeface="Wingdings" panose="05000000000000000000" pitchFamily="2" charset="2"/>
              <a:buChar char="Ø"/>
            </a:pPr>
            <a:r>
              <a:rPr lang="en-US" dirty="0"/>
              <a:t>Assimilation across word</a:t>
            </a:r>
          </a:p>
          <a:p>
            <a:pPr marL="39688" indent="0">
              <a:buNone/>
            </a:pPr>
            <a:r>
              <a:rPr lang="en-US" i="1" dirty="0"/>
              <a:t>good night</a:t>
            </a:r>
            <a:r>
              <a:rPr lang="en-US" dirty="0"/>
              <a:t> </a:t>
            </a:r>
            <a:r>
              <a:rPr lang="en-US" dirty="0">
                <a:sym typeface="Wingdings" panose="05000000000000000000" pitchFamily="2" charset="2"/>
              </a:rPr>
              <a:t> /</a:t>
            </a:r>
            <a:r>
              <a:rPr lang="en-US" dirty="0" err="1">
                <a:sym typeface="Wingdings" panose="05000000000000000000" pitchFamily="2" charset="2"/>
              </a:rPr>
              <a:t>g</a:t>
            </a:r>
            <a:r>
              <a:rPr lang="en-US" dirty="0" err="1">
                <a:latin typeface="Times New Roman" panose="02020603050405020304" pitchFamily="18" charset="0"/>
                <a:cs typeface="Times New Roman" panose="02020603050405020304" pitchFamily="18" charset="0"/>
                <a:sym typeface="Wingdings" panose="05000000000000000000" pitchFamily="2" charset="2"/>
              </a:rPr>
              <a:t>ʊd</a:t>
            </a:r>
            <a:r>
              <a:rPr lang="en-US" dirty="0">
                <a:sym typeface="Wingdings" panose="05000000000000000000" pitchFamily="2" charset="2"/>
              </a:rPr>
              <a:t>/ /</a:t>
            </a:r>
            <a:r>
              <a:rPr lang="en-US" dirty="0" err="1">
                <a:sym typeface="Wingdings" panose="05000000000000000000" pitchFamily="2" charset="2"/>
              </a:rPr>
              <a:t>na</a:t>
            </a:r>
            <a:r>
              <a:rPr lang="en-US" dirty="0" err="1">
                <a:latin typeface="Times New Roman" panose="02020603050405020304" pitchFamily="18" charset="0"/>
                <a:cs typeface="Times New Roman" panose="02020603050405020304" pitchFamily="18" charset="0"/>
                <a:sym typeface="Wingdings" panose="05000000000000000000" pitchFamily="2" charset="2"/>
              </a:rPr>
              <a:t>ɪ</a:t>
            </a:r>
            <a:r>
              <a:rPr lang="en-US" dirty="0" err="1">
                <a:sym typeface="Wingdings" panose="05000000000000000000" pitchFamily="2" charset="2"/>
              </a:rPr>
              <a:t>t</a:t>
            </a:r>
            <a:r>
              <a:rPr lang="en-US" dirty="0">
                <a:sym typeface="Wingdings" panose="05000000000000000000" pitchFamily="2" charset="2"/>
              </a:rPr>
              <a:t>/  [</a:t>
            </a:r>
            <a:r>
              <a:rPr lang="en-US" dirty="0" err="1">
                <a:sym typeface="Wingdings" panose="05000000000000000000" pitchFamily="2" charset="2"/>
              </a:rPr>
              <a:t>g</a:t>
            </a:r>
            <a:r>
              <a:rPr lang="en-US" dirty="0" err="1">
                <a:latin typeface="Times New Roman" panose="02020603050405020304" pitchFamily="18" charset="0"/>
                <a:cs typeface="Times New Roman" panose="02020603050405020304" pitchFamily="18" charset="0"/>
                <a:sym typeface="Wingdings" panose="05000000000000000000" pitchFamily="2" charset="2"/>
              </a:rPr>
              <a:t>ʊ</a:t>
            </a:r>
            <a:r>
              <a:rPr lang="en-US" b="1" dirty="0" err="1">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n</a:t>
            </a:r>
            <a:r>
              <a:rPr lang="en-US" dirty="0" err="1">
                <a:sym typeface="Wingdings" panose="05000000000000000000" pitchFamily="2" charset="2"/>
              </a:rPr>
              <a:t>a</a:t>
            </a:r>
            <a:r>
              <a:rPr lang="en-US" dirty="0" err="1">
                <a:latin typeface="Times New Roman" panose="02020603050405020304" pitchFamily="18" charset="0"/>
                <a:cs typeface="Times New Roman" panose="02020603050405020304" pitchFamily="18" charset="0"/>
                <a:sym typeface="Wingdings" panose="05000000000000000000" pitchFamily="2" charset="2"/>
              </a:rPr>
              <a:t>ɪt</a:t>
            </a:r>
            <a:r>
              <a:rPr lang="en-US" dirty="0">
                <a:sym typeface="Wingdings" panose="05000000000000000000" pitchFamily="2" charset="2"/>
              </a:rPr>
              <a:t>] 		</a:t>
            </a:r>
            <a:r>
              <a:rPr lang="en-US" b="1" i="1" dirty="0">
                <a:solidFill>
                  <a:srgbClr val="C00000"/>
                </a:solidFill>
              </a:rPr>
              <a:t>Alveolar </a:t>
            </a:r>
            <a:r>
              <a:rPr lang="en-US" b="1" i="1" dirty="0">
                <a:solidFill>
                  <a:srgbClr val="C00000"/>
                </a:solidFill>
                <a:sym typeface="Wingdings" panose="05000000000000000000" pitchFamily="2" charset="2"/>
              </a:rPr>
              <a:t> nasal</a:t>
            </a:r>
            <a:endParaRPr lang="en-US" i="1" dirty="0"/>
          </a:p>
          <a:p>
            <a:pPr marL="268288">
              <a:buFont typeface="Wingdings" panose="05000000000000000000" pitchFamily="2" charset="2"/>
              <a:buChar char="Ø"/>
            </a:pPr>
            <a:endParaRPr lang="en-US" dirty="0"/>
          </a:p>
          <a:p>
            <a:pPr marL="268288">
              <a:buFont typeface="Wingdings" panose="05000000000000000000" pitchFamily="2" charset="2"/>
              <a:buChar char="Ø"/>
            </a:pPr>
            <a:r>
              <a:rPr lang="en-US" dirty="0"/>
              <a:t>Regressive assimilation</a:t>
            </a:r>
          </a:p>
          <a:p>
            <a:pPr marL="39688" indent="0">
              <a:buNone/>
            </a:pPr>
            <a:r>
              <a:rPr lang="en-US" i="1" dirty="0"/>
              <a:t>love me </a:t>
            </a:r>
            <a:r>
              <a:rPr lang="en-US" dirty="0">
                <a:sym typeface="Wingdings" panose="05000000000000000000" pitchFamily="2" charset="2"/>
              </a:rPr>
              <a:t> /</a:t>
            </a:r>
            <a:r>
              <a:rPr lang="en-US" dirty="0" err="1">
                <a:sym typeface="Wingdings" panose="05000000000000000000" pitchFamily="2" charset="2"/>
              </a:rPr>
              <a:t>lʌv</a:t>
            </a:r>
            <a:r>
              <a:rPr lang="en-US" dirty="0">
                <a:sym typeface="Wingdings" panose="05000000000000000000" pitchFamily="2" charset="2"/>
              </a:rPr>
              <a:t>/ /mi:/  /</a:t>
            </a:r>
            <a:r>
              <a:rPr lang="en-US" dirty="0" err="1">
                <a:sym typeface="Wingdings" panose="05000000000000000000" pitchFamily="2" charset="2"/>
              </a:rPr>
              <a:t>lʌ</a:t>
            </a:r>
            <a:r>
              <a:rPr lang="en-US" b="1" dirty="0" err="1">
                <a:solidFill>
                  <a:srgbClr val="C00000"/>
                </a:solidFill>
                <a:sym typeface="Wingdings" panose="05000000000000000000" pitchFamily="2" charset="2"/>
              </a:rPr>
              <a:t>m</a:t>
            </a:r>
            <a:r>
              <a:rPr lang="en-US" dirty="0">
                <a:sym typeface="Wingdings" panose="05000000000000000000" pitchFamily="2" charset="2"/>
              </a:rPr>
              <a:t> mi:/		       </a:t>
            </a:r>
            <a:r>
              <a:rPr lang="en-US" b="1" i="1" dirty="0">
                <a:solidFill>
                  <a:srgbClr val="C00000"/>
                </a:solidFill>
                <a:sym typeface="Wingdings" panose="05000000000000000000" pitchFamily="2" charset="2"/>
              </a:rPr>
              <a:t>Labiodental  nasal</a:t>
            </a:r>
            <a:r>
              <a:rPr lang="en-US" dirty="0">
                <a:sym typeface="Wingdings" panose="05000000000000000000" pitchFamily="2" charset="2"/>
              </a:rPr>
              <a:t>	</a:t>
            </a:r>
            <a:endParaRPr lang="en-US" i="1" dirty="0"/>
          </a:p>
          <a:p>
            <a:pPr marL="268288">
              <a:buFont typeface="Wingdings" panose="05000000000000000000" pitchFamily="2" charset="2"/>
              <a:buChar char="Ø"/>
            </a:pPr>
            <a:r>
              <a:rPr lang="en-US" dirty="0"/>
              <a:t>Progressive assimilation</a:t>
            </a:r>
          </a:p>
          <a:p>
            <a:pPr marL="39688" indent="0">
              <a:buNone/>
            </a:pPr>
            <a:r>
              <a:rPr lang="en-US" dirty="0"/>
              <a:t>Read These /</a:t>
            </a:r>
            <a:r>
              <a:rPr lang="en-US" dirty="0" err="1"/>
              <a:t>ri:d</a:t>
            </a:r>
            <a:r>
              <a:rPr lang="en-US" dirty="0"/>
              <a:t> </a:t>
            </a:r>
            <a:r>
              <a:rPr lang="en-US" dirty="0" err="1"/>
              <a:t>ði:z</a:t>
            </a:r>
            <a:r>
              <a:rPr lang="en-US" dirty="0"/>
              <a:t>/ </a:t>
            </a:r>
            <a:r>
              <a:rPr lang="en-US" dirty="0">
                <a:sym typeface="Wingdings" panose="05000000000000000000" pitchFamily="2" charset="2"/>
              </a:rPr>
              <a:t></a:t>
            </a:r>
            <a:r>
              <a:rPr lang="en-US" dirty="0"/>
              <a:t> /</a:t>
            </a:r>
            <a:r>
              <a:rPr lang="en-US" dirty="0" err="1"/>
              <a:t>ri:d</a:t>
            </a:r>
            <a:r>
              <a:rPr lang="en-US" dirty="0"/>
              <a:t> </a:t>
            </a:r>
            <a:r>
              <a:rPr lang="en-US" b="1" dirty="0" err="1">
                <a:solidFill>
                  <a:srgbClr val="C00000"/>
                </a:solidFill>
              </a:rPr>
              <a:t>d</a:t>
            </a:r>
            <a:r>
              <a:rPr lang="en-US" dirty="0" err="1"/>
              <a:t>i:z</a:t>
            </a:r>
            <a:r>
              <a:rPr lang="en-US" dirty="0"/>
              <a:t>/			</a:t>
            </a:r>
            <a:r>
              <a:rPr lang="en-US" b="1" i="1" dirty="0">
                <a:solidFill>
                  <a:srgbClr val="C00000"/>
                </a:solidFill>
              </a:rPr>
              <a:t>Dental </a:t>
            </a:r>
            <a:r>
              <a:rPr lang="en-US" b="1" i="1" dirty="0">
                <a:solidFill>
                  <a:srgbClr val="C00000"/>
                </a:solidFill>
                <a:sym typeface="Wingdings" panose="05000000000000000000" pitchFamily="2" charset="2"/>
              </a:rPr>
              <a:t> alveolar</a:t>
            </a:r>
            <a:endParaRPr lang="en-US" b="1" i="1" dirty="0">
              <a:solidFill>
                <a:srgbClr val="C00000"/>
              </a:solidFill>
            </a:endParaRPr>
          </a:p>
        </p:txBody>
      </p:sp>
      <p:sp>
        <p:nvSpPr>
          <p:cNvPr id="2" name="Arc 1">
            <a:extLst>
              <a:ext uri="{FF2B5EF4-FFF2-40B4-BE49-F238E27FC236}">
                <a16:creationId xmlns:a16="http://schemas.microsoft.com/office/drawing/2014/main" id="{2D432A46-65D4-496B-833A-28D9AD687376}"/>
              </a:ext>
            </a:extLst>
          </p:cNvPr>
          <p:cNvSpPr/>
          <p:nvPr/>
        </p:nvSpPr>
        <p:spPr>
          <a:xfrm rot="8204461">
            <a:off x="5062655" y="4547834"/>
            <a:ext cx="579863" cy="591014"/>
          </a:xfrm>
          <a:prstGeom prst="arc">
            <a:avLst/>
          </a:prstGeom>
          <a:ln>
            <a:solidFill>
              <a:srgbClr val="C0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Arc 4">
            <a:extLst>
              <a:ext uri="{FF2B5EF4-FFF2-40B4-BE49-F238E27FC236}">
                <a16:creationId xmlns:a16="http://schemas.microsoft.com/office/drawing/2014/main" id="{E244F546-7029-4E8B-85A0-33F3A92BAC5A}"/>
              </a:ext>
            </a:extLst>
          </p:cNvPr>
          <p:cNvSpPr/>
          <p:nvPr/>
        </p:nvSpPr>
        <p:spPr>
          <a:xfrm rot="7716114">
            <a:off x="4961257" y="5574093"/>
            <a:ext cx="456322" cy="509880"/>
          </a:xfrm>
          <a:prstGeom prst="arc">
            <a:avLst/>
          </a:prstGeom>
          <a:ln>
            <a:solidFill>
              <a:srgbClr val="C00000"/>
            </a:solidFill>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14640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fade">
                                      <p:cBhvr>
                                        <p:cTn id="42" dur="500"/>
                                        <p:tgtEl>
                                          <p:spTgt spid="8">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8" end="8"/>
                                            </p:txEl>
                                          </p:spTgt>
                                        </p:tgtEl>
                                        <p:attrNameLst>
                                          <p:attrName>style.visibility</p:attrName>
                                        </p:attrNameLst>
                                      </p:cBhvr>
                                      <p:to>
                                        <p:strVal val="visible"/>
                                      </p:to>
                                    </p:set>
                                    <p:animEffect transition="in" filter="fade">
                                      <p:cBhvr>
                                        <p:cTn id="47" dur="500"/>
                                        <p:tgtEl>
                                          <p:spTgt spid="8">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Articulatory Parameters of Assimilation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fontScale="92500" lnSpcReduction="10000"/>
          </a:bodyPr>
          <a:lstStyle/>
          <a:p>
            <a:r>
              <a:rPr lang="en-US" dirty="0"/>
              <a:t>Assimilation can be seen as a minimization of movements of the organs of speech.</a:t>
            </a:r>
          </a:p>
          <a:p>
            <a:endParaRPr lang="en-US" dirty="0"/>
          </a:p>
          <a:p>
            <a:r>
              <a:rPr lang="en-US" dirty="0"/>
              <a:t>Considering the problem from this point of view, there are three main parameters of assimilation:</a:t>
            </a:r>
          </a:p>
          <a:p>
            <a:pPr marL="892175" indent="-514350">
              <a:buFont typeface="+mj-lt"/>
              <a:buAutoNum type="alphaLcPeriod"/>
            </a:pPr>
            <a:r>
              <a:rPr lang="en-US" dirty="0"/>
              <a:t>Assimilation of place of articulation</a:t>
            </a:r>
          </a:p>
          <a:p>
            <a:pPr marL="892175" indent="-514350">
              <a:buFont typeface="+mj-lt"/>
              <a:buAutoNum type="alphaLcPeriod"/>
            </a:pPr>
            <a:r>
              <a:rPr lang="en-US" dirty="0"/>
              <a:t>Assimilation of nasality</a:t>
            </a:r>
          </a:p>
          <a:p>
            <a:pPr marL="892175" indent="-514350">
              <a:buFont typeface="+mj-lt"/>
              <a:buAutoNum type="alphaLcPeriod"/>
            </a:pPr>
            <a:r>
              <a:rPr lang="en-US" dirty="0"/>
              <a:t>Assimilation of fortis/lenis</a:t>
            </a:r>
          </a:p>
          <a:p>
            <a:endParaRPr lang="en-US" dirty="0"/>
          </a:p>
          <a:p>
            <a:r>
              <a:rPr lang="en-US" dirty="0"/>
              <a:t>Finally, there are also cases involving more than one of these parameters.</a:t>
            </a:r>
          </a:p>
        </p:txBody>
      </p:sp>
    </p:spTree>
    <p:extLst>
      <p:ext uri="{BB962C8B-B14F-4D97-AF65-F5344CB8AC3E}">
        <p14:creationId xmlns:p14="http://schemas.microsoft.com/office/powerpoint/2010/main" val="397843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 Articulatory Parameters of Assimilation – </a:t>
            </a:r>
            <a:r>
              <a:rPr lang="en-US" sz="4000" b="1" dirty="0">
                <a:solidFill>
                  <a:srgbClr val="C00000"/>
                </a:solidFill>
                <a:latin typeface="Cambria" panose="02040503050406030204" pitchFamily="18" charset="0"/>
                <a:ea typeface="Cambria" panose="02040503050406030204" pitchFamily="18" charset="0"/>
              </a:rPr>
              <a:t>Place of Articulation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515600" cy="4351338"/>
          </a:xfrm>
        </p:spPr>
        <p:txBody>
          <a:bodyPr>
            <a:normAutofit/>
          </a:bodyPr>
          <a:lstStyle/>
          <a:p>
            <a:r>
              <a:rPr lang="en-US" dirty="0"/>
              <a:t>Assimilation of place of articulation is the most common kind of assimilation in English.</a:t>
            </a:r>
          </a:p>
          <a:p>
            <a:endParaRPr lang="en-US" dirty="0"/>
          </a:p>
          <a:p>
            <a:r>
              <a:rPr lang="en-US" dirty="0"/>
              <a:t>It is particularly common for a </a:t>
            </a:r>
            <a:r>
              <a:rPr lang="en-US" b="1" dirty="0">
                <a:solidFill>
                  <a:srgbClr val="C00000"/>
                </a:solidFill>
              </a:rPr>
              <a:t>word-final alveolar consonant </a:t>
            </a:r>
            <a:r>
              <a:rPr lang="en-US" dirty="0"/>
              <a:t>to be assimilated to the place of articulation of a following consonant:</a:t>
            </a:r>
          </a:p>
        </p:txBody>
      </p:sp>
      <p:pic>
        <p:nvPicPr>
          <p:cNvPr id="3" name="Picture 2">
            <a:extLst>
              <a:ext uri="{FF2B5EF4-FFF2-40B4-BE49-F238E27FC236}">
                <a16:creationId xmlns:a16="http://schemas.microsoft.com/office/drawing/2014/main" id="{089BD15E-5140-4B67-81AB-2508BD9AF3EF}"/>
              </a:ext>
            </a:extLst>
          </p:cNvPr>
          <p:cNvPicPr>
            <a:picLocks noChangeAspect="1"/>
          </p:cNvPicPr>
          <p:nvPr/>
        </p:nvPicPr>
        <p:blipFill rotWithShape="1">
          <a:blip r:embed="rId3"/>
          <a:srcRect l="45000" t="54634" r="27744" b="35284"/>
          <a:stretch/>
        </p:blipFill>
        <p:spPr>
          <a:xfrm>
            <a:off x="1115123" y="4036742"/>
            <a:ext cx="3323063" cy="691375"/>
          </a:xfrm>
          <a:prstGeom prst="rect">
            <a:avLst/>
          </a:prstGeom>
        </p:spPr>
      </p:pic>
      <p:pic>
        <p:nvPicPr>
          <p:cNvPr id="5" name="Picture 4">
            <a:extLst>
              <a:ext uri="{FF2B5EF4-FFF2-40B4-BE49-F238E27FC236}">
                <a16:creationId xmlns:a16="http://schemas.microsoft.com/office/drawing/2014/main" id="{099C00A0-2367-4A9D-B94C-F954BDF1ECD8}"/>
              </a:ext>
            </a:extLst>
          </p:cNvPr>
          <p:cNvPicPr>
            <a:picLocks noChangeAspect="1"/>
          </p:cNvPicPr>
          <p:nvPr/>
        </p:nvPicPr>
        <p:blipFill rotWithShape="1">
          <a:blip r:embed="rId4"/>
          <a:srcRect l="44201" t="53577" r="22648" b="36032"/>
          <a:stretch/>
        </p:blipFill>
        <p:spPr>
          <a:xfrm>
            <a:off x="991529" y="5328349"/>
            <a:ext cx="4047893" cy="713677"/>
          </a:xfrm>
          <a:prstGeom prst="rect">
            <a:avLst/>
          </a:prstGeom>
        </p:spPr>
      </p:pic>
      <p:pic>
        <p:nvPicPr>
          <p:cNvPr id="9" name="Picture 8">
            <a:extLst>
              <a:ext uri="{FF2B5EF4-FFF2-40B4-BE49-F238E27FC236}">
                <a16:creationId xmlns:a16="http://schemas.microsoft.com/office/drawing/2014/main" id="{9117BB7F-0C18-4447-8FA9-5EE7A4ABEB4A}"/>
              </a:ext>
            </a:extLst>
          </p:cNvPr>
          <p:cNvPicPr>
            <a:picLocks noChangeAspect="1"/>
          </p:cNvPicPr>
          <p:nvPr/>
        </p:nvPicPr>
        <p:blipFill rotWithShape="1">
          <a:blip r:embed="rId4"/>
          <a:srcRect l="44201" t="73547" r="22648" b="21907"/>
          <a:stretch/>
        </p:blipFill>
        <p:spPr>
          <a:xfrm>
            <a:off x="5729868" y="5573102"/>
            <a:ext cx="4047893" cy="312234"/>
          </a:xfrm>
          <a:prstGeom prst="rect">
            <a:avLst/>
          </a:prstGeom>
        </p:spPr>
      </p:pic>
      <p:pic>
        <p:nvPicPr>
          <p:cNvPr id="10" name="Picture 9">
            <a:extLst>
              <a:ext uri="{FF2B5EF4-FFF2-40B4-BE49-F238E27FC236}">
                <a16:creationId xmlns:a16="http://schemas.microsoft.com/office/drawing/2014/main" id="{34BA8C27-0857-4DA0-8525-63739A557A52}"/>
              </a:ext>
            </a:extLst>
          </p:cNvPr>
          <p:cNvPicPr>
            <a:picLocks noChangeAspect="1"/>
          </p:cNvPicPr>
          <p:nvPr/>
        </p:nvPicPr>
        <p:blipFill rotWithShape="1">
          <a:blip r:embed="rId4"/>
          <a:srcRect l="44201" t="63643" r="22648" b="32592"/>
          <a:stretch/>
        </p:blipFill>
        <p:spPr>
          <a:xfrm>
            <a:off x="5729868" y="4145027"/>
            <a:ext cx="4047893" cy="258629"/>
          </a:xfrm>
          <a:prstGeom prst="rect">
            <a:avLst/>
          </a:prstGeom>
        </p:spPr>
      </p:pic>
      <p:pic>
        <p:nvPicPr>
          <p:cNvPr id="11" name="Picture 10">
            <a:extLst>
              <a:ext uri="{FF2B5EF4-FFF2-40B4-BE49-F238E27FC236}">
                <a16:creationId xmlns:a16="http://schemas.microsoft.com/office/drawing/2014/main" id="{E20C2659-FF74-4096-BFE5-5E04AFE61253}"/>
              </a:ext>
            </a:extLst>
          </p:cNvPr>
          <p:cNvPicPr>
            <a:picLocks noChangeAspect="1"/>
          </p:cNvPicPr>
          <p:nvPr/>
        </p:nvPicPr>
        <p:blipFill rotWithShape="1">
          <a:blip r:embed="rId4"/>
          <a:srcRect l="44201" t="67702" r="22648" b="26353"/>
          <a:stretch/>
        </p:blipFill>
        <p:spPr>
          <a:xfrm>
            <a:off x="5729868" y="4755995"/>
            <a:ext cx="4047893" cy="408296"/>
          </a:xfrm>
          <a:prstGeom prst="rect">
            <a:avLst/>
          </a:prstGeom>
        </p:spPr>
      </p:pic>
    </p:spTree>
    <p:extLst>
      <p:ext uri="{BB962C8B-B14F-4D97-AF65-F5344CB8AC3E}">
        <p14:creationId xmlns:p14="http://schemas.microsoft.com/office/powerpoint/2010/main" val="742364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 Articulatory Parameters of Assimilation – </a:t>
            </a:r>
            <a:r>
              <a:rPr lang="en-US" sz="4000" b="1" dirty="0">
                <a:solidFill>
                  <a:srgbClr val="C00000"/>
                </a:solidFill>
                <a:latin typeface="Cambria" panose="02040503050406030204" pitchFamily="18" charset="0"/>
                <a:ea typeface="Cambria" panose="02040503050406030204" pitchFamily="18" charset="0"/>
              </a:rPr>
              <a:t>Place of Articulation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515600" cy="4351338"/>
          </a:xfrm>
        </p:spPr>
        <p:txBody>
          <a:bodyPr>
            <a:normAutofit/>
          </a:bodyPr>
          <a:lstStyle/>
          <a:p>
            <a:r>
              <a:rPr lang="en-US" dirty="0"/>
              <a:t>Although it is true that alveolar consonants are particularly unstable, not that /s/ and /z/ never assimilates to dental fricatives. Thus </a:t>
            </a:r>
            <a:r>
              <a:rPr lang="en-US" i="1" dirty="0"/>
              <a:t>this thing</a:t>
            </a:r>
            <a:r>
              <a:rPr lang="en-US" dirty="0"/>
              <a:t> and </a:t>
            </a:r>
            <a:r>
              <a:rPr lang="en-US" i="1" dirty="0"/>
              <a:t>those there</a:t>
            </a:r>
            <a:r>
              <a:rPr lang="en-US" dirty="0"/>
              <a:t> are always /</a:t>
            </a:r>
            <a:r>
              <a:rPr lang="en-US" dirty="0" err="1">
                <a:latin typeface="Times New Roman" panose="02020603050405020304" pitchFamily="18" charset="0"/>
                <a:cs typeface="Times New Roman" panose="02020603050405020304" pitchFamily="18" charset="0"/>
              </a:rPr>
              <a:t>ðɪz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Ɵɪŋ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ðoz</a:t>
            </a:r>
            <a:r>
              <a:rPr lang="en-US" dirty="0">
                <a:latin typeface="Times New Roman" panose="02020603050405020304" pitchFamily="18" charset="0"/>
                <a:cs typeface="Times New Roman" panose="02020603050405020304" pitchFamily="18" charset="0"/>
              </a:rPr>
              <a:t> ð</a:t>
            </a:r>
            <a:r>
              <a:rPr lang="el-GR" dirty="0">
                <a:latin typeface="Times New Roman" panose="02020603050405020304" pitchFamily="18" charset="0"/>
                <a:cs typeface="Times New Roman" panose="02020603050405020304" pitchFamily="18" charset="0"/>
              </a:rPr>
              <a:t>ε</a:t>
            </a:r>
            <a:r>
              <a:rPr lang="en-US" dirty="0">
                <a:latin typeface="Times New Roman" panose="02020603050405020304" pitchFamily="18" charset="0"/>
                <a:cs typeface="Times New Roman" panose="02020603050405020304" pitchFamily="18" charset="0"/>
              </a:rPr>
              <a:t>r</a:t>
            </a:r>
            <a:r>
              <a:rPr lang="en-US" dirty="0"/>
              <a:t>/</a:t>
            </a:r>
          </a:p>
          <a:p>
            <a:endParaRPr lang="en-US" dirty="0"/>
          </a:p>
          <a:p>
            <a:r>
              <a:rPr lang="en-US" dirty="0"/>
              <a:t>That not only alveolar consonants are affected can be seen from examples like the following:</a:t>
            </a:r>
          </a:p>
        </p:txBody>
      </p:sp>
      <p:pic>
        <p:nvPicPr>
          <p:cNvPr id="4" name="Picture 3">
            <a:extLst>
              <a:ext uri="{FF2B5EF4-FFF2-40B4-BE49-F238E27FC236}">
                <a16:creationId xmlns:a16="http://schemas.microsoft.com/office/drawing/2014/main" id="{EAFBDE8D-5104-4ACF-B6A3-EEF5F9C08F75}"/>
              </a:ext>
            </a:extLst>
          </p:cNvPr>
          <p:cNvPicPr>
            <a:picLocks noChangeAspect="1"/>
          </p:cNvPicPr>
          <p:nvPr/>
        </p:nvPicPr>
        <p:blipFill rotWithShape="1">
          <a:blip r:embed="rId3"/>
          <a:srcRect l="44085" t="59675" r="23171" b="29299"/>
          <a:stretch/>
        </p:blipFill>
        <p:spPr>
          <a:xfrm>
            <a:off x="4099932" y="4502383"/>
            <a:ext cx="3992136" cy="756134"/>
          </a:xfrm>
          <a:prstGeom prst="rect">
            <a:avLst/>
          </a:prstGeom>
        </p:spPr>
      </p:pic>
      <p:pic>
        <p:nvPicPr>
          <p:cNvPr id="12" name="Picture 11">
            <a:extLst>
              <a:ext uri="{FF2B5EF4-FFF2-40B4-BE49-F238E27FC236}">
                <a16:creationId xmlns:a16="http://schemas.microsoft.com/office/drawing/2014/main" id="{3C9440BD-0DF5-4AC7-A0F8-FF4704DF5D61}"/>
              </a:ext>
            </a:extLst>
          </p:cNvPr>
          <p:cNvPicPr>
            <a:picLocks noChangeAspect="1"/>
          </p:cNvPicPr>
          <p:nvPr/>
        </p:nvPicPr>
        <p:blipFill rotWithShape="1">
          <a:blip r:embed="rId3"/>
          <a:srcRect l="44085" t="70670" r="23171" b="24652"/>
          <a:stretch/>
        </p:blipFill>
        <p:spPr>
          <a:xfrm>
            <a:off x="4099932" y="5721198"/>
            <a:ext cx="3992136" cy="320828"/>
          </a:xfrm>
          <a:prstGeom prst="rect">
            <a:avLst/>
          </a:prstGeom>
        </p:spPr>
      </p:pic>
    </p:spTree>
    <p:extLst>
      <p:ext uri="{BB962C8B-B14F-4D97-AF65-F5344CB8AC3E}">
        <p14:creationId xmlns:p14="http://schemas.microsoft.com/office/powerpoint/2010/main" val="73679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5.3. Articulatory Parameters of Assimilation – </a:t>
            </a:r>
            <a:r>
              <a:rPr lang="en-US" sz="4000" b="1" dirty="0">
                <a:solidFill>
                  <a:srgbClr val="C00000"/>
                </a:solidFill>
                <a:latin typeface="Cambria" panose="02040503050406030204" pitchFamily="18" charset="0"/>
                <a:ea typeface="Cambria" panose="02040503050406030204" pitchFamily="18" charset="0"/>
              </a:rPr>
              <a:t>Nasality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515600" cy="4351338"/>
          </a:xfrm>
        </p:spPr>
        <p:txBody>
          <a:bodyPr>
            <a:normAutofit/>
          </a:bodyPr>
          <a:lstStyle/>
          <a:p>
            <a:r>
              <a:rPr lang="en-US" dirty="0"/>
              <a:t>In assimilation of nasality a segment which would normally be expected to be completely </a:t>
            </a:r>
            <a:r>
              <a:rPr lang="en-US" b="1" dirty="0">
                <a:solidFill>
                  <a:srgbClr val="C00000"/>
                </a:solidFill>
              </a:rPr>
              <a:t>oral becomes nasal or nasalized</a:t>
            </a:r>
            <a:r>
              <a:rPr lang="en-US" dirty="0"/>
              <a:t>.</a:t>
            </a:r>
          </a:p>
          <a:p>
            <a:endParaRPr lang="en-US" dirty="0"/>
          </a:p>
          <a:p>
            <a:r>
              <a:rPr lang="en-US" dirty="0"/>
              <a:t>The assimilation of a non-nasal consonant to a nasal consonant is rare, but is occasionally found in a phrase like</a:t>
            </a:r>
          </a:p>
        </p:txBody>
      </p:sp>
      <p:pic>
        <p:nvPicPr>
          <p:cNvPr id="3" name="Picture 2">
            <a:extLst>
              <a:ext uri="{FF2B5EF4-FFF2-40B4-BE49-F238E27FC236}">
                <a16:creationId xmlns:a16="http://schemas.microsoft.com/office/drawing/2014/main" id="{0158A0CC-77D7-4229-8DBD-DB052D9BD8C2}"/>
              </a:ext>
            </a:extLst>
          </p:cNvPr>
          <p:cNvPicPr>
            <a:picLocks noChangeAspect="1"/>
          </p:cNvPicPr>
          <p:nvPr/>
        </p:nvPicPr>
        <p:blipFill rotWithShape="1">
          <a:blip r:embed="rId3"/>
          <a:srcRect l="52317" t="76586" r="28384" b="18699"/>
          <a:stretch/>
        </p:blipFill>
        <p:spPr>
          <a:xfrm>
            <a:off x="3876907" y="4415882"/>
            <a:ext cx="4438185" cy="609989"/>
          </a:xfrm>
          <a:prstGeom prst="rect">
            <a:avLst/>
          </a:prstGeom>
        </p:spPr>
      </p:pic>
    </p:spTree>
    <p:extLst>
      <p:ext uri="{BB962C8B-B14F-4D97-AF65-F5344CB8AC3E}">
        <p14:creationId xmlns:p14="http://schemas.microsoft.com/office/powerpoint/2010/main" val="287000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5.4. Articulatory Parameters of Assimilation – </a:t>
            </a:r>
            <a:r>
              <a:rPr lang="en-US" sz="4000" b="1" dirty="0">
                <a:solidFill>
                  <a:srgbClr val="C00000"/>
                </a:solidFill>
                <a:latin typeface="Cambria" panose="02040503050406030204" pitchFamily="18" charset="0"/>
                <a:ea typeface="Cambria" panose="02040503050406030204" pitchFamily="18" charset="0"/>
              </a:rPr>
              <a:t>Fortis/lenis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515600" cy="1152873"/>
          </a:xfrm>
        </p:spPr>
        <p:txBody>
          <a:bodyPr>
            <a:normAutofit/>
          </a:bodyPr>
          <a:lstStyle/>
          <a:p>
            <a:r>
              <a:rPr lang="en-US" dirty="0"/>
              <a:t>Lenis consonants are generally assimilated to fortis ones rather than vice versa.</a:t>
            </a:r>
          </a:p>
        </p:txBody>
      </p:sp>
      <p:pic>
        <p:nvPicPr>
          <p:cNvPr id="4" name="Picture 3">
            <a:extLst>
              <a:ext uri="{FF2B5EF4-FFF2-40B4-BE49-F238E27FC236}">
                <a16:creationId xmlns:a16="http://schemas.microsoft.com/office/drawing/2014/main" id="{EBDBF2DB-0588-4D46-9C30-CFC2C24252CD}"/>
              </a:ext>
            </a:extLst>
          </p:cNvPr>
          <p:cNvPicPr>
            <a:picLocks noChangeAspect="1"/>
          </p:cNvPicPr>
          <p:nvPr/>
        </p:nvPicPr>
        <p:blipFill rotWithShape="1">
          <a:blip r:embed="rId3"/>
          <a:srcRect l="46921" t="31544" r="31220" b="63691"/>
          <a:stretch/>
        </p:blipFill>
        <p:spPr>
          <a:xfrm>
            <a:off x="838200" y="2814287"/>
            <a:ext cx="5274526" cy="646771"/>
          </a:xfrm>
          <a:prstGeom prst="rect">
            <a:avLst/>
          </a:prstGeom>
        </p:spPr>
      </p:pic>
      <p:pic>
        <p:nvPicPr>
          <p:cNvPr id="9" name="Picture 8">
            <a:extLst>
              <a:ext uri="{FF2B5EF4-FFF2-40B4-BE49-F238E27FC236}">
                <a16:creationId xmlns:a16="http://schemas.microsoft.com/office/drawing/2014/main" id="{63304DAB-BB27-465C-AE85-C75A6B5399C4}"/>
              </a:ext>
            </a:extLst>
          </p:cNvPr>
          <p:cNvPicPr>
            <a:picLocks noChangeAspect="1"/>
          </p:cNvPicPr>
          <p:nvPr/>
        </p:nvPicPr>
        <p:blipFill rotWithShape="1">
          <a:blip r:embed="rId3"/>
          <a:srcRect l="46921" t="52703" r="31220" b="41464"/>
          <a:stretch/>
        </p:blipFill>
        <p:spPr>
          <a:xfrm>
            <a:off x="6501161" y="5000162"/>
            <a:ext cx="5274526" cy="791736"/>
          </a:xfrm>
          <a:prstGeom prst="rect">
            <a:avLst/>
          </a:prstGeom>
        </p:spPr>
      </p:pic>
      <p:pic>
        <p:nvPicPr>
          <p:cNvPr id="10" name="Picture 9">
            <a:extLst>
              <a:ext uri="{FF2B5EF4-FFF2-40B4-BE49-F238E27FC236}">
                <a16:creationId xmlns:a16="http://schemas.microsoft.com/office/drawing/2014/main" id="{A6121DBA-39A2-401E-8A4D-0685A202320D}"/>
              </a:ext>
            </a:extLst>
          </p:cNvPr>
          <p:cNvPicPr>
            <a:picLocks noChangeAspect="1"/>
          </p:cNvPicPr>
          <p:nvPr/>
        </p:nvPicPr>
        <p:blipFill rotWithShape="1">
          <a:blip r:embed="rId3"/>
          <a:srcRect l="46921" t="36546" r="31220" b="58689"/>
          <a:stretch/>
        </p:blipFill>
        <p:spPr>
          <a:xfrm>
            <a:off x="838200" y="4197156"/>
            <a:ext cx="5274526" cy="646771"/>
          </a:xfrm>
          <a:prstGeom prst="rect">
            <a:avLst/>
          </a:prstGeom>
        </p:spPr>
      </p:pic>
      <p:pic>
        <p:nvPicPr>
          <p:cNvPr id="11" name="Picture 10">
            <a:extLst>
              <a:ext uri="{FF2B5EF4-FFF2-40B4-BE49-F238E27FC236}">
                <a16:creationId xmlns:a16="http://schemas.microsoft.com/office/drawing/2014/main" id="{0506036E-DB8A-4EE1-9B3D-BDD2DEC21CCF}"/>
              </a:ext>
            </a:extLst>
          </p:cNvPr>
          <p:cNvPicPr>
            <a:picLocks noChangeAspect="1"/>
          </p:cNvPicPr>
          <p:nvPr/>
        </p:nvPicPr>
        <p:blipFill rotWithShape="1">
          <a:blip r:embed="rId3"/>
          <a:srcRect l="46921" t="42186" r="31220" b="53049"/>
          <a:stretch/>
        </p:blipFill>
        <p:spPr>
          <a:xfrm>
            <a:off x="838200" y="5580025"/>
            <a:ext cx="5274526" cy="646772"/>
          </a:xfrm>
          <a:prstGeom prst="rect">
            <a:avLst/>
          </a:prstGeom>
        </p:spPr>
      </p:pic>
      <p:pic>
        <p:nvPicPr>
          <p:cNvPr id="12" name="Picture 11">
            <a:extLst>
              <a:ext uri="{FF2B5EF4-FFF2-40B4-BE49-F238E27FC236}">
                <a16:creationId xmlns:a16="http://schemas.microsoft.com/office/drawing/2014/main" id="{354A2242-1F39-4BA2-8D26-CEC48EB9E5A2}"/>
              </a:ext>
            </a:extLst>
          </p:cNvPr>
          <p:cNvPicPr>
            <a:picLocks noChangeAspect="1"/>
          </p:cNvPicPr>
          <p:nvPr/>
        </p:nvPicPr>
        <p:blipFill rotWithShape="1">
          <a:blip r:embed="rId3"/>
          <a:srcRect l="46921" t="47773" r="31220" b="47462"/>
          <a:stretch/>
        </p:blipFill>
        <p:spPr>
          <a:xfrm>
            <a:off x="6501161" y="3691054"/>
            <a:ext cx="5274526" cy="646771"/>
          </a:xfrm>
          <a:prstGeom prst="rect">
            <a:avLst/>
          </a:prstGeom>
        </p:spPr>
      </p:pic>
      <p:sp>
        <p:nvSpPr>
          <p:cNvPr id="5" name="Oval 4">
            <a:extLst>
              <a:ext uri="{FF2B5EF4-FFF2-40B4-BE49-F238E27FC236}">
                <a16:creationId xmlns:a16="http://schemas.microsoft.com/office/drawing/2014/main" id="{066DBD8E-368E-4311-85F2-7A4F18F82139}"/>
              </a:ext>
            </a:extLst>
          </p:cNvPr>
          <p:cNvSpPr/>
          <p:nvPr/>
        </p:nvSpPr>
        <p:spPr>
          <a:xfrm>
            <a:off x="1494264" y="2843560"/>
            <a:ext cx="234176" cy="61749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55A63F34-22D2-452A-AD34-2448DD91DF29}"/>
              </a:ext>
            </a:extLst>
          </p:cNvPr>
          <p:cNvSpPr/>
          <p:nvPr/>
        </p:nvSpPr>
        <p:spPr>
          <a:xfrm>
            <a:off x="1260088" y="4337825"/>
            <a:ext cx="234176" cy="61749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404EF434-F9AF-4348-ACD6-9A282E00104C}"/>
              </a:ext>
            </a:extLst>
          </p:cNvPr>
          <p:cNvSpPr/>
          <p:nvPr/>
        </p:nvSpPr>
        <p:spPr>
          <a:xfrm>
            <a:off x="1488688" y="5609300"/>
            <a:ext cx="239751" cy="61749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760F0260-33F6-4776-AC0F-45DFF575E8FA}"/>
              </a:ext>
            </a:extLst>
          </p:cNvPr>
          <p:cNvSpPr/>
          <p:nvPr/>
        </p:nvSpPr>
        <p:spPr>
          <a:xfrm>
            <a:off x="7049430" y="3624502"/>
            <a:ext cx="234176" cy="61749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E6DBA75D-AE21-4FCA-B939-A931FD418284}"/>
              </a:ext>
            </a:extLst>
          </p:cNvPr>
          <p:cNvSpPr/>
          <p:nvPr/>
        </p:nvSpPr>
        <p:spPr>
          <a:xfrm>
            <a:off x="7380250" y="4991921"/>
            <a:ext cx="234176" cy="61749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a:extLst>
              <a:ext uri="{FF2B5EF4-FFF2-40B4-BE49-F238E27FC236}">
                <a16:creationId xmlns:a16="http://schemas.microsoft.com/office/drawing/2014/main" id="{7DFC2D6A-EB1A-4DD1-95FF-799D97F4E19C}"/>
              </a:ext>
            </a:extLst>
          </p:cNvPr>
          <p:cNvSpPr txBox="1"/>
          <p:nvPr/>
        </p:nvSpPr>
        <p:spPr>
          <a:xfrm>
            <a:off x="1605777" y="2705059"/>
            <a:ext cx="1055097" cy="276999"/>
          </a:xfrm>
          <a:prstGeom prst="rect">
            <a:avLst/>
          </a:prstGeom>
          <a:noFill/>
        </p:spPr>
        <p:txBody>
          <a:bodyPr wrap="none" rtlCol="0">
            <a:spAutoFit/>
          </a:bodyPr>
          <a:lstStyle/>
          <a:p>
            <a:r>
              <a:rPr lang="en-US" sz="1200" dirty="0">
                <a:solidFill>
                  <a:srgbClr val="FF0000"/>
                </a:solidFill>
              </a:rPr>
              <a:t>fortis fricative</a:t>
            </a:r>
          </a:p>
        </p:txBody>
      </p:sp>
      <p:sp>
        <p:nvSpPr>
          <p:cNvPr id="21" name="TextBox 20">
            <a:extLst>
              <a:ext uri="{FF2B5EF4-FFF2-40B4-BE49-F238E27FC236}">
                <a16:creationId xmlns:a16="http://schemas.microsoft.com/office/drawing/2014/main" id="{524AF1D6-E027-4607-948D-FEF794FDEA75}"/>
              </a:ext>
            </a:extLst>
          </p:cNvPr>
          <p:cNvSpPr txBox="1"/>
          <p:nvPr/>
        </p:nvSpPr>
        <p:spPr>
          <a:xfrm>
            <a:off x="1377176" y="4060826"/>
            <a:ext cx="1055097" cy="276999"/>
          </a:xfrm>
          <a:prstGeom prst="rect">
            <a:avLst/>
          </a:prstGeom>
          <a:noFill/>
        </p:spPr>
        <p:txBody>
          <a:bodyPr wrap="none" rtlCol="0">
            <a:spAutoFit/>
          </a:bodyPr>
          <a:lstStyle/>
          <a:p>
            <a:r>
              <a:rPr lang="en-US" sz="1200" dirty="0">
                <a:solidFill>
                  <a:srgbClr val="FF0000"/>
                </a:solidFill>
              </a:rPr>
              <a:t>fortis fricative</a:t>
            </a:r>
          </a:p>
        </p:txBody>
      </p:sp>
      <p:sp>
        <p:nvSpPr>
          <p:cNvPr id="22" name="TextBox 21">
            <a:extLst>
              <a:ext uri="{FF2B5EF4-FFF2-40B4-BE49-F238E27FC236}">
                <a16:creationId xmlns:a16="http://schemas.microsoft.com/office/drawing/2014/main" id="{CA8DC362-1B99-439C-93A7-E5538106D4CF}"/>
              </a:ext>
            </a:extLst>
          </p:cNvPr>
          <p:cNvSpPr txBox="1"/>
          <p:nvPr/>
        </p:nvSpPr>
        <p:spPr>
          <a:xfrm>
            <a:off x="7086877" y="3390176"/>
            <a:ext cx="1055097" cy="276999"/>
          </a:xfrm>
          <a:prstGeom prst="rect">
            <a:avLst/>
          </a:prstGeom>
          <a:noFill/>
        </p:spPr>
        <p:txBody>
          <a:bodyPr wrap="none" rtlCol="0">
            <a:spAutoFit/>
          </a:bodyPr>
          <a:lstStyle/>
          <a:p>
            <a:r>
              <a:rPr lang="en-US" sz="1200" dirty="0">
                <a:solidFill>
                  <a:srgbClr val="FF0000"/>
                </a:solidFill>
              </a:rPr>
              <a:t>fortis fricative</a:t>
            </a:r>
          </a:p>
        </p:txBody>
      </p:sp>
      <p:sp>
        <p:nvSpPr>
          <p:cNvPr id="23" name="TextBox 22">
            <a:extLst>
              <a:ext uri="{FF2B5EF4-FFF2-40B4-BE49-F238E27FC236}">
                <a16:creationId xmlns:a16="http://schemas.microsoft.com/office/drawing/2014/main" id="{D16A5144-DB1C-4C50-B443-14FBC7DA4551}"/>
              </a:ext>
            </a:extLst>
          </p:cNvPr>
          <p:cNvSpPr txBox="1"/>
          <p:nvPr/>
        </p:nvSpPr>
        <p:spPr>
          <a:xfrm>
            <a:off x="7497338" y="4725679"/>
            <a:ext cx="1226490" cy="276999"/>
          </a:xfrm>
          <a:prstGeom prst="rect">
            <a:avLst/>
          </a:prstGeom>
          <a:noFill/>
        </p:spPr>
        <p:txBody>
          <a:bodyPr wrap="none" rtlCol="0">
            <a:spAutoFit/>
          </a:bodyPr>
          <a:lstStyle/>
          <a:p>
            <a:r>
              <a:rPr lang="en-US" sz="1200" dirty="0">
                <a:solidFill>
                  <a:srgbClr val="FF0000"/>
                </a:solidFill>
              </a:rPr>
              <a:t>fortis affricatives</a:t>
            </a:r>
          </a:p>
        </p:txBody>
      </p:sp>
      <p:sp>
        <p:nvSpPr>
          <p:cNvPr id="24" name="TextBox 23">
            <a:extLst>
              <a:ext uri="{FF2B5EF4-FFF2-40B4-BE49-F238E27FC236}">
                <a16:creationId xmlns:a16="http://schemas.microsoft.com/office/drawing/2014/main" id="{6633E176-2107-4DFB-8D5E-A808462E7635}"/>
              </a:ext>
            </a:extLst>
          </p:cNvPr>
          <p:cNvSpPr txBox="1"/>
          <p:nvPr/>
        </p:nvSpPr>
        <p:spPr>
          <a:xfrm>
            <a:off x="1568750" y="5317663"/>
            <a:ext cx="1116011" cy="276999"/>
          </a:xfrm>
          <a:prstGeom prst="rect">
            <a:avLst/>
          </a:prstGeom>
          <a:noFill/>
        </p:spPr>
        <p:txBody>
          <a:bodyPr wrap="none" rtlCol="0">
            <a:spAutoFit/>
          </a:bodyPr>
          <a:lstStyle/>
          <a:p>
            <a:r>
              <a:rPr lang="en-US" sz="1200" dirty="0">
                <a:solidFill>
                  <a:srgbClr val="FF0000"/>
                </a:solidFill>
              </a:rPr>
              <a:t>fortis fricatives</a:t>
            </a:r>
          </a:p>
        </p:txBody>
      </p:sp>
    </p:spTree>
    <p:extLst>
      <p:ext uri="{BB962C8B-B14F-4D97-AF65-F5344CB8AC3E}">
        <p14:creationId xmlns:p14="http://schemas.microsoft.com/office/powerpoint/2010/main" val="391733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500"/>
                                        <p:tgtEl>
                                          <p:spTgt spid="15"/>
                                        </p:tgtEl>
                                      </p:cBhvr>
                                    </p:animEffect>
                                  </p:childTnLst>
                                </p:cTn>
                              </p:par>
                            </p:childTnLst>
                          </p:cTn>
                        </p:par>
                        <p:par>
                          <p:cTn id="46" fill="hold">
                            <p:stCondLst>
                              <p:cond delay="500"/>
                            </p:stCondLst>
                            <p:childTnLst>
                              <p:par>
                                <p:cTn id="47" presetID="10" presetClass="entr" presetSubtype="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7" grpId="0" animBg="1"/>
      <p:bldP spid="18" grpId="0" animBg="1"/>
      <p:bldP spid="19" grpId="0" animBg="1"/>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5.5. Articulatory Parameters of Assimilation – </a:t>
            </a:r>
            <a:r>
              <a:rPr lang="en-US" sz="4000" b="1" dirty="0">
                <a:solidFill>
                  <a:srgbClr val="C00000"/>
                </a:solidFill>
                <a:latin typeface="Cambria" panose="02040503050406030204" pitchFamily="18" charset="0"/>
                <a:ea typeface="Cambria" panose="02040503050406030204" pitchFamily="18" charset="0"/>
              </a:rPr>
              <a:t>Complex Examples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862254"/>
            <a:ext cx="10602951" cy="947166"/>
          </a:xfrm>
        </p:spPr>
        <p:txBody>
          <a:bodyPr>
            <a:normAutofit/>
          </a:bodyPr>
          <a:lstStyle/>
          <a:p>
            <a:r>
              <a:rPr lang="en-US" dirty="0"/>
              <a:t>It is fairly easy to find examples of assimilation in English where more than one of the types (5.2 – 5.4) is involved simultaneously.</a:t>
            </a:r>
          </a:p>
        </p:txBody>
      </p:sp>
      <p:graphicFrame>
        <p:nvGraphicFramePr>
          <p:cNvPr id="2" name="Table 3">
            <a:extLst>
              <a:ext uri="{FF2B5EF4-FFF2-40B4-BE49-F238E27FC236}">
                <a16:creationId xmlns:a16="http://schemas.microsoft.com/office/drawing/2014/main" id="{F0FC8DB7-8215-4BC1-A841-76A6DDB9FEB2}"/>
              </a:ext>
            </a:extLst>
          </p:cNvPr>
          <p:cNvGraphicFramePr>
            <a:graphicFrameLocks noGrp="1"/>
          </p:cNvGraphicFramePr>
          <p:nvPr>
            <p:extLst>
              <p:ext uri="{D42A27DB-BD31-4B8C-83A1-F6EECF244321}">
                <p14:modId xmlns:p14="http://schemas.microsoft.com/office/powerpoint/2010/main" val="847688837"/>
              </p:ext>
            </p:extLst>
          </p:nvPr>
        </p:nvGraphicFramePr>
        <p:xfrm>
          <a:off x="921834" y="2954383"/>
          <a:ext cx="5093630" cy="2626952"/>
        </p:xfrm>
        <a:graphic>
          <a:graphicData uri="http://schemas.openxmlformats.org/drawingml/2006/table">
            <a:tbl>
              <a:tblPr firstRow="1" bandRow="1">
                <a:tableStyleId>{9D7B26C5-4107-4FEC-AEDC-1716B250A1EF}</a:tableStyleId>
              </a:tblPr>
              <a:tblGrid>
                <a:gridCol w="2546815">
                  <a:extLst>
                    <a:ext uri="{9D8B030D-6E8A-4147-A177-3AD203B41FA5}">
                      <a16:colId xmlns:a16="http://schemas.microsoft.com/office/drawing/2014/main" val="1522825546"/>
                    </a:ext>
                  </a:extLst>
                </a:gridCol>
                <a:gridCol w="2546815">
                  <a:extLst>
                    <a:ext uri="{9D8B030D-6E8A-4147-A177-3AD203B41FA5}">
                      <a16:colId xmlns:a16="http://schemas.microsoft.com/office/drawing/2014/main" val="2829215908"/>
                    </a:ext>
                  </a:extLst>
                </a:gridCol>
              </a:tblGrid>
              <a:tr h="741144">
                <a:tc gridSpan="2">
                  <a:txBody>
                    <a:bodyPr/>
                    <a:lstStyle/>
                    <a:p>
                      <a:pPr algn="ctr"/>
                      <a:r>
                        <a:rPr lang="en-US" sz="3600" b="1" dirty="0"/>
                        <a:t>/h</a:t>
                      </a:r>
                      <a:r>
                        <a:rPr lang="az-Cyrl-AZ" sz="3600" b="1" dirty="0"/>
                        <a:t>ӕ</a:t>
                      </a:r>
                      <a:r>
                        <a:rPr lang="en-US" sz="3600" b="1" dirty="0"/>
                        <a:t>ʃ </a:t>
                      </a:r>
                      <a:r>
                        <a:rPr lang="en-US" sz="3600" b="1" dirty="0" err="1"/>
                        <a:t>ʃi</a:t>
                      </a:r>
                      <a:r>
                        <a:rPr lang="en-US" sz="3600" b="1" dirty="0"/>
                        <a:t>/ </a:t>
                      </a:r>
                    </a:p>
                    <a:p>
                      <a:pPr algn="ctr"/>
                      <a:r>
                        <a:rPr lang="en-US" sz="3600" b="1" dirty="0"/>
                        <a:t>has she </a:t>
                      </a:r>
                      <a:endParaRPr lang="en-US" sz="3600" b="1" i="1" dirty="0"/>
                    </a:p>
                  </a:txBody>
                  <a:tcPr/>
                </a:tc>
                <a:tc hMerge="1">
                  <a:txBody>
                    <a:bodyPr/>
                    <a:lstStyle/>
                    <a:p>
                      <a:endParaRPr lang="en-US" dirty="0"/>
                    </a:p>
                  </a:txBody>
                  <a:tcPr/>
                </a:tc>
                <a:extLst>
                  <a:ext uri="{0D108BD9-81ED-4DB2-BD59-A6C34878D82A}">
                    <a16:rowId xmlns:a16="http://schemas.microsoft.com/office/drawing/2014/main" val="3858595547"/>
                  </a:ext>
                </a:extLst>
              </a:tr>
              <a:tr h="719116">
                <a:tc>
                  <a:txBody>
                    <a:bodyPr/>
                    <a:lstStyle/>
                    <a:p>
                      <a:pPr algn="ctr"/>
                      <a:r>
                        <a:rPr lang="en-US" u="none" dirty="0"/>
                        <a:t>assimilation of </a:t>
                      </a:r>
                      <a:r>
                        <a:rPr lang="en-US" b="1" dirty="0">
                          <a:solidFill>
                            <a:srgbClr val="C00000"/>
                          </a:solidFill>
                        </a:rPr>
                        <a:t>place of articulation</a:t>
                      </a:r>
                      <a:r>
                        <a:rPr lang="en-US" dirty="0">
                          <a:solidFill>
                            <a:srgbClr val="C00000"/>
                          </a:solidFill>
                        </a:rPr>
                        <a:t> </a:t>
                      </a:r>
                      <a:endParaRPr lang="en-US" dirty="0"/>
                    </a:p>
                  </a:txBody>
                  <a:tcPr anchor="ctr"/>
                </a:tc>
                <a:tc>
                  <a:txBody>
                    <a:bodyPr/>
                    <a:lstStyle/>
                    <a:p>
                      <a:pPr algn="ctr"/>
                      <a:r>
                        <a:rPr lang="en-US" dirty="0"/>
                        <a:t>assimilation of </a:t>
                      </a:r>
                      <a:r>
                        <a:rPr lang="en-US" b="1" dirty="0">
                          <a:solidFill>
                            <a:schemeClr val="tx2"/>
                          </a:solidFill>
                        </a:rPr>
                        <a:t>lenis to fortis</a:t>
                      </a:r>
                      <a:endParaRPr lang="en-US" dirty="0"/>
                    </a:p>
                  </a:txBody>
                  <a:tcPr anchor="ctr"/>
                </a:tc>
                <a:extLst>
                  <a:ext uri="{0D108BD9-81ED-4DB2-BD59-A6C34878D82A}">
                    <a16:rowId xmlns:a16="http://schemas.microsoft.com/office/drawing/2014/main" val="611615409"/>
                  </a:ext>
                </a:extLst>
              </a:tr>
              <a:tr h="719116">
                <a:tc>
                  <a:txBody>
                    <a:bodyPr/>
                    <a:lstStyle/>
                    <a:p>
                      <a:pPr algn="ctr"/>
                      <a:r>
                        <a:rPr lang="en-US" dirty="0"/>
                        <a:t>alveolar </a:t>
                      </a:r>
                      <a:r>
                        <a:rPr lang="en-US" dirty="0">
                          <a:sym typeface="Wingdings" panose="05000000000000000000" pitchFamily="2" charset="2"/>
                        </a:rPr>
                        <a:t> </a:t>
                      </a:r>
                      <a:r>
                        <a:rPr lang="en-US" dirty="0" err="1">
                          <a:sym typeface="Wingdings" panose="05000000000000000000" pitchFamily="2" charset="2"/>
                        </a:rPr>
                        <a:t>alveo</a:t>
                      </a:r>
                      <a:r>
                        <a:rPr lang="en-US" dirty="0">
                          <a:sym typeface="Wingdings" panose="05000000000000000000" pitchFamily="2" charset="2"/>
                        </a:rPr>
                        <a:t>-palatal</a:t>
                      </a:r>
                    </a:p>
                    <a:p>
                      <a:pPr algn="ctr"/>
                      <a:r>
                        <a:rPr lang="en-US" dirty="0">
                          <a:sym typeface="Wingdings" panose="05000000000000000000" pitchFamily="2" charset="2"/>
                        </a:rPr>
                        <a:t>/s/  /ʃ/</a:t>
                      </a:r>
                      <a:endParaRPr lang="en-US" dirty="0"/>
                    </a:p>
                  </a:txBody>
                  <a:tcPr anchor="ctr"/>
                </a:tc>
                <a:tc>
                  <a:txBody>
                    <a:bodyPr/>
                    <a:lstStyle/>
                    <a:p>
                      <a:pPr algn="ctr"/>
                      <a:r>
                        <a:rPr lang="en-US" dirty="0">
                          <a:sym typeface="Wingdings" panose="05000000000000000000" pitchFamily="2" charset="2"/>
                        </a:rPr>
                        <a:t>/ʃ/</a:t>
                      </a:r>
                      <a:endParaRPr lang="en-US" dirty="0"/>
                    </a:p>
                  </a:txBody>
                  <a:tcPr anchor="ctr"/>
                </a:tc>
                <a:extLst>
                  <a:ext uri="{0D108BD9-81ED-4DB2-BD59-A6C34878D82A}">
                    <a16:rowId xmlns:a16="http://schemas.microsoft.com/office/drawing/2014/main" val="2027011563"/>
                  </a:ext>
                </a:extLst>
              </a:tr>
            </a:tbl>
          </a:graphicData>
        </a:graphic>
      </p:graphicFrame>
      <p:graphicFrame>
        <p:nvGraphicFramePr>
          <p:cNvPr id="6" name="Table 3">
            <a:extLst>
              <a:ext uri="{FF2B5EF4-FFF2-40B4-BE49-F238E27FC236}">
                <a16:creationId xmlns:a16="http://schemas.microsoft.com/office/drawing/2014/main" id="{1E291960-224F-427B-95FF-140A4DD61263}"/>
              </a:ext>
            </a:extLst>
          </p:cNvPr>
          <p:cNvGraphicFramePr>
            <a:graphicFrameLocks noGrp="1"/>
          </p:cNvGraphicFramePr>
          <p:nvPr>
            <p:extLst>
              <p:ext uri="{D42A27DB-BD31-4B8C-83A1-F6EECF244321}">
                <p14:modId xmlns:p14="http://schemas.microsoft.com/office/powerpoint/2010/main" val="3733513135"/>
              </p:ext>
            </p:extLst>
          </p:nvPr>
        </p:nvGraphicFramePr>
        <p:xfrm>
          <a:off x="6260170" y="2954383"/>
          <a:ext cx="5093630" cy="2700316"/>
        </p:xfrm>
        <a:graphic>
          <a:graphicData uri="http://schemas.openxmlformats.org/drawingml/2006/table">
            <a:tbl>
              <a:tblPr firstRow="1" bandRow="1">
                <a:tableStyleId>{0E3FDE45-AF77-4B5C-9715-49D594BDF05E}</a:tableStyleId>
              </a:tblPr>
              <a:tblGrid>
                <a:gridCol w="2546815">
                  <a:extLst>
                    <a:ext uri="{9D8B030D-6E8A-4147-A177-3AD203B41FA5}">
                      <a16:colId xmlns:a16="http://schemas.microsoft.com/office/drawing/2014/main" val="1522825546"/>
                    </a:ext>
                  </a:extLst>
                </a:gridCol>
                <a:gridCol w="2546815">
                  <a:extLst>
                    <a:ext uri="{9D8B030D-6E8A-4147-A177-3AD203B41FA5}">
                      <a16:colId xmlns:a16="http://schemas.microsoft.com/office/drawing/2014/main" val="2829215908"/>
                    </a:ext>
                  </a:extLst>
                </a:gridCol>
              </a:tblGrid>
              <a:tr h="741144">
                <a:tc gridSpan="2">
                  <a:txBody>
                    <a:bodyPr/>
                    <a:lstStyle/>
                    <a:p>
                      <a:pPr algn="ctr"/>
                      <a:r>
                        <a:rPr lang="en-US" sz="3200" dirty="0"/>
                        <a:t>/</a:t>
                      </a:r>
                      <a:r>
                        <a:rPr lang="en-US" sz="3200" dirty="0" err="1"/>
                        <a:t>gʊm</a:t>
                      </a:r>
                      <a:r>
                        <a:rPr lang="en-US" sz="3200" dirty="0"/>
                        <a:t> </a:t>
                      </a:r>
                      <a:r>
                        <a:rPr lang="en-US" sz="3200" dirty="0" err="1"/>
                        <a:t>mƆrnɪŋ</a:t>
                      </a:r>
                      <a:r>
                        <a:rPr lang="en-US" sz="3200" dirty="0"/>
                        <a:t>/ </a:t>
                      </a:r>
                    </a:p>
                    <a:p>
                      <a:pPr algn="ctr"/>
                      <a:r>
                        <a:rPr lang="en-US" sz="3200" dirty="0"/>
                        <a:t>good morning</a:t>
                      </a:r>
                      <a:endParaRPr lang="en-US" sz="3200" b="1" i="1" dirty="0"/>
                    </a:p>
                  </a:txBody>
                  <a:tcPr/>
                </a:tc>
                <a:tc hMerge="1">
                  <a:txBody>
                    <a:bodyPr/>
                    <a:lstStyle/>
                    <a:p>
                      <a:endParaRPr lang="en-US" dirty="0"/>
                    </a:p>
                  </a:txBody>
                  <a:tcPr/>
                </a:tc>
                <a:extLst>
                  <a:ext uri="{0D108BD9-81ED-4DB2-BD59-A6C34878D82A}">
                    <a16:rowId xmlns:a16="http://schemas.microsoft.com/office/drawing/2014/main" val="3858595547"/>
                  </a:ext>
                </a:extLst>
              </a:tr>
              <a:tr h="719116">
                <a:tc>
                  <a:txBody>
                    <a:bodyPr/>
                    <a:lstStyle/>
                    <a:p>
                      <a:pPr algn="ctr"/>
                      <a:r>
                        <a:rPr lang="en-US" u="none" dirty="0"/>
                        <a:t>assimilation of </a:t>
                      </a:r>
                      <a:r>
                        <a:rPr lang="en-US" b="1" dirty="0">
                          <a:solidFill>
                            <a:srgbClr val="00B050"/>
                          </a:solidFill>
                        </a:rPr>
                        <a:t>nasality</a:t>
                      </a:r>
                      <a:endParaRPr lang="en-US" dirty="0">
                        <a:solidFill>
                          <a:srgbClr val="00B050"/>
                        </a:solidFill>
                      </a:endParaRPr>
                    </a:p>
                  </a:txBody>
                  <a:tcPr anchor="ctr"/>
                </a:tc>
                <a:tc>
                  <a:txBody>
                    <a:bodyPr/>
                    <a:lstStyle/>
                    <a:p>
                      <a:pPr algn="ctr"/>
                      <a:r>
                        <a:rPr lang="en-US" dirty="0"/>
                        <a:t>assimilation of </a:t>
                      </a:r>
                      <a:r>
                        <a:rPr lang="en-US" b="1" dirty="0">
                          <a:solidFill>
                            <a:srgbClr val="C00000"/>
                          </a:solidFill>
                        </a:rPr>
                        <a:t>place of articulation</a:t>
                      </a:r>
                      <a:r>
                        <a:rPr lang="en-US" dirty="0">
                          <a:solidFill>
                            <a:srgbClr val="C00000"/>
                          </a:solidFill>
                        </a:rPr>
                        <a:t> </a:t>
                      </a:r>
                      <a:endParaRPr lang="en-US" dirty="0"/>
                    </a:p>
                  </a:txBody>
                  <a:tcPr anchor="ctr"/>
                </a:tc>
                <a:extLst>
                  <a:ext uri="{0D108BD9-81ED-4DB2-BD59-A6C34878D82A}">
                    <a16:rowId xmlns:a16="http://schemas.microsoft.com/office/drawing/2014/main" val="611615409"/>
                  </a:ext>
                </a:extLst>
              </a:tr>
              <a:tr h="719116">
                <a:tc>
                  <a:txBody>
                    <a:bodyPr/>
                    <a:lstStyle/>
                    <a:p>
                      <a:pPr algn="ctr"/>
                      <a:r>
                        <a:rPr lang="en-US" dirty="0"/>
                        <a:t>stop to nasal</a:t>
                      </a:r>
                    </a:p>
                    <a:p>
                      <a:pPr algn="ctr"/>
                      <a:r>
                        <a:rPr lang="en-US" dirty="0"/>
                        <a:t>/d/ to /m/</a:t>
                      </a:r>
                    </a:p>
                  </a:txBody>
                  <a:tcPr anchor="ctr"/>
                </a:tc>
                <a:tc>
                  <a:txBody>
                    <a:bodyPr/>
                    <a:lstStyle/>
                    <a:p>
                      <a:pPr algn="ctr"/>
                      <a:r>
                        <a:rPr lang="en-US" dirty="0"/>
                        <a:t>alveolar </a:t>
                      </a:r>
                      <a:r>
                        <a:rPr lang="en-US" dirty="0">
                          <a:sym typeface="Wingdings" panose="05000000000000000000" pitchFamily="2" charset="2"/>
                        </a:rPr>
                        <a:t> nasal</a:t>
                      </a:r>
                    </a:p>
                    <a:p>
                      <a:pPr algn="ctr"/>
                      <a:r>
                        <a:rPr lang="en-US" dirty="0">
                          <a:sym typeface="Wingdings" panose="05000000000000000000" pitchFamily="2" charset="2"/>
                        </a:rPr>
                        <a:t>/d/  /m/, </a:t>
                      </a:r>
                    </a:p>
                    <a:p>
                      <a:pPr algn="ctr"/>
                      <a:r>
                        <a:rPr lang="en-US" dirty="0">
                          <a:sym typeface="Wingdings" panose="05000000000000000000" pitchFamily="2" charset="2"/>
                        </a:rPr>
                        <a:t>from /</a:t>
                      </a:r>
                      <a:r>
                        <a:rPr lang="en-US" dirty="0" err="1">
                          <a:sym typeface="Wingdings" panose="05000000000000000000" pitchFamily="2" charset="2"/>
                        </a:rPr>
                        <a:t>gʊd</a:t>
                      </a:r>
                      <a:r>
                        <a:rPr lang="en-US" dirty="0">
                          <a:sym typeface="Wingdings" panose="05000000000000000000" pitchFamily="2" charset="2"/>
                        </a:rPr>
                        <a:t>/ to /</a:t>
                      </a:r>
                      <a:r>
                        <a:rPr lang="en-US" dirty="0" err="1">
                          <a:sym typeface="Wingdings" panose="05000000000000000000" pitchFamily="2" charset="2"/>
                        </a:rPr>
                        <a:t>gʊm</a:t>
                      </a:r>
                      <a:r>
                        <a:rPr lang="en-US" dirty="0">
                          <a:sym typeface="Wingdings" panose="05000000000000000000" pitchFamily="2" charset="2"/>
                        </a:rPr>
                        <a:t>/</a:t>
                      </a:r>
                      <a:endParaRPr lang="en-US" dirty="0"/>
                    </a:p>
                  </a:txBody>
                  <a:tcPr anchor="ctr"/>
                </a:tc>
                <a:extLst>
                  <a:ext uri="{0D108BD9-81ED-4DB2-BD59-A6C34878D82A}">
                    <a16:rowId xmlns:a16="http://schemas.microsoft.com/office/drawing/2014/main" val="2027011563"/>
                  </a:ext>
                </a:extLst>
              </a:tr>
            </a:tbl>
          </a:graphicData>
        </a:graphic>
      </p:graphicFrame>
    </p:spTree>
    <p:extLst>
      <p:ext uri="{BB962C8B-B14F-4D97-AF65-F5344CB8AC3E}">
        <p14:creationId xmlns:p14="http://schemas.microsoft.com/office/powerpoint/2010/main" val="1123175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5.5. Articulatory Parameters of Assimilation – </a:t>
            </a:r>
            <a:r>
              <a:rPr lang="en-US" sz="4000" b="1" dirty="0">
                <a:solidFill>
                  <a:srgbClr val="C00000"/>
                </a:solidFill>
                <a:latin typeface="Cambria" panose="02040503050406030204" pitchFamily="18" charset="0"/>
                <a:ea typeface="Cambria" panose="02040503050406030204" pitchFamily="18" charset="0"/>
              </a:rPr>
              <a:t>Complex Examples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84194"/>
            <a:ext cx="10515600" cy="4257831"/>
          </a:xfrm>
        </p:spPr>
        <p:txBody>
          <a:bodyPr>
            <a:normAutofit lnSpcReduction="10000"/>
          </a:bodyPr>
          <a:lstStyle/>
          <a:p>
            <a:r>
              <a:rPr lang="en-US" dirty="0"/>
              <a:t>There are also instances where more than one segment is assimilated.</a:t>
            </a:r>
          </a:p>
          <a:p>
            <a:endParaRPr lang="en-US" dirty="0"/>
          </a:p>
          <a:p>
            <a:r>
              <a:rPr lang="en-US" dirty="0"/>
              <a:t>Consider the following example:</a:t>
            </a:r>
          </a:p>
          <a:p>
            <a:pPr marL="0" indent="0" algn="ctr">
              <a:buNone/>
            </a:pPr>
            <a:endParaRPr lang="en-US" dirty="0"/>
          </a:p>
          <a:p>
            <a:pPr marL="0" indent="0" algn="ctr">
              <a:buNone/>
            </a:pPr>
            <a:r>
              <a:rPr lang="en-US" dirty="0"/>
              <a:t>/</a:t>
            </a:r>
            <a:r>
              <a:rPr lang="en-US" dirty="0" err="1"/>
              <a:t>domp</a:t>
            </a:r>
            <a:r>
              <a:rPr lang="en-US" dirty="0"/>
              <a:t> </a:t>
            </a:r>
            <a:r>
              <a:rPr lang="en-US" dirty="0" err="1"/>
              <a:t>ple</a:t>
            </a:r>
            <a:r>
              <a:rPr lang="en-US" dirty="0"/>
              <a:t> </a:t>
            </a:r>
            <a:r>
              <a:rPr lang="en-US" dirty="0">
                <a:latin typeface="Times New Roman" panose="02020603050405020304" pitchFamily="18" charset="0"/>
                <a:cs typeface="Times New Roman" panose="02020603050405020304" pitchFamily="18" charset="0"/>
              </a:rPr>
              <a:t>ð</a:t>
            </a:r>
            <a:r>
              <a:rPr lang="az-Cyrl-AZ" dirty="0">
                <a:latin typeface="Times New Roman" panose="02020603050405020304" pitchFamily="18" charset="0"/>
                <a:cs typeface="Times New Roman" panose="02020603050405020304" pitchFamily="18" charset="0"/>
              </a:rPr>
              <a:t>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fu:l</a:t>
            </a:r>
            <a:r>
              <a:rPr lang="en-US" dirty="0"/>
              <a:t>/ 		</a:t>
            </a:r>
            <a:r>
              <a:rPr lang="en-US" i="1" dirty="0"/>
              <a:t>don’t play the fool</a:t>
            </a:r>
          </a:p>
          <a:p>
            <a:pPr marL="0" indent="0">
              <a:buNone/>
            </a:pPr>
            <a:endParaRPr lang="en-US" dirty="0"/>
          </a:p>
          <a:p>
            <a:pPr marL="0" indent="0" algn="ctr">
              <a:buNone/>
            </a:pPr>
            <a:r>
              <a:rPr lang="en-US" dirty="0"/>
              <a:t>Both the consonants in the final cluster of </a:t>
            </a:r>
            <a:r>
              <a:rPr lang="en-US" i="1" dirty="0"/>
              <a:t>don’t</a:t>
            </a:r>
            <a:r>
              <a:rPr lang="en-US" dirty="0"/>
              <a:t> have been assimilated to the initial /p/ of </a:t>
            </a:r>
            <a:r>
              <a:rPr lang="en-US" i="1" dirty="0"/>
              <a:t>play</a:t>
            </a:r>
            <a:r>
              <a:rPr lang="en-US" dirty="0"/>
              <a:t>.</a:t>
            </a:r>
          </a:p>
        </p:txBody>
      </p:sp>
    </p:spTree>
    <p:extLst>
      <p:ext uri="{BB962C8B-B14F-4D97-AF65-F5344CB8AC3E}">
        <p14:creationId xmlns:p14="http://schemas.microsoft.com/office/powerpoint/2010/main" val="986884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5.5. Articulatory Parameters of Assimilation – </a:t>
            </a:r>
            <a:r>
              <a:rPr lang="en-US" sz="4000" b="1" dirty="0">
                <a:solidFill>
                  <a:srgbClr val="C00000"/>
                </a:solidFill>
                <a:latin typeface="Cambria" panose="02040503050406030204" pitchFamily="18" charset="0"/>
                <a:ea typeface="Cambria" panose="02040503050406030204" pitchFamily="18" charset="0"/>
              </a:rPr>
              <a:t>Complex Examples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84195"/>
            <a:ext cx="10515600" cy="791738"/>
          </a:xfrm>
        </p:spPr>
        <p:txBody>
          <a:bodyPr>
            <a:normAutofit lnSpcReduction="10000"/>
          </a:bodyPr>
          <a:lstStyle/>
          <a:p>
            <a:r>
              <a:rPr lang="en-US" dirty="0"/>
              <a:t>One type of complex assimilation that is particularly common in English is:</a:t>
            </a:r>
          </a:p>
        </p:txBody>
      </p:sp>
      <p:pic>
        <p:nvPicPr>
          <p:cNvPr id="3" name="Picture 2">
            <a:extLst>
              <a:ext uri="{FF2B5EF4-FFF2-40B4-BE49-F238E27FC236}">
                <a16:creationId xmlns:a16="http://schemas.microsoft.com/office/drawing/2014/main" id="{990EC015-0EBC-4B76-8AAC-6E1CA85BA377}"/>
              </a:ext>
            </a:extLst>
          </p:cNvPr>
          <p:cNvPicPr>
            <a:picLocks noChangeAspect="1"/>
          </p:cNvPicPr>
          <p:nvPr/>
        </p:nvPicPr>
        <p:blipFill rotWithShape="1">
          <a:blip r:embed="rId3"/>
          <a:srcRect l="37317" t="51382" r="28384" b="25366"/>
          <a:stretch/>
        </p:blipFill>
        <p:spPr>
          <a:xfrm>
            <a:off x="1940312" y="2932769"/>
            <a:ext cx="8012501" cy="3055435"/>
          </a:xfrm>
          <a:prstGeom prst="rect">
            <a:avLst/>
          </a:prstGeom>
        </p:spPr>
      </p:pic>
      <p:sp>
        <p:nvSpPr>
          <p:cNvPr id="4" name="Rectangle: Rounded Corners 3">
            <a:extLst>
              <a:ext uri="{FF2B5EF4-FFF2-40B4-BE49-F238E27FC236}">
                <a16:creationId xmlns:a16="http://schemas.microsoft.com/office/drawing/2014/main" id="{9C0E2910-6C12-4199-8137-38E0399CEDB4}"/>
              </a:ext>
            </a:extLst>
          </p:cNvPr>
          <p:cNvSpPr/>
          <p:nvPr/>
        </p:nvSpPr>
        <p:spPr>
          <a:xfrm>
            <a:off x="7705493" y="3033131"/>
            <a:ext cx="423746" cy="42374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1519E8E1-27DA-41B6-8F73-E920214DCE05}"/>
              </a:ext>
            </a:extLst>
          </p:cNvPr>
          <p:cNvSpPr/>
          <p:nvPr/>
        </p:nvSpPr>
        <p:spPr>
          <a:xfrm>
            <a:off x="8158969" y="3731940"/>
            <a:ext cx="438621" cy="42374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B2AE110C-A119-4283-8B03-3DC958BE8F87}"/>
              </a:ext>
            </a:extLst>
          </p:cNvPr>
          <p:cNvSpPr/>
          <p:nvPr/>
        </p:nvSpPr>
        <p:spPr>
          <a:xfrm>
            <a:off x="7564240" y="4386142"/>
            <a:ext cx="438621" cy="42374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CE9D0DE2-1C12-483F-96E2-84C91FD1DA9A}"/>
              </a:ext>
            </a:extLst>
          </p:cNvPr>
          <p:cNvSpPr/>
          <p:nvPr/>
        </p:nvSpPr>
        <p:spPr>
          <a:xfrm>
            <a:off x="7482469" y="5084947"/>
            <a:ext cx="438621" cy="42374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524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5.6. </a:t>
            </a:r>
            <a:r>
              <a:rPr lang="en-US" sz="4000" b="1" dirty="0">
                <a:solidFill>
                  <a:srgbClr val="C00000"/>
                </a:solidFill>
                <a:latin typeface="Cambria" panose="02040503050406030204" pitchFamily="18" charset="0"/>
                <a:ea typeface="Cambria" panose="02040503050406030204" pitchFamily="18" charset="0"/>
              </a:rPr>
              <a:t>Quick Quiz</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84195"/>
            <a:ext cx="10515600" cy="2453268"/>
          </a:xfrm>
        </p:spPr>
        <p:txBody>
          <a:bodyPr>
            <a:normAutofit fontScale="92500" lnSpcReduction="10000"/>
          </a:bodyPr>
          <a:lstStyle/>
          <a:p>
            <a:pPr marL="0" indent="0">
              <a:buNone/>
            </a:pPr>
            <a:r>
              <a:rPr lang="en-US" dirty="0"/>
              <a:t>Answer the following questions regarding the parameters of assimilation. Do not go to the next slides before you finish answering them.</a:t>
            </a:r>
          </a:p>
          <a:p>
            <a:pPr marL="0" indent="0">
              <a:buNone/>
            </a:pPr>
            <a:endParaRPr lang="en-US" dirty="0"/>
          </a:p>
          <a:p>
            <a:pPr marL="514350" indent="-514350">
              <a:buFont typeface="+mj-lt"/>
              <a:buAutoNum type="arabicPeriod"/>
            </a:pPr>
            <a:r>
              <a:rPr lang="en-US" dirty="0"/>
              <a:t>Point out the differences of each of the parameters of assimilation!</a:t>
            </a:r>
          </a:p>
          <a:p>
            <a:pPr marL="514350" indent="-514350">
              <a:buFont typeface="+mj-lt"/>
              <a:buAutoNum type="arabicPeriod"/>
            </a:pPr>
            <a:r>
              <a:rPr lang="en-US" dirty="0"/>
              <a:t>What make those parameters of assimilation different from the one that belongs to complex assimilation?</a:t>
            </a:r>
          </a:p>
        </p:txBody>
      </p:sp>
    </p:spTree>
    <p:extLst>
      <p:ext uri="{BB962C8B-B14F-4D97-AF65-F5344CB8AC3E}">
        <p14:creationId xmlns:p14="http://schemas.microsoft.com/office/powerpoint/2010/main" val="178812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5.6. </a:t>
            </a:r>
            <a:r>
              <a:rPr lang="en-US" sz="4000" b="1" dirty="0">
                <a:solidFill>
                  <a:srgbClr val="C00000"/>
                </a:solidFill>
                <a:latin typeface="Cambria" panose="02040503050406030204" pitchFamily="18" charset="0"/>
                <a:ea typeface="Cambria" panose="02040503050406030204" pitchFamily="18" charset="0"/>
              </a:rPr>
              <a:t>Quick Quiz – Answer Key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84194"/>
            <a:ext cx="10515600" cy="3668752"/>
          </a:xfrm>
        </p:spPr>
        <p:txBody>
          <a:bodyPr>
            <a:normAutofit fontScale="77500" lnSpcReduction="20000"/>
          </a:bodyPr>
          <a:lstStyle/>
          <a:p>
            <a:pPr marL="514350" indent="-514350">
              <a:buFont typeface="+mj-lt"/>
              <a:buAutoNum type="arabicPeriod"/>
            </a:pPr>
            <a:r>
              <a:rPr lang="en-US" dirty="0"/>
              <a:t>Point out the differences of each of the parameters of assimilation!</a:t>
            </a:r>
            <a:br>
              <a:rPr lang="en-US" dirty="0"/>
            </a:br>
            <a:r>
              <a:rPr lang="en-US" dirty="0">
                <a:solidFill>
                  <a:srgbClr val="C00000"/>
                </a:solidFill>
              </a:rPr>
              <a:t>Parameter of </a:t>
            </a:r>
            <a:r>
              <a:rPr lang="en-US" b="1" dirty="0">
                <a:solidFill>
                  <a:srgbClr val="C00000"/>
                </a:solidFill>
              </a:rPr>
              <a:t>place of articulation </a:t>
            </a:r>
            <a:r>
              <a:rPr lang="en-US" dirty="0">
                <a:solidFill>
                  <a:srgbClr val="C00000"/>
                </a:solidFill>
              </a:rPr>
              <a:t>usually occurs for a word-final alveolar consonant to be assimilated to the place of articulation.</a:t>
            </a:r>
            <a:br>
              <a:rPr lang="en-US" dirty="0">
                <a:solidFill>
                  <a:srgbClr val="C00000"/>
                </a:solidFill>
              </a:rPr>
            </a:br>
            <a:r>
              <a:rPr lang="en-US" dirty="0">
                <a:solidFill>
                  <a:srgbClr val="C00000"/>
                </a:solidFill>
              </a:rPr>
              <a:t>Parameter of </a:t>
            </a:r>
            <a:r>
              <a:rPr lang="en-US" b="1" dirty="0">
                <a:solidFill>
                  <a:srgbClr val="C00000"/>
                </a:solidFill>
              </a:rPr>
              <a:t>nasality </a:t>
            </a:r>
            <a:r>
              <a:rPr lang="en-US" dirty="0">
                <a:solidFill>
                  <a:srgbClr val="C00000"/>
                </a:solidFill>
              </a:rPr>
              <a:t>deals with a segment which would normally be expected to be completely oral becomes nasal or nasalized.</a:t>
            </a:r>
            <a:br>
              <a:rPr lang="en-US" dirty="0">
                <a:solidFill>
                  <a:srgbClr val="C00000"/>
                </a:solidFill>
              </a:rPr>
            </a:br>
            <a:r>
              <a:rPr lang="en-US" dirty="0">
                <a:solidFill>
                  <a:srgbClr val="C00000"/>
                </a:solidFill>
              </a:rPr>
              <a:t>Parameter of </a:t>
            </a:r>
            <a:r>
              <a:rPr lang="en-US" b="1" dirty="0">
                <a:solidFill>
                  <a:srgbClr val="C00000"/>
                </a:solidFill>
              </a:rPr>
              <a:t>fortis/lenis </a:t>
            </a:r>
            <a:r>
              <a:rPr lang="en-US" dirty="0">
                <a:solidFill>
                  <a:srgbClr val="C00000"/>
                </a:solidFill>
              </a:rPr>
              <a:t>deals with how lenis consonants can be assimilated to fortis ones.</a:t>
            </a:r>
          </a:p>
          <a:p>
            <a:pPr marL="514350" indent="-514350">
              <a:buFont typeface="+mj-lt"/>
              <a:buAutoNum type="arabicPeriod"/>
            </a:pPr>
            <a:endParaRPr lang="en-US" dirty="0">
              <a:solidFill>
                <a:srgbClr val="C00000"/>
              </a:solidFill>
            </a:endParaRPr>
          </a:p>
          <a:p>
            <a:pPr marL="514350" indent="-514350">
              <a:buFont typeface="+mj-lt"/>
              <a:buAutoNum type="arabicPeriod"/>
            </a:pPr>
            <a:r>
              <a:rPr lang="en-US" dirty="0"/>
              <a:t>What make those parameters of assimilation different from the one that belongs to complex assimilation?</a:t>
            </a:r>
            <a:br>
              <a:rPr lang="en-US" dirty="0"/>
            </a:br>
            <a:r>
              <a:rPr lang="en-US" dirty="0">
                <a:solidFill>
                  <a:srgbClr val="C00000"/>
                </a:solidFill>
              </a:rPr>
              <a:t>The parameters of assimilation explain a single case of assimilation that occur in a single segment of a word. Meanwhile, complex assimilation occurs by involving more than one parameter of assimilation and involving more than one segment.</a:t>
            </a:r>
          </a:p>
        </p:txBody>
      </p:sp>
    </p:spTree>
    <p:extLst>
      <p:ext uri="{BB962C8B-B14F-4D97-AF65-F5344CB8AC3E}">
        <p14:creationId xmlns:p14="http://schemas.microsoft.com/office/powerpoint/2010/main" val="2253881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6.1. Assimilation of Vowels</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84194"/>
            <a:ext cx="6030951" cy="4257831"/>
          </a:xfrm>
        </p:spPr>
        <p:txBody>
          <a:bodyPr>
            <a:normAutofit fontScale="92500"/>
          </a:bodyPr>
          <a:lstStyle/>
          <a:p>
            <a:r>
              <a:rPr lang="en-US" dirty="0"/>
              <a:t>Almost all the examples discussed above have involved assimilation of consonants.</a:t>
            </a:r>
          </a:p>
          <a:p>
            <a:endParaRPr lang="en-US" dirty="0"/>
          </a:p>
          <a:p>
            <a:r>
              <a:rPr lang="en-US" dirty="0"/>
              <a:t>This is because </a:t>
            </a:r>
            <a:r>
              <a:rPr lang="en-US" b="1" dirty="0"/>
              <a:t>assimilation of vowels is much less common.</a:t>
            </a:r>
            <a:endParaRPr lang="en-US" dirty="0"/>
          </a:p>
          <a:p>
            <a:endParaRPr lang="en-US" dirty="0"/>
          </a:p>
          <a:p>
            <a:r>
              <a:rPr lang="en-US" dirty="0"/>
              <a:t>Apart from nasalization, which was mentioned in the previous section, the most common types of vowel assimilation are:</a:t>
            </a:r>
          </a:p>
        </p:txBody>
      </p:sp>
      <p:pic>
        <p:nvPicPr>
          <p:cNvPr id="3" name="Picture 2" descr="Text, whiteboard&#10;&#10;Description automatically generated">
            <a:extLst>
              <a:ext uri="{FF2B5EF4-FFF2-40B4-BE49-F238E27FC236}">
                <a16:creationId xmlns:a16="http://schemas.microsoft.com/office/drawing/2014/main" id="{B0521DE6-0772-4AB3-A5E4-63569708ED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47295">
            <a:off x="7070136" y="1845475"/>
            <a:ext cx="5170770" cy="3463445"/>
          </a:xfrm>
          <a:prstGeom prst="rect">
            <a:avLst/>
          </a:prstGeom>
        </p:spPr>
      </p:pic>
    </p:spTree>
    <p:extLst>
      <p:ext uri="{BB962C8B-B14F-4D97-AF65-F5344CB8AC3E}">
        <p14:creationId xmlns:p14="http://schemas.microsoft.com/office/powerpoint/2010/main" val="265604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6.1. Assimilation of Vowels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358264"/>
            <a:ext cx="6030951" cy="2464421"/>
          </a:xfrm>
        </p:spPr>
        <p:txBody>
          <a:bodyPr>
            <a:normAutofit/>
          </a:bodyPr>
          <a:lstStyle/>
          <a:p>
            <a:r>
              <a:rPr lang="en-US" dirty="0"/>
              <a:t>/u/ is realized a fronted [</a:t>
            </a:r>
            <a:r>
              <a:rPr lang="en-US" dirty="0">
                <a:latin typeface="Times New Roman" panose="02020603050405020304" pitchFamily="18" charset="0"/>
                <a:cs typeface="Times New Roman" panose="02020603050405020304" pitchFamily="18" charset="0"/>
              </a:rPr>
              <a:t>ü</a:t>
            </a:r>
            <a:r>
              <a:rPr lang="en-US" dirty="0"/>
              <a:t>] after /j/: </a:t>
            </a:r>
            <a:r>
              <a:rPr lang="en-US" i="1" dirty="0"/>
              <a:t>few</a:t>
            </a:r>
            <a:r>
              <a:rPr lang="en-US" dirty="0"/>
              <a:t> [</a:t>
            </a:r>
            <a:r>
              <a:rPr lang="en-US" dirty="0" err="1"/>
              <a:t>fj</a:t>
            </a:r>
            <a:r>
              <a:rPr lang="en-US" dirty="0" err="1">
                <a:latin typeface="Times New Roman" panose="02020603050405020304" pitchFamily="18" charset="0"/>
                <a:cs typeface="Times New Roman" panose="02020603050405020304" pitchFamily="18" charset="0"/>
              </a:rPr>
              <a:t>ü</a:t>
            </a:r>
            <a:r>
              <a:rPr lang="en-US" dirty="0"/>
              <a:t>], </a:t>
            </a:r>
            <a:r>
              <a:rPr lang="en-US" i="1" dirty="0"/>
              <a:t>cute</a:t>
            </a:r>
            <a:r>
              <a:rPr lang="en-US" dirty="0"/>
              <a:t> [</a:t>
            </a:r>
            <a:r>
              <a:rPr lang="en-US" dirty="0" err="1"/>
              <a:t>kj</a:t>
            </a:r>
            <a:r>
              <a:rPr lang="en-US" dirty="0" err="1">
                <a:latin typeface="Times New Roman" panose="02020603050405020304" pitchFamily="18" charset="0"/>
                <a:cs typeface="Times New Roman" panose="02020603050405020304" pitchFamily="18" charset="0"/>
              </a:rPr>
              <a:t>üt</a:t>
            </a:r>
            <a:r>
              <a:rPr lang="en-US" dirty="0"/>
              <a:t>]</a:t>
            </a:r>
          </a:p>
          <a:p>
            <a:endParaRPr lang="en-US" dirty="0"/>
          </a:p>
          <a:p>
            <a:r>
              <a:rPr lang="en-US" dirty="0"/>
              <a:t>/</a:t>
            </a:r>
            <a:r>
              <a:rPr lang="en-US" dirty="0">
                <a:latin typeface="Times New Roman" panose="02020603050405020304" pitchFamily="18" charset="0"/>
                <a:cs typeface="Times New Roman" panose="02020603050405020304" pitchFamily="18" charset="0"/>
              </a:rPr>
              <a:t>ɪ</a:t>
            </a:r>
            <a:r>
              <a:rPr lang="en-US" dirty="0"/>
              <a:t>/ and /</a:t>
            </a:r>
            <a:r>
              <a:rPr lang="el-GR" dirty="0">
                <a:latin typeface="Times New Roman" panose="02020603050405020304" pitchFamily="18" charset="0"/>
                <a:cs typeface="Times New Roman" panose="02020603050405020304" pitchFamily="18" charset="0"/>
              </a:rPr>
              <a:t>ε</a:t>
            </a:r>
            <a:r>
              <a:rPr lang="en-US" dirty="0"/>
              <a:t>/ are realized by retracted variants before [</a:t>
            </a:r>
            <a:r>
              <a:rPr lang="en-US" strike="sngStrike" dirty="0"/>
              <a:t>l</a:t>
            </a:r>
            <a:r>
              <a:rPr lang="en-US" dirty="0"/>
              <a:t>], as in </a:t>
            </a:r>
            <a:r>
              <a:rPr lang="en-US" i="1" dirty="0"/>
              <a:t>pill, bell.</a:t>
            </a:r>
            <a:endParaRPr lang="en-US" dirty="0"/>
          </a:p>
        </p:txBody>
      </p:sp>
      <p:pic>
        <p:nvPicPr>
          <p:cNvPr id="3" name="Picture 2" descr="Text, whiteboard&#10;&#10;Description automatically generated">
            <a:extLst>
              <a:ext uri="{FF2B5EF4-FFF2-40B4-BE49-F238E27FC236}">
                <a16:creationId xmlns:a16="http://schemas.microsoft.com/office/drawing/2014/main" id="{B0521DE6-0772-4AB3-A5E4-63569708ED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47295">
            <a:off x="7070136" y="1845475"/>
            <a:ext cx="5170770" cy="3463445"/>
          </a:xfrm>
          <a:prstGeom prst="rect">
            <a:avLst/>
          </a:prstGeom>
        </p:spPr>
      </p:pic>
    </p:spTree>
    <p:extLst>
      <p:ext uri="{BB962C8B-B14F-4D97-AF65-F5344CB8AC3E}">
        <p14:creationId xmlns:p14="http://schemas.microsoft.com/office/powerpoint/2010/main" val="803358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7.1. Elision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71962"/>
            <a:ext cx="5105399" cy="4638906"/>
          </a:xfrm>
        </p:spPr>
        <p:txBody>
          <a:bodyPr>
            <a:normAutofit lnSpcReduction="10000"/>
          </a:bodyPr>
          <a:lstStyle/>
          <a:p>
            <a:pPr algn="just"/>
            <a:r>
              <a:rPr lang="en-US" dirty="0"/>
              <a:t>An extreme form of assimilation occurs when the principle of least effort is taken so far that a segment is elided completely. This is particularly frequent:</a:t>
            </a:r>
          </a:p>
          <a:p>
            <a:endParaRPr lang="en-US" dirty="0"/>
          </a:p>
          <a:p>
            <a:pPr marL="514350" indent="-514350">
              <a:buFont typeface="+mj-lt"/>
              <a:buAutoNum type="alphaLcPeriod"/>
            </a:pPr>
            <a:r>
              <a:rPr lang="en-US" dirty="0"/>
              <a:t>with initial /h/</a:t>
            </a:r>
          </a:p>
          <a:p>
            <a:pPr marL="514350" indent="-514350">
              <a:buFont typeface="+mj-lt"/>
              <a:buAutoNum type="alphaLcPeriod"/>
            </a:pPr>
            <a:r>
              <a:rPr lang="en-US" dirty="0"/>
              <a:t>Where three or more consonants would otherwise occur together; /t/ and/d/ are particularly likely to be elided:</a:t>
            </a:r>
          </a:p>
        </p:txBody>
      </p:sp>
      <p:pic>
        <p:nvPicPr>
          <p:cNvPr id="4" name="Picture 3">
            <a:extLst>
              <a:ext uri="{FF2B5EF4-FFF2-40B4-BE49-F238E27FC236}">
                <a16:creationId xmlns:a16="http://schemas.microsoft.com/office/drawing/2014/main" id="{7CD83F09-C7DA-47D4-8EC2-E88C4E7BCAE4}"/>
              </a:ext>
            </a:extLst>
          </p:cNvPr>
          <p:cNvPicPr>
            <a:picLocks noChangeAspect="1"/>
          </p:cNvPicPr>
          <p:nvPr/>
        </p:nvPicPr>
        <p:blipFill rotWithShape="1">
          <a:blip r:embed="rId3"/>
          <a:srcRect l="51311" t="40792" r="24177" b="25041"/>
          <a:stretch/>
        </p:blipFill>
        <p:spPr>
          <a:xfrm>
            <a:off x="6906322" y="1835653"/>
            <a:ext cx="4570868" cy="3583839"/>
          </a:xfrm>
          <a:prstGeom prst="rect">
            <a:avLst/>
          </a:prstGeom>
        </p:spPr>
      </p:pic>
    </p:spTree>
    <p:extLst>
      <p:ext uri="{BB962C8B-B14F-4D97-AF65-F5344CB8AC3E}">
        <p14:creationId xmlns:p14="http://schemas.microsoft.com/office/powerpoint/2010/main" val="183379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1073383"/>
          </a:xfrm>
        </p:spPr>
        <p:txBody>
          <a:bodyPr>
            <a:normAutofit/>
          </a:bodyPr>
          <a:lstStyle/>
          <a:p>
            <a:r>
              <a:rPr lang="en-US" sz="4000" b="1" dirty="0">
                <a:latin typeface="Cambria" panose="02040503050406030204" pitchFamily="18" charset="0"/>
                <a:ea typeface="Cambria" panose="02040503050406030204" pitchFamily="18" charset="0"/>
              </a:rPr>
              <a:t>7.1. Elision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61894"/>
            <a:ext cx="5105399" cy="836340"/>
          </a:xfrm>
        </p:spPr>
        <p:txBody>
          <a:bodyPr>
            <a:normAutofit lnSpcReduction="10000"/>
          </a:bodyPr>
          <a:lstStyle/>
          <a:p>
            <a:pPr marL="514350" indent="-514350">
              <a:buFont typeface="+mj-lt"/>
              <a:buAutoNum type="alphaLcPeriod" startAt="3"/>
            </a:pPr>
            <a:r>
              <a:rPr lang="en-US" dirty="0"/>
              <a:t>with /</a:t>
            </a:r>
            <a:r>
              <a:rPr lang="az-Cyrl-AZ" dirty="0">
                <a:latin typeface="Times New Roman" panose="02020603050405020304" pitchFamily="18" charset="0"/>
                <a:cs typeface="Times New Roman" panose="02020603050405020304" pitchFamily="18" charset="0"/>
              </a:rPr>
              <a:t>ә</a:t>
            </a:r>
            <a:r>
              <a:rPr lang="en-US" dirty="0"/>
              <a:t>/, when it is followed by /r/ plus a vowel:</a:t>
            </a:r>
          </a:p>
        </p:txBody>
      </p:sp>
      <p:pic>
        <p:nvPicPr>
          <p:cNvPr id="3" name="Picture 2">
            <a:extLst>
              <a:ext uri="{FF2B5EF4-FFF2-40B4-BE49-F238E27FC236}">
                <a16:creationId xmlns:a16="http://schemas.microsoft.com/office/drawing/2014/main" id="{6A932653-D2A1-4448-B20C-B7AB5B499D7D}"/>
              </a:ext>
            </a:extLst>
          </p:cNvPr>
          <p:cNvPicPr>
            <a:picLocks noChangeAspect="1"/>
          </p:cNvPicPr>
          <p:nvPr/>
        </p:nvPicPr>
        <p:blipFill rotWithShape="1">
          <a:blip r:embed="rId3"/>
          <a:srcRect l="51586" t="68577" r="26279" b="15772"/>
          <a:stretch/>
        </p:blipFill>
        <p:spPr>
          <a:xfrm>
            <a:off x="6821512" y="2943924"/>
            <a:ext cx="4317440" cy="1717288"/>
          </a:xfrm>
          <a:prstGeom prst="rect">
            <a:avLst/>
          </a:prstGeom>
        </p:spPr>
      </p:pic>
      <p:pic>
        <p:nvPicPr>
          <p:cNvPr id="9" name="Picture 8">
            <a:extLst>
              <a:ext uri="{FF2B5EF4-FFF2-40B4-BE49-F238E27FC236}">
                <a16:creationId xmlns:a16="http://schemas.microsoft.com/office/drawing/2014/main" id="{AF0C4E8E-AE28-4A99-9548-925F9157ED41}"/>
              </a:ext>
            </a:extLst>
          </p:cNvPr>
          <p:cNvPicPr>
            <a:picLocks noChangeAspect="1"/>
          </p:cNvPicPr>
          <p:nvPr/>
        </p:nvPicPr>
        <p:blipFill rotWithShape="1">
          <a:blip r:embed="rId3"/>
          <a:srcRect l="51236" t="43252" r="25143" b="36748"/>
          <a:stretch/>
        </p:blipFill>
        <p:spPr>
          <a:xfrm>
            <a:off x="1326314" y="2921620"/>
            <a:ext cx="4003969" cy="1906858"/>
          </a:xfrm>
          <a:prstGeom prst="rect">
            <a:avLst/>
          </a:prstGeom>
        </p:spPr>
      </p:pic>
      <p:sp>
        <p:nvSpPr>
          <p:cNvPr id="10" name="Content Placeholder 7">
            <a:extLst>
              <a:ext uri="{FF2B5EF4-FFF2-40B4-BE49-F238E27FC236}">
                <a16:creationId xmlns:a16="http://schemas.microsoft.com/office/drawing/2014/main" id="{99B78C04-6BC2-49E2-9585-A7A9011F4B3C}"/>
              </a:ext>
            </a:extLst>
          </p:cNvPr>
          <p:cNvSpPr txBox="1">
            <a:spLocks/>
          </p:cNvSpPr>
          <p:nvPr/>
        </p:nvSpPr>
        <p:spPr>
          <a:xfrm>
            <a:off x="6248401" y="1728440"/>
            <a:ext cx="5105399" cy="83634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lphaLcPeriod" startAt="4"/>
            </a:pPr>
            <a:r>
              <a:rPr lang="en-US" dirty="0"/>
              <a:t>with /r/, when the following symbol contains an /r/:</a:t>
            </a:r>
          </a:p>
        </p:txBody>
      </p:sp>
    </p:spTree>
    <p:extLst>
      <p:ext uri="{BB962C8B-B14F-4D97-AF65-F5344CB8AC3E}">
        <p14:creationId xmlns:p14="http://schemas.microsoft.com/office/powerpoint/2010/main" val="2625486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8.1. Use of Assimilation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223810" cy="4319819"/>
          </a:xfrm>
        </p:spPr>
        <p:txBody>
          <a:bodyPr>
            <a:normAutofit/>
          </a:bodyPr>
          <a:lstStyle/>
          <a:p>
            <a:r>
              <a:rPr lang="en-US" dirty="0"/>
              <a:t>It is impossible to list every potential assimilation – there are too many places where it can occur.</a:t>
            </a:r>
          </a:p>
          <a:p>
            <a:endParaRPr lang="en-US" dirty="0"/>
          </a:p>
          <a:p>
            <a:r>
              <a:rPr lang="en-US" dirty="0"/>
              <a:t>Although assimilation is more common </a:t>
            </a:r>
            <a:r>
              <a:rPr lang="en-US" b="1" dirty="0"/>
              <a:t>in fast colloquial speech </a:t>
            </a:r>
            <a:r>
              <a:rPr lang="en-US" dirty="0"/>
              <a:t>than in very formal speech, it is always present, and the speaker who does not use it will sound stilted and foreign.</a:t>
            </a:r>
          </a:p>
          <a:p>
            <a:endParaRPr lang="en-US" dirty="0"/>
          </a:p>
          <a:p>
            <a:r>
              <a:rPr lang="en-US" dirty="0"/>
              <a:t>The student is therefore advised to note assimilation in the speech of native speakers, and to imitate this feature of natural English. </a:t>
            </a:r>
          </a:p>
          <a:p>
            <a:endParaRPr lang="en-US" dirty="0"/>
          </a:p>
        </p:txBody>
      </p:sp>
    </p:spTree>
    <p:extLst>
      <p:ext uri="{BB962C8B-B14F-4D97-AF65-F5344CB8AC3E}">
        <p14:creationId xmlns:p14="http://schemas.microsoft.com/office/powerpoint/2010/main" val="324545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9.1.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582340"/>
            <a:ext cx="10515600" cy="4524315"/>
          </a:xfrm>
          <a:prstGeom prst="rect">
            <a:avLst/>
          </a:prstGeom>
          <a:noFill/>
        </p:spPr>
        <p:txBody>
          <a:bodyPr wrap="square" rtlCol="0">
            <a:spAutoFit/>
          </a:bodyPr>
          <a:lstStyle/>
          <a:p>
            <a:r>
              <a:rPr lang="en-US" dirty="0"/>
              <a:t>Please answer the following questions to review what you have learned about assimilation. Do not go to the next slide before you completely answer all of them.  </a:t>
            </a:r>
          </a:p>
          <a:p>
            <a:endParaRPr lang="en-US" dirty="0"/>
          </a:p>
          <a:p>
            <a:pPr marL="342900" indent="-342900">
              <a:buFont typeface="+mj-lt"/>
              <a:buAutoNum type="arabicPeriod"/>
            </a:pPr>
            <a:r>
              <a:rPr lang="en-US" dirty="0"/>
              <a:t>What is the difference between assimilation and dissimilation?</a:t>
            </a:r>
          </a:p>
          <a:p>
            <a:pPr marL="342900" indent="-342900">
              <a:buFont typeface="+mj-lt"/>
              <a:buAutoNum type="arabicPeriod"/>
            </a:pPr>
            <a:r>
              <a:rPr lang="en-US" dirty="0"/>
              <a:t>Why is it important to learn about assimilation?</a:t>
            </a:r>
          </a:p>
          <a:p>
            <a:pPr marL="342900" indent="-342900">
              <a:buFont typeface="+mj-lt"/>
              <a:buAutoNum type="arabicPeriod"/>
            </a:pPr>
            <a:r>
              <a:rPr lang="en-US" dirty="0"/>
              <a:t>Explain one case where assimilated form functions as a bound variant of the original phoneme!</a:t>
            </a:r>
          </a:p>
          <a:p>
            <a:pPr marL="342900" indent="-342900">
              <a:buFont typeface="+mj-lt"/>
              <a:buAutoNum type="arabicPeriod"/>
            </a:pPr>
            <a:r>
              <a:rPr lang="en-US" dirty="0"/>
              <a:t>Explain one case where assimilated form functions as an allophone not of the original phoneme, but of a different phoneme!</a:t>
            </a:r>
          </a:p>
          <a:p>
            <a:pPr marL="342900" indent="-342900">
              <a:buFont typeface="+mj-lt"/>
              <a:buAutoNum type="arabicPeriod"/>
            </a:pPr>
            <a:r>
              <a:rPr lang="en-US" dirty="0"/>
              <a:t>What makes regressive assimilation different from progressive one?</a:t>
            </a:r>
          </a:p>
          <a:p>
            <a:pPr marL="342900" indent="-342900">
              <a:buFont typeface="+mj-lt"/>
              <a:buAutoNum type="arabicPeriod"/>
            </a:pPr>
            <a:r>
              <a:rPr lang="en-US" dirty="0"/>
              <a:t>Explain why assimilation can be seen as a minimization of movements of the organs of speech!</a:t>
            </a:r>
          </a:p>
          <a:p>
            <a:pPr marL="342900" indent="-342900">
              <a:buFont typeface="+mj-lt"/>
              <a:buAutoNum type="arabicPeriod"/>
            </a:pPr>
            <a:r>
              <a:rPr lang="en-US" dirty="0"/>
              <a:t>What are the three parameters of assimilation?</a:t>
            </a:r>
          </a:p>
          <a:p>
            <a:pPr marL="342900" indent="-342900">
              <a:buFont typeface="+mj-lt"/>
              <a:buAutoNum type="arabicPeriod"/>
            </a:pPr>
            <a:r>
              <a:rPr lang="en-US" dirty="0"/>
              <a:t>What happen when nasality parameter takes place?</a:t>
            </a:r>
          </a:p>
          <a:p>
            <a:pPr marL="342900" indent="-342900">
              <a:buFont typeface="+mj-lt"/>
              <a:buAutoNum type="arabicPeriod"/>
            </a:pPr>
            <a:r>
              <a:rPr lang="en-US" dirty="0"/>
              <a:t>What happen when fortis/lenis parameter takes place?</a:t>
            </a:r>
          </a:p>
          <a:p>
            <a:pPr marL="342900" indent="-342900">
              <a:buFont typeface="+mj-lt"/>
              <a:buAutoNum type="arabicPeriod"/>
            </a:pPr>
            <a:r>
              <a:rPr lang="en-US" dirty="0"/>
              <a:t>What does it mean with complex assimilation?</a:t>
            </a:r>
          </a:p>
          <a:p>
            <a:pPr marL="342900" indent="-342900">
              <a:buFont typeface="+mj-lt"/>
              <a:buAutoNum type="arabicPeriod"/>
            </a:pPr>
            <a:r>
              <a:rPr lang="en-US" dirty="0"/>
              <a:t>Where does assimilation commonly take place?</a:t>
            </a:r>
          </a:p>
          <a:p>
            <a:pPr marL="342900" indent="-342900">
              <a:buFont typeface="+mj-lt"/>
              <a:buAutoNum type="arabicPeriod"/>
            </a:pPr>
            <a:r>
              <a:rPr lang="en-US" dirty="0"/>
              <a:t>What is the downside of not using assimilation? </a:t>
            </a:r>
            <a:r>
              <a:rPr lang="en-US" sz="1800" dirty="0"/>
              <a:t>And what is advised about the use of assimilation?</a:t>
            </a:r>
            <a:endParaRPr lang="en-US" dirty="0"/>
          </a:p>
        </p:txBody>
      </p:sp>
    </p:spTree>
    <p:extLst>
      <p:ext uri="{BB962C8B-B14F-4D97-AF65-F5344CB8AC3E}">
        <p14:creationId xmlns:p14="http://schemas.microsoft.com/office/powerpoint/2010/main" val="1881482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9.2.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4801314"/>
          </a:xfrm>
          <a:prstGeom prst="rect">
            <a:avLst/>
          </a:prstGeom>
          <a:noFill/>
        </p:spPr>
        <p:txBody>
          <a:bodyPr wrap="square" rtlCol="0">
            <a:spAutoFit/>
          </a:bodyPr>
          <a:lstStyle/>
          <a:p>
            <a:r>
              <a:rPr lang="en-US" dirty="0"/>
              <a:t>Please answer the following questions to review what you have learned about assimilation. Do not go to the next slide before you completely answer all of them.  </a:t>
            </a:r>
          </a:p>
          <a:p>
            <a:endParaRPr lang="en-US" dirty="0"/>
          </a:p>
          <a:p>
            <a:pPr marL="342900" indent="-342900">
              <a:buFont typeface="+mj-lt"/>
              <a:buAutoNum type="arabicPeriod"/>
            </a:pPr>
            <a:r>
              <a:rPr lang="en-US" dirty="0"/>
              <a:t>What is the difference between assimilation and dissimilation?</a:t>
            </a:r>
            <a:br>
              <a:rPr lang="en-US" dirty="0"/>
            </a:br>
            <a:r>
              <a:rPr lang="en-US" dirty="0">
                <a:solidFill>
                  <a:srgbClr val="C00000"/>
                </a:solidFill>
              </a:rPr>
              <a:t>Assimilation is when two segments become more like each other. Dissimilation is when two segments become less like each other.</a:t>
            </a:r>
          </a:p>
          <a:p>
            <a:pPr marL="342900" indent="-342900">
              <a:buFont typeface="+mj-lt"/>
              <a:buAutoNum type="arabicPeriod"/>
            </a:pPr>
            <a:r>
              <a:rPr lang="en-US" dirty="0"/>
              <a:t>Why is it important to learn about assimilation?</a:t>
            </a:r>
            <a:br>
              <a:rPr lang="en-US" dirty="0"/>
            </a:br>
            <a:r>
              <a:rPr lang="en-US" dirty="0">
                <a:solidFill>
                  <a:srgbClr val="C00000"/>
                </a:solidFill>
              </a:rPr>
              <a:t>It is because segments cannot be always pronounced in isolation. Segments are pronounced in conjunction with other segments, and as a result are influenced by and influence adjacent segments.</a:t>
            </a:r>
          </a:p>
          <a:p>
            <a:pPr marL="342900" indent="-342900">
              <a:buFont typeface="+mj-lt"/>
              <a:buAutoNum type="arabicPeriod"/>
            </a:pPr>
            <a:r>
              <a:rPr lang="en-US" dirty="0"/>
              <a:t>Explain one case where assimilated form functions as a bound variant of the original phoneme!</a:t>
            </a:r>
            <a:br>
              <a:rPr lang="en-US" dirty="0"/>
            </a:br>
            <a:r>
              <a:rPr lang="en-US" dirty="0">
                <a:solidFill>
                  <a:srgbClr val="C00000"/>
                </a:solidFill>
              </a:rPr>
              <a:t>In some cases, we recognize the assimilated form as a bound variant of the original phoneme. The example is </a:t>
            </a:r>
            <a:r>
              <a:rPr lang="en-US" i="1" dirty="0">
                <a:solidFill>
                  <a:srgbClr val="C00000"/>
                </a:solidFill>
              </a:rPr>
              <a:t>anthem</a:t>
            </a:r>
            <a:r>
              <a:rPr lang="en-US" dirty="0">
                <a:solidFill>
                  <a:srgbClr val="C00000"/>
                </a:solidFill>
              </a:rPr>
              <a:t> whose /n/ takes the form of its variant [n</a:t>
            </a:r>
            <a:r>
              <a:rPr lang="en-US" dirty="0">
                <a:solidFill>
                  <a:srgbClr val="C00000"/>
                </a:solidFill>
                <a:latin typeface="Times New Roman" panose="02020603050405020304" pitchFamily="18" charset="0"/>
                <a:cs typeface="Times New Roman" panose="02020603050405020304" pitchFamily="18" charset="0"/>
              </a:rPr>
              <a:t>̪</a:t>
            </a:r>
            <a:r>
              <a:rPr lang="en-US" dirty="0">
                <a:solidFill>
                  <a:srgbClr val="C00000"/>
                </a:solidFill>
              </a:rPr>
              <a:t>].</a:t>
            </a:r>
          </a:p>
          <a:p>
            <a:pPr marL="342900" indent="-342900">
              <a:buFont typeface="+mj-lt"/>
              <a:buAutoNum type="arabicPeriod"/>
            </a:pPr>
            <a:r>
              <a:rPr lang="en-US" dirty="0"/>
              <a:t>Explain one case where assimilated form functions as an allophone not of the original phoneme, but of a different phoneme!</a:t>
            </a:r>
            <a:br>
              <a:rPr lang="en-US" dirty="0"/>
            </a:br>
            <a:r>
              <a:rPr lang="en-US" dirty="0">
                <a:solidFill>
                  <a:srgbClr val="C00000"/>
                </a:solidFill>
              </a:rPr>
              <a:t>In other cases, we recognize the assimilated form as an allophone not of the original phoneme, but of a different phoneme. The example is in the pronunciation of </a:t>
            </a:r>
            <a:r>
              <a:rPr lang="en-US" i="1" dirty="0">
                <a:solidFill>
                  <a:srgbClr val="C00000"/>
                </a:solidFill>
              </a:rPr>
              <a:t>have to</a:t>
            </a:r>
            <a:r>
              <a:rPr lang="en-US" dirty="0">
                <a:solidFill>
                  <a:srgbClr val="C00000"/>
                </a:solidFill>
              </a:rPr>
              <a:t> [h</a:t>
            </a:r>
            <a:r>
              <a:rPr lang="az-Cyrl-AZ" dirty="0">
                <a:solidFill>
                  <a:srgbClr val="C00000"/>
                </a:solidFill>
                <a:latin typeface="Times New Roman" panose="02020603050405020304" pitchFamily="18" charset="0"/>
                <a:cs typeface="Times New Roman" panose="02020603050405020304" pitchFamily="18" charset="0"/>
              </a:rPr>
              <a:t>ӕ</a:t>
            </a:r>
            <a:r>
              <a:rPr lang="en-US" dirty="0">
                <a:solidFill>
                  <a:srgbClr val="C00000"/>
                </a:solidFill>
                <a:latin typeface="Times New Roman" panose="02020603050405020304" pitchFamily="18" charset="0"/>
                <a:cs typeface="Times New Roman" panose="02020603050405020304" pitchFamily="18" charset="0"/>
              </a:rPr>
              <a:t>f t</a:t>
            </a:r>
            <a:r>
              <a:rPr lang="az-Cyrl-AZ" dirty="0">
                <a:solidFill>
                  <a:srgbClr val="C00000"/>
                </a:solidFill>
                <a:latin typeface="Times New Roman" panose="02020603050405020304" pitchFamily="18" charset="0"/>
                <a:cs typeface="Times New Roman" panose="02020603050405020304" pitchFamily="18" charset="0"/>
              </a:rPr>
              <a:t>ә</a:t>
            </a:r>
            <a:r>
              <a:rPr lang="en-US" dirty="0">
                <a:solidFill>
                  <a:srgbClr val="C00000"/>
                </a:solidFill>
              </a:rPr>
              <a:t>] where </a:t>
            </a:r>
            <a:r>
              <a:rPr lang="en-US" i="1" dirty="0">
                <a:solidFill>
                  <a:srgbClr val="C00000"/>
                </a:solidFill>
              </a:rPr>
              <a:t>have</a:t>
            </a:r>
            <a:r>
              <a:rPr lang="en-US" dirty="0">
                <a:solidFill>
                  <a:srgbClr val="C00000"/>
                </a:solidFill>
              </a:rPr>
              <a:t> in isolation would be pronounced with a final [v].</a:t>
            </a:r>
          </a:p>
        </p:txBody>
      </p:sp>
    </p:spTree>
    <p:extLst>
      <p:ext uri="{BB962C8B-B14F-4D97-AF65-F5344CB8AC3E}">
        <p14:creationId xmlns:p14="http://schemas.microsoft.com/office/powerpoint/2010/main" val="10269258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9.2.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5016758"/>
          </a:xfrm>
          <a:prstGeom prst="rect">
            <a:avLst/>
          </a:prstGeom>
          <a:noFill/>
        </p:spPr>
        <p:txBody>
          <a:bodyPr wrap="square" rtlCol="0">
            <a:spAutoFit/>
          </a:bodyPr>
          <a:lstStyle/>
          <a:p>
            <a:r>
              <a:rPr lang="en-US" sz="2000" dirty="0"/>
              <a:t>Please answer the following questions to review what you have learned about assimilation. Do not go to the next slide before you completely answer all of them.  </a:t>
            </a:r>
          </a:p>
          <a:p>
            <a:endParaRPr lang="en-US" sz="2000" dirty="0"/>
          </a:p>
          <a:p>
            <a:pPr marL="342900" indent="-342900">
              <a:buFont typeface="+mj-lt"/>
              <a:buAutoNum type="arabicPeriod" startAt="5"/>
            </a:pPr>
            <a:r>
              <a:rPr lang="en-US" sz="2000" dirty="0"/>
              <a:t>What makes regressive assimilation different from progressive one?</a:t>
            </a:r>
            <a:br>
              <a:rPr lang="en-US" sz="2000" dirty="0"/>
            </a:br>
            <a:r>
              <a:rPr lang="en-US" sz="2000" dirty="0">
                <a:solidFill>
                  <a:srgbClr val="C00000"/>
                </a:solidFill>
              </a:rPr>
              <a:t>Regressive assimilation is assimilation whose influence works backwards, while progressive assimilation is the one whose influence work forward.</a:t>
            </a:r>
          </a:p>
          <a:p>
            <a:pPr marL="342900" indent="-342900">
              <a:buFont typeface="+mj-lt"/>
              <a:buAutoNum type="arabicPeriod" startAt="5"/>
            </a:pPr>
            <a:r>
              <a:rPr lang="en-US" sz="2000" dirty="0"/>
              <a:t>Explain why assimilation can be seen as a minimization of movements of the organs of speech!</a:t>
            </a:r>
            <a:br>
              <a:rPr lang="en-US" sz="2000" dirty="0"/>
            </a:br>
            <a:r>
              <a:rPr lang="en-US" sz="2000" dirty="0">
                <a:solidFill>
                  <a:srgbClr val="C00000"/>
                </a:solidFill>
              </a:rPr>
              <a:t>Assimilation can be viewed as a process which facilitates the pronunciation of a word or phrase by making adjacent sounds as similar as possible without distorting the message. It is one manifestation of the principle of least effort. This means that assimilation can be seen as a minimization of movements of the organs of speech.</a:t>
            </a:r>
          </a:p>
          <a:p>
            <a:pPr marL="342900" indent="-342900">
              <a:buFont typeface="+mj-lt"/>
              <a:buAutoNum type="arabicPeriod" startAt="5"/>
            </a:pPr>
            <a:r>
              <a:rPr lang="en-US" sz="2000" dirty="0"/>
              <a:t>What are the three parameters of assimilation?</a:t>
            </a:r>
            <a:br>
              <a:rPr lang="en-US" sz="2000" dirty="0"/>
            </a:br>
            <a:r>
              <a:rPr lang="en-US" sz="2000" dirty="0">
                <a:solidFill>
                  <a:srgbClr val="C00000"/>
                </a:solidFill>
              </a:rPr>
              <a:t>They are assimilation of place of articulation, assimilation of nasality, and assimilation of fortis/lenis.</a:t>
            </a:r>
          </a:p>
          <a:p>
            <a:pPr marL="342900" indent="-342900">
              <a:buFont typeface="+mj-lt"/>
              <a:buAutoNum type="arabicPeriod" startAt="5"/>
            </a:pPr>
            <a:r>
              <a:rPr lang="en-US" sz="2000" dirty="0"/>
              <a:t>What happen when nasality parameter takes place?</a:t>
            </a:r>
            <a:br>
              <a:rPr lang="en-US" sz="2000" dirty="0"/>
            </a:br>
            <a:r>
              <a:rPr lang="en-US" sz="2000" dirty="0">
                <a:solidFill>
                  <a:srgbClr val="C00000"/>
                </a:solidFill>
              </a:rPr>
              <a:t>In assimilation of nasality a segment which would normally be expected to be completely oral becomes nasal or nasalized.</a:t>
            </a:r>
          </a:p>
        </p:txBody>
      </p:sp>
    </p:spTree>
    <p:extLst>
      <p:ext uri="{BB962C8B-B14F-4D97-AF65-F5344CB8AC3E}">
        <p14:creationId xmlns:p14="http://schemas.microsoft.com/office/powerpoint/2010/main" val="13391251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9.2.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5016758"/>
          </a:xfrm>
          <a:prstGeom prst="rect">
            <a:avLst/>
          </a:prstGeom>
          <a:noFill/>
        </p:spPr>
        <p:txBody>
          <a:bodyPr wrap="square" rtlCol="0">
            <a:spAutoFit/>
          </a:bodyPr>
          <a:lstStyle/>
          <a:p>
            <a:r>
              <a:rPr lang="en-US" sz="2000" dirty="0"/>
              <a:t>Please answer the following questions to review what you have learned about assimilation. Do not go to the next slide before you completely answer all of them.  </a:t>
            </a:r>
          </a:p>
          <a:p>
            <a:endParaRPr lang="en-US" sz="2000" dirty="0"/>
          </a:p>
          <a:p>
            <a:pPr marL="457200" indent="-457200">
              <a:buFont typeface="+mj-lt"/>
              <a:buAutoNum type="arabicPeriod" startAt="9"/>
            </a:pPr>
            <a:r>
              <a:rPr lang="en-US" sz="2000" dirty="0"/>
              <a:t>What happen when fortis/lenis parameter takes place?</a:t>
            </a:r>
            <a:br>
              <a:rPr lang="en-US" sz="2000" dirty="0"/>
            </a:br>
            <a:r>
              <a:rPr lang="en-US" sz="2000" dirty="0">
                <a:solidFill>
                  <a:srgbClr val="C00000"/>
                </a:solidFill>
              </a:rPr>
              <a:t>When this parameter takes place lenis consonants are generally assimilated to fortis ones rather than vice versa.</a:t>
            </a:r>
          </a:p>
          <a:p>
            <a:pPr marL="457200" indent="-457200">
              <a:buFont typeface="+mj-lt"/>
              <a:buAutoNum type="arabicPeriod" startAt="9"/>
            </a:pPr>
            <a:r>
              <a:rPr lang="en-US" sz="2000" dirty="0"/>
              <a:t>What does it mean with complex assimilation?</a:t>
            </a:r>
            <a:br>
              <a:rPr lang="en-US" sz="2000" dirty="0"/>
            </a:br>
            <a:r>
              <a:rPr lang="en-US" sz="2000" dirty="0">
                <a:solidFill>
                  <a:srgbClr val="C00000"/>
                </a:solidFill>
              </a:rPr>
              <a:t>It is the type of assimilation where more than one parameter of assimilation is involved simultaneously.</a:t>
            </a:r>
          </a:p>
          <a:p>
            <a:pPr marL="457200" indent="-457200">
              <a:buFont typeface="+mj-lt"/>
              <a:buAutoNum type="arabicPeriod" startAt="9"/>
            </a:pPr>
            <a:r>
              <a:rPr lang="en-US" sz="2000" dirty="0"/>
              <a:t>Where does assimilation commonly take place?</a:t>
            </a:r>
            <a:br>
              <a:rPr lang="en-US" sz="2000" dirty="0"/>
            </a:br>
            <a:r>
              <a:rPr lang="en-US" sz="2000" dirty="0">
                <a:solidFill>
                  <a:srgbClr val="C00000"/>
                </a:solidFill>
              </a:rPr>
              <a:t>Assimilation is more common in fast colloquial speech than in very formal speech, it is always present.</a:t>
            </a:r>
          </a:p>
          <a:p>
            <a:pPr marL="457200" indent="-457200">
              <a:buFont typeface="+mj-lt"/>
              <a:buAutoNum type="arabicPeriod" startAt="9"/>
            </a:pPr>
            <a:r>
              <a:rPr lang="en-US" sz="2000" dirty="0"/>
              <a:t>What is the downside of not using assimilation? And what is advised about the use of assimilation?</a:t>
            </a:r>
            <a:br>
              <a:rPr lang="en-US" sz="2000" dirty="0"/>
            </a:br>
            <a:r>
              <a:rPr lang="en-US" sz="2000" dirty="0">
                <a:solidFill>
                  <a:srgbClr val="C00000"/>
                </a:solidFill>
              </a:rPr>
              <a:t>Speakers who do not use assimilation will sound stilted and foreign. The student is therefore advised to note assimilation in the speech of native speakers, and to imitate this feature of natural English.</a:t>
            </a:r>
          </a:p>
        </p:txBody>
      </p:sp>
    </p:spTree>
    <p:extLst>
      <p:ext uri="{BB962C8B-B14F-4D97-AF65-F5344CB8AC3E}">
        <p14:creationId xmlns:p14="http://schemas.microsoft.com/office/powerpoint/2010/main" val="18331511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154 – 159.</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81677-E294-4521-BBF4-C08E15568C7B}"/>
              </a:ext>
            </a:extLst>
          </p:cNvPr>
          <p:cNvSpPr>
            <a:spLocks noGrp="1"/>
          </p:cNvSpPr>
          <p:nvPr>
            <p:ph type="title"/>
          </p:nvPr>
        </p:nvSpPr>
        <p:spPr/>
        <p:txBody>
          <a:bodyPr>
            <a:normAutofit/>
          </a:bodyPr>
          <a:lstStyle/>
          <a:p>
            <a:pPr algn="ctr"/>
            <a:r>
              <a:rPr lang="en-US" sz="4000" b="1" dirty="0">
                <a:latin typeface="Cambria" panose="02040503050406030204" pitchFamily="18" charset="0"/>
                <a:ea typeface="Cambria" panose="02040503050406030204" pitchFamily="18" charset="0"/>
              </a:rPr>
              <a:t>PICTURE SOURCES ON EACH SLIDE</a:t>
            </a:r>
          </a:p>
        </p:txBody>
      </p:sp>
      <p:sp>
        <p:nvSpPr>
          <p:cNvPr id="3" name="Content Placeholder 2">
            <a:extLst>
              <a:ext uri="{FF2B5EF4-FFF2-40B4-BE49-F238E27FC236}">
                <a16:creationId xmlns:a16="http://schemas.microsoft.com/office/drawing/2014/main" id="{28F3883C-BF9B-4E28-85B2-998F113DFD6B}"/>
              </a:ext>
            </a:extLst>
          </p:cNvPr>
          <p:cNvSpPr>
            <a:spLocks noGrp="1"/>
          </p:cNvSpPr>
          <p:nvPr>
            <p:ph idx="1"/>
          </p:nvPr>
        </p:nvSpPr>
        <p:spPr/>
        <p:txBody>
          <a:bodyPr>
            <a:normAutofit/>
          </a:bodyPr>
          <a:lstStyle/>
          <a:p>
            <a:pPr marL="0" indent="0">
              <a:buNone/>
            </a:pPr>
            <a:r>
              <a:rPr lang="en-US" sz="1200" dirty="0"/>
              <a:t>Slide 20: </a:t>
            </a:r>
            <a:r>
              <a:rPr lang="en-US" sz="1200" dirty="0">
                <a:hlinkClick r:id="rId2"/>
              </a:rPr>
              <a:t>https://encrypted-tbn0.gstatic.com/images?q=tbn:ANd9GcQ1z-eYZcj-XHxa0rXsYkRtNXuBOQKjJSXWwQ&amp;usqp=CAU</a:t>
            </a:r>
            <a:r>
              <a:rPr lang="en-US" sz="1200" dirty="0"/>
              <a:t> </a:t>
            </a:r>
          </a:p>
        </p:txBody>
      </p:sp>
    </p:spTree>
    <p:extLst>
      <p:ext uri="{BB962C8B-B14F-4D97-AF65-F5344CB8AC3E}">
        <p14:creationId xmlns:p14="http://schemas.microsoft.com/office/powerpoint/2010/main" val="28342266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2539</TotalTime>
  <Words>2632</Words>
  <Application>Microsoft Office PowerPoint</Application>
  <PresentationFormat>Widescreen</PresentationFormat>
  <Paragraphs>246</Paragraphs>
  <Slides>32</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Cambria</vt:lpstr>
      <vt:lpstr>Times New Roman</vt:lpstr>
      <vt:lpstr>Wingdings</vt:lpstr>
      <vt:lpstr>Office Theme</vt:lpstr>
      <vt:lpstr>ENGLISH  PHONETICS AND PHONOLOGY</vt:lpstr>
      <vt:lpstr>INTRODUCTION</vt:lpstr>
      <vt:lpstr>1.1. Introduction</vt:lpstr>
      <vt:lpstr>1.1. Introduction (cont.)</vt:lpstr>
      <vt:lpstr>2.1. Allophonic and Phonemic Assimilation</vt:lpstr>
      <vt:lpstr>3.1. Assimilation within the Word and across Word Boundaries</vt:lpstr>
      <vt:lpstr>3.1. Assimilation within the Word and across Word Boundaries (cont.)</vt:lpstr>
      <vt:lpstr>4.1. Regressive and Progressive Assimilation</vt:lpstr>
      <vt:lpstr>4.1. Regressive and Progressive Assimilation (cont.)</vt:lpstr>
      <vt:lpstr>4.2. Quick Quiz!</vt:lpstr>
      <vt:lpstr>4.2. Quick Quiz! – Answer Example</vt:lpstr>
      <vt:lpstr>5.1. Articulatory Parameters of Assimilation</vt:lpstr>
      <vt:lpstr>5.2. Articulatory Parameters of Assimilation – Place of Articulation</vt:lpstr>
      <vt:lpstr>5.2. Articulatory Parameters of Assimilation – Place of Articulation (cont.)</vt:lpstr>
      <vt:lpstr>5.3. Articulatory Parameters of Assimilation – Nasality</vt:lpstr>
      <vt:lpstr>5.4. Articulatory Parameters of Assimilation – Fortis/lenis</vt:lpstr>
      <vt:lpstr>5.5. Articulatory Parameters of Assimilation – Complex Examples</vt:lpstr>
      <vt:lpstr>5.5. Articulatory Parameters of Assimilation – Complex Examples (cont.)</vt:lpstr>
      <vt:lpstr>5.5. Articulatory Parameters of Assimilation – Complex Examples (cont.)</vt:lpstr>
      <vt:lpstr>5.6. Quick Quiz</vt:lpstr>
      <vt:lpstr>5.6. Quick Quiz – Answer Key</vt:lpstr>
      <vt:lpstr>6.1. Assimilation of Vowels</vt:lpstr>
      <vt:lpstr>6.1. Assimilation of Vowels (cont.)</vt:lpstr>
      <vt:lpstr>7.1. Elision</vt:lpstr>
      <vt:lpstr>7.1. Elision (cont.)</vt:lpstr>
      <vt:lpstr>8.1. Use of Assimilation</vt:lpstr>
      <vt:lpstr>9.1. REVIEW</vt:lpstr>
      <vt:lpstr>9.2. REVIEW – ANSWER KEY</vt:lpstr>
      <vt:lpstr>9.2. REVIEW – ANSWER KEY</vt:lpstr>
      <vt:lpstr>9.2. REVIEW – ANSWER KEY</vt:lpstr>
      <vt:lpstr>REFERENCES</vt:lpstr>
      <vt:lpstr>PICTURE SOURCES ON EACH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116</cp:revision>
  <cp:lastPrinted>2021-09-19T03:45:43Z</cp:lastPrinted>
  <dcterms:created xsi:type="dcterms:W3CDTF">2021-04-01T06:29:54Z</dcterms:created>
  <dcterms:modified xsi:type="dcterms:W3CDTF">2021-11-03T11:21:35Z</dcterms:modified>
</cp:coreProperties>
</file>