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331" r:id="rId3"/>
    <p:sldId id="332" r:id="rId4"/>
    <p:sldId id="366" r:id="rId5"/>
    <p:sldId id="391" r:id="rId6"/>
    <p:sldId id="392" r:id="rId7"/>
    <p:sldId id="393" r:id="rId8"/>
    <p:sldId id="367" r:id="rId9"/>
    <p:sldId id="368" r:id="rId10"/>
    <p:sldId id="370" r:id="rId11"/>
    <p:sldId id="394" r:id="rId12"/>
    <p:sldId id="395" r:id="rId13"/>
    <p:sldId id="396" r:id="rId14"/>
    <p:sldId id="397" r:id="rId15"/>
    <p:sldId id="398" r:id="rId16"/>
    <p:sldId id="399" r:id="rId17"/>
    <p:sldId id="400" r:id="rId18"/>
    <p:sldId id="401" r:id="rId19"/>
    <p:sldId id="402" r:id="rId20"/>
    <p:sldId id="403" r:id="rId21"/>
    <p:sldId id="404" r:id="rId22"/>
    <p:sldId id="405" r:id="rId23"/>
    <p:sldId id="406" r:id="rId24"/>
    <p:sldId id="407" r:id="rId25"/>
    <p:sldId id="408" r:id="rId26"/>
    <p:sldId id="410" r:id="rId27"/>
    <p:sldId id="411" r:id="rId28"/>
    <p:sldId id="412" r:id="rId29"/>
    <p:sldId id="414" r:id="rId30"/>
    <p:sldId id="415" r:id="rId31"/>
    <p:sldId id="413" r:id="rId32"/>
    <p:sldId id="319" r:id="rId33"/>
  </p:sldIdLst>
  <p:sldSz cx="12192000" cy="6858000"/>
  <p:notesSz cx="7102475" cy="9037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4045" autoAdjust="0"/>
  </p:normalViewPr>
  <p:slideViewPr>
    <p:cSldViewPr snapToGrid="0">
      <p:cViewPr varScale="1">
        <p:scale>
          <a:sx n="69" d="100"/>
          <a:sy n="69" d="100"/>
        </p:scale>
        <p:origin x="595" y="58"/>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53451"/>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3092" y="0"/>
            <a:ext cx="3077739" cy="453451"/>
          </a:xfrm>
          <a:prstGeom prst="rect">
            <a:avLst/>
          </a:prstGeom>
        </p:spPr>
        <p:txBody>
          <a:bodyPr vert="horz" lIns="91440" tIns="45720" rIns="91440" bIns="45720" rtlCol="0"/>
          <a:lstStyle>
            <a:lvl1pPr algn="r">
              <a:defRPr sz="1200"/>
            </a:lvl1pPr>
          </a:lstStyle>
          <a:p>
            <a:fld id="{EBB6EE9C-4A39-4758-B733-A92E2CEE7DC9}" type="datetimeFigureOut">
              <a:rPr lang="en-ID" smtClean="0"/>
              <a:t>10/11/2021</a:t>
            </a:fld>
            <a:endParaRPr lang="en-ID"/>
          </a:p>
        </p:txBody>
      </p:sp>
      <p:sp>
        <p:nvSpPr>
          <p:cNvPr id="4" name="Slide Image Placeholder 3"/>
          <p:cNvSpPr>
            <a:spLocks noGrp="1" noRot="1" noChangeAspect="1"/>
          </p:cNvSpPr>
          <p:nvPr>
            <p:ph type="sldImg" idx="2"/>
          </p:nvPr>
        </p:nvSpPr>
        <p:spPr>
          <a:xfrm>
            <a:off x="839788" y="1130300"/>
            <a:ext cx="5422900" cy="3049588"/>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10248" y="4349363"/>
            <a:ext cx="5681980" cy="355857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584188"/>
            <a:ext cx="3077739" cy="453450"/>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3092" y="8584188"/>
            <a:ext cx="3077739" cy="453450"/>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1557496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2245646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3296342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24457659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37738238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1635972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31138016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7906531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9875541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2159810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1352251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22454964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1977934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19499167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29936407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40072366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18140518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10242482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22895695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15718948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33056495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42932157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16053265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40558438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26334760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39274496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4612461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631150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10/11/2021</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10/11/2021</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10/11/2021</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10/11/2021</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10/11/2021</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10/11/2021</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10/11/2021</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10/11/2021</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10/11/2021</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10/11/2021</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10/11/2021</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10/11/2021</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PHONETICS AND PHONOLOGY</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12 – Chapter 12</a:t>
            </a:r>
          </a:p>
          <a:p>
            <a:r>
              <a:rPr lang="en-US" sz="3600" b="1" dirty="0"/>
              <a:t>Stress/Intonation (Part 1)</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a:bodyPr>
          <a:lstStyle/>
          <a:p>
            <a:r>
              <a:rPr lang="en-US" dirty="0"/>
              <a:t>For advanced learners of English</a:t>
            </a:r>
          </a:p>
          <a:p>
            <a:r>
              <a:rPr lang="en-US" dirty="0"/>
              <a:t>For those who are interested in AE (American English)</a:t>
            </a:r>
          </a:p>
          <a:p>
            <a:r>
              <a:rPr lang="en-US" dirty="0"/>
              <a:t>For those who are non-native speakers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12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200" y="2505074"/>
            <a:ext cx="5183188" cy="3684587"/>
          </a:xfrm>
        </p:spPr>
        <p:style>
          <a:lnRef idx="2">
            <a:schemeClr val="dk1"/>
          </a:lnRef>
          <a:fillRef idx="1">
            <a:schemeClr val="lt1"/>
          </a:fillRef>
          <a:effectRef idx="0">
            <a:schemeClr val="dk1"/>
          </a:effectRef>
          <a:fontRef idx="minor">
            <a:schemeClr val="dk1"/>
          </a:fontRef>
        </p:style>
        <p:txBody>
          <a:bodyPr>
            <a:noAutofit/>
          </a:bodyPr>
          <a:lstStyle/>
          <a:p>
            <a:pPr marL="514350" indent="-514350">
              <a:buFont typeface="+mj-lt"/>
              <a:buAutoNum type="arabicPeriod"/>
            </a:pPr>
            <a:r>
              <a:rPr lang="en-US" sz="2200" dirty="0"/>
              <a:t>Introduction</a:t>
            </a:r>
          </a:p>
          <a:p>
            <a:pPr marL="514350" indent="-514350">
              <a:buFont typeface="+mj-lt"/>
              <a:buAutoNum type="arabicPeriod"/>
            </a:pPr>
            <a:r>
              <a:rPr lang="en-US" sz="2200" dirty="0"/>
              <a:t>Stress in Non-Compounds</a:t>
            </a:r>
          </a:p>
          <a:p>
            <a:pPr marL="514350" indent="-514350">
              <a:buFont typeface="+mj-lt"/>
              <a:buAutoNum type="arabicPeriod"/>
            </a:pPr>
            <a:r>
              <a:rPr lang="en-US" sz="2200" dirty="0"/>
              <a:t>Root Stress Rule (RSR)</a:t>
            </a:r>
          </a:p>
          <a:p>
            <a:pPr marL="514350" indent="-514350">
              <a:buFont typeface="+mj-lt"/>
              <a:buAutoNum type="arabicPeriod"/>
            </a:pPr>
            <a:r>
              <a:rPr lang="en-US" sz="2200" dirty="0"/>
              <a:t>Consonant Cluster Condition (CCC)</a:t>
            </a:r>
          </a:p>
          <a:p>
            <a:pPr marL="514350" indent="-514350">
              <a:buFont typeface="+mj-lt"/>
              <a:buAutoNum type="arabicPeriod"/>
            </a:pPr>
            <a:r>
              <a:rPr lang="en-US" sz="2200" dirty="0"/>
              <a:t>Suffixation Stress Rule (SSR)</a:t>
            </a:r>
          </a:p>
          <a:p>
            <a:pPr marL="514350" indent="-514350">
              <a:buFont typeface="+mj-lt"/>
              <a:buAutoNum type="arabicPeriod"/>
            </a:pPr>
            <a:r>
              <a:rPr lang="en-US" sz="2200" dirty="0"/>
              <a:t>Trace Rule (TR)</a:t>
            </a:r>
          </a:p>
          <a:p>
            <a:pPr marL="514350" indent="-514350">
              <a:buFont typeface="+mj-lt"/>
              <a:buAutoNum type="arabicPeriod"/>
            </a:pPr>
            <a:r>
              <a:rPr lang="en-US" sz="2200" dirty="0"/>
              <a:t>Prefixation Stress Rule (PSR)</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765099" y="627258"/>
            <a:ext cx="4668914" cy="719254"/>
          </a:xfrm>
        </p:spPr>
        <p:txBody>
          <a:bodyPr>
            <a:normAutofit/>
          </a:bodyPr>
          <a:lstStyle/>
          <a:p>
            <a:r>
              <a:rPr lang="en-US" sz="4400" b="1" dirty="0">
                <a:latin typeface="Cambria" panose="02040503050406030204" pitchFamily="18" charset="0"/>
                <a:ea typeface="Cambria" panose="02040503050406030204" pitchFamily="18" charset="0"/>
              </a:rPr>
              <a:t>1.1. Introduction</a:t>
            </a:r>
          </a:p>
        </p:txBody>
      </p:sp>
      <p:sp>
        <p:nvSpPr>
          <p:cNvPr id="2" name="Text Placeholder 1">
            <a:extLst>
              <a:ext uri="{FF2B5EF4-FFF2-40B4-BE49-F238E27FC236}">
                <a16:creationId xmlns:a16="http://schemas.microsoft.com/office/drawing/2014/main" id="{626B7E1C-F9D0-47D5-8EBD-49B982C3C9D9}"/>
              </a:ext>
            </a:extLst>
          </p:cNvPr>
          <p:cNvSpPr>
            <a:spLocks noGrp="1"/>
          </p:cNvSpPr>
          <p:nvPr>
            <p:ph type="body" sz="half" idx="2"/>
          </p:nvPr>
        </p:nvSpPr>
        <p:spPr>
          <a:xfrm>
            <a:off x="765099" y="1745165"/>
            <a:ext cx="4668914" cy="4410307"/>
          </a:xfrm>
        </p:spPr>
        <p:txBody>
          <a:bodyPr>
            <a:normAutofit fontScale="92500"/>
          </a:bodyPr>
          <a:lstStyle/>
          <a:p>
            <a:pPr marL="342900" indent="-342900">
              <a:buFont typeface="Arial" panose="020B0604020202020204" pitchFamily="34" charset="0"/>
              <a:buChar char="•"/>
            </a:pPr>
            <a:r>
              <a:rPr lang="en-US" sz="2400" dirty="0"/>
              <a:t>When words of more than one syllable are uttered in isolation, one syllable is generally felt to be more prominent than the other(s): </a:t>
            </a:r>
          </a:p>
          <a:p>
            <a:endParaRPr lang="en-US" sz="2400" dirty="0"/>
          </a:p>
          <a:p>
            <a:pPr marL="0" indent="0" algn="ctr">
              <a:buNone/>
            </a:pPr>
            <a:r>
              <a:rPr lang="en-US" sz="3200" b="1" dirty="0" err="1">
                <a:solidFill>
                  <a:srgbClr val="C00000"/>
                </a:solidFill>
              </a:rPr>
              <a:t>RA</a:t>
            </a:r>
            <a:r>
              <a:rPr lang="en-US" sz="3200" dirty="0" err="1"/>
              <a:t>pid</a:t>
            </a:r>
            <a:r>
              <a:rPr lang="en-US" sz="3200" dirty="0"/>
              <a:t>, </a:t>
            </a:r>
            <a:r>
              <a:rPr lang="en-US" sz="3200" dirty="0" err="1"/>
              <a:t>a</a:t>
            </a:r>
            <a:r>
              <a:rPr lang="en-US" sz="3200" b="1" dirty="0" err="1">
                <a:solidFill>
                  <a:srgbClr val="C00000"/>
                </a:solidFill>
              </a:rPr>
              <a:t>LONE</a:t>
            </a:r>
            <a:r>
              <a:rPr lang="en-US" sz="3200" dirty="0"/>
              <a:t>, </a:t>
            </a:r>
          </a:p>
          <a:p>
            <a:pPr marL="0" indent="0" algn="ctr">
              <a:buNone/>
            </a:pPr>
            <a:r>
              <a:rPr lang="en-US" sz="3200" dirty="0" err="1"/>
              <a:t>for</a:t>
            </a:r>
            <a:r>
              <a:rPr lang="en-US" sz="3200" b="1" dirty="0" err="1">
                <a:solidFill>
                  <a:srgbClr val="C00000"/>
                </a:solidFill>
              </a:rPr>
              <a:t>EV</a:t>
            </a:r>
            <a:r>
              <a:rPr lang="en-US" sz="3200" dirty="0" err="1"/>
              <a:t>er</a:t>
            </a:r>
            <a:r>
              <a:rPr lang="en-US" sz="3200" dirty="0"/>
              <a:t>, </a:t>
            </a:r>
            <a:r>
              <a:rPr lang="en-US" sz="3200" dirty="0" err="1"/>
              <a:t>stu</a:t>
            </a:r>
            <a:r>
              <a:rPr lang="en-US" sz="3200" b="1" dirty="0" err="1">
                <a:solidFill>
                  <a:srgbClr val="C00000"/>
                </a:solidFill>
              </a:rPr>
              <a:t>PID</a:t>
            </a:r>
            <a:r>
              <a:rPr lang="en-US" sz="3200" dirty="0" err="1"/>
              <a:t>ity</a:t>
            </a:r>
            <a:endParaRPr lang="en-US" sz="3200" dirty="0"/>
          </a:p>
          <a:p>
            <a:endParaRPr lang="en-US" sz="2400" dirty="0"/>
          </a:p>
          <a:p>
            <a:pPr marL="342900" indent="-342900">
              <a:buFont typeface="Arial" panose="020B0604020202020204" pitchFamily="34" charset="0"/>
              <a:buChar char="•"/>
            </a:pPr>
            <a:r>
              <a:rPr lang="en-US" sz="2400" dirty="0"/>
              <a:t>The prominence of a syllable depends on a combination of the factors listed below:</a:t>
            </a:r>
          </a:p>
          <a:p>
            <a:endParaRPr lang="en-US" sz="2400" dirty="0"/>
          </a:p>
        </p:txBody>
      </p:sp>
      <p:sp>
        <p:nvSpPr>
          <p:cNvPr id="4" name="Content Placeholder 7">
            <a:extLst>
              <a:ext uri="{FF2B5EF4-FFF2-40B4-BE49-F238E27FC236}">
                <a16:creationId xmlns:a16="http://schemas.microsoft.com/office/drawing/2014/main" id="{EA7B6C29-CAD4-4D77-B0DC-8DEFA7B5B4B5}"/>
              </a:ext>
            </a:extLst>
          </p:cNvPr>
          <p:cNvSpPr txBox="1">
            <a:spLocks/>
          </p:cNvSpPr>
          <p:nvPr/>
        </p:nvSpPr>
        <p:spPr>
          <a:xfrm>
            <a:off x="6096000" y="986885"/>
            <a:ext cx="5460071" cy="123778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p:txBody>
      </p:sp>
      <p:graphicFrame>
        <p:nvGraphicFramePr>
          <p:cNvPr id="3" name="Table 4">
            <a:extLst>
              <a:ext uri="{FF2B5EF4-FFF2-40B4-BE49-F238E27FC236}">
                <a16:creationId xmlns:a16="http://schemas.microsoft.com/office/drawing/2014/main" id="{304174DB-B1BC-40E4-8AD4-485FA3C47A29}"/>
              </a:ext>
            </a:extLst>
          </p:cNvPr>
          <p:cNvGraphicFramePr>
            <a:graphicFrameLocks noGrp="1"/>
          </p:cNvGraphicFramePr>
          <p:nvPr>
            <p:extLst>
              <p:ext uri="{D42A27DB-BD31-4B8C-83A1-F6EECF244321}">
                <p14:modId xmlns:p14="http://schemas.microsoft.com/office/powerpoint/2010/main" val="134350030"/>
              </p:ext>
            </p:extLst>
          </p:nvPr>
        </p:nvGraphicFramePr>
        <p:xfrm>
          <a:off x="6096000" y="1816718"/>
          <a:ext cx="5460071" cy="4267200"/>
        </p:xfrm>
        <a:graphic>
          <a:graphicData uri="http://schemas.openxmlformats.org/drawingml/2006/table">
            <a:tbl>
              <a:tblPr firstRow="1" bandRow="1">
                <a:tableStyleId>{616DA210-FB5B-4158-B5E0-FEB733F419BA}</a:tableStyleId>
              </a:tblPr>
              <a:tblGrid>
                <a:gridCol w="932676">
                  <a:extLst>
                    <a:ext uri="{9D8B030D-6E8A-4147-A177-3AD203B41FA5}">
                      <a16:colId xmlns:a16="http://schemas.microsoft.com/office/drawing/2014/main" val="202505125"/>
                    </a:ext>
                  </a:extLst>
                </a:gridCol>
                <a:gridCol w="4527395">
                  <a:extLst>
                    <a:ext uri="{9D8B030D-6E8A-4147-A177-3AD203B41FA5}">
                      <a16:colId xmlns:a16="http://schemas.microsoft.com/office/drawing/2014/main" val="1038120023"/>
                    </a:ext>
                  </a:extLst>
                </a:gridCol>
              </a:tblGrid>
              <a:tr h="561640">
                <a:tc>
                  <a:txBody>
                    <a:bodyPr/>
                    <a:lstStyle/>
                    <a:p>
                      <a:r>
                        <a:rPr lang="en-US" sz="1600" b="0" dirty="0"/>
                        <a:t>quantity</a:t>
                      </a:r>
                    </a:p>
                  </a:txBody>
                  <a:tcPr/>
                </a:tc>
                <a:tc>
                  <a:txBody>
                    <a:bodyPr/>
                    <a:lstStyle/>
                    <a:p>
                      <a:r>
                        <a:rPr lang="en-US" sz="1600" b="0" dirty="0"/>
                        <a:t>a prominent syllable is often </a:t>
                      </a:r>
                      <a:r>
                        <a:rPr lang="en-US" sz="1600" b="1" dirty="0"/>
                        <a:t>longer</a:t>
                      </a:r>
                      <a:r>
                        <a:rPr lang="en-US" sz="1600" b="0" dirty="0"/>
                        <a:t> than a non-prominent one</a:t>
                      </a:r>
                    </a:p>
                  </a:txBody>
                  <a:tcPr/>
                </a:tc>
                <a:extLst>
                  <a:ext uri="{0D108BD9-81ED-4DB2-BD59-A6C34878D82A}">
                    <a16:rowId xmlns:a16="http://schemas.microsoft.com/office/drawing/2014/main" val="2019722389"/>
                  </a:ext>
                </a:extLst>
              </a:tr>
              <a:tr h="561640">
                <a:tc>
                  <a:txBody>
                    <a:bodyPr/>
                    <a:lstStyle/>
                    <a:p>
                      <a:r>
                        <a:rPr lang="en-US" sz="1600" b="0" dirty="0"/>
                        <a:t>quality</a:t>
                      </a:r>
                    </a:p>
                  </a:txBody>
                  <a:tcPr/>
                </a:tc>
                <a:tc>
                  <a:txBody>
                    <a:bodyPr/>
                    <a:lstStyle/>
                    <a:p>
                      <a:r>
                        <a:rPr lang="en-US" sz="1600" b="0" dirty="0"/>
                        <a:t>the peak of a prominent syllable may be </a:t>
                      </a:r>
                      <a:r>
                        <a:rPr lang="en-US" sz="1600" b="1" dirty="0"/>
                        <a:t>any vowe</a:t>
                      </a:r>
                      <a:r>
                        <a:rPr lang="en-US" sz="1600" b="0" dirty="0"/>
                        <a:t>l except /</a:t>
                      </a:r>
                      <a:r>
                        <a:rPr lang="en-US" sz="1600" b="0" dirty="0">
                          <a:latin typeface="Times New Roman" panose="02020603050405020304" pitchFamily="18" charset="0"/>
                          <a:cs typeface="Times New Roman" panose="02020603050405020304" pitchFamily="18" charset="0"/>
                        </a:rPr>
                        <a:t>ǝ</a:t>
                      </a:r>
                      <a:r>
                        <a:rPr lang="en-US" sz="1600" b="0" dirty="0"/>
                        <a:t>/; the peak of a non-prominent syllable may be /</a:t>
                      </a:r>
                      <a:r>
                        <a:rPr lang="en-US" sz="1600" b="0" dirty="0">
                          <a:latin typeface="Times New Roman" panose="02020603050405020304" pitchFamily="18" charset="0"/>
                          <a:cs typeface="Times New Roman" panose="02020603050405020304" pitchFamily="18" charset="0"/>
                        </a:rPr>
                        <a:t>ǝ</a:t>
                      </a:r>
                      <a:r>
                        <a:rPr lang="en-US" sz="1600" b="0" dirty="0"/>
                        <a:t>/, /</a:t>
                      </a:r>
                      <a:r>
                        <a:rPr lang="en-US" sz="1600" b="0" dirty="0">
                          <a:latin typeface="Times New Roman" panose="02020603050405020304" pitchFamily="18" charset="0"/>
                          <a:cs typeface="Times New Roman" panose="02020603050405020304" pitchFamily="18" charset="0"/>
                        </a:rPr>
                        <a:t>ɪ</a:t>
                      </a:r>
                      <a:r>
                        <a:rPr lang="en-US" sz="1600" b="0" dirty="0"/>
                        <a:t>/, /</a:t>
                      </a:r>
                      <a:r>
                        <a:rPr lang="en-US" sz="1600" b="0" dirty="0">
                          <a:latin typeface="Times New Roman" panose="02020603050405020304" pitchFamily="18" charset="0"/>
                          <a:cs typeface="Times New Roman" panose="02020603050405020304" pitchFamily="18" charset="0"/>
                        </a:rPr>
                        <a:t>ʊ</a:t>
                      </a:r>
                      <a:r>
                        <a:rPr lang="en-US" sz="1600" b="0" dirty="0"/>
                        <a:t>/ or a syllabic sonorant</a:t>
                      </a:r>
                    </a:p>
                  </a:txBody>
                  <a:tcPr/>
                </a:tc>
                <a:extLst>
                  <a:ext uri="{0D108BD9-81ED-4DB2-BD59-A6C34878D82A}">
                    <a16:rowId xmlns:a16="http://schemas.microsoft.com/office/drawing/2014/main" val="2875546336"/>
                  </a:ext>
                </a:extLst>
              </a:tr>
              <a:tr h="561640">
                <a:tc>
                  <a:txBody>
                    <a:bodyPr/>
                    <a:lstStyle/>
                    <a:p>
                      <a:r>
                        <a:rPr lang="en-US" sz="1600" dirty="0"/>
                        <a:t>stress</a:t>
                      </a:r>
                    </a:p>
                  </a:txBody>
                  <a:tcPr/>
                </a:tc>
                <a:tc>
                  <a:txBody>
                    <a:bodyPr/>
                    <a:lstStyle/>
                    <a:p>
                      <a:r>
                        <a:rPr lang="en-US" sz="1600" dirty="0"/>
                        <a:t>there is </a:t>
                      </a:r>
                      <a:r>
                        <a:rPr lang="en-US" sz="1600" b="1" dirty="0"/>
                        <a:t>greater muscular activity </a:t>
                      </a:r>
                      <a:r>
                        <a:rPr lang="en-US" sz="1600" dirty="0"/>
                        <a:t>involved in the articulation of a prominent syllable than in that of a non-prominent one</a:t>
                      </a:r>
                    </a:p>
                  </a:txBody>
                  <a:tcPr/>
                </a:tc>
                <a:extLst>
                  <a:ext uri="{0D108BD9-81ED-4DB2-BD59-A6C34878D82A}">
                    <a16:rowId xmlns:a16="http://schemas.microsoft.com/office/drawing/2014/main" val="1369635152"/>
                  </a:ext>
                </a:extLst>
              </a:tr>
              <a:tr h="561640">
                <a:tc>
                  <a:txBody>
                    <a:bodyPr/>
                    <a:lstStyle/>
                    <a:p>
                      <a:r>
                        <a:rPr lang="en-US" sz="1600" dirty="0"/>
                        <a:t>pitch variation</a:t>
                      </a:r>
                    </a:p>
                  </a:txBody>
                  <a:tcPr/>
                </a:tc>
                <a:tc>
                  <a:txBody>
                    <a:bodyPr/>
                    <a:lstStyle/>
                    <a:p>
                      <a:r>
                        <a:rPr lang="en-US" sz="1600" dirty="0"/>
                        <a:t>there is </a:t>
                      </a:r>
                      <a:r>
                        <a:rPr lang="en-US" sz="1600" b="1" dirty="0"/>
                        <a:t>more pitch variation </a:t>
                      </a:r>
                      <a:r>
                        <a:rPr lang="en-US" sz="1600" dirty="0"/>
                        <a:t>associated with prominent syllables than with non-prominent syllables;</a:t>
                      </a:r>
                    </a:p>
                    <a:p>
                      <a:endParaRPr lang="en-US" sz="1600" dirty="0"/>
                    </a:p>
                    <a:p>
                      <a:r>
                        <a:rPr lang="en-US" sz="1600" dirty="0"/>
                        <a:t>this variation may be due either to movement on the prominent syllable itself, or to a step up or down in the immediate neighborhood of the prominent syllable</a:t>
                      </a:r>
                    </a:p>
                  </a:txBody>
                  <a:tcPr/>
                </a:tc>
                <a:extLst>
                  <a:ext uri="{0D108BD9-81ED-4DB2-BD59-A6C34878D82A}">
                    <a16:rowId xmlns:a16="http://schemas.microsoft.com/office/drawing/2014/main" val="899716565"/>
                  </a:ext>
                </a:extLst>
              </a:tr>
            </a:tbl>
          </a:graphicData>
        </a:graphic>
      </p:graphicFrame>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fade">
                                      <p:cBhvr>
                                        <p:cTn id="15" dur="500"/>
                                        <p:tgtEl>
                                          <p:spTgt spid="2">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
                                            <p:txEl>
                                              <p:pRg st="5" end="5"/>
                                            </p:txEl>
                                          </p:spTgt>
                                        </p:tgtEl>
                                        <p:attrNameLst>
                                          <p:attrName>style.visibility</p:attrName>
                                        </p:attrNameLst>
                                      </p:cBhvr>
                                      <p:to>
                                        <p:strVal val="visible"/>
                                      </p:to>
                                    </p:set>
                                    <p:animEffect transition="in" filter="fade">
                                      <p:cBhvr>
                                        <p:cTn id="20" dur="500"/>
                                        <p:tgtEl>
                                          <p:spTgt spid="2">
                                            <p:txEl>
                                              <p:pRg st="5" end="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Introduction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fontScale="92500" lnSpcReduction="20000"/>
          </a:bodyPr>
          <a:lstStyle/>
          <a:p>
            <a:r>
              <a:rPr lang="en-US" dirty="0"/>
              <a:t>In keeping with common practice, we shall refer to prominence as </a:t>
            </a:r>
            <a:r>
              <a:rPr lang="en-US" b="1" dirty="0"/>
              <a:t>stress</a:t>
            </a:r>
            <a:r>
              <a:rPr lang="en-US" dirty="0"/>
              <a:t>, though strictly speaking stress is only one of the contributing factors.</a:t>
            </a:r>
          </a:p>
          <a:p>
            <a:endParaRPr lang="en-US" dirty="0"/>
          </a:p>
          <a:p>
            <a:r>
              <a:rPr lang="en-US" dirty="0"/>
              <a:t>We shall distinguish between three degrees of stress.</a:t>
            </a:r>
          </a:p>
          <a:p>
            <a:pPr marL="534988">
              <a:buFont typeface="Wingdings" panose="05000000000000000000" pitchFamily="2" charset="2"/>
              <a:buChar char="Ø"/>
            </a:pPr>
            <a:r>
              <a:rPr lang="en-US" dirty="0"/>
              <a:t>A syllable is said to have </a:t>
            </a:r>
            <a:r>
              <a:rPr lang="en-US" b="1" dirty="0">
                <a:solidFill>
                  <a:srgbClr val="C00000"/>
                </a:solidFill>
              </a:rPr>
              <a:t>primary</a:t>
            </a:r>
            <a:r>
              <a:rPr lang="en-US" dirty="0"/>
              <a:t> stress (marked ‘) if it displays all four of the above characteristics: </a:t>
            </a:r>
            <a:r>
              <a:rPr lang="en-US" i="1" dirty="0" err="1"/>
              <a:t>r</a:t>
            </a:r>
            <a:r>
              <a:rPr lang="en-US" i="1" dirty="0" err="1">
                <a:latin typeface="Times New Roman" panose="02020603050405020304" pitchFamily="18" charset="0"/>
                <a:cs typeface="Times New Roman" panose="02020603050405020304" pitchFamily="18" charset="0"/>
              </a:rPr>
              <a:t>á</a:t>
            </a:r>
            <a:r>
              <a:rPr lang="en-US" i="1" dirty="0" err="1"/>
              <a:t>pid</a:t>
            </a:r>
            <a:r>
              <a:rPr lang="en-US" i="1" dirty="0"/>
              <a:t>, </a:t>
            </a:r>
            <a:r>
              <a:rPr lang="en-US" i="1" dirty="0" err="1"/>
              <a:t>al</a:t>
            </a:r>
            <a:r>
              <a:rPr lang="en-US" i="1" dirty="0" err="1">
                <a:latin typeface="Times New Roman" panose="02020603050405020304" pitchFamily="18" charset="0"/>
                <a:cs typeface="Times New Roman" panose="02020603050405020304" pitchFamily="18" charset="0"/>
              </a:rPr>
              <a:t>ó</a:t>
            </a:r>
            <a:r>
              <a:rPr lang="en-US" i="1" dirty="0" err="1"/>
              <a:t>ne</a:t>
            </a:r>
            <a:r>
              <a:rPr lang="en-US" i="1" dirty="0"/>
              <a:t>, </a:t>
            </a:r>
            <a:r>
              <a:rPr lang="en-US" i="1" dirty="0" err="1"/>
              <a:t>for</a:t>
            </a:r>
            <a:r>
              <a:rPr lang="en-US" i="1" dirty="0" err="1">
                <a:latin typeface="Times New Roman" panose="02020603050405020304" pitchFamily="18" charset="0"/>
                <a:cs typeface="Times New Roman" panose="02020603050405020304" pitchFamily="18" charset="0"/>
              </a:rPr>
              <a:t>é</a:t>
            </a:r>
            <a:r>
              <a:rPr lang="en-US" i="1" dirty="0" err="1"/>
              <a:t>ver</a:t>
            </a:r>
            <a:r>
              <a:rPr lang="en-US" i="1" dirty="0"/>
              <a:t>, </a:t>
            </a:r>
            <a:r>
              <a:rPr lang="en-US" i="1" dirty="0" err="1"/>
              <a:t>stup</a:t>
            </a:r>
            <a:r>
              <a:rPr lang="en-US" i="1" dirty="0" err="1">
                <a:latin typeface="Times New Roman" panose="02020603050405020304" pitchFamily="18" charset="0"/>
                <a:cs typeface="Times New Roman" panose="02020603050405020304" pitchFamily="18" charset="0"/>
              </a:rPr>
              <a:t>í</a:t>
            </a:r>
            <a:r>
              <a:rPr lang="en-US" i="1" dirty="0" err="1"/>
              <a:t>dity</a:t>
            </a:r>
            <a:r>
              <a:rPr lang="en-US" i="1" dirty="0"/>
              <a:t>.</a:t>
            </a:r>
            <a:r>
              <a:rPr lang="en-US" i="1" dirty="0">
                <a:latin typeface="Times New Roman" panose="02020603050405020304" pitchFamily="18" charset="0"/>
                <a:cs typeface="Times New Roman" panose="02020603050405020304" pitchFamily="18" charset="0"/>
              </a:rPr>
              <a:t> </a:t>
            </a:r>
          </a:p>
          <a:p>
            <a:pPr marL="534988">
              <a:buFont typeface="Wingdings" panose="05000000000000000000" pitchFamily="2" charset="2"/>
              <a:buChar char="Ø"/>
            </a:pPr>
            <a:r>
              <a:rPr lang="en-US" dirty="0">
                <a:cs typeface="Times New Roman" panose="02020603050405020304" pitchFamily="18" charset="0"/>
              </a:rPr>
              <a:t>A syllable is said to have </a:t>
            </a:r>
            <a:r>
              <a:rPr lang="en-US" b="1" dirty="0">
                <a:solidFill>
                  <a:srgbClr val="002060"/>
                </a:solidFill>
                <a:cs typeface="Times New Roman" panose="02020603050405020304" pitchFamily="18" charset="0"/>
              </a:rPr>
              <a:t>secondary</a:t>
            </a:r>
            <a:r>
              <a:rPr lang="en-US" dirty="0">
                <a:cs typeface="Times New Roman" panose="02020603050405020304" pitchFamily="18" charset="0"/>
              </a:rPr>
              <a:t> stress (marked `) if it displays the first three but not the fourth of these characteristics: </a:t>
            </a:r>
            <a:r>
              <a:rPr lang="en-US" i="1" dirty="0" err="1">
                <a:cs typeface="Times New Roman" panose="02020603050405020304" pitchFamily="18" charset="0"/>
              </a:rPr>
              <a:t>d</a:t>
            </a:r>
            <a:r>
              <a:rPr lang="en-US" i="1" dirty="0" err="1">
                <a:solidFill>
                  <a:srgbClr val="C00000"/>
                </a:solidFill>
                <a:latin typeface="Times New Roman" panose="02020603050405020304" pitchFamily="18" charset="0"/>
                <a:cs typeface="Times New Roman" panose="02020603050405020304" pitchFamily="18" charset="0"/>
              </a:rPr>
              <a:t>í</a:t>
            </a:r>
            <a:r>
              <a:rPr lang="en-US" i="1" dirty="0" err="1">
                <a:cs typeface="Times New Roman" panose="02020603050405020304" pitchFamily="18" charset="0"/>
              </a:rPr>
              <a:t>nos</a:t>
            </a:r>
            <a:r>
              <a:rPr lang="en-US" i="1" dirty="0" err="1">
                <a:solidFill>
                  <a:srgbClr val="002060"/>
                </a:solidFill>
                <a:cs typeface="Times New Roman" panose="02020603050405020304" pitchFamily="18" charset="0"/>
              </a:rPr>
              <a:t>à</a:t>
            </a:r>
            <a:r>
              <a:rPr lang="en-US" i="1" dirty="0" err="1">
                <a:cs typeface="Times New Roman" panose="02020603050405020304" pitchFamily="18" charset="0"/>
              </a:rPr>
              <a:t>ur</a:t>
            </a:r>
            <a:r>
              <a:rPr lang="en-US" i="1" dirty="0">
                <a:cs typeface="Times New Roman" panose="02020603050405020304" pitchFamily="18" charset="0"/>
              </a:rPr>
              <a:t>, </a:t>
            </a:r>
            <a:r>
              <a:rPr lang="en-US" i="1" dirty="0" err="1">
                <a:solidFill>
                  <a:srgbClr val="002060"/>
                </a:solidFill>
                <a:cs typeface="Times New Roman" panose="02020603050405020304" pitchFamily="18" charset="0"/>
              </a:rPr>
              <a:t>ù</a:t>
            </a:r>
            <a:r>
              <a:rPr lang="en-US" i="1" dirty="0" err="1">
                <a:cs typeface="Times New Roman" panose="02020603050405020304" pitchFamily="18" charset="0"/>
              </a:rPr>
              <a:t>niv</a:t>
            </a:r>
            <a:r>
              <a:rPr lang="en-US" i="1" dirty="0" err="1">
                <a:solidFill>
                  <a:srgbClr val="C00000"/>
                </a:solidFill>
                <a:cs typeface="Times New Roman" panose="02020603050405020304" pitchFamily="18" charset="0"/>
              </a:rPr>
              <a:t>é</a:t>
            </a:r>
            <a:r>
              <a:rPr lang="en-US" i="1" dirty="0" err="1">
                <a:cs typeface="Times New Roman" panose="02020603050405020304" pitchFamily="18" charset="0"/>
              </a:rPr>
              <a:t>rsal</a:t>
            </a:r>
            <a:r>
              <a:rPr lang="en-US" i="1" dirty="0">
                <a:cs typeface="Times New Roman" panose="02020603050405020304" pitchFamily="18" charset="0"/>
              </a:rPr>
              <a:t>, </a:t>
            </a:r>
            <a:r>
              <a:rPr lang="en-US" i="1" dirty="0" err="1">
                <a:cs typeface="Times New Roman" panose="02020603050405020304" pitchFamily="18" charset="0"/>
              </a:rPr>
              <a:t>n</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cs typeface="Times New Roman" panose="02020603050405020304" pitchFamily="18" charset="0"/>
              </a:rPr>
              <a:t>tural</a:t>
            </a:r>
            <a:r>
              <a:rPr lang="en-US" i="1" dirty="0" err="1">
                <a:solidFill>
                  <a:srgbClr val="002060"/>
                </a:solidFill>
                <a:latin typeface="Times New Roman" panose="02020603050405020304" pitchFamily="18" charset="0"/>
                <a:cs typeface="Times New Roman" panose="02020603050405020304" pitchFamily="18" charset="0"/>
              </a:rPr>
              <a:t>ì</a:t>
            </a:r>
            <a:r>
              <a:rPr lang="en-US" i="1" dirty="0" err="1">
                <a:cs typeface="Times New Roman" panose="02020603050405020304" pitchFamily="18" charset="0"/>
              </a:rPr>
              <a:t>ze</a:t>
            </a:r>
            <a:r>
              <a:rPr lang="en-US" i="1" dirty="0">
                <a:cs typeface="Times New Roman" panose="02020603050405020304" pitchFamily="18" charset="0"/>
              </a:rPr>
              <a:t>, </a:t>
            </a:r>
            <a:r>
              <a:rPr lang="en-US" i="1" dirty="0" err="1">
                <a:cs typeface="Times New Roman" panose="02020603050405020304" pitchFamily="18" charset="0"/>
              </a:rPr>
              <a:t>br</a:t>
            </a:r>
            <a:r>
              <a:rPr lang="en-US" i="1" dirty="0" err="1">
                <a:solidFill>
                  <a:srgbClr val="C00000"/>
                </a:solidFill>
                <a:cs typeface="Times New Roman" panose="02020603050405020304" pitchFamily="18" charset="0"/>
              </a:rPr>
              <a:t>ó</a:t>
            </a:r>
            <a:r>
              <a:rPr lang="en-US" i="1" dirty="0" err="1">
                <a:cs typeface="Times New Roman" panose="02020603050405020304" pitchFamily="18" charset="0"/>
              </a:rPr>
              <a:t>adc</a:t>
            </a:r>
            <a:r>
              <a:rPr lang="en-US" i="1" dirty="0" err="1">
                <a:solidFill>
                  <a:srgbClr val="002060"/>
                </a:solidFill>
                <a:cs typeface="Times New Roman" panose="02020603050405020304" pitchFamily="18" charset="0"/>
              </a:rPr>
              <a:t>à</a:t>
            </a:r>
            <a:r>
              <a:rPr lang="en-US" i="1" dirty="0" err="1">
                <a:cs typeface="Times New Roman" panose="02020603050405020304" pitchFamily="18" charset="0"/>
              </a:rPr>
              <a:t>st</a:t>
            </a:r>
            <a:r>
              <a:rPr lang="en-US" i="1" dirty="0">
                <a:cs typeface="Times New Roman" panose="02020603050405020304" pitchFamily="18" charset="0"/>
              </a:rPr>
              <a:t>.</a:t>
            </a:r>
          </a:p>
          <a:p>
            <a:pPr marL="534988">
              <a:buFont typeface="Wingdings" panose="05000000000000000000" pitchFamily="2" charset="2"/>
              <a:buChar char="Ø"/>
            </a:pPr>
            <a:r>
              <a:rPr lang="en-US" dirty="0"/>
              <a:t>A syllable is said to be </a:t>
            </a:r>
            <a:r>
              <a:rPr lang="en-US" b="1" dirty="0">
                <a:solidFill>
                  <a:schemeClr val="accent6">
                    <a:lumMod val="50000"/>
                  </a:schemeClr>
                </a:solidFill>
              </a:rPr>
              <a:t>unstressed</a:t>
            </a:r>
            <a:r>
              <a:rPr lang="en-US" dirty="0"/>
              <a:t> if it has none of the above characteristics. These are the syllables which are unmarked in the above examples.</a:t>
            </a:r>
          </a:p>
        </p:txBody>
      </p:sp>
    </p:spTree>
    <p:extLst>
      <p:ext uri="{BB962C8B-B14F-4D97-AF65-F5344CB8AC3E}">
        <p14:creationId xmlns:p14="http://schemas.microsoft.com/office/powerpoint/2010/main" val="444768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Introduction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fontScale="77500" lnSpcReduction="20000"/>
          </a:bodyPr>
          <a:lstStyle/>
          <a:p>
            <a:r>
              <a:rPr lang="en-US" dirty="0"/>
              <a:t>Every polysyllabic word, uttered in isolation, will have one syllable which receives primary stress.</a:t>
            </a:r>
          </a:p>
          <a:p>
            <a:endParaRPr lang="en-US" dirty="0"/>
          </a:p>
          <a:p>
            <a:r>
              <a:rPr lang="en-US" dirty="0"/>
              <a:t>There may or may not be a syllable with secondary stress. Very long words may have two (rarely three) secondary stress: </a:t>
            </a:r>
            <a:r>
              <a:rPr lang="en-US" i="1" dirty="0" err="1"/>
              <a:t>pèrpendìcul</a:t>
            </a:r>
            <a:r>
              <a:rPr lang="en-US" i="1" dirty="0" err="1">
                <a:latin typeface="Times New Roman" panose="02020603050405020304" pitchFamily="18" charset="0"/>
                <a:cs typeface="Times New Roman" panose="02020603050405020304" pitchFamily="18" charset="0"/>
              </a:rPr>
              <a:t>á</a:t>
            </a:r>
            <a:r>
              <a:rPr lang="en-US" i="1" dirty="0" err="1"/>
              <a:t>rity</a:t>
            </a:r>
            <a:r>
              <a:rPr lang="en-US" i="1" dirty="0"/>
              <a:t>, </a:t>
            </a:r>
            <a:r>
              <a:rPr lang="en-US" i="1" dirty="0" err="1"/>
              <a:t>rèconcìli</a:t>
            </a:r>
            <a:r>
              <a:rPr lang="en-US" i="1" dirty="0" err="1">
                <a:latin typeface="Times New Roman" panose="02020603050405020304" pitchFamily="18" charset="0"/>
                <a:cs typeface="Times New Roman" panose="02020603050405020304" pitchFamily="18" charset="0"/>
              </a:rPr>
              <a:t>á</a:t>
            </a:r>
            <a:r>
              <a:rPr lang="en-US" i="1" dirty="0" err="1"/>
              <a:t>tion</a:t>
            </a:r>
            <a:r>
              <a:rPr lang="en-US" i="1" dirty="0"/>
              <a:t>.</a:t>
            </a:r>
          </a:p>
          <a:p>
            <a:endParaRPr lang="en-US" i="1" dirty="0"/>
          </a:p>
          <a:p>
            <a:r>
              <a:rPr lang="en-US" dirty="0"/>
              <a:t>In </a:t>
            </a:r>
            <a:r>
              <a:rPr lang="en-US" dirty="0">
                <a:solidFill>
                  <a:srgbClr val="7030A0"/>
                </a:solidFill>
              </a:rPr>
              <a:t>some languages</a:t>
            </a:r>
            <a:r>
              <a:rPr lang="en-US" dirty="0"/>
              <a:t>, the placement of stress in isolated words is </a:t>
            </a:r>
            <a:r>
              <a:rPr lang="en-US" dirty="0">
                <a:solidFill>
                  <a:srgbClr val="7030A0"/>
                </a:solidFill>
              </a:rPr>
              <a:t>easily predictable</a:t>
            </a:r>
            <a:r>
              <a:rPr lang="en-US" dirty="0"/>
              <a:t>. This is the case, for example, in Finnish, where stress generally falls on the first syllable of a word, and in Turkish, where it generally falls on the last.</a:t>
            </a:r>
          </a:p>
          <a:p>
            <a:endParaRPr lang="en-US" dirty="0"/>
          </a:p>
          <a:p>
            <a:r>
              <a:rPr lang="en-US" dirty="0">
                <a:solidFill>
                  <a:srgbClr val="0070C0"/>
                </a:solidFill>
              </a:rPr>
              <a:t>English is much more complex</a:t>
            </a:r>
            <a:r>
              <a:rPr lang="en-US" dirty="0"/>
              <a:t>. In fact, it can be argued that because of the complexity of the English word stress system, the foreign learner is best advised to assume that </a:t>
            </a:r>
            <a:r>
              <a:rPr lang="en-US" dirty="0">
                <a:solidFill>
                  <a:srgbClr val="0070C0"/>
                </a:solidFill>
              </a:rPr>
              <a:t>stress in English words is irregular</a:t>
            </a:r>
            <a:r>
              <a:rPr lang="en-US" dirty="0"/>
              <a:t>, and to learn the correct stress for each new word by looking it up in a dictionary.</a:t>
            </a:r>
          </a:p>
        </p:txBody>
      </p:sp>
    </p:spTree>
    <p:extLst>
      <p:ext uri="{BB962C8B-B14F-4D97-AF65-F5344CB8AC3E}">
        <p14:creationId xmlns:p14="http://schemas.microsoft.com/office/powerpoint/2010/main" val="544030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Introduction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sz="half" idx="1"/>
          </p:nvPr>
        </p:nvSpPr>
        <p:spPr/>
        <p:txBody>
          <a:bodyPr>
            <a:normAutofit fontScale="77500" lnSpcReduction="20000"/>
          </a:bodyPr>
          <a:lstStyle/>
          <a:p>
            <a:r>
              <a:rPr lang="en-US" dirty="0"/>
              <a:t>We shall formulate </a:t>
            </a:r>
            <a:r>
              <a:rPr lang="en-US" b="1" dirty="0"/>
              <a:t>a small set of rules</a:t>
            </a:r>
            <a:r>
              <a:rPr lang="en-US" dirty="0"/>
              <a:t> which can account </a:t>
            </a:r>
            <a:r>
              <a:rPr lang="en-US" b="1" dirty="0"/>
              <a:t>for stress placement</a:t>
            </a:r>
            <a:r>
              <a:rPr lang="en-US" dirty="0"/>
              <a:t> in a large number of English words.</a:t>
            </a:r>
          </a:p>
          <a:p>
            <a:endParaRPr lang="en-US" dirty="0"/>
          </a:p>
          <a:p>
            <a:r>
              <a:rPr lang="en-US" dirty="0"/>
              <a:t>In formulating the rules (or tendencies) we shall make use of the following concepts: </a:t>
            </a:r>
            <a:r>
              <a:rPr lang="en-US" b="1" dirty="0"/>
              <a:t>number of syllables, root, </a:t>
            </a:r>
            <a:r>
              <a:rPr lang="en-US" dirty="0"/>
              <a:t>and </a:t>
            </a:r>
            <a:r>
              <a:rPr lang="en-US" b="1" dirty="0"/>
              <a:t>affix.</a:t>
            </a:r>
            <a:endParaRPr lang="en-US" dirty="0"/>
          </a:p>
          <a:p>
            <a:endParaRPr lang="en-US" dirty="0"/>
          </a:p>
          <a:p>
            <a:r>
              <a:rPr lang="en-US" dirty="0"/>
              <a:t>The number of syllables in any word is the same as the number of peaks of sonority. Thus, </a:t>
            </a:r>
            <a:r>
              <a:rPr lang="en-US" i="1" dirty="0"/>
              <a:t>pea </a:t>
            </a:r>
            <a:r>
              <a:rPr lang="en-US" dirty="0"/>
              <a:t>and </a:t>
            </a:r>
            <a:r>
              <a:rPr lang="en-US" i="1" dirty="0"/>
              <a:t>more</a:t>
            </a:r>
            <a:r>
              <a:rPr lang="en-US" dirty="0"/>
              <a:t> have one syllable, </a:t>
            </a:r>
            <a:r>
              <a:rPr lang="en-US" i="1" dirty="0"/>
              <a:t>button</a:t>
            </a:r>
            <a:r>
              <a:rPr lang="en-US" dirty="0"/>
              <a:t> and </a:t>
            </a:r>
            <a:r>
              <a:rPr lang="en-US" i="1" dirty="0"/>
              <a:t>alone</a:t>
            </a:r>
            <a:r>
              <a:rPr lang="en-US" dirty="0"/>
              <a:t> have two, </a:t>
            </a:r>
            <a:r>
              <a:rPr lang="en-US" i="1" dirty="0"/>
              <a:t>impatience</a:t>
            </a:r>
            <a:r>
              <a:rPr lang="en-US" dirty="0"/>
              <a:t> three, </a:t>
            </a:r>
            <a:r>
              <a:rPr lang="en-US" i="1" dirty="0"/>
              <a:t>undoubtedly</a:t>
            </a:r>
            <a:r>
              <a:rPr lang="en-US" dirty="0"/>
              <a:t> four, etc.</a:t>
            </a:r>
          </a:p>
          <a:p>
            <a:endParaRPr lang="en-US" dirty="0"/>
          </a:p>
          <a:p>
            <a:pPr marL="0" indent="0">
              <a:buNone/>
            </a:pPr>
            <a:endParaRPr lang="en-US" dirty="0"/>
          </a:p>
        </p:txBody>
      </p:sp>
      <p:sp>
        <p:nvSpPr>
          <p:cNvPr id="2" name="Content Placeholder 1">
            <a:extLst>
              <a:ext uri="{FF2B5EF4-FFF2-40B4-BE49-F238E27FC236}">
                <a16:creationId xmlns:a16="http://schemas.microsoft.com/office/drawing/2014/main" id="{FA18A4A3-B3A1-40E0-AAB1-0CB50508D044}"/>
              </a:ext>
            </a:extLst>
          </p:cNvPr>
          <p:cNvSpPr>
            <a:spLocks noGrp="1"/>
          </p:cNvSpPr>
          <p:nvPr>
            <p:ph sz="half" idx="2"/>
          </p:nvPr>
        </p:nvSpPr>
        <p:spPr/>
        <p:txBody>
          <a:bodyPr>
            <a:normAutofit fontScale="77500" lnSpcReduction="20000"/>
          </a:bodyPr>
          <a:lstStyle/>
          <a:p>
            <a:r>
              <a:rPr lang="en-US" dirty="0"/>
              <a:t>We shall require four labels to refer to syllable position: </a:t>
            </a:r>
            <a:r>
              <a:rPr lang="en-US" b="1" dirty="0"/>
              <a:t>initial, antepenultimate </a:t>
            </a:r>
            <a:r>
              <a:rPr lang="en-US" dirty="0"/>
              <a:t>(=the last syllable but two), </a:t>
            </a:r>
            <a:r>
              <a:rPr lang="en-US" b="1" dirty="0"/>
              <a:t>penultimate</a:t>
            </a:r>
            <a:r>
              <a:rPr lang="en-US" dirty="0"/>
              <a:t> (= last syllable but one), and </a:t>
            </a:r>
            <a:r>
              <a:rPr lang="en-US" b="1" dirty="0"/>
              <a:t>final.</a:t>
            </a:r>
            <a:endParaRPr lang="en-US" dirty="0"/>
          </a:p>
          <a:p>
            <a:endParaRPr lang="en-US" dirty="0"/>
          </a:p>
          <a:p>
            <a:r>
              <a:rPr lang="en-US" dirty="0"/>
              <a:t>Thus, in the word:</a:t>
            </a:r>
          </a:p>
          <a:p>
            <a:pPr marL="268288" indent="0">
              <a:buNone/>
            </a:pPr>
            <a:r>
              <a:rPr lang="en-US" b="1" i="1" dirty="0" err="1">
                <a:solidFill>
                  <a:srgbClr val="C00000"/>
                </a:solidFill>
              </a:rPr>
              <a:t>bú</a:t>
            </a:r>
            <a:r>
              <a:rPr lang="en-US" i="1" dirty="0" err="1"/>
              <a:t>tton</a:t>
            </a:r>
            <a:r>
              <a:rPr lang="en-US" dirty="0"/>
              <a:t> the primary stress falls on the initial syllable (it is also the penultimate), </a:t>
            </a:r>
          </a:p>
          <a:p>
            <a:pPr marL="268288" indent="0">
              <a:buNone/>
            </a:pPr>
            <a:r>
              <a:rPr lang="en-US" i="1" dirty="0" err="1"/>
              <a:t>im</a:t>
            </a:r>
            <a:r>
              <a:rPr lang="en-US" b="1" i="1" dirty="0" err="1">
                <a:solidFill>
                  <a:srgbClr val="C00000"/>
                </a:solidFill>
              </a:rPr>
              <a:t>p</a:t>
            </a:r>
            <a:r>
              <a:rPr lang="en-US" b="1" i="1" dirty="0" err="1">
                <a:solidFill>
                  <a:srgbClr val="C00000"/>
                </a:solidFill>
                <a:latin typeface="Times New Roman" panose="02020603050405020304" pitchFamily="18" charset="0"/>
                <a:cs typeface="Times New Roman" panose="02020603050405020304" pitchFamily="18" charset="0"/>
              </a:rPr>
              <a:t>á</a:t>
            </a:r>
            <a:r>
              <a:rPr lang="en-US" i="1" dirty="0" err="1"/>
              <a:t>tience</a:t>
            </a:r>
            <a:r>
              <a:rPr lang="en-US" dirty="0"/>
              <a:t> it falls on the penultimate, and</a:t>
            </a:r>
          </a:p>
          <a:p>
            <a:pPr marL="268288" indent="0">
              <a:buNone/>
            </a:pPr>
            <a:r>
              <a:rPr lang="en-US" i="1" dirty="0" err="1"/>
              <a:t>un</a:t>
            </a:r>
            <a:r>
              <a:rPr lang="en-US" b="1" i="1" dirty="0" err="1">
                <a:solidFill>
                  <a:srgbClr val="C00000"/>
                </a:solidFill>
              </a:rPr>
              <a:t>d</a:t>
            </a:r>
            <a:r>
              <a:rPr lang="en-US" b="1" i="1" dirty="0" err="1">
                <a:solidFill>
                  <a:srgbClr val="C00000"/>
                </a:solidFill>
                <a:latin typeface="Times New Roman" panose="02020603050405020304" pitchFamily="18" charset="0"/>
                <a:cs typeface="Times New Roman" panose="02020603050405020304" pitchFamily="18" charset="0"/>
              </a:rPr>
              <a:t>ó</a:t>
            </a:r>
            <a:r>
              <a:rPr lang="en-US" i="1" dirty="0" err="1"/>
              <a:t>ubtedly</a:t>
            </a:r>
            <a:r>
              <a:rPr lang="en-US" i="1" dirty="0"/>
              <a:t> on the antepenultimate.</a:t>
            </a:r>
          </a:p>
          <a:p>
            <a:pPr marL="268288" indent="0">
              <a:buNone/>
            </a:pPr>
            <a:r>
              <a:rPr lang="en-US" dirty="0"/>
              <a:t>In the word like </a:t>
            </a:r>
            <a:r>
              <a:rPr lang="en-US" i="1" dirty="0" err="1"/>
              <a:t>a</a:t>
            </a:r>
            <a:r>
              <a:rPr lang="en-US" b="1" i="1" dirty="0" err="1">
                <a:solidFill>
                  <a:srgbClr val="C00000"/>
                </a:solidFill>
              </a:rPr>
              <a:t>l</a:t>
            </a:r>
            <a:r>
              <a:rPr lang="en-US" b="1" i="1" dirty="0" err="1">
                <a:solidFill>
                  <a:srgbClr val="C00000"/>
                </a:solidFill>
                <a:latin typeface="Times New Roman" panose="02020603050405020304" pitchFamily="18" charset="0"/>
                <a:cs typeface="Times New Roman" panose="02020603050405020304" pitchFamily="18" charset="0"/>
              </a:rPr>
              <a:t>ó</a:t>
            </a:r>
            <a:r>
              <a:rPr lang="en-US" b="1" i="1" dirty="0" err="1">
                <a:solidFill>
                  <a:srgbClr val="C00000"/>
                </a:solidFill>
              </a:rPr>
              <a:t>ne</a:t>
            </a:r>
            <a:r>
              <a:rPr lang="en-US" dirty="0"/>
              <a:t> it falls on the final syllable.</a:t>
            </a:r>
          </a:p>
        </p:txBody>
      </p:sp>
    </p:spTree>
    <p:extLst>
      <p:ext uri="{BB962C8B-B14F-4D97-AF65-F5344CB8AC3E}">
        <p14:creationId xmlns:p14="http://schemas.microsoft.com/office/powerpoint/2010/main" val="422840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0" end="0"/>
                                            </p:txEl>
                                          </p:spTgt>
                                        </p:tgtEl>
                                        <p:attrNameLst>
                                          <p:attrName>style.visibility</p:attrName>
                                        </p:attrNameLst>
                                      </p:cBhvr>
                                      <p:to>
                                        <p:strVal val="visible"/>
                                      </p:to>
                                    </p:set>
                                    <p:animEffect transition="in" filter="fade">
                                      <p:cBhvr>
                                        <p:cTn id="22" dur="500"/>
                                        <p:tgtEl>
                                          <p:spTgt spid="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animEffect transition="in" filter="fade">
                                      <p:cBhvr>
                                        <p:cTn id="27" dur="500"/>
                                        <p:tgtEl>
                                          <p:spTgt spid="2">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3" end="3"/>
                                            </p:txEl>
                                          </p:spTgt>
                                        </p:tgtEl>
                                        <p:attrNameLst>
                                          <p:attrName>style.visibility</p:attrName>
                                        </p:attrNameLst>
                                      </p:cBhvr>
                                      <p:to>
                                        <p:strVal val="visible"/>
                                      </p:to>
                                    </p:set>
                                    <p:animEffect transition="in" filter="fade">
                                      <p:cBhvr>
                                        <p:cTn id="32" dur="500"/>
                                        <p:tgtEl>
                                          <p:spTgt spid="2">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Effect transition="in" filter="fade">
                                      <p:cBhvr>
                                        <p:cTn id="37" dur="500"/>
                                        <p:tgtEl>
                                          <p:spTgt spid="2">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500"/>
                                        <p:tgtEl>
                                          <p:spTgt spid="2">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
                                            <p:txEl>
                                              <p:pRg st="6" end="6"/>
                                            </p:txEl>
                                          </p:spTgt>
                                        </p:tgtEl>
                                        <p:attrNameLst>
                                          <p:attrName>style.visibility</p:attrName>
                                        </p:attrNameLst>
                                      </p:cBhvr>
                                      <p:to>
                                        <p:strVal val="visible"/>
                                      </p:to>
                                    </p:set>
                                    <p:animEffect transition="in" filter="fade">
                                      <p:cBhvr>
                                        <p:cTn id="4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Introduction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sz="half" idx="1"/>
          </p:nvPr>
        </p:nvSpPr>
        <p:spPr/>
        <p:txBody>
          <a:bodyPr>
            <a:normAutofit fontScale="85000" lnSpcReduction="20000"/>
          </a:bodyPr>
          <a:lstStyle/>
          <a:p>
            <a:r>
              <a:rPr lang="en-US" dirty="0"/>
              <a:t>We can use the word </a:t>
            </a:r>
            <a:r>
              <a:rPr lang="en-US" i="1" dirty="0"/>
              <a:t>undoubtedly</a:t>
            </a:r>
            <a:r>
              <a:rPr lang="en-US" dirty="0"/>
              <a:t> to illustrate the distinction between root and affix:</a:t>
            </a:r>
          </a:p>
          <a:p>
            <a:pPr marL="446088" indent="0">
              <a:buNone/>
            </a:pPr>
            <a:r>
              <a:rPr lang="en-US" dirty="0"/>
              <a:t>Root </a:t>
            </a:r>
            <a:r>
              <a:rPr lang="en-US" dirty="0">
                <a:sym typeface="Wingdings" panose="05000000000000000000" pitchFamily="2" charset="2"/>
              </a:rPr>
              <a:t> doubt</a:t>
            </a:r>
          </a:p>
          <a:p>
            <a:pPr marL="446088" indent="0">
              <a:buNone/>
            </a:pPr>
            <a:r>
              <a:rPr lang="en-US" dirty="0">
                <a:sym typeface="Wingdings" panose="05000000000000000000" pitchFamily="2" charset="2"/>
              </a:rPr>
              <a:t>Affixes  </a:t>
            </a:r>
            <a:r>
              <a:rPr lang="en-US" i="1" dirty="0">
                <a:sym typeface="Wingdings" panose="05000000000000000000" pitchFamily="2" charset="2"/>
              </a:rPr>
              <a:t>un-, -ed, -</a:t>
            </a:r>
            <a:r>
              <a:rPr lang="en-US" i="1" dirty="0" err="1">
                <a:sym typeface="Wingdings" panose="05000000000000000000" pitchFamily="2" charset="2"/>
              </a:rPr>
              <a:t>ly</a:t>
            </a:r>
            <a:endParaRPr lang="en-US" dirty="0">
              <a:sym typeface="Wingdings" panose="05000000000000000000" pitchFamily="2" charset="2"/>
            </a:endParaRPr>
          </a:p>
          <a:p>
            <a:pPr marL="0" indent="0">
              <a:buNone/>
            </a:pPr>
            <a:endParaRPr lang="en-US" dirty="0">
              <a:sym typeface="Wingdings" panose="05000000000000000000" pitchFamily="2" charset="2"/>
            </a:endParaRPr>
          </a:p>
          <a:p>
            <a:pPr marL="177800" indent="0">
              <a:buNone/>
            </a:pPr>
            <a:r>
              <a:rPr lang="en-US" dirty="0">
                <a:sym typeface="Wingdings" panose="05000000000000000000" pitchFamily="2" charset="2"/>
              </a:rPr>
              <a:t>An affix which precedes the root is called a </a:t>
            </a:r>
            <a:r>
              <a:rPr lang="en-US" b="1" dirty="0">
                <a:sym typeface="Wingdings" panose="05000000000000000000" pitchFamily="2" charset="2"/>
              </a:rPr>
              <a:t>prefix;</a:t>
            </a:r>
            <a:r>
              <a:rPr lang="en-US" dirty="0">
                <a:sym typeface="Wingdings" panose="05000000000000000000" pitchFamily="2" charset="2"/>
              </a:rPr>
              <a:t> an affix which follows the root is called </a:t>
            </a:r>
            <a:r>
              <a:rPr lang="en-US" b="1" dirty="0">
                <a:sym typeface="Wingdings" panose="05000000000000000000" pitchFamily="2" charset="2"/>
              </a:rPr>
              <a:t>a suffix</a:t>
            </a:r>
            <a:r>
              <a:rPr lang="en-US" dirty="0">
                <a:sym typeface="Wingdings" panose="05000000000000000000" pitchFamily="2" charset="2"/>
              </a:rPr>
              <a:t>.</a:t>
            </a:r>
          </a:p>
          <a:p>
            <a:pPr marL="177800" indent="0">
              <a:buNone/>
            </a:pPr>
            <a:endParaRPr lang="en-US" dirty="0">
              <a:sym typeface="Wingdings" panose="05000000000000000000" pitchFamily="2" charset="2"/>
            </a:endParaRPr>
          </a:p>
          <a:p>
            <a:pPr marL="177800" indent="0">
              <a:buNone/>
            </a:pPr>
            <a:r>
              <a:rPr lang="en-US" dirty="0">
                <a:sym typeface="Wingdings" panose="05000000000000000000" pitchFamily="2" charset="2"/>
              </a:rPr>
              <a:t>Thus, </a:t>
            </a:r>
            <a:r>
              <a:rPr lang="en-US" i="1" dirty="0">
                <a:sym typeface="Wingdings" panose="05000000000000000000" pitchFamily="2" charset="2"/>
              </a:rPr>
              <a:t>un-</a:t>
            </a:r>
            <a:r>
              <a:rPr lang="en-US" dirty="0">
                <a:sym typeface="Wingdings" panose="05000000000000000000" pitchFamily="2" charset="2"/>
              </a:rPr>
              <a:t> is a prefix, whereas </a:t>
            </a:r>
            <a:r>
              <a:rPr lang="en-US" i="1" dirty="0">
                <a:sym typeface="Wingdings" panose="05000000000000000000" pitchFamily="2" charset="2"/>
              </a:rPr>
              <a:t>–ed </a:t>
            </a:r>
            <a:r>
              <a:rPr lang="en-US" dirty="0">
                <a:sym typeface="Wingdings" panose="05000000000000000000" pitchFamily="2" charset="2"/>
              </a:rPr>
              <a:t> and </a:t>
            </a:r>
            <a:r>
              <a:rPr lang="en-US" i="1" dirty="0">
                <a:sym typeface="Wingdings" panose="05000000000000000000" pitchFamily="2" charset="2"/>
              </a:rPr>
              <a:t>–</a:t>
            </a:r>
            <a:r>
              <a:rPr lang="en-US" i="1" dirty="0" err="1">
                <a:sym typeface="Wingdings" panose="05000000000000000000" pitchFamily="2" charset="2"/>
              </a:rPr>
              <a:t>ly</a:t>
            </a:r>
            <a:r>
              <a:rPr lang="en-US" dirty="0">
                <a:sym typeface="Wingdings" panose="05000000000000000000" pitchFamily="2" charset="2"/>
              </a:rPr>
              <a:t> are suffixes.</a:t>
            </a:r>
            <a:endParaRPr lang="en-US" i="1" dirty="0"/>
          </a:p>
        </p:txBody>
      </p:sp>
      <p:sp>
        <p:nvSpPr>
          <p:cNvPr id="2" name="Content Placeholder 1">
            <a:extLst>
              <a:ext uri="{FF2B5EF4-FFF2-40B4-BE49-F238E27FC236}">
                <a16:creationId xmlns:a16="http://schemas.microsoft.com/office/drawing/2014/main" id="{FA18A4A3-B3A1-40E0-AAB1-0CB50508D044}"/>
              </a:ext>
            </a:extLst>
          </p:cNvPr>
          <p:cNvSpPr>
            <a:spLocks noGrp="1"/>
          </p:cNvSpPr>
          <p:nvPr>
            <p:ph sz="half" idx="2"/>
          </p:nvPr>
        </p:nvSpPr>
        <p:spPr/>
        <p:txBody>
          <a:bodyPr>
            <a:normAutofit fontScale="85000" lnSpcReduction="20000"/>
          </a:bodyPr>
          <a:lstStyle/>
          <a:p>
            <a:r>
              <a:rPr lang="en-US" dirty="0"/>
              <a:t>We can distinguish between “non-compound” words and “compound” words on the basis of the number of roots they contain:</a:t>
            </a:r>
          </a:p>
          <a:p>
            <a:pPr marL="623888">
              <a:buFont typeface="Wingdings" panose="05000000000000000000" pitchFamily="2" charset="2"/>
              <a:buChar char="Ø"/>
            </a:pPr>
            <a:r>
              <a:rPr lang="en-US" b="1" dirty="0"/>
              <a:t>A non-compound</a:t>
            </a:r>
            <a:r>
              <a:rPr lang="en-US" dirty="0"/>
              <a:t> </a:t>
            </a:r>
            <a:r>
              <a:rPr lang="en-US" i="1" dirty="0"/>
              <a:t>(boat, kindness, replay)</a:t>
            </a:r>
            <a:r>
              <a:rPr lang="en-US" dirty="0"/>
              <a:t> </a:t>
            </a:r>
            <a:r>
              <a:rPr lang="en-US" b="1" dirty="0"/>
              <a:t>has one and only one root.</a:t>
            </a:r>
          </a:p>
          <a:p>
            <a:pPr marL="623888">
              <a:buFont typeface="Wingdings" panose="05000000000000000000" pitchFamily="2" charset="2"/>
              <a:buChar char="Ø"/>
            </a:pPr>
            <a:r>
              <a:rPr lang="en-US" b="1" dirty="0"/>
              <a:t>Compounds</a:t>
            </a:r>
            <a:r>
              <a:rPr lang="en-US" dirty="0"/>
              <a:t> </a:t>
            </a:r>
            <a:r>
              <a:rPr lang="en-US" i="1" dirty="0"/>
              <a:t>(blackboard, forget-me-not, underdog)</a:t>
            </a:r>
            <a:r>
              <a:rPr lang="en-US" dirty="0"/>
              <a:t> </a:t>
            </a:r>
            <a:r>
              <a:rPr lang="en-US" b="1" dirty="0"/>
              <a:t>contain two or more roots.</a:t>
            </a:r>
          </a:p>
        </p:txBody>
      </p:sp>
    </p:spTree>
    <p:extLst>
      <p:ext uri="{BB962C8B-B14F-4D97-AF65-F5344CB8AC3E}">
        <p14:creationId xmlns:p14="http://schemas.microsoft.com/office/powerpoint/2010/main" val="3986370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0" end="0"/>
                                            </p:txEl>
                                          </p:spTgt>
                                        </p:tgtEl>
                                        <p:attrNameLst>
                                          <p:attrName>style.visibility</p:attrName>
                                        </p:attrNameLst>
                                      </p:cBhvr>
                                      <p:to>
                                        <p:strVal val="visible"/>
                                      </p:to>
                                    </p:set>
                                    <p:animEffect transition="in" filter="fade">
                                      <p:cBhvr>
                                        <p:cTn id="32" dur="500"/>
                                        <p:tgtEl>
                                          <p:spTgt spid="2">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
                                            <p:txEl>
                                              <p:pRg st="1" end="1"/>
                                            </p:txEl>
                                          </p:spTgt>
                                        </p:tgtEl>
                                        <p:attrNameLst>
                                          <p:attrName>style.visibility</p:attrName>
                                        </p:attrNameLst>
                                      </p:cBhvr>
                                      <p:to>
                                        <p:strVal val="visible"/>
                                      </p:to>
                                    </p:set>
                                    <p:animEffect transition="in" filter="fade">
                                      <p:cBhvr>
                                        <p:cTn id="37" dur="500"/>
                                        <p:tgtEl>
                                          <p:spTgt spid="2">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
                                            <p:txEl>
                                              <p:pRg st="2" end="2"/>
                                            </p:txEl>
                                          </p:spTgt>
                                        </p:tgtEl>
                                        <p:attrNameLst>
                                          <p:attrName>style.visibility</p:attrName>
                                        </p:attrNameLst>
                                      </p:cBhvr>
                                      <p:to>
                                        <p:strVal val="visible"/>
                                      </p:to>
                                    </p:set>
                                    <p:animEffect transition="in" filter="fade">
                                      <p:cBhvr>
                                        <p:cTn id="42"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Stress in Non-Compounds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sz="half" idx="1"/>
          </p:nvPr>
        </p:nvSpPr>
        <p:spPr/>
        <p:txBody>
          <a:bodyPr>
            <a:normAutofit fontScale="92500" lnSpcReduction="20000"/>
          </a:bodyPr>
          <a:lstStyle/>
          <a:p>
            <a:r>
              <a:rPr lang="en-US" sz="2400" dirty="0"/>
              <a:t>Non-compounds can be subcategorized as follows:</a:t>
            </a:r>
          </a:p>
          <a:p>
            <a:pPr marL="803275" indent="-514350">
              <a:buFont typeface="+mj-lt"/>
              <a:buAutoNum type="arabicPeriod"/>
            </a:pPr>
            <a:r>
              <a:rPr lang="en-US" sz="2400" dirty="0"/>
              <a:t>root only</a:t>
            </a:r>
          </a:p>
          <a:p>
            <a:pPr marL="803275" indent="-514350">
              <a:buFont typeface="+mj-lt"/>
              <a:buAutoNum type="arabicPeriod"/>
            </a:pPr>
            <a:r>
              <a:rPr lang="en-US" sz="2400" dirty="0"/>
              <a:t>root + suffixes</a:t>
            </a:r>
          </a:p>
          <a:p>
            <a:pPr marL="803275" indent="-514350">
              <a:buFont typeface="+mj-lt"/>
              <a:buAutoNum type="arabicPeriod"/>
            </a:pPr>
            <a:r>
              <a:rPr lang="en-US" sz="2400" dirty="0"/>
              <a:t>prefix + root</a:t>
            </a:r>
          </a:p>
          <a:p>
            <a:pPr marL="803275" indent="-514350">
              <a:buFont typeface="+mj-lt"/>
              <a:buAutoNum type="arabicPeriod"/>
            </a:pPr>
            <a:r>
              <a:rPr lang="en-US" sz="2400" dirty="0"/>
              <a:t>prefix(es) + root + suffix(es)</a:t>
            </a:r>
          </a:p>
          <a:p>
            <a:pPr marL="514350" indent="-514350">
              <a:buFont typeface="+mj-lt"/>
              <a:buAutoNum type="arabicPeriod"/>
            </a:pPr>
            <a:endParaRPr lang="en-US" sz="2400" dirty="0"/>
          </a:p>
          <a:p>
            <a:pPr marL="0" indent="0">
              <a:buNone/>
            </a:pPr>
            <a:r>
              <a:rPr lang="en-US" sz="2400" dirty="0"/>
              <a:t>It is in this order that the words will be discussed.</a:t>
            </a:r>
          </a:p>
        </p:txBody>
      </p:sp>
      <p:sp>
        <p:nvSpPr>
          <p:cNvPr id="5" name="Content Placeholder 4">
            <a:extLst>
              <a:ext uri="{FF2B5EF4-FFF2-40B4-BE49-F238E27FC236}">
                <a16:creationId xmlns:a16="http://schemas.microsoft.com/office/drawing/2014/main" id="{0AFE41A6-3806-401D-A62A-99E910A2CE06}"/>
              </a:ext>
            </a:extLst>
          </p:cNvPr>
          <p:cNvSpPr>
            <a:spLocks noGrp="1"/>
          </p:cNvSpPr>
          <p:nvPr>
            <p:ph sz="half" idx="2"/>
          </p:nvPr>
        </p:nvSpPr>
        <p:spPr>
          <a:xfrm>
            <a:off x="6172200" y="1825624"/>
            <a:ext cx="5181600" cy="4519419"/>
          </a:xfrm>
        </p:spPr>
        <p:txBody>
          <a:bodyPr>
            <a:normAutofit fontScale="92500" lnSpcReduction="20000"/>
          </a:bodyPr>
          <a:lstStyle/>
          <a:p>
            <a:pPr marL="514350" indent="-514350">
              <a:buAutoNum type="arabicPeriod"/>
            </a:pPr>
            <a:r>
              <a:rPr lang="en-US" sz="2000" b="1" dirty="0">
                <a:solidFill>
                  <a:srgbClr val="7030A0"/>
                </a:solidFill>
              </a:rPr>
              <a:t>ROOT ONLY</a:t>
            </a:r>
          </a:p>
          <a:p>
            <a:pPr marL="0" indent="0">
              <a:buNone/>
            </a:pPr>
            <a:r>
              <a:rPr lang="en-US" sz="2000" b="1" dirty="0"/>
              <a:t>The Root Stress Rule</a:t>
            </a:r>
          </a:p>
          <a:p>
            <a:pPr marL="0" indent="0">
              <a:buNone/>
            </a:pPr>
            <a:r>
              <a:rPr lang="en-US" sz="2000" dirty="0"/>
              <a:t>Consider the following words, which are ordered according to the number of syllables they contain:</a:t>
            </a:r>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r>
              <a:rPr lang="en-US" sz="2000" dirty="0"/>
              <a:t>Primary stress assignment in all three </a:t>
            </a:r>
            <a:r>
              <a:rPr lang="en-US" sz="2000" dirty="0" err="1"/>
              <a:t>coloumns</a:t>
            </a:r>
            <a:r>
              <a:rPr lang="en-US" sz="2000" dirty="0"/>
              <a:t> can be accounted for by the following general rule:</a:t>
            </a:r>
          </a:p>
        </p:txBody>
      </p:sp>
      <p:grpSp>
        <p:nvGrpSpPr>
          <p:cNvPr id="12" name="Group 11">
            <a:extLst>
              <a:ext uri="{FF2B5EF4-FFF2-40B4-BE49-F238E27FC236}">
                <a16:creationId xmlns:a16="http://schemas.microsoft.com/office/drawing/2014/main" id="{804C9816-1F9B-4504-B28F-D51B2D30E940}"/>
              </a:ext>
            </a:extLst>
          </p:cNvPr>
          <p:cNvGrpSpPr/>
          <p:nvPr/>
        </p:nvGrpSpPr>
        <p:grpSpPr>
          <a:xfrm>
            <a:off x="6750204" y="3211861"/>
            <a:ext cx="4025591" cy="2323358"/>
            <a:chOff x="6750204" y="3066895"/>
            <a:chExt cx="4025591" cy="2323358"/>
          </a:xfrm>
        </p:grpSpPr>
        <p:pic>
          <p:nvPicPr>
            <p:cNvPr id="9" name="Picture 8">
              <a:extLst>
                <a:ext uri="{FF2B5EF4-FFF2-40B4-BE49-F238E27FC236}">
                  <a16:creationId xmlns:a16="http://schemas.microsoft.com/office/drawing/2014/main" id="{69436C53-F214-406A-A1C2-78F7FF6BE78E}"/>
                </a:ext>
              </a:extLst>
            </p:cNvPr>
            <p:cNvPicPr>
              <a:picLocks noChangeAspect="1"/>
            </p:cNvPicPr>
            <p:nvPr/>
          </p:nvPicPr>
          <p:blipFill rotWithShape="1">
            <a:blip r:embed="rId3"/>
            <a:srcRect l="39786" t="42276" r="27195" b="25529"/>
            <a:stretch/>
          </p:blipFill>
          <p:spPr>
            <a:xfrm>
              <a:off x="6750204" y="3066895"/>
              <a:ext cx="4025591" cy="2207942"/>
            </a:xfrm>
            <a:prstGeom prst="rect">
              <a:avLst/>
            </a:prstGeom>
          </p:spPr>
        </p:pic>
        <p:sp>
          <p:nvSpPr>
            <p:cNvPr id="10" name="TextBox 9">
              <a:extLst>
                <a:ext uri="{FF2B5EF4-FFF2-40B4-BE49-F238E27FC236}">
                  <a16:creationId xmlns:a16="http://schemas.microsoft.com/office/drawing/2014/main" id="{D58B6B42-0F64-4BDD-88F5-B1E6B61B7142}"/>
                </a:ext>
              </a:extLst>
            </p:cNvPr>
            <p:cNvSpPr txBox="1"/>
            <p:nvPr/>
          </p:nvSpPr>
          <p:spPr>
            <a:xfrm>
              <a:off x="6750204" y="5159421"/>
              <a:ext cx="3461204" cy="230832"/>
            </a:xfrm>
            <a:prstGeom prst="rect">
              <a:avLst/>
            </a:prstGeom>
            <a:noFill/>
          </p:spPr>
          <p:txBody>
            <a:bodyPr wrap="none" rtlCol="0">
              <a:spAutoFit/>
            </a:bodyPr>
            <a:lstStyle/>
            <a:p>
              <a:r>
                <a:rPr lang="en-US" sz="900" dirty="0"/>
                <a:t>Taken from Bauer et al.’s American English Pronunciation book (1980)</a:t>
              </a:r>
            </a:p>
          </p:txBody>
        </p:sp>
      </p:grpSp>
    </p:spTree>
    <p:extLst>
      <p:ext uri="{BB962C8B-B14F-4D97-AF65-F5344CB8AC3E}">
        <p14:creationId xmlns:p14="http://schemas.microsoft.com/office/powerpoint/2010/main" val="770852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5">
                                            <p:txEl>
                                              <p:pRg st="0" end="0"/>
                                            </p:txEl>
                                          </p:spTgt>
                                        </p:tgtEl>
                                        <p:attrNameLst>
                                          <p:attrName>style.visibility</p:attrName>
                                        </p:attrNameLst>
                                      </p:cBhvr>
                                      <p:to>
                                        <p:strVal val="visible"/>
                                      </p:to>
                                    </p:set>
                                    <p:animEffect transition="in" filter="fade">
                                      <p:cBhvr>
                                        <p:cTn id="35" dur="500"/>
                                        <p:tgtEl>
                                          <p:spTgt spid="5">
                                            <p:txEl>
                                              <p:pRg st="0" end="0"/>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5">
                                            <p:txEl>
                                              <p:pRg st="1" end="1"/>
                                            </p:txEl>
                                          </p:spTgt>
                                        </p:tgtEl>
                                        <p:attrNameLst>
                                          <p:attrName>style.visibility</p:attrName>
                                        </p:attrNameLst>
                                      </p:cBhvr>
                                      <p:to>
                                        <p:strVal val="visible"/>
                                      </p:to>
                                    </p:set>
                                    <p:animEffect transition="in" filter="fade">
                                      <p:cBhvr>
                                        <p:cTn id="38" dur="500"/>
                                        <p:tgtEl>
                                          <p:spTgt spid="5">
                                            <p:txEl>
                                              <p:pRg st="1" end="1"/>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5">
                                            <p:txEl>
                                              <p:pRg st="2" end="2"/>
                                            </p:txEl>
                                          </p:spTgt>
                                        </p:tgtEl>
                                        <p:attrNameLst>
                                          <p:attrName>style.visibility</p:attrName>
                                        </p:attrNameLst>
                                      </p:cBhvr>
                                      <p:to>
                                        <p:strVal val="visible"/>
                                      </p:to>
                                    </p:set>
                                    <p:animEffect transition="in" filter="fade">
                                      <p:cBhvr>
                                        <p:cTn id="43" dur="500"/>
                                        <p:tgtEl>
                                          <p:spTgt spid="5">
                                            <p:txEl>
                                              <p:pRg st="2" end="2"/>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500"/>
                                        <p:tgtEl>
                                          <p:spTgt spid="12"/>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5">
                                            <p:txEl>
                                              <p:pRg st="11" end="11"/>
                                            </p:txEl>
                                          </p:spTgt>
                                        </p:tgtEl>
                                        <p:attrNameLst>
                                          <p:attrName>style.visibility</p:attrName>
                                        </p:attrNameLst>
                                      </p:cBhvr>
                                      <p:to>
                                        <p:strVal val="visible"/>
                                      </p:to>
                                    </p:set>
                                    <p:animEffect transition="in" filter="fade">
                                      <p:cBhvr>
                                        <p:cTn id="53" dur="500"/>
                                        <p:tgtEl>
                                          <p:spTgt spid="5">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Root Stress Rule (RSR)</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4315775"/>
            <a:ext cx="4603595" cy="2040420"/>
          </a:xfrm>
        </p:spPr>
        <p:txBody>
          <a:bodyPr>
            <a:normAutofit fontScale="85000" lnSpcReduction="10000"/>
          </a:bodyPr>
          <a:lstStyle/>
          <a:p>
            <a:r>
              <a:rPr lang="en-US" dirty="0"/>
              <a:t>In roots of </a:t>
            </a:r>
            <a:r>
              <a:rPr lang="en-US" b="1" dirty="0"/>
              <a:t>3 syllables or less </a:t>
            </a:r>
            <a:r>
              <a:rPr lang="en-US" dirty="0"/>
              <a:t>(column 1 and 2), primary stress is on the </a:t>
            </a:r>
            <a:r>
              <a:rPr lang="en-US" b="1" dirty="0"/>
              <a:t>initial syllable</a:t>
            </a:r>
            <a:r>
              <a:rPr lang="en-US" dirty="0"/>
              <a:t>.</a:t>
            </a:r>
          </a:p>
          <a:p>
            <a:r>
              <a:rPr lang="en-US" dirty="0"/>
              <a:t>In roots of </a:t>
            </a:r>
            <a:r>
              <a:rPr lang="en-US" b="1" dirty="0"/>
              <a:t>&gt;3 syllables </a:t>
            </a:r>
            <a:r>
              <a:rPr lang="en-US" dirty="0"/>
              <a:t>(column 3), primary stress is on the </a:t>
            </a:r>
            <a:r>
              <a:rPr lang="en-US" b="1" dirty="0"/>
              <a:t>antepenultimate syllable</a:t>
            </a:r>
            <a:r>
              <a:rPr lang="en-US" dirty="0"/>
              <a:t>.</a:t>
            </a:r>
          </a:p>
        </p:txBody>
      </p:sp>
      <p:grpSp>
        <p:nvGrpSpPr>
          <p:cNvPr id="6" name="Group 5">
            <a:extLst>
              <a:ext uri="{FF2B5EF4-FFF2-40B4-BE49-F238E27FC236}">
                <a16:creationId xmlns:a16="http://schemas.microsoft.com/office/drawing/2014/main" id="{F6FE1E34-1506-40EE-863B-05FBF298B92B}"/>
              </a:ext>
            </a:extLst>
          </p:cNvPr>
          <p:cNvGrpSpPr/>
          <p:nvPr/>
        </p:nvGrpSpPr>
        <p:grpSpPr>
          <a:xfrm>
            <a:off x="838200" y="1690688"/>
            <a:ext cx="4025591" cy="2323358"/>
            <a:chOff x="6750204" y="3066895"/>
            <a:chExt cx="4025591" cy="2323358"/>
          </a:xfrm>
        </p:grpSpPr>
        <p:pic>
          <p:nvPicPr>
            <p:cNvPr id="9" name="Picture 8">
              <a:extLst>
                <a:ext uri="{FF2B5EF4-FFF2-40B4-BE49-F238E27FC236}">
                  <a16:creationId xmlns:a16="http://schemas.microsoft.com/office/drawing/2014/main" id="{7977D9CC-3C49-4E66-9E93-EE5CE5FD1814}"/>
                </a:ext>
              </a:extLst>
            </p:cNvPr>
            <p:cNvPicPr>
              <a:picLocks noChangeAspect="1"/>
            </p:cNvPicPr>
            <p:nvPr/>
          </p:nvPicPr>
          <p:blipFill rotWithShape="1">
            <a:blip r:embed="rId3"/>
            <a:srcRect l="39786" t="42276" r="27195" b="25529"/>
            <a:stretch/>
          </p:blipFill>
          <p:spPr>
            <a:xfrm>
              <a:off x="6750204" y="3066895"/>
              <a:ext cx="4025591" cy="2207942"/>
            </a:xfrm>
            <a:prstGeom prst="rect">
              <a:avLst/>
            </a:prstGeom>
          </p:spPr>
        </p:pic>
        <p:sp>
          <p:nvSpPr>
            <p:cNvPr id="10" name="TextBox 9">
              <a:extLst>
                <a:ext uri="{FF2B5EF4-FFF2-40B4-BE49-F238E27FC236}">
                  <a16:creationId xmlns:a16="http://schemas.microsoft.com/office/drawing/2014/main" id="{98A75B03-9156-4EEA-95E9-54911BEA6041}"/>
                </a:ext>
              </a:extLst>
            </p:cNvPr>
            <p:cNvSpPr txBox="1"/>
            <p:nvPr/>
          </p:nvSpPr>
          <p:spPr>
            <a:xfrm>
              <a:off x="6750204" y="5159421"/>
              <a:ext cx="3461204" cy="230832"/>
            </a:xfrm>
            <a:prstGeom prst="rect">
              <a:avLst/>
            </a:prstGeom>
            <a:noFill/>
          </p:spPr>
          <p:txBody>
            <a:bodyPr wrap="none" rtlCol="0">
              <a:spAutoFit/>
            </a:bodyPr>
            <a:lstStyle/>
            <a:p>
              <a:r>
                <a:rPr lang="en-US" sz="900" dirty="0"/>
                <a:t>Taken from Bauer et al.’s American English Pronunciation book (1980)</a:t>
              </a:r>
            </a:p>
          </p:txBody>
        </p:sp>
      </p:grpSp>
      <p:sp>
        <p:nvSpPr>
          <p:cNvPr id="14" name="Content Placeholder 7">
            <a:extLst>
              <a:ext uri="{FF2B5EF4-FFF2-40B4-BE49-F238E27FC236}">
                <a16:creationId xmlns:a16="http://schemas.microsoft.com/office/drawing/2014/main" id="{ABB0619D-BC60-4617-A793-63B47C229404}"/>
              </a:ext>
            </a:extLst>
          </p:cNvPr>
          <p:cNvSpPr txBox="1">
            <a:spLocks/>
          </p:cNvSpPr>
          <p:nvPr/>
        </p:nvSpPr>
        <p:spPr>
          <a:xfrm>
            <a:off x="6287428" y="1690687"/>
            <a:ext cx="5164874" cy="4375575"/>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Note that column three contains only roots of 4 syllables. This is because roots of more than 4 syllables are decidedly rare.</a:t>
            </a:r>
          </a:p>
          <a:p>
            <a:endParaRPr lang="en-US" dirty="0"/>
          </a:p>
          <a:p>
            <a:r>
              <a:rPr lang="en-US" dirty="0"/>
              <a:t>Such possible candidates as </a:t>
            </a:r>
            <a:r>
              <a:rPr lang="en-US" i="1" dirty="0" err="1"/>
              <a:t>ànnivérsary</a:t>
            </a:r>
            <a:r>
              <a:rPr lang="en-US" dirty="0"/>
              <a:t> and </a:t>
            </a:r>
            <a:r>
              <a:rPr lang="en-US" i="1" dirty="0" err="1"/>
              <a:t>Pìthec</a:t>
            </a:r>
            <a:r>
              <a:rPr lang="en-US" i="1" dirty="0" err="1">
                <a:latin typeface="Times New Roman" panose="02020603050405020304" pitchFamily="18" charset="0"/>
                <a:cs typeface="Times New Roman" panose="02020603050405020304" pitchFamily="18" charset="0"/>
              </a:rPr>
              <a:t>á</a:t>
            </a:r>
            <a:r>
              <a:rPr lang="en-US" i="1" dirty="0" err="1"/>
              <a:t>nthropus</a:t>
            </a:r>
            <a:r>
              <a:rPr lang="en-US" dirty="0"/>
              <a:t> show that the rule is operative on longer items as well.</a:t>
            </a:r>
          </a:p>
          <a:p>
            <a:endParaRPr lang="en-US" dirty="0"/>
          </a:p>
          <a:p>
            <a:r>
              <a:rPr lang="en-US" dirty="0"/>
              <a:t>The examples also illustrate that the longer the word, the more likely it is to have a secondary stress as well as a primary stress – a point we shall discuss in more detail when we consider affixation below.</a:t>
            </a:r>
          </a:p>
        </p:txBody>
      </p:sp>
    </p:spTree>
    <p:extLst>
      <p:ext uri="{BB962C8B-B14F-4D97-AF65-F5344CB8AC3E}">
        <p14:creationId xmlns:p14="http://schemas.microsoft.com/office/powerpoint/2010/main" val="1629863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0" end="0"/>
                                            </p:txEl>
                                          </p:spTgt>
                                        </p:tgtEl>
                                        <p:attrNameLst>
                                          <p:attrName>style.visibility</p:attrName>
                                        </p:attrNameLst>
                                      </p:cBhvr>
                                      <p:to>
                                        <p:strVal val="visible"/>
                                      </p:to>
                                    </p:set>
                                    <p:animEffect transition="in" filter="fade">
                                      <p:cBhvr>
                                        <p:cTn id="22" dur="500"/>
                                        <p:tgtEl>
                                          <p:spTgt spid="1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xEl>
                                              <p:pRg st="2" end="2"/>
                                            </p:txEl>
                                          </p:spTgt>
                                        </p:tgtEl>
                                        <p:attrNameLst>
                                          <p:attrName>style.visibility</p:attrName>
                                        </p:attrNameLst>
                                      </p:cBhvr>
                                      <p:to>
                                        <p:strVal val="visible"/>
                                      </p:to>
                                    </p:set>
                                    <p:animEffect transition="in" filter="fade">
                                      <p:cBhvr>
                                        <p:cTn id="27" dur="500"/>
                                        <p:tgtEl>
                                          <p:spTgt spid="1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xEl>
                                              <p:pRg st="4" end="4"/>
                                            </p:txEl>
                                          </p:spTgt>
                                        </p:tgtEl>
                                        <p:attrNameLst>
                                          <p:attrName>style.visibility</p:attrName>
                                        </p:attrNameLst>
                                      </p:cBhvr>
                                      <p:to>
                                        <p:strVal val="visible"/>
                                      </p:to>
                                    </p:set>
                                    <p:animEffect transition="in" filter="fade">
                                      <p:cBhvr>
                                        <p:cTn id="32"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Consonant Cluster Condition (CCC)</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546844"/>
            <a:ext cx="5257800" cy="4351338"/>
          </a:xfrm>
        </p:spPr>
        <p:txBody>
          <a:bodyPr>
            <a:normAutofit/>
          </a:bodyPr>
          <a:lstStyle/>
          <a:p>
            <a:r>
              <a:rPr lang="en-US" sz="2000" dirty="0"/>
              <a:t>If the penultimate vowel is followed by a cluster of two or more consonants, primary stress generally falls on the penultimate syllable.</a:t>
            </a:r>
          </a:p>
          <a:p>
            <a:endParaRPr lang="en-US" sz="600" dirty="0"/>
          </a:p>
          <a:p>
            <a:r>
              <a:rPr lang="en-US" sz="2000" dirty="0"/>
              <a:t>The following list contains a sampling of roots of this type</a:t>
            </a:r>
          </a:p>
        </p:txBody>
      </p:sp>
      <p:grpSp>
        <p:nvGrpSpPr>
          <p:cNvPr id="4" name="Group 3">
            <a:extLst>
              <a:ext uri="{FF2B5EF4-FFF2-40B4-BE49-F238E27FC236}">
                <a16:creationId xmlns:a16="http://schemas.microsoft.com/office/drawing/2014/main" id="{E063A82B-F129-4F74-AA1A-1E4D2BB9FF39}"/>
              </a:ext>
            </a:extLst>
          </p:cNvPr>
          <p:cNvGrpSpPr/>
          <p:nvPr/>
        </p:nvGrpSpPr>
        <p:grpSpPr>
          <a:xfrm>
            <a:off x="1182030" y="3649791"/>
            <a:ext cx="3861499" cy="2843084"/>
            <a:chOff x="1215483" y="3880623"/>
            <a:chExt cx="3861499" cy="2843084"/>
          </a:xfrm>
        </p:grpSpPr>
        <p:pic>
          <p:nvPicPr>
            <p:cNvPr id="3" name="Picture 2">
              <a:extLst>
                <a:ext uri="{FF2B5EF4-FFF2-40B4-BE49-F238E27FC236}">
                  <a16:creationId xmlns:a16="http://schemas.microsoft.com/office/drawing/2014/main" id="{98B9ABFB-8AB3-477D-A24B-2C808DF3D082}"/>
                </a:ext>
              </a:extLst>
            </p:cNvPr>
            <p:cNvPicPr>
              <a:picLocks noChangeAspect="1"/>
            </p:cNvPicPr>
            <p:nvPr/>
          </p:nvPicPr>
          <p:blipFill rotWithShape="1">
            <a:blip r:embed="rId3"/>
            <a:srcRect l="48567" t="52783" r="29208" b="20487"/>
            <a:stretch/>
          </p:blipFill>
          <p:spPr>
            <a:xfrm>
              <a:off x="1215483" y="3880623"/>
              <a:ext cx="3861499" cy="2612251"/>
            </a:xfrm>
            <a:prstGeom prst="rect">
              <a:avLst/>
            </a:prstGeom>
          </p:spPr>
        </p:pic>
        <p:sp>
          <p:nvSpPr>
            <p:cNvPr id="6" name="TextBox 5">
              <a:extLst>
                <a:ext uri="{FF2B5EF4-FFF2-40B4-BE49-F238E27FC236}">
                  <a16:creationId xmlns:a16="http://schemas.microsoft.com/office/drawing/2014/main" id="{F02314D3-44F1-44D7-85DF-294AD1411EFF}"/>
                </a:ext>
              </a:extLst>
            </p:cNvPr>
            <p:cNvSpPr txBox="1"/>
            <p:nvPr/>
          </p:nvSpPr>
          <p:spPr>
            <a:xfrm>
              <a:off x="1215483" y="6492875"/>
              <a:ext cx="3461204" cy="230832"/>
            </a:xfrm>
            <a:prstGeom prst="rect">
              <a:avLst/>
            </a:prstGeom>
            <a:noFill/>
          </p:spPr>
          <p:txBody>
            <a:bodyPr wrap="none" rtlCol="0">
              <a:spAutoFit/>
            </a:bodyPr>
            <a:lstStyle/>
            <a:p>
              <a:r>
                <a:rPr lang="en-US" sz="900" dirty="0"/>
                <a:t>Taken from Bauer et al.’s American English Pronunciation book (1980)</a:t>
              </a:r>
            </a:p>
          </p:txBody>
        </p:sp>
      </p:grpSp>
      <p:sp>
        <p:nvSpPr>
          <p:cNvPr id="9" name="Content Placeholder 7">
            <a:extLst>
              <a:ext uri="{FF2B5EF4-FFF2-40B4-BE49-F238E27FC236}">
                <a16:creationId xmlns:a16="http://schemas.microsoft.com/office/drawing/2014/main" id="{6FF88E3B-47E9-427B-87AF-4B3BAD53D4C9}"/>
              </a:ext>
            </a:extLst>
          </p:cNvPr>
          <p:cNvSpPr txBox="1">
            <a:spLocks/>
          </p:cNvSpPr>
          <p:nvPr/>
        </p:nvSpPr>
        <p:spPr>
          <a:xfrm>
            <a:off x="6439830" y="1618766"/>
            <a:ext cx="52578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It should be added that there are a few roots which take initial or antepenultimate stress despite the presence of a consonant cluster after the penultimate vowel: </a:t>
            </a:r>
            <a:r>
              <a:rPr lang="en-US" sz="2000" i="1" dirty="0"/>
              <a:t>adjective, algebra, orchestra.</a:t>
            </a:r>
            <a:endParaRPr lang="en-US" sz="2000" dirty="0"/>
          </a:p>
          <a:p>
            <a:endParaRPr lang="en-US" sz="900" dirty="0"/>
          </a:p>
          <a:p>
            <a:r>
              <a:rPr lang="en-US" sz="2000" dirty="0"/>
              <a:t>It is more difficult to generalize regarding the final group of words, which take penultimate stress. That the number of items involved is quite extensive is indicated by the following list:</a:t>
            </a:r>
          </a:p>
        </p:txBody>
      </p:sp>
      <p:grpSp>
        <p:nvGrpSpPr>
          <p:cNvPr id="12" name="Group 11">
            <a:extLst>
              <a:ext uri="{FF2B5EF4-FFF2-40B4-BE49-F238E27FC236}">
                <a16:creationId xmlns:a16="http://schemas.microsoft.com/office/drawing/2014/main" id="{DA2D79A2-7133-4A1F-8E7B-4214BC358710}"/>
              </a:ext>
            </a:extLst>
          </p:cNvPr>
          <p:cNvGrpSpPr/>
          <p:nvPr/>
        </p:nvGrpSpPr>
        <p:grpSpPr>
          <a:xfrm>
            <a:off x="7312413" y="4611661"/>
            <a:ext cx="3512634" cy="1881214"/>
            <a:chOff x="7312413" y="4611661"/>
            <a:chExt cx="3512634" cy="1881214"/>
          </a:xfrm>
        </p:grpSpPr>
        <p:pic>
          <p:nvPicPr>
            <p:cNvPr id="10" name="Picture 9">
              <a:extLst>
                <a:ext uri="{FF2B5EF4-FFF2-40B4-BE49-F238E27FC236}">
                  <a16:creationId xmlns:a16="http://schemas.microsoft.com/office/drawing/2014/main" id="{C6812BD8-094F-447F-A777-BAEC71E16988}"/>
                </a:ext>
              </a:extLst>
            </p:cNvPr>
            <p:cNvPicPr>
              <a:picLocks noChangeAspect="1"/>
            </p:cNvPicPr>
            <p:nvPr/>
          </p:nvPicPr>
          <p:blipFill rotWithShape="1">
            <a:blip r:embed="rId4"/>
            <a:srcRect l="43445" t="45366" r="27744" b="30569"/>
            <a:stretch/>
          </p:blipFill>
          <p:spPr>
            <a:xfrm>
              <a:off x="7312413" y="4611661"/>
              <a:ext cx="3512634" cy="1650381"/>
            </a:xfrm>
            <a:prstGeom prst="rect">
              <a:avLst/>
            </a:prstGeom>
          </p:spPr>
        </p:pic>
        <p:sp>
          <p:nvSpPr>
            <p:cNvPr id="11" name="TextBox 10">
              <a:extLst>
                <a:ext uri="{FF2B5EF4-FFF2-40B4-BE49-F238E27FC236}">
                  <a16:creationId xmlns:a16="http://schemas.microsoft.com/office/drawing/2014/main" id="{520CC9DA-A540-4881-A287-8691441B5BDD}"/>
                </a:ext>
              </a:extLst>
            </p:cNvPr>
            <p:cNvSpPr txBox="1"/>
            <p:nvPr/>
          </p:nvSpPr>
          <p:spPr>
            <a:xfrm>
              <a:off x="7363843" y="6262043"/>
              <a:ext cx="3461204" cy="230832"/>
            </a:xfrm>
            <a:prstGeom prst="rect">
              <a:avLst/>
            </a:prstGeom>
            <a:noFill/>
          </p:spPr>
          <p:txBody>
            <a:bodyPr wrap="none" rtlCol="0">
              <a:spAutoFit/>
            </a:bodyPr>
            <a:lstStyle/>
            <a:p>
              <a:r>
                <a:rPr lang="en-US" sz="900" dirty="0"/>
                <a:t>Taken from Bauer et al.’s American English Pronunciation book (1980)</a:t>
              </a:r>
            </a:p>
          </p:txBody>
        </p:sp>
      </p:grpSp>
    </p:spTree>
    <p:extLst>
      <p:ext uri="{BB962C8B-B14F-4D97-AF65-F5344CB8AC3E}">
        <p14:creationId xmlns:p14="http://schemas.microsoft.com/office/powerpoint/2010/main" val="3946023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Effect transition="in" filter="fade">
                                      <p:cBhvr>
                                        <p:cTn id="27" dur="500"/>
                                        <p:tgtEl>
                                          <p:spTgt spid="9">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546844"/>
            <a:ext cx="5257800" cy="4351338"/>
          </a:xfrm>
        </p:spPr>
        <p:txBody>
          <a:bodyPr>
            <a:normAutofit/>
          </a:bodyPr>
          <a:lstStyle/>
          <a:p>
            <a:pPr marL="0" indent="0">
              <a:buNone/>
            </a:pPr>
            <a:r>
              <a:rPr lang="en-US" sz="2000" b="1" dirty="0">
                <a:solidFill>
                  <a:srgbClr val="7030A0"/>
                </a:solidFill>
              </a:rPr>
              <a:t>2. ROOT + SUFFIX(ES)</a:t>
            </a:r>
          </a:p>
          <a:p>
            <a:r>
              <a:rPr lang="en-US" sz="2000" dirty="0"/>
              <a:t>In many cases, </a:t>
            </a:r>
            <a:r>
              <a:rPr lang="en-US" sz="2000" b="1" dirty="0"/>
              <a:t>suffixation results in a shift of primary stress.</a:t>
            </a:r>
          </a:p>
          <a:p>
            <a:r>
              <a:rPr lang="en-US" sz="2000" dirty="0"/>
              <a:t>When this happens, it is a </a:t>
            </a:r>
            <a:r>
              <a:rPr lang="en-US" sz="2000" b="1" dirty="0"/>
              <a:t>shift to the right</a:t>
            </a:r>
            <a:r>
              <a:rPr lang="en-US" sz="2000" dirty="0"/>
              <a:t>, not to the left.</a:t>
            </a:r>
          </a:p>
          <a:p>
            <a:endParaRPr lang="en-US" sz="1200" dirty="0"/>
          </a:p>
          <a:p>
            <a:r>
              <a:rPr lang="en-US" sz="2000" dirty="0"/>
              <a:t>There are only a few exceptions to this generalization, most of which are listed below:</a:t>
            </a:r>
          </a:p>
        </p:txBody>
      </p:sp>
      <p:sp>
        <p:nvSpPr>
          <p:cNvPr id="9" name="Content Placeholder 7">
            <a:extLst>
              <a:ext uri="{FF2B5EF4-FFF2-40B4-BE49-F238E27FC236}">
                <a16:creationId xmlns:a16="http://schemas.microsoft.com/office/drawing/2014/main" id="{6FF88E3B-47E9-427B-87AF-4B3BAD53D4C9}"/>
              </a:ext>
            </a:extLst>
          </p:cNvPr>
          <p:cNvSpPr txBox="1">
            <a:spLocks/>
          </p:cNvSpPr>
          <p:nvPr/>
        </p:nvSpPr>
        <p:spPr>
          <a:xfrm>
            <a:off x="6244683" y="1618765"/>
            <a:ext cx="5452947" cy="487410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Since such exceptions constitute but a drop in the vast ocean of suffixed forms, the foreign learners can safely adopt the following general principle: a suffixed form is stressed at least as far right as its un-suffixed counterpart.</a:t>
            </a:r>
          </a:p>
          <a:p>
            <a:endParaRPr lang="en-US" sz="2000" dirty="0"/>
          </a:p>
          <a:p>
            <a:r>
              <a:rPr lang="en-US" sz="2000" dirty="0"/>
              <a:t>On the basis of how they affect primary stress, English suffixes can be divided into three groups: </a:t>
            </a:r>
          </a:p>
          <a:p>
            <a:pPr marL="534988">
              <a:buFont typeface="Wingdings" panose="05000000000000000000" pitchFamily="2" charset="2"/>
              <a:buChar char="Ø"/>
            </a:pPr>
            <a:r>
              <a:rPr lang="en-US" sz="2000" dirty="0"/>
              <a:t>regular suffixes</a:t>
            </a:r>
          </a:p>
          <a:p>
            <a:pPr marL="534988">
              <a:buFont typeface="Wingdings" panose="05000000000000000000" pitchFamily="2" charset="2"/>
              <a:buChar char="Ø"/>
            </a:pPr>
            <a:r>
              <a:rPr lang="en-US" sz="2000" dirty="0"/>
              <a:t>strong suffixes</a:t>
            </a:r>
          </a:p>
          <a:p>
            <a:pPr marL="534988">
              <a:buFont typeface="Wingdings" panose="05000000000000000000" pitchFamily="2" charset="2"/>
              <a:buChar char="Ø"/>
            </a:pPr>
            <a:r>
              <a:rPr lang="en-US" sz="2000" dirty="0"/>
              <a:t>weak suffixes</a:t>
            </a:r>
          </a:p>
          <a:p>
            <a:pPr marL="0" indent="0">
              <a:buNone/>
            </a:pPr>
            <a:endParaRPr lang="en-US" sz="2000" dirty="0"/>
          </a:p>
          <a:p>
            <a:pPr marL="0" indent="0">
              <a:buNone/>
            </a:pPr>
            <a:r>
              <a:rPr lang="en-US" sz="2000" dirty="0"/>
              <a:t>The next section will show the rules that define and characterizes each of these three types of suffix.</a:t>
            </a:r>
          </a:p>
        </p:txBody>
      </p:sp>
      <p:grpSp>
        <p:nvGrpSpPr>
          <p:cNvPr id="14" name="Group 13">
            <a:extLst>
              <a:ext uri="{FF2B5EF4-FFF2-40B4-BE49-F238E27FC236}">
                <a16:creationId xmlns:a16="http://schemas.microsoft.com/office/drawing/2014/main" id="{FD6FB3C6-E234-4E22-8494-D0380ADEAF30}"/>
              </a:ext>
            </a:extLst>
          </p:cNvPr>
          <p:cNvGrpSpPr/>
          <p:nvPr/>
        </p:nvGrpSpPr>
        <p:grpSpPr>
          <a:xfrm>
            <a:off x="1137422" y="4391180"/>
            <a:ext cx="4270917" cy="2101695"/>
            <a:chOff x="1137422" y="4391180"/>
            <a:chExt cx="4270917" cy="2101695"/>
          </a:xfrm>
        </p:grpSpPr>
        <p:pic>
          <p:nvPicPr>
            <p:cNvPr id="5" name="Picture 4">
              <a:extLst>
                <a:ext uri="{FF2B5EF4-FFF2-40B4-BE49-F238E27FC236}">
                  <a16:creationId xmlns:a16="http://schemas.microsoft.com/office/drawing/2014/main" id="{B5DE1D43-666E-458B-B51C-CA16B51CD7FF}"/>
                </a:ext>
              </a:extLst>
            </p:cNvPr>
            <p:cNvPicPr>
              <a:picLocks noChangeAspect="1"/>
            </p:cNvPicPr>
            <p:nvPr/>
          </p:nvPicPr>
          <p:blipFill rotWithShape="1">
            <a:blip r:embed="rId3"/>
            <a:srcRect l="39696" t="44716" r="25274" b="28455"/>
            <a:stretch/>
          </p:blipFill>
          <p:spPr>
            <a:xfrm>
              <a:off x="1137422" y="4391180"/>
              <a:ext cx="4270917" cy="1839952"/>
            </a:xfrm>
            <a:prstGeom prst="rect">
              <a:avLst/>
            </a:prstGeom>
          </p:spPr>
        </p:pic>
        <p:sp>
          <p:nvSpPr>
            <p:cNvPr id="13" name="TextBox 12">
              <a:extLst>
                <a:ext uri="{FF2B5EF4-FFF2-40B4-BE49-F238E27FC236}">
                  <a16:creationId xmlns:a16="http://schemas.microsoft.com/office/drawing/2014/main" id="{F0A363F0-D1F1-432A-9028-AF6771C32C19}"/>
                </a:ext>
              </a:extLst>
            </p:cNvPr>
            <p:cNvSpPr txBox="1"/>
            <p:nvPr/>
          </p:nvSpPr>
          <p:spPr>
            <a:xfrm>
              <a:off x="1542279" y="6262043"/>
              <a:ext cx="3461204" cy="230832"/>
            </a:xfrm>
            <a:prstGeom prst="rect">
              <a:avLst/>
            </a:prstGeom>
            <a:noFill/>
          </p:spPr>
          <p:txBody>
            <a:bodyPr wrap="none" rtlCol="0">
              <a:spAutoFit/>
            </a:bodyPr>
            <a:lstStyle/>
            <a:p>
              <a:r>
                <a:rPr lang="en-US" sz="900" dirty="0"/>
                <a:t>Taken from Bauer et al.’s American English Pronunciation book (1980)</a:t>
              </a:r>
            </a:p>
          </p:txBody>
        </p:sp>
      </p:grpSp>
    </p:spTree>
    <p:extLst>
      <p:ext uri="{BB962C8B-B14F-4D97-AF65-F5344CB8AC3E}">
        <p14:creationId xmlns:p14="http://schemas.microsoft.com/office/powerpoint/2010/main" val="3620283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0" end="0"/>
                                            </p:txEl>
                                          </p:spTgt>
                                        </p:tgtEl>
                                        <p:attrNameLst>
                                          <p:attrName>style.visibility</p:attrName>
                                        </p:attrNameLst>
                                      </p:cBhvr>
                                      <p:to>
                                        <p:strVal val="visible"/>
                                      </p:to>
                                    </p:set>
                                    <p:animEffect transition="in" filter="fade">
                                      <p:cBhvr>
                                        <p:cTn id="32" dur="500"/>
                                        <p:tgtEl>
                                          <p:spTgt spid="9">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2" end="2"/>
                                            </p:txEl>
                                          </p:spTgt>
                                        </p:tgtEl>
                                        <p:attrNameLst>
                                          <p:attrName>style.visibility</p:attrName>
                                        </p:attrNameLst>
                                      </p:cBhvr>
                                      <p:to>
                                        <p:strVal val="visible"/>
                                      </p:to>
                                    </p:set>
                                    <p:animEffect transition="in" filter="fade">
                                      <p:cBhvr>
                                        <p:cTn id="37" dur="500"/>
                                        <p:tgtEl>
                                          <p:spTgt spid="9">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3" end="3"/>
                                            </p:txEl>
                                          </p:spTgt>
                                        </p:tgtEl>
                                        <p:attrNameLst>
                                          <p:attrName>style.visibility</p:attrName>
                                        </p:attrNameLst>
                                      </p:cBhvr>
                                      <p:to>
                                        <p:strVal val="visible"/>
                                      </p:to>
                                    </p:set>
                                    <p:animEffect transition="in" filter="fade">
                                      <p:cBhvr>
                                        <p:cTn id="42" dur="500"/>
                                        <p:tgtEl>
                                          <p:spTgt spid="9">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4" end="4"/>
                                            </p:txEl>
                                          </p:spTgt>
                                        </p:tgtEl>
                                        <p:attrNameLst>
                                          <p:attrName>style.visibility</p:attrName>
                                        </p:attrNameLst>
                                      </p:cBhvr>
                                      <p:to>
                                        <p:strVal val="visible"/>
                                      </p:to>
                                    </p:set>
                                    <p:animEffect transition="in" filter="fade">
                                      <p:cBhvr>
                                        <p:cTn id="47" dur="500"/>
                                        <p:tgtEl>
                                          <p:spTgt spid="9">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9">
                                            <p:txEl>
                                              <p:pRg st="5" end="5"/>
                                            </p:txEl>
                                          </p:spTgt>
                                        </p:tgtEl>
                                        <p:attrNameLst>
                                          <p:attrName>style.visibility</p:attrName>
                                        </p:attrNameLst>
                                      </p:cBhvr>
                                      <p:to>
                                        <p:strVal val="visible"/>
                                      </p:to>
                                    </p:set>
                                    <p:animEffect transition="in" filter="fade">
                                      <p:cBhvr>
                                        <p:cTn id="52" dur="500"/>
                                        <p:tgtEl>
                                          <p:spTgt spid="9">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9">
                                            <p:txEl>
                                              <p:pRg st="7" end="7"/>
                                            </p:txEl>
                                          </p:spTgt>
                                        </p:tgtEl>
                                        <p:attrNameLst>
                                          <p:attrName>style.visibility</p:attrName>
                                        </p:attrNameLst>
                                      </p:cBhvr>
                                      <p:to>
                                        <p:strVal val="visible"/>
                                      </p:to>
                                    </p:set>
                                    <p:animEffect transition="in" filter="fade">
                                      <p:cBhvr>
                                        <p:cTn id="5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Stress in Non-Compounds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a:bodyPr>
          <a:lstStyle/>
          <a:p>
            <a:pPr marL="457200" indent="-457200">
              <a:buFont typeface="+mj-lt"/>
              <a:buAutoNum type="alphaLcPeriod"/>
            </a:pPr>
            <a:r>
              <a:rPr lang="en-US" dirty="0"/>
              <a:t>When a </a:t>
            </a:r>
            <a:r>
              <a:rPr lang="en-US" b="1" dirty="0"/>
              <a:t>regular suffix </a:t>
            </a:r>
            <a:r>
              <a:rPr lang="en-US" dirty="0"/>
              <a:t>is added, </a:t>
            </a:r>
            <a:r>
              <a:rPr lang="en-US" b="1" dirty="0"/>
              <a:t>primary stress shift to the right</a:t>
            </a:r>
            <a:r>
              <a:rPr lang="en-US" dirty="0"/>
              <a:t>, if this is necessary to ensure antepenultimate stress.</a:t>
            </a:r>
          </a:p>
          <a:p>
            <a:pPr marL="457200" indent="-457200">
              <a:buFont typeface="+mj-lt"/>
              <a:buAutoNum type="alphaLcPeriod"/>
            </a:pPr>
            <a:r>
              <a:rPr lang="en-US" dirty="0"/>
              <a:t>When a </a:t>
            </a:r>
            <a:r>
              <a:rPr lang="en-US" b="1" dirty="0"/>
              <a:t>strong suffix </a:t>
            </a:r>
            <a:r>
              <a:rPr lang="en-US" dirty="0"/>
              <a:t>is added, </a:t>
            </a:r>
            <a:r>
              <a:rPr lang="en-US" b="1" dirty="0"/>
              <a:t>primary stress shifts to the right</a:t>
            </a:r>
            <a:r>
              <a:rPr lang="en-US" dirty="0"/>
              <a:t>, onto (the first syllable of) the suffix.</a:t>
            </a:r>
          </a:p>
          <a:p>
            <a:pPr marL="457200" indent="-457200">
              <a:buFont typeface="+mj-lt"/>
              <a:buAutoNum type="alphaLcPeriod"/>
            </a:pPr>
            <a:r>
              <a:rPr lang="en-US" dirty="0"/>
              <a:t>When a </a:t>
            </a:r>
            <a:r>
              <a:rPr lang="en-US" b="1" dirty="0"/>
              <a:t>weak suffix </a:t>
            </a:r>
            <a:r>
              <a:rPr lang="en-US" dirty="0"/>
              <a:t>is added, </a:t>
            </a:r>
            <a:r>
              <a:rPr lang="en-US" b="1" dirty="0"/>
              <a:t>primary stress is not affected</a:t>
            </a:r>
            <a:r>
              <a:rPr lang="en-US" dirty="0"/>
              <a:t>.</a:t>
            </a:r>
          </a:p>
          <a:p>
            <a:pPr marL="457200" indent="-457200">
              <a:buFont typeface="+mj-lt"/>
              <a:buAutoNum type="alphaLcPeriod"/>
            </a:pPr>
            <a:endParaRPr lang="en-US" dirty="0"/>
          </a:p>
          <a:p>
            <a:pPr marL="0" indent="0">
              <a:buNone/>
            </a:pPr>
            <a:r>
              <a:rPr lang="en-US" dirty="0"/>
              <a:t>We shall now examine each of these three types of suffix in turn.</a:t>
            </a:r>
          </a:p>
        </p:txBody>
      </p:sp>
    </p:spTree>
    <p:extLst>
      <p:ext uri="{BB962C8B-B14F-4D97-AF65-F5344CB8AC3E}">
        <p14:creationId xmlns:p14="http://schemas.microsoft.com/office/powerpoint/2010/main" val="1167752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600" cy="4508268"/>
          </a:xfrm>
        </p:spPr>
        <p:txBody>
          <a:bodyPr>
            <a:normAutofit fontScale="92500" lnSpcReduction="20000"/>
          </a:bodyPr>
          <a:lstStyle/>
          <a:p>
            <a:pPr marL="0" indent="0">
              <a:buNone/>
            </a:pPr>
            <a:r>
              <a:rPr lang="en-US" b="1" dirty="0">
                <a:solidFill>
                  <a:srgbClr val="C00000"/>
                </a:solidFill>
              </a:rPr>
              <a:t>a. Regular Suffix</a:t>
            </a:r>
          </a:p>
          <a:p>
            <a:pPr marL="0" indent="0">
              <a:buNone/>
            </a:pPr>
            <a:r>
              <a:rPr lang="en-US" dirty="0"/>
              <a:t>To see how a </a:t>
            </a:r>
            <a:r>
              <a:rPr lang="en-US" b="1" dirty="0"/>
              <a:t>regular suffix</a:t>
            </a:r>
            <a:r>
              <a:rPr lang="en-US" dirty="0"/>
              <a:t> functions, consider the following examples of root plus regular suffix where</a:t>
            </a:r>
          </a:p>
          <a:p>
            <a:pPr marL="571500" indent="-571500">
              <a:buFont typeface="+mj-lt"/>
              <a:buAutoNum type="romanLcPeriod"/>
            </a:pPr>
            <a:r>
              <a:rPr lang="en-US" b="1" dirty="0"/>
              <a:t>The suffix is held constant, and the root increases in number of syllables</a:t>
            </a:r>
            <a:br>
              <a:rPr lang="en-US" dirty="0"/>
            </a:br>
            <a:r>
              <a:rPr lang="en-US" dirty="0"/>
              <a:t>joy	+ </a:t>
            </a:r>
            <a:r>
              <a:rPr lang="en-US" dirty="0" err="1"/>
              <a:t>ous</a:t>
            </a:r>
            <a:r>
              <a:rPr lang="en-US" dirty="0"/>
              <a:t> = </a:t>
            </a:r>
            <a:r>
              <a:rPr lang="en-US" dirty="0" err="1"/>
              <a:t>jóyous</a:t>
            </a:r>
            <a:br>
              <a:rPr lang="en-US" dirty="0"/>
            </a:br>
            <a:r>
              <a:rPr lang="en-US" dirty="0" err="1"/>
              <a:t>c</a:t>
            </a:r>
            <a:r>
              <a:rPr lang="en-US" dirty="0" err="1">
                <a:latin typeface="Times New Roman" panose="02020603050405020304" pitchFamily="18" charset="0"/>
                <a:cs typeface="Times New Roman" panose="02020603050405020304" pitchFamily="18" charset="0"/>
              </a:rPr>
              <a:t>á</a:t>
            </a:r>
            <a:r>
              <a:rPr lang="en-US" dirty="0" err="1"/>
              <a:t>ncer</a:t>
            </a:r>
            <a:r>
              <a:rPr lang="en-US" dirty="0"/>
              <a:t>	+ </a:t>
            </a:r>
            <a:r>
              <a:rPr lang="en-US" dirty="0" err="1"/>
              <a:t>ous</a:t>
            </a:r>
            <a:r>
              <a:rPr lang="en-US" dirty="0"/>
              <a:t> = </a:t>
            </a:r>
            <a:r>
              <a:rPr lang="en-US" dirty="0" err="1"/>
              <a:t>c</a:t>
            </a:r>
            <a:r>
              <a:rPr lang="en-US" dirty="0" err="1">
                <a:latin typeface="Times New Roman" panose="02020603050405020304" pitchFamily="18" charset="0"/>
                <a:cs typeface="Times New Roman" panose="02020603050405020304" pitchFamily="18" charset="0"/>
              </a:rPr>
              <a:t>á</a:t>
            </a:r>
            <a:r>
              <a:rPr lang="en-US" dirty="0" err="1"/>
              <a:t>ncerous</a:t>
            </a:r>
            <a:br>
              <a:rPr lang="en-US" dirty="0"/>
            </a:br>
            <a:r>
              <a:rPr lang="en-US" dirty="0" err="1"/>
              <a:t>mélody</a:t>
            </a:r>
            <a:r>
              <a:rPr lang="en-US" dirty="0"/>
              <a:t>	+ </a:t>
            </a:r>
            <a:r>
              <a:rPr lang="en-US" dirty="0" err="1"/>
              <a:t>ous</a:t>
            </a:r>
            <a:r>
              <a:rPr lang="en-US" dirty="0"/>
              <a:t> = </a:t>
            </a:r>
            <a:r>
              <a:rPr lang="en-US" dirty="0" err="1"/>
              <a:t>mel</a:t>
            </a:r>
            <a:r>
              <a:rPr lang="en-US" dirty="0" err="1">
                <a:latin typeface="Times New Roman" panose="02020603050405020304" pitchFamily="18" charset="0"/>
                <a:cs typeface="Times New Roman" panose="02020603050405020304" pitchFamily="18" charset="0"/>
              </a:rPr>
              <a:t>ó</a:t>
            </a:r>
            <a:r>
              <a:rPr lang="en-US" dirty="0" err="1"/>
              <a:t>dious</a:t>
            </a:r>
            <a:endParaRPr lang="en-US" dirty="0"/>
          </a:p>
          <a:p>
            <a:pPr marL="571500" indent="-571500">
              <a:buFont typeface="+mj-lt"/>
              <a:buAutoNum type="romanLcPeriod"/>
            </a:pPr>
            <a:r>
              <a:rPr lang="en-US" b="1" dirty="0"/>
              <a:t>The root is held constant, and the suffix increases in number of syllables</a:t>
            </a:r>
            <a:br>
              <a:rPr lang="en-US" dirty="0"/>
            </a:br>
            <a:r>
              <a:rPr lang="en-US" dirty="0" err="1"/>
              <a:t>c</a:t>
            </a:r>
            <a:r>
              <a:rPr lang="en-US" dirty="0" err="1">
                <a:latin typeface="Times New Roman" panose="02020603050405020304" pitchFamily="18" charset="0"/>
                <a:cs typeface="Times New Roman" panose="02020603050405020304" pitchFamily="18" charset="0"/>
              </a:rPr>
              <a:t>á</a:t>
            </a:r>
            <a:r>
              <a:rPr lang="en-US" dirty="0" err="1"/>
              <a:t>rbon</a:t>
            </a:r>
            <a:r>
              <a:rPr lang="en-US" dirty="0"/>
              <a:t>	+ </a:t>
            </a:r>
            <a:r>
              <a:rPr lang="en-US" dirty="0" err="1"/>
              <a:t>ite</a:t>
            </a:r>
            <a:r>
              <a:rPr lang="en-US" dirty="0"/>
              <a:t>	= </a:t>
            </a:r>
            <a:r>
              <a:rPr lang="en-US" dirty="0" err="1"/>
              <a:t>c</a:t>
            </a:r>
            <a:r>
              <a:rPr lang="en-US" dirty="0" err="1">
                <a:latin typeface="Times New Roman" panose="02020603050405020304" pitchFamily="18" charset="0"/>
                <a:cs typeface="Times New Roman" panose="02020603050405020304" pitchFamily="18" charset="0"/>
              </a:rPr>
              <a:t>á</a:t>
            </a:r>
            <a:r>
              <a:rPr lang="en-US" dirty="0" err="1"/>
              <a:t>rbonite</a:t>
            </a:r>
            <a:br>
              <a:rPr lang="en-US" dirty="0"/>
            </a:br>
            <a:r>
              <a:rPr lang="en-US" dirty="0" err="1"/>
              <a:t>c</a:t>
            </a:r>
            <a:r>
              <a:rPr lang="en-US" dirty="0" err="1">
                <a:latin typeface="Times New Roman" panose="02020603050405020304" pitchFamily="18" charset="0"/>
                <a:cs typeface="Times New Roman" panose="02020603050405020304" pitchFamily="18" charset="0"/>
              </a:rPr>
              <a:t>á</a:t>
            </a:r>
            <a:r>
              <a:rPr lang="en-US" dirty="0" err="1"/>
              <a:t>rbon</a:t>
            </a:r>
            <a:r>
              <a:rPr lang="en-US" dirty="0"/>
              <a:t> 	+ </a:t>
            </a:r>
            <a:r>
              <a:rPr lang="en-US" dirty="0" err="1"/>
              <a:t>ium</a:t>
            </a:r>
            <a:r>
              <a:rPr lang="en-US" dirty="0"/>
              <a:t>	= </a:t>
            </a:r>
            <a:r>
              <a:rPr lang="en-US" dirty="0" err="1"/>
              <a:t>carbónium</a:t>
            </a:r>
            <a:r>
              <a:rPr lang="en-US" dirty="0"/>
              <a:t> </a:t>
            </a:r>
            <a:br>
              <a:rPr lang="en-US" dirty="0"/>
            </a:br>
            <a:r>
              <a:rPr lang="en-US" dirty="0" err="1"/>
              <a:t>c</a:t>
            </a:r>
            <a:r>
              <a:rPr lang="en-US" dirty="0" err="1">
                <a:latin typeface="Times New Roman" panose="02020603050405020304" pitchFamily="18" charset="0"/>
                <a:cs typeface="Times New Roman" panose="02020603050405020304" pitchFamily="18" charset="0"/>
              </a:rPr>
              <a:t>á</a:t>
            </a:r>
            <a:r>
              <a:rPr lang="en-US" dirty="0" err="1"/>
              <a:t>rbon</a:t>
            </a:r>
            <a:r>
              <a:rPr lang="en-US" dirty="0"/>
              <a:t> 	+ </a:t>
            </a:r>
            <a:r>
              <a:rPr lang="en-US" dirty="0" err="1"/>
              <a:t>iferous</a:t>
            </a:r>
            <a:r>
              <a:rPr lang="en-US" dirty="0"/>
              <a:t> = </a:t>
            </a:r>
            <a:r>
              <a:rPr lang="en-US" dirty="0" err="1"/>
              <a:t>càrboníferous</a:t>
            </a:r>
            <a:endParaRPr lang="en-US" dirty="0"/>
          </a:p>
        </p:txBody>
      </p:sp>
    </p:spTree>
    <p:extLst>
      <p:ext uri="{BB962C8B-B14F-4D97-AF65-F5344CB8AC3E}">
        <p14:creationId xmlns:p14="http://schemas.microsoft.com/office/powerpoint/2010/main" val="3419980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600" cy="4508268"/>
          </a:xfrm>
        </p:spPr>
        <p:txBody>
          <a:bodyPr>
            <a:normAutofit lnSpcReduction="10000"/>
          </a:bodyPr>
          <a:lstStyle/>
          <a:p>
            <a:r>
              <a:rPr lang="en-US" dirty="0"/>
              <a:t>These examples illustrate that even when suffixation is involved, we still apply the </a:t>
            </a:r>
            <a:r>
              <a:rPr lang="en-US" b="1" dirty="0"/>
              <a:t>Root Stress Rule </a:t>
            </a:r>
            <a:r>
              <a:rPr lang="en-US" dirty="0"/>
              <a:t>to the root; the addition of a regular suffix has no effect until it creates a word of more than three syllables.</a:t>
            </a:r>
          </a:p>
          <a:p>
            <a:endParaRPr lang="en-US" dirty="0"/>
          </a:p>
          <a:p>
            <a:r>
              <a:rPr lang="en-US" dirty="0"/>
              <a:t>However, once a word of more than 3 syllables is created </a:t>
            </a:r>
            <a:r>
              <a:rPr lang="en-US" i="1" dirty="0"/>
              <a:t>(</a:t>
            </a:r>
            <a:r>
              <a:rPr lang="en-US" i="1" dirty="0" err="1"/>
              <a:t>mel</a:t>
            </a:r>
            <a:r>
              <a:rPr lang="en-US" i="1" dirty="0" err="1">
                <a:latin typeface="Times New Roman" panose="02020603050405020304" pitchFamily="18" charset="0"/>
                <a:cs typeface="Times New Roman" panose="02020603050405020304" pitchFamily="18" charset="0"/>
              </a:rPr>
              <a:t>ó</a:t>
            </a:r>
            <a:r>
              <a:rPr lang="en-US" i="1" dirty="0" err="1"/>
              <a:t>dious</a:t>
            </a:r>
            <a:r>
              <a:rPr lang="en-US" i="1" dirty="0"/>
              <a:t>, </a:t>
            </a:r>
            <a:r>
              <a:rPr lang="en-US" i="1" dirty="0" err="1"/>
              <a:t>carbónium</a:t>
            </a:r>
            <a:r>
              <a:rPr lang="en-US" i="1" dirty="0"/>
              <a:t>, </a:t>
            </a:r>
            <a:r>
              <a:rPr lang="en-US" i="1" dirty="0" err="1"/>
              <a:t>càrboníferous</a:t>
            </a:r>
            <a:r>
              <a:rPr lang="en-US" i="1" dirty="0"/>
              <a:t>)</a:t>
            </a:r>
            <a:r>
              <a:rPr lang="en-US" dirty="0"/>
              <a:t>, primary stress is pulled to the right so that it falls on the (new) antepenultimate syllable. </a:t>
            </a:r>
          </a:p>
          <a:p>
            <a:endParaRPr lang="en-US" dirty="0"/>
          </a:p>
          <a:p>
            <a:r>
              <a:rPr lang="en-US" dirty="0"/>
              <a:t>It is because suffixed forms of this type obey the same constraints as simple roots, that we call such suffixes “regular”.</a:t>
            </a:r>
          </a:p>
        </p:txBody>
      </p:sp>
    </p:spTree>
    <p:extLst>
      <p:ext uri="{BB962C8B-B14F-4D97-AF65-F5344CB8AC3E}">
        <p14:creationId xmlns:p14="http://schemas.microsoft.com/office/powerpoint/2010/main" val="3336531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600" cy="4508268"/>
          </a:xfrm>
        </p:spPr>
        <p:txBody>
          <a:bodyPr>
            <a:normAutofit/>
          </a:bodyPr>
          <a:lstStyle/>
          <a:p>
            <a:r>
              <a:rPr lang="en-US" dirty="0"/>
              <a:t>Note that if the primary stress is pulled at least two syllables to the right (</a:t>
            </a:r>
            <a:r>
              <a:rPr lang="en-US" i="1" dirty="0" err="1"/>
              <a:t>càrboníferous</a:t>
            </a:r>
            <a:r>
              <a:rPr lang="en-US" dirty="0"/>
              <a:t>), it leaves a trace, in the form of a secondary stress, on the syllable it used to occupy. </a:t>
            </a:r>
          </a:p>
          <a:p>
            <a:endParaRPr lang="en-US" dirty="0"/>
          </a:p>
          <a:p>
            <a:r>
              <a:rPr lang="en-US" dirty="0"/>
              <a:t>The conditions are stated in the next section about Trace Rule (TR)</a:t>
            </a:r>
          </a:p>
        </p:txBody>
      </p:sp>
    </p:spTree>
    <p:extLst>
      <p:ext uri="{BB962C8B-B14F-4D97-AF65-F5344CB8AC3E}">
        <p14:creationId xmlns:p14="http://schemas.microsoft.com/office/powerpoint/2010/main" val="1425409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5257800" cy="4508268"/>
          </a:xfrm>
        </p:spPr>
        <p:txBody>
          <a:bodyPr>
            <a:normAutofit/>
          </a:bodyPr>
          <a:lstStyle/>
          <a:p>
            <a:pPr marL="0" indent="0">
              <a:buNone/>
            </a:pPr>
            <a:r>
              <a:rPr lang="en-US" b="1" dirty="0">
                <a:solidFill>
                  <a:srgbClr val="C00000"/>
                </a:solidFill>
              </a:rPr>
              <a:t>b. Strong Suffixes</a:t>
            </a:r>
          </a:p>
          <a:p>
            <a:r>
              <a:rPr lang="en-US" dirty="0"/>
              <a:t>In the suffixation rule, a </a:t>
            </a:r>
            <a:r>
              <a:rPr lang="en-US" b="1" dirty="0"/>
              <a:t>strong suffix</a:t>
            </a:r>
            <a:r>
              <a:rPr lang="en-US" dirty="0"/>
              <a:t> attracts primary stress to (the first syllable of) itself. </a:t>
            </a:r>
          </a:p>
          <a:p>
            <a:endParaRPr lang="en-US" dirty="0"/>
          </a:p>
          <a:p>
            <a:r>
              <a:rPr lang="en-US" dirty="0"/>
              <a:t>A number of strong suffixes are listed below:</a:t>
            </a:r>
          </a:p>
        </p:txBody>
      </p:sp>
      <p:grpSp>
        <p:nvGrpSpPr>
          <p:cNvPr id="4" name="Group 3">
            <a:extLst>
              <a:ext uri="{FF2B5EF4-FFF2-40B4-BE49-F238E27FC236}">
                <a16:creationId xmlns:a16="http://schemas.microsoft.com/office/drawing/2014/main" id="{29FE5333-E3FC-402D-B017-851141718232}"/>
              </a:ext>
            </a:extLst>
          </p:cNvPr>
          <p:cNvGrpSpPr/>
          <p:nvPr/>
        </p:nvGrpSpPr>
        <p:grpSpPr>
          <a:xfrm>
            <a:off x="6576701" y="1904529"/>
            <a:ext cx="5296383" cy="3569867"/>
            <a:chOff x="6509794" y="1993739"/>
            <a:chExt cx="5296383" cy="3569867"/>
          </a:xfrm>
        </p:grpSpPr>
        <p:pic>
          <p:nvPicPr>
            <p:cNvPr id="3" name="Picture 2">
              <a:extLst>
                <a:ext uri="{FF2B5EF4-FFF2-40B4-BE49-F238E27FC236}">
                  <a16:creationId xmlns:a16="http://schemas.microsoft.com/office/drawing/2014/main" id="{E5E9C2BD-6DD6-4FF2-BC96-9F35DDCCFD7A}"/>
                </a:ext>
              </a:extLst>
            </p:cNvPr>
            <p:cNvPicPr>
              <a:picLocks noChangeAspect="1"/>
            </p:cNvPicPr>
            <p:nvPr/>
          </p:nvPicPr>
          <p:blipFill rotWithShape="1">
            <a:blip r:embed="rId3"/>
            <a:srcRect l="41342" t="28781" r="28933" b="60763"/>
            <a:stretch/>
          </p:blipFill>
          <p:spPr>
            <a:xfrm>
              <a:off x="6509794" y="1993739"/>
              <a:ext cx="5089509" cy="1006998"/>
            </a:xfrm>
            <a:prstGeom prst="rect">
              <a:avLst/>
            </a:prstGeom>
          </p:spPr>
        </p:pic>
        <p:pic>
          <p:nvPicPr>
            <p:cNvPr id="6" name="Picture 5">
              <a:extLst>
                <a:ext uri="{FF2B5EF4-FFF2-40B4-BE49-F238E27FC236}">
                  <a16:creationId xmlns:a16="http://schemas.microsoft.com/office/drawing/2014/main" id="{46739F38-9D5B-4378-AB9F-DECDF7509B67}"/>
                </a:ext>
              </a:extLst>
            </p:cNvPr>
            <p:cNvPicPr>
              <a:picLocks noChangeAspect="1"/>
            </p:cNvPicPr>
            <p:nvPr/>
          </p:nvPicPr>
          <p:blipFill rotWithShape="1">
            <a:blip r:embed="rId3"/>
            <a:srcRect l="41342" t="64780" r="28933" b="9756"/>
            <a:stretch/>
          </p:blipFill>
          <p:spPr>
            <a:xfrm>
              <a:off x="6804219" y="3000737"/>
              <a:ext cx="5001958" cy="2245488"/>
            </a:xfrm>
            <a:prstGeom prst="rect">
              <a:avLst/>
            </a:prstGeom>
          </p:spPr>
        </p:pic>
        <p:sp>
          <p:nvSpPr>
            <p:cNvPr id="9" name="TextBox 8">
              <a:extLst>
                <a:ext uri="{FF2B5EF4-FFF2-40B4-BE49-F238E27FC236}">
                  <a16:creationId xmlns:a16="http://schemas.microsoft.com/office/drawing/2014/main" id="{85B8FF59-D69E-4409-89EA-EB818205E5DE}"/>
                </a:ext>
              </a:extLst>
            </p:cNvPr>
            <p:cNvSpPr txBox="1"/>
            <p:nvPr/>
          </p:nvSpPr>
          <p:spPr>
            <a:xfrm>
              <a:off x="7323946" y="5332774"/>
              <a:ext cx="3461204" cy="230832"/>
            </a:xfrm>
            <a:prstGeom prst="rect">
              <a:avLst/>
            </a:prstGeom>
            <a:noFill/>
          </p:spPr>
          <p:txBody>
            <a:bodyPr wrap="none" rtlCol="0">
              <a:spAutoFit/>
            </a:bodyPr>
            <a:lstStyle/>
            <a:p>
              <a:r>
                <a:rPr lang="en-US" sz="900" dirty="0"/>
                <a:t>Taken from Bauer et al.’s American English Pronunciation book (1980)</a:t>
              </a:r>
            </a:p>
          </p:txBody>
        </p:sp>
      </p:grpSp>
    </p:spTree>
    <p:extLst>
      <p:ext uri="{BB962C8B-B14F-4D97-AF65-F5344CB8AC3E}">
        <p14:creationId xmlns:p14="http://schemas.microsoft.com/office/powerpoint/2010/main" val="146756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5257800" cy="4508268"/>
          </a:xfrm>
        </p:spPr>
        <p:txBody>
          <a:bodyPr>
            <a:normAutofit fontScale="77500" lnSpcReduction="20000"/>
          </a:bodyPr>
          <a:lstStyle/>
          <a:p>
            <a:r>
              <a:rPr lang="en-US" dirty="0"/>
              <a:t>Note: the items listed in the picture may be compared with the following items, which appear to consist of a simple root rather than of root plus suffix: </a:t>
            </a:r>
            <a:r>
              <a:rPr lang="en-US" i="1" dirty="0" err="1"/>
              <a:t>vac</a:t>
            </a:r>
            <a:r>
              <a:rPr lang="en-US" i="1" dirty="0" err="1">
                <a:latin typeface="Times New Roman" panose="02020603050405020304" pitchFamily="18" charset="0"/>
                <a:cs typeface="Times New Roman" panose="02020603050405020304" pitchFamily="18" charset="0"/>
              </a:rPr>
              <a:t>á</a:t>
            </a:r>
            <a:r>
              <a:rPr lang="en-US" i="1" dirty="0" err="1"/>
              <a:t>tion</a:t>
            </a:r>
            <a:r>
              <a:rPr lang="en-US" i="1" dirty="0"/>
              <a:t>, </a:t>
            </a:r>
            <a:r>
              <a:rPr lang="en-US" i="1" dirty="0" err="1"/>
              <a:t>jàmborée</a:t>
            </a:r>
            <a:r>
              <a:rPr lang="en-US" i="1" dirty="0"/>
              <a:t>, </a:t>
            </a:r>
            <a:r>
              <a:rPr lang="en-US" i="1" dirty="0" err="1"/>
              <a:t>ven</a:t>
            </a:r>
            <a:r>
              <a:rPr lang="en-US" i="1" dirty="0" err="1">
                <a:latin typeface="Times New Roman" panose="02020603050405020304" pitchFamily="18" charset="0"/>
                <a:cs typeface="Times New Roman" panose="02020603050405020304" pitchFamily="18" charset="0"/>
              </a:rPr>
              <a:t>é</a:t>
            </a:r>
            <a:r>
              <a:rPr lang="en-US" i="1" dirty="0" err="1"/>
              <a:t>er</a:t>
            </a:r>
            <a:r>
              <a:rPr lang="en-US" i="1" dirty="0"/>
              <a:t>, </a:t>
            </a:r>
            <a:r>
              <a:rPr lang="en-US" i="1" dirty="0" err="1"/>
              <a:t>terrífic</a:t>
            </a:r>
            <a:r>
              <a:rPr lang="en-US" i="1" dirty="0"/>
              <a:t>, </a:t>
            </a:r>
            <a:r>
              <a:rPr lang="en-US" i="1" dirty="0" err="1"/>
              <a:t>osmósis</a:t>
            </a:r>
            <a:r>
              <a:rPr lang="en-US" i="1" dirty="0"/>
              <a:t>, etc.</a:t>
            </a:r>
          </a:p>
          <a:p>
            <a:endParaRPr lang="en-US" i="1" dirty="0"/>
          </a:p>
          <a:p>
            <a:r>
              <a:rPr lang="en-US" dirty="0"/>
              <a:t>They illustrate stress patterns which are parallel to, and presumably reinforced by, the cases where a suffix is involved. </a:t>
            </a:r>
          </a:p>
          <a:p>
            <a:endParaRPr lang="en-US" dirty="0"/>
          </a:p>
          <a:p>
            <a:r>
              <a:rPr lang="en-US" dirty="0"/>
              <a:t>Note again that when primary stress is shifted to the right, a trace in the form of a secondary stress appears whenever the conditions stated in our Trace Rule are met, e.g. </a:t>
            </a:r>
            <a:r>
              <a:rPr lang="en-US" i="1" dirty="0" err="1"/>
              <a:t>lèmon</a:t>
            </a:r>
            <a:r>
              <a:rPr lang="en-US" i="1" dirty="0" err="1">
                <a:latin typeface="Times New Roman" panose="02020603050405020304" pitchFamily="18" charset="0"/>
                <a:cs typeface="Times New Roman" panose="02020603050405020304" pitchFamily="18" charset="0"/>
              </a:rPr>
              <a:t>á</a:t>
            </a:r>
            <a:r>
              <a:rPr lang="en-US" i="1" dirty="0" err="1"/>
              <a:t>de</a:t>
            </a:r>
            <a:r>
              <a:rPr lang="en-US" dirty="0"/>
              <a:t>.</a:t>
            </a:r>
          </a:p>
        </p:txBody>
      </p:sp>
      <p:grpSp>
        <p:nvGrpSpPr>
          <p:cNvPr id="4" name="Group 3">
            <a:extLst>
              <a:ext uri="{FF2B5EF4-FFF2-40B4-BE49-F238E27FC236}">
                <a16:creationId xmlns:a16="http://schemas.microsoft.com/office/drawing/2014/main" id="{29FE5333-E3FC-402D-B017-851141718232}"/>
              </a:ext>
            </a:extLst>
          </p:cNvPr>
          <p:cNvGrpSpPr/>
          <p:nvPr/>
        </p:nvGrpSpPr>
        <p:grpSpPr>
          <a:xfrm>
            <a:off x="6576701" y="1904529"/>
            <a:ext cx="5296383" cy="3569867"/>
            <a:chOff x="6509794" y="1993739"/>
            <a:chExt cx="5296383" cy="3569867"/>
          </a:xfrm>
        </p:grpSpPr>
        <p:pic>
          <p:nvPicPr>
            <p:cNvPr id="3" name="Picture 2">
              <a:extLst>
                <a:ext uri="{FF2B5EF4-FFF2-40B4-BE49-F238E27FC236}">
                  <a16:creationId xmlns:a16="http://schemas.microsoft.com/office/drawing/2014/main" id="{E5E9C2BD-6DD6-4FF2-BC96-9F35DDCCFD7A}"/>
                </a:ext>
              </a:extLst>
            </p:cNvPr>
            <p:cNvPicPr>
              <a:picLocks noChangeAspect="1"/>
            </p:cNvPicPr>
            <p:nvPr/>
          </p:nvPicPr>
          <p:blipFill rotWithShape="1">
            <a:blip r:embed="rId3"/>
            <a:srcRect l="41342" t="28781" r="28933" b="60763"/>
            <a:stretch/>
          </p:blipFill>
          <p:spPr>
            <a:xfrm>
              <a:off x="6509794" y="1993739"/>
              <a:ext cx="5089509" cy="1006998"/>
            </a:xfrm>
            <a:prstGeom prst="rect">
              <a:avLst/>
            </a:prstGeom>
          </p:spPr>
        </p:pic>
        <p:pic>
          <p:nvPicPr>
            <p:cNvPr id="6" name="Picture 5">
              <a:extLst>
                <a:ext uri="{FF2B5EF4-FFF2-40B4-BE49-F238E27FC236}">
                  <a16:creationId xmlns:a16="http://schemas.microsoft.com/office/drawing/2014/main" id="{46739F38-9D5B-4378-AB9F-DECDF7509B67}"/>
                </a:ext>
              </a:extLst>
            </p:cNvPr>
            <p:cNvPicPr>
              <a:picLocks noChangeAspect="1"/>
            </p:cNvPicPr>
            <p:nvPr/>
          </p:nvPicPr>
          <p:blipFill rotWithShape="1">
            <a:blip r:embed="rId3"/>
            <a:srcRect l="41342" t="64780" r="28933" b="9756"/>
            <a:stretch/>
          </p:blipFill>
          <p:spPr>
            <a:xfrm>
              <a:off x="6804219" y="3000737"/>
              <a:ext cx="5001958" cy="2245488"/>
            </a:xfrm>
            <a:prstGeom prst="rect">
              <a:avLst/>
            </a:prstGeom>
          </p:spPr>
        </p:pic>
        <p:sp>
          <p:nvSpPr>
            <p:cNvPr id="9" name="TextBox 8">
              <a:extLst>
                <a:ext uri="{FF2B5EF4-FFF2-40B4-BE49-F238E27FC236}">
                  <a16:creationId xmlns:a16="http://schemas.microsoft.com/office/drawing/2014/main" id="{85B8FF59-D69E-4409-89EA-EB818205E5DE}"/>
                </a:ext>
              </a:extLst>
            </p:cNvPr>
            <p:cNvSpPr txBox="1"/>
            <p:nvPr/>
          </p:nvSpPr>
          <p:spPr>
            <a:xfrm>
              <a:off x="7323946" y="5332774"/>
              <a:ext cx="3461204" cy="230832"/>
            </a:xfrm>
            <a:prstGeom prst="rect">
              <a:avLst/>
            </a:prstGeom>
            <a:noFill/>
          </p:spPr>
          <p:txBody>
            <a:bodyPr wrap="none" rtlCol="0">
              <a:spAutoFit/>
            </a:bodyPr>
            <a:lstStyle/>
            <a:p>
              <a:r>
                <a:rPr lang="en-US" sz="900" dirty="0"/>
                <a:t>Taken from Bauer et al.’s American English Pronunciation book (1980)</a:t>
              </a:r>
            </a:p>
          </p:txBody>
        </p:sp>
      </p:grpSp>
    </p:spTree>
    <p:extLst>
      <p:ext uri="{BB962C8B-B14F-4D97-AF65-F5344CB8AC3E}">
        <p14:creationId xmlns:p14="http://schemas.microsoft.com/office/powerpoint/2010/main" val="1597674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614102" cy="4508268"/>
          </a:xfrm>
        </p:spPr>
        <p:txBody>
          <a:bodyPr>
            <a:normAutofit/>
          </a:bodyPr>
          <a:lstStyle/>
          <a:p>
            <a:pPr marL="0" indent="0">
              <a:buNone/>
            </a:pPr>
            <a:r>
              <a:rPr lang="en-US" b="1" dirty="0">
                <a:solidFill>
                  <a:srgbClr val="C00000"/>
                </a:solidFill>
              </a:rPr>
              <a:t>c. Weak Suffixes</a:t>
            </a:r>
          </a:p>
          <a:p>
            <a:r>
              <a:rPr lang="en-US" dirty="0"/>
              <a:t>A </a:t>
            </a:r>
            <a:r>
              <a:rPr lang="en-US" b="1" dirty="0"/>
              <a:t>weak suffix</a:t>
            </a:r>
            <a:r>
              <a:rPr lang="en-US" dirty="0"/>
              <a:t> is one which has no effect at all on primary stress.</a:t>
            </a:r>
          </a:p>
          <a:p>
            <a:endParaRPr lang="en-US" dirty="0"/>
          </a:p>
          <a:p>
            <a:r>
              <a:rPr lang="en-US" dirty="0"/>
              <a:t>Such suffixes may be non-syllabic </a:t>
            </a:r>
            <a:r>
              <a:rPr lang="en-US" i="1" dirty="0"/>
              <a:t>(-s: </a:t>
            </a:r>
            <a:r>
              <a:rPr lang="en-US" i="1" dirty="0" err="1">
                <a:latin typeface="Times New Roman" panose="02020603050405020304" pitchFamily="18" charset="0"/>
                <a:cs typeface="Times New Roman" panose="02020603050405020304" pitchFamily="18" charset="0"/>
              </a:rPr>
              <a:t>é</a:t>
            </a:r>
            <a:r>
              <a:rPr lang="en-US" i="1" dirty="0" err="1"/>
              <a:t>lephant+s</a:t>
            </a:r>
            <a:r>
              <a:rPr lang="en-US" i="1" dirty="0"/>
              <a:t>), </a:t>
            </a:r>
            <a:r>
              <a:rPr lang="en-US" dirty="0"/>
              <a:t>mono-syllabic </a:t>
            </a:r>
            <a:r>
              <a:rPr lang="en-US" i="1" dirty="0"/>
              <a:t>(-</a:t>
            </a:r>
            <a:r>
              <a:rPr lang="en-US" i="1" dirty="0" err="1"/>
              <a:t>ly</a:t>
            </a:r>
            <a:r>
              <a:rPr lang="en-US" i="1" dirty="0"/>
              <a:t>: </a:t>
            </a:r>
            <a:r>
              <a:rPr lang="en-US" i="1" dirty="0" err="1">
                <a:latin typeface="Times New Roman" panose="02020603050405020304" pitchFamily="18" charset="0"/>
                <a:cs typeface="Times New Roman" panose="02020603050405020304" pitchFamily="18" charset="0"/>
              </a:rPr>
              <a:t>á</a:t>
            </a:r>
            <a:r>
              <a:rPr lang="en-US" i="1" dirty="0" err="1"/>
              <a:t>damant+ly</a:t>
            </a:r>
            <a:r>
              <a:rPr lang="en-US" i="1" dirty="0"/>
              <a:t>), </a:t>
            </a:r>
            <a:r>
              <a:rPr lang="en-US" dirty="0"/>
              <a:t>or polysyllabic </a:t>
            </a:r>
            <a:r>
              <a:rPr lang="en-US" i="1" dirty="0"/>
              <a:t>(-ism: </a:t>
            </a:r>
            <a:r>
              <a:rPr lang="en-US" i="1" dirty="0" err="1"/>
              <a:t>p</a:t>
            </a:r>
            <a:r>
              <a:rPr lang="en-US" i="1" dirty="0" err="1">
                <a:latin typeface="Times New Roman" panose="02020603050405020304" pitchFamily="18" charset="0"/>
                <a:cs typeface="Times New Roman" panose="02020603050405020304" pitchFamily="18" charset="0"/>
              </a:rPr>
              <a:t>á</a:t>
            </a:r>
            <a:r>
              <a:rPr lang="en-US" i="1" dirty="0" err="1"/>
              <a:t>rallel+ism</a:t>
            </a:r>
            <a:r>
              <a:rPr lang="en-US" i="1" dirty="0"/>
              <a:t>).</a:t>
            </a:r>
          </a:p>
          <a:p>
            <a:endParaRPr lang="en-US" i="1" dirty="0"/>
          </a:p>
          <a:p>
            <a:r>
              <a:rPr lang="en-US" dirty="0"/>
              <a:t>Even when strung together, </a:t>
            </a:r>
            <a:r>
              <a:rPr lang="en-US" u="sng" dirty="0"/>
              <a:t>they do not affect primary stress</a:t>
            </a:r>
            <a:r>
              <a:rPr lang="en-US" dirty="0"/>
              <a:t>:</a:t>
            </a:r>
          </a:p>
          <a:p>
            <a:pPr marL="268288" indent="0">
              <a:buNone/>
            </a:pPr>
            <a:r>
              <a:rPr lang="en-US" dirty="0" err="1">
                <a:latin typeface="Times New Roman" panose="02020603050405020304" pitchFamily="18" charset="0"/>
                <a:cs typeface="Times New Roman" panose="02020603050405020304" pitchFamily="18" charset="0"/>
              </a:rPr>
              <a:t>á</a:t>
            </a:r>
            <a:r>
              <a:rPr lang="en-US" dirty="0" err="1"/>
              <a:t>gitate</a:t>
            </a:r>
            <a:r>
              <a:rPr lang="en-US" dirty="0"/>
              <a:t> 	+ ed	+ </a:t>
            </a:r>
            <a:r>
              <a:rPr lang="en-US" dirty="0" err="1"/>
              <a:t>ly</a:t>
            </a:r>
            <a:r>
              <a:rPr lang="en-US" dirty="0"/>
              <a:t>	= </a:t>
            </a:r>
            <a:r>
              <a:rPr lang="en-US" dirty="0" err="1">
                <a:latin typeface="Times New Roman" panose="02020603050405020304" pitchFamily="18" charset="0"/>
                <a:cs typeface="Times New Roman" panose="02020603050405020304" pitchFamily="18" charset="0"/>
              </a:rPr>
              <a:t>á</a:t>
            </a:r>
            <a:r>
              <a:rPr lang="en-US" dirty="0" err="1"/>
              <a:t>gitatedly</a:t>
            </a:r>
            <a:endParaRPr lang="en-US" dirty="0"/>
          </a:p>
          <a:p>
            <a:pPr marL="268288" indent="0">
              <a:buNone/>
            </a:pPr>
            <a:r>
              <a:rPr lang="en-US" dirty="0" err="1"/>
              <a:t>m</a:t>
            </a:r>
            <a:r>
              <a:rPr lang="en-US" dirty="0" err="1">
                <a:latin typeface="Times New Roman" panose="02020603050405020304" pitchFamily="18" charset="0"/>
                <a:cs typeface="Times New Roman" panose="02020603050405020304" pitchFamily="18" charset="0"/>
              </a:rPr>
              <a:t>ó</a:t>
            </a:r>
            <a:r>
              <a:rPr lang="en-US" dirty="0" err="1"/>
              <a:t>ment</a:t>
            </a:r>
            <a:r>
              <a:rPr lang="en-US" dirty="0"/>
              <a:t>	+ </a:t>
            </a:r>
            <a:r>
              <a:rPr lang="en-US" dirty="0" err="1"/>
              <a:t>ary</a:t>
            </a:r>
            <a:r>
              <a:rPr lang="en-US" dirty="0"/>
              <a:t>	+ ness	= </a:t>
            </a:r>
            <a:r>
              <a:rPr lang="en-US" dirty="0" err="1"/>
              <a:t>m</a:t>
            </a:r>
            <a:r>
              <a:rPr lang="en-US" dirty="0" err="1">
                <a:latin typeface="Times New Roman" panose="02020603050405020304" pitchFamily="18" charset="0"/>
                <a:cs typeface="Times New Roman" panose="02020603050405020304" pitchFamily="18" charset="0"/>
              </a:rPr>
              <a:t>ó</a:t>
            </a:r>
            <a:r>
              <a:rPr lang="en-US" dirty="0" err="1"/>
              <a:t>mentariness</a:t>
            </a:r>
            <a:endParaRPr lang="en-US" dirty="0"/>
          </a:p>
        </p:txBody>
      </p:sp>
    </p:spTree>
    <p:extLst>
      <p:ext uri="{BB962C8B-B14F-4D97-AF65-F5344CB8AC3E}">
        <p14:creationId xmlns:p14="http://schemas.microsoft.com/office/powerpoint/2010/main" val="208634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614102" cy="4508268"/>
          </a:xfrm>
        </p:spPr>
        <p:txBody>
          <a:bodyPr>
            <a:normAutofit fontScale="77500" lnSpcReduction="20000"/>
          </a:bodyPr>
          <a:lstStyle/>
          <a:p>
            <a:r>
              <a:rPr lang="en-US" dirty="0"/>
              <a:t>It should be pointed out, however, that when too many </a:t>
            </a:r>
            <a:r>
              <a:rPr lang="en-US"/>
              <a:t>unstressed syllables pile </a:t>
            </a:r>
            <a:r>
              <a:rPr lang="en-US" dirty="0"/>
              <a:t>up to the right of a primary stress, the primary stress may shift to the antepenultimate syllable. See the following example:</a:t>
            </a:r>
          </a:p>
          <a:p>
            <a:pPr marL="0" indent="0" algn="ctr">
              <a:buNone/>
            </a:pPr>
            <a:r>
              <a:rPr lang="en-US" dirty="0" err="1">
                <a:latin typeface="Times New Roman" panose="02020603050405020304" pitchFamily="18" charset="0"/>
                <a:cs typeface="Times New Roman" panose="02020603050405020304" pitchFamily="18" charset="0"/>
              </a:rPr>
              <a:t>á</a:t>
            </a:r>
            <a:r>
              <a:rPr lang="en-US" dirty="0" err="1"/>
              <a:t>rbitrarily</a:t>
            </a:r>
            <a:r>
              <a:rPr lang="en-US" dirty="0"/>
              <a:t> may shift to </a:t>
            </a:r>
            <a:r>
              <a:rPr lang="en-US" dirty="0" err="1"/>
              <a:t>arbitr</a:t>
            </a:r>
            <a:r>
              <a:rPr lang="en-US" dirty="0" err="1">
                <a:latin typeface="Times New Roman" panose="02020603050405020304" pitchFamily="18" charset="0"/>
                <a:cs typeface="Times New Roman" panose="02020603050405020304" pitchFamily="18" charset="0"/>
              </a:rPr>
              <a:t>á</a:t>
            </a:r>
            <a:r>
              <a:rPr lang="en-US" dirty="0" err="1"/>
              <a:t>rily</a:t>
            </a:r>
            <a:endParaRPr lang="en-US" dirty="0"/>
          </a:p>
          <a:p>
            <a:pPr marL="0" indent="0" algn="ctr">
              <a:buNone/>
            </a:pPr>
            <a:r>
              <a:rPr lang="en-US" dirty="0" err="1"/>
              <a:t>n</a:t>
            </a:r>
            <a:r>
              <a:rPr lang="en-US" dirty="0" err="1">
                <a:latin typeface="Times New Roman" panose="02020603050405020304" pitchFamily="18" charset="0"/>
                <a:cs typeface="Times New Roman" panose="02020603050405020304" pitchFamily="18" charset="0"/>
              </a:rPr>
              <a:t>é</a:t>
            </a:r>
            <a:r>
              <a:rPr lang="en-US" dirty="0" err="1"/>
              <a:t>cessarily</a:t>
            </a:r>
            <a:r>
              <a:rPr lang="en-US" dirty="0"/>
              <a:t> may shift to </a:t>
            </a:r>
            <a:r>
              <a:rPr lang="en-US" dirty="0" err="1"/>
              <a:t>necess</a:t>
            </a:r>
            <a:r>
              <a:rPr lang="en-US" dirty="0" err="1">
                <a:latin typeface="Times New Roman" panose="02020603050405020304" pitchFamily="18" charset="0"/>
                <a:cs typeface="Times New Roman" panose="02020603050405020304" pitchFamily="18" charset="0"/>
              </a:rPr>
              <a:t>á</a:t>
            </a:r>
            <a:r>
              <a:rPr lang="en-US" dirty="0" err="1"/>
              <a:t>rily</a:t>
            </a:r>
            <a:endParaRPr lang="en-US" dirty="0"/>
          </a:p>
          <a:p>
            <a:pPr marL="0" indent="0">
              <a:buNone/>
            </a:pPr>
            <a:endParaRPr lang="en-US" dirty="0"/>
          </a:p>
          <a:p>
            <a:r>
              <a:rPr lang="en-US" dirty="0"/>
              <a:t>There are a number of weak suffixes, both </a:t>
            </a:r>
            <a:r>
              <a:rPr lang="en-US" b="1" dirty="0"/>
              <a:t>inflectional and derivational</a:t>
            </a:r>
            <a:r>
              <a:rPr lang="en-US" dirty="0"/>
              <a:t>. In fact, all English inflectional suffixes are weak:</a:t>
            </a:r>
          </a:p>
          <a:p>
            <a:pPr marL="714375" indent="0">
              <a:buNone/>
            </a:pPr>
            <a:r>
              <a:rPr lang="en-US" dirty="0"/>
              <a:t>-(e)d	: past tense/past participle: </a:t>
            </a:r>
            <a:r>
              <a:rPr lang="en-US" i="1" dirty="0" err="1"/>
              <a:t>cúlminate+d</a:t>
            </a:r>
            <a:endParaRPr lang="en-US" i="1" dirty="0"/>
          </a:p>
          <a:p>
            <a:pPr marL="714375" indent="0">
              <a:buNone/>
            </a:pPr>
            <a:r>
              <a:rPr lang="en-US" dirty="0"/>
              <a:t>-(e)s	: plural		: </a:t>
            </a:r>
            <a:r>
              <a:rPr lang="en-US" i="1" dirty="0" err="1"/>
              <a:t>esóphagus+es</a:t>
            </a:r>
            <a:endParaRPr lang="en-US" dirty="0"/>
          </a:p>
          <a:p>
            <a:pPr marL="714375" indent="0">
              <a:buNone/>
            </a:pPr>
            <a:r>
              <a:rPr lang="en-US" dirty="0"/>
              <a:t>	   	  genitive	: </a:t>
            </a:r>
            <a:r>
              <a:rPr lang="en-US" i="1" dirty="0" err="1"/>
              <a:t>Béatrice</a:t>
            </a:r>
            <a:r>
              <a:rPr lang="en-US" dirty="0"/>
              <a:t> + </a:t>
            </a:r>
            <a:r>
              <a:rPr lang="en-US" i="1" dirty="0"/>
              <a:t>s</a:t>
            </a:r>
            <a:endParaRPr lang="en-US" dirty="0"/>
          </a:p>
          <a:p>
            <a:pPr marL="714375" indent="0">
              <a:buNone/>
            </a:pPr>
            <a:r>
              <a:rPr lang="en-US" dirty="0"/>
              <a:t>	   	  3</a:t>
            </a:r>
            <a:r>
              <a:rPr lang="en-US" baseline="30000" dirty="0"/>
              <a:t>rd</a:t>
            </a:r>
            <a:r>
              <a:rPr lang="en-US" dirty="0"/>
              <a:t> pres. </a:t>
            </a:r>
            <a:r>
              <a:rPr lang="en-US" dirty="0" err="1"/>
              <a:t>ind</a:t>
            </a:r>
            <a:r>
              <a:rPr lang="en-US" dirty="0"/>
              <a:t>	: </a:t>
            </a:r>
            <a:r>
              <a:rPr lang="en-US" i="1" dirty="0" err="1"/>
              <a:t>púlverize</a:t>
            </a:r>
            <a:r>
              <a:rPr lang="en-US" i="1" dirty="0"/>
              <a:t> + s</a:t>
            </a:r>
            <a:endParaRPr lang="en-US" dirty="0"/>
          </a:p>
          <a:p>
            <a:pPr marL="714375" indent="0">
              <a:buNone/>
            </a:pPr>
            <a:r>
              <a:rPr lang="en-US" dirty="0"/>
              <a:t>-</a:t>
            </a:r>
            <a:r>
              <a:rPr lang="en-US" dirty="0" err="1"/>
              <a:t>ing</a:t>
            </a:r>
            <a:r>
              <a:rPr lang="en-US" dirty="0"/>
              <a:t>	: present participle/gerund: </a:t>
            </a:r>
            <a:r>
              <a:rPr lang="en-US" i="1" dirty="0" err="1"/>
              <a:t>m</a:t>
            </a:r>
            <a:r>
              <a:rPr lang="en-US" i="1" dirty="0" err="1">
                <a:latin typeface="Times New Roman" panose="02020603050405020304" pitchFamily="18" charset="0"/>
                <a:cs typeface="Times New Roman" panose="02020603050405020304" pitchFamily="18" charset="0"/>
              </a:rPr>
              <a:t>á</a:t>
            </a:r>
            <a:r>
              <a:rPr lang="en-US" i="1" dirty="0" err="1"/>
              <a:t>gnify+ing</a:t>
            </a:r>
            <a:endParaRPr lang="en-US" dirty="0"/>
          </a:p>
        </p:txBody>
      </p:sp>
    </p:spTree>
    <p:extLst>
      <p:ext uri="{BB962C8B-B14F-4D97-AF65-F5344CB8AC3E}">
        <p14:creationId xmlns:p14="http://schemas.microsoft.com/office/powerpoint/2010/main" val="3484199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Effect transition="in" filter="fade">
                                      <p:cBhvr>
                                        <p:cTn id="37" dur="500"/>
                                        <p:tgtEl>
                                          <p:spTgt spid="8">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8" end="8"/>
                                            </p:txEl>
                                          </p:spTgt>
                                        </p:tgtEl>
                                        <p:attrNameLst>
                                          <p:attrName>style.visibility</p:attrName>
                                        </p:attrNameLst>
                                      </p:cBhvr>
                                      <p:to>
                                        <p:strVal val="visible"/>
                                      </p:to>
                                    </p:set>
                                    <p:animEffect transition="in" filter="fade">
                                      <p:cBhvr>
                                        <p:cTn id="42" dur="500"/>
                                        <p:tgtEl>
                                          <p:spTgt spid="8">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9" end="9"/>
                                            </p:txEl>
                                          </p:spTgt>
                                        </p:tgtEl>
                                        <p:attrNameLst>
                                          <p:attrName>style.visibility</p:attrName>
                                        </p:attrNameLst>
                                      </p:cBhvr>
                                      <p:to>
                                        <p:strVal val="visible"/>
                                      </p:to>
                                    </p:set>
                                    <p:animEffect transition="in" filter="fade">
                                      <p:cBhvr>
                                        <p:cTn id="47" dur="5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614102" cy="4508268"/>
          </a:xfrm>
        </p:spPr>
        <p:txBody>
          <a:bodyPr>
            <a:normAutofit/>
          </a:bodyPr>
          <a:lstStyle/>
          <a:p>
            <a:r>
              <a:rPr lang="en-US" dirty="0"/>
              <a:t>Inflectional suffixes are not the only weak suffixes. The following list contains a number of derivational suffixes which are weak as well.</a:t>
            </a:r>
          </a:p>
        </p:txBody>
      </p:sp>
      <p:grpSp>
        <p:nvGrpSpPr>
          <p:cNvPr id="4" name="Group 3">
            <a:extLst>
              <a:ext uri="{FF2B5EF4-FFF2-40B4-BE49-F238E27FC236}">
                <a16:creationId xmlns:a16="http://schemas.microsoft.com/office/drawing/2014/main" id="{739A6796-E505-4ACE-A418-B0647F5E2261}"/>
              </a:ext>
            </a:extLst>
          </p:cNvPr>
          <p:cNvGrpSpPr/>
          <p:nvPr/>
        </p:nvGrpSpPr>
        <p:grpSpPr>
          <a:xfrm>
            <a:off x="3414131" y="2617251"/>
            <a:ext cx="5363737" cy="3812537"/>
            <a:chOff x="3414131" y="2617251"/>
            <a:chExt cx="5363737" cy="3812537"/>
          </a:xfrm>
        </p:grpSpPr>
        <p:pic>
          <p:nvPicPr>
            <p:cNvPr id="3" name="Picture 2">
              <a:extLst>
                <a:ext uri="{FF2B5EF4-FFF2-40B4-BE49-F238E27FC236}">
                  <a16:creationId xmlns:a16="http://schemas.microsoft.com/office/drawing/2014/main" id="{33E5ED7A-6047-4728-B119-D08D9C8098A8}"/>
                </a:ext>
              </a:extLst>
            </p:cNvPr>
            <p:cNvPicPr>
              <a:picLocks noChangeAspect="1"/>
            </p:cNvPicPr>
            <p:nvPr/>
          </p:nvPicPr>
          <p:blipFill rotWithShape="1">
            <a:blip r:embed="rId3"/>
            <a:srcRect l="43537" t="41138" r="28658" b="25853"/>
            <a:stretch/>
          </p:blipFill>
          <p:spPr>
            <a:xfrm>
              <a:off x="3414131" y="2617251"/>
              <a:ext cx="5363737" cy="3581705"/>
            </a:xfrm>
            <a:prstGeom prst="rect">
              <a:avLst/>
            </a:prstGeom>
          </p:spPr>
        </p:pic>
        <p:sp>
          <p:nvSpPr>
            <p:cNvPr id="6" name="TextBox 5">
              <a:extLst>
                <a:ext uri="{FF2B5EF4-FFF2-40B4-BE49-F238E27FC236}">
                  <a16:creationId xmlns:a16="http://schemas.microsoft.com/office/drawing/2014/main" id="{81A9E7BC-3EF7-4EC5-A29D-94711F9CE4B9}"/>
                </a:ext>
              </a:extLst>
            </p:cNvPr>
            <p:cNvSpPr txBox="1"/>
            <p:nvPr/>
          </p:nvSpPr>
          <p:spPr>
            <a:xfrm>
              <a:off x="4197888" y="6198956"/>
              <a:ext cx="3461204" cy="230832"/>
            </a:xfrm>
            <a:prstGeom prst="rect">
              <a:avLst/>
            </a:prstGeom>
            <a:noFill/>
          </p:spPr>
          <p:txBody>
            <a:bodyPr wrap="none" rtlCol="0">
              <a:spAutoFit/>
            </a:bodyPr>
            <a:lstStyle/>
            <a:p>
              <a:r>
                <a:rPr lang="en-US" sz="900" dirty="0"/>
                <a:t>Taken from Bauer et al.’s American English Pronunciation book (1980)</a:t>
              </a:r>
            </a:p>
          </p:txBody>
        </p:sp>
      </p:grpSp>
    </p:spTree>
    <p:extLst>
      <p:ext uri="{BB962C8B-B14F-4D97-AF65-F5344CB8AC3E}">
        <p14:creationId xmlns:p14="http://schemas.microsoft.com/office/powerpoint/2010/main" val="2134659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614102" cy="4508268"/>
          </a:xfrm>
        </p:spPr>
        <p:txBody>
          <a:bodyPr>
            <a:normAutofit lnSpcReduction="10000"/>
          </a:bodyPr>
          <a:lstStyle/>
          <a:p>
            <a:r>
              <a:rPr lang="en-US" dirty="0"/>
              <a:t>There are several other suffixes whose weak status is difficult to demonstrate since, like the adjective forming </a:t>
            </a:r>
            <a:r>
              <a:rPr lang="en-US" i="1" dirty="0"/>
              <a:t>–y</a:t>
            </a:r>
            <a:r>
              <a:rPr lang="en-US" dirty="0"/>
              <a:t>, they are generally attached to roots of fewer than 3 syllables: </a:t>
            </a:r>
            <a:r>
              <a:rPr lang="en-US" i="1" dirty="0"/>
              <a:t>-</a:t>
            </a:r>
            <a:r>
              <a:rPr lang="en-US" i="1" dirty="0" err="1"/>
              <a:t>dom</a:t>
            </a:r>
            <a:r>
              <a:rPr lang="en-US" i="1" dirty="0"/>
              <a:t>, -</a:t>
            </a:r>
            <a:r>
              <a:rPr lang="en-US" i="1" dirty="0" err="1"/>
              <a:t>ful</a:t>
            </a:r>
            <a:r>
              <a:rPr lang="en-US" i="1" dirty="0"/>
              <a:t>, -hood, -</a:t>
            </a:r>
            <a:r>
              <a:rPr lang="en-US" i="1" dirty="0" err="1"/>
              <a:t>ish</a:t>
            </a:r>
            <a:r>
              <a:rPr lang="en-US" i="1" dirty="0"/>
              <a:t>, -</a:t>
            </a:r>
            <a:r>
              <a:rPr lang="en-US" i="1" dirty="0" err="1"/>
              <a:t>ment</a:t>
            </a:r>
            <a:r>
              <a:rPr lang="en-US" i="1" dirty="0"/>
              <a:t>, -ness, -some, -ward(s), -wise.</a:t>
            </a:r>
            <a:endParaRPr lang="en-US" dirty="0"/>
          </a:p>
          <a:p>
            <a:endParaRPr lang="en-US" dirty="0"/>
          </a:p>
          <a:p>
            <a:r>
              <a:rPr lang="en-US" dirty="0"/>
              <a:t>But when these items show up in suffix strings and in nonce constructions of more than 3 syllables, their status is evident:</a:t>
            </a:r>
          </a:p>
          <a:p>
            <a:pPr marL="803275" indent="0">
              <a:buNone/>
            </a:pPr>
            <a:r>
              <a:rPr lang="en-US" dirty="0" err="1"/>
              <a:t>móment</a:t>
            </a:r>
            <a:r>
              <a:rPr lang="en-US" dirty="0"/>
              <a:t> 	+ </a:t>
            </a:r>
            <a:r>
              <a:rPr lang="en-US" dirty="0" err="1"/>
              <a:t>ary</a:t>
            </a:r>
            <a:r>
              <a:rPr lang="en-US" dirty="0"/>
              <a:t>		+ ness		= </a:t>
            </a:r>
            <a:r>
              <a:rPr lang="en-US" dirty="0" err="1"/>
              <a:t>mómentariness</a:t>
            </a:r>
            <a:endParaRPr lang="en-US" dirty="0"/>
          </a:p>
          <a:p>
            <a:pPr marL="803275" indent="0">
              <a:buNone/>
            </a:pPr>
            <a:r>
              <a:rPr lang="en-US" dirty="0" err="1"/>
              <a:t>tróuble</a:t>
            </a:r>
            <a:r>
              <a:rPr lang="en-US" dirty="0"/>
              <a:t>	+ some	+ </a:t>
            </a:r>
            <a:r>
              <a:rPr lang="en-US" dirty="0" err="1"/>
              <a:t>ish</a:t>
            </a:r>
            <a:r>
              <a:rPr lang="en-US" dirty="0"/>
              <a:t>		= </a:t>
            </a:r>
            <a:r>
              <a:rPr lang="en-US" dirty="0" err="1"/>
              <a:t>tróublesomeish</a:t>
            </a:r>
            <a:endParaRPr lang="en-US" dirty="0"/>
          </a:p>
          <a:p>
            <a:pPr marL="803275" indent="0">
              <a:buNone/>
            </a:pPr>
            <a:r>
              <a:rPr lang="en-US" dirty="0" err="1"/>
              <a:t>K</a:t>
            </a:r>
            <a:r>
              <a:rPr lang="en-US" dirty="0" err="1">
                <a:latin typeface="Times New Roman" panose="02020603050405020304" pitchFamily="18" charset="0"/>
                <a:cs typeface="Times New Roman" panose="02020603050405020304" pitchFamily="18" charset="0"/>
              </a:rPr>
              <a:t>é</a:t>
            </a:r>
            <a:r>
              <a:rPr lang="en-US" dirty="0" err="1"/>
              <a:t>nnedy</a:t>
            </a:r>
            <a:r>
              <a:rPr lang="en-US" dirty="0"/>
              <a:t>	+ wise				= </a:t>
            </a:r>
            <a:r>
              <a:rPr lang="en-US" dirty="0" err="1"/>
              <a:t>K</a:t>
            </a:r>
            <a:r>
              <a:rPr lang="en-US" dirty="0" err="1">
                <a:latin typeface="Times New Roman" panose="02020603050405020304" pitchFamily="18" charset="0"/>
                <a:cs typeface="Times New Roman" panose="02020603050405020304" pitchFamily="18" charset="0"/>
              </a:rPr>
              <a:t>é</a:t>
            </a:r>
            <a:r>
              <a:rPr lang="en-US" dirty="0" err="1"/>
              <a:t>nedy</a:t>
            </a:r>
            <a:r>
              <a:rPr lang="en-US" dirty="0"/>
              <a:t>-wise</a:t>
            </a:r>
          </a:p>
        </p:txBody>
      </p:sp>
    </p:spTree>
    <p:extLst>
      <p:ext uri="{BB962C8B-B14F-4D97-AF65-F5344CB8AC3E}">
        <p14:creationId xmlns:p14="http://schemas.microsoft.com/office/powerpoint/2010/main" val="12808854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546844"/>
            <a:ext cx="10216378" cy="4675536"/>
          </a:xfrm>
        </p:spPr>
        <p:txBody>
          <a:bodyPr>
            <a:normAutofit fontScale="92500" lnSpcReduction="20000"/>
          </a:bodyPr>
          <a:lstStyle/>
          <a:p>
            <a:pPr marL="0" indent="0">
              <a:buNone/>
            </a:pPr>
            <a:r>
              <a:rPr lang="en-US" sz="2400" b="1" dirty="0">
                <a:solidFill>
                  <a:srgbClr val="7030A0"/>
                </a:solidFill>
              </a:rPr>
              <a:t>3. PREFIX(ES) + ROOT</a:t>
            </a:r>
            <a:endParaRPr lang="en-US" sz="2000" b="1" dirty="0">
              <a:solidFill>
                <a:srgbClr val="7030A0"/>
              </a:solidFill>
            </a:endParaRPr>
          </a:p>
          <a:p>
            <a:pPr marL="0" indent="0">
              <a:buNone/>
            </a:pPr>
            <a:r>
              <a:rPr lang="en-US" sz="2400" b="1" dirty="0">
                <a:solidFill>
                  <a:srgbClr val="C00000"/>
                </a:solidFill>
              </a:rPr>
              <a:t>a. Strong vs. Weak Prefixes</a:t>
            </a:r>
          </a:p>
          <a:p>
            <a:r>
              <a:rPr lang="en-US" sz="2400" dirty="0"/>
              <a:t>The class of prefixes is somewhat more difficult to specify than is the class of suffixes.</a:t>
            </a:r>
          </a:p>
          <a:p>
            <a:endParaRPr lang="en-US" sz="2400" dirty="0"/>
          </a:p>
          <a:p>
            <a:r>
              <a:rPr lang="en-US" sz="2400" dirty="0"/>
              <a:t>This is due primarily to the fact that prefixation tends to be more cohesive than suffixation, in the sense that the root frequently is bound to the prefix – that is, the root frequently cannot stand alone: </a:t>
            </a:r>
            <a:r>
              <a:rPr lang="en-US" sz="2400" i="1" dirty="0"/>
              <a:t>ad + </a:t>
            </a:r>
            <a:r>
              <a:rPr lang="en-US" sz="2400" i="1" dirty="0" err="1"/>
              <a:t>mit</a:t>
            </a:r>
            <a:r>
              <a:rPr lang="en-US" sz="2400" i="1" dirty="0"/>
              <a:t>, pro + </a:t>
            </a:r>
            <a:r>
              <a:rPr lang="en-US" sz="2400" i="1" dirty="0" err="1"/>
              <a:t>nounce</a:t>
            </a:r>
            <a:r>
              <a:rPr lang="en-US" sz="2400" i="1" dirty="0"/>
              <a:t>, re + ply.</a:t>
            </a:r>
            <a:endParaRPr lang="en-US" sz="2400" dirty="0"/>
          </a:p>
          <a:p>
            <a:endParaRPr lang="en-US" sz="2400" dirty="0"/>
          </a:p>
          <a:p>
            <a:r>
              <a:rPr lang="en-US" sz="2400" dirty="0"/>
              <a:t>Justification for viewing such items as consisting of prefix plus bound root can be found in paradigms like the following, where we can vary the prefix while holding the root constant:</a:t>
            </a:r>
          </a:p>
          <a:p>
            <a:pPr marL="534988" indent="0">
              <a:buNone/>
            </a:pPr>
            <a:r>
              <a:rPr lang="en-US" sz="2400" b="1" dirty="0"/>
              <a:t>-</a:t>
            </a:r>
            <a:r>
              <a:rPr lang="en-US" sz="2400" b="1" dirty="0" err="1"/>
              <a:t>mit</a:t>
            </a:r>
            <a:r>
              <a:rPr lang="en-US" sz="2400" dirty="0"/>
              <a:t>:		admit, permit, remit</a:t>
            </a:r>
          </a:p>
          <a:p>
            <a:pPr marL="534988" indent="0">
              <a:buNone/>
            </a:pPr>
            <a:r>
              <a:rPr lang="en-US" sz="2400" b="1" dirty="0"/>
              <a:t>-</a:t>
            </a:r>
            <a:r>
              <a:rPr lang="en-US" sz="2400" b="1" dirty="0" err="1"/>
              <a:t>nounce</a:t>
            </a:r>
            <a:r>
              <a:rPr lang="en-US" sz="2400" dirty="0"/>
              <a:t>:		announce, denounce, pronounce</a:t>
            </a:r>
          </a:p>
          <a:p>
            <a:pPr marL="534988" indent="0">
              <a:buNone/>
            </a:pPr>
            <a:r>
              <a:rPr lang="en-US" sz="2400" b="1" dirty="0"/>
              <a:t>-ply</a:t>
            </a:r>
            <a:r>
              <a:rPr lang="en-US" sz="2400" dirty="0"/>
              <a:t>:		apply, comply, reply</a:t>
            </a:r>
            <a:endParaRPr lang="en-US" dirty="0"/>
          </a:p>
        </p:txBody>
      </p:sp>
    </p:spTree>
    <p:extLst>
      <p:ext uri="{BB962C8B-B14F-4D97-AF65-F5344CB8AC3E}">
        <p14:creationId xmlns:p14="http://schemas.microsoft.com/office/powerpoint/2010/main" val="377881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animEffect transition="in" filter="fade">
                                      <p:cBhvr>
                                        <p:cTn id="37" dur="500"/>
                                        <p:tgtEl>
                                          <p:spTgt spid="8">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9" end="9"/>
                                            </p:txEl>
                                          </p:spTgt>
                                        </p:tgtEl>
                                        <p:attrNameLst>
                                          <p:attrName>style.visibility</p:attrName>
                                        </p:attrNameLst>
                                      </p:cBhvr>
                                      <p:to>
                                        <p:strVal val="visible"/>
                                      </p:to>
                                    </p:set>
                                    <p:animEffect transition="in" filter="fade">
                                      <p:cBhvr>
                                        <p:cTn id="42" dur="5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546844"/>
            <a:ext cx="10216378" cy="4675536"/>
          </a:xfrm>
        </p:spPr>
        <p:txBody>
          <a:bodyPr>
            <a:normAutofit/>
          </a:bodyPr>
          <a:lstStyle/>
          <a:p>
            <a:r>
              <a:rPr lang="en-US" sz="2400" dirty="0"/>
              <a:t>or vary the root while holding the prefix constant:</a:t>
            </a:r>
          </a:p>
          <a:p>
            <a:pPr marL="534988" indent="0">
              <a:buNone/>
            </a:pPr>
            <a:r>
              <a:rPr lang="en-US" sz="2400" b="1" dirty="0"/>
              <a:t>com-</a:t>
            </a:r>
            <a:r>
              <a:rPr lang="en-US" sz="2400" dirty="0"/>
              <a:t>:		command, commit, comply</a:t>
            </a:r>
          </a:p>
          <a:p>
            <a:pPr marL="534988" indent="0">
              <a:buNone/>
            </a:pPr>
            <a:r>
              <a:rPr lang="en-US" sz="2400" b="1" dirty="0"/>
              <a:t>per-</a:t>
            </a:r>
            <a:r>
              <a:rPr lang="en-US" sz="2400" dirty="0"/>
              <a:t>:		perceive, permit, pervade</a:t>
            </a:r>
          </a:p>
          <a:p>
            <a:pPr marL="534988" indent="0">
              <a:buNone/>
            </a:pPr>
            <a:r>
              <a:rPr lang="en-US" sz="2400" b="1" dirty="0"/>
              <a:t>re-</a:t>
            </a:r>
            <a:r>
              <a:rPr lang="en-US" sz="2400" dirty="0"/>
              <a:t>:		receive, remit, reply</a:t>
            </a:r>
          </a:p>
          <a:p>
            <a:pPr marL="534988" indent="0">
              <a:buNone/>
            </a:pPr>
            <a:endParaRPr lang="en-US" sz="2400" dirty="0"/>
          </a:p>
          <a:p>
            <a:pPr marL="457200" indent="-457200">
              <a:tabLst>
                <a:tab pos="446088" algn="l"/>
              </a:tabLst>
            </a:pPr>
            <a:r>
              <a:rPr lang="en-US" sz="2400" dirty="0"/>
              <a:t>It is generally the case that in construction of this type, the semantic content of both prefix and root tends to be opaque, and native speakers do not normally view such items as containing two components of meaning. </a:t>
            </a:r>
          </a:p>
          <a:p>
            <a:pPr marL="457200" indent="-457200">
              <a:tabLst>
                <a:tab pos="446088" algn="l"/>
              </a:tabLst>
            </a:pPr>
            <a:endParaRPr lang="en-US" sz="2400" dirty="0"/>
          </a:p>
          <a:p>
            <a:pPr marL="457200" indent="-457200">
              <a:tabLst>
                <a:tab pos="446088" algn="l"/>
              </a:tabLst>
            </a:pPr>
            <a:r>
              <a:rPr lang="en-US" sz="2400" dirty="0"/>
              <a:t>We shall label prefixes in such words </a:t>
            </a:r>
            <a:r>
              <a:rPr lang="en-US" sz="2400" b="1" dirty="0"/>
              <a:t>weak</a:t>
            </a:r>
            <a:r>
              <a:rPr lang="en-US" sz="2400" dirty="0"/>
              <a:t>.</a:t>
            </a:r>
            <a:endParaRPr lang="en-US" dirty="0"/>
          </a:p>
        </p:txBody>
      </p:sp>
    </p:spTree>
    <p:extLst>
      <p:ext uri="{BB962C8B-B14F-4D97-AF65-F5344CB8AC3E}">
        <p14:creationId xmlns:p14="http://schemas.microsoft.com/office/powerpoint/2010/main" val="1207224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457634"/>
            <a:ext cx="10216378" cy="4675536"/>
          </a:xfrm>
        </p:spPr>
        <p:txBody>
          <a:bodyPr>
            <a:normAutofit/>
          </a:bodyPr>
          <a:lstStyle/>
          <a:p>
            <a:r>
              <a:rPr lang="en-US" sz="2400" dirty="0"/>
              <a:t>One further characteristics of such prefixes is that, chameleon-like, they frequently adapt their form to the form of the root.</a:t>
            </a:r>
          </a:p>
          <a:p>
            <a:endParaRPr lang="en-US" sz="1050" dirty="0"/>
          </a:p>
          <a:p>
            <a:r>
              <a:rPr lang="en-US" sz="2400" dirty="0"/>
              <a:t>Consider, for example, the prefix </a:t>
            </a:r>
            <a:r>
              <a:rPr lang="en-US" sz="2400" i="1" dirty="0"/>
              <a:t>ad-</a:t>
            </a:r>
            <a:r>
              <a:rPr lang="en-US" sz="2400" dirty="0"/>
              <a:t>, which has the following variants:</a:t>
            </a:r>
            <a:endParaRPr lang="en-US" dirty="0"/>
          </a:p>
        </p:txBody>
      </p:sp>
      <p:graphicFrame>
        <p:nvGraphicFramePr>
          <p:cNvPr id="2" name="Table 2">
            <a:extLst>
              <a:ext uri="{FF2B5EF4-FFF2-40B4-BE49-F238E27FC236}">
                <a16:creationId xmlns:a16="http://schemas.microsoft.com/office/drawing/2014/main" id="{FCEA9C52-245E-40F3-A192-639A4380598F}"/>
              </a:ext>
            </a:extLst>
          </p:cNvPr>
          <p:cNvGraphicFramePr>
            <a:graphicFrameLocks noGrp="1"/>
          </p:cNvGraphicFramePr>
          <p:nvPr>
            <p:extLst>
              <p:ext uri="{D42A27DB-BD31-4B8C-83A1-F6EECF244321}">
                <p14:modId xmlns:p14="http://schemas.microsoft.com/office/powerpoint/2010/main" val="168488210"/>
              </p:ext>
            </p:extLst>
          </p:nvPr>
        </p:nvGraphicFramePr>
        <p:xfrm>
          <a:off x="3559719" y="3140075"/>
          <a:ext cx="4568100" cy="3352800"/>
        </p:xfrm>
        <a:graphic>
          <a:graphicData uri="http://schemas.openxmlformats.org/drawingml/2006/table">
            <a:tbl>
              <a:tblPr firstRow="1" bandRow="1">
                <a:tableStyleId>{7E9639D4-E3E2-4D34-9284-5A2195B3D0D7}</a:tableStyleId>
              </a:tblPr>
              <a:tblGrid>
                <a:gridCol w="566231">
                  <a:extLst>
                    <a:ext uri="{9D8B030D-6E8A-4147-A177-3AD203B41FA5}">
                      <a16:colId xmlns:a16="http://schemas.microsoft.com/office/drawing/2014/main" val="799541771"/>
                    </a:ext>
                  </a:extLst>
                </a:gridCol>
                <a:gridCol w="1674306">
                  <a:extLst>
                    <a:ext uri="{9D8B030D-6E8A-4147-A177-3AD203B41FA5}">
                      <a16:colId xmlns:a16="http://schemas.microsoft.com/office/drawing/2014/main" val="3864223363"/>
                    </a:ext>
                  </a:extLst>
                </a:gridCol>
                <a:gridCol w="2327563">
                  <a:extLst>
                    <a:ext uri="{9D8B030D-6E8A-4147-A177-3AD203B41FA5}">
                      <a16:colId xmlns:a16="http://schemas.microsoft.com/office/drawing/2014/main" val="1490024733"/>
                    </a:ext>
                  </a:extLst>
                </a:gridCol>
              </a:tblGrid>
              <a:tr h="334328">
                <a:tc>
                  <a:txBody>
                    <a:bodyPr/>
                    <a:lstStyle/>
                    <a:p>
                      <a:endParaRPr lang="en-US" sz="1600" dirty="0"/>
                    </a:p>
                  </a:txBody>
                  <a:tcPr/>
                </a:tc>
                <a:tc>
                  <a:txBody>
                    <a:bodyPr/>
                    <a:lstStyle/>
                    <a:p>
                      <a:r>
                        <a:rPr lang="en-US" sz="1600" dirty="0"/>
                        <a:t>precedes</a:t>
                      </a:r>
                    </a:p>
                  </a:txBody>
                  <a:tcPr/>
                </a:tc>
                <a:tc>
                  <a:txBody>
                    <a:bodyPr/>
                    <a:lstStyle/>
                    <a:p>
                      <a:r>
                        <a:rPr lang="en-US" sz="1600" dirty="0"/>
                        <a:t>Examples</a:t>
                      </a:r>
                    </a:p>
                  </a:txBody>
                  <a:tcPr/>
                </a:tc>
                <a:extLst>
                  <a:ext uri="{0D108BD9-81ED-4DB2-BD59-A6C34878D82A}">
                    <a16:rowId xmlns:a16="http://schemas.microsoft.com/office/drawing/2014/main" val="2954985148"/>
                  </a:ext>
                </a:extLst>
              </a:tr>
              <a:tr h="334328">
                <a:tc>
                  <a:txBody>
                    <a:bodyPr/>
                    <a:lstStyle/>
                    <a:p>
                      <a:r>
                        <a:rPr lang="en-US" sz="1600" dirty="0"/>
                        <a:t>ac-</a:t>
                      </a:r>
                    </a:p>
                  </a:txBody>
                  <a:tcPr/>
                </a:tc>
                <a:tc>
                  <a:txBody>
                    <a:bodyPr/>
                    <a:lstStyle/>
                    <a:p>
                      <a:r>
                        <a:rPr lang="en-US" sz="1600" dirty="0"/>
                        <a:t>c/</a:t>
                      </a:r>
                      <a:r>
                        <a:rPr lang="en-US" sz="1600" dirty="0" err="1"/>
                        <a:t>qu</a:t>
                      </a:r>
                      <a:endParaRPr lang="en-US" sz="1600" dirty="0"/>
                    </a:p>
                  </a:txBody>
                  <a:tcPr/>
                </a:tc>
                <a:tc>
                  <a:txBody>
                    <a:bodyPr/>
                    <a:lstStyle/>
                    <a:p>
                      <a:r>
                        <a:rPr lang="en-US" sz="1600" dirty="0"/>
                        <a:t>accept, acquire</a:t>
                      </a:r>
                    </a:p>
                  </a:txBody>
                  <a:tcPr/>
                </a:tc>
                <a:extLst>
                  <a:ext uri="{0D108BD9-81ED-4DB2-BD59-A6C34878D82A}">
                    <a16:rowId xmlns:a16="http://schemas.microsoft.com/office/drawing/2014/main" val="3777142096"/>
                  </a:ext>
                </a:extLst>
              </a:tr>
              <a:tr h="334328">
                <a:tc>
                  <a:txBody>
                    <a:bodyPr/>
                    <a:lstStyle/>
                    <a:p>
                      <a:r>
                        <a:rPr lang="en-US" sz="1600" dirty="0" err="1"/>
                        <a:t>af</a:t>
                      </a:r>
                      <a:r>
                        <a:rPr lang="en-US" sz="1600" dirty="0"/>
                        <a:t>-</a:t>
                      </a:r>
                    </a:p>
                  </a:txBody>
                  <a:tcPr/>
                </a:tc>
                <a:tc>
                  <a:txBody>
                    <a:bodyPr/>
                    <a:lstStyle/>
                    <a:p>
                      <a:r>
                        <a:rPr lang="en-US" sz="1600" dirty="0"/>
                        <a:t>f</a:t>
                      </a:r>
                    </a:p>
                  </a:txBody>
                  <a:tcPr/>
                </a:tc>
                <a:tc>
                  <a:txBody>
                    <a:bodyPr/>
                    <a:lstStyle/>
                    <a:p>
                      <a:r>
                        <a:rPr lang="en-US" sz="1600" dirty="0"/>
                        <a:t>affect</a:t>
                      </a:r>
                    </a:p>
                  </a:txBody>
                  <a:tcPr/>
                </a:tc>
                <a:extLst>
                  <a:ext uri="{0D108BD9-81ED-4DB2-BD59-A6C34878D82A}">
                    <a16:rowId xmlns:a16="http://schemas.microsoft.com/office/drawing/2014/main" val="3285009669"/>
                  </a:ext>
                </a:extLst>
              </a:tr>
              <a:tr h="334328">
                <a:tc>
                  <a:txBody>
                    <a:bodyPr/>
                    <a:lstStyle/>
                    <a:p>
                      <a:r>
                        <a:rPr lang="en-US" sz="1600" dirty="0"/>
                        <a:t>ag-</a:t>
                      </a:r>
                    </a:p>
                  </a:txBody>
                  <a:tcPr/>
                </a:tc>
                <a:tc>
                  <a:txBody>
                    <a:bodyPr/>
                    <a:lstStyle/>
                    <a:p>
                      <a:r>
                        <a:rPr lang="en-US" sz="1600" dirty="0"/>
                        <a:t>g</a:t>
                      </a:r>
                    </a:p>
                  </a:txBody>
                  <a:tcPr/>
                </a:tc>
                <a:tc>
                  <a:txBody>
                    <a:bodyPr/>
                    <a:lstStyle/>
                    <a:p>
                      <a:r>
                        <a:rPr lang="en-US" sz="1600" dirty="0"/>
                        <a:t>aggress</a:t>
                      </a:r>
                    </a:p>
                  </a:txBody>
                  <a:tcPr/>
                </a:tc>
                <a:extLst>
                  <a:ext uri="{0D108BD9-81ED-4DB2-BD59-A6C34878D82A}">
                    <a16:rowId xmlns:a16="http://schemas.microsoft.com/office/drawing/2014/main" val="3547087027"/>
                  </a:ext>
                </a:extLst>
              </a:tr>
              <a:tr h="334328">
                <a:tc>
                  <a:txBody>
                    <a:bodyPr/>
                    <a:lstStyle/>
                    <a:p>
                      <a:r>
                        <a:rPr lang="en-US" sz="1600" dirty="0"/>
                        <a:t>al-</a:t>
                      </a:r>
                    </a:p>
                  </a:txBody>
                  <a:tcPr/>
                </a:tc>
                <a:tc>
                  <a:txBody>
                    <a:bodyPr/>
                    <a:lstStyle/>
                    <a:p>
                      <a:r>
                        <a:rPr lang="en-US" sz="1600" dirty="0"/>
                        <a:t>l</a:t>
                      </a:r>
                    </a:p>
                  </a:txBody>
                  <a:tcPr/>
                </a:tc>
                <a:tc>
                  <a:txBody>
                    <a:bodyPr/>
                    <a:lstStyle/>
                    <a:p>
                      <a:r>
                        <a:rPr lang="en-US" sz="1600" dirty="0"/>
                        <a:t>allow</a:t>
                      </a:r>
                    </a:p>
                  </a:txBody>
                  <a:tcPr/>
                </a:tc>
                <a:extLst>
                  <a:ext uri="{0D108BD9-81ED-4DB2-BD59-A6C34878D82A}">
                    <a16:rowId xmlns:a16="http://schemas.microsoft.com/office/drawing/2014/main" val="3757865765"/>
                  </a:ext>
                </a:extLst>
              </a:tr>
              <a:tr h="334328">
                <a:tc>
                  <a:txBody>
                    <a:bodyPr/>
                    <a:lstStyle/>
                    <a:p>
                      <a:r>
                        <a:rPr lang="en-US" sz="1600" dirty="0"/>
                        <a:t>an-</a:t>
                      </a:r>
                    </a:p>
                  </a:txBody>
                  <a:tcPr/>
                </a:tc>
                <a:tc>
                  <a:txBody>
                    <a:bodyPr/>
                    <a:lstStyle/>
                    <a:p>
                      <a:r>
                        <a:rPr lang="en-US" sz="1600" dirty="0"/>
                        <a:t>n</a:t>
                      </a:r>
                    </a:p>
                  </a:txBody>
                  <a:tcPr/>
                </a:tc>
                <a:tc>
                  <a:txBody>
                    <a:bodyPr/>
                    <a:lstStyle/>
                    <a:p>
                      <a:r>
                        <a:rPr lang="en-US" sz="1600" dirty="0"/>
                        <a:t>announce</a:t>
                      </a:r>
                    </a:p>
                  </a:txBody>
                  <a:tcPr/>
                </a:tc>
                <a:extLst>
                  <a:ext uri="{0D108BD9-81ED-4DB2-BD59-A6C34878D82A}">
                    <a16:rowId xmlns:a16="http://schemas.microsoft.com/office/drawing/2014/main" val="3890051720"/>
                  </a:ext>
                </a:extLst>
              </a:tr>
              <a:tr h="334328">
                <a:tc>
                  <a:txBody>
                    <a:bodyPr/>
                    <a:lstStyle/>
                    <a:p>
                      <a:r>
                        <a:rPr lang="en-US" sz="1600" dirty="0"/>
                        <a:t>ap-</a:t>
                      </a:r>
                    </a:p>
                  </a:txBody>
                  <a:tcPr/>
                </a:tc>
                <a:tc>
                  <a:txBody>
                    <a:bodyPr/>
                    <a:lstStyle/>
                    <a:p>
                      <a:r>
                        <a:rPr lang="en-US" sz="1600" dirty="0"/>
                        <a:t>p</a:t>
                      </a:r>
                    </a:p>
                  </a:txBody>
                  <a:tcPr/>
                </a:tc>
                <a:tc>
                  <a:txBody>
                    <a:bodyPr/>
                    <a:lstStyle/>
                    <a:p>
                      <a:r>
                        <a:rPr lang="en-US" sz="1600" dirty="0"/>
                        <a:t>apply</a:t>
                      </a:r>
                    </a:p>
                  </a:txBody>
                  <a:tcPr/>
                </a:tc>
                <a:extLst>
                  <a:ext uri="{0D108BD9-81ED-4DB2-BD59-A6C34878D82A}">
                    <a16:rowId xmlns:a16="http://schemas.microsoft.com/office/drawing/2014/main" val="1556849910"/>
                  </a:ext>
                </a:extLst>
              </a:tr>
              <a:tr h="334328">
                <a:tc>
                  <a:txBody>
                    <a:bodyPr/>
                    <a:lstStyle/>
                    <a:p>
                      <a:r>
                        <a:rPr lang="en-US" sz="1600" dirty="0" err="1"/>
                        <a:t>ar</a:t>
                      </a:r>
                      <a:r>
                        <a:rPr lang="en-US" sz="1600" dirty="0"/>
                        <a:t>-</a:t>
                      </a:r>
                    </a:p>
                  </a:txBody>
                  <a:tcPr/>
                </a:tc>
                <a:tc>
                  <a:txBody>
                    <a:bodyPr/>
                    <a:lstStyle/>
                    <a:p>
                      <a:r>
                        <a:rPr lang="en-US" sz="1600" dirty="0"/>
                        <a:t>r</a:t>
                      </a:r>
                    </a:p>
                  </a:txBody>
                  <a:tcPr/>
                </a:tc>
                <a:tc>
                  <a:txBody>
                    <a:bodyPr/>
                    <a:lstStyle/>
                    <a:p>
                      <a:r>
                        <a:rPr lang="en-US" sz="1600" dirty="0"/>
                        <a:t>arrive</a:t>
                      </a:r>
                    </a:p>
                  </a:txBody>
                  <a:tcPr/>
                </a:tc>
                <a:extLst>
                  <a:ext uri="{0D108BD9-81ED-4DB2-BD59-A6C34878D82A}">
                    <a16:rowId xmlns:a16="http://schemas.microsoft.com/office/drawing/2014/main" val="2778331294"/>
                  </a:ext>
                </a:extLst>
              </a:tr>
              <a:tr h="334328">
                <a:tc>
                  <a:txBody>
                    <a:bodyPr/>
                    <a:lstStyle/>
                    <a:p>
                      <a:r>
                        <a:rPr lang="en-US" sz="1600" dirty="0"/>
                        <a:t>as-</a:t>
                      </a:r>
                    </a:p>
                  </a:txBody>
                  <a:tcPr/>
                </a:tc>
                <a:tc>
                  <a:txBody>
                    <a:bodyPr/>
                    <a:lstStyle/>
                    <a:p>
                      <a:r>
                        <a:rPr lang="en-US" sz="1600" dirty="0"/>
                        <a:t>s</a:t>
                      </a:r>
                    </a:p>
                  </a:txBody>
                  <a:tcPr/>
                </a:tc>
                <a:tc>
                  <a:txBody>
                    <a:bodyPr/>
                    <a:lstStyle/>
                    <a:p>
                      <a:r>
                        <a:rPr lang="en-US" sz="1600" dirty="0"/>
                        <a:t>assert</a:t>
                      </a:r>
                    </a:p>
                  </a:txBody>
                  <a:tcPr/>
                </a:tc>
                <a:extLst>
                  <a:ext uri="{0D108BD9-81ED-4DB2-BD59-A6C34878D82A}">
                    <a16:rowId xmlns:a16="http://schemas.microsoft.com/office/drawing/2014/main" val="1258494082"/>
                  </a:ext>
                </a:extLst>
              </a:tr>
              <a:tr h="334328">
                <a:tc>
                  <a:txBody>
                    <a:bodyPr/>
                    <a:lstStyle/>
                    <a:p>
                      <a:r>
                        <a:rPr lang="en-US" sz="1600" dirty="0"/>
                        <a:t>at-</a:t>
                      </a:r>
                    </a:p>
                  </a:txBody>
                  <a:tcPr/>
                </a:tc>
                <a:tc>
                  <a:txBody>
                    <a:bodyPr/>
                    <a:lstStyle/>
                    <a:p>
                      <a:r>
                        <a:rPr lang="en-US" sz="1600" dirty="0"/>
                        <a:t>t</a:t>
                      </a:r>
                    </a:p>
                  </a:txBody>
                  <a:tcPr/>
                </a:tc>
                <a:tc>
                  <a:txBody>
                    <a:bodyPr/>
                    <a:lstStyle/>
                    <a:p>
                      <a:r>
                        <a:rPr lang="en-US" sz="1600" dirty="0"/>
                        <a:t>attempt</a:t>
                      </a:r>
                    </a:p>
                  </a:txBody>
                  <a:tcPr/>
                </a:tc>
                <a:extLst>
                  <a:ext uri="{0D108BD9-81ED-4DB2-BD59-A6C34878D82A}">
                    <a16:rowId xmlns:a16="http://schemas.microsoft.com/office/drawing/2014/main" val="2691167032"/>
                  </a:ext>
                </a:extLst>
              </a:tr>
            </a:tbl>
          </a:graphicData>
        </a:graphic>
      </p:graphicFrame>
    </p:spTree>
    <p:extLst>
      <p:ext uri="{BB962C8B-B14F-4D97-AF65-F5344CB8AC3E}">
        <p14:creationId xmlns:p14="http://schemas.microsoft.com/office/powerpoint/2010/main" val="1111857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738636" y="1535441"/>
            <a:ext cx="6265128" cy="4675536"/>
          </a:xfrm>
        </p:spPr>
        <p:txBody>
          <a:bodyPr>
            <a:normAutofit/>
          </a:bodyPr>
          <a:lstStyle/>
          <a:p>
            <a:pPr marL="0" indent="0">
              <a:buNone/>
            </a:pPr>
            <a:r>
              <a:rPr lang="en-US" sz="2400" b="1" dirty="0">
                <a:solidFill>
                  <a:srgbClr val="7030A0"/>
                </a:solidFill>
              </a:rPr>
              <a:t>3. PREFIX(ES) + ROOT</a:t>
            </a:r>
            <a:endParaRPr lang="en-US" sz="2000" b="1" dirty="0">
              <a:solidFill>
                <a:srgbClr val="7030A0"/>
              </a:solidFill>
            </a:endParaRPr>
          </a:p>
          <a:p>
            <a:pPr marL="0" indent="0">
              <a:buNone/>
            </a:pPr>
            <a:r>
              <a:rPr lang="en-US" sz="2400" b="1" dirty="0">
                <a:solidFill>
                  <a:srgbClr val="C00000"/>
                </a:solidFill>
              </a:rPr>
              <a:t>b. The prefixation rule</a:t>
            </a:r>
          </a:p>
          <a:p>
            <a:r>
              <a:rPr lang="en-US" sz="2400" dirty="0"/>
              <a:t>Consider the following examples of one-syllable prefixes:</a:t>
            </a:r>
          </a:p>
        </p:txBody>
      </p:sp>
      <p:grpSp>
        <p:nvGrpSpPr>
          <p:cNvPr id="5" name="Group 4">
            <a:extLst>
              <a:ext uri="{FF2B5EF4-FFF2-40B4-BE49-F238E27FC236}">
                <a16:creationId xmlns:a16="http://schemas.microsoft.com/office/drawing/2014/main" id="{26801B2C-BDDF-48BB-AD9C-45D7745DCC0B}"/>
              </a:ext>
            </a:extLst>
          </p:cNvPr>
          <p:cNvGrpSpPr/>
          <p:nvPr/>
        </p:nvGrpSpPr>
        <p:grpSpPr>
          <a:xfrm>
            <a:off x="738636" y="3269357"/>
            <a:ext cx="5550652" cy="2251607"/>
            <a:chOff x="2165993" y="3159533"/>
            <a:chExt cx="7469264" cy="2766946"/>
          </a:xfrm>
        </p:grpSpPr>
        <p:pic>
          <p:nvPicPr>
            <p:cNvPr id="3" name="Picture 2">
              <a:extLst>
                <a:ext uri="{FF2B5EF4-FFF2-40B4-BE49-F238E27FC236}">
                  <a16:creationId xmlns:a16="http://schemas.microsoft.com/office/drawing/2014/main" id="{FDD7005B-9115-4A5F-87B2-498F93D905BE}"/>
                </a:ext>
              </a:extLst>
            </p:cNvPr>
            <p:cNvPicPr>
              <a:picLocks noChangeAspect="1"/>
            </p:cNvPicPr>
            <p:nvPr/>
          </p:nvPicPr>
          <p:blipFill rotWithShape="1">
            <a:blip r:embed="rId3"/>
            <a:srcRect l="43994" t="63903" r="31632" b="21936"/>
            <a:stretch/>
          </p:blipFill>
          <p:spPr>
            <a:xfrm>
              <a:off x="2165993" y="3159533"/>
              <a:ext cx="7469264" cy="2440909"/>
            </a:xfrm>
            <a:prstGeom prst="rect">
              <a:avLst/>
            </a:prstGeom>
          </p:spPr>
        </p:pic>
        <p:sp>
          <p:nvSpPr>
            <p:cNvPr id="6" name="TextBox 5">
              <a:extLst>
                <a:ext uri="{FF2B5EF4-FFF2-40B4-BE49-F238E27FC236}">
                  <a16:creationId xmlns:a16="http://schemas.microsoft.com/office/drawing/2014/main" id="{BCAC3835-A406-4C61-8DB9-17B38BB407D1}"/>
                </a:ext>
              </a:extLst>
            </p:cNvPr>
            <p:cNvSpPr txBox="1"/>
            <p:nvPr/>
          </p:nvSpPr>
          <p:spPr>
            <a:xfrm>
              <a:off x="3543523" y="5642815"/>
              <a:ext cx="4894271" cy="283664"/>
            </a:xfrm>
            <a:prstGeom prst="rect">
              <a:avLst/>
            </a:prstGeom>
            <a:noFill/>
          </p:spPr>
          <p:txBody>
            <a:bodyPr wrap="square" rtlCol="0">
              <a:spAutoFit/>
            </a:bodyPr>
            <a:lstStyle/>
            <a:p>
              <a:r>
                <a:rPr lang="en-US" sz="900" dirty="0"/>
                <a:t>Taken from Bauer et al.’s American English Pronunciation book (1980)</a:t>
              </a:r>
            </a:p>
          </p:txBody>
        </p:sp>
      </p:grpSp>
      <p:sp>
        <p:nvSpPr>
          <p:cNvPr id="12" name="Content Placeholder 7">
            <a:extLst>
              <a:ext uri="{FF2B5EF4-FFF2-40B4-BE49-F238E27FC236}">
                <a16:creationId xmlns:a16="http://schemas.microsoft.com/office/drawing/2014/main" id="{9130E471-BDCB-4CCD-A49E-C648C20AEF62}"/>
              </a:ext>
            </a:extLst>
          </p:cNvPr>
          <p:cNvSpPr txBox="1">
            <a:spLocks/>
          </p:cNvSpPr>
          <p:nvPr/>
        </p:nvSpPr>
        <p:spPr>
          <a:xfrm>
            <a:off x="6901543" y="1690688"/>
            <a:ext cx="4718028" cy="4643515"/>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t>1) Regarding Primary Stress</a:t>
            </a:r>
          </a:p>
          <a:p>
            <a:r>
              <a:rPr lang="en-US" sz="2400" dirty="0"/>
              <a:t>Were it not for our Root Stress Rule (RSR), it would be difficult to account for the fact that </a:t>
            </a:r>
            <a:r>
              <a:rPr lang="en-US" sz="2400" dirty="0">
                <a:solidFill>
                  <a:schemeClr val="accent4">
                    <a:lumMod val="50000"/>
                  </a:schemeClr>
                </a:solidFill>
              </a:rPr>
              <a:t>primary stress falls on the final syllable in (</a:t>
            </a:r>
            <a:r>
              <a:rPr lang="en-US" sz="2400" dirty="0" err="1">
                <a:solidFill>
                  <a:schemeClr val="accent4">
                    <a:lumMod val="50000"/>
                  </a:schemeClr>
                </a:solidFill>
              </a:rPr>
              <a:t>i</a:t>
            </a:r>
            <a:r>
              <a:rPr lang="en-US" sz="2400" dirty="0">
                <a:solidFill>
                  <a:schemeClr val="accent4">
                    <a:lumMod val="50000"/>
                  </a:schemeClr>
                </a:solidFill>
              </a:rPr>
              <a:t>)</a:t>
            </a:r>
            <a:r>
              <a:rPr lang="en-US" sz="2400" dirty="0"/>
              <a:t>, on </a:t>
            </a:r>
            <a:r>
              <a:rPr lang="en-US" sz="2400" dirty="0">
                <a:solidFill>
                  <a:schemeClr val="accent6">
                    <a:lumMod val="75000"/>
                  </a:schemeClr>
                </a:solidFill>
              </a:rPr>
              <a:t>the penult in (ii)</a:t>
            </a:r>
            <a:r>
              <a:rPr lang="en-US" sz="2400" dirty="0"/>
              <a:t>, and </a:t>
            </a:r>
            <a:r>
              <a:rPr lang="en-US" sz="2400" dirty="0">
                <a:solidFill>
                  <a:schemeClr val="accent5">
                    <a:lumMod val="75000"/>
                  </a:schemeClr>
                </a:solidFill>
              </a:rPr>
              <a:t>on the antepenult in (iii) and (iv).</a:t>
            </a:r>
          </a:p>
          <a:p>
            <a:endParaRPr lang="en-US" sz="2400" dirty="0">
              <a:solidFill>
                <a:schemeClr val="accent5">
                  <a:lumMod val="75000"/>
                </a:schemeClr>
              </a:solidFill>
            </a:endParaRPr>
          </a:p>
          <a:p>
            <a:r>
              <a:rPr lang="en-US" sz="2400" dirty="0"/>
              <a:t>Each root receives the appropriate primary stress by application of the RSR.</a:t>
            </a:r>
          </a:p>
          <a:p>
            <a:endParaRPr lang="en-US" sz="2400" dirty="0"/>
          </a:p>
          <a:p>
            <a:r>
              <a:rPr lang="en-US" sz="2400" dirty="0"/>
              <a:t>We see, then, that prefix addition (unlike suffix addition) generally has no effect on the placement of primary stress.</a:t>
            </a:r>
          </a:p>
        </p:txBody>
      </p:sp>
    </p:spTree>
    <p:extLst>
      <p:ext uri="{BB962C8B-B14F-4D97-AF65-F5344CB8AC3E}">
        <p14:creationId xmlns:p14="http://schemas.microsoft.com/office/powerpoint/2010/main" val="836152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0" end="0"/>
                                            </p:txEl>
                                          </p:spTgt>
                                        </p:tgtEl>
                                        <p:attrNameLst>
                                          <p:attrName>style.visibility</p:attrName>
                                        </p:attrNameLst>
                                      </p:cBhvr>
                                      <p:to>
                                        <p:strVal val="visible"/>
                                      </p:to>
                                    </p:set>
                                    <p:animEffect transition="in" filter="fade">
                                      <p:cBhvr>
                                        <p:cTn id="27" dur="500"/>
                                        <p:tgtEl>
                                          <p:spTgt spid="12">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1" end="1"/>
                                            </p:txEl>
                                          </p:spTgt>
                                        </p:tgtEl>
                                        <p:attrNameLst>
                                          <p:attrName>style.visibility</p:attrName>
                                        </p:attrNameLst>
                                      </p:cBhvr>
                                      <p:to>
                                        <p:strVal val="visible"/>
                                      </p:to>
                                    </p:set>
                                    <p:animEffect transition="in" filter="fade">
                                      <p:cBhvr>
                                        <p:cTn id="32" dur="500"/>
                                        <p:tgtEl>
                                          <p:spTgt spid="12">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2">
                                            <p:txEl>
                                              <p:pRg st="3" end="3"/>
                                            </p:txEl>
                                          </p:spTgt>
                                        </p:tgtEl>
                                        <p:attrNameLst>
                                          <p:attrName>style.visibility</p:attrName>
                                        </p:attrNameLst>
                                      </p:cBhvr>
                                      <p:to>
                                        <p:strVal val="visible"/>
                                      </p:to>
                                    </p:set>
                                    <p:animEffect transition="in" filter="fade">
                                      <p:cBhvr>
                                        <p:cTn id="37" dur="500"/>
                                        <p:tgtEl>
                                          <p:spTgt spid="12">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2">
                                            <p:txEl>
                                              <p:pRg st="5" end="5"/>
                                            </p:txEl>
                                          </p:spTgt>
                                        </p:tgtEl>
                                        <p:attrNameLst>
                                          <p:attrName>style.visibility</p:attrName>
                                        </p:attrNameLst>
                                      </p:cBhvr>
                                      <p:to>
                                        <p:strVal val="visible"/>
                                      </p:to>
                                    </p:set>
                                    <p:animEffect transition="in" filter="fade">
                                      <p:cBhvr>
                                        <p:cTn id="42" dur="5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738636" y="1535441"/>
            <a:ext cx="6265128" cy="4675536"/>
          </a:xfrm>
        </p:spPr>
        <p:txBody>
          <a:bodyPr>
            <a:normAutofit/>
          </a:bodyPr>
          <a:lstStyle/>
          <a:p>
            <a:pPr marL="0" indent="0">
              <a:buNone/>
            </a:pPr>
            <a:r>
              <a:rPr lang="en-US" sz="2400" b="1" dirty="0">
                <a:solidFill>
                  <a:srgbClr val="7030A0"/>
                </a:solidFill>
              </a:rPr>
              <a:t>3. PREFIX(ES) + ROOT</a:t>
            </a:r>
            <a:endParaRPr lang="en-US" sz="2000" b="1" dirty="0">
              <a:solidFill>
                <a:srgbClr val="7030A0"/>
              </a:solidFill>
            </a:endParaRPr>
          </a:p>
          <a:p>
            <a:pPr marL="0" indent="0">
              <a:buNone/>
            </a:pPr>
            <a:r>
              <a:rPr lang="en-US" sz="2400" b="1" dirty="0">
                <a:solidFill>
                  <a:srgbClr val="C00000"/>
                </a:solidFill>
              </a:rPr>
              <a:t>b. The prefixation rule</a:t>
            </a:r>
          </a:p>
          <a:p>
            <a:r>
              <a:rPr lang="en-US" sz="2400" dirty="0"/>
              <a:t>Consider the following examples of one-syllable prefixes:</a:t>
            </a:r>
          </a:p>
        </p:txBody>
      </p:sp>
      <p:grpSp>
        <p:nvGrpSpPr>
          <p:cNvPr id="5" name="Group 4">
            <a:extLst>
              <a:ext uri="{FF2B5EF4-FFF2-40B4-BE49-F238E27FC236}">
                <a16:creationId xmlns:a16="http://schemas.microsoft.com/office/drawing/2014/main" id="{26801B2C-BDDF-48BB-AD9C-45D7745DCC0B}"/>
              </a:ext>
            </a:extLst>
          </p:cNvPr>
          <p:cNvGrpSpPr/>
          <p:nvPr/>
        </p:nvGrpSpPr>
        <p:grpSpPr>
          <a:xfrm>
            <a:off x="738636" y="3269357"/>
            <a:ext cx="5550652" cy="2251607"/>
            <a:chOff x="2165993" y="3159533"/>
            <a:chExt cx="7469264" cy="2766946"/>
          </a:xfrm>
        </p:grpSpPr>
        <p:pic>
          <p:nvPicPr>
            <p:cNvPr id="3" name="Picture 2">
              <a:extLst>
                <a:ext uri="{FF2B5EF4-FFF2-40B4-BE49-F238E27FC236}">
                  <a16:creationId xmlns:a16="http://schemas.microsoft.com/office/drawing/2014/main" id="{FDD7005B-9115-4A5F-87B2-498F93D905BE}"/>
                </a:ext>
              </a:extLst>
            </p:cNvPr>
            <p:cNvPicPr>
              <a:picLocks noChangeAspect="1"/>
            </p:cNvPicPr>
            <p:nvPr/>
          </p:nvPicPr>
          <p:blipFill rotWithShape="1">
            <a:blip r:embed="rId3"/>
            <a:srcRect l="43994" t="63903" r="31632" b="21936"/>
            <a:stretch/>
          </p:blipFill>
          <p:spPr>
            <a:xfrm>
              <a:off x="2165993" y="3159533"/>
              <a:ext cx="7469264" cy="2440909"/>
            </a:xfrm>
            <a:prstGeom prst="rect">
              <a:avLst/>
            </a:prstGeom>
          </p:spPr>
        </p:pic>
        <p:sp>
          <p:nvSpPr>
            <p:cNvPr id="6" name="TextBox 5">
              <a:extLst>
                <a:ext uri="{FF2B5EF4-FFF2-40B4-BE49-F238E27FC236}">
                  <a16:creationId xmlns:a16="http://schemas.microsoft.com/office/drawing/2014/main" id="{BCAC3835-A406-4C61-8DB9-17B38BB407D1}"/>
                </a:ext>
              </a:extLst>
            </p:cNvPr>
            <p:cNvSpPr txBox="1"/>
            <p:nvPr/>
          </p:nvSpPr>
          <p:spPr>
            <a:xfrm>
              <a:off x="3543523" y="5642815"/>
              <a:ext cx="4894271" cy="283664"/>
            </a:xfrm>
            <a:prstGeom prst="rect">
              <a:avLst/>
            </a:prstGeom>
            <a:noFill/>
          </p:spPr>
          <p:txBody>
            <a:bodyPr wrap="square" rtlCol="0">
              <a:spAutoFit/>
            </a:bodyPr>
            <a:lstStyle/>
            <a:p>
              <a:r>
                <a:rPr lang="en-US" sz="900" dirty="0"/>
                <a:t>Taken from Bauer et al.’s American English Pronunciation book (1980)</a:t>
              </a:r>
            </a:p>
          </p:txBody>
        </p:sp>
      </p:grpSp>
      <p:sp>
        <p:nvSpPr>
          <p:cNvPr id="12" name="Content Placeholder 7">
            <a:extLst>
              <a:ext uri="{FF2B5EF4-FFF2-40B4-BE49-F238E27FC236}">
                <a16:creationId xmlns:a16="http://schemas.microsoft.com/office/drawing/2014/main" id="{9130E471-BDCB-4CCD-A49E-C648C20AEF62}"/>
              </a:ext>
            </a:extLst>
          </p:cNvPr>
          <p:cNvSpPr txBox="1">
            <a:spLocks/>
          </p:cNvSpPr>
          <p:nvPr/>
        </p:nvSpPr>
        <p:spPr>
          <a:xfrm>
            <a:off x="6901543" y="1690688"/>
            <a:ext cx="4718028" cy="464351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t>2) Regarding Secondary Stress</a:t>
            </a:r>
          </a:p>
          <a:p>
            <a:r>
              <a:rPr lang="en-US" sz="2400" dirty="0"/>
              <a:t>If the prefix, be it strong or weak, precedes an unstressed syllable (iv), it generally receives a secondary stress. </a:t>
            </a:r>
          </a:p>
          <a:p>
            <a:endParaRPr lang="en-US" sz="2400" dirty="0"/>
          </a:p>
          <a:p>
            <a:r>
              <a:rPr lang="en-US" sz="2400" dirty="0"/>
              <a:t>Note, however, that strong prefixes, unlike weak prefixes, may take secondary stress even when immediately followed by a syllable with primary stress (</a:t>
            </a:r>
            <a:r>
              <a:rPr lang="en-US" sz="2400" dirty="0" err="1"/>
              <a:t>i</a:t>
            </a:r>
            <a:r>
              <a:rPr lang="en-US" sz="2400" dirty="0"/>
              <a:t>, ii, and iii)</a:t>
            </a:r>
          </a:p>
        </p:txBody>
      </p:sp>
    </p:spTree>
    <p:extLst>
      <p:ext uri="{BB962C8B-B14F-4D97-AF65-F5344CB8AC3E}">
        <p14:creationId xmlns:p14="http://schemas.microsoft.com/office/powerpoint/2010/main" val="365093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fade">
                                      <p:cBhvr>
                                        <p:cTn id="22" dur="500"/>
                                        <p:tgtEl>
                                          <p:spTgt spid="1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1" end="1"/>
                                            </p:txEl>
                                          </p:spTgt>
                                        </p:tgtEl>
                                        <p:attrNameLst>
                                          <p:attrName>style.visibility</p:attrName>
                                        </p:attrNameLst>
                                      </p:cBhvr>
                                      <p:to>
                                        <p:strVal val="visible"/>
                                      </p:to>
                                    </p:set>
                                    <p:animEffect transition="in" filter="fade">
                                      <p:cBhvr>
                                        <p:cTn id="27" dur="500"/>
                                        <p:tgtEl>
                                          <p:spTgt spid="1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3" end="3"/>
                                            </p:txEl>
                                          </p:spTgt>
                                        </p:tgtEl>
                                        <p:attrNameLst>
                                          <p:attrName>style.visibility</p:attrName>
                                        </p:attrNameLst>
                                      </p:cBhvr>
                                      <p:to>
                                        <p:strVal val="visible"/>
                                      </p:to>
                                    </p:set>
                                    <p:animEffect transition="in" filter="fade">
                                      <p:cBhvr>
                                        <p:cTn id="3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6.1. Trace Rule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457634"/>
            <a:ext cx="4670502" cy="4675536"/>
          </a:xfrm>
        </p:spPr>
        <p:txBody>
          <a:bodyPr>
            <a:normAutofit/>
          </a:bodyPr>
          <a:lstStyle/>
          <a:p>
            <a:r>
              <a:rPr lang="en-US" sz="2400" dirty="0"/>
              <a:t>A primary stress is shifted more than one syllable to the right, leave a trace in the form of a secondary stress where the primary stress used to be.</a:t>
            </a:r>
          </a:p>
          <a:p>
            <a:endParaRPr lang="en-US" sz="2400" dirty="0"/>
          </a:p>
          <a:p>
            <a:r>
              <a:rPr lang="en-US" sz="2400" dirty="0"/>
              <a:t>If primary stress is shifted only one syllable to the right, the trace appears on the syllable preceding the old primary stress, if there is such a syllable; other wise, no trace appears. </a:t>
            </a:r>
            <a:endParaRPr lang="en-US" dirty="0"/>
          </a:p>
        </p:txBody>
      </p:sp>
      <p:grpSp>
        <p:nvGrpSpPr>
          <p:cNvPr id="4" name="Group 3">
            <a:extLst>
              <a:ext uri="{FF2B5EF4-FFF2-40B4-BE49-F238E27FC236}">
                <a16:creationId xmlns:a16="http://schemas.microsoft.com/office/drawing/2014/main" id="{1D8EA67E-4569-4B20-9855-D330160F9CF4}"/>
              </a:ext>
            </a:extLst>
          </p:cNvPr>
          <p:cNvGrpSpPr/>
          <p:nvPr/>
        </p:nvGrpSpPr>
        <p:grpSpPr>
          <a:xfrm>
            <a:off x="6527182" y="1091232"/>
            <a:ext cx="5272413" cy="5041938"/>
            <a:chOff x="6527182" y="1091232"/>
            <a:chExt cx="5272413" cy="5041938"/>
          </a:xfrm>
        </p:grpSpPr>
        <p:pic>
          <p:nvPicPr>
            <p:cNvPr id="3" name="Picture 2">
              <a:extLst>
                <a:ext uri="{FF2B5EF4-FFF2-40B4-BE49-F238E27FC236}">
                  <a16:creationId xmlns:a16="http://schemas.microsoft.com/office/drawing/2014/main" id="{B3C819AE-FB87-4A2B-A907-D44407DAB20E}"/>
                </a:ext>
              </a:extLst>
            </p:cNvPr>
            <p:cNvPicPr>
              <a:picLocks noChangeAspect="1"/>
            </p:cNvPicPr>
            <p:nvPr/>
          </p:nvPicPr>
          <p:blipFill rotWithShape="1">
            <a:blip r:embed="rId3"/>
            <a:srcRect l="40793" t="34634" r="25274" b="11870"/>
            <a:stretch/>
          </p:blipFill>
          <p:spPr>
            <a:xfrm>
              <a:off x="6527182" y="1091232"/>
              <a:ext cx="5272413" cy="4675536"/>
            </a:xfrm>
            <a:prstGeom prst="rect">
              <a:avLst/>
            </a:prstGeom>
          </p:spPr>
        </p:pic>
        <p:sp>
          <p:nvSpPr>
            <p:cNvPr id="6" name="TextBox 5">
              <a:extLst>
                <a:ext uri="{FF2B5EF4-FFF2-40B4-BE49-F238E27FC236}">
                  <a16:creationId xmlns:a16="http://schemas.microsoft.com/office/drawing/2014/main" id="{46DDEA21-52F6-429A-881F-9206DCB3ADC5}"/>
                </a:ext>
              </a:extLst>
            </p:cNvPr>
            <p:cNvSpPr txBox="1"/>
            <p:nvPr/>
          </p:nvSpPr>
          <p:spPr>
            <a:xfrm>
              <a:off x="7245006" y="5902338"/>
              <a:ext cx="3637091" cy="230832"/>
            </a:xfrm>
            <a:prstGeom prst="rect">
              <a:avLst/>
            </a:prstGeom>
            <a:noFill/>
          </p:spPr>
          <p:txBody>
            <a:bodyPr wrap="square" rtlCol="0">
              <a:spAutoFit/>
            </a:bodyPr>
            <a:lstStyle/>
            <a:p>
              <a:r>
                <a:rPr lang="en-US" sz="900" dirty="0"/>
                <a:t>Taken from Bauer et al.’s American English Pronunciation book (1980)</a:t>
              </a:r>
            </a:p>
          </p:txBody>
        </p:sp>
      </p:grpSp>
    </p:spTree>
    <p:extLst>
      <p:ext uri="{BB962C8B-B14F-4D97-AF65-F5344CB8AC3E}">
        <p14:creationId xmlns:p14="http://schemas.microsoft.com/office/powerpoint/2010/main" val="1856861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7.1. Prefixation Stress Rule (PSR)</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457634"/>
            <a:ext cx="10515600" cy="4675536"/>
          </a:xfrm>
        </p:spPr>
        <p:txBody>
          <a:bodyPr>
            <a:normAutofit fontScale="92500" lnSpcReduction="10000"/>
          </a:bodyPr>
          <a:lstStyle/>
          <a:p>
            <a:r>
              <a:rPr lang="en-US" sz="2600" dirty="0"/>
              <a:t>Unlike suffixation, prefixation generally </a:t>
            </a:r>
            <a:r>
              <a:rPr lang="en-US" sz="2600" b="1" dirty="0"/>
              <a:t>has no effect on the location of primary stress</a:t>
            </a:r>
            <a:r>
              <a:rPr lang="en-US" sz="2600" dirty="0"/>
              <a:t>.</a:t>
            </a:r>
          </a:p>
          <a:p>
            <a:endParaRPr lang="en-US" sz="2400" dirty="0"/>
          </a:p>
          <a:p>
            <a:r>
              <a:rPr lang="en-US" sz="2600" dirty="0"/>
              <a:t>But prefixation frequently does result in an increase in the number of secondary stress as follow:</a:t>
            </a:r>
          </a:p>
          <a:p>
            <a:pPr marL="714375">
              <a:buFont typeface="Wingdings" panose="05000000000000000000" pitchFamily="2" charset="2"/>
              <a:buChar char="Ø"/>
            </a:pPr>
            <a:r>
              <a:rPr lang="en-US" sz="2600" b="1" dirty="0">
                <a:solidFill>
                  <a:srgbClr val="C00000"/>
                </a:solidFill>
              </a:rPr>
              <a:t>Monosyllabic prefixes</a:t>
            </a:r>
          </a:p>
          <a:p>
            <a:pPr marL="1260475" indent="-457200">
              <a:buFont typeface="Wingdings" panose="05000000000000000000" pitchFamily="2" charset="2"/>
              <a:buChar char="§"/>
            </a:pPr>
            <a:r>
              <a:rPr lang="en-US" sz="2600" dirty="0"/>
              <a:t>A weak prefix is unstressed unless it precedes an unstressed syllable.</a:t>
            </a:r>
          </a:p>
          <a:p>
            <a:pPr marL="1260475" indent="-457200">
              <a:buFont typeface="Wingdings" panose="05000000000000000000" pitchFamily="2" charset="2"/>
              <a:buChar char="§"/>
            </a:pPr>
            <a:r>
              <a:rPr lang="en-US" sz="2600" dirty="0"/>
              <a:t>In which case it takes a secondary stress; a strong prefix may take a secondary stress even when it immediately precedes a stressed syllable;</a:t>
            </a:r>
          </a:p>
          <a:p>
            <a:pPr marL="714375">
              <a:buFont typeface="Wingdings" panose="05000000000000000000" pitchFamily="2" charset="2"/>
              <a:buChar char="Ø"/>
            </a:pPr>
            <a:r>
              <a:rPr lang="en-US" sz="2600" b="1" dirty="0">
                <a:solidFill>
                  <a:srgbClr val="C00000"/>
                </a:solidFill>
              </a:rPr>
              <a:t>Polysyllabic prefixes</a:t>
            </a:r>
            <a:br>
              <a:rPr lang="en-US" sz="2600" dirty="0"/>
            </a:br>
            <a:r>
              <a:rPr lang="en-US" sz="2600" dirty="0"/>
              <a:t>Each polysyllabic prefix generally takes a secondary stress on its initial syllable</a:t>
            </a:r>
            <a:br>
              <a:rPr lang="en-US" sz="2600" dirty="0"/>
            </a:br>
            <a:r>
              <a:rPr lang="en-US" sz="2600" dirty="0"/>
              <a:t>example: </a:t>
            </a:r>
            <a:r>
              <a:rPr lang="en-US" sz="2600" b="1" dirty="0">
                <a:solidFill>
                  <a:srgbClr val="C00000"/>
                </a:solidFill>
              </a:rPr>
              <a:t>semi + il + literate </a:t>
            </a:r>
            <a:r>
              <a:rPr lang="en-US" sz="2600" b="1" dirty="0">
                <a:solidFill>
                  <a:srgbClr val="C00000"/>
                </a:solidFill>
                <a:sym typeface="Wingdings" panose="05000000000000000000" pitchFamily="2" charset="2"/>
              </a:rPr>
              <a:t> </a:t>
            </a:r>
            <a:r>
              <a:rPr lang="en-US" sz="2600" b="1" dirty="0" err="1">
                <a:solidFill>
                  <a:srgbClr val="C00000"/>
                </a:solidFill>
                <a:sym typeface="Wingdings" panose="05000000000000000000" pitchFamily="2" charset="2"/>
              </a:rPr>
              <a:t>sèmi-illíterate</a:t>
            </a:r>
            <a:r>
              <a:rPr lang="en-US" sz="2600" b="1" dirty="0">
                <a:solidFill>
                  <a:srgbClr val="C00000"/>
                </a:solidFill>
                <a:sym typeface="Wingdings" panose="05000000000000000000" pitchFamily="2" charset="2"/>
              </a:rPr>
              <a:t> </a:t>
            </a:r>
            <a:endParaRPr lang="en-US" sz="2600" b="1" dirty="0">
              <a:solidFill>
                <a:srgbClr val="C00000"/>
              </a:solidFill>
            </a:endParaRPr>
          </a:p>
        </p:txBody>
      </p:sp>
    </p:spTree>
    <p:extLst>
      <p:ext uri="{BB962C8B-B14F-4D97-AF65-F5344CB8AC3E}">
        <p14:creationId xmlns:p14="http://schemas.microsoft.com/office/powerpoint/2010/main" val="3801830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7.1. Prefixation Stress Rule (PSR)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02600"/>
            <a:ext cx="4848922" cy="4675536"/>
          </a:xfrm>
        </p:spPr>
        <p:txBody>
          <a:bodyPr>
            <a:normAutofit fontScale="92500"/>
          </a:bodyPr>
          <a:lstStyle/>
          <a:p>
            <a:r>
              <a:rPr lang="en-US" sz="2600" dirty="0"/>
              <a:t>The basic type of exception involves cases where primary stress falls on (the initial syllable of) the prefix in nouns: </a:t>
            </a:r>
            <a:r>
              <a:rPr lang="en-US" sz="2600" i="1" dirty="0" err="1">
                <a:latin typeface="Times New Roman" panose="02020603050405020304" pitchFamily="18" charset="0"/>
                <a:cs typeface="Times New Roman" panose="02020603050405020304" pitchFamily="18" charset="0"/>
              </a:rPr>
              <a:t>á</a:t>
            </a:r>
            <a:r>
              <a:rPr lang="en-US" sz="2600" i="1" dirty="0" err="1"/>
              <a:t>ddict</a:t>
            </a:r>
            <a:r>
              <a:rPr lang="en-US" sz="2600" i="1" dirty="0"/>
              <a:t>, </a:t>
            </a:r>
            <a:r>
              <a:rPr lang="en-US" sz="2600" i="1" dirty="0" err="1">
                <a:latin typeface="Times New Roman" panose="02020603050405020304" pitchFamily="18" charset="0"/>
                <a:cs typeface="Times New Roman" panose="02020603050405020304" pitchFamily="18" charset="0"/>
              </a:rPr>
              <a:t>á</a:t>
            </a:r>
            <a:r>
              <a:rPr lang="en-US" sz="2600" i="1" dirty="0" err="1"/>
              <a:t>dverb</a:t>
            </a:r>
            <a:r>
              <a:rPr lang="en-US" sz="2600" i="1" dirty="0"/>
              <a:t>, </a:t>
            </a:r>
            <a:r>
              <a:rPr lang="en-US" sz="2600" i="1" dirty="0" err="1"/>
              <a:t>p</a:t>
            </a:r>
            <a:r>
              <a:rPr lang="en-US" sz="2600" i="1" dirty="0" err="1">
                <a:latin typeface="Times New Roman" panose="02020603050405020304" pitchFamily="18" charset="0"/>
                <a:cs typeface="Times New Roman" panose="02020603050405020304" pitchFamily="18" charset="0"/>
              </a:rPr>
              <a:t>é</a:t>
            </a:r>
            <a:r>
              <a:rPr lang="en-US" sz="2600" i="1" dirty="0" err="1"/>
              <a:t>rmit</a:t>
            </a:r>
            <a:r>
              <a:rPr lang="en-US" sz="2600" i="1" dirty="0"/>
              <a:t>, </a:t>
            </a:r>
            <a:r>
              <a:rPr lang="en-US" sz="2600" i="1" dirty="0" err="1"/>
              <a:t>súspect</a:t>
            </a:r>
            <a:r>
              <a:rPr lang="en-US" sz="2600" i="1" dirty="0"/>
              <a:t>; </a:t>
            </a:r>
            <a:r>
              <a:rPr lang="en-US" sz="2600" i="1" dirty="0" err="1">
                <a:latin typeface="Times New Roman" panose="02020603050405020304" pitchFamily="18" charset="0"/>
                <a:cs typeface="Times New Roman" panose="02020603050405020304" pitchFamily="18" charset="0"/>
              </a:rPr>
              <a:t>á</a:t>
            </a:r>
            <a:r>
              <a:rPr lang="en-US" sz="2600" i="1" dirty="0" err="1"/>
              <a:t>ntechàmber</a:t>
            </a:r>
            <a:r>
              <a:rPr lang="en-US" sz="2600" i="1" dirty="0"/>
              <a:t>, </a:t>
            </a:r>
            <a:r>
              <a:rPr lang="en-US" sz="2600" i="1" dirty="0" err="1">
                <a:latin typeface="Times New Roman" panose="02020603050405020304" pitchFamily="18" charset="0"/>
                <a:cs typeface="Times New Roman" panose="02020603050405020304" pitchFamily="18" charset="0"/>
              </a:rPr>
              <a:t>á</a:t>
            </a:r>
            <a:r>
              <a:rPr lang="en-US" sz="2600" i="1" dirty="0" err="1"/>
              <a:t>ntidòte</a:t>
            </a:r>
            <a:r>
              <a:rPr lang="en-US" sz="2600" i="1" dirty="0"/>
              <a:t>, </a:t>
            </a:r>
            <a:r>
              <a:rPr lang="en-US" sz="2600" i="1" dirty="0" err="1"/>
              <a:t>psýchopàth</a:t>
            </a:r>
            <a:r>
              <a:rPr lang="en-US" sz="2600" i="1" dirty="0"/>
              <a:t>, </a:t>
            </a:r>
            <a:r>
              <a:rPr lang="en-US" sz="2600" i="1" dirty="0" err="1"/>
              <a:t>s</a:t>
            </a:r>
            <a:r>
              <a:rPr lang="en-US" sz="2600" i="1" dirty="0" err="1">
                <a:latin typeface="Times New Roman" panose="02020603050405020304" pitchFamily="18" charset="0"/>
                <a:cs typeface="Times New Roman" panose="02020603050405020304" pitchFamily="18" charset="0"/>
              </a:rPr>
              <a:t>é</a:t>
            </a:r>
            <a:r>
              <a:rPr lang="en-US" sz="2600" i="1" dirty="0" err="1"/>
              <a:t>mi-cìrcle</a:t>
            </a:r>
            <a:r>
              <a:rPr lang="en-US" sz="2600" i="1" dirty="0"/>
              <a:t>; </a:t>
            </a:r>
            <a:r>
              <a:rPr lang="en-US" sz="2600" i="1" dirty="0" err="1"/>
              <a:t>bíbliophìle</a:t>
            </a:r>
            <a:r>
              <a:rPr lang="en-US" sz="2600" i="1" dirty="0"/>
              <a:t>.</a:t>
            </a:r>
            <a:endParaRPr lang="en-US" sz="2600" dirty="0"/>
          </a:p>
          <a:p>
            <a:endParaRPr lang="en-US" sz="2600" b="1" dirty="0">
              <a:solidFill>
                <a:srgbClr val="C00000"/>
              </a:solidFill>
            </a:endParaRPr>
          </a:p>
          <a:p>
            <a:r>
              <a:rPr lang="en-US" sz="2600" dirty="0"/>
              <a:t>This existence of this nominal stress pattern gives rise to a number of contrasting noun/verb pair (primarily disyllabic), most of which are contained in the following list:</a:t>
            </a:r>
          </a:p>
        </p:txBody>
      </p:sp>
      <p:grpSp>
        <p:nvGrpSpPr>
          <p:cNvPr id="4" name="Group 3">
            <a:extLst>
              <a:ext uri="{FF2B5EF4-FFF2-40B4-BE49-F238E27FC236}">
                <a16:creationId xmlns:a16="http://schemas.microsoft.com/office/drawing/2014/main" id="{9186D20A-C466-4170-9065-486D02B7A925}"/>
              </a:ext>
            </a:extLst>
          </p:cNvPr>
          <p:cNvGrpSpPr/>
          <p:nvPr/>
        </p:nvGrpSpPr>
        <p:grpSpPr>
          <a:xfrm>
            <a:off x="6229816" y="2866092"/>
            <a:ext cx="5423210" cy="3427433"/>
            <a:chOff x="6174059" y="1986099"/>
            <a:chExt cx="5423210" cy="3427433"/>
          </a:xfrm>
        </p:grpSpPr>
        <p:pic>
          <p:nvPicPr>
            <p:cNvPr id="3" name="Picture 2">
              <a:extLst>
                <a:ext uri="{FF2B5EF4-FFF2-40B4-BE49-F238E27FC236}">
                  <a16:creationId xmlns:a16="http://schemas.microsoft.com/office/drawing/2014/main" id="{25B0797E-4F7B-4C18-9B82-3A56F1235EA3}"/>
                </a:ext>
              </a:extLst>
            </p:cNvPr>
            <p:cNvPicPr>
              <a:picLocks noChangeAspect="1"/>
            </p:cNvPicPr>
            <p:nvPr/>
          </p:nvPicPr>
          <p:blipFill rotWithShape="1">
            <a:blip r:embed="rId3"/>
            <a:srcRect l="41524" t="44553" r="26189" b="20325"/>
            <a:stretch/>
          </p:blipFill>
          <p:spPr>
            <a:xfrm>
              <a:off x="6174059" y="1986099"/>
              <a:ext cx="5423210" cy="3318453"/>
            </a:xfrm>
            <a:prstGeom prst="rect">
              <a:avLst/>
            </a:prstGeom>
          </p:spPr>
        </p:pic>
        <p:sp>
          <p:nvSpPr>
            <p:cNvPr id="6" name="TextBox 5">
              <a:extLst>
                <a:ext uri="{FF2B5EF4-FFF2-40B4-BE49-F238E27FC236}">
                  <a16:creationId xmlns:a16="http://schemas.microsoft.com/office/drawing/2014/main" id="{2F9A4D61-1053-4F1E-B37D-1BB6ED42B56E}"/>
                </a:ext>
              </a:extLst>
            </p:cNvPr>
            <p:cNvSpPr txBox="1"/>
            <p:nvPr/>
          </p:nvSpPr>
          <p:spPr>
            <a:xfrm>
              <a:off x="6891454" y="5167311"/>
              <a:ext cx="4143044" cy="246221"/>
            </a:xfrm>
            <a:prstGeom prst="rect">
              <a:avLst/>
            </a:prstGeom>
            <a:noFill/>
          </p:spPr>
          <p:txBody>
            <a:bodyPr wrap="square" rtlCol="0">
              <a:spAutoFit/>
            </a:bodyPr>
            <a:lstStyle/>
            <a:p>
              <a:r>
                <a:rPr lang="en-US" sz="1000" dirty="0"/>
                <a:t>Taken from Bauer et al.’s American English Pronunciation book (1980)</a:t>
              </a:r>
            </a:p>
          </p:txBody>
        </p:sp>
      </p:grpSp>
    </p:spTree>
    <p:extLst>
      <p:ext uri="{BB962C8B-B14F-4D97-AF65-F5344CB8AC3E}">
        <p14:creationId xmlns:p14="http://schemas.microsoft.com/office/powerpoint/2010/main" val="3143417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7.1. Prefixation Stress Rule (PSR)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02600"/>
            <a:ext cx="4848922" cy="4675536"/>
          </a:xfrm>
        </p:spPr>
        <p:txBody>
          <a:bodyPr>
            <a:normAutofit fontScale="92500" lnSpcReduction="20000"/>
          </a:bodyPr>
          <a:lstStyle/>
          <a:p>
            <a:r>
              <a:rPr lang="en-US" sz="2600" dirty="0"/>
              <a:t>The existence of a contrasting verb form is not, of course, a necessary condition for such nouns to take initial stress, as the following random sample indicates:</a:t>
            </a:r>
          </a:p>
          <a:p>
            <a:pPr marL="0" indent="0">
              <a:buNone/>
            </a:pPr>
            <a:endParaRPr lang="en-US" sz="2600" dirty="0"/>
          </a:p>
          <a:p>
            <a:pPr marL="534988">
              <a:buFont typeface="Wingdings" panose="05000000000000000000" pitchFamily="2" charset="2"/>
              <a:buChar char="Ø"/>
            </a:pPr>
            <a:r>
              <a:rPr lang="en-US" sz="2600" b="1" dirty="0"/>
              <a:t>with monosyllabic prefixes</a:t>
            </a:r>
          </a:p>
          <a:p>
            <a:pPr marL="534988" indent="0">
              <a:buNone/>
            </a:pPr>
            <a:r>
              <a:rPr lang="en-US" sz="2600" i="1" dirty="0" err="1">
                <a:latin typeface="Times New Roman" panose="02020603050405020304" pitchFamily="18" charset="0"/>
                <a:cs typeface="Times New Roman" panose="02020603050405020304" pitchFamily="18" charset="0"/>
              </a:rPr>
              <a:t>á</a:t>
            </a:r>
            <a:r>
              <a:rPr lang="en-US" sz="2600" i="1" dirty="0" err="1"/>
              <a:t>bsence</a:t>
            </a:r>
            <a:r>
              <a:rPr lang="en-US" sz="2600" i="1" dirty="0"/>
              <a:t>, </a:t>
            </a:r>
            <a:r>
              <a:rPr lang="en-US" sz="2600" i="1" dirty="0" err="1">
                <a:latin typeface="Times New Roman" panose="02020603050405020304" pitchFamily="18" charset="0"/>
                <a:cs typeface="Times New Roman" panose="02020603050405020304" pitchFamily="18" charset="0"/>
              </a:rPr>
              <a:t>á</a:t>
            </a:r>
            <a:r>
              <a:rPr lang="en-US" sz="2600" i="1" dirty="0" err="1"/>
              <a:t>dvent</a:t>
            </a:r>
            <a:r>
              <a:rPr lang="en-US" sz="2600" i="1" dirty="0"/>
              <a:t>, </a:t>
            </a:r>
            <a:r>
              <a:rPr lang="en-US" sz="2600" i="1" dirty="0" err="1"/>
              <a:t>c</a:t>
            </a:r>
            <a:r>
              <a:rPr lang="en-US" sz="2600" i="1" dirty="0" err="1">
                <a:latin typeface="Times New Roman" panose="02020603050405020304" pitchFamily="18" charset="0"/>
                <a:cs typeface="Times New Roman" panose="02020603050405020304" pitchFamily="18" charset="0"/>
              </a:rPr>
              <a:t>ó</a:t>
            </a:r>
            <a:r>
              <a:rPr lang="en-US" sz="2600" i="1" dirty="0" err="1"/>
              <a:t>mfort</a:t>
            </a:r>
            <a:r>
              <a:rPr lang="en-US" sz="2600" i="1" dirty="0"/>
              <a:t>, </a:t>
            </a:r>
            <a:r>
              <a:rPr lang="en-US" sz="2600" i="1" dirty="0" err="1"/>
              <a:t>éxpert</a:t>
            </a:r>
            <a:r>
              <a:rPr lang="en-US" sz="2600" i="1" dirty="0"/>
              <a:t>, </a:t>
            </a:r>
            <a:r>
              <a:rPr lang="en-US" sz="2600" i="1" dirty="0" err="1"/>
              <a:t>pércept</a:t>
            </a:r>
            <a:r>
              <a:rPr lang="en-US" sz="2600" i="1" dirty="0"/>
              <a:t>, </a:t>
            </a:r>
            <a:r>
              <a:rPr lang="en-US" sz="2600" i="1" dirty="0" err="1"/>
              <a:t>próblem</a:t>
            </a:r>
            <a:endParaRPr lang="en-US" sz="2600" i="1" dirty="0"/>
          </a:p>
          <a:p>
            <a:pPr marL="534988">
              <a:buFont typeface="Wingdings" panose="05000000000000000000" pitchFamily="2" charset="2"/>
              <a:buChar char="Ø"/>
            </a:pPr>
            <a:r>
              <a:rPr lang="en-US" sz="2600" b="1" dirty="0"/>
              <a:t>with disyllabic prefixes</a:t>
            </a:r>
          </a:p>
          <a:p>
            <a:pPr marL="534988" indent="0">
              <a:buNone/>
            </a:pPr>
            <a:r>
              <a:rPr lang="en-US" sz="2600" i="1" dirty="0" err="1">
                <a:latin typeface="Times New Roman" panose="02020603050405020304" pitchFamily="18" charset="0"/>
                <a:cs typeface="Times New Roman" panose="02020603050405020304" pitchFamily="18" charset="0"/>
              </a:rPr>
              <a:t>á</a:t>
            </a:r>
            <a:r>
              <a:rPr lang="en-US" sz="2600" i="1" dirty="0" err="1"/>
              <a:t>ntidòte</a:t>
            </a:r>
            <a:r>
              <a:rPr lang="en-US" sz="2600" i="1" dirty="0"/>
              <a:t>, </a:t>
            </a:r>
            <a:r>
              <a:rPr lang="en-US" sz="2600" i="1" dirty="0" err="1"/>
              <a:t>bénefìt</a:t>
            </a:r>
            <a:r>
              <a:rPr lang="en-US" sz="2600" i="1" dirty="0"/>
              <a:t>, </a:t>
            </a:r>
            <a:r>
              <a:rPr lang="en-US" sz="2600" i="1" dirty="0" err="1"/>
              <a:t>íntercòurse</a:t>
            </a:r>
            <a:endParaRPr lang="en-US" sz="2600" i="1" dirty="0"/>
          </a:p>
          <a:p>
            <a:pPr marL="534988">
              <a:buFont typeface="Wingdings" panose="05000000000000000000" pitchFamily="2" charset="2"/>
              <a:buChar char="Ø"/>
            </a:pPr>
            <a:r>
              <a:rPr lang="en-US" sz="2600" b="1" dirty="0"/>
              <a:t>with trisyllabic prefixes</a:t>
            </a:r>
          </a:p>
          <a:p>
            <a:pPr marL="534988" indent="0">
              <a:buNone/>
            </a:pPr>
            <a:r>
              <a:rPr lang="en-US" sz="2600" i="1" dirty="0" err="1"/>
              <a:t>r</a:t>
            </a:r>
            <a:r>
              <a:rPr lang="en-US" sz="2600" i="1" dirty="0" err="1">
                <a:latin typeface="Times New Roman" panose="02020603050405020304" pitchFamily="18" charset="0"/>
                <a:cs typeface="Times New Roman" panose="02020603050405020304" pitchFamily="18" charset="0"/>
              </a:rPr>
              <a:t>á</a:t>
            </a:r>
            <a:r>
              <a:rPr lang="en-US" sz="2600" i="1" dirty="0" err="1"/>
              <a:t>diogràm</a:t>
            </a:r>
            <a:r>
              <a:rPr lang="en-US" sz="2600" i="1" dirty="0"/>
              <a:t>, </a:t>
            </a:r>
            <a:r>
              <a:rPr lang="en-US" sz="2600" i="1" dirty="0" err="1"/>
              <a:t>héterochròme</a:t>
            </a:r>
            <a:endParaRPr lang="en-US" sz="2600" i="1" dirty="0"/>
          </a:p>
        </p:txBody>
      </p:sp>
      <p:sp>
        <p:nvSpPr>
          <p:cNvPr id="9" name="Content Placeholder 7">
            <a:extLst>
              <a:ext uri="{FF2B5EF4-FFF2-40B4-BE49-F238E27FC236}">
                <a16:creationId xmlns:a16="http://schemas.microsoft.com/office/drawing/2014/main" id="{627C86E3-BC45-43B3-BADA-15ECC6788E32}"/>
              </a:ext>
            </a:extLst>
          </p:cNvPr>
          <p:cNvSpPr txBox="1">
            <a:spLocks/>
          </p:cNvSpPr>
          <p:nvPr/>
        </p:nvSpPr>
        <p:spPr>
          <a:xfrm>
            <a:off x="6265127" y="1602600"/>
            <a:ext cx="4848922" cy="46755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t>The point is that this stress pattern is the norm for nouns whose second element is monosyllabic; and those nouns (such as </a:t>
            </a:r>
            <a:r>
              <a:rPr lang="en-US" sz="2600" i="1" dirty="0" err="1"/>
              <a:t>advíce</a:t>
            </a:r>
            <a:r>
              <a:rPr lang="en-US" sz="2600" i="1" dirty="0"/>
              <a:t>, </a:t>
            </a:r>
            <a:r>
              <a:rPr lang="en-US" sz="2600" i="1" dirty="0" err="1"/>
              <a:t>comm</a:t>
            </a:r>
            <a:r>
              <a:rPr lang="en-US" sz="2600" i="1" dirty="0" err="1">
                <a:latin typeface="Times New Roman" panose="02020603050405020304" pitchFamily="18" charset="0"/>
                <a:cs typeface="Times New Roman" panose="02020603050405020304" pitchFamily="18" charset="0"/>
              </a:rPr>
              <a:t>á</a:t>
            </a:r>
            <a:r>
              <a:rPr lang="en-US" sz="2600" i="1" dirty="0" err="1"/>
              <a:t>nd</a:t>
            </a:r>
            <a:r>
              <a:rPr lang="en-US" sz="2600" i="1" dirty="0"/>
              <a:t>, </a:t>
            </a:r>
            <a:r>
              <a:rPr lang="en-US" sz="2600" i="1" dirty="0" err="1"/>
              <a:t>exch</a:t>
            </a:r>
            <a:r>
              <a:rPr lang="en-US" sz="2600" i="1" dirty="0" err="1">
                <a:latin typeface="Times New Roman" panose="02020603050405020304" pitchFamily="18" charset="0"/>
                <a:cs typeface="Times New Roman" panose="02020603050405020304" pitchFamily="18" charset="0"/>
              </a:rPr>
              <a:t>á</a:t>
            </a:r>
            <a:r>
              <a:rPr lang="en-US" sz="2600" i="1" dirty="0" err="1"/>
              <a:t>nge</a:t>
            </a:r>
            <a:r>
              <a:rPr lang="en-US" sz="2600" dirty="0"/>
              <a:t>) which do </a:t>
            </a:r>
            <a:r>
              <a:rPr lang="en-US" sz="2600" b="1" dirty="0"/>
              <a:t>not</a:t>
            </a:r>
            <a:r>
              <a:rPr lang="en-US" sz="2600" dirty="0"/>
              <a:t> conform to this pattern are the “deviant” ones. </a:t>
            </a:r>
            <a:endParaRPr lang="en-US" sz="2600" i="1" dirty="0"/>
          </a:p>
        </p:txBody>
      </p:sp>
    </p:spTree>
    <p:extLst>
      <p:ext uri="{BB962C8B-B14F-4D97-AF65-F5344CB8AC3E}">
        <p14:creationId xmlns:p14="http://schemas.microsoft.com/office/powerpoint/2010/main" val="1523720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animEffect transition="in" filter="fade">
                                      <p:cBhvr>
                                        <p:cTn id="15" dur="500"/>
                                        <p:tgtEl>
                                          <p:spTgt spid="8">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animEffect transition="in" filter="fade">
                                      <p:cBhvr>
                                        <p:cTn id="23" dur="500"/>
                                        <p:tgtEl>
                                          <p:spTgt spid="8">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8">
                                            <p:txEl>
                                              <p:pRg st="6" end="6"/>
                                            </p:txEl>
                                          </p:spTgt>
                                        </p:tgtEl>
                                        <p:attrNameLst>
                                          <p:attrName>style.visibility</p:attrName>
                                        </p:attrNameLst>
                                      </p:cBhvr>
                                      <p:to>
                                        <p:strVal val="visible"/>
                                      </p:to>
                                    </p:set>
                                    <p:animEffect transition="in" filter="fade">
                                      <p:cBhvr>
                                        <p:cTn id="28" dur="500"/>
                                        <p:tgtEl>
                                          <p:spTgt spid="8">
                                            <p:txEl>
                                              <p:pRg st="6" end="6"/>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8">
                                            <p:txEl>
                                              <p:pRg st="7" end="7"/>
                                            </p:txEl>
                                          </p:spTgt>
                                        </p:tgtEl>
                                        <p:attrNameLst>
                                          <p:attrName>style.visibility</p:attrName>
                                        </p:attrNameLst>
                                      </p:cBhvr>
                                      <p:to>
                                        <p:strVal val="visible"/>
                                      </p:to>
                                    </p:set>
                                    <p:animEffect transition="in" filter="fade">
                                      <p:cBhvr>
                                        <p:cTn id="31" dur="500"/>
                                        <p:tgtEl>
                                          <p:spTgt spid="8">
                                            <p:txEl>
                                              <p:pRg st="7" end="7"/>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9">
                                            <p:txEl>
                                              <p:pRg st="0" end="0"/>
                                            </p:txEl>
                                          </p:spTgt>
                                        </p:tgtEl>
                                        <p:attrNameLst>
                                          <p:attrName>style.visibility</p:attrName>
                                        </p:attrNameLst>
                                      </p:cBhvr>
                                      <p:to>
                                        <p:strVal val="visible"/>
                                      </p:to>
                                    </p:set>
                                    <p:animEffect transition="in" filter="fade">
                                      <p:cBhvr>
                                        <p:cTn id="36"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334525" cy="4675536"/>
          </a:xfrm>
        </p:spPr>
        <p:txBody>
          <a:bodyPr>
            <a:normAutofit/>
          </a:bodyPr>
          <a:lstStyle/>
          <a:p>
            <a:pPr marL="0" indent="0">
              <a:buNone/>
            </a:pPr>
            <a:r>
              <a:rPr lang="en-US" sz="2400" b="1" dirty="0">
                <a:solidFill>
                  <a:srgbClr val="7030A0"/>
                </a:solidFill>
              </a:rPr>
              <a:t>4. PREFIX(ES) + ROOT + SUFFIXES</a:t>
            </a:r>
            <a:endParaRPr lang="en-US" sz="2000" b="1" dirty="0">
              <a:solidFill>
                <a:srgbClr val="7030A0"/>
              </a:solidFill>
            </a:endParaRPr>
          </a:p>
          <a:p>
            <a:r>
              <a:rPr lang="en-US" sz="2400" dirty="0"/>
              <a:t>Many English words involve both prefixation and suffixation.</a:t>
            </a:r>
          </a:p>
          <a:p>
            <a:endParaRPr lang="en-US" sz="2400" dirty="0"/>
          </a:p>
          <a:p>
            <a:r>
              <a:rPr lang="en-US" sz="2400" dirty="0"/>
              <a:t>No new rules are needed in such cases, however; we simply call into play all of the rules discussed above.</a:t>
            </a:r>
          </a:p>
          <a:p>
            <a:endParaRPr lang="en-US" sz="2400" dirty="0"/>
          </a:p>
          <a:p>
            <a:r>
              <a:rPr lang="en-US" sz="2400" dirty="0"/>
              <a:t>For convenience we shall repeat the rules here, and then present a few examples to show how these rules interact.</a:t>
            </a:r>
          </a:p>
        </p:txBody>
      </p:sp>
    </p:spTree>
    <p:extLst>
      <p:ext uri="{BB962C8B-B14F-4D97-AF65-F5344CB8AC3E}">
        <p14:creationId xmlns:p14="http://schemas.microsoft.com/office/powerpoint/2010/main" val="2033544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825625"/>
            <a:ext cx="10515600" cy="4351338"/>
          </a:xfrm>
        </p:spPr>
        <p:txBody>
          <a:bodyPr/>
          <a:lstStyle/>
          <a:p>
            <a:pPr marL="0" indent="-457200">
              <a:buNone/>
            </a:pPr>
            <a:r>
              <a:rPr lang="en-US" dirty="0">
                <a:sym typeface="Wingdings" panose="05000000000000000000" pitchFamily="2" charset="2"/>
              </a:rPr>
              <a:t>Bauer L., </a:t>
            </a:r>
            <a:r>
              <a:rPr lang="en-US" dirty="0" err="1">
                <a:sym typeface="Wingdings" panose="05000000000000000000" pitchFamily="2" charset="2"/>
              </a:rPr>
              <a:t>Dienhart</a:t>
            </a:r>
            <a:r>
              <a:rPr lang="en-US" dirty="0">
                <a:sym typeface="Wingdings" panose="05000000000000000000" pitchFamily="2" charset="2"/>
              </a:rPr>
              <a:t> M. J., </a:t>
            </a:r>
            <a:r>
              <a:rPr lang="en-US" dirty="0" err="1">
                <a:sym typeface="Wingdings" panose="05000000000000000000" pitchFamily="2" charset="2"/>
              </a:rPr>
              <a:t>Hartvigson</a:t>
            </a:r>
            <a:r>
              <a:rPr lang="en-US" dirty="0">
                <a:sym typeface="Wingdings" panose="05000000000000000000" pitchFamily="2" charset="2"/>
              </a:rPr>
              <a:t> H., &amp; Jakobsen L. (1980). </a:t>
            </a:r>
            <a:r>
              <a:rPr lang="en-US" i="1" dirty="0">
                <a:sym typeface="Wingdings" panose="05000000000000000000" pitchFamily="2" charset="2"/>
              </a:rPr>
              <a:t>American English pronunciation</a:t>
            </a:r>
            <a:r>
              <a:rPr lang="en-US" dirty="0">
                <a:sym typeface="Wingdings" panose="05000000000000000000" pitchFamily="2" charset="2"/>
              </a:rPr>
              <a:t>. Copenhagen: Gyldendal. Page 165 – 183.</a:t>
            </a:r>
          </a:p>
          <a:p>
            <a:pPr marL="0" indent="-457200">
              <a:buNone/>
            </a:pPr>
            <a:endParaRPr lang="en-US" sz="2800" dirty="0">
              <a:sym typeface="Wingdings" panose="05000000000000000000" pitchFamily="2" charset="2"/>
            </a:endParaRP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3735</TotalTime>
  <Words>3438</Words>
  <Application>Microsoft Office PowerPoint</Application>
  <PresentationFormat>Widescreen</PresentationFormat>
  <Paragraphs>333</Paragraphs>
  <Slides>32</Slides>
  <Notes>31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Calibri Light</vt:lpstr>
      <vt:lpstr>Cambria</vt:lpstr>
      <vt:lpstr>Times New Roman</vt:lpstr>
      <vt:lpstr>Wingdings</vt:lpstr>
      <vt:lpstr>Office Theme</vt:lpstr>
      <vt:lpstr>ENGLISH  PHONETICS AND PHONOLOGY</vt:lpstr>
      <vt:lpstr>INTRODUCTION</vt:lpstr>
      <vt:lpstr>1.1. Introduction</vt:lpstr>
      <vt:lpstr>1.1. Introduction (cont.)</vt:lpstr>
      <vt:lpstr>1.1. Introduction (cont.)</vt:lpstr>
      <vt:lpstr>1.1. Introduction (cont.)</vt:lpstr>
      <vt:lpstr>1.1. Introduction (cont.)</vt:lpstr>
      <vt:lpstr>2.1. Stress in Non-Compounds</vt:lpstr>
      <vt:lpstr>3.1. Root Stress Rule (RSR)</vt:lpstr>
      <vt:lpstr>4.1. Consonant Cluster Condition (CCC)</vt:lpstr>
      <vt:lpstr>2.1. Stress in Non-Compounds (cont).</vt:lpstr>
      <vt:lpstr>5.1. Stress in Non-Compounds</vt:lpstr>
      <vt:lpstr>5.1. Stress in Non-Compounds (cont).</vt:lpstr>
      <vt:lpstr>5.1. Stress in Non-Compounds (cont).</vt:lpstr>
      <vt:lpstr>5.1. Stress in Non-Compounds (cont).</vt:lpstr>
      <vt:lpstr>5.1. Stress in Non-Compounds (cont).</vt:lpstr>
      <vt:lpstr>5.1. Stress in Non-Compounds (cont).</vt:lpstr>
      <vt:lpstr>5.1. Stress in Non-Compounds (cont).</vt:lpstr>
      <vt:lpstr>5.1. Stress in Non-Compounds (cont).</vt:lpstr>
      <vt:lpstr>5.1. Stress in Non-Compounds (cont).</vt:lpstr>
      <vt:lpstr>5.1. Stress in Non-Compounds (cont).</vt:lpstr>
      <vt:lpstr>2.1. Stress in Non-Compounds (cont).</vt:lpstr>
      <vt:lpstr>2.1. Stress in Non-Compounds (cont).</vt:lpstr>
      <vt:lpstr>2.1. Stress in Non-Compounds (cont).</vt:lpstr>
      <vt:lpstr>2.1. Stress in Non-Compounds (cont).</vt:lpstr>
      <vt:lpstr>2.1. Stress in Non-Compounds (cont).</vt:lpstr>
      <vt:lpstr>6.1. Trace Rule</vt:lpstr>
      <vt:lpstr>7.1. Prefixation Stress Rule (PSR)</vt:lpstr>
      <vt:lpstr>7.1. Prefixation Stress Rule (PSR) (cont.)</vt:lpstr>
      <vt:lpstr>7.1. Prefixation Stress Rule (PSR) (cont.)</vt:lpstr>
      <vt:lpstr>2.1. Stress in Non-Compounds (cont).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157</cp:revision>
  <cp:lastPrinted>2021-11-09T13:36:43Z</cp:lastPrinted>
  <dcterms:created xsi:type="dcterms:W3CDTF">2021-04-01T06:29:54Z</dcterms:created>
  <dcterms:modified xsi:type="dcterms:W3CDTF">2021-11-10T13:34:20Z</dcterms:modified>
</cp:coreProperties>
</file>