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331" r:id="rId3"/>
    <p:sldId id="413" r:id="rId4"/>
    <p:sldId id="414" r:id="rId5"/>
    <p:sldId id="415" r:id="rId6"/>
    <p:sldId id="416" r:id="rId7"/>
    <p:sldId id="332" r:id="rId8"/>
    <p:sldId id="417" r:id="rId9"/>
    <p:sldId id="418" r:id="rId10"/>
    <p:sldId id="420" r:id="rId11"/>
    <p:sldId id="421" r:id="rId12"/>
    <p:sldId id="422" r:id="rId13"/>
    <p:sldId id="423" r:id="rId14"/>
    <p:sldId id="424" r:id="rId15"/>
    <p:sldId id="425" r:id="rId16"/>
    <p:sldId id="426" r:id="rId17"/>
    <p:sldId id="427" r:id="rId18"/>
    <p:sldId id="428" r:id="rId19"/>
    <p:sldId id="429" r:id="rId20"/>
    <p:sldId id="430" r:id="rId21"/>
    <p:sldId id="431" r:id="rId22"/>
    <p:sldId id="433" r:id="rId23"/>
    <p:sldId id="432" r:id="rId24"/>
    <p:sldId id="434" r:id="rId25"/>
    <p:sldId id="435" r:id="rId26"/>
    <p:sldId id="436" r:id="rId27"/>
    <p:sldId id="364" r:id="rId28"/>
    <p:sldId id="365" r:id="rId29"/>
    <p:sldId id="389" r:id="rId30"/>
    <p:sldId id="390" r:id="rId31"/>
    <p:sldId id="319" r:id="rId32"/>
  </p:sldIdLst>
  <p:sldSz cx="12192000" cy="6858000"/>
  <p:notesSz cx="7102475" cy="9037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4045" autoAdjust="0"/>
  </p:normalViewPr>
  <p:slideViewPr>
    <p:cSldViewPr snapToGrid="0">
      <p:cViewPr varScale="1">
        <p:scale>
          <a:sx n="69" d="100"/>
          <a:sy n="69" d="100"/>
        </p:scale>
        <p:origin x="1157" y="58"/>
      </p:cViewPr>
      <p:guideLst/>
    </p:cSldViewPr>
  </p:slideViewPr>
  <p:notesTextViewPr>
    <p:cViewPr>
      <p:scale>
        <a:sx n="125" d="100"/>
        <a:sy n="125"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53451"/>
          </a:xfrm>
          <a:prstGeom prst="rect">
            <a:avLst/>
          </a:prstGeom>
        </p:spPr>
        <p:txBody>
          <a:bodyPr vert="horz" lIns="91440" tIns="45720" rIns="91440" bIns="45720" rtlCol="0"/>
          <a:lstStyle>
            <a:lvl1pPr algn="l">
              <a:defRPr sz="1200"/>
            </a:lvl1pPr>
          </a:lstStyle>
          <a:p>
            <a:endParaRPr lang="en-ID"/>
          </a:p>
        </p:txBody>
      </p:sp>
      <p:sp>
        <p:nvSpPr>
          <p:cNvPr id="3" name="Date Placeholder 2"/>
          <p:cNvSpPr>
            <a:spLocks noGrp="1"/>
          </p:cNvSpPr>
          <p:nvPr>
            <p:ph type="dt" idx="1"/>
          </p:nvPr>
        </p:nvSpPr>
        <p:spPr>
          <a:xfrm>
            <a:off x="4023092" y="0"/>
            <a:ext cx="3077739" cy="453451"/>
          </a:xfrm>
          <a:prstGeom prst="rect">
            <a:avLst/>
          </a:prstGeom>
        </p:spPr>
        <p:txBody>
          <a:bodyPr vert="horz" lIns="91440" tIns="45720" rIns="91440" bIns="45720" rtlCol="0"/>
          <a:lstStyle>
            <a:lvl1pPr algn="r">
              <a:defRPr sz="1200"/>
            </a:lvl1pPr>
          </a:lstStyle>
          <a:p>
            <a:fld id="{EBB6EE9C-4A39-4758-B733-A92E2CEE7DC9}" type="datetimeFigureOut">
              <a:rPr lang="en-ID" smtClean="0"/>
              <a:t>13/11/2021</a:t>
            </a:fld>
            <a:endParaRPr lang="en-ID"/>
          </a:p>
        </p:txBody>
      </p:sp>
      <p:sp>
        <p:nvSpPr>
          <p:cNvPr id="4" name="Slide Image Placeholder 3"/>
          <p:cNvSpPr>
            <a:spLocks noGrp="1" noRot="1" noChangeAspect="1"/>
          </p:cNvSpPr>
          <p:nvPr>
            <p:ph type="sldImg" idx="2"/>
          </p:nvPr>
        </p:nvSpPr>
        <p:spPr>
          <a:xfrm>
            <a:off x="839788" y="1130300"/>
            <a:ext cx="5422900" cy="3049588"/>
          </a:xfrm>
          <a:prstGeom prst="rect">
            <a:avLst/>
          </a:prstGeom>
          <a:noFill/>
          <a:ln w="12700">
            <a:solidFill>
              <a:prstClr val="black"/>
            </a:solidFill>
          </a:ln>
        </p:spPr>
        <p:txBody>
          <a:bodyPr vert="horz" lIns="91440" tIns="45720" rIns="91440" bIns="45720" rtlCol="0" anchor="ctr"/>
          <a:lstStyle/>
          <a:p>
            <a:endParaRPr lang="en-ID"/>
          </a:p>
        </p:txBody>
      </p:sp>
      <p:sp>
        <p:nvSpPr>
          <p:cNvPr id="5" name="Notes Placeholder 4"/>
          <p:cNvSpPr>
            <a:spLocks noGrp="1"/>
          </p:cNvSpPr>
          <p:nvPr>
            <p:ph type="body" sz="quarter" idx="3"/>
          </p:nvPr>
        </p:nvSpPr>
        <p:spPr>
          <a:xfrm>
            <a:off x="710248" y="4349363"/>
            <a:ext cx="5681980" cy="355857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6" name="Footer Placeholder 5"/>
          <p:cNvSpPr>
            <a:spLocks noGrp="1"/>
          </p:cNvSpPr>
          <p:nvPr>
            <p:ph type="ftr" sz="quarter" idx="4"/>
          </p:nvPr>
        </p:nvSpPr>
        <p:spPr>
          <a:xfrm>
            <a:off x="0" y="8584188"/>
            <a:ext cx="3077739" cy="453450"/>
          </a:xfrm>
          <a:prstGeom prst="rect">
            <a:avLst/>
          </a:prstGeom>
        </p:spPr>
        <p:txBody>
          <a:bodyPr vert="horz" lIns="91440" tIns="45720" rIns="91440" bIns="45720" rtlCol="0" anchor="b"/>
          <a:lstStyle>
            <a:lvl1pPr algn="l">
              <a:defRPr sz="1200"/>
            </a:lvl1pPr>
          </a:lstStyle>
          <a:p>
            <a:endParaRPr lang="en-ID"/>
          </a:p>
        </p:txBody>
      </p:sp>
      <p:sp>
        <p:nvSpPr>
          <p:cNvPr id="7" name="Slide Number Placeholder 6"/>
          <p:cNvSpPr>
            <a:spLocks noGrp="1"/>
          </p:cNvSpPr>
          <p:nvPr>
            <p:ph type="sldNum" sz="quarter" idx="5"/>
          </p:nvPr>
        </p:nvSpPr>
        <p:spPr>
          <a:xfrm>
            <a:off x="4023092" y="8584188"/>
            <a:ext cx="3077739" cy="453450"/>
          </a:xfrm>
          <a:prstGeom prst="rect">
            <a:avLst/>
          </a:prstGeom>
        </p:spPr>
        <p:txBody>
          <a:bodyPr vert="horz" lIns="91440" tIns="45720" rIns="91440" bIns="45720" rtlCol="0" anchor="b"/>
          <a:lstStyle>
            <a:lvl1pPr algn="r">
              <a:defRPr sz="1200"/>
            </a:lvl1pPr>
          </a:lstStyle>
          <a:p>
            <a:fld id="{65549558-F8F7-4743-B8D0-DEDF44A1E2C1}" type="slidenum">
              <a:rPr lang="en-ID" smtClean="0"/>
              <a:t>‹#›</a:t>
            </a:fld>
            <a:endParaRPr lang="en-ID"/>
          </a:p>
        </p:txBody>
      </p:sp>
    </p:spTree>
    <p:extLst>
      <p:ext uri="{BB962C8B-B14F-4D97-AF65-F5344CB8AC3E}">
        <p14:creationId xmlns:p14="http://schemas.microsoft.com/office/powerpoint/2010/main" val="40100577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ID" dirty="0"/>
          </a:p>
        </p:txBody>
      </p:sp>
      <p:sp>
        <p:nvSpPr>
          <p:cNvPr id="4" name="Slide Number Placeholder 3"/>
          <p:cNvSpPr>
            <a:spLocks noGrp="1"/>
          </p:cNvSpPr>
          <p:nvPr>
            <p:ph type="sldNum" sz="quarter" idx="5"/>
          </p:nvPr>
        </p:nvSpPr>
        <p:spPr/>
        <p:txBody>
          <a:bodyPr/>
          <a:lstStyle/>
          <a:p>
            <a:fld id="{DAF26446-53FC-4029-9966-233373F07BFE}" type="slidenum">
              <a:rPr lang="en-ID" smtClean="0"/>
              <a:t>1</a:t>
            </a:fld>
            <a:endParaRPr lang="en-ID"/>
          </a:p>
        </p:txBody>
      </p:sp>
    </p:spTree>
    <p:extLst>
      <p:ext uri="{BB962C8B-B14F-4D97-AF65-F5344CB8AC3E}">
        <p14:creationId xmlns:p14="http://schemas.microsoft.com/office/powerpoint/2010/main" val="394643427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a:t>
            </a:fld>
            <a:endParaRPr lang="en-ID"/>
          </a:p>
        </p:txBody>
      </p:sp>
    </p:spTree>
    <p:extLst>
      <p:ext uri="{BB962C8B-B14F-4D97-AF65-F5344CB8AC3E}">
        <p14:creationId xmlns:p14="http://schemas.microsoft.com/office/powerpoint/2010/main" val="19244598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a:t>
            </a:fld>
            <a:endParaRPr lang="en-ID"/>
          </a:p>
        </p:txBody>
      </p:sp>
    </p:spTree>
    <p:extLst>
      <p:ext uri="{BB962C8B-B14F-4D97-AF65-F5344CB8AC3E}">
        <p14:creationId xmlns:p14="http://schemas.microsoft.com/office/powerpoint/2010/main" val="631150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4</a:t>
            </a:fld>
            <a:endParaRPr lang="en-ID"/>
          </a:p>
        </p:txBody>
      </p:sp>
    </p:spTree>
    <p:extLst>
      <p:ext uri="{BB962C8B-B14F-4D97-AF65-F5344CB8AC3E}">
        <p14:creationId xmlns:p14="http://schemas.microsoft.com/office/powerpoint/2010/main" val="37785444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5</a:t>
            </a:fld>
            <a:endParaRPr lang="en-ID"/>
          </a:p>
        </p:txBody>
      </p:sp>
    </p:spTree>
    <p:extLst>
      <p:ext uri="{BB962C8B-B14F-4D97-AF65-F5344CB8AC3E}">
        <p14:creationId xmlns:p14="http://schemas.microsoft.com/office/powerpoint/2010/main" val="392858580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6</a:t>
            </a:fld>
            <a:endParaRPr lang="en-ID"/>
          </a:p>
        </p:txBody>
      </p:sp>
    </p:spTree>
    <p:extLst>
      <p:ext uri="{BB962C8B-B14F-4D97-AF65-F5344CB8AC3E}">
        <p14:creationId xmlns:p14="http://schemas.microsoft.com/office/powerpoint/2010/main" val="38403924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7</a:t>
            </a:fld>
            <a:endParaRPr lang="en-ID"/>
          </a:p>
        </p:txBody>
      </p:sp>
    </p:spTree>
    <p:extLst>
      <p:ext uri="{BB962C8B-B14F-4D97-AF65-F5344CB8AC3E}">
        <p14:creationId xmlns:p14="http://schemas.microsoft.com/office/powerpoint/2010/main" val="5063724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8</a:t>
            </a:fld>
            <a:endParaRPr lang="en-ID"/>
          </a:p>
        </p:txBody>
      </p:sp>
    </p:spTree>
    <p:extLst>
      <p:ext uri="{BB962C8B-B14F-4D97-AF65-F5344CB8AC3E}">
        <p14:creationId xmlns:p14="http://schemas.microsoft.com/office/powerpoint/2010/main" val="368622199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9</a:t>
            </a:fld>
            <a:endParaRPr lang="en-ID"/>
          </a:p>
        </p:txBody>
      </p:sp>
    </p:spTree>
    <p:extLst>
      <p:ext uri="{BB962C8B-B14F-4D97-AF65-F5344CB8AC3E}">
        <p14:creationId xmlns:p14="http://schemas.microsoft.com/office/powerpoint/2010/main" val="40507110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10</a:t>
            </a:fld>
            <a:endParaRPr lang="en-ID"/>
          </a:p>
        </p:txBody>
      </p:sp>
    </p:spTree>
    <p:extLst>
      <p:ext uri="{BB962C8B-B14F-4D97-AF65-F5344CB8AC3E}">
        <p14:creationId xmlns:p14="http://schemas.microsoft.com/office/powerpoint/2010/main" val="295165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11</a:t>
            </a:fld>
            <a:endParaRPr lang="en-ID"/>
          </a:p>
        </p:txBody>
      </p:sp>
    </p:spTree>
    <p:extLst>
      <p:ext uri="{BB962C8B-B14F-4D97-AF65-F5344CB8AC3E}">
        <p14:creationId xmlns:p14="http://schemas.microsoft.com/office/powerpoint/2010/main" val="395562825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12</a:t>
            </a:fld>
            <a:endParaRPr lang="en-ID"/>
          </a:p>
        </p:txBody>
      </p:sp>
    </p:spTree>
    <p:extLst>
      <p:ext uri="{BB962C8B-B14F-4D97-AF65-F5344CB8AC3E}">
        <p14:creationId xmlns:p14="http://schemas.microsoft.com/office/powerpoint/2010/main" val="25027849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13</a:t>
            </a:fld>
            <a:endParaRPr lang="en-ID"/>
          </a:p>
        </p:txBody>
      </p:sp>
    </p:spTree>
    <p:extLst>
      <p:ext uri="{BB962C8B-B14F-4D97-AF65-F5344CB8AC3E}">
        <p14:creationId xmlns:p14="http://schemas.microsoft.com/office/powerpoint/2010/main" val="196820721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14</a:t>
            </a:fld>
            <a:endParaRPr lang="en-ID"/>
          </a:p>
        </p:txBody>
      </p:sp>
    </p:spTree>
    <p:extLst>
      <p:ext uri="{BB962C8B-B14F-4D97-AF65-F5344CB8AC3E}">
        <p14:creationId xmlns:p14="http://schemas.microsoft.com/office/powerpoint/2010/main" val="367117691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15</a:t>
            </a:fld>
            <a:endParaRPr lang="en-ID"/>
          </a:p>
        </p:txBody>
      </p:sp>
    </p:spTree>
    <p:extLst>
      <p:ext uri="{BB962C8B-B14F-4D97-AF65-F5344CB8AC3E}">
        <p14:creationId xmlns:p14="http://schemas.microsoft.com/office/powerpoint/2010/main" val="134363054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16</a:t>
            </a:fld>
            <a:endParaRPr lang="en-ID"/>
          </a:p>
        </p:txBody>
      </p:sp>
    </p:spTree>
    <p:extLst>
      <p:ext uri="{BB962C8B-B14F-4D97-AF65-F5344CB8AC3E}">
        <p14:creationId xmlns:p14="http://schemas.microsoft.com/office/powerpoint/2010/main" val="31881849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17</a:t>
            </a:fld>
            <a:endParaRPr lang="en-ID"/>
          </a:p>
        </p:txBody>
      </p:sp>
    </p:spTree>
    <p:extLst>
      <p:ext uri="{BB962C8B-B14F-4D97-AF65-F5344CB8AC3E}">
        <p14:creationId xmlns:p14="http://schemas.microsoft.com/office/powerpoint/2010/main" val="41297593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18</a:t>
            </a:fld>
            <a:endParaRPr lang="en-ID"/>
          </a:p>
        </p:txBody>
      </p:sp>
    </p:spTree>
    <p:extLst>
      <p:ext uri="{BB962C8B-B14F-4D97-AF65-F5344CB8AC3E}">
        <p14:creationId xmlns:p14="http://schemas.microsoft.com/office/powerpoint/2010/main" val="185046677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19</a:t>
            </a:fld>
            <a:endParaRPr lang="en-ID"/>
          </a:p>
        </p:txBody>
      </p:sp>
    </p:spTree>
    <p:extLst>
      <p:ext uri="{BB962C8B-B14F-4D97-AF65-F5344CB8AC3E}">
        <p14:creationId xmlns:p14="http://schemas.microsoft.com/office/powerpoint/2010/main" val="426977652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20</a:t>
            </a:fld>
            <a:endParaRPr lang="en-ID"/>
          </a:p>
        </p:txBody>
      </p:sp>
    </p:spTree>
    <p:extLst>
      <p:ext uri="{BB962C8B-B14F-4D97-AF65-F5344CB8AC3E}">
        <p14:creationId xmlns:p14="http://schemas.microsoft.com/office/powerpoint/2010/main" val="296239401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21</a:t>
            </a:fld>
            <a:endParaRPr lang="en-ID"/>
          </a:p>
        </p:txBody>
      </p:sp>
    </p:spTree>
    <p:extLst>
      <p:ext uri="{BB962C8B-B14F-4D97-AF65-F5344CB8AC3E}">
        <p14:creationId xmlns:p14="http://schemas.microsoft.com/office/powerpoint/2010/main" val="326728786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22</a:t>
            </a:fld>
            <a:endParaRPr lang="en-ID"/>
          </a:p>
        </p:txBody>
      </p:sp>
    </p:spTree>
    <p:extLst>
      <p:ext uri="{BB962C8B-B14F-4D97-AF65-F5344CB8AC3E}">
        <p14:creationId xmlns:p14="http://schemas.microsoft.com/office/powerpoint/2010/main" val="14844318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23</a:t>
            </a:fld>
            <a:endParaRPr lang="en-ID"/>
          </a:p>
        </p:txBody>
      </p:sp>
    </p:spTree>
    <p:extLst>
      <p:ext uri="{BB962C8B-B14F-4D97-AF65-F5344CB8AC3E}">
        <p14:creationId xmlns:p14="http://schemas.microsoft.com/office/powerpoint/2010/main" val="369129303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24</a:t>
            </a:fld>
            <a:endParaRPr lang="en-ID"/>
          </a:p>
        </p:txBody>
      </p:sp>
    </p:spTree>
    <p:extLst>
      <p:ext uri="{BB962C8B-B14F-4D97-AF65-F5344CB8AC3E}">
        <p14:creationId xmlns:p14="http://schemas.microsoft.com/office/powerpoint/2010/main" val="12982008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mj-lt"/>
              <a:buNone/>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25</a:t>
            </a:fld>
            <a:endParaRPr lang="en-ID"/>
          </a:p>
        </p:txBody>
      </p:sp>
    </p:spTree>
    <p:extLst>
      <p:ext uri="{BB962C8B-B14F-4D97-AF65-F5344CB8AC3E}">
        <p14:creationId xmlns:p14="http://schemas.microsoft.com/office/powerpoint/2010/main" val="122363870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Font typeface="+mj-lt"/>
              <a:buAutoNum type="arabicPeriod"/>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26</a:t>
            </a:fld>
            <a:endParaRPr lang="en-ID"/>
          </a:p>
        </p:txBody>
      </p:sp>
    </p:spTree>
    <p:extLst>
      <p:ext uri="{BB962C8B-B14F-4D97-AF65-F5344CB8AC3E}">
        <p14:creationId xmlns:p14="http://schemas.microsoft.com/office/powerpoint/2010/main" val="171945483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27</a:t>
            </a:fld>
            <a:endParaRPr lang="en-ID"/>
          </a:p>
        </p:txBody>
      </p:sp>
    </p:spTree>
    <p:extLst>
      <p:ext uri="{BB962C8B-B14F-4D97-AF65-F5344CB8AC3E}">
        <p14:creationId xmlns:p14="http://schemas.microsoft.com/office/powerpoint/2010/main" val="427235375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28</a:t>
            </a:fld>
            <a:endParaRPr lang="en-ID"/>
          </a:p>
        </p:txBody>
      </p:sp>
    </p:spTree>
    <p:extLst>
      <p:ext uri="{BB962C8B-B14F-4D97-AF65-F5344CB8AC3E}">
        <p14:creationId xmlns:p14="http://schemas.microsoft.com/office/powerpoint/2010/main" val="246176931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29</a:t>
            </a:fld>
            <a:endParaRPr lang="en-ID"/>
          </a:p>
        </p:txBody>
      </p:sp>
    </p:spTree>
    <p:extLst>
      <p:ext uri="{BB962C8B-B14F-4D97-AF65-F5344CB8AC3E}">
        <p14:creationId xmlns:p14="http://schemas.microsoft.com/office/powerpoint/2010/main" val="3513633064"/>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marR="0" lvl="0" indent="-228600" algn="l" defTabSz="914400" rtl="0" eaLnBrk="1" fontAlgn="auto" latinLnBrk="0" hangingPunct="1">
              <a:lnSpc>
                <a:spcPct val="100000"/>
              </a:lnSpc>
              <a:spcBef>
                <a:spcPts val="0"/>
              </a:spcBef>
              <a:spcAft>
                <a:spcPts val="0"/>
              </a:spcAft>
              <a:buClrTx/>
              <a:buSzTx/>
              <a:buFontTx/>
              <a:buAutoNum type="arabicPeriod"/>
              <a:tabLst/>
              <a:defRPr/>
            </a:pPr>
            <a:endParaRPr lang="en-US" dirty="0"/>
          </a:p>
        </p:txBody>
      </p:sp>
      <p:sp>
        <p:nvSpPr>
          <p:cNvPr id="4" name="Slide Number Placeholder 3"/>
          <p:cNvSpPr>
            <a:spLocks noGrp="1"/>
          </p:cNvSpPr>
          <p:nvPr>
            <p:ph type="sldNum" sz="quarter" idx="5"/>
          </p:nvPr>
        </p:nvSpPr>
        <p:spPr/>
        <p:txBody>
          <a:bodyPr/>
          <a:lstStyle/>
          <a:p>
            <a:fld id="{65549558-F8F7-4743-B8D0-DEDF44A1E2C1}" type="slidenum">
              <a:rPr lang="en-ID" smtClean="0"/>
              <a:t>30</a:t>
            </a:fld>
            <a:endParaRPr lang="en-ID"/>
          </a:p>
        </p:txBody>
      </p:sp>
    </p:spTree>
    <p:extLst>
      <p:ext uri="{BB962C8B-B14F-4D97-AF65-F5344CB8AC3E}">
        <p14:creationId xmlns:p14="http://schemas.microsoft.com/office/powerpoint/2010/main" val="1780425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7A9188-A618-4192-98C1-8443FE1FE7E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D"/>
          </a:p>
        </p:txBody>
      </p:sp>
      <p:sp>
        <p:nvSpPr>
          <p:cNvPr id="3" name="Subtitle 2">
            <a:extLst>
              <a:ext uri="{FF2B5EF4-FFF2-40B4-BE49-F238E27FC236}">
                <a16:creationId xmlns:a16="http://schemas.microsoft.com/office/drawing/2014/main" id="{869C0349-5AF0-41DA-9F4B-E0E329737DE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D"/>
          </a:p>
        </p:txBody>
      </p:sp>
      <p:sp>
        <p:nvSpPr>
          <p:cNvPr id="4" name="Date Placeholder 3">
            <a:extLst>
              <a:ext uri="{FF2B5EF4-FFF2-40B4-BE49-F238E27FC236}">
                <a16:creationId xmlns:a16="http://schemas.microsoft.com/office/drawing/2014/main" id="{031CD7C2-C4DB-45D1-984D-0DEEB0D80DB2}"/>
              </a:ext>
            </a:extLst>
          </p:cNvPr>
          <p:cNvSpPr>
            <a:spLocks noGrp="1"/>
          </p:cNvSpPr>
          <p:nvPr>
            <p:ph type="dt" sz="half" idx="10"/>
          </p:nvPr>
        </p:nvSpPr>
        <p:spPr/>
        <p:txBody>
          <a:bodyPr/>
          <a:lstStyle/>
          <a:p>
            <a:fld id="{17A56DBC-1EAE-4C86-A555-8E7829E3254D}" type="datetimeFigureOut">
              <a:rPr lang="en-ID" smtClean="0"/>
              <a:t>13/11/2021</a:t>
            </a:fld>
            <a:endParaRPr lang="en-ID"/>
          </a:p>
        </p:txBody>
      </p:sp>
      <p:sp>
        <p:nvSpPr>
          <p:cNvPr id="5" name="Footer Placeholder 4">
            <a:extLst>
              <a:ext uri="{FF2B5EF4-FFF2-40B4-BE49-F238E27FC236}">
                <a16:creationId xmlns:a16="http://schemas.microsoft.com/office/drawing/2014/main" id="{1198C756-6A99-4F1C-8475-70A2DFB98018}"/>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7CB0C10-4417-4746-A843-D65250B18B2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6533375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DE86DF-2C9E-43D3-9F3F-E5FE85A0A26F}"/>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0A682F33-8479-410C-9C91-4377D46AA81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E5028F3B-E1B5-4C28-84B3-7321002998AA}"/>
              </a:ext>
            </a:extLst>
          </p:cNvPr>
          <p:cNvSpPr>
            <a:spLocks noGrp="1"/>
          </p:cNvSpPr>
          <p:nvPr>
            <p:ph type="dt" sz="half" idx="10"/>
          </p:nvPr>
        </p:nvSpPr>
        <p:spPr/>
        <p:txBody>
          <a:bodyPr/>
          <a:lstStyle/>
          <a:p>
            <a:fld id="{17A56DBC-1EAE-4C86-A555-8E7829E3254D}" type="datetimeFigureOut">
              <a:rPr lang="en-ID" smtClean="0"/>
              <a:t>13/11/2021</a:t>
            </a:fld>
            <a:endParaRPr lang="en-ID"/>
          </a:p>
        </p:txBody>
      </p:sp>
      <p:sp>
        <p:nvSpPr>
          <p:cNvPr id="5" name="Footer Placeholder 4">
            <a:extLst>
              <a:ext uri="{FF2B5EF4-FFF2-40B4-BE49-F238E27FC236}">
                <a16:creationId xmlns:a16="http://schemas.microsoft.com/office/drawing/2014/main" id="{D338D01E-204E-46EF-9335-23813B864912}"/>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01FD1D93-EEE7-4699-B984-67398A06A45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31060685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8DE3B5-30EB-4A76-82C8-313DF433BD1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D"/>
          </a:p>
        </p:txBody>
      </p:sp>
      <p:sp>
        <p:nvSpPr>
          <p:cNvPr id="3" name="Text Placeholder 2">
            <a:extLst>
              <a:ext uri="{FF2B5EF4-FFF2-40B4-BE49-F238E27FC236}">
                <a16:creationId xmlns:a16="http://schemas.microsoft.com/office/drawing/2014/main" id="{8AB05135-74DC-4D89-A9CB-50945E868D9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66906BF-1A60-4866-B259-433FE7E52309}"/>
              </a:ext>
            </a:extLst>
          </p:cNvPr>
          <p:cNvSpPr>
            <a:spLocks noGrp="1"/>
          </p:cNvSpPr>
          <p:nvPr>
            <p:ph type="dt" sz="half" idx="10"/>
          </p:nvPr>
        </p:nvSpPr>
        <p:spPr/>
        <p:txBody>
          <a:bodyPr/>
          <a:lstStyle/>
          <a:p>
            <a:fld id="{17A56DBC-1EAE-4C86-A555-8E7829E3254D}" type="datetimeFigureOut">
              <a:rPr lang="en-ID" smtClean="0"/>
              <a:t>13/11/2021</a:t>
            </a:fld>
            <a:endParaRPr lang="en-ID"/>
          </a:p>
        </p:txBody>
      </p:sp>
      <p:sp>
        <p:nvSpPr>
          <p:cNvPr id="5" name="Footer Placeholder 4">
            <a:extLst>
              <a:ext uri="{FF2B5EF4-FFF2-40B4-BE49-F238E27FC236}">
                <a16:creationId xmlns:a16="http://schemas.microsoft.com/office/drawing/2014/main" id="{9F465EDC-F589-44F6-B5FC-6671A34BF6F5}"/>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3E9FB52D-7A39-482E-AD45-4103201CE1D5}"/>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7837270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547AB-7824-4A28-8DA0-A5101E2EC463}"/>
              </a:ext>
            </a:extLst>
          </p:cNvPr>
          <p:cNvSpPr>
            <a:spLocks noGrp="1"/>
          </p:cNvSpPr>
          <p:nvPr>
            <p:ph type="title"/>
          </p:nvPr>
        </p:nvSpPr>
        <p:spPr/>
        <p:txBody>
          <a:bodyPr/>
          <a:lstStyle/>
          <a:p>
            <a:r>
              <a:rPr lang="en-US"/>
              <a:t>Click to edit Master title style</a:t>
            </a:r>
            <a:endParaRPr lang="en-ID"/>
          </a:p>
        </p:txBody>
      </p:sp>
      <p:sp>
        <p:nvSpPr>
          <p:cNvPr id="3" name="Content Placeholder 2">
            <a:extLst>
              <a:ext uri="{FF2B5EF4-FFF2-40B4-BE49-F238E27FC236}">
                <a16:creationId xmlns:a16="http://schemas.microsoft.com/office/drawing/2014/main" id="{B5CC0F82-C6A8-4E53-AA30-365A8B2B7DD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Content Placeholder 3">
            <a:extLst>
              <a:ext uri="{FF2B5EF4-FFF2-40B4-BE49-F238E27FC236}">
                <a16:creationId xmlns:a16="http://schemas.microsoft.com/office/drawing/2014/main" id="{D3AFE4FB-D4A2-4740-93B3-F397FC9014C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Date Placeholder 4">
            <a:extLst>
              <a:ext uri="{FF2B5EF4-FFF2-40B4-BE49-F238E27FC236}">
                <a16:creationId xmlns:a16="http://schemas.microsoft.com/office/drawing/2014/main" id="{A9F0B033-2038-4193-BA0F-6C2B032A2309}"/>
              </a:ext>
            </a:extLst>
          </p:cNvPr>
          <p:cNvSpPr>
            <a:spLocks noGrp="1"/>
          </p:cNvSpPr>
          <p:nvPr>
            <p:ph type="dt" sz="half" idx="10"/>
          </p:nvPr>
        </p:nvSpPr>
        <p:spPr/>
        <p:txBody>
          <a:bodyPr/>
          <a:lstStyle/>
          <a:p>
            <a:fld id="{17A56DBC-1EAE-4C86-A555-8E7829E3254D}" type="datetimeFigureOut">
              <a:rPr lang="en-ID" smtClean="0"/>
              <a:t>13/11/2021</a:t>
            </a:fld>
            <a:endParaRPr lang="en-ID"/>
          </a:p>
        </p:txBody>
      </p:sp>
      <p:sp>
        <p:nvSpPr>
          <p:cNvPr id="6" name="Footer Placeholder 5">
            <a:extLst>
              <a:ext uri="{FF2B5EF4-FFF2-40B4-BE49-F238E27FC236}">
                <a16:creationId xmlns:a16="http://schemas.microsoft.com/office/drawing/2014/main" id="{8580148B-A9AF-4ED1-9A68-2B82FBA25A7F}"/>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84704A4-3244-4EB1-997B-11F84849927A}"/>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6524172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4767F1-4B5E-44EF-8414-292058F177D8}"/>
              </a:ext>
            </a:extLst>
          </p:cNvPr>
          <p:cNvSpPr>
            <a:spLocks noGrp="1"/>
          </p:cNvSpPr>
          <p:nvPr>
            <p:ph type="title"/>
          </p:nvPr>
        </p:nvSpPr>
        <p:spPr>
          <a:xfrm>
            <a:off x="839788" y="365125"/>
            <a:ext cx="10515600" cy="1325563"/>
          </a:xfrm>
        </p:spPr>
        <p:txBody>
          <a:bodyPr/>
          <a:lstStyle/>
          <a:p>
            <a:r>
              <a:rPr lang="en-US"/>
              <a:t>Click to edit Master title style</a:t>
            </a:r>
            <a:endParaRPr lang="en-ID"/>
          </a:p>
        </p:txBody>
      </p:sp>
      <p:sp>
        <p:nvSpPr>
          <p:cNvPr id="3" name="Text Placeholder 2">
            <a:extLst>
              <a:ext uri="{FF2B5EF4-FFF2-40B4-BE49-F238E27FC236}">
                <a16:creationId xmlns:a16="http://schemas.microsoft.com/office/drawing/2014/main" id="{DFBC655D-81C7-431A-830A-761047C9E76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F121710-F208-4678-B107-B1E643FC74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5" name="Text Placeholder 4">
            <a:extLst>
              <a:ext uri="{FF2B5EF4-FFF2-40B4-BE49-F238E27FC236}">
                <a16:creationId xmlns:a16="http://schemas.microsoft.com/office/drawing/2014/main" id="{F6149E99-6E4A-4676-8940-508378DC2E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40F8586-2848-467A-8FDE-092DFEF5BB7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7" name="Date Placeholder 6">
            <a:extLst>
              <a:ext uri="{FF2B5EF4-FFF2-40B4-BE49-F238E27FC236}">
                <a16:creationId xmlns:a16="http://schemas.microsoft.com/office/drawing/2014/main" id="{1AE33E3F-C279-410D-8966-297C21710F5C}"/>
              </a:ext>
            </a:extLst>
          </p:cNvPr>
          <p:cNvSpPr>
            <a:spLocks noGrp="1"/>
          </p:cNvSpPr>
          <p:nvPr>
            <p:ph type="dt" sz="half" idx="10"/>
          </p:nvPr>
        </p:nvSpPr>
        <p:spPr/>
        <p:txBody>
          <a:bodyPr/>
          <a:lstStyle/>
          <a:p>
            <a:fld id="{17A56DBC-1EAE-4C86-A555-8E7829E3254D}" type="datetimeFigureOut">
              <a:rPr lang="en-ID" smtClean="0"/>
              <a:t>13/11/2021</a:t>
            </a:fld>
            <a:endParaRPr lang="en-ID"/>
          </a:p>
        </p:txBody>
      </p:sp>
      <p:sp>
        <p:nvSpPr>
          <p:cNvPr id="8" name="Footer Placeholder 7">
            <a:extLst>
              <a:ext uri="{FF2B5EF4-FFF2-40B4-BE49-F238E27FC236}">
                <a16:creationId xmlns:a16="http://schemas.microsoft.com/office/drawing/2014/main" id="{A01B8349-AD9D-4ED1-BC2B-11EAC5BA99B3}"/>
              </a:ext>
            </a:extLst>
          </p:cNvPr>
          <p:cNvSpPr>
            <a:spLocks noGrp="1"/>
          </p:cNvSpPr>
          <p:nvPr>
            <p:ph type="ftr" sz="quarter" idx="11"/>
          </p:nvPr>
        </p:nvSpPr>
        <p:spPr/>
        <p:txBody>
          <a:bodyPr/>
          <a:lstStyle/>
          <a:p>
            <a:endParaRPr lang="en-ID"/>
          </a:p>
        </p:txBody>
      </p:sp>
      <p:sp>
        <p:nvSpPr>
          <p:cNvPr id="9" name="Slide Number Placeholder 8">
            <a:extLst>
              <a:ext uri="{FF2B5EF4-FFF2-40B4-BE49-F238E27FC236}">
                <a16:creationId xmlns:a16="http://schemas.microsoft.com/office/drawing/2014/main" id="{2B0A0CBF-1929-4CA9-B8B6-81B963069C02}"/>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6217862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6DF15-2EC6-4A54-A1AB-95E73D19219A}"/>
              </a:ext>
            </a:extLst>
          </p:cNvPr>
          <p:cNvSpPr>
            <a:spLocks noGrp="1"/>
          </p:cNvSpPr>
          <p:nvPr>
            <p:ph type="title"/>
          </p:nvPr>
        </p:nvSpPr>
        <p:spPr/>
        <p:txBody>
          <a:bodyPr/>
          <a:lstStyle/>
          <a:p>
            <a:r>
              <a:rPr lang="en-US"/>
              <a:t>Click to edit Master title style</a:t>
            </a:r>
            <a:endParaRPr lang="en-ID"/>
          </a:p>
        </p:txBody>
      </p:sp>
      <p:sp>
        <p:nvSpPr>
          <p:cNvPr id="3" name="Date Placeholder 2">
            <a:extLst>
              <a:ext uri="{FF2B5EF4-FFF2-40B4-BE49-F238E27FC236}">
                <a16:creationId xmlns:a16="http://schemas.microsoft.com/office/drawing/2014/main" id="{C2E69542-A2BF-4FE5-814C-5F862511667A}"/>
              </a:ext>
            </a:extLst>
          </p:cNvPr>
          <p:cNvSpPr>
            <a:spLocks noGrp="1"/>
          </p:cNvSpPr>
          <p:nvPr>
            <p:ph type="dt" sz="half" idx="10"/>
          </p:nvPr>
        </p:nvSpPr>
        <p:spPr/>
        <p:txBody>
          <a:bodyPr/>
          <a:lstStyle/>
          <a:p>
            <a:fld id="{17A56DBC-1EAE-4C86-A555-8E7829E3254D}" type="datetimeFigureOut">
              <a:rPr lang="en-ID" smtClean="0"/>
              <a:t>13/11/2021</a:t>
            </a:fld>
            <a:endParaRPr lang="en-ID"/>
          </a:p>
        </p:txBody>
      </p:sp>
      <p:sp>
        <p:nvSpPr>
          <p:cNvPr id="4" name="Footer Placeholder 3">
            <a:extLst>
              <a:ext uri="{FF2B5EF4-FFF2-40B4-BE49-F238E27FC236}">
                <a16:creationId xmlns:a16="http://schemas.microsoft.com/office/drawing/2014/main" id="{32178A2F-95CA-4497-8635-5FDEBD9DCA04}"/>
              </a:ext>
            </a:extLst>
          </p:cNvPr>
          <p:cNvSpPr>
            <a:spLocks noGrp="1"/>
          </p:cNvSpPr>
          <p:nvPr>
            <p:ph type="ftr" sz="quarter" idx="11"/>
          </p:nvPr>
        </p:nvSpPr>
        <p:spPr/>
        <p:txBody>
          <a:bodyPr/>
          <a:lstStyle/>
          <a:p>
            <a:endParaRPr lang="en-ID"/>
          </a:p>
        </p:txBody>
      </p:sp>
      <p:sp>
        <p:nvSpPr>
          <p:cNvPr id="5" name="Slide Number Placeholder 4">
            <a:extLst>
              <a:ext uri="{FF2B5EF4-FFF2-40B4-BE49-F238E27FC236}">
                <a16:creationId xmlns:a16="http://schemas.microsoft.com/office/drawing/2014/main" id="{51B75987-CB6E-4D68-893B-B5D19A797034}"/>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9535094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84A1BD-DF20-45E4-BC27-8BBA9FA24431}"/>
              </a:ext>
            </a:extLst>
          </p:cNvPr>
          <p:cNvSpPr>
            <a:spLocks noGrp="1"/>
          </p:cNvSpPr>
          <p:nvPr>
            <p:ph type="dt" sz="half" idx="10"/>
          </p:nvPr>
        </p:nvSpPr>
        <p:spPr/>
        <p:txBody>
          <a:bodyPr/>
          <a:lstStyle/>
          <a:p>
            <a:fld id="{17A56DBC-1EAE-4C86-A555-8E7829E3254D}" type="datetimeFigureOut">
              <a:rPr lang="en-ID" smtClean="0"/>
              <a:t>13/11/2021</a:t>
            </a:fld>
            <a:endParaRPr lang="en-ID"/>
          </a:p>
        </p:txBody>
      </p:sp>
      <p:sp>
        <p:nvSpPr>
          <p:cNvPr id="3" name="Footer Placeholder 2">
            <a:extLst>
              <a:ext uri="{FF2B5EF4-FFF2-40B4-BE49-F238E27FC236}">
                <a16:creationId xmlns:a16="http://schemas.microsoft.com/office/drawing/2014/main" id="{B977765F-4845-4BE0-9F91-9BC39A575CEE}"/>
              </a:ext>
            </a:extLst>
          </p:cNvPr>
          <p:cNvSpPr>
            <a:spLocks noGrp="1"/>
          </p:cNvSpPr>
          <p:nvPr>
            <p:ph type="ftr" sz="quarter" idx="11"/>
          </p:nvPr>
        </p:nvSpPr>
        <p:spPr/>
        <p:txBody>
          <a:bodyPr/>
          <a:lstStyle/>
          <a:p>
            <a:endParaRPr lang="en-ID"/>
          </a:p>
        </p:txBody>
      </p:sp>
      <p:sp>
        <p:nvSpPr>
          <p:cNvPr id="4" name="Slide Number Placeholder 3">
            <a:extLst>
              <a:ext uri="{FF2B5EF4-FFF2-40B4-BE49-F238E27FC236}">
                <a16:creationId xmlns:a16="http://schemas.microsoft.com/office/drawing/2014/main" id="{B906D4CD-6E8D-4C06-AA8C-F58BE452D34D}"/>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8124804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724547-F492-4DCA-BC2C-506BFC78BA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Content Placeholder 2">
            <a:extLst>
              <a:ext uri="{FF2B5EF4-FFF2-40B4-BE49-F238E27FC236}">
                <a16:creationId xmlns:a16="http://schemas.microsoft.com/office/drawing/2014/main" id="{B7639A36-E330-4E8E-95B4-ADC69CE5D05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Text Placeholder 3">
            <a:extLst>
              <a:ext uri="{FF2B5EF4-FFF2-40B4-BE49-F238E27FC236}">
                <a16:creationId xmlns:a16="http://schemas.microsoft.com/office/drawing/2014/main" id="{F6A49932-C54E-4570-B374-0F096D56DD7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A82D88D-F479-4E19-B7BE-3C97F197613C}"/>
              </a:ext>
            </a:extLst>
          </p:cNvPr>
          <p:cNvSpPr>
            <a:spLocks noGrp="1"/>
          </p:cNvSpPr>
          <p:nvPr>
            <p:ph type="dt" sz="half" idx="10"/>
          </p:nvPr>
        </p:nvSpPr>
        <p:spPr/>
        <p:txBody>
          <a:bodyPr/>
          <a:lstStyle/>
          <a:p>
            <a:fld id="{17A56DBC-1EAE-4C86-A555-8E7829E3254D}" type="datetimeFigureOut">
              <a:rPr lang="en-ID" smtClean="0"/>
              <a:t>13/11/2021</a:t>
            </a:fld>
            <a:endParaRPr lang="en-ID"/>
          </a:p>
        </p:txBody>
      </p:sp>
      <p:sp>
        <p:nvSpPr>
          <p:cNvPr id="6" name="Footer Placeholder 5">
            <a:extLst>
              <a:ext uri="{FF2B5EF4-FFF2-40B4-BE49-F238E27FC236}">
                <a16:creationId xmlns:a16="http://schemas.microsoft.com/office/drawing/2014/main" id="{B332DDEE-FD74-431A-93CA-F5E669676354}"/>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BD6BB4A9-43B6-4DB1-A560-54590CD50086}"/>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1341589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D5DEE6-B484-426C-B0C9-D7474FAAA72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D"/>
          </a:p>
        </p:txBody>
      </p:sp>
      <p:sp>
        <p:nvSpPr>
          <p:cNvPr id="3" name="Picture Placeholder 2">
            <a:extLst>
              <a:ext uri="{FF2B5EF4-FFF2-40B4-BE49-F238E27FC236}">
                <a16:creationId xmlns:a16="http://schemas.microsoft.com/office/drawing/2014/main" id="{8838D3A5-968A-4F48-8F60-89A047C9F96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D"/>
          </a:p>
        </p:txBody>
      </p:sp>
      <p:sp>
        <p:nvSpPr>
          <p:cNvPr id="4" name="Text Placeholder 3">
            <a:extLst>
              <a:ext uri="{FF2B5EF4-FFF2-40B4-BE49-F238E27FC236}">
                <a16:creationId xmlns:a16="http://schemas.microsoft.com/office/drawing/2014/main" id="{30544F35-9AC5-41EF-8010-3055D8FE679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4E80F1-B598-49BD-A152-5EB255C11154}"/>
              </a:ext>
            </a:extLst>
          </p:cNvPr>
          <p:cNvSpPr>
            <a:spLocks noGrp="1"/>
          </p:cNvSpPr>
          <p:nvPr>
            <p:ph type="dt" sz="half" idx="10"/>
          </p:nvPr>
        </p:nvSpPr>
        <p:spPr/>
        <p:txBody>
          <a:bodyPr/>
          <a:lstStyle/>
          <a:p>
            <a:fld id="{17A56DBC-1EAE-4C86-A555-8E7829E3254D}" type="datetimeFigureOut">
              <a:rPr lang="en-ID" smtClean="0"/>
              <a:t>13/11/2021</a:t>
            </a:fld>
            <a:endParaRPr lang="en-ID"/>
          </a:p>
        </p:txBody>
      </p:sp>
      <p:sp>
        <p:nvSpPr>
          <p:cNvPr id="6" name="Footer Placeholder 5">
            <a:extLst>
              <a:ext uri="{FF2B5EF4-FFF2-40B4-BE49-F238E27FC236}">
                <a16:creationId xmlns:a16="http://schemas.microsoft.com/office/drawing/2014/main" id="{B260A3BB-DA4E-47AE-B0B7-307E25F01078}"/>
              </a:ext>
            </a:extLst>
          </p:cNvPr>
          <p:cNvSpPr>
            <a:spLocks noGrp="1"/>
          </p:cNvSpPr>
          <p:nvPr>
            <p:ph type="ftr" sz="quarter" idx="11"/>
          </p:nvPr>
        </p:nvSpPr>
        <p:spPr/>
        <p:txBody>
          <a:bodyPr/>
          <a:lstStyle/>
          <a:p>
            <a:endParaRPr lang="en-ID"/>
          </a:p>
        </p:txBody>
      </p:sp>
      <p:sp>
        <p:nvSpPr>
          <p:cNvPr id="7" name="Slide Number Placeholder 6">
            <a:extLst>
              <a:ext uri="{FF2B5EF4-FFF2-40B4-BE49-F238E27FC236}">
                <a16:creationId xmlns:a16="http://schemas.microsoft.com/office/drawing/2014/main" id="{DA171647-1ED9-4504-9EA7-77098D21A3BC}"/>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0477031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3EBD6-68C7-48B1-A70B-D6084160CA5F}"/>
              </a:ext>
            </a:extLst>
          </p:cNvPr>
          <p:cNvSpPr>
            <a:spLocks noGrp="1"/>
          </p:cNvSpPr>
          <p:nvPr>
            <p:ph type="title"/>
          </p:nvPr>
        </p:nvSpPr>
        <p:spPr/>
        <p:txBody>
          <a:bodyPr/>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0BEA2B44-953F-4A7A-A111-C33ECD6CE94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3F3F2BA8-B43F-488E-9CCE-DB3C4F600024}"/>
              </a:ext>
            </a:extLst>
          </p:cNvPr>
          <p:cNvSpPr>
            <a:spLocks noGrp="1"/>
          </p:cNvSpPr>
          <p:nvPr>
            <p:ph type="dt" sz="half" idx="10"/>
          </p:nvPr>
        </p:nvSpPr>
        <p:spPr/>
        <p:txBody>
          <a:bodyPr/>
          <a:lstStyle/>
          <a:p>
            <a:fld id="{17A56DBC-1EAE-4C86-A555-8E7829E3254D}" type="datetimeFigureOut">
              <a:rPr lang="en-ID" smtClean="0"/>
              <a:t>13/11/2021</a:t>
            </a:fld>
            <a:endParaRPr lang="en-ID"/>
          </a:p>
        </p:txBody>
      </p:sp>
      <p:sp>
        <p:nvSpPr>
          <p:cNvPr id="5" name="Footer Placeholder 4">
            <a:extLst>
              <a:ext uri="{FF2B5EF4-FFF2-40B4-BE49-F238E27FC236}">
                <a16:creationId xmlns:a16="http://schemas.microsoft.com/office/drawing/2014/main" id="{73842B53-36F9-413D-92D3-FF3668902FE3}"/>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114550E2-0F1A-4BDC-AD01-920600682AE7}"/>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228186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113DF7-1FE7-490A-B1DD-F9372B398EB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D"/>
          </a:p>
        </p:txBody>
      </p:sp>
      <p:sp>
        <p:nvSpPr>
          <p:cNvPr id="3" name="Vertical Text Placeholder 2">
            <a:extLst>
              <a:ext uri="{FF2B5EF4-FFF2-40B4-BE49-F238E27FC236}">
                <a16:creationId xmlns:a16="http://schemas.microsoft.com/office/drawing/2014/main" id="{50682772-6CC8-4DB7-A620-79F014132E2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A94E2B3F-8782-419B-9526-AD511A605364}"/>
              </a:ext>
            </a:extLst>
          </p:cNvPr>
          <p:cNvSpPr>
            <a:spLocks noGrp="1"/>
          </p:cNvSpPr>
          <p:nvPr>
            <p:ph type="dt" sz="half" idx="10"/>
          </p:nvPr>
        </p:nvSpPr>
        <p:spPr/>
        <p:txBody>
          <a:bodyPr/>
          <a:lstStyle/>
          <a:p>
            <a:fld id="{17A56DBC-1EAE-4C86-A555-8E7829E3254D}" type="datetimeFigureOut">
              <a:rPr lang="en-ID" smtClean="0"/>
              <a:t>13/11/2021</a:t>
            </a:fld>
            <a:endParaRPr lang="en-ID"/>
          </a:p>
        </p:txBody>
      </p:sp>
      <p:sp>
        <p:nvSpPr>
          <p:cNvPr id="5" name="Footer Placeholder 4">
            <a:extLst>
              <a:ext uri="{FF2B5EF4-FFF2-40B4-BE49-F238E27FC236}">
                <a16:creationId xmlns:a16="http://schemas.microsoft.com/office/drawing/2014/main" id="{D34DD827-4EBF-4A5B-91BF-8CB27FE82CE6}"/>
              </a:ext>
            </a:extLst>
          </p:cNvPr>
          <p:cNvSpPr>
            <a:spLocks noGrp="1"/>
          </p:cNvSpPr>
          <p:nvPr>
            <p:ph type="ftr" sz="quarter" idx="11"/>
          </p:nvPr>
        </p:nvSpPr>
        <p:spPr/>
        <p:txBody>
          <a:bodyPr/>
          <a:lstStyle/>
          <a:p>
            <a:endParaRPr lang="en-ID"/>
          </a:p>
        </p:txBody>
      </p:sp>
      <p:sp>
        <p:nvSpPr>
          <p:cNvPr id="6" name="Slide Number Placeholder 5">
            <a:extLst>
              <a:ext uri="{FF2B5EF4-FFF2-40B4-BE49-F238E27FC236}">
                <a16:creationId xmlns:a16="http://schemas.microsoft.com/office/drawing/2014/main" id="{6C7FAF15-A5F1-4F3B-A243-DFBE28639628}"/>
              </a:ext>
            </a:extLst>
          </p:cNvPr>
          <p:cNvSpPr>
            <a:spLocks noGrp="1"/>
          </p:cNvSpPr>
          <p:nvPr>
            <p:ph type="sldNum" sz="quarter" idx="12"/>
          </p:nvPr>
        </p:nvSpPr>
        <p:spPr/>
        <p:txBody>
          <a:bodyPr/>
          <a:lstStyle/>
          <a:p>
            <a:fld id="{266E1896-98B2-4AFF-9257-F0025697436E}" type="slidenum">
              <a:rPr lang="en-ID" smtClean="0"/>
              <a:t>‹#›</a:t>
            </a:fld>
            <a:endParaRPr lang="en-ID"/>
          </a:p>
        </p:txBody>
      </p:sp>
    </p:spTree>
    <p:extLst>
      <p:ext uri="{BB962C8B-B14F-4D97-AF65-F5344CB8AC3E}">
        <p14:creationId xmlns:p14="http://schemas.microsoft.com/office/powerpoint/2010/main" val="18678959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0419DDA-008E-4411-98D1-2CF8744E513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D"/>
          </a:p>
        </p:txBody>
      </p:sp>
      <p:sp>
        <p:nvSpPr>
          <p:cNvPr id="3" name="Text Placeholder 2">
            <a:extLst>
              <a:ext uri="{FF2B5EF4-FFF2-40B4-BE49-F238E27FC236}">
                <a16:creationId xmlns:a16="http://schemas.microsoft.com/office/drawing/2014/main" id="{11EC2BE6-C529-4197-9A22-CADE49EE6C4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D"/>
          </a:p>
        </p:txBody>
      </p:sp>
      <p:sp>
        <p:nvSpPr>
          <p:cNvPr id="4" name="Date Placeholder 3">
            <a:extLst>
              <a:ext uri="{FF2B5EF4-FFF2-40B4-BE49-F238E27FC236}">
                <a16:creationId xmlns:a16="http://schemas.microsoft.com/office/drawing/2014/main" id="{F7F6E540-DE45-45C2-B9F8-96C97A5B06A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56DBC-1EAE-4C86-A555-8E7829E3254D}" type="datetimeFigureOut">
              <a:rPr lang="en-ID" smtClean="0"/>
              <a:t>13/11/2021</a:t>
            </a:fld>
            <a:endParaRPr lang="en-ID"/>
          </a:p>
        </p:txBody>
      </p:sp>
      <p:sp>
        <p:nvSpPr>
          <p:cNvPr id="5" name="Footer Placeholder 4">
            <a:extLst>
              <a:ext uri="{FF2B5EF4-FFF2-40B4-BE49-F238E27FC236}">
                <a16:creationId xmlns:a16="http://schemas.microsoft.com/office/drawing/2014/main" id="{23084940-3401-423D-9067-C75CDF5E897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ID"/>
          </a:p>
        </p:txBody>
      </p:sp>
      <p:sp>
        <p:nvSpPr>
          <p:cNvPr id="6" name="Slide Number Placeholder 5">
            <a:extLst>
              <a:ext uri="{FF2B5EF4-FFF2-40B4-BE49-F238E27FC236}">
                <a16:creationId xmlns:a16="http://schemas.microsoft.com/office/drawing/2014/main" id="{F5AF3174-B1E1-4A16-B8E1-4C880CB237D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66E1896-98B2-4AFF-9257-F0025697436E}" type="slidenum">
              <a:rPr lang="en-ID" smtClean="0"/>
              <a:t>‹#›</a:t>
            </a:fld>
            <a:endParaRPr lang="en-ID"/>
          </a:p>
        </p:txBody>
      </p:sp>
    </p:spTree>
    <p:extLst>
      <p:ext uri="{BB962C8B-B14F-4D97-AF65-F5344CB8AC3E}">
        <p14:creationId xmlns:p14="http://schemas.microsoft.com/office/powerpoint/2010/main" val="13910242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3F884-C272-450B-B9EC-F96E4E683B1C}"/>
              </a:ext>
            </a:extLst>
          </p:cNvPr>
          <p:cNvSpPr>
            <a:spLocks noGrp="1"/>
          </p:cNvSpPr>
          <p:nvPr>
            <p:ph type="ctrTitle"/>
          </p:nvPr>
        </p:nvSpPr>
        <p:spPr>
          <a:xfrm>
            <a:off x="1524000" y="1122364"/>
            <a:ext cx="9144000" cy="1299104"/>
          </a:xfrm>
        </p:spPr>
        <p:txBody>
          <a:bodyPr>
            <a:normAutofit fontScale="90000"/>
          </a:bodyPr>
          <a:lstStyle/>
          <a:p>
            <a:r>
              <a:rPr lang="en-US" sz="5400" dirty="0">
                <a:latin typeface="Cambria" panose="02040503050406030204" pitchFamily="18" charset="0"/>
                <a:ea typeface="Cambria" panose="02040503050406030204" pitchFamily="18" charset="0"/>
              </a:rPr>
              <a:t>ENGLISH </a:t>
            </a:r>
            <a:br>
              <a:rPr lang="en-US" sz="5400" dirty="0">
                <a:latin typeface="Cambria" panose="02040503050406030204" pitchFamily="18" charset="0"/>
                <a:ea typeface="Cambria" panose="02040503050406030204" pitchFamily="18" charset="0"/>
              </a:rPr>
            </a:br>
            <a:r>
              <a:rPr lang="en-US" sz="5400" dirty="0">
                <a:latin typeface="Cambria" panose="02040503050406030204" pitchFamily="18" charset="0"/>
                <a:ea typeface="Cambria" panose="02040503050406030204" pitchFamily="18" charset="0"/>
              </a:rPr>
              <a:t>PHONETICS AND PHONOLOGY</a:t>
            </a:r>
            <a:endParaRPr lang="en-ID" sz="5400" dirty="0">
              <a:latin typeface="Cambria" panose="02040503050406030204" pitchFamily="18" charset="0"/>
              <a:ea typeface="Cambria" panose="02040503050406030204" pitchFamily="18" charset="0"/>
            </a:endParaRPr>
          </a:p>
        </p:txBody>
      </p:sp>
      <p:sp>
        <p:nvSpPr>
          <p:cNvPr id="3" name="Subtitle 2">
            <a:extLst>
              <a:ext uri="{FF2B5EF4-FFF2-40B4-BE49-F238E27FC236}">
                <a16:creationId xmlns:a16="http://schemas.microsoft.com/office/drawing/2014/main" id="{4B99AF5A-13FC-4681-8B5F-AF52810C9DC3}"/>
              </a:ext>
            </a:extLst>
          </p:cNvPr>
          <p:cNvSpPr>
            <a:spLocks noGrp="1"/>
          </p:cNvSpPr>
          <p:nvPr>
            <p:ph type="subTitle" idx="1"/>
          </p:nvPr>
        </p:nvSpPr>
        <p:spPr>
          <a:xfrm>
            <a:off x="1524000" y="2844800"/>
            <a:ext cx="9144000" cy="3014133"/>
          </a:xfrm>
        </p:spPr>
        <p:txBody>
          <a:bodyPr>
            <a:normAutofit/>
          </a:bodyPr>
          <a:lstStyle/>
          <a:p>
            <a:r>
              <a:rPr lang="en-US" sz="3600" b="1" dirty="0"/>
              <a:t>Week 13 – Chapter 13</a:t>
            </a:r>
          </a:p>
          <a:p>
            <a:r>
              <a:rPr lang="en-US" sz="3600" b="1" dirty="0"/>
              <a:t>Stress/Intonation (Part 2)</a:t>
            </a:r>
          </a:p>
          <a:p>
            <a:endParaRPr lang="en-US" sz="3600" b="1" dirty="0"/>
          </a:p>
          <a:p>
            <a:r>
              <a:rPr lang="en-ID" sz="3200" dirty="0">
                <a:latin typeface="Cambria" panose="02040503050406030204" pitchFamily="18" charset="0"/>
                <a:ea typeface="Cambria" panose="02040503050406030204" pitchFamily="18" charset="0"/>
              </a:rPr>
              <a:t>Lecturer: Maria Dewi Rosari, </a:t>
            </a:r>
            <a:r>
              <a:rPr lang="en-ID" sz="3200" dirty="0" err="1">
                <a:latin typeface="Cambria" panose="02040503050406030204" pitchFamily="18" charset="0"/>
                <a:ea typeface="Cambria" panose="02040503050406030204" pitchFamily="18" charset="0"/>
              </a:rPr>
              <a:t>M.Pd</a:t>
            </a:r>
            <a:r>
              <a:rPr lang="en-ID" sz="3200" dirty="0">
                <a:latin typeface="Cambria" panose="02040503050406030204" pitchFamily="18" charset="0"/>
                <a:ea typeface="Cambria" panose="02040503050406030204" pitchFamily="18" charset="0"/>
              </a:rPr>
              <a:t>.</a:t>
            </a:r>
          </a:p>
        </p:txBody>
      </p:sp>
    </p:spTree>
    <p:extLst>
      <p:ext uri="{BB962C8B-B14F-4D97-AF65-F5344CB8AC3E}">
        <p14:creationId xmlns:p14="http://schemas.microsoft.com/office/powerpoint/2010/main" val="300313540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E80D6-D7DB-4F26-BA6F-D42906091CA4}"/>
              </a:ext>
            </a:extLst>
          </p:cNvPr>
          <p:cNvSpPr>
            <a:spLocks noGrp="1"/>
          </p:cNvSpPr>
          <p:nvPr>
            <p:ph type="title"/>
          </p:nvPr>
        </p:nvSpPr>
        <p:spPr/>
        <p:txBody>
          <a:bodyPr/>
          <a:lstStyle/>
          <a:p>
            <a:pPr algn="ctr"/>
            <a:r>
              <a:rPr lang="en-US" b="1" dirty="0">
                <a:latin typeface="Cambria" panose="02040503050406030204" pitchFamily="18" charset="0"/>
                <a:ea typeface="Cambria" panose="02040503050406030204" pitchFamily="18" charset="0"/>
              </a:rPr>
              <a:t>INTRODUCTION</a:t>
            </a:r>
          </a:p>
        </p:txBody>
      </p:sp>
      <p:sp>
        <p:nvSpPr>
          <p:cNvPr id="5" name="Text Placeholder 4">
            <a:extLst>
              <a:ext uri="{FF2B5EF4-FFF2-40B4-BE49-F238E27FC236}">
                <a16:creationId xmlns:a16="http://schemas.microsoft.com/office/drawing/2014/main" id="{115DD49F-3DF6-4506-B7CA-785412A19506}"/>
              </a:ext>
            </a:extLst>
          </p:cNvPr>
          <p:cNvSpPr>
            <a:spLocks noGrp="1"/>
          </p:cNvSpPr>
          <p:nvPr>
            <p:ph type="body" idx="1"/>
          </p:nvPr>
        </p:nvSpPr>
        <p:spPr/>
        <p:txBody>
          <a:bodyPr/>
          <a:lstStyle/>
          <a:p>
            <a:pPr algn="ctr"/>
            <a:r>
              <a:rPr lang="en-US" dirty="0"/>
              <a:t>AIM OF THE COURSE</a:t>
            </a:r>
          </a:p>
        </p:txBody>
      </p:sp>
      <p:sp>
        <p:nvSpPr>
          <p:cNvPr id="6" name="Content Placeholder 5">
            <a:extLst>
              <a:ext uri="{FF2B5EF4-FFF2-40B4-BE49-F238E27FC236}">
                <a16:creationId xmlns:a16="http://schemas.microsoft.com/office/drawing/2014/main" id="{45B3577D-346A-46BF-97B8-20B9B84DAFF7}"/>
              </a:ext>
            </a:extLst>
          </p:cNvPr>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a:bodyPr>
          <a:lstStyle/>
          <a:p>
            <a:r>
              <a:rPr lang="en-US" dirty="0"/>
              <a:t>For advanced learners of English</a:t>
            </a:r>
          </a:p>
          <a:p>
            <a:r>
              <a:rPr lang="en-US" dirty="0"/>
              <a:t>For those who are interested in AE (American English)</a:t>
            </a:r>
          </a:p>
          <a:p>
            <a:r>
              <a:rPr lang="en-US" dirty="0"/>
              <a:t>For those who are non-native speakers</a:t>
            </a:r>
          </a:p>
          <a:p>
            <a:pPr marL="514350" indent="-514350">
              <a:buFont typeface="+mj-lt"/>
              <a:buAutoNum type="arabicPeriod"/>
            </a:pPr>
            <a:endParaRPr lang="en-US" dirty="0"/>
          </a:p>
          <a:p>
            <a:pPr marL="0" indent="0">
              <a:buNone/>
            </a:pPr>
            <a:endParaRPr lang="en-US" dirty="0"/>
          </a:p>
        </p:txBody>
      </p:sp>
      <p:sp>
        <p:nvSpPr>
          <p:cNvPr id="7" name="Text Placeholder 6">
            <a:extLst>
              <a:ext uri="{FF2B5EF4-FFF2-40B4-BE49-F238E27FC236}">
                <a16:creationId xmlns:a16="http://schemas.microsoft.com/office/drawing/2014/main" id="{5E39B2E1-2968-4B84-95AC-E9D7AB48AAA2}"/>
              </a:ext>
            </a:extLst>
          </p:cNvPr>
          <p:cNvSpPr>
            <a:spLocks noGrp="1"/>
          </p:cNvSpPr>
          <p:nvPr>
            <p:ph type="body" sz="quarter" idx="3"/>
          </p:nvPr>
        </p:nvSpPr>
        <p:spPr/>
        <p:txBody>
          <a:bodyPr/>
          <a:lstStyle/>
          <a:p>
            <a:pPr algn="ctr"/>
            <a:r>
              <a:rPr lang="en-US" dirty="0"/>
              <a:t>WEEK 13 – LEARNING OBJECTIVES</a:t>
            </a:r>
          </a:p>
        </p:txBody>
      </p:sp>
      <p:sp>
        <p:nvSpPr>
          <p:cNvPr id="8" name="Content Placeholder 7">
            <a:extLst>
              <a:ext uri="{FF2B5EF4-FFF2-40B4-BE49-F238E27FC236}">
                <a16:creationId xmlns:a16="http://schemas.microsoft.com/office/drawing/2014/main" id="{A585DE35-953B-4C8B-B51A-E770F35C1712}"/>
              </a:ext>
            </a:extLst>
          </p:cNvPr>
          <p:cNvSpPr>
            <a:spLocks noGrp="1"/>
          </p:cNvSpPr>
          <p:nvPr>
            <p:ph sz="quarter" idx="4"/>
          </p:nvPr>
        </p:nvSpPr>
        <p:spPr>
          <a:xfrm>
            <a:off x="6172200" y="2505075"/>
            <a:ext cx="5183188" cy="3684588"/>
          </a:xfrm>
        </p:spPr>
        <p:style>
          <a:lnRef idx="2">
            <a:schemeClr val="dk1"/>
          </a:lnRef>
          <a:fillRef idx="1">
            <a:schemeClr val="lt1"/>
          </a:fillRef>
          <a:effectRef idx="0">
            <a:schemeClr val="dk1"/>
          </a:effectRef>
          <a:fontRef idx="minor">
            <a:schemeClr val="dk1"/>
          </a:fontRef>
        </p:style>
        <p:txBody>
          <a:bodyPr>
            <a:noAutofit/>
          </a:bodyPr>
          <a:lstStyle/>
          <a:p>
            <a:pPr marL="514350" indent="-514350">
              <a:buFont typeface="+mj-lt"/>
              <a:buAutoNum type="arabicPeriod"/>
            </a:pPr>
            <a:r>
              <a:rPr lang="en-US" sz="2200" dirty="0"/>
              <a:t>Stress in Non-Compounds (last part)</a:t>
            </a:r>
          </a:p>
          <a:p>
            <a:pPr marL="514350" indent="-514350">
              <a:buFont typeface="+mj-lt"/>
              <a:buAutoNum type="arabicPeriod"/>
            </a:pPr>
            <a:r>
              <a:rPr lang="en-US" sz="2200" dirty="0"/>
              <a:t>Stress in Compounds and Compound-Like Collocations</a:t>
            </a:r>
          </a:p>
          <a:p>
            <a:pPr marL="514350" indent="-514350">
              <a:buFont typeface="+mj-lt"/>
              <a:buAutoNum type="arabicPeriod"/>
            </a:pPr>
            <a:r>
              <a:rPr lang="en-US" sz="2200" dirty="0"/>
              <a:t>Weak Forms</a:t>
            </a:r>
          </a:p>
          <a:p>
            <a:pPr marL="514350" indent="-514350">
              <a:buFont typeface="+mj-lt"/>
              <a:buAutoNum type="arabicPeriod"/>
            </a:pPr>
            <a:r>
              <a:rPr lang="en-US" sz="2200" dirty="0"/>
              <a:t>Comparison with British English</a:t>
            </a:r>
          </a:p>
        </p:txBody>
      </p:sp>
    </p:spTree>
    <p:extLst>
      <p:ext uri="{BB962C8B-B14F-4D97-AF65-F5344CB8AC3E}">
        <p14:creationId xmlns:p14="http://schemas.microsoft.com/office/powerpoint/2010/main" val="15034439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a:t>
            </a:r>
            <a:r>
              <a:rPr lang="en-US" sz="4000" b="1" dirty="0">
                <a:solidFill>
                  <a:schemeClr val="bg1"/>
                </a:solidFill>
                <a:latin typeface="Cambria" panose="02040503050406030204" pitchFamily="18" charset="0"/>
                <a:ea typeface="Cambria" panose="02040503050406030204" pitchFamily="18" charset="0"/>
              </a:rPr>
              <a:t>. </a:t>
            </a:r>
            <a:r>
              <a:rPr lang="en-US" sz="4000" b="1" dirty="0">
                <a:latin typeface="Cambria" panose="02040503050406030204" pitchFamily="18" charset="0"/>
                <a:ea typeface="Cambria" panose="02040503050406030204" pitchFamily="18" charset="0"/>
              </a:rPr>
              <a:t>Stress in Non-Compound</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90688"/>
            <a:ext cx="10334525" cy="4675536"/>
          </a:xfrm>
        </p:spPr>
        <p:txBody>
          <a:bodyPr>
            <a:normAutofit/>
          </a:bodyPr>
          <a:lstStyle/>
          <a:p>
            <a:pPr marL="0" indent="0">
              <a:buNone/>
            </a:pPr>
            <a:r>
              <a:rPr lang="en-US" sz="2400" b="1" dirty="0">
                <a:solidFill>
                  <a:srgbClr val="7030A0"/>
                </a:solidFill>
              </a:rPr>
              <a:t>4. PREFIX(ES) + ROOT + SUFFIXES</a:t>
            </a:r>
            <a:endParaRPr lang="en-US" sz="2000" b="1" dirty="0">
              <a:solidFill>
                <a:srgbClr val="7030A0"/>
              </a:solidFill>
            </a:endParaRPr>
          </a:p>
          <a:p>
            <a:r>
              <a:rPr lang="en-US" sz="2400" dirty="0"/>
              <a:t>Many English words involve both prefixation and suffixation.</a:t>
            </a:r>
          </a:p>
          <a:p>
            <a:endParaRPr lang="en-US" sz="2400" dirty="0"/>
          </a:p>
          <a:p>
            <a:r>
              <a:rPr lang="en-US" sz="2400" dirty="0"/>
              <a:t>No new rules are needed in such cases, however; we simply call into play all of the rules discussed above.</a:t>
            </a:r>
          </a:p>
          <a:p>
            <a:endParaRPr lang="en-US" sz="2400" dirty="0"/>
          </a:p>
          <a:p>
            <a:r>
              <a:rPr lang="en-US" sz="2400" dirty="0"/>
              <a:t>For convenience we shall repeat the rules here, and then present a few examples to show how these rules interact.</a:t>
            </a:r>
          </a:p>
        </p:txBody>
      </p:sp>
    </p:spTree>
    <p:extLst>
      <p:ext uri="{BB962C8B-B14F-4D97-AF65-F5344CB8AC3E}">
        <p14:creationId xmlns:p14="http://schemas.microsoft.com/office/powerpoint/2010/main" val="2033544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5" end="5"/>
                                            </p:txEl>
                                          </p:spTgt>
                                        </p:tgtEl>
                                        <p:attrNameLst>
                                          <p:attrName>style.visibility</p:attrName>
                                        </p:attrNameLst>
                                      </p:cBhvr>
                                      <p:to>
                                        <p:strVal val="visible"/>
                                      </p:to>
                                    </p:set>
                                    <p:animEffect transition="in" filter="fade">
                                      <p:cBhvr>
                                        <p:cTn id="22" dur="5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a:t>
            </a:r>
            <a:r>
              <a:rPr lang="en-US" sz="4000" b="1" dirty="0">
                <a:solidFill>
                  <a:schemeClr val="bg1"/>
                </a:solidFill>
                <a:latin typeface="Cambria" panose="02040503050406030204" pitchFamily="18" charset="0"/>
                <a:ea typeface="Cambria" panose="02040503050406030204" pitchFamily="18" charset="0"/>
              </a:rPr>
              <a:t>. </a:t>
            </a:r>
            <a:r>
              <a:rPr lang="en-US" sz="4000" b="1" dirty="0">
                <a:latin typeface="Cambria" panose="02040503050406030204" pitchFamily="18" charset="0"/>
                <a:ea typeface="Cambria" panose="02040503050406030204" pitchFamily="18" charset="0"/>
              </a:rPr>
              <a:t>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 – </a:t>
            </a:r>
            <a:r>
              <a:rPr lang="en-US" sz="2000" b="1" dirty="0">
                <a:solidFill>
                  <a:srgbClr val="C00000"/>
                </a:solidFill>
                <a:latin typeface="Cambria" panose="02040503050406030204" pitchFamily="18" charset="0"/>
                <a:ea typeface="Cambria" panose="02040503050406030204" pitchFamily="18" charset="0"/>
              </a:rPr>
              <a:t>prefix(es) + root + suffix (es)</a:t>
            </a:r>
            <a:endParaRPr lang="en-US" sz="4000" b="1" dirty="0">
              <a:solidFill>
                <a:srgbClr val="C00000"/>
              </a:solidFill>
              <a:latin typeface="Cambria" panose="02040503050406030204" pitchFamily="18" charset="0"/>
              <a:ea typeface="Cambria" panose="02040503050406030204" pitchFamily="18" charset="0"/>
            </a:endParaRPr>
          </a:p>
        </p:txBody>
      </p:sp>
      <p:sp>
        <p:nvSpPr>
          <p:cNvPr id="2" name="Text Placeholder 1">
            <a:extLst>
              <a:ext uri="{FF2B5EF4-FFF2-40B4-BE49-F238E27FC236}">
                <a16:creationId xmlns:a16="http://schemas.microsoft.com/office/drawing/2014/main" id="{7B09E233-5D25-4F09-97C3-FDC8B978E31F}"/>
              </a:ext>
            </a:extLst>
          </p:cNvPr>
          <p:cNvSpPr>
            <a:spLocks noGrp="1"/>
          </p:cNvSpPr>
          <p:nvPr>
            <p:ph type="body" idx="1"/>
          </p:nvPr>
        </p:nvSpPr>
        <p:spPr/>
        <p:txBody>
          <a:bodyPr/>
          <a:lstStyle/>
          <a:p>
            <a:pPr algn="ctr"/>
            <a:r>
              <a:rPr lang="en-US" dirty="0"/>
              <a:t>ROOT STRESS RULE (RSR)</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sz="half" idx="2"/>
          </p:nvPr>
        </p:nvSpPr>
        <p:spPr/>
        <p:txBody>
          <a:bodyPr>
            <a:normAutofit fontScale="92500" lnSpcReduction="10000"/>
          </a:bodyPr>
          <a:lstStyle/>
          <a:p>
            <a:r>
              <a:rPr lang="en-US" sz="2400" dirty="0"/>
              <a:t>In roots of 3 syllables or less, primary stress is on the initial syllable.</a:t>
            </a:r>
          </a:p>
          <a:p>
            <a:endParaRPr lang="en-US" sz="2400" dirty="0"/>
          </a:p>
          <a:p>
            <a:r>
              <a:rPr lang="en-US" sz="2400" dirty="0"/>
              <a:t>In roots of more than 3 syllables, primary stress is on the antepenultimate.</a:t>
            </a:r>
          </a:p>
        </p:txBody>
      </p:sp>
      <p:sp>
        <p:nvSpPr>
          <p:cNvPr id="3" name="Text Placeholder 2">
            <a:extLst>
              <a:ext uri="{FF2B5EF4-FFF2-40B4-BE49-F238E27FC236}">
                <a16:creationId xmlns:a16="http://schemas.microsoft.com/office/drawing/2014/main" id="{719B3FAE-446C-47E4-A673-20C5F7E60EDE}"/>
              </a:ext>
            </a:extLst>
          </p:cNvPr>
          <p:cNvSpPr>
            <a:spLocks noGrp="1"/>
          </p:cNvSpPr>
          <p:nvPr>
            <p:ph type="body" sz="quarter" idx="3"/>
          </p:nvPr>
        </p:nvSpPr>
        <p:spPr/>
        <p:txBody>
          <a:bodyPr/>
          <a:lstStyle/>
          <a:p>
            <a:pPr algn="ctr"/>
            <a:r>
              <a:rPr lang="en-US" dirty="0"/>
              <a:t>SUFFIXATION STRESS RULE (SSR)</a:t>
            </a:r>
          </a:p>
        </p:txBody>
      </p:sp>
      <p:sp>
        <p:nvSpPr>
          <p:cNvPr id="4" name="Content Placeholder 3">
            <a:extLst>
              <a:ext uri="{FF2B5EF4-FFF2-40B4-BE49-F238E27FC236}">
                <a16:creationId xmlns:a16="http://schemas.microsoft.com/office/drawing/2014/main" id="{2F6F1EFE-5237-4148-8891-0DA9E6A839D5}"/>
              </a:ext>
            </a:extLst>
          </p:cNvPr>
          <p:cNvSpPr>
            <a:spLocks noGrp="1"/>
          </p:cNvSpPr>
          <p:nvPr>
            <p:ph sz="quarter" idx="4"/>
          </p:nvPr>
        </p:nvSpPr>
        <p:spPr/>
        <p:txBody>
          <a:bodyPr>
            <a:normAutofit fontScale="92500" lnSpcReduction="10000"/>
          </a:bodyPr>
          <a:lstStyle/>
          <a:p>
            <a:r>
              <a:rPr lang="en-US" sz="2400" dirty="0"/>
              <a:t>When </a:t>
            </a:r>
            <a:r>
              <a:rPr lang="en-US" sz="2400" b="1" dirty="0"/>
              <a:t>a regular suffix </a:t>
            </a:r>
            <a:r>
              <a:rPr lang="en-US" sz="2400" dirty="0"/>
              <a:t>is added, primary stress shifts to the right, if this is necessary to ensure antepenultimate stress.</a:t>
            </a:r>
          </a:p>
          <a:p>
            <a:endParaRPr lang="en-US" sz="2400" dirty="0"/>
          </a:p>
          <a:p>
            <a:r>
              <a:rPr lang="en-US" sz="2400" dirty="0"/>
              <a:t>When </a:t>
            </a:r>
            <a:r>
              <a:rPr lang="en-US" sz="2400" b="1" dirty="0"/>
              <a:t>a strong suffix </a:t>
            </a:r>
            <a:r>
              <a:rPr lang="en-US" sz="2400" dirty="0"/>
              <a:t>is added, primary stress shifts to the right, onto (the first syllable of) the suffix.</a:t>
            </a:r>
          </a:p>
          <a:p>
            <a:endParaRPr lang="en-US" sz="2400" dirty="0"/>
          </a:p>
          <a:p>
            <a:r>
              <a:rPr lang="en-US" sz="2400" dirty="0"/>
              <a:t>When </a:t>
            </a:r>
            <a:r>
              <a:rPr lang="en-US" sz="2400" b="1" dirty="0"/>
              <a:t>a weak suffix </a:t>
            </a:r>
            <a:r>
              <a:rPr lang="en-US" sz="2400" dirty="0"/>
              <a:t>is added, primary stress is not affected. </a:t>
            </a:r>
          </a:p>
        </p:txBody>
      </p:sp>
    </p:spTree>
    <p:extLst>
      <p:ext uri="{BB962C8B-B14F-4D97-AF65-F5344CB8AC3E}">
        <p14:creationId xmlns:p14="http://schemas.microsoft.com/office/powerpoint/2010/main" val="28452677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5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fade">
                                      <p:cBhvr>
                                        <p:cTn id="27" dur="500"/>
                                        <p:tgtEl>
                                          <p:spTgt spid="4">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2" end="2"/>
                                            </p:txEl>
                                          </p:spTgt>
                                        </p:tgtEl>
                                        <p:attrNameLst>
                                          <p:attrName>style.visibility</p:attrName>
                                        </p:attrNameLst>
                                      </p:cBhvr>
                                      <p:to>
                                        <p:strVal val="visible"/>
                                      </p:to>
                                    </p:set>
                                    <p:animEffect transition="in" filter="fade">
                                      <p:cBhvr>
                                        <p:cTn id="32" dur="500"/>
                                        <p:tgtEl>
                                          <p:spTgt spid="4">
                                            <p:txEl>
                                              <p:pRg st="2" end="2"/>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4" end="4"/>
                                            </p:txEl>
                                          </p:spTgt>
                                        </p:tgtEl>
                                        <p:attrNameLst>
                                          <p:attrName>style.visibility</p:attrName>
                                        </p:attrNameLst>
                                      </p:cBhvr>
                                      <p:to>
                                        <p:strVal val="visible"/>
                                      </p:to>
                                    </p:set>
                                    <p:animEffect transition="in" filter="fade">
                                      <p:cBhvr>
                                        <p:cTn id="37"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a:t>
            </a:r>
            <a:r>
              <a:rPr lang="en-US" sz="4000" b="1" dirty="0">
                <a:solidFill>
                  <a:schemeClr val="bg1"/>
                </a:solidFill>
                <a:latin typeface="Cambria" panose="02040503050406030204" pitchFamily="18" charset="0"/>
                <a:ea typeface="Cambria" panose="02040503050406030204" pitchFamily="18" charset="0"/>
              </a:rPr>
              <a:t>. </a:t>
            </a:r>
            <a:r>
              <a:rPr lang="en-US" sz="4000" b="1" dirty="0">
                <a:latin typeface="Cambria" panose="02040503050406030204" pitchFamily="18" charset="0"/>
                <a:ea typeface="Cambria" panose="02040503050406030204" pitchFamily="18" charset="0"/>
              </a:rPr>
              <a:t>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 – </a:t>
            </a:r>
            <a:r>
              <a:rPr lang="en-US" sz="2000" b="1" dirty="0">
                <a:solidFill>
                  <a:srgbClr val="C00000"/>
                </a:solidFill>
                <a:latin typeface="Cambria" panose="02040503050406030204" pitchFamily="18" charset="0"/>
                <a:ea typeface="Cambria" panose="02040503050406030204" pitchFamily="18" charset="0"/>
              </a:rPr>
              <a:t>prefix(es) + root + suffix (es)</a:t>
            </a:r>
            <a:endParaRPr lang="en-US" sz="4000" b="1" dirty="0">
              <a:solidFill>
                <a:srgbClr val="C00000"/>
              </a:solidFill>
              <a:latin typeface="Cambria" panose="02040503050406030204" pitchFamily="18" charset="0"/>
              <a:ea typeface="Cambria" panose="02040503050406030204" pitchFamily="18" charset="0"/>
            </a:endParaRPr>
          </a:p>
        </p:txBody>
      </p:sp>
      <p:sp>
        <p:nvSpPr>
          <p:cNvPr id="2" name="Text Placeholder 1">
            <a:extLst>
              <a:ext uri="{FF2B5EF4-FFF2-40B4-BE49-F238E27FC236}">
                <a16:creationId xmlns:a16="http://schemas.microsoft.com/office/drawing/2014/main" id="{7B09E233-5D25-4F09-97C3-FDC8B978E31F}"/>
              </a:ext>
            </a:extLst>
          </p:cNvPr>
          <p:cNvSpPr>
            <a:spLocks noGrp="1"/>
          </p:cNvSpPr>
          <p:nvPr>
            <p:ph type="body" idx="1"/>
          </p:nvPr>
        </p:nvSpPr>
        <p:spPr/>
        <p:txBody>
          <a:bodyPr/>
          <a:lstStyle/>
          <a:p>
            <a:pPr algn="ctr"/>
            <a:r>
              <a:rPr lang="en-US" dirty="0"/>
              <a:t>PREFIXATION STRESS RULE (PSR)</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sz="half" idx="2"/>
          </p:nvPr>
        </p:nvSpPr>
        <p:spPr/>
        <p:txBody>
          <a:bodyPr>
            <a:normAutofit lnSpcReduction="10000"/>
          </a:bodyPr>
          <a:lstStyle/>
          <a:p>
            <a:r>
              <a:rPr lang="en-US" sz="2400" b="1" dirty="0"/>
              <a:t>Monosyllabic prefixes</a:t>
            </a:r>
            <a:r>
              <a:rPr lang="en-US" sz="2400" dirty="0"/>
              <a:t>: a weak prefix is unstressed unless it precedes an unstressed syllable, in which case it takes a secondary stress; a strong prefix may take a secondary stress even when it immediately precedes a stressed syllable.</a:t>
            </a:r>
          </a:p>
          <a:p>
            <a:endParaRPr lang="en-US" sz="2400" dirty="0"/>
          </a:p>
          <a:p>
            <a:r>
              <a:rPr lang="en-US" sz="2400" b="1" dirty="0"/>
              <a:t>Polysyllabic prefixes</a:t>
            </a:r>
            <a:r>
              <a:rPr lang="en-US" sz="2400" dirty="0"/>
              <a:t>: a polysyllabic prefix generally takes a secondary stress on its initial syllable.</a:t>
            </a:r>
          </a:p>
        </p:txBody>
      </p:sp>
      <p:sp>
        <p:nvSpPr>
          <p:cNvPr id="3" name="Text Placeholder 2">
            <a:extLst>
              <a:ext uri="{FF2B5EF4-FFF2-40B4-BE49-F238E27FC236}">
                <a16:creationId xmlns:a16="http://schemas.microsoft.com/office/drawing/2014/main" id="{719B3FAE-446C-47E4-A673-20C5F7E60EDE}"/>
              </a:ext>
            </a:extLst>
          </p:cNvPr>
          <p:cNvSpPr>
            <a:spLocks noGrp="1"/>
          </p:cNvSpPr>
          <p:nvPr>
            <p:ph type="body" sz="quarter" idx="3"/>
          </p:nvPr>
        </p:nvSpPr>
        <p:spPr/>
        <p:txBody>
          <a:bodyPr/>
          <a:lstStyle/>
          <a:p>
            <a:pPr algn="ctr"/>
            <a:r>
              <a:rPr lang="en-US" dirty="0"/>
              <a:t>CONSONANT CLUSTER CONDITION (CCC)</a:t>
            </a:r>
          </a:p>
        </p:txBody>
      </p:sp>
      <p:sp>
        <p:nvSpPr>
          <p:cNvPr id="4" name="Content Placeholder 3">
            <a:extLst>
              <a:ext uri="{FF2B5EF4-FFF2-40B4-BE49-F238E27FC236}">
                <a16:creationId xmlns:a16="http://schemas.microsoft.com/office/drawing/2014/main" id="{2F6F1EFE-5237-4148-8891-0DA9E6A839D5}"/>
              </a:ext>
            </a:extLst>
          </p:cNvPr>
          <p:cNvSpPr>
            <a:spLocks noGrp="1"/>
          </p:cNvSpPr>
          <p:nvPr>
            <p:ph sz="quarter" idx="4"/>
          </p:nvPr>
        </p:nvSpPr>
        <p:spPr/>
        <p:txBody>
          <a:bodyPr>
            <a:normAutofit lnSpcReduction="10000"/>
          </a:bodyPr>
          <a:lstStyle/>
          <a:p>
            <a:r>
              <a:rPr lang="en-US" sz="2400" dirty="0"/>
              <a:t>If the penultimate vowel is followed by a cluster of two or more consonants, primary stress generally falls on the penultimate syllable.</a:t>
            </a:r>
          </a:p>
        </p:txBody>
      </p:sp>
    </p:spTree>
    <p:extLst>
      <p:ext uri="{BB962C8B-B14F-4D97-AF65-F5344CB8AC3E}">
        <p14:creationId xmlns:p14="http://schemas.microsoft.com/office/powerpoint/2010/main" val="2209128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5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fade">
                                      <p:cBhvr>
                                        <p:cTn id="2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1.1.</a:t>
            </a:r>
            <a:r>
              <a:rPr lang="en-US" sz="4000" b="1" dirty="0">
                <a:solidFill>
                  <a:schemeClr val="bg1"/>
                </a:solidFill>
                <a:latin typeface="Cambria" panose="02040503050406030204" pitchFamily="18" charset="0"/>
                <a:ea typeface="Cambria" panose="02040503050406030204" pitchFamily="18" charset="0"/>
              </a:rPr>
              <a:t>. </a:t>
            </a:r>
            <a:r>
              <a:rPr lang="en-US" sz="4000" b="1" dirty="0">
                <a:latin typeface="Cambria" panose="02040503050406030204" pitchFamily="18" charset="0"/>
                <a:ea typeface="Cambria" panose="02040503050406030204" pitchFamily="18" charset="0"/>
              </a:rPr>
              <a:t>Stress in Non-Compounds (</a:t>
            </a:r>
            <a:r>
              <a:rPr lang="en-US" sz="4000" b="1" dirty="0" err="1">
                <a:latin typeface="Cambria" panose="02040503050406030204" pitchFamily="18" charset="0"/>
                <a:ea typeface="Cambria" panose="02040503050406030204" pitchFamily="18" charset="0"/>
              </a:rPr>
              <a:t>cont</a:t>
            </a:r>
            <a:r>
              <a:rPr lang="en-US" sz="4000" b="1" dirty="0">
                <a:latin typeface="Cambria" panose="02040503050406030204" pitchFamily="18" charset="0"/>
                <a:ea typeface="Cambria" panose="02040503050406030204" pitchFamily="18" charset="0"/>
              </a:rPr>
              <a:t>). – </a:t>
            </a:r>
            <a:r>
              <a:rPr lang="en-US" sz="2000" b="1" dirty="0">
                <a:solidFill>
                  <a:srgbClr val="C00000"/>
                </a:solidFill>
                <a:latin typeface="Cambria" panose="02040503050406030204" pitchFamily="18" charset="0"/>
                <a:ea typeface="Cambria" panose="02040503050406030204" pitchFamily="18" charset="0"/>
              </a:rPr>
              <a:t>prefix(es) + root + suffix (es)</a:t>
            </a:r>
            <a:endParaRPr lang="en-US" sz="40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197" y="2328951"/>
            <a:ext cx="4625898" cy="4028900"/>
          </a:xfrm>
        </p:spPr>
        <p:txBody>
          <a:bodyPr>
            <a:normAutofit lnSpcReduction="10000"/>
          </a:bodyPr>
          <a:lstStyle/>
          <a:p>
            <a:r>
              <a:rPr lang="en-US" sz="2400" dirty="0"/>
              <a:t>If the primary stress is shifted more than one syllable to the right, leave a trace in the form of a secondary stress where the primary stress used to be.</a:t>
            </a:r>
          </a:p>
          <a:p>
            <a:endParaRPr lang="en-US" sz="2400" dirty="0"/>
          </a:p>
          <a:p>
            <a:r>
              <a:rPr lang="en-US" sz="2400" dirty="0"/>
              <a:t>If the primary stress is shifted only one syllable too the right, the trace appears on the syllable preceding the old primary stress, if there is such a syllable; otherwise, no trace appears. </a:t>
            </a:r>
          </a:p>
        </p:txBody>
      </p:sp>
      <p:sp>
        <p:nvSpPr>
          <p:cNvPr id="2" name="Text Placeholder 1">
            <a:extLst>
              <a:ext uri="{FF2B5EF4-FFF2-40B4-BE49-F238E27FC236}">
                <a16:creationId xmlns:a16="http://schemas.microsoft.com/office/drawing/2014/main" id="{7B09E233-5D25-4F09-97C3-FDC8B978E31F}"/>
              </a:ext>
            </a:extLst>
          </p:cNvPr>
          <p:cNvSpPr>
            <a:spLocks noGrp="1"/>
          </p:cNvSpPr>
          <p:nvPr>
            <p:ph type="body" idx="4294967295"/>
          </p:nvPr>
        </p:nvSpPr>
        <p:spPr>
          <a:xfrm>
            <a:off x="838199" y="1690688"/>
            <a:ext cx="10515599" cy="823912"/>
          </a:xfrm>
        </p:spPr>
        <p:txBody>
          <a:bodyPr/>
          <a:lstStyle/>
          <a:p>
            <a:pPr algn="ctr"/>
            <a:r>
              <a:rPr lang="en-US" b="1" dirty="0"/>
              <a:t>TRACE RULE (TR)</a:t>
            </a:r>
          </a:p>
        </p:txBody>
      </p:sp>
      <p:grpSp>
        <p:nvGrpSpPr>
          <p:cNvPr id="14" name="Group 13">
            <a:extLst>
              <a:ext uri="{FF2B5EF4-FFF2-40B4-BE49-F238E27FC236}">
                <a16:creationId xmlns:a16="http://schemas.microsoft.com/office/drawing/2014/main" id="{9B627ED5-776D-4C0A-926A-845A200FEE66}"/>
              </a:ext>
            </a:extLst>
          </p:cNvPr>
          <p:cNvGrpSpPr/>
          <p:nvPr/>
        </p:nvGrpSpPr>
        <p:grpSpPr>
          <a:xfrm>
            <a:off x="6261953" y="2831218"/>
            <a:ext cx="5356000" cy="2768128"/>
            <a:chOff x="6273527" y="2553426"/>
            <a:chExt cx="5356000" cy="2768128"/>
          </a:xfrm>
        </p:grpSpPr>
        <p:pic>
          <p:nvPicPr>
            <p:cNvPr id="12" name="Picture 11">
              <a:extLst>
                <a:ext uri="{FF2B5EF4-FFF2-40B4-BE49-F238E27FC236}">
                  <a16:creationId xmlns:a16="http://schemas.microsoft.com/office/drawing/2014/main" id="{EDB0D5F4-D0CA-4C0A-97C1-11F8D6A90054}"/>
                </a:ext>
              </a:extLst>
            </p:cNvPr>
            <p:cNvPicPr>
              <a:picLocks noChangeAspect="1"/>
            </p:cNvPicPr>
            <p:nvPr/>
          </p:nvPicPr>
          <p:blipFill rotWithShape="1">
            <a:blip r:embed="rId3"/>
            <a:srcRect l="37317" t="30407" r="31586" b="42612"/>
            <a:stretch/>
          </p:blipFill>
          <p:spPr>
            <a:xfrm>
              <a:off x="6273527" y="2553426"/>
              <a:ext cx="5356000" cy="2613886"/>
            </a:xfrm>
            <a:prstGeom prst="rect">
              <a:avLst/>
            </a:prstGeom>
          </p:spPr>
        </p:pic>
        <p:sp>
          <p:nvSpPr>
            <p:cNvPr id="13" name="TextBox 12">
              <a:extLst>
                <a:ext uri="{FF2B5EF4-FFF2-40B4-BE49-F238E27FC236}">
                  <a16:creationId xmlns:a16="http://schemas.microsoft.com/office/drawing/2014/main" id="{31DC1D59-DA78-4467-A762-8A50B0EBC16D}"/>
                </a:ext>
              </a:extLst>
            </p:cNvPr>
            <p:cNvSpPr txBox="1"/>
            <p:nvPr/>
          </p:nvSpPr>
          <p:spPr>
            <a:xfrm>
              <a:off x="7411890" y="5090722"/>
              <a:ext cx="3461204" cy="230832"/>
            </a:xfrm>
            <a:prstGeom prst="rect">
              <a:avLst/>
            </a:prstGeom>
            <a:noFill/>
          </p:spPr>
          <p:txBody>
            <a:bodyPr wrap="none" rtlCol="0">
              <a:spAutoFit/>
            </a:bodyPr>
            <a:lstStyle/>
            <a:p>
              <a:r>
                <a:rPr lang="en-US" sz="900" dirty="0"/>
                <a:t>Taken from Bauer et al.’s American English Pronunciation book (1980)</a:t>
              </a:r>
            </a:p>
          </p:txBody>
        </p:sp>
      </p:grpSp>
    </p:spTree>
    <p:extLst>
      <p:ext uri="{BB962C8B-B14F-4D97-AF65-F5344CB8AC3E}">
        <p14:creationId xmlns:p14="http://schemas.microsoft.com/office/powerpoint/2010/main" val="2140925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fade">
                                      <p:cBhvr>
                                        <p:cTn id="7" dur="5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0" end="0"/>
                                            </p:txEl>
                                          </p:spTgt>
                                        </p:tgtEl>
                                        <p:attrNameLst>
                                          <p:attrName>style.visibility</p:attrName>
                                        </p:attrNameLst>
                                      </p:cBhvr>
                                      <p:to>
                                        <p:strVal val="visible"/>
                                      </p:to>
                                    </p:set>
                                    <p:animEffect transition="in" filter="fade">
                                      <p:cBhvr>
                                        <p:cTn id="12" dur="500"/>
                                        <p:tgtEl>
                                          <p:spTgt spid="8">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fade">
                                      <p:cBhvr>
                                        <p:cTn id="2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Stress in Compounds and Compound-Like Collocations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95073"/>
            <a:ext cx="10515600" cy="4351338"/>
          </a:xfrm>
        </p:spPr>
        <p:txBody>
          <a:bodyPr>
            <a:normAutofit fontScale="92500" lnSpcReduction="20000"/>
          </a:bodyPr>
          <a:lstStyle/>
          <a:p>
            <a:r>
              <a:rPr lang="en-US" dirty="0"/>
              <a:t>Compounds are </a:t>
            </a:r>
            <a:r>
              <a:rPr lang="en-US" b="1" dirty="0"/>
              <a:t>collocations of two or more simple words only one of which receives primary stress</a:t>
            </a:r>
            <a:r>
              <a:rPr lang="en-US" dirty="0"/>
              <a:t>.</a:t>
            </a:r>
          </a:p>
          <a:p>
            <a:endParaRPr lang="en-US" dirty="0"/>
          </a:p>
          <a:p>
            <a:r>
              <a:rPr lang="en-US" dirty="0"/>
              <a:t>The normal case is to have this stress on the first element: </a:t>
            </a:r>
            <a:r>
              <a:rPr lang="en-US" i="1" dirty="0" err="1"/>
              <a:t>gúideline</a:t>
            </a:r>
            <a:r>
              <a:rPr lang="en-US" i="1" dirty="0"/>
              <a:t>, </a:t>
            </a:r>
            <a:r>
              <a:rPr lang="en-US" i="1" dirty="0" err="1"/>
              <a:t>s</a:t>
            </a:r>
            <a:r>
              <a:rPr lang="en-US" i="1" dirty="0" err="1">
                <a:latin typeface="Times New Roman" panose="02020603050405020304" pitchFamily="18" charset="0"/>
                <a:cs typeface="Times New Roman" panose="02020603050405020304" pitchFamily="18" charset="0"/>
              </a:rPr>
              <a:t>á</a:t>
            </a:r>
            <a:r>
              <a:rPr lang="en-US" i="1" dirty="0" err="1"/>
              <a:t>lt</a:t>
            </a:r>
            <a:r>
              <a:rPr lang="en-US" i="1" dirty="0"/>
              <a:t>-water, </a:t>
            </a:r>
            <a:r>
              <a:rPr lang="en-US" i="1" dirty="0" err="1"/>
              <a:t>swéet</a:t>
            </a:r>
            <a:r>
              <a:rPr lang="en-US" i="1" dirty="0"/>
              <a:t> tooth; </a:t>
            </a:r>
            <a:r>
              <a:rPr lang="en-US" i="1" dirty="0" err="1"/>
              <a:t>forgét</a:t>
            </a:r>
            <a:r>
              <a:rPr lang="en-US" i="1" dirty="0"/>
              <a:t>-me-not; </a:t>
            </a:r>
            <a:r>
              <a:rPr lang="en-US" i="1" dirty="0" err="1"/>
              <a:t>j</a:t>
            </a:r>
            <a:r>
              <a:rPr lang="en-US" i="1" dirty="0" err="1">
                <a:latin typeface="Times New Roman" panose="02020603050405020304" pitchFamily="18" charset="0"/>
                <a:cs typeface="Times New Roman" panose="02020603050405020304" pitchFamily="18" charset="0"/>
              </a:rPr>
              <a:t>á</a:t>
            </a:r>
            <a:r>
              <a:rPr lang="en-US" i="1" dirty="0" err="1"/>
              <a:t>ck</a:t>
            </a:r>
            <a:r>
              <a:rPr lang="en-US" i="1" dirty="0"/>
              <a:t>-in-the-box.</a:t>
            </a:r>
          </a:p>
          <a:p>
            <a:endParaRPr lang="en-US" i="1" dirty="0"/>
          </a:p>
          <a:p>
            <a:r>
              <a:rPr lang="en-US" dirty="0"/>
              <a:t>The other pattern, which stress on the final element, is much less frequent: </a:t>
            </a:r>
            <a:r>
              <a:rPr lang="en-US" i="1" dirty="0" err="1"/>
              <a:t>here</a:t>
            </a:r>
            <a:r>
              <a:rPr lang="en-US" i="1" dirty="0" err="1">
                <a:latin typeface="Times New Roman" panose="02020603050405020304" pitchFamily="18" charset="0"/>
                <a:cs typeface="Times New Roman" panose="02020603050405020304" pitchFamily="18" charset="0"/>
              </a:rPr>
              <a:t>á</a:t>
            </a:r>
            <a:r>
              <a:rPr lang="en-US" i="1" dirty="0" err="1"/>
              <a:t>fter</a:t>
            </a:r>
            <a:r>
              <a:rPr lang="en-US" i="1" dirty="0"/>
              <a:t>, </a:t>
            </a:r>
            <a:r>
              <a:rPr lang="en-US" i="1" dirty="0" err="1"/>
              <a:t>howéver</a:t>
            </a:r>
            <a:r>
              <a:rPr lang="en-US" i="1" dirty="0"/>
              <a:t>, Lake </a:t>
            </a:r>
            <a:r>
              <a:rPr lang="en-US" i="1" dirty="0" err="1"/>
              <a:t>Pl</a:t>
            </a:r>
            <a:r>
              <a:rPr lang="en-US" i="1" dirty="0" err="1">
                <a:latin typeface="Times New Roman" panose="02020603050405020304" pitchFamily="18" charset="0"/>
                <a:cs typeface="Times New Roman" panose="02020603050405020304" pitchFamily="18" charset="0"/>
              </a:rPr>
              <a:t>á</a:t>
            </a:r>
            <a:r>
              <a:rPr lang="en-US" i="1" dirty="0" err="1"/>
              <a:t>cid</a:t>
            </a:r>
            <a:r>
              <a:rPr lang="en-US" i="1" dirty="0"/>
              <a:t>, </a:t>
            </a:r>
            <a:r>
              <a:rPr lang="en-US" i="1" dirty="0" err="1"/>
              <a:t>outdó</a:t>
            </a:r>
            <a:r>
              <a:rPr lang="en-US" i="1" dirty="0"/>
              <a:t>, </a:t>
            </a:r>
            <a:r>
              <a:rPr lang="en-US" i="1" dirty="0" err="1"/>
              <a:t>overtúrn</a:t>
            </a:r>
            <a:r>
              <a:rPr lang="en-US" i="1" dirty="0"/>
              <a:t>.</a:t>
            </a:r>
          </a:p>
          <a:p>
            <a:endParaRPr lang="en-US" i="1" dirty="0"/>
          </a:p>
          <a:p>
            <a:r>
              <a:rPr lang="en-US" dirty="0"/>
              <a:t>The unmarked lexical items in compounds generally take secondary stress, but these will not be marked here, since they obscure the point being made.</a:t>
            </a:r>
          </a:p>
        </p:txBody>
      </p:sp>
    </p:spTree>
    <p:extLst>
      <p:ext uri="{BB962C8B-B14F-4D97-AF65-F5344CB8AC3E}">
        <p14:creationId xmlns:p14="http://schemas.microsoft.com/office/powerpoint/2010/main" val="2272436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2.1. Stress in Compounds and Compound-Like Collocations</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95073"/>
            <a:ext cx="10515600" cy="4351338"/>
          </a:xfrm>
        </p:spPr>
        <p:txBody>
          <a:bodyPr>
            <a:normAutofit fontScale="77500" lnSpcReduction="20000"/>
          </a:bodyPr>
          <a:lstStyle/>
          <a:p>
            <a:r>
              <a:rPr lang="en-US" dirty="0"/>
              <a:t>Akin to these compounds are collocations like following, which receive two (or more) primary stress:</a:t>
            </a:r>
          </a:p>
          <a:p>
            <a:pPr marL="0" indent="0" algn="ctr">
              <a:buNone/>
            </a:pPr>
            <a:r>
              <a:rPr lang="en-US" dirty="0" err="1">
                <a:solidFill>
                  <a:srgbClr val="C00000"/>
                </a:solidFill>
              </a:rPr>
              <a:t>plúm</a:t>
            </a:r>
            <a:r>
              <a:rPr lang="en-US" dirty="0">
                <a:solidFill>
                  <a:srgbClr val="C00000"/>
                </a:solidFill>
              </a:rPr>
              <a:t> </a:t>
            </a:r>
            <a:r>
              <a:rPr lang="en-US" dirty="0" err="1">
                <a:solidFill>
                  <a:srgbClr val="C00000"/>
                </a:solidFill>
              </a:rPr>
              <a:t>púdding</a:t>
            </a:r>
            <a:r>
              <a:rPr lang="en-US" dirty="0">
                <a:solidFill>
                  <a:srgbClr val="C00000"/>
                </a:solidFill>
              </a:rPr>
              <a:t>, </a:t>
            </a:r>
            <a:r>
              <a:rPr lang="en-US" dirty="0" err="1">
                <a:solidFill>
                  <a:srgbClr val="C00000"/>
                </a:solidFill>
              </a:rPr>
              <a:t>dóg-tíred</a:t>
            </a:r>
            <a:endParaRPr lang="en-US" dirty="0">
              <a:solidFill>
                <a:srgbClr val="C00000"/>
              </a:solidFill>
            </a:endParaRPr>
          </a:p>
          <a:p>
            <a:r>
              <a:rPr lang="en-US" dirty="0"/>
              <a:t>We shall refer to such constructions as “compound-like”</a:t>
            </a:r>
          </a:p>
          <a:p>
            <a:endParaRPr lang="en-US" dirty="0"/>
          </a:p>
          <a:p>
            <a:r>
              <a:rPr lang="en-US" dirty="0"/>
              <a:t>Unfortunately for the foreign learner, it is generally not possible to predict whether a given sequence will be stressed as a compound or as a compound-like collocation.  </a:t>
            </a:r>
          </a:p>
          <a:p>
            <a:endParaRPr lang="en-US" dirty="0"/>
          </a:p>
          <a:p>
            <a:r>
              <a:rPr lang="en-US" dirty="0"/>
              <a:t>However, the following material contains a few hints, and numerous examples of both types of construction.</a:t>
            </a:r>
          </a:p>
          <a:p>
            <a:endParaRPr lang="en-US" dirty="0"/>
          </a:p>
          <a:p>
            <a:r>
              <a:rPr lang="en-US" dirty="0"/>
              <a:t>We shall begin by examining collocations consisting only of two components. These can be classified according to the nature of the second element. </a:t>
            </a:r>
          </a:p>
        </p:txBody>
      </p:sp>
    </p:spTree>
    <p:extLst>
      <p:ext uri="{BB962C8B-B14F-4D97-AF65-F5344CB8AC3E}">
        <p14:creationId xmlns:p14="http://schemas.microsoft.com/office/powerpoint/2010/main" val="15947019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2" end="2"/>
                                            </p:txEl>
                                          </p:spTgt>
                                        </p:tgtEl>
                                        <p:attrNameLst>
                                          <p:attrName>style.visibility</p:attrName>
                                        </p:attrNameLst>
                                      </p:cBhvr>
                                      <p:to>
                                        <p:strVal val="visible"/>
                                      </p:to>
                                    </p:set>
                                    <p:animEffect transition="in" filter="fade">
                                      <p:cBhvr>
                                        <p:cTn id="17" dur="500"/>
                                        <p:tgtEl>
                                          <p:spTgt spid="8">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8" end="8"/>
                                            </p:txEl>
                                          </p:spTgt>
                                        </p:tgtEl>
                                        <p:attrNameLst>
                                          <p:attrName>style.visibility</p:attrName>
                                        </p:attrNameLst>
                                      </p:cBhvr>
                                      <p:to>
                                        <p:strVal val="visible"/>
                                      </p:to>
                                    </p:set>
                                    <p:animEffect transition="in" filter="fade">
                                      <p:cBhvr>
                                        <p:cTn id="32"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2.2. Stress in Compounds and Compound-Like Collocations – </a:t>
            </a:r>
            <a:r>
              <a:rPr lang="en-US" sz="4000" b="1" dirty="0">
                <a:solidFill>
                  <a:srgbClr val="C00000"/>
                </a:solidFill>
                <a:latin typeface="Cambria" panose="02040503050406030204" pitchFamily="18" charset="0"/>
                <a:ea typeface="Cambria" panose="02040503050406030204" pitchFamily="18" charset="0"/>
              </a:rPr>
              <a:t>Nominal Form as Second Element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95073"/>
            <a:ext cx="10515600" cy="4351338"/>
          </a:xfrm>
        </p:spPr>
        <p:txBody>
          <a:bodyPr>
            <a:normAutofit lnSpcReduction="10000"/>
          </a:bodyPr>
          <a:lstStyle/>
          <a:p>
            <a:r>
              <a:rPr lang="en-US" b="1" dirty="0"/>
              <a:t>Compounds</a:t>
            </a:r>
            <a:r>
              <a:rPr lang="en-US" dirty="0"/>
              <a:t> of this type generally follow the normal pattern in stressing the first element:</a:t>
            </a:r>
          </a:p>
          <a:p>
            <a:endParaRPr lang="en-US" dirty="0"/>
          </a:p>
          <a:p>
            <a:endParaRPr lang="en-US" dirty="0"/>
          </a:p>
          <a:p>
            <a:endParaRPr lang="en-US" dirty="0"/>
          </a:p>
          <a:p>
            <a:endParaRPr lang="en-US" dirty="0"/>
          </a:p>
          <a:p>
            <a:r>
              <a:rPr lang="en-US" dirty="0"/>
              <a:t>The other compound pattern (stress on the second component) is much less frequent: </a:t>
            </a:r>
          </a:p>
          <a:p>
            <a:pPr marL="0" indent="0" algn="ctr">
              <a:buNone/>
            </a:pPr>
            <a:r>
              <a:rPr lang="en-US" sz="2400" i="1" dirty="0">
                <a:solidFill>
                  <a:srgbClr val="C00000"/>
                </a:solidFill>
              </a:rPr>
              <a:t>East </a:t>
            </a:r>
            <a:r>
              <a:rPr lang="en-US" sz="2400" i="1" dirty="0" err="1">
                <a:solidFill>
                  <a:srgbClr val="C00000"/>
                </a:solidFill>
                <a:latin typeface="Times New Roman" panose="02020603050405020304" pitchFamily="18" charset="0"/>
                <a:cs typeface="Times New Roman" panose="02020603050405020304" pitchFamily="18" charset="0"/>
              </a:rPr>
              <a:t>Á</a:t>
            </a:r>
            <a:r>
              <a:rPr lang="en-US" sz="2400" i="1" dirty="0" err="1">
                <a:solidFill>
                  <a:srgbClr val="C00000"/>
                </a:solidFill>
              </a:rPr>
              <a:t>nglia</a:t>
            </a:r>
            <a:r>
              <a:rPr lang="en-US" sz="2400" i="1" dirty="0">
                <a:solidFill>
                  <a:srgbClr val="C00000"/>
                </a:solidFill>
              </a:rPr>
              <a:t>, Great </a:t>
            </a:r>
            <a:r>
              <a:rPr lang="en-US" sz="2400" i="1" dirty="0" err="1">
                <a:solidFill>
                  <a:srgbClr val="C00000"/>
                </a:solidFill>
              </a:rPr>
              <a:t>Brítain</a:t>
            </a:r>
            <a:r>
              <a:rPr lang="en-US" sz="2400" i="1" dirty="0">
                <a:solidFill>
                  <a:srgbClr val="C00000"/>
                </a:solidFill>
              </a:rPr>
              <a:t>, Lake </a:t>
            </a:r>
            <a:r>
              <a:rPr lang="en-US" sz="2400" i="1" dirty="0" err="1">
                <a:solidFill>
                  <a:srgbClr val="C00000"/>
                </a:solidFill>
              </a:rPr>
              <a:t>Míchigan</a:t>
            </a:r>
            <a:r>
              <a:rPr lang="en-US" sz="2400" i="1" dirty="0">
                <a:solidFill>
                  <a:srgbClr val="C00000"/>
                </a:solidFill>
              </a:rPr>
              <a:t>, Las </a:t>
            </a:r>
            <a:r>
              <a:rPr lang="en-US" sz="2400" i="1" dirty="0" err="1">
                <a:solidFill>
                  <a:srgbClr val="C00000"/>
                </a:solidFill>
              </a:rPr>
              <a:t>Végas</a:t>
            </a:r>
            <a:r>
              <a:rPr lang="en-US" sz="2400" i="1" dirty="0">
                <a:solidFill>
                  <a:srgbClr val="C00000"/>
                </a:solidFill>
              </a:rPr>
              <a:t>, </a:t>
            </a:r>
          </a:p>
          <a:p>
            <a:pPr marL="0" indent="0" algn="ctr">
              <a:buNone/>
            </a:pPr>
            <a:r>
              <a:rPr lang="en-US" sz="2400" i="1" dirty="0">
                <a:solidFill>
                  <a:srgbClr val="C00000"/>
                </a:solidFill>
              </a:rPr>
              <a:t>New </a:t>
            </a:r>
            <a:r>
              <a:rPr lang="en-US" sz="2400" i="1" dirty="0" err="1">
                <a:solidFill>
                  <a:srgbClr val="C00000"/>
                </a:solidFill>
              </a:rPr>
              <a:t>Y</a:t>
            </a:r>
            <a:r>
              <a:rPr lang="en-US" sz="2400" i="1" dirty="0" err="1">
                <a:solidFill>
                  <a:srgbClr val="C00000"/>
                </a:solidFill>
                <a:latin typeface="Times New Roman" panose="02020603050405020304" pitchFamily="18" charset="0"/>
                <a:cs typeface="Times New Roman" panose="02020603050405020304" pitchFamily="18" charset="0"/>
              </a:rPr>
              <a:t>ó</a:t>
            </a:r>
            <a:r>
              <a:rPr lang="en-US" sz="2400" i="1" dirty="0" err="1">
                <a:solidFill>
                  <a:srgbClr val="C00000"/>
                </a:solidFill>
              </a:rPr>
              <a:t>rk</a:t>
            </a:r>
            <a:r>
              <a:rPr lang="en-US" sz="2400" i="1" dirty="0">
                <a:solidFill>
                  <a:srgbClr val="C00000"/>
                </a:solidFill>
              </a:rPr>
              <a:t>, North América, San </a:t>
            </a:r>
            <a:r>
              <a:rPr lang="en-US" sz="2400" i="1" dirty="0" err="1">
                <a:solidFill>
                  <a:srgbClr val="C00000"/>
                </a:solidFill>
              </a:rPr>
              <a:t>Francísco</a:t>
            </a:r>
            <a:r>
              <a:rPr lang="en-US" sz="2400" i="1" dirty="0">
                <a:solidFill>
                  <a:srgbClr val="C00000"/>
                </a:solidFill>
              </a:rPr>
              <a:t>, </a:t>
            </a:r>
            <a:r>
              <a:rPr lang="en-US" sz="2400" i="1" dirty="0" err="1">
                <a:solidFill>
                  <a:srgbClr val="C00000"/>
                </a:solidFill>
              </a:rPr>
              <a:t>underf</a:t>
            </a:r>
            <a:r>
              <a:rPr lang="en-US" sz="2400" i="1" dirty="0" err="1">
                <a:solidFill>
                  <a:srgbClr val="C00000"/>
                </a:solidFill>
                <a:latin typeface="Times New Roman" panose="02020603050405020304" pitchFamily="18" charset="0"/>
                <a:cs typeface="Times New Roman" panose="02020603050405020304" pitchFamily="18" charset="0"/>
              </a:rPr>
              <a:t>ó</a:t>
            </a:r>
            <a:r>
              <a:rPr lang="en-US" sz="2400" i="1" dirty="0" err="1">
                <a:solidFill>
                  <a:srgbClr val="C00000"/>
                </a:solidFill>
              </a:rPr>
              <a:t>ot</a:t>
            </a:r>
            <a:r>
              <a:rPr lang="en-US" sz="2400" i="1" dirty="0">
                <a:solidFill>
                  <a:srgbClr val="C00000"/>
                </a:solidFill>
              </a:rPr>
              <a:t>.</a:t>
            </a:r>
          </a:p>
        </p:txBody>
      </p:sp>
      <p:graphicFrame>
        <p:nvGraphicFramePr>
          <p:cNvPr id="2" name="Table 2">
            <a:extLst>
              <a:ext uri="{FF2B5EF4-FFF2-40B4-BE49-F238E27FC236}">
                <a16:creationId xmlns:a16="http://schemas.microsoft.com/office/drawing/2014/main" id="{C19B90BF-A5B2-4A3C-BF6E-311E1723DD2E}"/>
              </a:ext>
            </a:extLst>
          </p:cNvPr>
          <p:cNvGraphicFramePr>
            <a:graphicFrameLocks noGrp="1"/>
          </p:cNvGraphicFramePr>
          <p:nvPr>
            <p:extLst>
              <p:ext uri="{D42A27DB-BD31-4B8C-83A1-F6EECF244321}">
                <p14:modId xmlns:p14="http://schemas.microsoft.com/office/powerpoint/2010/main" val="1137600171"/>
              </p:ext>
            </p:extLst>
          </p:nvPr>
        </p:nvGraphicFramePr>
        <p:xfrm>
          <a:off x="3091366" y="2871851"/>
          <a:ext cx="6520986" cy="1483360"/>
        </p:xfrm>
        <a:graphic>
          <a:graphicData uri="http://schemas.openxmlformats.org/drawingml/2006/table">
            <a:tbl>
              <a:tblPr firstRow="1" bandRow="1">
                <a:tableStyleId>{616DA210-FB5B-4158-B5E0-FEB733F419BA}</a:tableStyleId>
              </a:tblPr>
              <a:tblGrid>
                <a:gridCol w="2450791">
                  <a:extLst>
                    <a:ext uri="{9D8B030D-6E8A-4147-A177-3AD203B41FA5}">
                      <a16:colId xmlns:a16="http://schemas.microsoft.com/office/drawing/2014/main" val="2408764222"/>
                    </a:ext>
                  </a:extLst>
                </a:gridCol>
                <a:gridCol w="4070195">
                  <a:extLst>
                    <a:ext uri="{9D8B030D-6E8A-4147-A177-3AD203B41FA5}">
                      <a16:colId xmlns:a16="http://schemas.microsoft.com/office/drawing/2014/main" val="2582372937"/>
                    </a:ext>
                  </a:extLst>
                </a:gridCol>
              </a:tblGrid>
              <a:tr h="370840">
                <a:tc>
                  <a:txBody>
                    <a:bodyPr/>
                    <a:lstStyle/>
                    <a:p>
                      <a:pPr algn="ctr"/>
                      <a:r>
                        <a:rPr lang="en-US" b="0" dirty="0"/>
                        <a:t>Nominal + Nominal</a:t>
                      </a:r>
                    </a:p>
                  </a:txBody>
                  <a:tcPr/>
                </a:tc>
                <a:tc>
                  <a:txBody>
                    <a:bodyPr/>
                    <a:lstStyle/>
                    <a:p>
                      <a:pPr algn="ctr"/>
                      <a:r>
                        <a:rPr lang="en-US" b="0" i="1" dirty="0" err="1">
                          <a:solidFill>
                            <a:srgbClr val="C00000"/>
                          </a:solidFill>
                        </a:rPr>
                        <a:t>béachcomber</a:t>
                      </a:r>
                      <a:r>
                        <a:rPr lang="en-US" b="0" i="1" dirty="0">
                          <a:solidFill>
                            <a:srgbClr val="C00000"/>
                          </a:solidFill>
                        </a:rPr>
                        <a:t>, </a:t>
                      </a:r>
                      <a:r>
                        <a:rPr lang="en-US" b="0" i="1" dirty="0" err="1">
                          <a:solidFill>
                            <a:srgbClr val="C00000"/>
                          </a:solidFill>
                        </a:rPr>
                        <a:t>búilding</a:t>
                      </a:r>
                      <a:r>
                        <a:rPr lang="en-US" b="0" i="1" dirty="0">
                          <a:solidFill>
                            <a:srgbClr val="C00000"/>
                          </a:solidFill>
                        </a:rPr>
                        <a:t> blocks, </a:t>
                      </a:r>
                      <a:r>
                        <a:rPr lang="en-US" b="0" i="1" dirty="0" err="1">
                          <a:solidFill>
                            <a:srgbClr val="C00000"/>
                          </a:solidFill>
                        </a:rPr>
                        <a:t>w</a:t>
                      </a:r>
                      <a:r>
                        <a:rPr lang="en-US" b="0" i="1" dirty="0" err="1">
                          <a:solidFill>
                            <a:srgbClr val="C00000"/>
                          </a:solidFill>
                          <a:latin typeface="Times New Roman" panose="02020603050405020304" pitchFamily="18" charset="0"/>
                          <a:cs typeface="Times New Roman" panose="02020603050405020304" pitchFamily="18" charset="0"/>
                        </a:rPr>
                        <a:t>á</a:t>
                      </a:r>
                      <a:r>
                        <a:rPr lang="en-US" b="0" i="1" dirty="0" err="1">
                          <a:solidFill>
                            <a:srgbClr val="C00000"/>
                          </a:solidFill>
                        </a:rPr>
                        <a:t>llpaper</a:t>
                      </a:r>
                      <a:endParaRPr lang="en-US" b="0" i="1" dirty="0">
                        <a:solidFill>
                          <a:srgbClr val="C00000"/>
                        </a:solidFill>
                      </a:endParaRPr>
                    </a:p>
                  </a:txBody>
                  <a:tcPr/>
                </a:tc>
                <a:extLst>
                  <a:ext uri="{0D108BD9-81ED-4DB2-BD59-A6C34878D82A}">
                    <a16:rowId xmlns:a16="http://schemas.microsoft.com/office/drawing/2014/main" val="3586565259"/>
                  </a:ext>
                </a:extLst>
              </a:tr>
              <a:tr h="370840">
                <a:tc>
                  <a:txBody>
                    <a:bodyPr/>
                    <a:lstStyle/>
                    <a:p>
                      <a:pPr algn="ctr"/>
                      <a:r>
                        <a:rPr lang="en-US" b="0" dirty="0"/>
                        <a:t>Adjective + Nominal</a:t>
                      </a:r>
                    </a:p>
                  </a:txBody>
                  <a:tcPr/>
                </a:tc>
                <a:tc>
                  <a:txBody>
                    <a:bodyPr/>
                    <a:lstStyle/>
                    <a:p>
                      <a:pPr algn="ctr"/>
                      <a:r>
                        <a:rPr lang="en-US" b="0" i="1" dirty="0" err="1">
                          <a:solidFill>
                            <a:srgbClr val="C00000"/>
                          </a:solidFill>
                        </a:rPr>
                        <a:t>quícksand</a:t>
                      </a:r>
                      <a:r>
                        <a:rPr lang="en-US" b="0" i="1" dirty="0">
                          <a:solidFill>
                            <a:srgbClr val="C00000"/>
                          </a:solidFill>
                        </a:rPr>
                        <a:t>, </a:t>
                      </a:r>
                      <a:r>
                        <a:rPr lang="en-US" b="0" i="1" dirty="0" err="1">
                          <a:solidFill>
                            <a:srgbClr val="C00000"/>
                          </a:solidFill>
                        </a:rPr>
                        <a:t>réal</a:t>
                      </a:r>
                      <a:r>
                        <a:rPr lang="en-US" b="0" i="1" dirty="0">
                          <a:solidFill>
                            <a:srgbClr val="C00000"/>
                          </a:solidFill>
                        </a:rPr>
                        <a:t> estate, </a:t>
                      </a:r>
                      <a:r>
                        <a:rPr lang="en-US" b="0" i="1" dirty="0" err="1">
                          <a:solidFill>
                            <a:srgbClr val="C00000"/>
                          </a:solidFill>
                        </a:rPr>
                        <a:t>Whíte</a:t>
                      </a:r>
                      <a:r>
                        <a:rPr lang="en-US" b="0" i="1" dirty="0">
                          <a:solidFill>
                            <a:srgbClr val="C00000"/>
                          </a:solidFill>
                        </a:rPr>
                        <a:t> House</a:t>
                      </a:r>
                    </a:p>
                  </a:txBody>
                  <a:tcPr/>
                </a:tc>
                <a:extLst>
                  <a:ext uri="{0D108BD9-81ED-4DB2-BD59-A6C34878D82A}">
                    <a16:rowId xmlns:a16="http://schemas.microsoft.com/office/drawing/2014/main" val="1790839842"/>
                  </a:ext>
                </a:extLst>
              </a:tr>
              <a:tr h="370840">
                <a:tc>
                  <a:txBody>
                    <a:bodyPr/>
                    <a:lstStyle/>
                    <a:p>
                      <a:pPr algn="ctr"/>
                      <a:r>
                        <a:rPr lang="en-US" b="0" dirty="0"/>
                        <a:t>Verb + Nominal</a:t>
                      </a:r>
                    </a:p>
                  </a:txBody>
                  <a:tcPr/>
                </a:tc>
                <a:tc>
                  <a:txBody>
                    <a:bodyPr/>
                    <a:lstStyle/>
                    <a:p>
                      <a:pPr algn="ctr"/>
                      <a:r>
                        <a:rPr lang="en-US" b="0" i="1" dirty="0" err="1">
                          <a:solidFill>
                            <a:srgbClr val="C00000"/>
                          </a:solidFill>
                        </a:rPr>
                        <a:t>cút</a:t>
                      </a:r>
                      <a:r>
                        <a:rPr lang="en-US" b="0" i="1" dirty="0">
                          <a:solidFill>
                            <a:srgbClr val="C00000"/>
                          </a:solidFill>
                        </a:rPr>
                        <a:t>-throat, </a:t>
                      </a:r>
                      <a:r>
                        <a:rPr lang="en-US" b="0" i="1" dirty="0" err="1">
                          <a:solidFill>
                            <a:srgbClr val="C00000"/>
                          </a:solidFill>
                        </a:rPr>
                        <a:t>dr</a:t>
                      </a:r>
                      <a:r>
                        <a:rPr lang="en-US" b="0" i="1" dirty="0" err="1">
                          <a:solidFill>
                            <a:srgbClr val="C00000"/>
                          </a:solidFill>
                          <a:latin typeface="Times New Roman" panose="02020603050405020304" pitchFamily="18" charset="0"/>
                          <a:cs typeface="Times New Roman" panose="02020603050405020304" pitchFamily="18" charset="0"/>
                        </a:rPr>
                        <a:t>ó</a:t>
                      </a:r>
                      <a:r>
                        <a:rPr lang="en-US" b="0" i="1" dirty="0" err="1">
                          <a:solidFill>
                            <a:srgbClr val="C00000"/>
                          </a:solidFill>
                        </a:rPr>
                        <a:t>p</a:t>
                      </a:r>
                      <a:r>
                        <a:rPr lang="en-US" b="0" i="1" dirty="0">
                          <a:solidFill>
                            <a:srgbClr val="C00000"/>
                          </a:solidFill>
                        </a:rPr>
                        <a:t> leaf, </a:t>
                      </a:r>
                      <a:r>
                        <a:rPr lang="en-US" b="0" i="1" dirty="0" err="1">
                          <a:solidFill>
                            <a:srgbClr val="C00000"/>
                          </a:solidFill>
                        </a:rPr>
                        <a:t>st</a:t>
                      </a:r>
                      <a:r>
                        <a:rPr lang="en-US" b="0" i="1" dirty="0" err="1">
                          <a:solidFill>
                            <a:srgbClr val="C00000"/>
                          </a:solidFill>
                          <a:latin typeface="Times New Roman" panose="02020603050405020304" pitchFamily="18" charset="0"/>
                          <a:cs typeface="Times New Roman" panose="02020603050405020304" pitchFamily="18" charset="0"/>
                        </a:rPr>
                        <a:t>ó</a:t>
                      </a:r>
                      <a:r>
                        <a:rPr lang="en-US" b="0" i="1" dirty="0" err="1">
                          <a:solidFill>
                            <a:srgbClr val="C00000"/>
                          </a:solidFill>
                        </a:rPr>
                        <a:t>pwatch</a:t>
                      </a:r>
                      <a:endParaRPr lang="en-US" b="0" i="1" dirty="0">
                        <a:solidFill>
                          <a:srgbClr val="C00000"/>
                        </a:solidFill>
                      </a:endParaRPr>
                    </a:p>
                  </a:txBody>
                  <a:tcPr/>
                </a:tc>
                <a:extLst>
                  <a:ext uri="{0D108BD9-81ED-4DB2-BD59-A6C34878D82A}">
                    <a16:rowId xmlns:a16="http://schemas.microsoft.com/office/drawing/2014/main" val="1735513936"/>
                  </a:ext>
                </a:extLst>
              </a:tr>
              <a:tr h="370840">
                <a:tc>
                  <a:txBody>
                    <a:bodyPr/>
                    <a:lstStyle/>
                    <a:p>
                      <a:pPr algn="ctr"/>
                      <a:r>
                        <a:rPr lang="en-US" b="0" i="1" dirty="0"/>
                        <a:t>Particle + Nominal</a:t>
                      </a:r>
                    </a:p>
                  </a:txBody>
                  <a:tcPr/>
                </a:tc>
                <a:tc>
                  <a:txBody>
                    <a:bodyPr/>
                    <a:lstStyle/>
                    <a:p>
                      <a:pPr algn="ctr"/>
                      <a:r>
                        <a:rPr lang="en-US" b="0" i="1" dirty="0" err="1">
                          <a:solidFill>
                            <a:srgbClr val="C00000"/>
                          </a:solidFill>
                          <a:latin typeface="Times New Roman" panose="02020603050405020304" pitchFamily="18" charset="0"/>
                          <a:cs typeface="Times New Roman" panose="02020603050405020304" pitchFamily="18" charset="0"/>
                        </a:rPr>
                        <a:t>á</a:t>
                      </a:r>
                      <a:r>
                        <a:rPr lang="en-US" b="0" i="1" dirty="0" err="1">
                          <a:solidFill>
                            <a:srgbClr val="C00000"/>
                          </a:solidFill>
                        </a:rPr>
                        <a:t>fterlife</a:t>
                      </a:r>
                      <a:r>
                        <a:rPr lang="en-US" b="0" i="1" dirty="0">
                          <a:solidFill>
                            <a:srgbClr val="C00000"/>
                          </a:solidFill>
                        </a:rPr>
                        <a:t>, </a:t>
                      </a:r>
                      <a:r>
                        <a:rPr lang="en-US" b="0" i="1" dirty="0" err="1">
                          <a:solidFill>
                            <a:srgbClr val="C00000"/>
                          </a:solidFill>
                        </a:rPr>
                        <a:t>bý</a:t>
                      </a:r>
                      <a:r>
                        <a:rPr lang="en-US" b="0" i="1" dirty="0">
                          <a:solidFill>
                            <a:srgbClr val="C00000"/>
                          </a:solidFill>
                        </a:rPr>
                        <a:t>-product, </a:t>
                      </a:r>
                      <a:r>
                        <a:rPr lang="en-US" b="0" i="1" dirty="0" err="1">
                          <a:solidFill>
                            <a:srgbClr val="C00000"/>
                          </a:solidFill>
                          <a:latin typeface="Times New Roman" panose="02020603050405020304" pitchFamily="18" charset="0"/>
                          <a:cs typeface="Times New Roman" panose="02020603050405020304" pitchFamily="18" charset="0"/>
                        </a:rPr>
                        <a:t>ó</a:t>
                      </a:r>
                      <a:r>
                        <a:rPr lang="en-US" b="0" i="1" dirty="0" err="1">
                          <a:solidFill>
                            <a:srgbClr val="C00000"/>
                          </a:solidFill>
                        </a:rPr>
                        <a:t>verdose</a:t>
                      </a:r>
                      <a:endParaRPr lang="en-US" b="0" i="1" dirty="0">
                        <a:solidFill>
                          <a:srgbClr val="C00000"/>
                        </a:solidFill>
                      </a:endParaRPr>
                    </a:p>
                  </a:txBody>
                  <a:tcPr/>
                </a:tc>
                <a:extLst>
                  <a:ext uri="{0D108BD9-81ED-4DB2-BD59-A6C34878D82A}">
                    <a16:rowId xmlns:a16="http://schemas.microsoft.com/office/drawing/2014/main" val="2646151668"/>
                  </a:ext>
                </a:extLst>
              </a:tr>
            </a:tbl>
          </a:graphicData>
        </a:graphic>
      </p:graphicFrame>
    </p:spTree>
    <p:extLst>
      <p:ext uri="{BB962C8B-B14F-4D97-AF65-F5344CB8AC3E}">
        <p14:creationId xmlns:p14="http://schemas.microsoft.com/office/powerpoint/2010/main" val="10844610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animEffect transition="in" filter="fade">
                                      <p:cBhvr>
                                        <p:cTn id="17" dur="500"/>
                                        <p:tgtEl>
                                          <p:spTgt spid="8">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8">
                                            <p:txEl>
                                              <p:pRg st="7" end="7"/>
                                            </p:txEl>
                                          </p:spTgt>
                                        </p:tgtEl>
                                        <p:attrNameLst>
                                          <p:attrName>style.visibility</p:attrName>
                                        </p:attrNameLst>
                                      </p:cBhvr>
                                      <p:to>
                                        <p:strVal val="visible"/>
                                      </p:to>
                                    </p:set>
                                    <p:animEffect transition="in" filter="fade">
                                      <p:cBhvr>
                                        <p:cTn id="26"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2.2. Stress in Compounds and Compound-Like Collocations – </a:t>
            </a:r>
            <a:r>
              <a:rPr lang="en-US" sz="4000" b="1" dirty="0">
                <a:solidFill>
                  <a:srgbClr val="C00000"/>
                </a:solidFill>
                <a:latin typeface="Cambria" panose="02040503050406030204" pitchFamily="18" charset="0"/>
                <a:ea typeface="Cambria" panose="02040503050406030204" pitchFamily="18" charset="0"/>
              </a:rPr>
              <a:t>Nominal Form as Second Element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678366" y="1883921"/>
            <a:ext cx="5417634" cy="4351338"/>
          </a:xfrm>
        </p:spPr>
        <p:txBody>
          <a:bodyPr>
            <a:normAutofit fontScale="85000" lnSpcReduction="20000"/>
          </a:bodyPr>
          <a:lstStyle/>
          <a:p>
            <a:r>
              <a:rPr lang="en-US" b="1" dirty="0"/>
              <a:t>Compound-like collocations </a:t>
            </a:r>
            <a:r>
              <a:rPr lang="en-US" dirty="0"/>
              <a:t>of all the above types can be found:</a:t>
            </a:r>
          </a:p>
          <a:p>
            <a:pPr marL="0" indent="0" algn="ctr">
              <a:buNone/>
            </a:pPr>
            <a:r>
              <a:rPr lang="en-US" i="1" dirty="0" err="1">
                <a:solidFill>
                  <a:srgbClr val="C00000"/>
                </a:solidFill>
              </a:rPr>
              <a:t>cóttage</a:t>
            </a:r>
            <a:r>
              <a:rPr lang="en-US" i="1" dirty="0">
                <a:solidFill>
                  <a:srgbClr val="C00000"/>
                </a:solidFill>
              </a:rPr>
              <a:t> </a:t>
            </a:r>
            <a:r>
              <a:rPr lang="en-US" i="1" dirty="0" err="1">
                <a:solidFill>
                  <a:srgbClr val="C00000"/>
                </a:solidFill>
              </a:rPr>
              <a:t>chéese</a:t>
            </a:r>
            <a:r>
              <a:rPr lang="en-US" i="1" dirty="0">
                <a:solidFill>
                  <a:srgbClr val="C00000"/>
                </a:solidFill>
              </a:rPr>
              <a:t>, </a:t>
            </a:r>
            <a:r>
              <a:rPr lang="en-US" i="1" dirty="0" err="1">
                <a:solidFill>
                  <a:srgbClr val="C00000"/>
                </a:solidFill>
              </a:rPr>
              <a:t>tówn</a:t>
            </a:r>
            <a:r>
              <a:rPr lang="en-US" i="1" dirty="0">
                <a:solidFill>
                  <a:srgbClr val="C00000"/>
                </a:solidFill>
              </a:rPr>
              <a:t> </a:t>
            </a:r>
            <a:r>
              <a:rPr lang="en-US" i="1" dirty="0" err="1">
                <a:solidFill>
                  <a:srgbClr val="C00000"/>
                </a:solidFill>
              </a:rPr>
              <a:t>h</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ll</a:t>
            </a:r>
            <a:r>
              <a:rPr lang="en-US" i="1" dirty="0">
                <a:solidFill>
                  <a:srgbClr val="C00000"/>
                </a:solidFill>
              </a:rPr>
              <a:t>; </a:t>
            </a:r>
            <a:r>
              <a:rPr lang="en-US" i="1" dirty="0" err="1">
                <a:solidFill>
                  <a:srgbClr val="C00000"/>
                </a:solidFill>
              </a:rPr>
              <a:t>príme</a:t>
            </a:r>
            <a:r>
              <a:rPr lang="en-US" i="1" dirty="0">
                <a:solidFill>
                  <a:srgbClr val="C00000"/>
                </a:solidFill>
              </a:rPr>
              <a:t> </a:t>
            </a:r>
            <a:r>
              <a:rPr lang="en-US" i="1" dirty="0" err="1">
                <a:solidFill>
                  <a:srgbClr val="C00000"/>
                </a:solidFill>
              </a:rPr>
              <a:t>mínister</a:t>
            </a:r>
            <a:r>
              <a:rPr lang="en-US" i="1" dirty="0">
                <a:solidFill>
                  <a:srgbClr val="C00000"/>
                </a:solidFill>
              </a:rPr>
              <a:t>, </a:t>
            </a:r>
            <a:r>
              <a:rPr lang="en-US" i="1" dirty="0" err="1">
                <a:solidFill>
                  <a:srgbClr val="C00000"/>
                </a:solidFill>
              </a:rPr>
              <a:t>héavy-dúty</a:t>
            </a:r>
            <a:r>
              <a:rPr lang="en-US" i="1" dirty="0">
                <a:solidFill>
                  <a:srgbClr val="C00000"/>
                </a:solidFill>
              </a:rPr>
              <a:t>; </a:t>
            </a:r>
          </a:p>
          <a:p>
            <a:pPr marL="0" indent="0" algn="ctr">
              <a:buNone/>
            </a:pPr>
            <a:r>
              <a:rPr lang="en-US" i="1" dirty="0" err="1">
                <a:solidFill>
                  <a:srgbClr val="C00000"/>
                </a:solidFill>
              </a:rPr>
              <a:t>H</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il</a:t>
            </a:r>
            <a:r>
              <a:rPr lang="en-US" i="1" dirty="0">
                <a:solidFill>
                  <a:srgbClr val="C00000"/>
                </a:solidFill>
              </a:rPr>
              <a:t> </a:t>
            </a:r>
            <a:r>
              <a:rPr lang="en-US" i="1" dirty="0" err="1">
                <a:solidFill>
                  <a:srgbClr val="C00000"/>
                </a:solidFill>
              </a:rPr>
              <a:t>M</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ry</a:t>
            </a:r>
            <a:r>
              <a:rPr lang="en-US" i="1" dirty="0">
                <a:solidFill>
                  <a:srgbClr val="C00000"/>
                </a:solidFill>
              </a:rPr>
              <a:t>, </a:t>
            </a:r>
            <a:r>
              <a:rPr lang="en-US" i="1" dirty="0" err="1">
                <a:solidFill>
                  <a:srgbClr val="C00000"/>
                </a:solidFill>
              </a:rPr>
              <a:t>skím</a:t>
            </a:r>
            <a:r>
              <a:rPr lang="en-US" i="1" dirty="0">
                <a:solidFill>
                  <a:srgbClr val="C00000"/>
                </a:solidFill>
              </a:rPr>
              <a:t> </a:t>
            </a:r>
            <a:r>
              <a:rPr lang="en-US" i="1" dirty="0" err="1">
                <a:solidFill>
                  <a:srgbClr val="C00000"/>
                </a:solidFill>
              </a:rPr>
              <a:t>mílk</a:t>
            </a:r>
            <a:r>
              <a:rPr lang="en-US" i="1" dirty="0">
                <a:solidFill>
                  <a:srgbClr val="C00000"/>
                </a:solidFill>
              </a:rPr>
              <a:t>; </a:t>
            </a:r>
            <a:r>
              <a:rPr lang="en-US" i="1" dirty="0" err="1">
                <a:solidFill>
                  <a:srgbClr val="C00000"/>
                </a:solidFill>
              </a:rPr>
              <a:t>dówn</a:t>
            </a:r>
            <a:r>
              <a:rPr lang="en-US" i="1" dirty="0">
                <a:solidFill>
                  <a:srgbClr val="C00000"/>
                </a:solidFill>
              </a:rPr>
              <a:t> </a:t>
            </a:r>
            <a:r>
              <a:rPr lang="en-US" i="1" dirty="0" err="1">
                <a:solidFill>
                  <a:srgbClr val="C00000"/>
                </a:solidFill>
              </a:rPr>
              <a:t>p</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yment</a:t>
            </a:r>
            <a:r>
              <a:rPr lang="en-US" i="1" dirty="0">
                <a:solidFill>
                  <a:srgbClr val="C00000"/>
                </a:solidFill>
              </a:rPr>
              <a:t>, </a:t>
            </a:r>
            <a:r>
              <a:rPr lang="en-US" i="1" dirty="0" err="1">
                <a:solidFill>
                  <a:srgbClr val="C00000"/>
                </a:solidFill>
              </a:rPr>
              <a:t>óverindúlgence</a:t>
            </a:r>
            <a:endParaRPr lang="en-US" i="1" dirty="0">
              <a:solidFill>
                <a:srgbClr val="C00000"/>
              </a:solidFill>
            </a:endParaRPr>
          </a:p>
          <a:p>
            <a:pPr marL="0" indent="0">
              <a:buNone/>
            </a:pPr>
            <a:endParaRPr lang="en-US" dirty="0"/>
          </a:p>
          <a:p>
            <a:r>
              <a:rPr lang="en-US" dirty="0"/>
              <a:t>Of special note in this connection are compound-like collocations </a:t>
            </a:r>
            <a:r>
              <a:rPr lang="en-US" b="1" dirty="0"/>
              <a:t>where the first component specifies the material of which the second component consists</a:t>
            </a:r>
            <a:r>
              <a:rPr lang="en-US" dirty="0"/>
              <a:t>:</a:t>
            </a:r>
          </a:p>
          <a:p>
            <a:pPr marL="0" indent="0" algn="ctr">
              <a:buNone/>
            </a:pPr>
            <a:r>
              <a:rPr lang="en-US" i="1" dirty="0" err="1">
                <a:solidFill>
                  <a:srgbClr val="C00000"/>
                </a:solidFill>
              </a:rPr>
              <a:t>b</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ll</a:t>
            </a:r>
            <a:r>
              <a:rPr lang="en-US" i="1" dirty="0">
                <a:solidFill>
                  <a:srgbClr val="C00000"/>
                </a:solidFill>
              </a:rPr>
              <a:t> </a:t>
            </a:r>
            <a:r>
              <a:rPr lang="en-US" i="1" dirty="0" err="1">
                <a:solidFill>
                  <a:srgbClr val="C00000"/>
                </a:solidFill>
              </a:rPr>
              <a:t>béaring</a:t>
            </a:r>
            <a:r>
              <a:rPr lang="en-US" i="1" dirty="0">
                <a:solidFill>
                  <a:srgbClr val="C00000"/>
                </a:solidFill>
              </a:rPr>
              <a:t>, </a:t>
            </a:r>
            <a:r>
              <a:rPr lang="en-US" i="1" dirty="0" err="1">
                <a:solidFill>
                  <a:srgbClr val="C00000"/>
                </a:solidFill>
              </a:rPr>
              <a:t>lóg</a:t>
            </a:r>
            <a:r>
              <a:rPr lang="en-US" i="1" dirty="0">
                <a:solidFill>
                  <a:srgbClr val="C00000"/>
                </a:solidFill>
              </a:rPr>
              <a:t> </a:t>
            </a:r>
            <a:r>
              <a:rPr lang="en-US" i="1" dirty="0" err="1">
                <a:solidFill>
                  <a:srgbClr val="C00000"/>
                </a:solidFill>
              </a:rPr>
              <a:t>c</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bin</a:t>
            </a:r>
            <a:r>
              <a:rPr lang="en-US" i="1" dirty="0">
                <a:solidFill>
                  <a:srgbClr val="C00000"/>
                </a:solidFill>
              </a:rPr>
              <a:t>, </a:t>
            </a:r>
            <a:r>
              <a:rPr lang="en-US" i="1" dirty="0" err="1">
                <a:solidFill>
                  <a:srgbClr val="C00000"/>
                </a:solidFill>
              </a:rPr>
              <a:t>p</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per</a:t>
            </a:r>
            <a:r>
              <a:rPr lang="en-US" i="1" dirty="0">
                <a:solidFill>
                  <a:srgbClr val="C00000"/>
                </a:solidFill>
              </a:rPr>
              <a:t> </a:t>
            </a:r>
            <a:r>
              <a:rPr lang="en-US" i="1" dirty="0" err="1">
                <a:solidFill>
                  <a:srgbClr val="C00000"/>
                </a:solidFill>
              </a:rPr>
              <a:t>dóll</a:t>
            </a:r>
            <a:r>
              <a:rPr lang="en-US" i="1" dirty="0">
                <a:solidFill>
                  <a:srgbClr val="C00000"/>
                </a:solidFill>
              </a:rPr>
              <a:t>, </a:t>
            </a:r>
            <a:r>
              <a:rPr lang="en-US" i="1" dirty="0" err="1">
                <a:solidFill>
                  <a:srgbClr val="C00000"/>
                </a:solidFill>
              </a:rPr>
              <a:t>stóne</a:t>
            </a:r>
            <a:r>
              <a:rPr lang="en-US" i="1" dirty="0">
                <a:solidFill>
                  <a:srgbClr val="C00000"/>
                </a:solidFill>
              </a:rPr>
              <a:t> </a:t>
            </a:r>
            <a:r>
              <a:rPr lang="en-US" i="1" dirty="0" err="1">
                <a:solidFill>
                  <a:srgbClr val="C00000"/>
                </a:solidFill>
              </a:rPr>
              <a:t>w</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ll</a:t>
            </a:r>
            <a:endParaRPr lang="en-US" i="1" dirty="0">
              <a:solidFill>
                <a:srgbClr val="C00000"/>
              </a:solidFill>
            </a:endParaRPr>
          </a:p>
        </p:txBody>
      </p:sp>
      <p:sp>
        <p:nvSpPr>
          <p:cNvPr id="5" name="Content Placeholder 7">
            <a:extLst>
              <a:ext uri="{FF2B5EF4-FFF2-40B4-BE49-F238E27FC236}">
                <a16:creationId xmlns:a16="http://schemas.microsoft.com/office/drawing/2014/main" id="{8AC840E6-BFDE-4AEF-A7F0-74A9F674A9D2}"/>
              </a:ext>
            </a:extLst>
          </p:cNvPr>
          <p:cNvSpPr txBox="1">
            <a:spLocks/>
          </p:cNvSpPr>
          <p:nvPr/>
        </p:nvSpPr>
        <p:spPr>
          <a:xfrm>
            <a:off x="6423101" y="1883921"/>
            <a:ext cx="4930699"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t>It should also be noted that there is a large class of collocations of the type Adjective + Noun which bear the suffix </a:t>
            </a:r>
            <a:r>
              <a:rPr lang="en-US" sz="2200" i="1" dirty="0"/>
              <a:t>–ed.</a:t>
            </a:r>
            <a:endParaRPr lang="en-US" sz="2200" dirty="0"/>
          </a:p>
          <a:p>
            <a:endParaRPr lang="en-US" sz="2200" i="1" dirty="0">
              <a:solidFill>
                <a:srgbClr val="C00000"/>
              </a:solidFill>
            </a:endParaRPr>
          </a:p>
          <a:p>
            <a:r>
              <a:rPr lang="en-US" sz="2200" dirty="0"/>
              <a:t>These function adjectivally and are generally double stressed, especially in predicative position:</a:t>
            </a:r>
          </a:p>
          <a:p>
            <a:pPr marL="0" indent="0" algn="ctr">
              <a:buNone/>
            </a:pPr>
            <a:r>
              <a:rPr lang="en-US" sz="2200" i="1" dirty="0" err="1">
                <a:solidFill>
                  <a:srgbClr val="C00000"/>
                </a:solidFill>
                <a:latin typeface="Times New Roman" panose="02020603050405020304" pitchFamily="18" charset="0"/>
                <a:cs typeface="Times New Roman" panose="02020603050405020304" pitchFamily="18" charset="0"/>
              </a:rPr>
              <a:t>á</a:t>
            </a:r>
            <a:r>
              <a:rPr lang="en-US" sz="2200" i="1" dirty="0" err="1">
                <a:solidFill>
                  <a:srgbClr val="C00000"/>
                </a:solidFill>
              </a:rPr>
              <a:t>bsent-mínded</a:t>
            </a:r>
            <a:r>
              <a:rPr lang="en-US" sz="2200" i="1" dirty="0">
                <a:solidFill>
                  <a:srgbClr val="C00000"/>
                </a:solidFill>
              </a:rPr>
              <a:t>, </a:t>
            </a:r>
            <a:r>
              <a:rPr lang="en-US" sz="2200" i="1" dirty="0" err="1">
                <a:solidFill>
                  <a:srgbClr val="C00000"/>
                </a:solidFill>
              </a:rPr>
              <a:t>héavy-h</a:t>
            </a:r>
            <a:r>
              <a:rPr lang="en-US" sz="2200" i="1" dirty="0" err="1">
                <a:solidFill>
                  <a:srgbClr val="C00000"/>
                </a:solidFill>
                <a:latin typeface="Times New Roman" panose="02020603050405020304" pitchFamily="18" charset="0"/>
                <a:cs typeface="Times New Roman" panose="02020603050405020304" pitchFamily="18" charset="0"/>
              </a:rPr>
              <a:t>á</a:t>
            </a:r>
            <a:r>
              <a:rPr lang="en-US" sz="2200" i="1" dirty="0" err="1">
                <a:solidFill>
                  <a:srgbClr val="C00000"/>
                </a:solidFill>
              </a:rPr>
              <a:t>nded</a:t>
            </a:r>
            <a:r>
              <a:rPr lang="en-US" sz="2200" i="1" dirty="0">
                <a:solidFill>
                  <a:srgbClr val="C00000"/>
                </a:solidFill>
              </a:rPr>
              <a:t>, </a:t>
            </a:r>
          </a:p>
          <a:p>
            <a:pPr marL="0" indent="0" algn="ctr">
              <a:buNone/>
            </a:pPr>
            <a:r>
              <a:rPr lang="en-US" sz="2200" i="1" dirty="0" err="1">
                <a:solidFill>
                  <a:srgbClr val="C00000"/>
                </a:solidFill>
              </a:rPr>
              <a:t>íll-témpered</a:t>
            </a:r>
            <a:r>
              <a:rPr lang="en-US" sz="2200" i="1" dirty="0">
                <a:solidFill>
                  <a:srgbClr val="C00000"/>
                </a:solidFill>
              </a:rPr>
              <a:t>, </a:t>
            </a:r>
            <a:r>
              <a:rPr lang="en-US" sz="2200" i="1" dirty="0" err="1">
                <a:solidFill>
                  <a:srgbClr val="C00000"/>
                </a:solidFill>
              </a:rPr>
              <a:t>líght-héarted</a:t>
            </a:r>
            <a:endParaRPr lang="en-US" sz="2200" i="1" dirty="0">
              <a:solidFill>
                <a:srgbClr val="C00000"/>
              </a:solidFill>
            </a:endParaRPr>
          </a:p>
        </p:txBody>
      </p:sp>
    </p:spTree>
    <p:extLst>
      <p:ext uri="{BB962C8B-B14F-4D97-AF65-F5344CB8AC3E}">
        <p14:creationId xmlns:p14="http://schemas.microsoft.com/office/powerpoint/2010/main" val="133148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par>
                                <p:cTn id="13" presetID="10" presetClass="entr" presetSubtype="0" fill="hold" nodeType="withEffect">
                                  <p:stCondLst>
                                    <p:cond delay="0"/>
                                  </p:stCondLst>
                                  <p:childTnLst>
                                    <p:set>
                                      <p:cBhvr>
                                        <p:cTn id="14" dur="1" fill="hold">
                                          <p:stCondLst>
                                            <p:cond delay="0"/>
                                          </p:stCondLst>
                                        </p:cTn>
                                        <p:tgtEl>
                                          <p:spTgt spid="8">
                                            <p:txEl>
                                              <p:pRg st="2" end="2"/>
                                            </p:txEl>
                                          </p:spTgt>
                                        </p:tgtEl>
                                        <p:attrNameLst>
                                          <p:attrName>style.visibility</p:attrName>
                                        </p:attrNameLst>
                                      </p:cBhvr>
                                      <p:to>
                                        <p:strVal val="visible"/>
                                      </p:to>
                                    </p:set>
                                    <p:animEffect transition="in" filter="fade">
                                      <p:cBhvr>
                                        <p:cTn id="15" dur="500"/>
                                        <p:tgtEl>
                                          <p:spTgt spid="8">
                                            <p:txEl>
                                              <p:pRg st="2" end="2"/>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nodeType="clickEffect">
                                  <p:stCondLst>
                                    <p:cond delay="0"/>
                                  </p:stCondLst>
                                  <p:childTnLst>
                                    <p:set>
                                      <p:cBhvr>
                                        <p:cTn id="19" dur="1" fill="hold">
                                          <p:stCondLst>
                                            <p:cond delay="0"/>
                                          </p:stCondLst>
                                        </p:cTn>
                                        <p:tgtEl>
                                          <p:spTgt spid="8">
                                            <p:txEl>
                                              <p:pRg st="4" end="4"/>
                                            </p:txEl>
                                          </p:spTgt>
                                        </p:tgtEl>
                                        <p:attrNameLst>
                                          <p:attrName>style.visibility</p:attrName>
                                        </p:attrNameLst>
                                      </p:cBhvr>
                                      <p:to>
                                        <p:strVal val="visible"/>
                                      </p:to>
                                    </p:set>
                                    <p:animEffect transition="in" filter="fade">
                                      <p:cBhvr>
                                        <p:cTn id="20" dur="500"/>
                                        <p:tgtEl>
                                          <p:spTgt spid="8">
                                            <p:txEl>
                                              <p:pRg st="4" end="4"/>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nodeType="clickEffect">
                                  <p:stCondLst>
                                    <p:cond delay="0"/>
                                  </p:stCondLst>
                                  <p:childTnLst>
                                    <p:set>
                                      <p:cBhvr>
                                        <p:cTn id="24" dur="1" fill="hold">
                                          <p:stCondLst>
                                            <p:cond delay="0"/>
                                          </p:stCondLst>
                                        </p:cTn>
                                        <p:tgtEl>
                                          <p:spTgt spid="8">
                                            <p:txEl>
                                              <p:pRg st="5" end="5"/>
                                            </p:txEl>
                                          </p:spTgt>
                                        </p:tgtEl>
                                        <p:attrNameLst>
                                          <p:attrName>style.visibility</p:attrName>
                                        </p:attrNameLst>
                                      </p:cBhvr>
                                      <p:to>
                                        <p:strVal val="visible"/>
                                      </p:to>
                                    </p:set>
                                    <p:animEffect transition="in" filter="fade">
                                      <p:cBhvr>
                                        <p:cTn id="25" dur="500"/>
                                        <p:tgtEl>
                                          <p:spTgt spid="8">
                                            <p:txEl>
                                              <p:pRg st="5" end="5"/>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5">
                                            <p:txEl>
                                              <p:pRg st="0" end="0"/>
                                            </p:txEl>
                                          </p:spTgt>
                                        </p:tgtEl>
                                        <p:attrNameLst>
                                          <p:attrName>style.visibility</p:attrName>
                                        </p:attrNameLst>
                                      </p:cBhvr>
                                      <p:to>
                                        <p:strVal val="visible"/>
                                      </p:to>
                                    </p:set>
                                    <p:animEffect transition="in" filter="fade">
                                      <p:cBhvr>
                                        <p:cTn id="30" dur="500"/>
                                        <p:tgtEl>
                                          <p:spTgt spid="5">
                                            <p:txEl>
                                              <p:pRg st="0" end="0"/>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5">
                                            <p:txEl>
                                              <p:pRg st="2" end="2"/>
                                            </p:txEl>
                                          </p:spTgt>
                                        </p:tgtEl>
                                        <p:attrNameLst>
                                          <p:attrName>style.visibility</p:attrName>
                                        </p:attrNameLst>
                                      </p:cBhvr>
                                      <p:to>
                                        <p:strVal val="visible"/>
                                      </p:to>
                                    </p:set>
                                    <p:animEffect transition="in" filter="fade">
                                      <p:cBhvr>
                                        <p:cTn id="35" dur="500"/>
                                        <p:tgtEl>
                                          <p:spTgt spid="5">
                                            <p:txEl>
                                              <p:pRg st="2" end="2"/>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5">
                                            <p:txEl>
                                              <p:pRg st="3" end="3"/>
                                            </p:txEl>
                                          </p:spTgt>
                                        </p:tgtEl>
                                        <p:attrNameLst>
                                          <p:attrName>style.visibility</p:attrName>
                                        </p:attrNameLst>
                                      </p:cBhvr>
                                      <p:to>
                                        <p:strVal val="visible"/>
                                      </p:to>
                                    </p:set>
                                    <p:animEffect transition="in" filter="fade">
                                      <p:cBhvr>
                                        <p:cTn id="40" dur="500"/>
                                        <p:tgtEl>
                                          <p:spTgt spid="5">
                                            <p:txEl>
                                              <p:pRg st="3" end="3"/>
                                            </p:txEl>
                                          </p:spTgt>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5">
                                            <p:txEl>
                                              <p:pRg st="4" end="4"/>
                                            </p:txEl>
                                          </p:spTgt>
                                        </p:tgtEl>
                                        <p:attrNameLst>
                                          <p:attrName>style.visibility</p:attrName>
                                        </p:attrNameLst>
                                      </p:cBhvr>
                                      <p:to>
                                        <p:strVal val="visible"/>
                                      </p:to>
                                    </p:set>
                                    <p:animEffect transition="in" filter="fade">
                                      <p:cBhvr>
                                        <p:cTn id="45"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2.3. Stress in Compounds and Compound-Like Collocations – </a:t>
            </a:r>
            <a:r>
              <a:rPr lang="en-US" sz="4000" b="1" dirty="0">
                <a:solidFill>
                  <a:srgbClr val="C00000"/>
                </a:solidFill>
                <a:latin typeface="Cambria" panose="02040503050406030204" pitchFamily="18" charset="0"/>
                <a:ea typeface="Cambria" panose="02040503050406030204" pitchFamily="18" charset="0"/>
              </a:rPr>
              <a:t>Past Participle as Second Element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83921"/>
            <a:ext cx="10515599" cy="4351338"/>
          </a:xfrm>
        </p:spPr>
        <p:txBody>
          <a:bodyPr>
            <a:normAutofit fontScale="92500" lnSpcReduction="20000"/>
          </a:bodyPr>
          <a:lstStyle/>
          <a:p>
            <a:r>
              <a:rPr lang="en-US" b="1" dirty="0"/>
              <a:t>Compounds</a:t>
            </a:r>
            <a:r>
              <a:rPr lang="en-US" dirty="0"/>
              <a:t> of this type generally have a noun as first element, and always follow the normal stress pattern: </a:t>
            </a:r>
          </a:p>
          <a:p>
            <a:pPr marL="0" indent="0" algn="ctr">
              <a:buNone/>
            </a:pPr>
            <a:r>
              <a:rPr lang="en-US" i="1" dirty="0" err="1">
                <a:solidFill>
                  <a:srgbClr val="C00000"/>
                </a:solidFill>
              </a:rPr>
              <a:t>h</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nd</a:t>
            </a:r>
            <a:r>
              <a:rPr lang="en-US" i="1" dirty="0">
                <a:solidFill>
                  <a:srgbClr val="C00000"/>
                </a:solidFill>
              </a:rPr>
              <a:t>-written, </a:t>
            </a:r>
            <a:r>
              <a:rPr lang="en-US" i="1" dirty="0" err="1">
                <a:solidFill>
                  <a:srgbClr val="C00000"/>
                </a:solidFill>
              </a:rPr>
              <a:t>héart</a:t>
            </a:r>
            <a:r>
              <a:rPr lang="en-US" i="1" dirty="0">
                <a:solidFill>
                  <a:srgbClr val="C00000"/>
                </a:solidFill>
              </a:rPr>
              <a:t>-broken, </a:t>
            </a:r>
            <a:r>
              <a:rPr lang="en-US" i="1" dirty="0" err="1">
                <a:solidFill>
                  <a:srgbClr val="C00000"/>
                </a:solidFill>
              </a:rPr>
              <a:t>sn</a:t>
            </a:r>
            <a:r>
              <a:rPr lang="en-US" i="1" dirty="0" err="1">
                <a:solidFill>
                  <a:srgbClr val="C00000"/>
                </a:solidFill>
                <a:latin typeface="Times New Roman" panose="02020603050405020304" pitchFamily="18" charset="0"/>
                <a:cs typeface="Times New Roman" panose="02020603050405020304" pitchFamily="18" charset="0"/>
              </a:rPr>
              <a:t>ó</a:t>
            </a:r>
            <a:r>
              <a:rPr lang="en-US" i="1" dirty="0" err="1">
                <a:solidFill>
                  <a:srgbClr val="C00000"/>
                </a:solidFill>
              </a:rPr>
              <a:t>w</a:t>
            </a:r>
            <a:r>
              <a:rPr lang="en-US" i="1" dirty="0">
                <a:solidFill>
                  <a:srgbClr val="C00000"/>
                </a:solidFill>
              </a:rPr>
              <a:t>-covered</a:t>
            </a:r>
          </a:p>
          <a:p>
            <a:endParaRPr lang="en-US" i="1" dirty="0">
              <a:solidFill>
                <a:srgbClr val="C00000"/>
              </a:solidFill>
            </a:endParaRPr>
          </a:p>
          <a:p>
            <a:r>
              <a:rPr lang="en-US" b="1" dirty="0"/>
              <a:t>Compound-like collocations </a:t>
            </a:r>
            <a:r>
              <a:rPr lang="en-US" dirty="0"/>
              <a:t>of this type are rather infrequent </a:t>
            </a:r>
            <a:r>
              <a:rPr lang="en-US" u="sng" dirty="0"/>
              <a:t>when the first element is a noun</a:t>
            </a:r>
            <a:r>
              <a:rPr lang="en-US" dirty="0"/>
              <a:t>. The few examples that do occur show up primarily in predicative position:</a:t>
            </a:r>
          </a:p>
          <a:p>
            <a:pPr marL="0" indent="0" algn="ctr">
              <a:buNone/>
            </a:pPr>
            <a:r>
              <a:rPr lang="en-US" i="1" dirty="0" err="1">
                <a:solidFill>
                  <a:srgbClr val="C00000"/>
                </a:solidFill>
              </a:rPr>
              <a:t>dóg-tíred</a:t>
            </a:r>
            <a:r>
              <a:rPr lang="en-US" i="1" dirty="0">
                <a:solidFill>
                  <a:srgbClr val="C00000"/>
                </a:solidFill>
              </a:rPr>
              <a:t>, </a:t>
            </a:r>
            <a:r>
              <a:rPr lang="en-US" i="1" dirty="0" err="1">
                <a:solidFill>
                  <a:srgbClr val="C00000"/>
                </a:solidFill>
              </a:rPr>
              <a:t>hómem</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de</a:t>
            </a:r>
            <a:endParaRPr lang="en-US" i="1" dirty="0">
              <a:solidFill>
                <a:srgbClr val="C00000"/>
              </a:solidFill>
            </a:endParaRPr>
          </a:p>
          <a:p>
            <a:endParaRPr lang="en-US" dirty="0"/>
          </a:p>
          <a:p>
            <a:r>
              <a:rPr lang="en-US" dirty="0"/>
              <a:t>If the </a:t>
            </a:r>
            <a:r>
              <a:rPr lang="en-US" u="sng" dirty="0"/>
              <a:t>first element is an adverb</a:t>
            </a:r>
            <a:r>
              <a:rPr lang="en-US" dirty="0"/>
              <a:t>, however, double stress is the norm:</a:t>
            </a:r>
          </a:p>
          <a:p>
            <a:pPr marL="0" indent="0" algn="ctr">
              <a:buNone/>
            </a:pPr>
            <a:r>
              <a:rPr lang="en-US" i="1" dirty="0" err="1">
                <a:solidFill>
                  <a:srgbClr val="C00000"/>
                </a:solidFill>
              </a:rPr>
              <a:t>únder-devéloped</a:t>
            </a:r>
            <a:r>
              <a:rPr lang="en-US" i="1" dirty="0">
                <a:solidFill>
                  <a:srgbClr val="C00000"/>
                </a:solidFill>
              </a:rPr>
              <a:t>, </a:t>
            </a:r>
            <a:r>
              <a:rPr lang="en-US" i="1" dirty="0" err="1">
                <a:solidFill>
                  <a:srgbClr val="C00000"/>
                </a:solidFill>
              </a:rPr>
              <a:t>wéll-beh</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ved</a:t>
            </a:r>
            <a:endParaRPr lang="en-US" i="1" dirty="0">
              <a:solidFill>
                <a:srgbClr val="C00000"/>
              </a:solidFill>
            </a:endParaRPr>
          </a:p>
        </p:txBody>
      </p:sp>
    </p:spTree>
    <p:extLst>
      <p:ext uri="{BB962C8B-B14F-4D97-AF65-F5344CB8AC3E}">
        <p14:creationId xmlns:p14="http://schemas.microsoft.com/office/powerpoint/2010/main" val="1052721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2.4. Stress in Compounds and Compound-Like Collocations – </a:t>
            </a:r>
            <a:r>
              <a:rPr lang="en-US" sz="4000" b="1" dirty="0">
                <a:solidFill>
                  <a:srgbClr val="C00000"/>
                </a:solidFill>
                <a:latin typeface="Cambria" panose="02040503050406030204" pitchFamily="18" charset="0"/>
                <a:ea typeface="Cambria" panose="02040503050406030204" pitchFamily="18" charset="0"/>
              </a:rPr>
              <a:t>Adverb as Second Element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83921"/>
            <a:ext cx="10515599" cy="4351338"/>
          </a:xfrm>
        </p:spPr>
        <p:txBody>
          <a:bodyPr>
            <a:normAutofit fontScale="92500" lnSpcReduction="20000"/>
          </a:bodyPr>
          <a:lstStyle/>
          <a:p>
            <a:r>
              <a:rPr lang="en-US" b="1" dirty="0"/>
              <a:t>Compounds</a:t>
            </a:r>
            <a:r>
              <a:rPr lang="en-US" dirty="0"/>
              <a:t> in this class consists </a:t>
            </a:r>
            <a:r>
              <a:rPr lang="en-US" u="sng" dirty="0"/>
              <a:t>primarily of Verb + Adverb</a:t>
            </a:r>
            <a:r>
              <a:rPr lang="en-US" dirty="0"/>
              <a:t>, and display the normal stress pattern: </a:t>
            </a:r>
          </a:p>
          <a:p>
            <a:pPr marL="0" indent="0" algn="ctr">
              <a:buNone/>
            </a:pPr>
            <a:r>
              <a:rPr lang="en-US" i="1" dirty="0" err="1">
                <a:solidFill>
                  <a:srgbClr val="C00000"/>
                </a:solidFill>
              </a:rPr>
              <a:t>cómeback</a:t>
            </a:r>
            <a:r>
              <a:rPr lang="en-US" i="1" dirty="0">
                <a:solidFill>
                  <a:srgbClr val="C00000"/>
                </a:solidFill>
              </a:rPr>
              <a:t>, </a:t>
            </a:r>
            <a:r>
              <a:rPr lang="en-US" i="1" dirty="0" err="1">
                <a:solidFill>
                  <a:srgbClr val="C00000"/>
                </a:solidFill>
              </a:rPr>
              <a:t>fr</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meup</a:t>
            </a:r>
            <a:r>
              <a:rPr lang="en-US" i="1" dirty="0">
                <a:solidFill>
                  <a:srgbClr val="C00000"/>
                </a:solidFill>
              </a:rPr>
              <a:t>, </a:t>
            </a:r>
            <a:r>
              <a:rPr lang="en-US" i="1" dirty="0" err="1">
                <a:solidFill>
                  <a:srgbClr val="C00000"/>
                </a:solidFill>
              </a:rPr>
              <a:t>h</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ngover</a:t>
            </a:r>
            <a:r>
              <a:rPr lang="en-US" i="1" dirty="0">
                <a:solidFill>
                  <a:srgbClr val="C00000"/>
                </a:solidFill>
              </a:rPr>
              <a:t>, </a:t>
            </a:r>
            <a:r>
              <a:rPr lang="en-US" i="1" dirty="0" err="1">
                <a:solidFill>
                  <a:srgbClr val="C00000"/>
                </a:solidFill>
              </a:rPr>
              <a:t>píckup</a:t>
            </a:r>
            <a:r>
              <a:rPr lang="en-US" i="1" dirty="0">
                <a:solidFill>
                  <a:srgbClr val="C00000"/>
                </a:solidFill>
              </a:rPr>
              <a:t>, </a:t>
            </a:r>
            <a:r>
              <a:rPr lang="en-US" i="1" dirty="0" err="1">
                <a:solidFill>
                  <a:srgbClr val="C00000"/>
                </a:solidFill>
              </a:rPr>
              <a:t>sétback</a:t>
            </a:r>
            <a:r>
              <a:rPr lang="en-US" i="1" dirty="0">
                <a:solidFill>
                  <a:srgbClr val="C00000"/>
                </a:solidFill>
              </a:rPr>
              <a:t>, </a:t>
            </a:r>
            <a:r>
              <a:rPr lang="en-US" i="1" dirty="0" err="1">
                <a:solidFill>
                  <a:srgbClr val="C00000"/>
                </a:solidFill>
              </a:rPr>
              <a:t>wórkout</a:t>
            </a:r>
            <a:endParaRPr lang="en-US" i="1" dirty="0">
              <a:solidFill>
                <a:srgbClr val="C00000"/>
              </a:solidFill>
            </a:endParaRPr>
          </a:p>
          <a:p>
            <a:endParaRPr lang="en-US" i="1" dirty="0">
              <a:solidFill>
                <a:srgbClr val="C00000"/>
              </a:solidFill>
            </a:endParaRPr>
          </a:p>
          <a:p>
            <a:r>
              <a:rPr lang="en-US" dirty="0"/>
              <a:t>The other compound pattern is considerably </a:t>
            </a:r>
            <a:r>
              <a:rPr lang="en-US" u="sng" dirty="0"/>
              <a:t>less frequent </a:t>
            </a:r>
            <a:r>
              <a:rPr lang="en-US" dirty="0"/>
              <a:t>and shows up primarily in </a:t>
            </a:r>
            <a:r>
              <a:rPr lang="en-US" u="sng" dirty="0"/>
              <a:t>Adverb + Adverb </a:t>
            </a:r>
            <a:r>
              <a:rPr lang="en-US" dirty="0"/>
              <a:t>combinations:</a:t>
            </a:r>
          </a:p>
          <a:p>
            <a:pPr marL="0" indent="0" algn="ctr">
              <a:buNone/>
            </a:pPr>
            <a:r>
              <a:rPr lang="en-US" i="1" dirty="0" err="1">
                <a:solidFill>
                  <a:srgbClr val="C00000"/>
                </a:solidFill>
              </a:rPr>
              <a:t>howéver</a:t>
            </a:r>
            <a:r>
              <a:rPr lang="en-US" i="1" dirty="0">
                <a:solidFill>
                  <a:srgbClr val="C00000"/>
                </a:solidFill>
              </a:rPr>
              <a:t>, </a:t>
            </a:r>
            <a:r>
              <a:rPr lang="en-US" i="1" dirty="0" err="1">
                <a:solidFill>
                  <a:srgbClr val="C00000"/>
                </a:solidFill>
              </a:rPr>
              <a:t>moreóver</a:t>
            </a:r>
            <a:r>
              <a:rPr lang="en-US" i="1" dirty="0">
                <a:solidFill>
                  <a:srgbClr val="C00000"/>
                </a:solidFill>
              </a:rPr>
              <a:t>, </a:t>
            </a:r>
            <a:r>
              <a:rPr lang="en-US" i="1" dirty="0" err="1">
                <a:solidFill>
                  <a:srgbClr val="C00000"/>
                </a:solidFill>
              </a:rPr>
              <a:t>there</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fter</a:t>
            </a:r>
            <a:r>
              <a:rPr lang="en-US" i="1" dirty="0">
                <a:solidFill>
                  <a:srgbClr val="C00000"/>
                </a:solidFill>
              </a:rPr>
              <a:t>; </a:t>
            </a:r>
            <a:r>
              <a:rPr lang="en-US" i="1" dirty="0" err="1">
                <a:solidFill>
                  <a:srgbClr val="C00000"/>
                </a:solidFill>
              </a:rPr>
              <a:t>whatéver</a:t>
            </a:r>
            <a:endParaRPr lang="en-US" i="1" dirty="0">
              <a:solidFill>
                <a:srgbClr val="C00000"/>
              </a:solidFill>
            </a:endParaRPr>
          </a:p>
          <a:p>
            <a:endParaRPr lang="en-US" dirty="0"/>
          </a:p>
          <a:p>
            <a:r>
              <a:rPr lang="en-US" u="sng" dirty="0"/>
              <a:t>Compound-like collocations </a:t>
            </a:r>
            <a:r>
              <a:rPr lang="en-US" dirty="0"/>
              <a:t>of this type are rather rare. Those we do find consist primarily of </a:t>
            </a:r>
            <a:r>
              <a:rPr lang="en-US" u="sng" dirty="0"/>
              <a:t>Noun + Adverb</a:t>
            </a:r>
            <a:r>
              <a:rPr lang="en-US" dirty="0"/>
              <a:t>:</a:t>
            </a:r>
          </a:p>
          <a:p>
            <a:pPr marL="0" indent="0" algn="ctr">
              <a:buNone/>
            </a:pPr>
            <a:r>
              <a:rPr lang="en-US" i="1" dirty="0" err="1">
                <a:solidFill>
                  <a:srgbClr val="C00000"/>
                </a:solidFill>
              </a:rPr>
              <a:t>héad-ón</a:t>
            </a:r>
            <a:r>
              <a:rPr lang="en-US" i="1" dirty="0">
                <a:solidFill>
                  <a:srgbClr val="C00000"/>
                </a:solidFill>
              </a:rPr>
              <a:t>, </a:t>
            </a:r>
            <a:r>
              <a:rPr lang="en-US" i="1" dirty="0" err="1">
                <a:solidFill>
                  <a:srgbClr val="C00000"/>
                </a:solidFill>
              </a:rPr>
              <a:t>rúnner-úp</a:t>
            </a:r>
            <a:endParaRPr lang="en-US" i="1" dirty="0">
              <a:solidFill>
                <a:srgbClr val="C00000"/>
              </a:solidFill>
            </a:endParaRPr>
          </a:p>
        </p:txBody>
      </p:sp>
    </p:spTree>
    <p:extLst>
      <p:ext uri="{BB962C8B-B14F-4D97-AF65-F5344CB8AC3E}">
        <p14:creationId xmlns:p14="http://schemas.microsoft.com/office/powerpoint/2010/main" val="2010767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2.5. Stress in Compounds and Compound-Like Collocations – </a:t>
            </a:r>
            <a:r>
              <a:rPr lang="en-US" sz="4000" b="1" dirty="0">
                <a:solidFill>
                  <a:srgbClr val="C00000"/>
                </a:solidFill>
                <a:latin typeface="Cambria" panose="02040503050406030204" pitchFamily="18" charset="0"/>
                <a:ea typeface="Cambria" panose="02040503050406030204" pitchFamily="18" charset="0"/>
              </a:rPr>
              <a:t>Adjective as Second Element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83921"/>
            <a:ext cx="10515599" cy="4351338"/>
          </a:xfrm>
        </p:spPr>
        <p:txBody>
          <a:bodyPr>
            <a:normAutofit fontScale="85000" lnSpcReduction="20000"/>
          </a:bodyPr>
          <a:lstStyle/>
          <a:p>
            <a:r>
              <a:rPr lang="en-US" b="1" dirty="0"/>
              <a:t>Compounds</a:t>
            </a:r>
            <a:r>
              <a:rPr lang="en-US" dirty="0"/>
              <a:t> of this type consist primarily of </a:t>
            </a:r>
            <a:r>
              <a:rPr lang="en-US" u="sng" dirty="0"/>
              <a:t>Noun + Adjective</a:t>
            </a:r>
            <a:r>
              <a:rPr lang="en-US" dirty="0"/>
              <a:t>, and they all </a:t>
            </a:r>
            <a:r>
              <a:rPr lang="en-US" u="sng" dirty="0"/>
              <a:t>follow the normal stress pattern</a:t>
            </a:r>
            <a:r>
              <a:rPr lang="en-US" dirty="0"/>
              <a:t>: </a:t>
            </a:r>
          </a:p>
          <a:p>
            <a:pPr marL="0" indent="0" algn="ctr">
              <a:buNone/>
            </a:pPr>
            <a:r>
              <a:rPr lang="en-US" i="1" dirty="0" err="1">
                <a:solidFill>
                  <a:srgbClr val="C00000"/>
                </a:solidFill>
              </a:rPr>
              <a:t>blóod</a:t>
            </a:r>
            <a:r>
              <a:rPr lang="en-US" i="1" dirty="0">
                <a:solidFill>
                  <a:srgbClr val="C00000"/>
                </a:solidFill>
              </a:rPr>
              <a:t>-thirsty, </a:t>
            </a:r>
            <a:r>
              <a:rPr lang="en-US" i="1" dirty="0" err="1">
                <a:solidFill>
                  <a:srgbClr val="C00000"/>
                </a:solidFill>
              </a:rPr>
              <a:t>nóteworthy</a:t>
            </a:r>
            <a:r>
              <a:rPr lang="en-US" i="1" dirty="0">
                <a:solidFill>
                  <a:srgbClr val="C00000"/>
                </a:solidFill>
              </a:rPr>
              <a:t>, </a:t>
            </a:r>
            <a:r>
              <a:rPr lang="en-US" i="1" dirty="0" err="1">
                <a:solidFill>
                  <a:srgbClr val="C00000"/>
                </a:solidFill>
              </a:rPr>
              <a:t>séasick</a:t>
            </a:r>
            <a:endParaRPr lang="en-US" i="1" dirty="0">
              <a:solidFill>
                <a:srgbClr val="C00000"/>
              </a:solidFill>
            </a:endParaRPr>
          </a:p>
          <a:p>
            <a:endParaRPr lang="en-US" i="1" dirty="0">
              <a:solidFill>
                <a:srgbClr val="C00000"/>
              </a:solidFill>
            </a:endParaRPr>
          </a:p>
          <a:p>
            <a:r>
              <a:rPr lang="en-US" u="sng" dirty="0"/>
              <a:t>Compound-like collocations </a:t>
            </a:r>
            <a:r>
              <a:rPr lang="en-US" dirty="0"/>
              <a:t>are also primarily of the </a:t>
            </a:r>
            <a:r>
              <a:rPr lang="en-US" u="sng" dirty="0"/>
              <a:t>noun + Adjective</a:t>
            </a:r>
            <a:r>
              <a:rPr lang="en-US" dirty="0"/>
              <a:t> type. The most common cases involve a second element which specifies a color or a dimension:</a:t>
            </a:r>
          </a:p>
          <a:p>
            <a:pPr marL="0" indent="0" algn="ctr">
              <a:buNone/>
            </a:pPr>
            <a:r>
              <a:rPr lang="en-US" i="1" dirty="0" err="1">
                <a:solidFill>
                  <a:srgbClr val="C00000"/>
                </a:solidFill>
              </a:rPr>
              <a:t>blóod-réd</a:t>
            </a:r>
            <a:r>
              <a:rPr lang="en-US" i="1" dirty="0">
                <a:solidFill>
                  <a:srgbClr val="C00000"/>
                </a:solidFill>
              </a:rPr>
              <a:t>, </a:t>
            </a:r>
            <a:r>
              <a:rPr lang="en-US" i="1" dirty="0" err="1">
                <a:solidFill>
                  <a:srgbClr val="C00000"/>
                </a:solidFill>
              </a:rPr>
              <a:t>jét</a:t>
            </a:r>
            <a:r>
              <a:rPr lang="en-US" i="1" dirty="0">
                <a:solidFill>
                  <a:srgbClr val="C00000"/>
                </a:solidFill>
              </a:rPr>
              <a:t> </a:t>
            </a:r>
            <a:r>
              <a:rPr lang="en-US" i="1" dirty="0" err="1">
                <a:solidFill>
                  <a:srgbClr val="C00000"/>
                </a:solidFill>
              </a:rPr>
              <a:t>bl</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ck</a:t>
            </a:r>
            <a:r>
              <a:rPr lang="en-US" i="1" dirty="0">
                <a:solidFill>
                  <a:srgbClr val="C00000"/>
                </a:solidFill>
              </a:rPr>
              <a:t>, </a:t>
            </a:r>
            <a:r>
              <a:rPr lang="en-US" i="1" dirty="0" err="1">
                <a:solidFill>
                  <a:srgbClr val="C00000"/>
                </a:solidFill>
              </a:rPr>
              <a:t>n</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vy</a:t>
            </a:r>
            <a:r>
              <a:rPr lang="en-US" i="1" dirty="0">
                <a:solidFill>
                  <a:srgbClr val="C00000"/>
                </a:solidFill>
              </a:rPr>
              <a:t> </a:t>
            </a:r>
            <a:r>
              <a:rPr lang="en-US" i="1" dirty="0" err="1">
                <a:solidFill>
                  <a:srgbClr val="C00000"/>
                </a:solidFill>
              </a:rPr>
              <a:t>blúe</a:t>
            </a:r>
            <a:r>
              <a:rPr lang="en-US" i="1" dirty="0">
                <a:solidFill>
                  <a:srgbClr val="C00000"/>
                </a:solidFill>
              </a:rPr>
              <a:t>, </a:t>
            </a:r>
            <a:r>
              <a:rPr lang="en-US" i="1" dirty="0" err="1">
                <a:solidFill>
                  <a:srgbClr val="C00000"/>
                </a:solidFill>
              </a:rPr>
              <a:t>snów</a:t>
            </a:r>
            <a:r>
              <a:rPr lang="en-US" i="1" dirty="0">
                <a:solidFill>
                  <a:srgbClr val="C00000"/>
                </a:solidFill>
              </a:rPr>
              <a:t> </a:t>
            </a:r>
            <a:r>
              <a:rPr lang="en-US" i="1" dirty="0" err="1">
                <a:solidFill>
                  <a:srgbClr val="C00000"/>
                </a:solidFill>
              </a:rPr>
              <a:t>whíte</a:t>
            </a:r>
            <a:r>
              <a:rPr lang="en-US" i="1" dirty="0">
                <a:solidFill>
                  <a:srgbClr val="C00000"/>
                </a:solidFill>
              </a:rPr>
              <a:t>; </a:t>
            </a:r>
            <a:r>
              <a:rPr lang="en-US" i="1" dirty="0" err="1">
                <a:solidFill>
                  <a:srgbClr val="C00000"/>
                </a:solidFill>
              </a:rPr>
              <a:t>knée-déep</a:t>
            </a:r>
            <a:r>
              <a:rPr lang="en-US" i="1" dirty="0">
                <a:solidFill>
                  <a:srgbClr val="C00000"/>
                </a:solidFill>
              </a:rPr>
              <a:t>, </a:t>
            </a:r>
            <a:r>
              <a:rPr lang="en-US" i="1" dirty="0" err="1">
                <a:solidFill>
                  <a:srgbClr val="C00000"/>
                </a:solidFill>
              </a:rPr>
              <a:t>mónth-lóng</a:t>
            </a:r>
            <a:r>
              <a:rPr lang="en-US" i="1" dirty="0">
                <a:solidFill>
                  <a:srgbClr val="C00000"/>
                </a:solidFill>
              </a:rPr>
              <a:t>, </a:t>
            </a:r>
            <a:r>
              <a:rPr lang="en-US" i="1" dirty="0" err="1">
                <a:solidFill>
                  <a:srgbClr val="C00000"/>
                </a:solidFill>
              </a:rPr>
              <a:t>w</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ist-h</a:t>
            </a:r>
            <a:r>
              <a:rPr lang="en-US" i="1" dirty="0" err="1">
                <a:solidFill>
                  <a:srgbClr val="C00000"/>
                </a:solidFill>
                <a:latin typeface="Times New Roman" panose="02020603050405020304" pitchFamily="18" charset="0"/>
                <a:cs typeface="Times New Roman" panose="02020603050405020304" pitchFamily="18" charset="0"/>
              </a:rPr>
              <a:t>í</a:t>
            </a:r>
            <a:r>
              <a:rPr lang="en-US" i="1" dirty="0" err="1">
                <a:solidFill>
                  <a:srgbClr val="C00000"/>
                </a:solidFill>
              </a:rPr>
              <a:t>gh</a:t>
            </a:r>
            <a:r>
              <a:rPr lang="en-US" i="1" dirty="0">
                <a:solidFill>
                  <a:srgbClr val="C00000"/>
                </a:solidFill>
              </a:rPr>
              <a:t>, </a:t>
            </a:r>
            <a:r>
              <a:rPr lang="en-US" i="1" dirty="0" err="1">
                <a:solidFill>
                  <a:srgbClr val="C00000"/>
                </a:solidFill>
              </a:rPr>
              <a:t>wórld-w</a:t>
            </a:r>
            <a:r>
              <a:rPr lang="en-US" i="1" dirty="0" err="1">
                <a:solidFill>
                  <a:srgbClr val="C00000"/>
                </a:solidFill>
                <a:latin typeface="Times New Roman" panose="02020603050405020304" pitchFamily="18" charset="0"/>
                <a:cs typeface="Times New Roman" panose="02020603050405020304" pitchFamily="18" charset="0"/>
              </a:rPr>
              <a:t>í</a:t>
            </a:r>
            <a:r>
              <a:rPr lang="en-US" i="1" dirty="0" err="1">
                <a:solidFill>
                  <a:srgbClr val="C00000"/>
                </a:solidFill>
              </a:rPr>
              <a:t>de</a:t>
            </a:r>
            <a:endParaRPr lang="en-US" i="1" dirty="0">
              <a:solidFill>
                <a:srgbClr val="C00000"/>
              </a:solidFill>
            </a:endParaRPr>
          </a:p>
          <a:p>
            <a:pPr marL="0" indent="0" algn="ctr">
              <a:buNone/>
            </a:pPr>
            <a:endParaRPr lang="en-US" i="1" dirty="0">
              <a:solidFill>
                <a:srgbClr val="C00000"/>
              </a:solidFill>
            </a:endParaRPr>
          </a:p>
          <a:p>
            <a:r>
              <a:rPr lang="en-US" dirty="0"/>
              <a:t>Also included are Romance-type collocations in which the adjective functions as a post-modifier of the noun:</a:t>
            </a:r>
          </a:p>
          <a:p>
            <a:pPr marL="0" indent="0" algn="ctr">
              <a:buNone/>
            </a:pP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sia</a:t>
            </a:r>
            <a:r>
              <a:rPr lang="en-US" i="1" dirty="0">
                <a:solidFill>
                  <a:srgbClr val="C00000"/>
                </a:solidFill>
              </a:rPr>
              <a:t> </a:t>
            </a:r>
            <a:r>
              <a:rPr lang="en-US" i="1" dirty="0" err="1">
                <a:solidFill>
                  <a:srgbClr val="C00000"/>
                </a:solidFill>
              </a:rPr>
              <a:t>M</a:t>
            </a:r>
            <a:r>
              <a:rPr lang="en-US" i="1" dirty="0" err="1">
                <a:solidFill>
                  <a:srgbClr val="C00000"/>
                </a:solidFill>
                <a:latin typeface="Times New Roman" panose="02020603050405020304" pitchFamily="18" charset="0"/>
                <a:cs typeface="Times New Roman" panose="02020603050405020304" pitchFamily="18" charset="0"/>
              </a:rPr>
              <a:t>í</a:t>
            </a:r>
            <a:r>
              <a:rPr lang="en-US" i="1" dirty="0" err="1">
                <a:solidFill>
                  <a:srgbClr val="C00000"/>
                </a:solidFill>
              </a:rPr>
              <a:t>nor</a:t>
            </a:r>
            <a:r>
              <a:rPr lang="en-US" i="1" dirty="0">
                <a:solidFill>
                  <a:srgbClr val="C00000"/>
                </a:solidFill>
              </a:rPr>
              <a:t>, </a:t>
            </a:r>
            <a:r>
              <a:rPr lang="en-US" i="1" dirty="0" err="1">
                <a:solidFill>
                  <a:srgbClr val="C00000"/>
                </a:solidFill>
              </a:rPr>
              <a:t>Att</a:t>
            </a:r>
            <a:r>
              <a:rPr lang="en-US" i="1" dirty="0" err="1">
                <a:solidFill>
                  <a:srgbClr val="C00000"/>
                </a:solidFill>
                <a:latin typeface="Times New Roman" panose="02020603050405020304" pitchFamily="18" charset="0"/>
                <a:cs typeface="Times New Roman" panose="02020603050405020304" pitchFamily="18" charset="0"/>
              </a:rPr>
              <a:t>ó</a:t>
            </a:r>
            <a:r>
              <a:rPr lang="en-US" i="1" dirty="0" err="1">
                <a:solidFill>
                  <a:srgbClr val="C00000"/>
                </a:solidFill>
              </a:rPr>
              <a:t>rney</a:t>
            </a:r>
            <a:r>
              <a:rPr lang="en-US" i="1" dirty="0">
                <a:solidFill>
                  <a:srgbClr val="C00000"/>
                </a:solidFill>
              </a:rPr>
              <a:t> </a:t>
            </a:r>
            <a:r>
              <a:rPr lang="en-US" i="1" dirty="0" err="1">
                <a:solidFill>
                  <a:srgbClr val="C00000"/>
                </a:solidFill>
              </a:rPr>
              <a:t>G</a:t>
            </a:r>
            <a:r>
              <a:rPr lang="en-US" i="1" dirty="0" err="1">
                <a:solidFill>
                  <a:srgbClr val="C00000"/>
                </a:solidFill>
                <a:latin typeface="Times New Roman" panose="02020603050405020304" pitchFamily="18" charset="0"/>
                <a:cs typeface="Times New Roman" panose="02020603050405020304" pitchFamily="18" charset="0"/>
              </a:rPr>
              <a:t>é</a:t>
            </a:r>
            <a:r>
              <a:rPr lang="en-US" i="1" dirty="0" err="1">
                <a:solidFill>
                  <a:srgbClr val="C00000"/>
                </a:solidFill>
              </a:rPr>
              <a:t>neral</a:t>
            </a:r>
            <a:r>
              <a:rPr lang="en-US" i="1" dirty="0">
                <a:solidFill>
                  <a:srgbClr val="C00000"/>
                </a:solidFill>
              </a:rPr>
              <a:t>, </a:t>
            </a:r>
            <a:r>
              <a:rPr lang="en-US" i="1" dirty="0" err="1">
                <a:solidFill>
                  <a:srgbClr val="C00000"/>
                </a:solidFill>
              </a:rPr>
              <a:t>h</a:t>
            </a:r>
            <a:r>
              <a:rPr lang="en-US" i="1" dirty="0" err="1">
                <a:solidFill>
                  <a:srgbClr val="C00000"/>
                </a:solidFill>
                <a:latin typeface="Times New Roman" panose="02020603050405020304" pitchFamily="18" charset="0"/>
                <a:cs typeface="Times New Roman" panose="02020603050405020304" pitchFamily="18" charset="0"/>
              </a:rPr>
              <a:t>é</a:t>
            </a:r>
            <a:r>
              <a:rPr lang="en-US" i="1" dirty="0" err="1">
                <a:solidFill>
                  <a:srgbClr val="C00000"/>
                </a:solidFill>
              </a:rPr>
              <a:t>ir</a:t>
            </a:r>
            <a:r>
              <a:rPr lang="en-US" i="1" dirty="0">
                <a:solidFill>
                  <a:srgbClr val="C00000"/>
                </a:solidFill>
              </a:rPr>
              <a:t> </a:t>
            </a:r>
            <a:r>
              <a:rPr lang="en-US" i="1" dirty="0" err="1">
                <a:solidFill>
                  <a:srgbClr val="C00000"/>
                </a:solidFill>
              </a:rPr>
              <a:t>app</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rent</a:t>
            </a:r>
            <a:endParaRPr lang="en-US" i="1" dirty="0">
              <a:solidFill>
                <a:srgbClr val="C00000"/>
              </a:solidFill>
            </a:endParaRPr>
          </a:p>
        </p:txBody>
      </p:sp>
    </p:spTree>
    <p:extLst>
      <p:ext uri="{BB962C8B-B14F-4D97-AF65-F5344CB8AC3E}">
        <p14:creationId xmlns:p14="http://schemas.microsoft.com/office/powerpoint/2010/main" val="2483887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2.6. Stress in Compounds and Compound-Like Collocations – </a:t>
            </a:r>
            <a:r>
              <a:rPr lang="en-US" sz="4000" b="1" dirty="0">
                <a:solidFill>
                  <a:srgbClr val="C00000"/>
                </a:solidFill>
                <a:latin typeface="Cambria" panose="02040503050406030204" pitchFamily="18" charset="0"/>
                <a:ea typeface="Cambria" panose="02040503050406030204" pitchFamily="18" charset="0"/>
              </a:rPr>
              <a:t>Verb as Second Element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83921"/>
            <a:ext cx="10515599" cy="4351338"/>
          </a:xfrm>
        </p:spPr>
        <p:txBody>
          <a:bodyPr>
            <a:normAutofit fontScale="92500"/>
          </a:bodyPr>
          <a:lstStyle/>
          <a:p>
            <a:r>
              <a:rPr lang="en-US" b="1" dirty="0"/>
              <a:t>Compounds</a:t>
            </a:r>
            <a:r>
              <a:rPr lang="en-US" dirty="0"/>
              <a:t> of this type consist primarily of </a:t>
            </a:r>
            <a:r>
              <a:rPr lang="en-US" u="sng" dirty="0"/>
              <a:t>Adverb + Verb</a:t>
            </a:r>
            <a:r>
              <a:rPr lang="en-US" dirty="0"/>
              <a:t>. If the compound functions as a noun, the first element is stressed:</a:t>
            </a:r>
          </a:p>
          <a:p>
            <a:pPr marL="0" indent="0" algn="ctr">
              <a:buNone/>
            </a:pPr>
            <a:r>
              <a:rPr lang="en-US" i="1" dirty="0" err="1">
                <a:solidFill>
                  <a:srgbClr val="C00000"/>
                </a:solidFill>
              </a:rPr>
              <a:t>óutcry</a:t>
            </a:r>
            <a:r>
              <a:rPr lang="en-US" i="1" dirty="0">
                <a:solidFill>
                  <a:srgbClr val="C00000"/>
                </a:solidFill>
              </a:rPr>
              <a:t>, </a:t>
            </a:r>
            <a:r>
              <a:rPr lang="en-US" i="1" dirty="0" err="1">
                <a:solidFill>
                  <a:srgbClr val="C00000"/>
                </a:solidFill>
              </a:rPr>
              <a:t>óverhang</a:t>
            </a:r>
            <a:r>
              <a:rPr lang="en-US" i="1" dirty="0">
                <a:solidFill>
                  <a:srgbClr val="C00000"/>
                </a:solidFill>
              </a:rPr>
              <a:t>, </a:t>
            </a:r>
            <a:r>
              <a:rPr lang="en-US" i="1" dirty="0" err="1">
                <a:solidFill>
                  <a:srgbClr val="C00000"/>
                </a:solidFill>
              </a:rPr>
              <a:t>únderwear</a:t>
            </a:r>
            <a:r>
              <a:rPr lang="en-US" i="1" dirty="0">
                <a:solidFill>
                  <a:srgbClr val="C00000"/>
                </a:solidFill>
              </a:rPr>
              <a:t>, </a:t>
            </a:r>
            <a:r>
              <a:rPr lang="en-US" i="1" dirty="0" err="1">
                <a:solidFill>
                  <a:srgbClr val="C00000"/>
                </a:solidFill>
              </a:rPr>
              <a:t>úpset</a:t>
            </a:r>
            <a:endParaRPr lang="en-US" i="1" dirty="0">
              <a:solidFill>
                <a:srgbClr val="C00000"/>
              </a:solidFill>
            </a:endParaRPr>
          </a:p>
          <a:p>
            <a:endParaRPr lang="en-US" i="1" dirty="0">
              <a:solidFill>
                <a:srgbClr val="C00000"/>
              </a:solidFill>
            </a:endParaRPr>
          </a:p>
          <a:p>
            <a:r>
              <a:rPr lang="en-US" dirty="0"/>
              <a:t>If the compound functions as a verb, the second element is stressed:</a:t>
            </a:r>
          </a:p>
          <a:p>
            <a:pPr marL="0" indent="0" algn="ctr">
              <a:buNone/>
            </a:pPr>
            <a:r>
              <a:rPr lang="en-US" i="1" dirty="0" err="1">
                <a:solidFill>
                  <a:srgbClr val="C00000"/>
                </a:solidFill>
              </a:rPr>
              <a:t>outdó</a:t>
            </a:r>
            <a:r>
              <a:rPr lang="en-US" i="1" dirty="0">
                <a:solidFill>
                  <a:srgbClr val="C00000"/>
                </a:solidFill>
              </a:rPr>
              <a:t>, </a:t>
            </a:r>
            <a:r>
              <a:rPr lang="en-US" i="1" dirty="0" err="1">
                <a:solidFill>
                  <a:srgbClr val="C00000"/>
                </a:solidFill>
              </a:rPr>
              <a:t>overrúle</a:t>
            </a:r>
            <a:r>
              <a:rPr lang="en-US" i="1" dirty="0">
                <a:solidFill>
                  <a:srgbClr val="C00000"/>
                </a:solidFill>
              </a:rPr>
              <a:t>, </a:t>
            </a:r>
            <a:r>
              <a:rPr lang="en-US" i="1" dirty="0" err="1">
                <a:solidFill>
                  <a:srgbClr val="C00000"/>
                </a:solidFill>
              </a:rPr>
              <a:t>undert</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ke</a:t>
            </a:r>
            <a:r>
              <a:rPr lang="en-US" i="1" dirty="0">
                <a:solidFill>
                  <a:srgbClr val="C00000"/>
                </a:solidFill>
              </a:rPr>
              <a:t>, </a:t>
            </a:r>
            <a:r>
              <a:rPr lang="en-US" i="1" dirty="0" err="1">
                <a:solidFill>
                  <a:srgbClr val="C00000"/>
                </a:solidFill>
              </a:rPr>
              <a:t>ups</a:t>
            </a:r>
            <a:r>
              <a:rPr lang="en-US" i="1" dirty="0" err="1">
                <a:solidFill>
                  <a:srgbClr val="C00000"/>
                </a:solidFill>
                <a:latin typeface="Times New Roman" panose="02020603050405020304" pitchFamily="18" charset="0"/>
                <a:cs typeface="Times New Roman" panose="02020603050405020304" pitchFamily="18" charset="0"/>
              </a:rPr>
              <a:t>é</a:t>
            </a:r>
            <a:r>
              <a:rPr lang="en-US" i="1" dirty="0" err="1">
                <a:solidFill>
                  <a:srgbClr val="C00000"/>
                </a:solidFill>
              </a:rPr>
              <a:t>t</a:t>
            </a:r>
            <a:endParaRPr lang="en-US" i="1" dirty="0">
              <a:solidFill>
                <a:srgbClr val="C00000"/>
              </a:solidFill>
            </a:endParaRPr>
          </a:p>
          <a:p>
            <a:pPr marL="0" indent="0" algn="ctr">
              <a:buNone/>
            </a:pPr>
            <a:endParaRPr lang="en-US" i="1" dirty="0">
              <a:solidFill>
                <a:srgbClr val="C00000"/>
              </a:solidFill>
            </a:endParaRPr>
          </a:p>
          <a:p>
            <a:r>
              <a:rPr lang="en-US" dirty="0"/>
              <a:t>…although there are a few cases where the verb is stressed like the noun: </a:t>
            </a:r>
          </a:p>
          <a:p>
            <a:pPr marL="0" indent="0" algn="ctr">
              <a:buNone/>
            </a:pPr>
            <a:r>
              <a:rPr lang="en-US" i="1" dirty="0" err="1">
                <a:solidFill>
                  <a:srgbClr val="C00000"/>
                </a:solidFill>
                <a:latin typeface="Times New Roman" panose="02020603050405020304" pitchFamily="18" charset="0"/>
                <a:cs typeface="Times New Roman" panose="02020603050405020304" pitchFamily="18" charset="0"/>
              </a:rPr>
              <a:t>báckfire</a:t>
            </a:r>
            <a:r>
              <a:rPr lang="en-US" i="1" dirty="0">
                <a:solidFill>
                  <a:srgbClr val="C00000"/>
                </a:solidFill>
                <a:latin typeface="Times New Roman" panose="02020603050405020304" pitchFamily="18" charset="0"/>
                <a:cs typeface="Times New Roman" panose="02020603050405020304" pitchFamily="18" charset="0"/>
              </a:rPr>
              <a:t>, </a:t>
            </a:r>
            <a:r>
              <a:rPr lang="en-US" i="1" dirty="0" err="1">
                <a:solidFill>
                  <a:srgbClr val="C00000"/>
                </a:solidFill>
                <a:latin typeface="Times New Roman" panose="02020603050405020304" pitchFamily="18" charset="0"/>
                <a:cs typeface="Times New Roman" panose="02020603050405020304" pitchFamily="18" charset="0"/>
              </a:rPr>
              <a:t>bróadcast</a:t>
            </a:r>
            <a:endParaRPr lang="en-US" i="1" dirty="0">
              <a:solidFill>
                <a:srgbClr val="C00000"/>
              </a:solidFill>
            </a:endParaRPr>
          </a:p>
        </p:txBody>
      </p:sp>
    </p:spTree>
    <p:extLst>
      <p:ext uri="{BB962C8B-B14F-4D97-AF65-F5344CB8AC3E}">
        <p14:creationId xmlns:p14="http://schemas.microsoft.com/office/powerpoint/2010/main" val="42258581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fontScale="90000"/>
          </a:bodyPr>
          <a:lstStyle/>
          <a:p>
            <a:r>
              <a:rPr lang="en-US" sz="4000" b="1" dirty="0">
                <a:latin typeface="Cambria" panose="02040503050406030204" pitchFamily="18" charset="0"/>
                <a:ea typeface="Cambria" panose="02040503050406030204" pitchFamily="18" charset="0"/>
              </a:rPr>
              <a:t>2.6. Stress in Compounds and Compound-Like Collocations – </a:t>
            </a:r>
            <a:r>
              <a:rPr lang="en-US" sz="4000" b="1" dirty="0">
                <a:solidFill>
                  <a:srgbClr val="C00000"/>
                </a:solidFill>
                <a:latin typeface="Cambria" panose="02040503050406030204" pitchFamily="18" charset="0"/>
                <a:ea typeface="Cambria" panose="02040503050406030204" pitchFamily="18" charset="0"/>
              </a:rPr>
              <a:t>Verb as Second Element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883921"/>
            <a:ext cx="10515599" cy="4351338"/>
          </a:xfrm>
        </p:spPr>
        <p:txBody>
          <a:bodyPr>
            <a:normAutofit fontScale="92500" lnSpcReduction="10000"/>
          </a:bodyPr>
          <a:lstStyle/>
          <a:p>
            <a:r>
              <a:rPr lang="en-US" dirty="0"/>
              <a:t>There are also some examples of </a:t>
            </a:r>
            <a:r>
              <a:rPr lang="en-US" u="sng" dirty="0"/>
              <a:t>Noun + Verb</a:t>
            </a:r>
            <a:r>
              <a:rPr lang="en-US" dirty="0"/>
              <a:t>: </a:t>
            </a:r>
          </a:p>
          <a:p>
            <a:pPr marL="0" indent="0" algn="ctr">
              <a:buNone/>
            </a:pPr>
            <a:r>
              <a:rPr lang="en-US" i="1" dirty="0" err="1">
                <a:solidFill>
                  <a:srgbClr val="C00000"/>
                </a:solidFill>
              </a:rPr>
              <a:t>f</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ce</a:t>
            </a:r>
            <a:r>
              <a:rPr lang="en-US" i="1" dirty="0">
                <a:solidFill>
                  <a:srgbClr val="C00000"/>
                </a:solidFill>
              </a:rPr>
              <a:t>-lift, </a:t>
            </a:r>
            <a:r>
              <a:rPr lang="en-US" i="1" dirty="0" err="1">
                <a:solidFill>
                  <a:srgbClr val="C00000"/>
                </a:solidFill>
              </a:rPr>
              <a:t>h</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ircut</a:t>
            </a:r>
            <a:r>
              <a:rPr lang="en-US" i="1" dirty="0">
                <a:solidFill>
                  <a:srgbClr val="C00000"/>
                </a:solidFill>
              </a:rPr>
              <a:t>, </a:t>
            </a:r>
            <a:r>
              <a:rPr lang="en-US" i="1" dirty="0" err="1">
                <a:solidFill>
                  <a:srgbClr val="C00000"/>
                </a:solidFill>
              </a:rPr>
              <a:t>h</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ndshake</a:t>
            </a:r>
            <a:r>
              <a:rPr lang="en-US" i="1" dirty="0">
                <a:solidFill>
                  <a:srgbClr val="C00000"/>
                </a:solidFill>
              </a:rPr>
              <a:t>;</a:t>
            </a:r>
            <a:endParaRPr lang="en-US" dirty="0">
              <a:solidFill>
                <a:srgbClr val="C00000"/>
              </a:solidFill>
            </a:endParaRPr>
          </a:p>
          <a:p>
            <a:endParaRPr lang="en-US" i="1" dirty="0">
              <a:solidFill>
                <a:srgbClr val="C00000"/>
              </a:solidFill>
            </a:endParaRPr>
          </a:p>
          <a:p>
            <a:r>
              <a:rPr lang="en-US" dirty="0"/>
              <a:t>…and a few cases of </a:t>
            </a:r>
            <a:r>
              <a:rPr lang="en-US" u="sng" dirty="0"/>
              <a:t>Verb + Verb</a:t>
            </a:r>
            <a:r>
              <a:rPr lang="en-US" dirty="0"/>
              <a:t>: </a:t>
            </a:r>
          </a:p>
          <a:p>
            <a:pPr marL="0" indent="0" algn="ctr">
              <a:buNone/>
            </a:pPr>
            <a:r>
              <a:rPr lang="en-US" i="1" dirty="0" err="1">
                <a:solidFill>
                  <a:srgbClr val="C00000"/>
                </a:solidFill>
              </a:rPr>
              <a:t>h</a:t>
            </a:r>
            <a:r>
              <a:rPr lang="en-US" i="1" dirty="0" err="1">
                <a:solidFill>
                  <a:srgbClr val="C00000"/>
                </a:solidFill>
                <a:latin typeface="Times New Roman" panose="02020603050405020304" pitchFamily="18" charset="0"/>
                <a:cs typeface="Times New Roman" panose="02020603050405020304" pitchFamily="18" charset="0"/>
              </a:rPr>
              <a:t>é</a:t>
            </a:r>
            <a:r>
              <a:rPr lang="en-US" i="1" dirty="0" err="1">
                <a:solidFill>
                  <a:srgbClr val="C00000"/>
                </a:solidFill>
              </a:rPr>
              <a:t>ar</a:t>
            </a:r>
            <a:r>
              <a:rPr lang="en-US" i="1" dirty="0">
                <a:solidFill>
                  <a:srgbClr val="C00000"/>
                </a:solidFill>
              </a:rPr>
              <a:t>,-say, </a:t>
            </a:r>
            <a:r>
              <a:rPr lang="en-US" i="1" dirty="0" err="1">
                <a:solidFill>
                  <a:srgbClr val="C00000"/>
                </a:solidFill>
              </a:rPr>
              <a:t>l</a:t>
            </a:r>
            <a:r>
              <a:rPr lang="en-US" i="1" dirty="0" err="1">
                <a:solidFill>
                  <a:srgbClr val="C00000"/>
                </a:solidFill>
                <a:latin typeface="Times New Roman" panose="02020603050405020304" pitchFamily="18" charset="0"/>
                <a:cs typeface="Times New Roman" panose="02020603050405020304" pitchFamily="18" charset="0"/>
              </a:rPr>
              <a:t>ó</a:t>
            </a:r>
            <a:r>
              <a:rPr lang="en-US" i="1" dirty="0" err="1">
                <a:solidFill>
                  <a:srgbClr val="C00000"/>
                </a:solidFill>
              </a:rPr>
              <a:t>oksee</a:t>
            </a:r>
            <a:endParaRPr lang="en-US" i="1" dirty="0">
              <a:solidFill>
                <a:srgbClr val="C00000"/>
              </a:solidFill>
            </a:endParaRPr>
          </a:p>
          <a:p>
            <a:pPr marL="0" indent="0" algn="ctr">
              <a:buNone/>
            </a:pPr>
            <a:endParaRPr lang="en-US" i="1" dirty="0">
              <a:solidFill>
                <a:srgbClr val="C00000"/>
              </a:solidFill>
            </a:endParaRPr>
          </a:p>
          <a:p>
            <a:r>
              <a:rPr lang="en-US" dirty="0"/>
              <a:t>Compound-like collocations of this type are rare, though it should be pointed out that </a:t>
            </a:r>
            <a:r>
              <a:rPr lang="en-US" u="sng" dirty="0"/>
              <a:t>Adverb + Verb c</a:t>
            </a:r>
            <a:r>
              <a:rPr lang="en-US" dirty="0"/>
              <a:t>ombinations often vacillate between </a:t>
            </a:r>
            <a:r>
              <a:rPr lang="en-US" u="sng" dirty="0"/>
              <a:t>double stress and single stress</a:t>
            </a:r>
            <a:r>
              <a:rPr lang="en-US" dirty="0"/>
              <a:t>:</a:t>
            </a:r>
          </a:p>
          <a:p>
            <a:pPr marL="0" indent="0" algn="ctr">
              <a:buNone/>
            </a:pPr>
            <a:r>
              <a:rPr lang="en-US" i="1" dirty="0" err="1">
                <a:solidFill>
                  <a:srgbClr val="C00000"/>
                </a:solidFill>
                <a:latin typeface="Times New Roman" panose="02020603050405020304" pitchFamily="18" charset="0"/>
                <a:cs typeface="Times New Roman" panose="02020603050405020304" pitchFamily="18" charset="0"/>
              </a:rPr>
              <a:t>óutbíd</a:t>
            </a:r>
            <a:r>
              <a:rPr lang="en-US" i="1" dirty="0">
                <a:solidFill>
                  <a:srgbClr val="C00000"/>
                </a:solidFill>
                <a:latin typeface="Times New Roman" panose="02020603050405020304" pitchFamily="18" charset="0"/>
                <a:cs typeface="Times New Roman" panose="02020603050405020304" pitchFamily="18" charset="0"/>
              </a:rPr>
              <a:t> or </a:t>
            </a:r>
            <a:r>
              <a:rPr lang="en-US" i="1" dirty="0" err="1">
                <a:solidFill>
                  <a:srgbClr val="C00000"/>
                </a:solidFill>
                <a:latin typeface="Times New Roman" panose="02020603050405020304" pitchFamily="18" charset="0"/>
                <a:cs typeface="Times New Roman" panose="02020603050405020304" pitchFamily="18" charset="0"/>
              </a:rPr>
              <a:t>outbíd</a:t>
            </a:r>
            <a:r>
              <a:rPr lang="en-US" i="1" dirty="0">
                <a:solidFill>
                  <a:srgbClr val="C00000"/>
                </a:solidFill>
                <a:latin typeface="Times New Roman" panose="02020603050405020304" pitchFamily="18" charset="0"/>
                <a:cs typeface="Times New Roman" panose="02020603050405020304" pitchFamily="18" charset="0"/>
              </a:rPr>
              <a:t>, </a:t>
            </a:r>
            <a:r>
              <a:rPr lang="en-US" i="1" dirty="0" err="1">
                <a:solidFill>
                  <a:srgbClr val="C00000"/>
                </a:solidFill>
                <a:latin typeface="Times New Roman" panose="02020603050405020304" pitchFamily="18" charset="0"/>
                <a:cs typeface="Times New Roman" panose="02020603050405020304" pitchFamily="18" charset="0"/>
              </a:rPr>
              <a:t>óverdevélop</a:t>
            </a:r>
            <a:r>
              <a:rPr lang="en-US" i="1" dirty="0">
                <a:solidFill>
                  <a:srgbClr val="C00000"/>
                </a:solidFill>
                <a:latin typeface="Times New Roman" panose="02020603050405020304" pitchFamily="18" charset="0"/>
                <a:cs typeface="Times New Roman" panose="02020603050405020304" pitchFamily="18" charset="0"/>
              </a:rPr>
              <a:t> or </a:t>
            </a:r>
            <a:r>
              <a:rPr lang="en-US" i="1" dirty="0" err="1">
                <a:solidFill>
                  <a:srgbClr val="C00000"/>
                </a:solidFill>
                <a:latin typeface="Times New Roman" panose="02020603050405020304" pitchFamily="18" charset="0"/>
                <a:cs typeface="Times New Roman" panose="02020603050405020304" pitchFamily="18" charset="0"/>
              </a:rPr>
              <a:t>overdevélop</a:t>
            </a:r>
            <a:endParaRPr lang="en-US" i="1" dirty="0">
              <a:solidFill>
                <a:srgbClr val="C00000"/>
              </a:solidFill>
            </a:endParaRPr>
          </a:p>
        </p:txBody>
      </p:sp>
    </p:spTree>
    <p:extLst>
      <p:ext uri="{BB962C8B-B14F-4D97-AF65-F5344CB8AC3E}">
        <p14:creationId xmlns:p14="http://schemas.microsoft.com/office/powerpoint/2010/main" val="23788623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6" end="6"/>
                                            </p:txEl>
                                          </p:spTgt>
                                        </p:tgtEl>
                                        <p:attrNameLst>
                                          <p:attrName>style.visibility</p:attrName>
                                        </p:attrNameLst>
                                      </p:cBhvr>
                                      <p:to>
                                        <p:strVal val="visible"/>
                                      </p:to>
                                    </p:set>
                                    <p:animEffect transition="in" filter="fade">
                                      <p:cBhvr>
                                        <p:cTn id="27" dur="500"/>
                                        <p:tgtEl>
                                          <p:spTgt spid="8">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8">
                                            <p:txEl>
                                              <p:pRg st="7" end="7"/>
                                            </p:txEl>
                                          </p:spTgt>
                                        </p:tgtEl>
                                        <p:attrNameLst>
                                          <p:attrName>style.visibility</p:attrName>
                                        </p:attrNameLst>
                                      </p:cBhvr>
                                      <p:to>
                                        <p:strVal val="visible"/>
                                      </p:to>
                                    </p:set>
                                    <p:animEffect transition="in" filter="fade">
                                      <p:cBhvr>
                                        <p:cTn id="32" dur="500"/>
                                        <p:tgtEl>
                                          <p:spTgt spid="8">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Autofit/>
          </a:bodyPr>
          <a:lstStyle/>
          <a:p>
            <a:r>
              <a:rPr lang="en-US" sz="3200" b="1" dirty="0">
                <a:latin typeface="Cambria" panose="02040503050406030204" pitchFamily="18" charset="0"/>
                <a:ea typeface="Cambria" panose="02040503050406030204" pitchFamily="18" charset="0"/>
              </a:rPr>
              <a:t>2.7. Stress in Compounds and Compound-Like Collocations –</a:t>
            </a:r>
            <a:r>
              <a:rPr lang="en-US" sz="3200" b="1" dirty="0">
                <a:solidFill>
                  <a:srgbClr val="C00000"/>
                </a:solidFill>
                <a:latin typeface="Cambria" panose="02040503050406030204" pitchFamily="18" charset="0"/>
                <a:ea typeface="Cambria" panose="02040503050406030204" pitchFamily="18" charset="0"/>
              </a:rPr>
              <a:t>Second Element as a Variation of the First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690688"/>
            <a:ext cx="10515599" cy="4351338"/>
          </a:xfrm>
        </p:spPr>
        <p:txBody>
          <a:bodyPr>
            <a:normAutofit/>
          </a:bodyPr>
          <a:lstStyle/>
          <a:p>
            <a:r>
              <a:rPr lang="en-US" dirty="0"/>
              <a:t>There are a number of collocations whose </a:t>
            </a:r>
            <a:r>
              <a:rPr lang="en-US" u="sng" dirty="0"/>
              <a:t>second element repeats the first with a minor variation</a:t>
            </a:r>
            <a:r>
              <a:rPr lang="en-US" dirty="0"/>
              <a:t>. One of both of the elements may be meaningless:</a:t>
            </a:r>
          </a:p>
          <a:p>
            <a:pPr marL="0" indent="0" algn="ctr">
              <a:buNone/>
            </a:pPr>
            <a:r>
              <a:rPr lang="en-US" i="1" dirty="0">
                <a:solidFill>
                  <a:srgbClr val="C00000"/>
                </a:solidFill>
              </a:rPr>
              <a:t>chit-chat, hocus-pocus</a:t>
            </a:r>
            <a:endParaRPr lang="en-US" dirty="0">
              <a:solidFill>
                <a:srgbClr val="C00000"/>
              </a:solidFill>
            </a:endParaRPr>
          </a:p>
          <a:p>
            <a:endParaRPr lang="en-US" sz="1100" i="1" dirty="0">
              <a:solidFill>
                <a:srgbClr val="C00000"/>
              </a:solidFill>
            </a:endParaRPr>
          </a:p>
          <a:p>
            <a:r>
              <a:rPr lang="en-US" b="1" dirty="0"/>
              <a:t>Compound </a:t>
            </a:r>
            <a:r>
              <a:rPr lang="en-US" dirty="0"/>
              <a:t>of this type are formed by </a:t>
            </a:r>
            <a:r>
              <a:rPr lang="en-US" u="sng" dirty="0"/>
              <a:t>altering the vowel</a:t>
            </a:r>
            <a:r>
              <a:rPr lang="en-US" dirty="0"/>
              <a:t>. All the compounds </a:t>
            </a:r>
            <a:r>
              <a:rPr lang="en-US" u="sng" dirty="0"/>
              <a:t>follow the normal stress pattern</a:t>
            </a:r>
            <a:r>
              <a:rPr lang="en-US" dirty="0"/>
              <a:t>, with </a:t>
            </a:r>
            <a:r>
              <a:rPr lang="en-US" u="sng" dirty="0"/>
              <a:t>stress on the first syllable</a:t>
            </a:r>
            <a:r>
              <a:rPr lang="en-US" dirty="0"/>
              <a:t>. The following list is representative:</a:t>
            </a:r>
          </a:p>
          <a:p>
            <a:pPr marL="0" indent="0" algn="ctr">
              <a:buNone/>
            </a:pPr>
            <a:endParaRPr lang="en-US" i="1" dirty="0">
              <a:solidFill>
                <a:srgbClr val="C00000"/>
              </a:solidFill>
            </a:endParaRPr>
          </a:p>
        </p:txBody>
      </p:sp>
      <p:graphicFrame>
        <p:nvGraphicFramePr>
          <p:cNvPr id="2" name="Table 2">
            <a:extLst>
              <a:ext uri="{FF2B5EF4-FFF2-40B4-BE49-F238E27FC236}">
                <a16:creationId xmlns:a16="http://schemas.microsoft.com/office/drawing/2014/main" id="{79404A79-DADF-44A8-9F98-D42E414D15C2}"/>
              </a:ext>
            </a:extLst>
          </p:cNvPr>
          <p:cNvGraphicFramePr>
            <a:graphicFrameLocks noGrp="1"/>
          </p:cNvGraphicFramePr>
          <p:nvPr>
            <p:extLst>
              <p:ext uri="{D42A27DB-BD31-4B8C-83A1-F6EECF244321}">
                <p14:modId xmlns:p14="http://schemas.microsoft.com/office/powerpoint/2010/main" val="2870302503"/>
              </p:ext>
            </p:extLst>
          </p:nvPr>
        </p:nvGraphicFramePr>
        <p:xfrm>
          <a:off x="3648930" y="5014060"/>
          <a:ext cx="5929971" cy="1371600"/>
        </p:xfrm>
        <a:graphic>
          <a:graphicData uri="http://schemas.openxmlformats.org/drawingml/2006/table">
            <a:tbl>
              <a:tblPr firstRow="1" bandRow="1">
                <a:tableStyleId>{5940675A-B579-460E-94D1-54222C63F5DA}</a:tableStyleId>
              </a:tblPr>
              <a:tblGrid>
                <a:gridCol w="1976657">
                  <a:extLst>
                    <a:ext uri="{9D8B030D-6E8A-4147-A177-3AD203B41FA5}">
                      <a16:colId xmlns:a16="http://schemas.microsoft.com/office/drawing/2014/main" val="24344179"/>
                    </a:ext>
                  </a:extLst>
                </a:gridCol>
                <a:gridCol w="1976657">
                  <a:extLst>
                    <a:ext uri="{9D8B030D-6E8A-4147-A177-3AD203B41FA5}">
                      <a16:colId xmlns:a16="http://schemas.microsoft.com/office/drawing/2014/main" val="726385891"/>
                    </a:ext>
                  </a:extLst>
                </a:gridCol>
                <a:gridCol w="1976657">
                  <a:extLst>
                    <a:ext uri="{9D8B030D-6E8A-4147-A177-3AD203B41FA5}">
                      <a16:colId xmlns:a16="http://schemas.microsoft.com/office/drawing/2014/main" val="3305009775"/>
                    </a:ext>
                  </a:extLst>
                </a:gridCol>
              </a:tblGrid>
              <a:tr h="284968">
                <a:tc>
                  <a:txBody>
                    <a:bodyPr/>
                    <a:lstStyle/>
                    <a:p>
                      <a:pPr algn="ctr"/>
                      <a:r>
                        <a:rPr lang="en-US" sz="2400" i="1" dirty="0" err="1">
                          <a:solidFill>
                            <a:srgbClr val="C00000"/>
                          </a:solidFill>
                        </a:rPr>
                        <a:t>chít</a:t>
                      </a:r>
                      <a:r>
                        <a:rPr lang="en-US" sz="2400" i="1" dirty="0">
                          <a:solidFill>
                            <a:srgbClr val="C00000"/>
                          </a:solidFill>
                        </a:rPr>
                        <a:t>-chat</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i="1" dirty="0" err="1">
                          <a:solidFill>
                            <a:srgbClr val="C00000"/>
                          </a:solidFill>
                        </a:rPr>
                        <a:t>fíddle-faddle</a:t>
                      </a:r>
                      <a:endParaRPr lang="en-US" sz="2400" i="1" dirty="0">
                        <a:solidFill>
                          <a:srgbClr val="C00000"/>
                        </a:solidFill>
                      </a:endParaRP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i="1" dirty="0" err="1">
                          <a:solidFill>
                            <a:srgbClr val="C00000"/>
                          </a:solidFill>
                        </a:rPr>
                        <a:t>píng</a:t>
                      </a:r>
                      <a:r>
                        <a:rPr lang="en-US" sz="2400" i="1" dirty="0">
                          <a:solidFill>
                            <a:srgbClr val="C00000"/>
                          </a:solidFill>
                        </a:rPr>
                        <a:t>-pong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246540259"/>
                  </a:ext>
                </a:extLst>
              </a:tr>
              <a:tr h="284968">
                <a:tc>
                  <a:txBody>
                    <a:bodyPr/>
                    <a:lstStyle/>
                    <a:p>
                      <a:pPr algn="ctr"/>
                      <a:r>
                        <a:rPr lang="en-US" sz="2400" i="1" dirty="0" err="1">
                          <a:solidFill>
                            <a:srgbClr val="C00000"/>
                          </a:solidFill>
                        </a:rPr>
                        <a:t>dílly</a:t>
                      </a:r>
                      <a:r>
                        <a:rPr lang="en-US" sz="2400" i="1" dirty="0">
                          <a:solidFill>
                            <a:srgbClr val="C00000"/>
                          </a:solidFill>
                        </a:rPr>
                        <a:t>-dally</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i="1" dirty="0" err="1">
                          <a:solidFill>
                            <a:srgbClr val="C00000"/>
                          </a:solidFill>
                        </a:rPr>
                        <a:t>kníck</a:t>
                      </a:r>
                      <a:r>
                        <a:rPr lang="en-US" sz="2400" i="1" dirty="0">
                          <a:solidFill>
                            <a:srgbClr val="C00000"/>
                          </a:solidFill>
                        </a:rPr>
                        <a:t>-knack</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i="1" dirty="0" err="1">
                          <a:solidFill>
                            <a:srgbClr val="C00000"/>
                          </a:solidFill>
                        </a:rPr>
                        <a:t>ríff</a:t>
                      </a:r>
                      <a:r>
                        <a:rPr lang="en-US" sz="2400" i="1" dirty="0">
                          <a:solidFill>
                            <a:srgbClr val="C00000"/>
                          </a:solidFill>
                        </a:rPr>
                        <a:t>-raff</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720153794"/>
                  </a:ext>
                </a:extLst>
              </a:tr>
              <a:tr h="284968">
                <a:tc>
                  <a:txBody>
                    <a:bodyPr/>
                    <a:lstStyle/>
                    <a:p>
                      <a:pPr algn="ctr"/>
                      <a:r>
                        <a:rPr lang="en-US" sz="2400" i="1" dirty="0" err="1">
                          <a:solidFill>
                            <a:srgbClr val="C00000"/>
                          </a:solidFill>
                        </a:rPr>
                        <a:t>díng</a:t>
                      </a:r>
                      <a:r>
                        <a:rPr lang="en-US" sz="2400" i="1" dirty="0">
                          <a:solidFill>
                            <a:srgbClr val="C00000"/>
                          </a:solidFill>
                        </a:rPr>
                        <a:t>-dong</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i="1" dirty="0" err="1">
                          <a:solidFill>
                            <a:srgbClr val="C00000"/>
                          </a:solidFill>
                        </a:rPr>
                        <a:t>mísh</a:t>
                      </a:r>
                      <a:r>
                        <a:rPr lang="en-US" sz="2400" i="1" dirty="0">
                          <a:solidFill>
                            <a:srgbClr val="C00000"/>
                          </a:solidFill>
                        </a:rPr>
                        <a:t>-mash</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400" i="1" dirty="0" err="1">
                          <a:solidFill>
                            <a:srgbClr val="C00000"/>
                          </a:solidFill>
                        </a:rPr>
                        <a:t>sée</a:t>
                      </a:r>
                      <a:r>
                        <a:rPr lang="en-US" sz="2400" i="1" dirty="0">
                          <a:solidFill>
                            <a:srgbClr val="C00000"/>
                          </a:solidFill>
                        </a:rPr>
                        <a:t>-saw</a:t>
                      </a:r>
                    </a:p>
                  </a:txBody>
                  <a:tcP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001775984"/>
                  </a:ext>
                </a:extLst>
              </a:tr>
            </a:tbl>
          </a:graphicData>
        </a:graphic>
      </p:graphicFrame>
    </p:spTree>
    <p:extLst>
      <p:ext uri="{BB962C8B-B14F-4D97-AF65-F5344CB8AC3E}">
        <p14:creationId xmlns:p14="http://schemas.microsoft.com/office/powerpoint/2010/main" val="37353554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1" end="1"/>
                                            </p:txEl>
                                          </p:spTgt>
                                        </p:tgtEl>
                                        <p:attrNameLst>
                                          <p:attrName>style.visibility</p:attrName>
                                        </p:attrNameLst>
                                      </p:cBhvr>
                                      <p:to>
                                        <p:strVal val="visible"/>
                                      </p:to>
                                    </p:set>
                                    <p:animEffect transition="in" filter="fade">
                                      <p:cBhvr>
                                        <p:cTn id="12" dur="500"/>
                                        <p:tgtEl>
                                          <p:spTgt spid="8">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704385" y="287599"/>
            <a:ext cx="10649414" cy="1325563"/>
          </a:xfrm>
        </p:spPr>
        <p:txBody>
          <a:bodyPr>
            <a:noAutofit/>
          </a:bodyPr>
          <a:lstStyle/>
          <a:p>
            <a:r>
              <a:rPr lang="en-US" sz="3200" b="1" dirty="0">
                <a:latin typeface="Cambria" panose="02040503050406030204" pitchFamily="18" charset="0"/>
                <a:ea typeface="Cambria" panose="02040503050406030204" pitchFamily="18" charset="0"/>
              </a:rPr>
              <a:t>2.7. Stress in Compounds and Compound-Like Collocations –</a:t>
            </a:r>
            <a:r>
              <a:rPr lang="en-US" sz="2600" b="1" dirty="0">
                <a:solidFill>
                  <a:srgbClr val="C00000"/>
                </a:solidFill>
                <a:latin typeface="Cambria" panose="02040503050406030204" pitchFamily="18" charset="0"/>
                <a:ea typeface="Cambria" panose="02040503050406030204" pitchFamily="18" charset="0"/>
              </a:rPr>
              <a:t>Second Element as a Variation of the First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494633"/>
            <a:ext cx="10515599" cy="4351338"/>
          </a:xfrm>
        </p:spPr>
        <p:txBody>
          <a:bodyPr>
            <a:normAutofit/>
          </a:bodyPr>
          <a:lstStyle/>
          <a:p>
            <a:r>
              <a:rPr lang="en-US" sz="2400" dirty="0"/>
              <a:t>Compound-like collocations are created by altering the initial consonants:</a:t>
            </a:r>
          </a:p>
          <a:p>
            <a:endParaRPr lang="en-US" sz="1100" i="1" dirty="0">
              <a:solidFill>
                <a:srgbClr val="C00000"/>
              </a:solidFill>
            </a:endParaRPr>
          </a:p>
          <a:p>
            <a:endParaRPr lang="en-US" sz="1100" i="1" dirty="0">
              <a:solidFill>
                <a:srgbClr val="C00000"/>
              </a:solidFill>
            </a:endParaRPr>
          </a:p>
          <a:p>
            <a:endParaRPr lang="en-US" b="1" dirty="0"/>
          </a:p>
          <a:p>
            <a:endParaRPr lang="en-US" sz="1400" b="1" dirty="0"/>
          </a:p>
          <a:p>
            <a:r>
              <a:rPr lang="en-US" sz="2400" dirty="0"/>
              <a:t>If the elements are repeated without altering either the vowel or the initial consonant, they are also double stressed:</a:t>
            </a:r>
          </a:p>
          <a:p>
            <a:pPr marL="0" indent="0" algn="ctr">
              <a:buNone/>
            </a:pPr>
            <a:r>
              <a:rPr lang="en-US" sz="2000" i="1" dirty="0" err="1">
                <a:solidFill>
                  <a:srgbClr val="C00000"/>
                </a:solidFill>
              </a:rPr>
              <a:t>bl</a:t>
            </a:r>
            <a:r>
              <a:rPr lang="en-US" sz="2000" dirty="0" err="1">
                <a:solidFill>
                  <a:srgbClr val="C00000"/>
                </a:solidFill>
                <a:latin typeface="Times New Roman" panose="02020603050405020304" pitchFamily="18" charset="0"/>
                <a:cs typeface="Times New Roman" panose="02020603050405020304" pitchFamily="18" charset="0"/>
              </a:rPr>
              <a:t>á</a:t>
            </a:r>
            <a:r>
              <a:rPr lang="en-US" sz="2000" i="1" dirty="0" err="1">
                <a:solidFill>
                  <a:srgbClr val="C00000"/>
                </a:solidFill>
              </a:rPr>
              <a:t>h-bl</a:t>
            </a:r>
            <a:r>
              <a:rPr lang="en-US" sz="2000" dirty="0" err="1">
                <a:solidFill>
                  <a:srgbClr val="C00000"/>
                </a:solidFill>
                <a:latin typeface="Times New Roman" panose="02020603050405020304" pitchFamily="18" charset="0"/>
                <a:cs typeface="Times New Roman" panose="02020603050405020304" pitchFamily="18" charset="0"/>
              </a:rPr>
              <a:t>á</a:t>
            </a:r>
            <a:r>
              <a:rPr lang="en-US" sz="2000" i="1" dirty="0" err="1">
                <a:solidFill>
                  <a:srgbClr val="C00000"/>
                </a:solidFill>
              </a:rPr>
              <a:t>h</a:t>
            </a:r>
            <a:r>
              <a:rPr lang="en-US" sz="2000" i="1" dirty="0">
                <a:solidFill>
                  <a:srgbClr val="C00000"/>
                </a:solidFill>
              </a:rPr>
              <a:t>, </a:t>
            </a:r>
            <a:r>
              <a:rPr lang="en-US" sz="2000" i="1" dirty="0" err="1">
                <a:solidFill>
                  <a:srgbClr val="C00000"/>
                </a:solidFill>
              </a:rPr>
              <a:t>b</a:t>
            </a:r>
            <a:r>
              <a:rPr lang="en-US" sz="2000" dirty="0" err="1">
                <a:solidFill>
                  <a:srgbClr val="C00000"/>
                </a:solidFill>
              </a:rPr>
              <a:t>ú</a:t>
            </a:r>
            <a:r>
              <a:rPr lang="en-US" sz="2000" i="1" dirty="0" err="1">
                <a:solidFill>
                  <a:srgbClr val="C00000"/>
                </a:solidFill>
              </a:rPr>
              <a:t>mpety-b</a:t>
            </a:r>
            <a:r>
              <a:rPr lang="en-US" sz="2000" dirty="0" err="1">
                <a:solidFill>
                  <a:srgbClr val="C00000"/>
                </a:solidFill>
              </a:rPr>
              <a:t>ú</a:t>
            </a:r>
            <a:r>
              <a:rPr lang="en-US" sz="2000" i="1" dirty="0" err="1">
                <a:solidFill>
                  <a:srgbClr val="C00000"/>
                </a:solidFill>
              </a:rPr>
              <a:t>mp</a:t>
            </a:r>
            <a:r>
              <a:rPr lang="en-US" sz="2000" i="1" dirty="0">
                <a:solidFill>
                  <a:srgbClr val="C00000"/>
                </a:solidFill>
              </a:rPr>
              <a:t>, </a:t>
            </a:r>
            <a:r>
              <a:rPr lang="en-US" sz="2000" i="1" dirty="0" err="1">
                <a:solidFill>
                  <a:srgbClr val="C00000"/>
                </a:solidFill>
              </a:rPr>
              <a:t>p</a:t>
            </a:r>
            <a:r>
              <a:rPr lang="en-US" sz="2000" dirty="0" err="1">
                <a:solidFill>
                  <a:srgbClr val="C00000"/>
                </a:solidFill>
              </a:rPr>
              <a:t>ó</a:t>
            </a:r>
            <a:r>
              <a:rPr lang="en-US" sz="2000" i="1" dirty="0" err="1">
                <a:solidFill>
                  <a:srgbClr val="C00000"/>
                </a:solidFill>
              </a:rPr>
              <a:t>oh-p</a:t>
            </a:r>
            <a:r>
              <a:rPr lang="en-US" sz="2000" dirty="0" err="1">
                <a:solidFill>
                  <a:srgbClr val="C00000"/>
                </a:solidFill>
              </a:rPr>
              <a:t>ó</a:t>
            </a:r>
            <a:r>
              <a:rPr lang="en-US" sz="2000" i="1" dirty="0" err="1">
                <a:solidFill>
                  <a:srgbClr val="C00000"/>
                </a:solidFill>
              </a:rPr>
              <a:t>oh</a:t>
            </a:r>
            <a:endParaRPr lang="en-US" sz="2000" i="1" dirty="0">
              <a:solidFill>
                <a:srgbClr val="C00000"/>
              </a:solidFill>
            </a:endParaRPr>
          </a:p>
          <a:p>
            <a:r>
              <a:rPr lang="en-US" sz="2400" dirty="0"/>
              <a:t>Compounds of more than two elements are nearly always stressed on the first element</a:t>
            </a:r>
          </a:p>
        </p:txBody>
      </p:sp>
      <p:graphicFrame>
        <p:nvGraphicFramePr>
          <p:cNvPr id="5" name="Table 2">
            <a:extLst>
              <a:ext uri="{FF2B5EF4-FFF2-40B4-BE49-F238E27FC236}">
                <a16:creationId xmlns:a16="http://schemas.microsoft.com/office/drawing/2014/main" id="{581F3252-9166-41A9-9144-79CCDACFA685}"/>
              </a:ext>
            </a:extLst>
          </p:cNvPr>
          <p:cNvGraphicFramePr>
            <a:graphicFrameLocks noGrp="1"/>
          </p:cNvGraphicFramePr>
          <p:nvPr>
            <p:extLst>
              <p:ext uri="{D42A27DB-BD31-4B8C-83A1-F6EECF244321}">
                <p14:modId xmlns:p14="http://schemas.microsoft.com/office/powerpoint/2010/main" val="1628615792"/>
              </p:ext>
            </p:extLst>
          </p:nvPr>
        </p:nvGraphicFramePr>
        <p:xfrm>
          <a:off x="3024460" y="1895555"/>
          <a:ext cx="7033938" cy="1357318"/>
        </p:xfrm>
        <a:graphic>
          <a:graphicData uri="http://schemas.openxmlformats.org/drawingml/2006/table">
            <a:tbl>
              <a:tblPr firstRow="1" bandRow="1">
                <a:tableStyleId>{5940675A-B579-460E-94D1-54222C63F5DA}</a:tableStyleId>
              </a:tblPr>
              <a:tblGrid>
                <a:gridCol w="2344646">
                  <a:extLst>
                    <a:ext uri="{9D8B030D-6E8A-4147-A177-3AD203B41FA5}">
                      <a16:colId xmlns:a16="http://schemas.microsoft.com/office/drawing/2014/main" val="24344179"/>
                    </a:ext>
                  </a:extLst>
                </a:gridCol>
                <a:gridCol w="2344646">
                  <a:extLst>
                    <a:ext uri="{9D8B030D-6E8A-4147-A177-3AD203B41FA5}">
                      <a16:colId xmlns:a16="http://schemas.microsoft.com/office/drawing/2014/main" val="726385891"/>
                    </a:ext>
                  </a:extLst>
                </a:gridCol>
                <a:gridCol w="2344646">
                  <a:extLst>
                    <a:ext uri="{9D8B030D-6E8A-4147-A177-3AD203B41FA5}">
                      <a16:colId xmlns:a16="http://schemas.microsoft.com/office/drawing/2014/main" val="3305009775"/>
                    </a:ext>
                  </a:extLst>
                </a:gridCol>
              </a:tblGrid>
              <a:tr h="444407">
                <a:tc>
                  <a:txBody>
                    <a:bodyPr/>
                    <a:lstStyle/>
                    <a:p>
                      <a:pPr algn="ctr"/>
                      <a:r>
                        <a:rPr lang="en-US" sz="2000" dirty="0" err="1">
                          <a:solidFill>
                            <a:srgbClr val="C00000"/>
                          </a:solidFill>
                        </a:rPr>
                        <a:t>Géorgy-Pórgy</a:t>
                      </a:r>
                      <a:endParaRPr lang="en-US" sz="2000" dirty="0">
                        <a:solidFill>
                          <a:srgbClr val="C00000"/>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000" dirty="0" err="1">
                          <a:solidFill>
                            <a:srgbClr val="C00000"/>
                          </a:solidFill>
                        </a:rPr>
                        <a:t>n</a:t>
                      </a:r>
                      <a:r>
                        <a:rPr lang="en-US" sz="2000" dirty="0" err="1">
                          <a:solidFill>
                            <a:srgbClr val="C00000"/>
                          </a:solidFill>
                          <a:latin typeface="Times New Roman" panose="02020603050405020304" pitchFamily="18" charset="0"/>
                          <a:cs typeface="Times New Roman" panose="02020603050405020304" pitchFamily="18" charset="0"/>
                        </a:rPr>
                        <a:t>á</a:t>
                      </a:r>
                      <a:r>
                        <a:rPr lang="en-US" sz="2000" dirty="0" err="1">
                          <a:solidFill>
                            <a:srgbClr val="C00000"/>
                          </a:solidFill>
                        </a:rPr>
                        <a:t>mby-p</a:t>
                      </a:r>
                      <a:r>
                        <a:rPr lang="en-US" sz="2000" dirty="0" err="1">
                          <a:solidFill>
                            <a:srgbClr val="C00000"/>
                          </a:solidFill>
                          <a:latin typeface="Times New Roman" panose="02020603050405020304" pitchFamily="18" charset="0"/>
                          <a:cs typeface="Times New Roman" panose="02020603050405020304" pitchFamily="18" charset="0"/>
                        </a:rPr>
                        <a:t>á</a:t>
                      </a:r>
                      <a:r>
                        <a:rPr lang="en-US" sz="2000" dirty="0" err="1">
                          <a:solidFill>
                            <a:srgbClr val="C00000"/>
                          </a:solidFill>
                        </a:rPr>
                        <a:t>mby</a:t>
                      </a:r>
                      <a:endParaRPr lang="en-US" sz="2000" dirty="0">
                        <a:solidFill>
                          <a:srgbClr val="C00000"/>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000" dirty="0" err="1">
                          <a:solidFill>
                            <a:srgbClr val="C00000"/>
                          </a:solidFill>
                        </a:rPr>
                        <a:t>péll-méll</a:t>
                      </a:r>
                      <a:endParaRPr lang="en-US" sz="2000" dirty="0">
                        <a:solidFill>
                          <a:srgbClr val="C00000"/>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46540259"/>
                  </a:ext>
                </a:extLst>
              </a:tr>
              <a:tr h="444407">
                <a:tc>
                  <a:txBody>
                    <a:bodyPr/>
                    <a:lstStyle/>
                    <a:p>
                      <a:pPr algn="ctr"/>
                      <a:r>
                        <a:rPr lang="en-US" sz="2000" dirty="0" err="1">
                          <a:solidFill>
                            <a:srgbClr val="C00000"/>
                          </a:solidFill>
                        </a:rPr>
                        <a:t>h</a:t>
                      </a:r>
                      <a:r>
                        <a:rPr lang="en-US" sz="2000" dirty="0" err="1">
                          <a:solidFill>
                            <a:srgbClr val="C00000"/>
                          </a:solidFill>
                          <a:latin typeface="Times New Roman" panose="02020603050405020304" pitchFamily="18" charset="0"/>
                          <a:cs typeface="Times New Roman" panose="02020603050405020304" pitchFamily="18" charset="0"/>
                        </a:rPr>
                        <a:t>á</a:t>
                      </a:r>
                      <a:r>
                        <a:rPr lang="en-US" sz="2000" dirty="0" err="1">
                          <a:solidFill>
                            <a:srgbClr val="C00000"/>
                          </a:solidFill>
                        </a:rPr>
                        <a:t>nky-p</a:t>
                      </a:r>
                      <a:r>
                        <a:rPr lang="en-US" sz="2000" dirty="0" err="1">
                          <a:solidFill>
                            <a:srgbClr val="C00000"/>
                          </a:solidFill>
                          <a:latin typeface="Times New Roman" panose="02020603050405020304" pitchFamily="18" charset="0"/>
                          <a:cs typeface="Times New Roman" panose="02020603050405020304" pitchFamily="18" charset="0"/>
                        </a:rPr>
                        <a:t>á</a:t>
                      </a:r>
                      <a:r>
                        <a:rPr lang="en-US" sz="2000" dirty="0" err="1">
                          <a:solidFill>
                            <a:srgbClr val="C00000"/>
                          </a:solidFill>
                        </a:rPr>
                        <a:t>nky</a:t>
                      </a:r>
                      <a:endParaRPr lang="en-US" sz="2000" dirty="0">
                        <a:solidFill>
                          <a:srgbClr val="C00000"/>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000" dirty="0" err="1">
                          <a:solidFill>
                            <a:srgbClr val="C00000"/>
                          </a:solidFill>
                        </a:rPr>
                        <a:t>hélter-skélter</a:t>
                      </a:r>
                      <a:endParaRPr lang="en-US" sz="2000" dirty="0">
                        <a:solidFill>
                          <a:srgbClr val="C00000"/>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000" dirty="0" err="1">
                          <a:solidFill>
                            <a:srgbClr val="C00000"/>
                          </a:solidFill>
                        </a:rPr>
                        <a:t>r</a:t>
                      </a:r>
                      <a:r>
                        <a:rPr lang="en-US" sz="2000" dirty="0" err="1">
                          <a:solidFill>
                            <a:srgbClr val="C00000"/>
                          </a:solidFill>
                          <a:latin typeface="Times New Roman" panose="02020603050405020304" pitchFamily="18" charset="0"/>
                          <a:cs typeface="Times New Roman" panose="02020603050405020304" pitchFamily="18" charset="0"/>
                        </a:rPr>
                        <a:t>á</a:t>
                      </a:r>
                      <a:r>
                        <a:rPr lang="en-US" sz="2000" dirty="0" err="1">
                          <a:solidFill>
                            <a:srgbClr val="C00000"/>
                          </a:solidFill>
                        </a:rPr>
                        <a:t>zzle-d</a:t>
                      </a:r>
                      <a:r>
                        <a:rPr lang="en-US" sz="2000" dirty="0" err="1">
                          <a:solidFill>
                            <a:srgbClr val="C00000"/>
                          </a:solidFill>
                          <a:latin typeface="Times New Roman" panose="02020603050405020304" pitchFamily="18" charset="0"/>
                          <a:cs typeface="Times New Roman" panose="02020603050405020304" pitchFamily="18" charset="0"/>
                        </a:rPr>
                        <a:t>á</a:t>
                      </a:r>
                      <a:r>
                        <a:rPr lang="en-US" sz="2000" dirty="0" err="1">
                          <a:solidFill>
                            <a:srgbClr val="C00000"/>
                          </a:solidFill>
                        </a:rPr>
                        <a:t>zzle</a:t>
                      </a:r>
                      <a:endParaRPr lang="en-US" sz="2000" dirty="0">
                        <a:solidFill>
                          <a:srgbClr val="C00000"/>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20153794"/>
                  </a:ext>
                </a:extLst>
              </a:tr>
              <a:tr h="468504">
                <a:tc>
                  <a:txBody>
                    <a:bodyPr/>
                    <a:lstStyle/>
                    <a:p>
                      <a:pPr algn="ctr"/>
                      <a:r>
                        <a:rPr lang="en-US" sz="2000" dirty="0" err="1">
                          <a:solidFill>
                            <a:srgbClr val="C00000"/>
                          </a:solidFill>
                        </a:rPr>
                        <a:t>múmbo-júmbo</a:t>
                      </a:r>
                      <a:endParaRPr lang="en-US" sz="2000" dirty="0">
                        <a:solidFill>
                          <a:srgbClr val="C00000"/>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000" dirty="0" err="1">
                          <a:solidFill>
                            <a:srgbClr val="C00000"/>
                          </a:solidFill>
                        </a:rPr>
                        <a:t>hócus-pócus</a:t>
                      </a:r>
                      <a:endParaRPr lang="en-US" sz="2000" dirty="0">
                        <a:solidFill>
                          <a:srgbClr val="C00000"/>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000" dirty="0" err="1">
                          <a:solidFill>
                            <a:srgbClr val="C00000"/>
                          </a:solidFill>
                        </a:rPr>
                        <a:t>w</a:t>
                      </a:r>
                      <a:r>
                        <a:rPr lang="en-US" sz="2000" dirty="0" err="1">
                          <a:solidFill>
                            <a:srgbClr val="C00000"/>
                          </a:solidFill>
                          <a:latin typeface="Times New Roman" panose="02020603050405020304" pitchFamily="18" charset="0"/>
                          <a:cs typeface="Times New Roman" panose="02020603050405020304" pitchFamily="18" charset="0"/>
                        </a:rPr>
                        <a:t>á</a:t>
                      </a:r>
                      <a:r>
                        <a:rPr lang="en-US" sz="2000" dirty="0" err="1">
                          <a:solidFill>
                            <a:srgbClr val="C00000"/>
                          </a:solidFill>
                        </a:rPr>
                        <a:t>lky-t</a:t>
                      </a:r>
                      <a:r>
                        <a:rPr lang="en-US" sz="2000" dirty="0" err="1">
                          <a:solidFill>
                            <a:srgbClr val="C00000"/>
                          </a:solidFill>
                          <a:latin typeface="Times New Roman" panose="02020603050405020304" pitchFamily="18" charset="0"/>
                          <a:cs typeface="Times New Roman" panose="02020603050405020304" pitchFamily="18" charset="0"/>
                        </a:rPr>
                        <a:t>á</a:t>
                      </a:r>
                      <a:r>
                        <a:rPr lang="en-US" sz="2000" dirty="0" err="1">
                          <a:solidFill>
                            <a:srgbClr val="C00000"/>
                          </a:solidFill>
                        </a:rPr>
                        <a:t>lky</a:t>
                      </a:r>
                      <a:endParaRPr lang="en-US" sz="2000" dirty="0">
                        <a:solidFill>
                          <a:srgbClr val="C00000"/>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775984"/>
                  </a:ext>
                </a:extLst>
              </a:tr>
            </a:tbl>
          </a:graphicData>
        </a:graphic>
      </p:graphicFrame>
      <p:graphicFrame>
        <p:nvGraphicFramePr>
          <p:cNvPr id="6" name="Table 2">
            <a:extLst>
              <a:ext uri="{FF2B5EF4-FFF2-40B4-BE49-F238E27FC236}">
                <a16:creationId xmlns:a16="http://schemas.microsoft.com/office/drawing/2014/main" id="{2B8589FF-21F2-49E7-8FC0-4B04408D05C0}"/>
              </a:ext>
            </a:extLst>
          </p:cNvPr>
          <p:cNvGraphicFramePr>
            <a:graphicFrameLocks noGrp="1"/>
          </p:cNvGraphicFramePr>
          <p:nvPr>
            <p:extLst>
              <p:ext uri="{D42A27DB-BD31-4B8C-83A1-F6EECF244321}">
                <p14:modId xmlns:p14="http://schemas.microsoft.com/office/powerpoint/2010/main" val="3744491522"/>
              </p:ext>
            </p:extLst>
          </p:nvPr>
        </p:nvGraphicFramePr>
        <p:xfrm>
          <a:off x="3121104" y="5106543"/>
          <a:ext cx="7033938" cy="1357318"/>
        </p:xfrm>
        <a:graphic>
          <a:graphicData uri="http://schemas.openxmlformats.org/drawingml/2006/table">
            <a:tbl>
              <a:tblPr firstRow="1" bandRow="1">
                <a:tableStyleId>{5940675A-B579-460E-94D1-54222C63F5DA}</a:tableStyleId>
              </a:tblPr>
              <a:tblGrid>
                <a:gridCol w="2344646">
                  <a:extLst>
                    <a:ext uri="{9D8B030D-6E8A-4147-A177-3AD203B41FA5}">
                      <a16:colId xmlns:a16="http://schemas.microsoft.com/office/drawing/2014/main" val="24344179"/>
                    </a:ext>
                  </a:extLst>
                </a:gridCol>
                <a:gridCol w="2344646">
                  <a:extLst>
                    <a:ext uri="{9D8B030D-6E8A-4147-A177-3AD203B41FA5}">
                      <a16:colId xmlns:a16="http://schemas.microsoft.com/office/drawing/2014/main" val="726385891"/>
                    </a:ext>
                  </a:extLst>
                </a:gridCol>
                <a:gridCol w="2344646">
                  <a:extLst>
                    <a:ext uri="{9D8B030D-6E8A-4147-A177-3AD203B41FA5}">
                      <a16:colId xmlns:a16="http://schemas.microsoft.com/office/drawing/2014/main" val="3305009775"/>
                    </a:ext>
                  </a:extLst>
                </a:gridCol>
              </a:tblGrid>
              <a:tr h="444407">
                <a:tc>
                  <a:txBody>
                    <a:bodyPr/>
                    <a:lstStyle/>
                    <a:p>
                      <a:pPr algn="ctr"/>
                      <a:r>
                        <a:rPr lang="en-US" sz="2000" dirty="0" err="1">
                          <a:solidFill>
                            <a:srgbClr val="C00000"/>
                          </a:solidFill>
                        </a:rPr>
                        <a:t>flý</a:t>
                      </a:r>
                      <a:r>
                        <a:rPr lang="en-US" sz="2000" dirty="0">
                          <a:solidFill>
                            <a:srgbClr val="C00000"/>
                          </a:solidFill>
                        </a:rPr>
                        <a:t>-by-night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000" dirty="0" err="1">
                          <a:solidFill>
                            <a:srgbClr val="C00000"/>
                          </a:solidFill>
                        </a:rPr>
                        <a:t>góod</a:t>
                      </a:r>
                      <a:r>
                        <a:rPr lang="en-US" sz="2000" dirty="0">
                          <a:solidFill>
                            <a:srgbClr val="C00000"/>
                          </a:solidFill>
                        </a:rPr>
                        <a:t>-for-nothing</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000" dirty="0" err="1">
                          <a:solidFill>
                            <a:srgbClr val="C00000"/>
                          </a:solidFill>
                        </a:rPr>
                        <a:t>móther</a:t>
                      </a:r>
                      <a:r>
                        <a:rPr lang="en-US" sz="2000" dirty="0">
                          <a:solidFill>
                            <a:srgbClr val="C00000"/>
                          </a:solidFill>
                        </a:rPr>
                        <a:t>-in-law</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46540259"/>
                  </a:ext>
                </a:extLst>
              </a:tr>
              <a:tr h="444407">
                <a:tc>
                  <a:txBody>
                    <a:bodyPr/>
                    <a:lstStyle/>
                    <a:p>
                      <a:pPr algn="ctr"/>
                      <a:r>
                        <a:rPr lang="en-US" sz="2000" dirty="0" err="1">
                          <a:solidFill>
                            <a:srgbClr val="C00000"/>
                          </a:solidFill>
                        </a:rPr>
                        <a:t>forgét</a:t>
                      </a:r>
                      <a:r>
                        <a:rPr lang="en-US" sz="2000" dirty="0">
                          <a:solidFill>
                            <a:srgbClr val="C00000"/>
                          </a:solidFill>
                        </a:rPr>
                        <a:t>-me-not</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000" dirty="0" err="1">
                          <a:solidFill>
                            <a:srgbClr val="C00000"/>
                          </a:solidFill>
                        </a:rPr>
                        <a:t>j</a:t>
                      </a:r>
                      <a:r>
                        <a:rPr lang="en-US" sz="2000" dirty="0" err="1">
                          <a:solidFill>
                            <a:srgbClr val="C00000"/>
                          </a:solidFill>
                          <a:latin typeface="Times New Roman" panose="02020603050405020304" pitchFamily="18" charset="0"/>
                          <a:cs typeface="Times New Roman" panose="02020603050405020304" pitchFamily="18" charset="0"/>
                        </a:rPr>
                        <a:t>á</a:t>
                      </a:r>
                      <a:r>
                        <a:rPr lang="en-US" sz="2000" dirty="0" err="1">
                          <a:solidFill>
                            <a:srgbClr val="C00000"/>
                          </a:solidFill>
                        </a:rPr>
                        <a:t>ck</a:t>
                      </a:r>
                      <a:r>
                        <a:rPr lang="en-US" sz="2000" dirty="0">
                          <a:solidFill>
                            <a:srgbClr val="C00000"/>
                          </a:solidFill>
                        </a:rPr>
                        <a:t>-in-the-box</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000" dirty="0" err="1">
                          <a:solidFill>
                            <a:srgbClr val="C00000"/>
                          </a:solidFill>
                        </a:rPr>
                        <a:t>só</a:t>
                      </a:r>
                      <a:r>
                        <a:rPr lang="en-US" sz="2000" dirty="0">
                          <a:solidFill>
                            <a:srgbClr val="C00000"/>
                          </a:solidFill>
                        </a:rPr>
                        <a:t>-and-so</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720153794"/>
                  </a:ext>
                </a:extLst>
              </a:tr>
              <a:tr h="468504">
                <a:tc>
                  <a:txBody>
                    <a:bodyPr/>
                    <a:lstStyle/>
                    <a:p>
                      <a:pPr algn="ctr"/>
                      <a:r>
                        <a:rPr lang="en-US" sz="2000" dirty="0" err="1">
                          <a:solidFill>
                            <a:srgbClr val="C00000"/>
                          </a:solidFill>
                        </a:rPr>
                        <a:t>h</a:t>
                      </a:r>
                      <a:r>
                        <a:rPr lang="en-US" sz="2000" dirty="0" err="1">
                          <a:solidFill>
                            <a:srgbClr val="C00000"/>
                          </a:solidFill>
                          <a:latin typeface="Times New Roman" panose="02020603050405020304" pitchFamily="18" charset="0"/>
                          <a:cs typeface="Times New Roman" panose="02020603050405020304" pitchFamily="18" charset="0"/>
                        </a:rPr>
                        <a:t>á</a:t>
                      </a:r>
                      <a:r>
                        <a:rPr lang="en-US" sz="2000" dirty="0" err="1">
                          <a:solidFill>
                            <a:srgbClr val="C00000"/>
                          </a:solidFill>
                        </a:rPr>
                        <a:t>nd</a:t>
                      </a:r>
                      <a:r>
                        <a:rPr lang="en-US" sz="2000" dirty="0">
                          <a:solidFill>
                            <a:srgbClr val="C00000"/>
                          </a:solidFill>
                        </a:rPr>
                        <a:t>-me-down</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000" dirty="0" err="1">
                          <a:solidFill>
                            <a:srgbClr val="C00000"/>
                          </a:solidFill>
                        </a:rPr>
                        <a:t>mérry</a:t>
                      </a:r>
                      <a:r>
                        <a:rPr lang="en-US" sz="2000" dirty="0">
                          <a:solidFill>
                            <a:srgbClr val="C00000"/>
                          </a:solidFill>
                        </a:rPr>
                        <a:t>-go-round</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2000" dirty="0" err="1">
                          <a:solidFill>
                            <a:srgbClr val="C00000"/>
                          </a:solidFill>
                        </a:rPr>
                        <a:t>stíck</a:t>
                      </a:r>
                      <a:r>
                        <a:rPr lang="en-US" sz="2000" dirty="0">
                          <a:solidFill>
                            <a:srgbClr val="C00000"/>
                          </a:solidFill>
                        </a:rPr>
                        <a:t>-in-the-</a:t>
                      </a:r>
                      <a:r>
                        <a:rPr lang="en-US" sz="2000" dirty="0" err="1">
                          <a:solidFill>
                            <a:srgbClr val="C00000"/>
                          </a:solidFill>
                        </a:rPr>
                        <a:t>mund</a:t>
                      </a:r>
                      <a:endParaRPr lang="en-US" sz="2000" dirty="0">
                        <a:solidFill>
                          <a:srgbClr val="C00000"/>
                        </a:solidFill>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1775984"/>
                  </a:ext>
                </a:extLst>
              </a:tr>
            </a:tbl>
          </a:graphicData>
        </a:graphic>
      </p:graphicFrame>
    </p:spTree>
    <p:extLst>
      <p:ext uri="{BB962C8B-B14F-4D97-AF65-F5344CB8AC3E}">
        <p14:creationId xmlns:p14="http://schemas.microsoft.com/office/powerpoint/2010/main" val="31566460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5" end="5"/>
                                            </p:txEl>
                                          </p:spTgt>
                                        </p:tgtEl>
                                        <p:attrNameLst>
                                          <p:attrName>style.visibility</p:attrName>
                                        </p:attrNameLst>
                                      </p:cBhvr>
                                      <p:to>
                                        <p:strVal val="visible"/>
                                      </p:to>
                                    </p:set>
                                    <p:animEffect transition="in" filter="fade">
                                      <p:cBhvr>
                                        <p:cTn id="17" dur="500"/>
                                        <p:tgtEl>
                                          <p:spTgt spid="8">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7" end="7"/>
                                            </p:txEl>
                                          </p:spTgt>
                                        </p:tgtEl>
                                        <p:attrNameLst>
                                          <p:attrName>style.visibility</p:attrName>
                                        </p:attrNameLst>
                                      </p:cBhvr>
                                      <p:to>
                                        <p:strVal val="visible"/>
                                      </p:to>
                                    </p:set>
                                    <p:animEffect transition="in" filter="fade">
                                      <p:cBhvr>
                                        <p:cTn id="27" dur="500"/>
                                        <p:tgtEl>
                                          <p:spTgt spid="8">
                                            <p:txEl>
                                              <p:pRg st="7" end="7"/>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fade">
                                      <p:cBhvr>
                                        <p:cTn id="3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704385" y="287599"/>
            <a:ext cx="10649414" cy="1325563"/>
          </a:xfrm>
        </p:spPr>
        <p:txBody>
          <a:bodyPr>
            <a:noAutofit/>
          </a:bodyPr>
          <a:lstStyle/>
          <a:p>
            <a:r>
              <a:rPr lang="en-US" sz="3200" b="1" dirty="0">
                <a:latin typeface="Cambria" panose="02040503050406030204" pitchFamily="18" charset="0"/>
                <a:ea typeface="Cambria" panose="02040503050406030204" pitchFamily="18" charset="0"/>
              </a:rPr>
              <a:t>2.7. Stress in Compounds and Compound-Like Collocations –</a:t>
            </a:r>
            <a:r>
              <a:rPr lang="en-US" sz="2600" b="1" dirty="0">
                <a:solidFill>
                  <a:srgbClr val="C00000"/>
                </a:solidFill>
                <a:latin typeface="Cambria" panose="02040503050406030204" pitchFamily="18" charset="0"/>
                <a:ea typeface="Cambria" panose="02040503050406030204" pitchFamily="18" charset="0"/>
              </a:rPr>
              <a:t>Second Element as a Variation of the First (cont.)</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706505"/>
            <a:ext cx="10515599" cy="4627387"/>
          </a:xfrm>
        </p:spPr>
        <p:txBody>
          <a:bodyPr>
            <a:normAutofit fontScale="92500" lnSpcReduction="20000"/>
          </a:bodyPr>
          <a:lstStyle/>
          <a:p>
            <a:r>
              <a:rPr lang="en-US" sz="2400" dirty="0"/>
              <a:t>At this point it will be useful to make a terminological distinction between </a:t>
            </a:r>
            <a:r>
              <a:rPr lang="en-US" sz="2400" b="1" dirty="0">
                <a:solidFill>
                  <a:srgbClr val="002060"/>
                </a:solidFill>
              </a:rPr>
              <a:t>“simple” compounds </a:t>
            </a:r>
            <a:r>
              <a:rPr lang="en-US" sz="2400" dirty="0"/>
              <a:t>and “</a:t>
            </a:r>
            <a:r>
              <a:rPr lang="en-US" sz="2400" b="1" dirty="0">
                <a:solidFill>
                  <a:srgbClr val="C00000"/>
                </a:solidFill>
              </a:rPr>
              <a:t>complex” compounds</a:t>
            </a:r>
            <a:r>
              <a:rPr lang="en-US" sz="2400" dirty="0"/>
              <a:t>.</a:t>
            </a:r>
          </a:p>
          <a:p>
            <a:endParaRPr lang="en-US" sz="2400" dirty="0"/>
          </a:p>
          <a:p>
            <a:r>
              <a:rPr lang="en-US" sz="2400" b="1" dirty="0">
                <a:solidFill>
                  <a:srgbClr val="002060"/>
                </a:solidFill>
              </a:rPr>
              <a:t>Simple compounds </a:t>
            </a:r>
            <a:r>
              <a:rPr lang="en-US" sz="2400" dirty="0"/>
              <a:t>are the kind we have been discussing all along: </a:t>
            </a:r>
            <a:r>
              <a:rPr lang="en-US" sz="2400" u="sng" dirty="0"/>
              <a:t>collocations of two or more single words, only one of which has primary stress.</a:t>
            </a:r>
          </a:p>
          <a:p>
            <a:endParaRPr lang="en-US" sz="2400" dirty="0"/>
          </a:p>
          <a:p>
            <a:r>
              <a:rPr lang="en-US" sz="2400" b="1" dirty="0">
                <a:solidFill>
                  <a:srgbClr val="C00000"/>
                </a:solidFill>
              </a:rPr>
              <a:t>Complex compounds </a:t>
            </a:r>
            <a:r>
              <a:rPr lang="en-US" sz="2400" dirty="0"/>
              <a:t>also </a:t>
            </a:r>
            <a:r>
              <a:rPr lang="en-US" sz="2400" u="sng" dirty="0"/>
              <a:t>contain only one stressed component</a:t>
            </a:r>
            <a:r>
              <a:rPr lang="en-US" sz="2400" dirty="0"/>
              <a:t>, </a:t>
            </a:r>
            <a:r>
              <a:rPr lang="en-US" sz="2400" u="sng" dirty="0"/>
              <a:t>but at least one of the components is itself a compound or a compound-like collocations.</a:t>
            </a:r>
          </a:p>
          <a:p>
            <a:endParaRPr lang="en-US" sz="2400" dirty="0"/>
          </a:p>
          <a:p>
            <a:r>
              <a:rPr lang="en-US" sz="2400" dirty="0"/>
              <a:t>For example, a person who works on an </a:t>
            </a:r>
            <a:r>
              <a:rPr lang="en-US" sz="2400" i="1" dirty="0" err="1"/>
              <a:t>assémbly</a:t>
            </a:r>
            <a:r>
              <a:rPr lang="en-US" sz="2400" i="1" dirty="0"/>
              <a:t> line </a:t>
            </a:r>
            <a:r>
              <a:rPr lang="en-US" sz="2400" dirty="0"/>
              <a:t>(simple compound) can be called an </a:t>
            </a:r>
            <a:r>
              <a:rPr lang="en-US" sz="2400" i="1" dirty="0" err="1"/>
              <a:t>assémbly</a:t>
            </a:r>
            <a:r>
              <a:rPr lang="en-US" sz="2400" i="1" dirty="0"/>
              <a:t> line worker </a:t>
            </a:r>
            <a:r>
              <a:rPr lang="en-US" sz="2400" dirty="0"/>
              <a:t>(</a:t>
            </a:r>
            <a:r>
              <a:rPr lang="en-US" sz="2400" dirty="0">
                <a:solidFill>
                  <a:srgbClr val="C00000"/>
                </a:solidFill>
              </a:rPr>
              <a:t>complex compound</a:t>
            </a:r>
            <a:r>
              <a:rPr lang="en-US" sz="2400" dirty="0"/>
              <a:t>).</a:t>
            </a:r>
          </a:p>
          <a:p>
            <a:endParaRPr lang="en-US" sz="2400" dirty="0"/>
          </a:p>
          <a:p>
            <a:r>
              <a:rPr lang="en-US" sz="2400" dirty="0"/>
              <a:t>Or an institution which produces </a:t>
            </a:r>
            <a:r>
              <a:rPr lang="en-US" sz="2400" i="1" dirty="0" err="1"/>
              <a:t>cóttage</a:t>
            </a:r>
            <a:r>
              <a:rPr lang="en-US" sz="2400" i="1" dirty="0"/>
              <a:t> </a:t>
            </a:r>
            <a:r>
              <a:rPr lang="en-US" sz="2400" i="1" dirty="0" err="1"/>
              <a:t>chéese</a:t>
            </a:r>
            <a:r>
              <a:rPr lang="en-US" sz="2400" i="1" dirty="0"/>
              <a:t> </a:t>
            </a:r>
            <a:r>
              <a:rPr lang="en-US" sz="2400" dirty="0"/>
              <a:t>(compound-like collocations) can be called a </a:t>
            </a:r>
            <a:r>
              <a:rPr lang="en-US" sz="2400" i="1" dirty="0" err="1"/>
              <a:t>cóttage</a:t>
            </a:r>
            <a:r>
              <a:rPr lang="en-US" sz="2400" i="1" dirty="0"/>
              <a:t> </a:t>
            </a:r>
            <a:r>
              <a:rPr lang="en-US" sz="2400" i="1" dirty="0" err="1"/>
              <a:t>chéese</a:t>
            </a:r>
            <a:r>
              <a:rPr lang="en-US" sz="2400" i="1" dirty="0"/>
              <a:t> factory </a:t>
            </a:r>
            <a:r>
              <a:rPr lang="en-US" sz="2400" dirty="0"/>
              <a:t>(</a:t>
            </a:r>
            <a:r>
              <a:rPr lang="en-US" sz="2400" dirty="0">
                <a:solidFill>
                  <a:srgbClr val="C00000"/>
                </a:solidFill>
              </a:rPr>
              <a:t>complex compound</a:t>
            </a:r>
            <a:r>
              <a:rPr lang="en-US" sz="2400" dirty="0"/>
              <a:t>).</a:t>
            </a:r>
          </a:p>
        </p:txBody>
      </p:sp>
    </p:spTree>
    <p:extLst>
      <p:ext uri="{BB962C8B-B14F-4D97-AF65-F5344CB8AC3E}">
        <p14:creationId xmlns:p14="http://schemas.microsoft.com/office/powerpoint/2010/main" val="159939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6" end="6"/>
                                            </p:txEl>
                                          </p:spTgt>
                                        </p:tgtEl>
                                        <p:attrNameLst>
                                          <p:attrName>style.visibility</p:attrName>
                                        </p:attrNameLst>
                                      </p:cBhvr>
                                      <p:to>
                                        <p:strVal val="visible"/>
                                      </p:to>
                                    </p:set>
                                    <p:animEffect transition="in" filter="fade">
                                      <p:cBhvr>
                                        <p:cTn id="22" dur="500"/>
                                        <p:tgtEl>
                                          <p:spTgt spid="8">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8">
                                            <p:txEl>
                                              <p:pRg st="8" end="8"/>
                                            </p:txEl>
                                          </p:spTgt>
                                        </p:tgtEl>
                                        <p:attrNameLst>
                                          <p:attrName>style.visibility</p:attrName>
                                        </p:attrNameLst>
                                      </p:cBhvr>
                                      <p:to>
                                        <p:strVal val="visible"/>
                                      </p:to>
                                    </p:set>
                                    <p:animEffect transition="in" filter="fade">
                                      <p:cBhvr>
                                        <p:cTn id="27" dur="500"/>
                                        <p:tgtEl>
                                          <p:spTgt spid="8">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704385" y="287599"/>
            <a:ext cx="10649414" cy="1325563"/>
          </a:xfrm>
        </p:spPr>
        <p:txBody>
          <a:bodyPr>
            <a:noAutofit/>
          </a:bodyPr>
          <a:lstStyle/>
          <a:p>
            <a:r>
              <a:rPr lang="en-US" sz="4000" b="1" dirty="0">
                <a:latin typeface="Cambria" panose="02040503050406030204" pitchFamily="18" charset="0"/>
                <a:ea typeface="Cambria" panose="02040503050406030204" pitchFamily="18" charset="0"/>
              </a:rPr>
              <a:t>3.1. Weak Forms</a:t>
            </a:r>
            <a:endParaRPr lang="en-US" sz="32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706505"/>
            <a:ext cx="5257800" cy="4627387"/>
          </a:xfrm>
        </p:spPr>
        <p:txBody>
          <a:bodyPr>
            <a:normAutofit fontScale="92500" lnSpcReduction="20000"/>
          </a:bodyPr>
          <a:lstStyle/>
          <a:p>
            <a:r>
              <a:rPr lang="en-US" sz="2400" dirty="0"/>
              <a:t>There are a number of so-called “grammatical” words in English, which are seldom given prominence in an utterance.</a:t>
            </a:r>
          </a:p>
          <a:p>
            <a:endParaRPr lang="en-US" sz="2400" dirty="0"/>
          </a:p>
          <a:p>
            <a:r>
              <a:rPr lang="en-US" sz="2400" dirty="0"/>
              <a:t>These words are generally monosyllabic and belong to the following word classes: </a:t>
            </a:r>
            <a:r>
              <a:rPr lang="en-US" sz="2400" dirty="0">
                <a:solidFill>
                  <a:srgbClr val="002060"/>
                </a:solidFill>
              </a:rPr>
              <a:t>Personal Pronoun</a:t>
            </a:r>
            <a:r>
              <a:rPr lang="en-US" sz="2400" dirty="0"/>
              <a:t> (e.g. </a:t>
            </a:r>
            <a:r>
              <a:rPr lang="en-US" sz="2400" i="1" dirty="0"/>
              <a:t>him</a:t>
            </a:r>
            <a:r>
              <a:rPr lang="en-US" sz="2400" dirty="0"/>
              <a:t>), </a:t>
            </a:r>
            <a:r>
              <a:rPr lang="en-US" sz="2400" dirty="0">
                <a:solidFill>
                  <a:srgbClr val="002060"/>
                </a:solidFill>
              </a:rPr>
              <a:t>Determiners</a:t>
            </a:r>
            <a:r>
              <a:rPr lang="en-US" sz="2400" dirty="0"/>
              <a:t> (e.g. </a:t>
            </a:r>
            <a:r>
              <a:rPr lang="en-US" sz="2400" i="1" dirty="0"/>
              <a:t>the</a:t>
            </a:r>
            <a:r>
              <a:rPr lang="en-US" sz="2400" dirty="0"/>
              <a:t>), </a:t>
            </a:r>
            <a:r>
              <a:rPr lang="en-US" sz="2400" dirty="0">
                <a:solidFill>
                  <a:srgbClr val="002060"/>
                </a:solidFill>
              </a:rPr>
              <a:t>Prepositions</a:t>
            </a:r>
            <a:r>
              <a:rPr lang="en-US" sz="2400" dirty="0"/>
              <a:t> (e.g. </a:t>
            </a:r>
            <a:r>
              <a:rPr lang="en-US" sz="2400" i="1" dirty="0"/>
              <a:t>for</a:t>
            </a:r>
            <a:r>
              <a:rPr lang="en-US" sz="2400" dirty="0"/>
              <a:t>), </a:t>
            </a:r>
            <a:r>
              <a:rPr lang="en-US" sz="2400" dirty="0">
                <a:solidFill>
                  <a:srgbClr val="002060"/>
                </a:solidFill>
              </a:rPr>
              <a:t>Conjunctions</a:t>
            </a:r>
            <a:r>
              <a:rPr lang="en-US" sz="2400" dirty="0"/>
              <a:t> (e.g. </a:t>
            </a:r>
            <a:r>
              <a:rPr lang="en-US" sz="2400" i="1" dirty="0"/>
              <a:t>and</a:t>
            </a:r>
            <a:r>
              <a:rPr lang="en-US" sz="2400" dirty="0"/>
              <a:t>), </a:t>
            </a:r>
            <a:r>
              <a:rPr lang="en-US" sz="2400" dirty="0">
                <a:solidFill>
                  <a:srgbClr val="002060"/>
                </a:solidFill>
              </a:rPr>
              <a:t>Auxiliary</a:t>
            </a:r>
            <a:r>
              <a:rPr lang="en-US" sz="2400" dirty="0"/>
              <a:t> </a:t>
            </a:r>
            <a:r>
              <a:rPr lang="en-US" sz="2400" dirty="0">
                <a:solidFill>
                  <a:srgbClr val="002060"/>
                </a:solidFill>
              </a:rPr>
              <a:t>Verbs</a:t>
            </a:r>
            <a:r>
              <a:rPr lang="en-US" sz="2400" dirty="0"/>
              <a:t> (e.g. </a:t>
            </a:r>
            <a:r>
              <a:rPr lang="en-US" sz="2400" i="1" dirty="0"/>
              <a:t>would</a:t>
            </a:r>
            <a:r>
              <a:rPr lang="en-US" sz="2400" dirty="0"/>
              <a:t>).</a:t>
            </a:r>
          </a:p>
          <a:p>
            <a:endParaRPr lang="en-US" sz="2400" dirty="0"/>
          </a:p>
          <a:p>
            <a:r>
              <a:rPr lang="en-US" sz="2400" dirty="0"/>
              <a:t>Also included are: </a:t>
            </a:r>
            <a:r>
              <a:rPr lang="en-US" sz="2400" i="1" dirty="0">
                <a:solidFill>
                  <a:srgbClr val="002060"/>
                </a:solidFill>
              </a:rPr>
              <a:t>not</a:t>
            </a:r>
            <a:r>
              <a:rPr lang="en-US" sz="2400" dirty="0"/>
              <a:t> in its contracted form (as in </a:t>
            </a:r>
            <a:r>
              <a:rPr lang="en-US" sz="2400" i="1" dirty="0"/>
              <a:t>couldn’t</a:t>
            </a:r>
            <a:r>
              <a:rPr lang="en-US" sz="2400" dirty="0"/>
              <a:t>); the </a:t>
            </a:r>
            <a:r>
              <a:rPr lang="en-US" sz="2400" dirty="0">
                <a:solidFill>
                  <a:srgbClr val="002060"/>
                </a:solidFill>
              </a:rPr>
              <a:t>relative</a:t>
            </a:r>
            <a:r>
              <a:rPr lang="en-US" sz="2400" dirty="0"/>
              <a:t> </a:t>
            </a:r>
            <a:r>
              <a:rPr lang="en-US" sz="2400" dirty="0">
                <a:solidFill>
                  <a:srgbClr val="002060"/>
                </a:solidFill>
              </a:rPr>
              <a:t>pronoun</a:t>
            </a:r>
            <a:r>
              <a:rPr lang="en-US" sz="2400" dirty="0"/>
              <a:t> </a:t>
            </a:r>
            <a:r>
              <a:rPr lang="en-US" sz="2400" i="1" dirty="0"/>
              <a:t>that</a:t>
            </a:r>
            <a:r>
              <a:rPr lang="en-US" sz="2400" dirty="0"/>
              <a:t> (as in </a:t>
            </a:r>
            <a:r>
              <a:rPr lang="en-US" sz="2400" i="1" dirty="0"/>
              <a:t>Here is the book that I bought)</a:t>
            </a:r>
            <a:r>
              <a:rPr lang="en-US" sz="2400" dirty="0"/>
              <a:t>; </a:t>
            </a:r>
            <a:r>
              <a:rPr lang="en-US" sz="2400" dirty="0">
                <a:solidFill>
                  <a:srgbClr val="002060"/>
                </a:solidFill>
              </a:rPr>
              <a:t>existential</a:t>
            </a:r>
            <a:r>
              <a:rPr lang="en-US" sz="2400" dirty="0"/>
              <a:t> </a:t>
            </a:r>
            <a:r>
              <a:rPr lang="en-US" sz="2400" i="1" dirty="0"/>
              <a:t>there</a:t>
            </a:r>
            <a:r>
              <a:rPr lang="en-US" sz="2400" dirty="0"/>
              <a:t> (as in </a:t>
            </a:r>
            <a:r>
              <a:rPr lang="en-US" sz="2400" i="1" dirty="0"/>
              <a:t>There is a man outside</a:t>
            </a:r>
            <a:r>
              <a:rPr lang="en-US" sz="2400" dirty="0"/>
              <a:t>); and the </a:t>
            </a:r>
            <a:r>
              <a:rPr lang="en-US" sz="2400" dirty="0">
                <a:solidFill>
                  <a:srgbClr val="002060"/>
                </a:solidFill>
              </a:rPr>
              <a:t>infinitive</a:t>
            </a:r>
            <a:r>
              <a:rPr lang="en-US" sz="2400" dirty="0"/>
              <a:t> </a:t>
            </a:r>
            <a:r>
              <a:rPr lang="en-US" sz="2400" dirty="0">
                <a:solidFill>
                  <a:srgbClr val="002060"/>
                </a:solidFill>
              </a:rPr>
              <a:t>marker</a:t>
            </a:r>
            <a:r>
              <a:rPr lang="en-US" sz="2400" dirty="0"/>
              <a:t> </a:t>
            </a:r>
            <a:r>
              <a:rPr lang="en-US" sz="2400" i="1" dirty="0"/>
              <a:t>to </a:t>
            </a:r>
            <a:r>
              <a:rPr lang="en-US" sz="2400" dirty="0"/>
              <a:t>(as in </a:t>
            </a:r>
            <a:r>
              <a:rPr lang="en-US" sz="2400" i="1" dirty="0"/>
              <a:t>I want to go now)</a:t>
            </a:r>
            <a:r>
              <a:rPr lang="en-US" sz="2400" dirty="0"/>
              <a:t>.</a:t>
            </a:r>
          </a:p>
          <a:p>
            <a:endParaRPr lang="en-US" sz="2400" dirty="0"/>
          </a:p>
        </p:txBody>
      </p:sp>
      <p:sp>
        <p:nvSpPr>
          <p:cNvPr id="4" name="Content Placeholder 7">
            <a:extLst>
              <a:ext uri="{FF2B5EF4-FFF2-40B4-BE49-F238E27FC236}">
                <a16:creationId xmlns:a16="http://schemas.microsoft.com/office/drawing/2014/main" id="{2B3F6596-0EFF-409A-86CE-42CC438DE051}"/>
              </a:ext>
            </a:extLst>
          </p:cNvPr>
          <p:cNvSpPr txBox="1">
            <a:spLocks/>
          </p:cNvSpPr>
          <p:nvPr/>
        </p:nvSpPr>
        <p:spPr>
          <a:xfrm>
            <a:off x="6549485" y="1706504"/>
            <a:ext cx="5062653" cy="46273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t>All of these words have </a:t>
            </a:r>
            <a:r>
              <a:rPr lang="en-US" sz="2200" b="1" dirty="0"/>
              <a:t>weak</a:t>
            </a:r>
            <a:r>
              <a:rPr lang="en-US" sz="2200" dirty="0"/>
              <a:t> forms. They are weak in the sense that, </a:t>
            </a:r>
            <a:r>
              <a:rPr lang="en-US" sz="2200" b="1" dirty="0"/>
              <a:t>when syllabic, they take “weak” vowels </a:t>
            </a:r>
            <a:r>
              <a:rPr lang="en-US" sz="2200" dirty="0"/>
              <a:t>- </a:t>
            </a:r>
            <a:r>
              <a:rPr lang="en-US" sz="2200" b="1" dirty="0"/>
              <a:t>/</a:t>
            </a:r>
            <a:r>
              <a:rPr lang="en-US" sz="2200" b="1" dirty="0">
                <a:latin typeface="Times New Roman" panose="02020603050405020304" pitchFamily="18" charset="0"/>
                <a:cs typeface="Times New Roman" panose="02020603050405020304" pitchFamily="18" charset="0"/>
              </a:rPr>
              <a:t>ǝ</a:t>
            </a:r>
            <a:r>
              <a:rPr lang="en-US" sz="2200" b="1" dirty="0"/>
              <a:t>/</a:t>
            </a:r>
            <a:r>
              <a:rPr lang="en-US" sz="2200" dirty="0"/>
              <a:t> (most frequent), /</a:t>
            </a:r>
            <a:r>
              <a:rPr lang="en-US" sz="2200" dirty="0">
                <a:latin typeface="Times New Roman" panose="02020603050405020304" pitchFamily="18" charset="0"/>
                <a:cs typeface="Times New Roman" panose="02020603050405020304" pitchFamily="18" charset="0"/>
              </a:rPr>
              <a:t>ɪ</a:t>
            </a:r>
            <a:r>
              <a:rPr lang="en-US" sz="2200" dirty="0"/>
              <a:t>/, and /</a:t>
            </a:r>
            <a:r>
              <a:rPr lang="en-US" sz="2200" dirty="0">
                <a:latin typeface="Times New Roman" panose="02020603050405020304" pitchFamily="18" charset="0"/>
                <a:cs typeface="Times New Roman" panose="02020603050405020304" pitchFamily="18" charset="0"/>
              </a:rPr>
              <a:t>ʊ</a:t>
            </a:r>
            <a:r>
              <a:rPr lang="en-US" sz="2200" dirty="0"/>
              <a:t>/ - or a syllabic consonant; e.g. </a:t>
            </a:r>
            <a:r>
              <a:rPr lang="en-US" sz="2200" i="1" dirty="0"/>
              <a:t>of</a:t>
            </a:r>
            <a:r>
              <a:rPr lang="en-US" sz="2200" dirty="0"/>
              <a:t> = [</a:t>
            </a:r>
            <a:r>
              <a:rPr lang="en-US" sz="2200" dirty="0" err="1">
                <a:latin typeface="Times New Roman" panose="02020603050405020304" pitchFamily="18" charset="0"/>
                <a:cs typeface="Times New Roman" panose="02020603050405020304" pitchFamily="18" charset="0"/>
              </a:rPr>
              <a:t>ǝv</a:t>
            </a:r>
            <a:r>
              <a:rPr lang="en-US" sz="2200" dirty="0"/>
              <a:t>], </a:t>
            </a:r>
            <a:r>
              <a:rPr lang="en-US" sz="2200" i="1" dirty="0"/>
              <a:t>than</a:t>
            </a:r>
            <a:r>
              <a:rPr lang="en-US" sz="2200" dirty="0"/>
              <a:t> [</a:t>
            </a:r>
            <a:r>
              <a:rPr lang="el-GR" sz="1800" dirty="0">
                <a:latin typeface="Times New Roman" panose="02020603050405020304" pitchFamily="18" charset="0"/>
                <a:cs typeface="Times New Roman" panose="02020603050405020304" pitchFamily="18" charset="0"/>
              </a:rPr>
              <a:t>ϴ</a:t>
            </a:r>
            <a:r>
              <a:rPr lang="en-US" sz="2200" dirty="0" err="1">
                <a:latin typeface="Times New Roman" panose="02020603050405020304" pitchFamily="18" charset="0"/>
                <a:cs typeface="Times New Roman" panose="02020603050405020304" pitchFamily="18" charset="0"/>
              </a:rPr>
              <a:t>ǝ</a:t>
            </a:r>
            <a:r>
              <a:rPr lang="en-US" sz="2200" dirty="0" err="1"/>
              <a:t>n</a:t>
            </a:r>
            <a:r>
              <a:rPr lang="en-US" sz="2200" dirty="0"/>
              <a:t>], </a:t>
            </a:r>
            <a:r>
              <a:rPr lang="en-US" sz="2200" i="1" dirty="0"/>
              <a:t>we</a:t>
            </a:r>
            <a:r>
              <a:rPr lang="en-US" sz="2200" dirty="0"/>
              <a:t> [</a:t>
            </a:r>
            <a:r>
              <a:rPr lang="en-US" sz="2200" dirty="0" err="1"/>
              <a:t>w</a:t>
            </a:r>
            <a:r>
              <a:rPr lang="en-US" sz="2200" dirty="0" err="1">
                <a:latin typeface="Times New Roman" panose="02020603050405020304" pitchFamily="18" charset="0"/>
                <a:cs typeface="Times New Roman" panose="02020603050405020304" pitchFamily="18" charset="0"/>
              </a:rPr>
              <a:t>ɪ</a:t>
            </a:r>
            <a:r>
              <a:rPr lang="en-US" sz="2200" dirty="0"/>
              <a:t>], </a:t>
            </a:r>
            <a:r>
              <a:rPr lang="en-US" sz="2200" i="1" dirty="0"/>
              <a:t>you</a:t>
            </a:r>
            <a:r>
              <a:rPr lang="en-US" sz="2200" dirty="0"/>
              <a:t> [</a:t>
            </a:r>
            <a:r>
              <a:rPr lang="en-US" sz="2200" dirty="0" err="1"/>
              <a:t>j</a:t>
            </a:r>
            <a:r>
              <a:rPr lang="en-US" sz="2200" dirty="0" err="1">
                <a:latin typeface="Times New Roman" panose="02020603050405020304" pitchFamily="18" charset="0"/>
                <a:cs typeface="Times New Roman" panose="02020603050405020304" pitchFamily="18" charset="0"/>
              </a:rPr>
              <a:t>ǝ</a:t>
            </a:r>
            <a:r>
              <a:rPr lang="en-US" sz="2200" dirty="0"/>
              <a:t>] or [</a:t>
            </a:r>
            <a:r>
              <a:rPr lang="en-US" sz="2200" dirty="0" err="1"/>
              <a:t>j</a:t>
            </a:r>
            <a:r>
              <a:rPr lang="en-US" sz="2200" dirty="0" err="1">
                <a:latin typeface="Times New Roman" panose="02020603050405020304" pitchFamily="18" charset="0"/>
                <a:cs typeface="Times New Roman" panose="02020603050405020304" pitchFamily="18" charset="0"/>
              </a:rPr>
              <a:t>ʊ</a:t>
            </a:r>
            <a:r>
              <a:rPr lang="en-US" sz="2200" dirty="0"/>
              <a:t>], </a:t>
            </a:r>
            <a:r>
              <a:rPr lang="en-US" sz="2200" i="1" dirty="0"/>
              <a:t>some</a:t>
            </a:r>
            <a:r>
              <a:rPr lang="en-US" sz="2200" dirty="0"/>
              <a:t> [</a:t>
            </a:r>
            <a:r>
              <a:rPr lang="en-US" sz="2200" dirty="0" err="1"/>
              <a:t>s</a:t>
            </a:r>
            <a:r>
              <a:rPr lang="en-US" sz="2200" dirty="0" err="1">
                <a:latin typeface="Times New Roman" panose="02020603050405020304" pitchFamily="18" charset="0"/>
                <a:cs typeface="Times New Roman" panose="02020603050405020304" pitchFamily="18" charset="0"/>
              </a:rPr>
              <a:t>ǝm</a:t>
            </a:r>
            <a:r>
              <a:rPr lang="en-US" sz="2200" dirty="0"/>
              <a:t>] or [</a:t>
            </a:r>
            <a:r>
              <a:rPr lang="en-US" sz="2200" dirty="0" err="1"/>
              <a:t>sm</a:t>
            </a:r>
            <a:r>
              <a:rPr lang="en-US" sz="2200" dirty="0"/>
              <a:t>].</a:t>
            </a:r>
          </a:p>
          <a:p>
            <a:endParaRPr lang="en-US" sz="2200" dirty="0"/>
          </a:p>
          <a:p>
            <a:r>
              <a:rPr lang="en-US" sz="2200" dirty="0"/>
              <a:t>A number of weak forms are even reduced to non-syllabic status, consisting only of a consonant; e.g. </a:t>
            </a:r>
            <a:r>
              <a:rPr lang="en-US" sz="2200" i="1" dirty="0"/>
              <a:t>would</a:t>
            </a:r>
            <a:r>
              <a:rPr lang="en-US" sz="2200" dirty="0"/>
              <a:t> [d] in </a:t>
            </a:r>
            <a:r>
              <a:rPr lang="en-US" sz="2200" i="1" dirty="0"/>
              <a:t>I’d like to read it. </a:t>
            </a:r>
            <a:endParaRPr lang="en-US" sz="2200" dirty="0"/>
          </a:p>
        </p:txBody>
      </p:sp>
    </p:spTree>
    <p:extLst>
      <p:ext uri="{BB962C8B-B14F-4D97-AF65-F5344CB8AC3E}">
        <p14:creationId xmlns:p14="http://schemas.microsoft.com/office/powerpoint/2010/main" val="3770783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4" end="4"/>
                                            </p:txEl>
                                          </p:spTgt>
                                        </p:tgtEl>
                                        <p:attrNameLst>
                                          <p:attrName>style.visibility</p:attrName>
                                        </p:attrNameLst>
                                      </p:cBhvr>
                                      <p:to>
                                        <p:strVal val="visible"/>
                                      </p:to>
                                    </p:set>
                                    <p:animEffect transition="in" filter="fade">
                                      <p:cBhvr>
                                        <p:cTn id="17" dur="500"/>
                                        <p:tgtEl>
                                          <p:spTgt spid="8">
                                            <p:txEl>
                                              <p:pRg st="4" end="4"/>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
                                            <p:txEl>
                                              <p:pRg st="0" end="0"/>
                                            </p:txEl>
                                          </p:spTgt>
                                        </p:tgtEl>
                                        <p:attrNameLst>
                                          <p:attrName>style.visibility</p:attrName>
                                        </p:attrNameLst>
                                      </p:cBhvr>
                                      <p:to>
                                        <p:strVal val="visible"/>
                                      </p:to>
                                    </p:set>
                                    <p:animEffect transition="in" filter="fade">
                                      <p:cBhvr>
                                        <p:cTn id="22" dur="500"/>
                                        <p:tgtEl>
                                          <p:spTgt spid="4">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animEffect transition="in" filter="fade">
                                      <p:cBhvr>
                                        <p:cTn id="2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704385" y="287599"/>
            <a:ext cx="10649414" cy="1325563"/>
          </a:xfrm>
        </p:spPr>
        <p:txBody>
          <a:bodyPr>
            <a:noAutofit/>
          </a:bodyPr>
          <a:lstStyle/>
          <a:p>
            <a:r>
              <a:rPr lang="en-US" sz="4000" b="1" dirty="0">
                <a:latin typeface="Cambria" panose="02040503050406030204" pitchFamily="18" charset="0"/>
                <a:ea typeface="Cambria" panose="02040503050406030204" pitchFamily="18" charset="0"/>
              </a:rPr>
              <a:t>3.1. Weak Forms (cont.)</a:t>
            </a:r>
            <a:endParaRPr lang="en-US" sz="3200" b="1" dirty="0">
              <a:solidFill>
                <a:srgbClr val="C00000"/>
              </a:solidFill>
              <a:latin typeface="Cambria" panose="02040503050406030204" pitchFamily="18" charset="0"/>
              <a:ea typeface="Cambria" panose="02040503050406030204" pitchFamily="18" charset="0"/>
            </a:endParaRP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38200" y="1706505"/>
            <a:ext cx="5257800" cy="4627387"/>
          </a:xfrm>
        </p:spPr>
        <p:txBody>
          <a:bodyPr>
            <a:normAutofit/>
          </a:bodyPr>
          <a:lstStyle/>
          <a:p>
            <a:r>
              <a:rPr lang="en-US" sz="2400" dirty="0"/>
              <a:t>Though most of these words also have strong (i.e. unreduced) forms, the weak forms are the ones normally used, and any speaker of AE who fails to use them appropriately in his speech will sound distinctively foreign.</a:t>
            </a:r>
          </a:p>
          <a:p>
            <a:endParaRPr lang="en-US" sz="2400" dirty="0"/>
          </a:p>
          <a:p>
            <a:r>
              <a:rPr lang="en-US" sz="2400" dirty="0"/>
              <a:t>The corresponding strong forms are used primarily for emphasize and/or contrast:</a:t>
            </a:r>
          </a:p>
          <a:p>
            <a:pPr marL="0" indent="0" algn="ctr">
              <a:buNone/>
            </a:pPr>
            <a:r>
              <a:rPr lang="en-US" sz="2400" dirty="0">
                <a:solidFill>
                  <a:srgbClr val="C00000"/>
                </a:solidFill>
              </a:rPr>
              <a:t>But you </a:t>
            </a:r>
            <a:r>
              <a:rPr lang="en-US" sz="2400" i="1" dirty="0">
                <a:solidFill>
                  <a:srgbClr val="C00000"/>
                </a:solidFill>
              </a:rPr>
              <a:t>must</a:t>
            </a:r>
            <a:r>
              <a:rPr lang="en-US" sz="2400" dirty="0">
                <a:solidFill>
                  <a:srgbClr val="C00000"/>
                </a:solidFill>
              </a:rPr>
              <a:t> do it!</a:t>
            </a:r>
          </a:p>
          <a:p>
            <a:pPr marL="0" indent="0" algn="ctr">
              <a:buNone/>
            </a:pPr>
            <a:r>
              <a:rPr lang="en-US" sz="2400" dirty="0">
                <a:solidFill>
                  <a:srgbClr val="C00000"/>
                </a:solidFill>
              </a:rPr>
              <a:t>I like </a:t>
            </a:r>
            <a:r>
              <a:rPr lang="en-US" sz="2400" i="1" dirty="0">
                <a:solidFill>
                  <a:srgbClr val="C00000"/>
                </a:solidFill>
              </a:rPr>
              <a:t>him</a:t>
            </a:r>
            <a:r>
              <a:rPr lang="en-US" sz="2400" dirty="0">
                <a:solidFill>
                  <a:srgbClr val="C00000"/>
                </a:solidFill>
              </a:rPr>
              <a:t>, but I can’t stand her.</a:t>
            </a:r>
          </a:p>
        </p:txBody>
      </p:sp>
      <p:sp>
        <p:nvSpPr>
          <p:cNvPr id="4" name="Content Placeholder 7">
            <a:extLst>
              <a:ext uri="{FF2B5EF4-FFF2-40B4-BE49-F238E27FC236}">
                <a16:creationId xmlns:a16="http://schemas.microsoft.com/office/drawing/2014/main" id="{2B3F6596-0EFF-409A-86CE-42CC438DE051}"/>
              </a:ext>
            </a:extLst>
          </p:cNvPr>
          <p:cNvSpPr txBox="1">
            <a:spLocks/>
          </p:cNvSpPr>
          <p:nvPr/>
        </p:nvSpPr>
        <p:spPr>
          <a:xfrm>
            <a:off x="6549485" y="1706504"/>
            <a:ext cx="5062653" cy="462738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200" dirty="0"/>
              <a:t>We also get a strong form of Prepositions, Conjunctions, and Auxiliaries, when these appear without a following complement:</a:t>
            </a:r>
          </a:p>
          <a:p>
            <a:pPr marL="0" indent="0" algn="ctr">
              <a:buNone/>
            </a:pPr>
            <a:r>
              <a:rPr lang="en-US" sz="2200" dirty="0">
                <a:solidFill>
                  <a:srgbClr val="C00000"/>
                </a:solidFill>
              </a:rPr>
              <a:t>What does it consist </a:t>
            </a:r>
            <a:r>
              <a:rPr lang="en-US" sz="2200" b="1" i="1" dirty="0">
                <a:solidFill>
                  <a:srgbClr val="C00000"/>
                </a:solidFill>
              </a:rPr>
              <a:t>of</a:t>
            </a:r>
            <a:r>
              <a:rPr lang="en-US" sz="2200" dirty="0">
                <a:solidFill>
                  <a:srgbClr val="C00000"/>
                </a:solidFill>
              </a:rPr>
              <a:t>?</a:t>
            </a:r>
          </a:p>
          <a:p>
            <a:pPr marL="0" indent="0" algn="ctr">
              <a:buNone/>
            </a:pPr>
            <a:r>
              <a:rPr lang="en-US" sz="2200" dirty="0">
                <a:solidFill>
                  <a:srgbClr val="C00000"/>
                </a:solidFill>
              </a:rPr>
              <a:t>There are very few people I’m bigger </a:t>
            </a:r>
            <a:r>
              <a:rPr lang="en-US" sz="2200" b="1" i="1" dirty="0">
                <a:solidFill>
                  <a:srgbClr val="C00000"/>
                </a:solidFill>
              </a:rPr>
              <a:t>than</a:t>
            </a:r>
            <a:r>
              <a:rPr lang="en-US" sz="2200" dirty="0">
                <a:solidFill>
                  <a:srgbClr val="C00000"/>
                </a:solidFill>
              </a:rPr>
              <a:t>.</a:t>
            </a:r>
          </a:p>
          <a:p>
            <a:pPr marL="0" indent="0" algn="ctr">
              <a:buNone/>
            </a:pPr>
            <a:r>
              <a:rPr lang="en-US" sz="2200" dirty="0">
                <a:solidFill>
                  <a:srgbClr val="C00000"/>
                </a:solidFill>
              </a:rPr>
              <a:t>He’s not interested, but I </a:t>
            </a:r>
            <a:r>
              <a:rPr lang="en-US" sz="2200" b="1" i="1" dirty="0">
                <a:solidFill>
                  <a:srgbClr val="C00000"/>
                </a:solidFill>
              </a:rPr>
              <a:t>am</a:t>
            </a:r>
            <a:r>
              <a:rPr lang="en-US" sz="2200" dirty="0">
                <a:solidFill>
                  <a:srgbClr val="C00000"/>
                </a:solidFill>
              </a:rPr>
              <a:t>.</a:t>
            </a:r>
          </a:p>
          <a:p>
            <a:pPr marL="0" indent="0">
              <a:buNone/>
            </a:pPr>
            <a:endParaRPr lang="en-US" sz="2200" dirty="0"/>
          </a:p>
        </p:txBody>
      </p:sp>
    </p:spTree>
    <p:extLst>
      <p:ext uri="{BB962C8B-B14F-4D97-AF65-F5344CB8AC3E}">
        <p14:creationId xmlns:p14="http://schemas.microsoft.com/office/powerpoint/2010/main" val="12311084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xEl>
                                              <p:pRg st="3" end="3"/>
                                            </p:txEl>
                                          </p:spTgt>
                                        </p:tgtEl>
                                        <p:attrNameLst>
                                          <p:attrName>style.visibility</p:attrName>
                                        </p:attrNameLst>
                                      </p:cBhvr>
                                      <p:to>
                                        <p:strVal val="visible"/>
                                      </p:to>
                                    </p:set>
                                    <p:animEffect transition="in" filter="fade">
                                      <p:cBhvr>
                                        <p:cTn id="17" dur="500"/>
                                        <p:tgtEl>
                                          <p:spTgt spid="8">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8">
                                            <p:txEl>
                                              <p:pRg st="4" end="4"/>
                                            </p:txEl>
                                          </p:spTgt>
                                        </p:tgtEl>
                                        <p:attrNameLst>
                                          <p:attrName>style.visibility</p:attrName>
                                        </p:attrNameLst>
                                      </p:cBhvr>
                                      <p:to>
                                        <p:strVal val="visible"/>
                                      </p:to>
                                    </p:set>
                                    <p:animEffect transition="in" filter="fade">
                                      <p:cBhvr>
                                        <p:cTn id="22" dur="500"/>
                                        <p:tgtEl>
                                          <p:spTgt spid="8">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
                                            <p:txEl>
                                              <p:pRg st="0" end="0"/>
                                            </p:txEl>
                                          </p:spTgt>
                                        </p:tgtEl>
                                        <p:attrNameLst>
                                          <p:attrName>style.visibility</p:attrName>
                                        </p:attrNameLst>
                                      </p:cBhvr>
                                      <p:to>
                                        <p:strVal val="visible"/>
                                      </p:to>
                                    </p:set>
                                    <p:animEffect transition="in" filter="fade">
                                      <p:cBhvr>
                                        <p:cTn id="27" dur="500"/>
                                        <p:tgtEl>
                                          <p:spTgt spid="4">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
                                            <p:txEl>
                                              <p:pRg st="1" end="1"/>
                                            </p:txEl>
                                          </p:spTgt>
                                        </p:tgtEl>
                                        <p:attrNameLst>
                                          <p:attrName>style.visibility</p:attrName>
                                        </p:attrNameLst>
                                      </p:cBhvr>
                                      <p:to>
                                        <p:strVal val="visible"/>
                                      </p:to>
                                    </p:set>
                                    <p:animEffect transition="in" filter="fade">
                                      <p:cBhvr>
                                        <p:cTn id="32" dur="500"/>
                                        <p:tgtEl>
                                          <p:spTgt spid="4">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
                                            <p:txEl>
                                              <p:pRg st="2" end="2"/>
                                            </p:txEl>
                                          </p:spTgt>
                                        </p:tgtEl>
                                        <p:attrNameLst>
                                          <p:attrName>style.visibility</p:attrName>
                                        </p:attrNameLst>
                                      </p:cBhvr>
                                      <p:to>
                                        <p:strVal val="visible"/>
                                      </p:to>
                                    </p:set>
                                    <p:animEffect transition="in" filter="fade">
                                      <p:cBhvr>
                                        <p:cTn id="37" dur="500"/>
                                        <p:tgtEl>
                                          <p:spTgt spid="4">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
                                            <p:txEl>
                                              <p:pRg st="3" end="3"/>
                                            </p:txEl>
                                          </p:spTgt>
                                        </p:tgtEl>
                                        <p:attrNameLst>
                                          <p:attrName>style.visibility</p:attrName>
                                        </p:attrNameLst>
                                      </p:cBhvr>
                                      <p:to>
                                        <p:strVal val="visible"/>
                                      </p:to>
                                    </p:set>
                                    <p:animEffect transition="in" filter="fade">
                                      <p:cBhvr>
                                        <p:cTn id="42" dur="500"/>
                                        <p:tgtEl>
                                          <p:spTgt spid="4">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704385" y="287599"/>
            <a:ext cx="10450484" cy="1325563"/>
          </a:xfrm>
        </p:spPr>
        <p:txBody>
          <a:bodyPr>
            <a:noAutofit/>
          </a:bodyPr>
          <a:lstStyle/>
          <a:p>
            <a:r>
              <a:rPr lang="en-US" sz="4000" b="1" dirty="0">
                <a:latin typeface="Cambria" panose="02040503050406030204" pitchFamily="18" charset="0"/>
                <a:ea typeface="Cambria" panose="02040503050406030204" pitchFamily="18" charset="0"/>
              </a:rPr>
              <a:t>4.1. Comparison with British English</a:t>
            </a:r>
          </a:p>
        </p:txBody>
      </p:sp>
      <p:sp>
        <p:nvSpPr>
          <p:cNvPr id="8" name="Content Placeholder 7">
            <a:extLst>
              <a:ext uri="{FF2B5EF4-FFF2-40B4-BE49-F238E27FC236}">
                <a16:creationId xmlns:a16="http://schemas.microsoft.com/office/drawing/2014/main" id="{FBEDCCAE-2B9C-4052-AFDA-2DD91806C92C}"/>
              </a:ext>
            </a:extLst>
          </p:cNvPr>
          <p:cNvSpPr>
            <a:spLocks noGrp="1"/>
          </p:cNvSpPr>
          <p:nvPr>
            <p:ph idx="1"/>
          </p:nvPr>
        </p:nvSpPr>
        <p:spPr>
          <a:xfrm>
            <a:off x="870758" y="1789632"/>
            <a:ext cx="10450484" cy="4627387"/>
          </a:xfrm>
        </p:spPr>
        <p:txBody>
          <a:bodyPr>
            <a:normAutofit/>
          </a:bodyPr>
          <a:lstStyle/>
          <a:p>
            <a:r>
              <a:rPr lang="en-US" dirty="0"/>
              <a:t>Although the stress system of BE and AE are very similar, there are several areas where differences, often quite regular differences, do occur.</a:t>
            </a:r>
          </a:p>
          <a:p>
            <a:endParaRPr lang="en-US" dirty="0">
              <a:solidFill>
                <a:srgbClr val="C00000"/>
              </a:solidFill>
            </a:endParaRPr>
          </a:p>
          <a:p>
            <a:r>
              <a:rPr lang="en-US" dirty="0"/>
              <a:t>We begin with differences in the location of </a:t>
            </a:r>
            <a:r>
              <a:rPr lang="en-US" b="1" dirty="0"/>
              <a:t>primary stress</a:t>
            </a:r>
            <a:r>
              <a:rPr lang="en-US" dirty="0"/>
              <a:t>.</a:t>
            </a:r>
          </a:p>
        </p:txBody>
      </p:sp>
    </p:spTree>
    <p:extLst>
      <p:ext uri="{BB962C8B-B14F-4D97-AF65-F5344CB8AC3E}">
        <p14:creationId xmlns:p14="http://schemas.microsoft.com/office/powerpoint/2010/main" val="30014445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xEl>
                                              <p:pRg st="0" end="0"/>
                                            </p:txEl>
                                          </p:spTgt>
                                        </p:tgtEl>
                                        <p:attrNameLst>
                                          <p:attrName>style.visibility</p:attrName>
                                        </p:attrNameLst>
                                      </p:cBhvr>
                                      <p:to>
                                        <p:strVal val="visible"/>
                                      </p:to>
                                    </p:set>
                                    <p:animEffect transition="in" filter="fade">
                                      <p:cBhvr>
                                        <p:cTn id="7" dur="500"/>
                                        <p:tgtEl>
                                          <p:spTgt spid="8">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xEl>
                                              <p:pRg st="2" end="2"/>
                                            </p:txEl>
                                          </p:spTgt>
                                        </p:tgtEl>
                                        <p:attrNameLst>
                                          <p:attrName>style.visibility</p:attrName>
                                        </p:attrNameLst>
                                      </p:cBhvr>
                                      <p:to>
                                        <p:strVal val="visible"/>
                                      </p:to>
                                    </p:set>
                                    <p:animEffect transition="in" filter="fade">
                                      <p:cBhvr>
                                        <p:cTn id="12" dur="500"/>
                                        <p:tgtEl>
                                          <p:spTgt spid="8">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6">
            <a:extLst>
              <a:ext uri="{FF2B5EF4-FFF2-40B4-BE49-F238E27FC236}">
                <a16:creationId xmlns:a16="http://schemas.microsoft.com/office/drawing/2014/main" id="{1D8D6BE9-100A-48A0-9744-E385AEEFFBBC}"/>
              </a:ext>
            </a:extLst>
          </p:cNvPr>
          <p:cNvSpPr txBox="1">
            <a:spLocks/>
          </p:cNvSpPr>
          <p:nvPr/>
        </p:nvSpPr>
        <p:spPr>
          <a:xfrm>
            <a:off x="914400" y="380942"/>
            <a:ext cx="10573217"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Cambria" panose="02040503050406030204" pitchFamily="18" charset="0"/>
                <a:ea typeface="Cambria" panose="02040503050406030204" pitchFamily="18" charset="0"/>
              </a:rPr>
              <a:t>4.2. Comparison with British English- </a:t>
            </a:r>
            <a:r>
              <a:rPr lang="en-US" sz="3600" b="1" dirty="0">
                <a:solidFill>
                  <a:srgbClr val="C00000"/>
                </a:solidFill>
                <a:latin typeface="Cambria" panose="02040503050406030204" pitchFamily="18" charset="0"/>
                <a:ea typeface="Cambria" panose="02040503050406030204" pitchFamily="18" charset="0"/>
              </a:rPr>
              <a:t>Primary Stress in BE Earlier than in AE</a:t>
            </a:r>
          </a:p>
        </p:txBody>
      </p:sp>
      <p:sp>
        <p:nvSpPr>
          <p:cNvPr id="6" name="Content Placeholder 7">
            <a:extLst>
              <a:ext uri="{FF2B5EF4-FFF2-40B4-BE49-F238E27FC236}">
                <a16:creationId xmlns:a16="http://schemas.microsoft.com/office/drawing/2014/main" id="{0873ADC3-3605-4A0A-B509-17B796517D57}"/>
              </a:ext>
            </a:extLst>
          </p:cNvPr>
          <p:cNvSpPr txBox="1">
            <a:spLocks/>
          </p:cNvSpPr>
          <p:nvPr/>
        </p:nvSpPr>
        <p:spPr>
          <a:xfrm>
            <a:off x="943208" y="2035103"/>
            <a:ext cx="5257800" cy="348710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dirty="0"/>
              <a:t>The most important distinction here involves words of French origin.</a:t>
            </a:r>
          </a:p>
          <a:p>
            <a:endParaRPr lang="en-US" dirty="0"/>
          </a:p>
          <a:p>
            <a:r>
              <a:rPr lang="en-US" dirty="0"/>
              <a:t>Words of this type taking final stress in AE frequently receive initial stress in BE. Some examples are given below:</a:t>
            </a:r>
          </a:p>
        </p:txBody>
      </p:sp>
      <p:graphicFrame>
        <p:nvGraphicFramePr>
          <p:cNvPr id="10" name="Table 10">
            <a:extLst>
              <a:ext uri="{FF2B5EF4-FFF2-40B4-BE49-F238E27FC236}">
                <a16:creationId xmlns:a16="http://schemas.microsoft.com/office/drawing/2014/main" id="{46A3D8F8-E3D6-455A-A074-042AB342CCD0}"/>
              </a:ext>
            </a:extLst>
          </p:cNvPr>
          <p:cNvGraphicFramePr>
            <a:graphicFrameLocks noGrp="1"/>
          </p:cNvGraphicFramePr>
          <p:nvPr>
            <p:extLst>
              <p:ext uri="{D42A27DB-BD31-4B8C-83A1-F6EECF244321}">
                <p14:modId xmlns:p14="http://schemas.microsoft.com/office/powerpoint/2010/main" val="1485471948"/>
              </p:ext>
            </p:extLst>
          </p:nvPr>
        </p:nvGraphicFramePr>
        <p:xfrm>
          <a:off x="6606655" y="2224173"/>
          <a:ext cx="3977270" cy="3108960"/>
        </p:xfrm>
        <a:graphic>
          <a:graphicData uri="http://schemas.openxmlformats.org/drawingml/2006/table">
            <a:tbl>
              <a:tblPr firstRow="1" bandRow="1">
                <a:tableStyleId>{7E9639D4-E3E2-4D34-9284-5A2195B3D0D7}</a:tableStyleId>
              </a:tblPr>
              <a:tblGrid>
                <a:gridCol w="1988635">
                  <a:extLst>
                    <a:ext uri="{9D8B030D-6E8A-4147-A177-3AD203B41FA5}">
                      <a16:colId xmlns:a16="http://schemas.microsoft.com/office/drawing/2014/main" val="567659152"/>
                    </a:ext>
                  </a:extLst>
                </a:gridCol>
                <a:gridCol w="1988635">
                  <a:extLst>
                    <a:ext uri="{9D8B030D-6E8A-4147-A177-3AD203B41FA5}">
                      <a16:colId xmlns:a16="http://schemas.microsoft.com/office/drawing/2014/main" val="3645912439"/>
                    </a:ext>
                  </a:extLst>
                </a:gridCol>
              </a:tblGrid>
              <a:tr h="360102">
                <a:tc>
                  <a:txBody>
                    <a:bodyPr/>
                    <a:lstStyle/>
                    <a:p>
                      <a:pPr algn="ctr"/>
                      <a:r>
                        <a:rPr lang="en-US" sz="2800" dirty="0"/>
                        <a:t>BE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a:t>AE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8709229"/>
                  </a:ext>
                </a:extLst>
              </a:tr>
              <a:tr h="360102">
                <a:tc>
                  <a:txBody>
                    <a:bodyPr/>
                    <a:lstStyle/>
                    <a:p>
                      <a:pPr algn="ctr"/>
                      <a:r>
                        <a:rPr lang="en-US" sz="2800" dirty="0" err="1"/>
                        <a:t>b</a:t>
                      </a:r>
                      <a:r>
                        <a:rPr lang="en-US" sz="2800" dirty="0" err="1">
                          <a:latin typeface="Times New Roman" panose="02020603050405020304" pitchFamily="18" charset="0"/>
                          <a:cs typeface="Times New Roman" panose="02020603050405020304" pitchFamily="18" charset="0"/>
                        </a:rPr>
                        <a:t>á</a:t>
                      </a:r>
                      <a:r>
                        <a:rPr lang="en-US" sz="2800" dirty="0" err="1"/>
                        <a:t>llet</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ballét</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37015074"/>
                  </a:ext>
                </a:extLst>
              </a:tr>
              <a:tr h="360102">
                <a:tc>
                  <a:txBody>
                    <a:bodyPr/>
                    <a:lstStyle/>
                    <a:p>
                      <a:pPr algn="ctr"/>
                      <a:r>
                        <a:rPr lang="en-US" sz="2800" dirty="0" err="1">
                          <a:latin typeface="Times New Roman" panose="02020603050405020304" pitchFamily="18" charset="0"/>
                          <a:cs typeface="Times New Roman" panose="02020603050405020304" pitchFamily="18" charset="0"/>
                        </a:rPr>
                        <a:t>bá</a:t>
                      </a:r>
                      <a:r>
                        <a:rPr lang="en-US" sz="2800" dirty="0" err="1"/>
                        <a:t>rrage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barr</a:t>
                      </a:r>
                      <a:r>
                        <a:rPr lang="en-US" sz="2800" dirty="0" err="1">
                          <a:latin typeface="Times New Roman" panose="02020603050405020304" pitchFamily="18" charset="0"/>
                          <a:cs typeface="Times New Roman" panose="02020603050405020304" pitchFamily="18" charset="0"/>
                        </a:rPr>
                        <a:t>á</a:t>
                      </a:r>
                      <a:r>
                        <a:rPr lang="en-US" sz="2800" dirty="0" err="1"/>
                        <a:t>ge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56329477"/>
                  </a:ext>
                </a:extLst>
              </a:tr>
              <a:tr h="360102">
                <a:tc>
                  <a:txBody>
                    <a:bodyPr/>
                    <a:lstStyle/>
                    <a:p>
                      <a:pPr algn="ctr"/>
                      <a:r>
                        <a:rPr lang="en-US" sz="2800" dirty="0" err="1"/>
                        <a:t>bróchure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brochúre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06050220"/>
                  </a:ext>
                </a:extLst>
              </a:tr>
              <a:tr h="360102">
                <a:tc>
                  <a:txBody>
                    <a:bodyPr/>
                    <a:lstStyle/>
                    <a:p>
                      <a:pPr algn="ctr"/>
                      <a:r>
                        <a:rPr lang="en-US" sz="2800" dirty="0" err="1"/>
                        <a:t>Clíche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a:t>cliché</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43986696"/>
                  </a:ext>
                </a:extLst>
              </a:tr>
              <a:tr h="360102">
                <a:tc>
                  <a:txBody>
                    <a:bodyPr/>
                    <a:lstStyle/>
                    <a:p>
                      <a:pPr algn="ctr"/>
                      <a:r>
                        <a:rPr lang="en-US" sz="2800" dirty="0" err="1"/>
                        <a:t>s</a:t>
                      </a:r>
                      <a:r>
                        <a:rPr lang="en-US" sz="2800" dirty="0" err="1">
                          <a:latin typeface="Times New Roman" panose="02020603050405020304" pitchFamily="18" charset="0"/>
                          <a:cs typeface="Times New Roman" panose="02020603050405020304" pitchFamily="18" charset="0"/>
                        </a:rPr>
                        <a:t>á</a:t>
                      </a:r>
                      <a:r>
                        <a:rPr lang="en-US" sz="2800" dirty="0" err="1"/>
                        <a:t>lon</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salón</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62754194"/>
                  </a:ext>
                </a:extLst>
              </a:tr>
            </a:tbl>
          </a:graphicData>
        </a:graphic>
      </p:graphicFrame>
    </p:spTree>
    <p:extLst>
      <p:ext uri="{BB962C8B-B14F-4D97-AF65-F5344CB8AC3E}">
        <p14:creationId xmlns:p14="http://schemas.microsoft.com/office/powerpoint/2010/main" val="24399705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fade">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2" end="2"/>
                                            </p:txEl>
                                          </p:spTgt>
                                        </p:tgtEl>
                                        <p:attrNameLst>
                                          <p:attrName>style.visibility</p:attrName>
                                        </p:attrNameLst>
                                      </p:cBhvr>
                                      <p:to>
                                        <p:strVal val="visible"/>
                                      </p:to>
                                    </p:set>
                                    <p:animEffect transition="in" filter="fade">
                                      <p:cBhvr>
                                        <p:cTn id="12" dur="500"/>
                                        <p:tgtEl>
                                          <p:spTgt spid="6">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6">
            <a:extLst>
              <a:ext uri="{FF2B5EF4-FFF2-40B4-BE49-F238E27FC236}">
                <a16:creationId xmlns:a16="http://schemas.microsoft.com/office/drawing/2014/main" id="{1D8D6BE9-100A-48A0-9744-E385AEEFFBBC}"/>
              </a:ext>
            </a:extLst>
          </p:cNvPr>
          <p:cNvSpPr txBox="1">
            <a:spLocks/>
          </p:cNvSpPr>
          <p:nvPr/>
        </p:nvSpPr>
        <p:spPr>
          <a:xfrm>
            <a:off x="758284" y="380942"/>
            <a:ext cx="10729334"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Cambria" panose="02040503050406030204" pitchFamily="18" charset="0"/>
                <a:ea typeface="Cambria" panose="02040503050406030204" pitchFamily="18" charset="0"/>
              </a:rPr>
              <a:t>4.2. Comparison with British English- </a:t>
            </a:r>
            <a:r>
              <a:rPr lang="en-US" sz="3600" b="1" dirty="0">
                <a:solidFill>
                  <a:srgbClr val="C00000"/>
                </a:solidFill>
                <a:latin typeface="Cambria" panose="02040503050406030204" pitchFamily="18" charset="0"/>
                <a:ea typeface="Cambria" panose="02040503050406030204" pitchFamily="18" charset="0"/>
              </a:rPr>
              <a:t>Primary Stress in BE Earlier than in AE (cont.)</a:t>
            </a:r>
          </a:p>
        </p:txBody>
      </p:sp>
      <p:sp>
        <p:nvSpPr>
          <p:cNvPr id="12" name="Content Placeholder 11">
            <a:extLst>
              <a:ext uri="{FF2B5EF4-FFF2-40B4-BE49-F238E27FC236}">
                <a16:creationId xmlns:a16="http://schemas.microsoft.com/office/drawing/2014/main" id="{F90B0DEC-EE36-46CF-AE4B-697E973633C2}"/>
              </a:ext>
            </a:extLst>
          </p:cNvPr>
          <p:cNvSpPr>
            <a:spLocks noGrp="1"/>
          </p:cNvSpPr>
          <p:nvPr>
            <p:ph sz="half" idx="1"/>
          </p:nvPr>
        </p:nvSpPr>
        <p:spPr>
          <a:xfrm>
            <a:off x="758284" y="2125720"/>
            <a:ext cx="5181600" cy="4351338"/>
          </a:xfrm>
        </p:spPr>
        <p:txBody>
          <a:bodyPr/>
          <a:lstStyle/>
          <a:p>
            <a:r>
              <a:rPr lang="en-US" dirty="0"/>
              <a:t>In a few words of French origin, BE has primary stress on the penult: </a:t>
            </a:r>
            <a:r>
              <a:rPr lang="en-US" i="1" dirty="0"/>
              <a:t>attaché = </a:t>
            </a:r>
            <a:r>
              <a:rPr lang="en-US" dirty="0"/>
              <a:t>/</a:t>
            </a:r>
            <a:r>
              <a:rPr lang="en-US" sz="2400" dirty="0" err="1"/>
              <a:t>Ə</a:t>
            </a:r>
            <a:r>
              <a:rPr lang="en-US" dirty="0" err="1"/>
              <a:t>’t</a:t>
            </a:r>
            <a:r>
              <a:rPr lang="az-Cyrl-AZ" dirty="0"/>
              <a:t>ӕ</a:t>
            </a:r>
            <a:r>
              <a:rPr lang="en-US" dirty="0" err="1"/>
              <a:t>ʃe</a:t>
            </a:r>
            <a:r>
              <a:rPr lang="en-US" dirty="0"/>
              <a:t>/ (BE) vs /</a:t>
            </a:r>
            <a:r>
              <a:rPr lang="az-Cyrl-AZ" dirty="0"/>
              <a:t>ӕ</a:t>
            </a:r>
            <a:r>
              <a:rPr lang="en-US" dirty="0" err="1"/>
              <a:t>t</a:t>
            </a:r>
            <a:r>
              <a:rPr lang="en-US" sz="2400" dirty="0" err="1"/>
              <a:t>Ə’</a:t>
            </a:r>
            <a:r>
              <a:rPr lang="en-US" dirty="0" err="1"/>
              <a:t>ʃe</a:t>
            </a:r>
            <a:r>
              <a:rPr lang="en-US" dirty="0"/>
              <a:t>/ (AE); </a:t>
            </a:r>
            <a:r>
              <a:rPr lang="en-US" i="1" dirty="0"/>
              <a:t>exposé </a:t>
            </a:r>
            <a:r>
              <a:rPr lang="en-US" dirty="0"/>
              <a:t>= /</a:t>
            </a:r>
            <a:r>
              <a:rPr lang="en-US" dirty="0" err="1">
                <a:latin typeface="Times New Roman" panose="02020603050405020304" pitchFamily="18" charset="0"/>
                <a:cs typeface="Times New Roman" panose="02020603050405020304" pitchFamily="18" charset="0"/>
              </a:rPr>
              <a:t>ɛks’poze</a:t>
            </a:r>
            <a:r>
              <a:rPr lang="en-US" dirty="0"/>
              <a:t>/ (BE) vs. /</a:t>
            </a:r>
            <a:r>
              <a:rPr lang="en-US" dirty="0" err="1">
                <a:latin typeface="Times New Roman" panose="02020603050405020304" pitchFamily="18" charset="0"/>
                <a:cs typeface="Times New Roman" panose="02020603050405020304" pitchFamily="18" charset="0"/>
              </a:rPr>
              <a:t>ɛkspo’ze</a:t>
            </a:r>
            <a:r>
              <a:rPr lang="en-US" dirty="0"/>
              <a:t>/ (AE).</a:t>
            </a:r>
          </a:p>
        </p:txBody>
      </p:sp>
      <p:sp>
        <p:nvSpPr>
          <p:cNvPr id="13" name="Content Placeholder 12">
            <a:extLst>
              <a:ext uri="{FF2B5EF4-FFF2-40B4-BE49-F238E27FC236}">
                <a16:creationId xmlns:a16="http://schemas.microsoft.com/office/drawing/2014/main" id="{D1BB4FC3-172A-42AA-81C5-64AD073686B0}"/>
              </a:ext>
            </a:extLst>
          </p:cNvPr>
          <p:cNvSpPr>
            <a:spLocks noGrp="1"/>
          </p:cNvSpPr>
          <p:nvPr>
            <p:ph sz="half" idx="2"/>
          </p:nvPr>
        </p:nvSpPr>
        <p:spPr>
          <a:xfrm>
            <a:off x="6518213" y="2152865"/>
            <a:ext cx="5181600" cy="1325563"/>
          </a:xfrm>
        </p:spPr>
        <p:txBody>
          <a:bodyPr/>
          <a:lstStyle/>
          <a:p>
            <a:r>
              <a:rPr lang="en-US" dirty="0"/>
              <a:t>There are also several cases where BE stresses the initial syllable, and AE the penult:</a:t>
            </a:r>
          </a:p>
        </p:txBody>
      </p:sp>
      <p:graphicFrame>
        <p:nvGraphicFramePr>
          <p:cNvPr id="14" name="Table 10">
            <a:extLst>
              <a:ext uri="{FF2B5EF4-FFF2-40B4-BE49-F238E27FC236}">
                <a16:creationId xmlns:a16="http://schemas.microsoft.com/office/drawing/2014/main" id="{AEE2D180-094F-4865-A9C0-F896081A3F9C}"/>
              </a:ext>
            </a:extLst>
          </p:cNvPr>
          <p:cNvGraphicFramePr>
            <a:graphicFrameLocks noGrp="1"/>
          </p:cNvGraphicFramePr>
          <p:nvPr>
            <p:extLst>
              <p:ext uri="{D42A27DB-BD31-4B8C-83A1-F6EECF244321}">
                <p14:modId xmlns:p14="http://schemas.microsoft.com/office/powerpoint/2010/main" val="2230071489"/>
              </p:ext>
            </p:extLst>
          </p:nvPr>
        </p:nvGraphicFramePr>
        <p:xfrm>
          <a:off x="6876323" y="3770327"/>
          <a:ext cx="3977270" cy="2072640"/>
        </p:xfrm>
        <a:graphic>
          <a:graphicData uri="http://schemas.openxmlformats.org/drawingml/2006/table">
            <a:tbl>
              <a:tblPr firstRow="1" bandRow="1">
                <a:tableStyleId>{7E9639D4-E3E2-4D34-9284-5A2195B3D0D7}</a:tableStyleId>
              </a:tblPr>
              <a:tblGrid>
                <a:gridCol w="1988635">
                  <a:extLst>
                    <a:ext uri="{9D8B030D-6E8A-4147-A177-3AD203B41FA5}">
                      <a16:colId xmlns:a16="http://schemas.microsoft.com/office/drawing/2014/main" val="567659152"/>
                    </a:ext>
                  </a:extLst>
                </a:gridCol>
                <a:gridCol w="1988635">
                  <a:extLst>
                    <a:ext uri="{9D8B030D-6E8A-4147-A177-3AD203B41FA5}">
                      <a16:colId xmlns:a16="http://schemas.microsoft.com/office/drawing/2014/main" val="3645912439"/>
                    </a:ext>
                  </a:extLst>
                </a:gridCol>
              </a:tblGrid>
              <a:tr h="360102">
                <a:tc>
                  <a:txBody>
                    <a:bodyPr/>
                    <a:lstStyle/>
                    <a:p>
                      <a:pPr algn="ctr"/>
                      <a:r>
                        <a:rPr lang="en-US" sz="2800" dirty="0"/>
                        <a:t>BE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a:t>AE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8709229"/>
                  </a:ext>
                </a:extLst>
              </a:tr>
              <a:tr h="360102">
                <a:tc>
                  <a:txBody>
                    <a:bodyPr/>
                    <a:lstStyle/>
                    <a:p>
                      <a:pPr algn="ctr"/>
                      <a:r>
                        <a:rPr lang="en-US" sz="2800" dirty="0" err="1"/>
                        <a:t>cómposite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compósite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37015074"/>
                  </a:ext>
                </a:extLst>
              </a:tr>
              <a:tr h="360102">
                <a:tc>
                  <a:txBody>
                    <a:bodyPr/>
                    <a:lstStyle/>
                    <a:p>
                      <a:pPr algn="ctr"/>
                      <a:r>
                        <a:rPr lang="en-US" sz="2800" dirty="0" err="1"/>
                        <a:t>élongate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elóngate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56329477"/>
                  </a:ext>
                </a:extLst>
              </a:tr>
              <a:tr h="360102">
                <a:tc>
                  <a:txBody>
                    <a:bodyPr/>
                    <a:lstStyle/>
                    <a:p>
                      <a:pPr algn="ctr"/>
                      <a:r>
                        <a:rPr lang="en-US" sz="2800" dirty="0" err="1"/>
                        <a:t>Phílistine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Philístine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06050220"/>
                  </a:ext>
                </a:extLst>
              </a:tr>
            </a:tbl>
          </a:graphicData>
        </a:graphic>
      </p:graphicFrame>
    </p:spTree>
    <p:extLst>
      <p:ext uri="{BB962C8B-B14F-4D97-AF65-F5344CB8AC3E}">
        <p14:creationId xmlns:p14="http://schemas.microsoft.com/office/powerpoint/2010/main" val="3927475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
                                            <p:txEl>
                                              <p:pRg st="0" end="0"/>
                                            </p:txEl>
                                          </p:spTgt>
                                        </p:tgtEl>
                                        <p:attrNameLst>
                                          <p:attrName>style.visibility</p:attrName>
                                        </p:attrNameLst>
                                      </p:cBhvr>
                                      <p:to>
                                        <p:strVal val="visible"/>
                                      </p:to>
                                    </p:set>
                                    <p:animEffect transition="in" filter="fade">
                                      <p:cBhvr>
                                        <p:cTn id="12" dur="500"/>
                                        <p:tgtEl>
                                          <p:spTgt spid="1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P spid="1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6">
            <a:extLst>
              <a:ext uri="{FF2B5EF4-FFF2-40B4-BE49-F238E27FC236}">
                <a16:creationId xmlns:a16="http://schemas.microsoft.com/office/drawing/2014/main" id="{1D8D6BE9-100A-48A0-9744-E385AEEFFBBC}"/>
              </a:ext>
            </a:extLst>
          </p:cNvPr>
          <p:cNvSpPr txBox="1">
            <a:spLocks/>
          </p:cNvSpPr>
          <p:nvPr/>
        </p:nvSpPr>
        <p:spPr>
          <a:xfrm>
            <a:off x="758284" y="380942"/>
            <a:ext cx="10729334"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Cambria" panose="02040503050406030204" pitchFamily="18" charset="0"/>
                <a:ea typeface="Cambria" panose="02040503050406030204" pitchFamily="18" charset="0"/>
              </a:rPr>
              <a:t>4.3. Comparison with British English- </a:t>
            </a:r>
            <a:r>
              <a:rPr lang="en-US" sz="3600" b="1" dirty="0">
                <a:solidFill>
                  <a:srgbClr val="C00000"/>
                </a:solidFill>
                <a:latin typeface="Cambria" panose="02040503050406030204" pitchFamily="18" charset="0"/>
                <a:ea typeface="Cambria" panose="02040503050406030204" pitchFamily="18" charset="0"/>
              </a:rPr>
              <a:t>Primary Stress in BE Later than in AE</a:t>
            </a:r>
          </a:p>
        </p:txBody>
      </p:sp>
      <p:sp>
        <p:nvSpPr>
          <p:cNvPr id="12" name="Content Placeholder 11">
            <a:extLst>
              <a:ext uri="{FF2B5EF4-FFF2-40B4-BE49-F238E27FC236}">
                <a16:creationId xmlns:a16="http://schemas.microsoft.com/office/drawing/2014/main" id="{F90B0DEC-EE36-46CF-AE4B-697E973633C2}"/>
              </a:ext>
            </a:extLst>
          </p:cNvPr>
          <p:cNvSpPr>
            <a:spLocks noGrp="1"/>
          </p:cNvSpPr>
          <p:nvPr>
            <p:ph sz="half" idx="1"/>
          </p:nvPr>
        </p:nvSpPr>
        <p:spPr>
          <a:xfrm>
            <a:off x="758284" y="2125720"/>
            <a:ext cx="5181600" cy="4351338"/>
          </a:xfrm>
        </p:spPr>
        <p:txBody>
          <a:bodyPr/>
          <a:lstStyle/>
          <a:p>
            <a:r>
              <a:rPr lang="en-US" dirty="0"/>
              <a:t>A particularly regular difference here involves two-syllable verbs ending in </a:t>
            </a:r>
            <a:r>
              <a:rPr lang="en-US" i="1" dirty="0"/>
              <a:t>–ate</a:t>
            </a:r>
            <a:r>
              <a:rPr lang="en-US" dirty="0"/>
              <a:t>.</a:t>
            </a:r>
          </a:p>
          <a:p>
            <a:endParaRPr lang="en-US" dirty="0"/>
          </a:p>
          <a:p>
            <a:r>
              <a:rPr lang="en-US" dirty="0"/>
              <a:t>In BE they normally receive final stress, but in AE then generally take initial stress if the first syllable is not a prefix:</a:t>
            </a:r>
          </a:p>
        </p:txBody>
      </p:sp>
      <p:graphicFrame>
        <p:nvGraphicFramePr>
          <p:cNvPr id="8" name="Table 10">
            <a:extLst>
              <a:ext uri="{FF2B5EF4-FFF2-40B4-BE49-F238E27FC236}">
                <a16:creationId xmlns:a16="http://schemas.microsoft.com/office/drawing/2014/main" id="{52482EBF-ABC0-4798-8FA7-4881F25FD390}"/>
              </a:ext>
            </a:extLst>
          </p:cNvPr>
          <p:cNvGraphicFramePr>
            <a:graphicFrameLocks noGrp="1"/>
          </p:cNvGraphicFramePr>
          <p:nvPr>
            <p:extLst>
              <p:ext uri="{D42A27DB-BD31-4B8C-83A1-F6EECF244321}">
                <p14:modId xmlns:p14="http://schemas.microsoft.com/office/powerpoint/2010/main" val="1004019247"/>
              </p:ext>
            </p:extLst>
          </p:nvPr>
        </p:nvGraphicFramePr>
        <p:xfrm>
          <a:off x="7221797" y="2491480"/>
          <a:ext cx="3977270" cy="3108960"/>
        </p:xfrm>
        <a:graphic>
          <a:graphicData uri="http://schemas.openxmlformats.org/drawingml/2006/table">
            <a:tbl>
              <a:tblPr firstRow="1" bandRow="1">
                <a:tableStyleId>{7E9639D4-E3E2-4D34-9284-5A2195B3D0D7}</a:tableStyleId>
              </a:tblPr>
              <a:tblGrid>
                <a:gridCol w="1988635">
                  <a:extLst>
                    <a:ext uri="{9D8B030D-6E8A-4147-A177-3AD203B41FA5}">
                      <a16:colId xmlns:a16="http://schemas.microsoft.com/office/drawing/2014/main" val="567659152"/>
                    </a:ext>
                  </a:extLst>
                </a:gridCol>
                <a:gridCol w="1988635">
                  <a:extLst>
                    <a:ext uri="{9D8B030D-6E8A-4147-A177-3AD203B41FA5}">
                      <a16:colId xmlns:a16="http://schemas.microsoft.com/office/drawing/2014/main" val="3645912439"/>
                    </a:ext>
                  </a:extLst>
                </a:gridCol>
              </a:tblGrid>
              <a:tr h="360102">
                <a:tc>
                  <a:txBody>
                    <a:bodyPr/>
                    <a:lstStyle/>
                    <a:p>
                      <a:pPr algn="ctr"/>
                      <a:r>
                        <a:rPr lang="en-US" sz="2800" dirty="0"/>
                        <a:t>BE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a:t>AE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8709229"/>
                  </a:ext>
                </a:extLst>
              </a:tr>
              <a:tr h="360102">
                <a:tc>
                  <a:txBody>
                    <a:bodyPr/>
                    <a:lstStyle/>
                    <a:p>
                      <a:pPr algn="ctr"/>
                      <a:r>
                        <a:rPr lang="en-US" sz="2800" dirty="0" err="1"/>
                        <a:t>crem</a:t>
                      </a:r>
                      <a:r>
                        <a:rPr lang="en-US" sz="2800" dirty="0" err="1">
                          <a:latin typeface="Times New Roman" panose="02020603050405020304" pitchFamily="18" charset="0"/>
                          <a:cs typeface="Times New Roman" panose="02020603050405020304" pitchFamily="18" charset="0"/>
                        </a:rPr>
                        <a:t>á</a:t>
                      </a:r>
                      <a:r>
                        <a:rPr lang="en-US" sz="2800" dirty="0" err="1"/>
                        <a:t>te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crémate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37015074"/>
                  </a:ext>
                </a:extLst>
              </a:tr>
              <a:tr h="360102">
                <a:tc>
                  <a:txBody>
                    <a:bodyPr/>
                    <a:lstStyle/>
                    <a:p>
                      <a:pPr algn="ctr"/>
                      <a:r>
                        <a:rPr lang="en-US" sz="2800" dirty="0" err="1"/>
                        <a:t>dict</a:t>
                      </a:r>
                      <a:r>
                        <a:rPr lang="en-US" sz="2800" dirty="0" err="1">
                          <a:latin typeface="Times New Roman" panose="02020603050405020304" pitchFamily="18" charset="0"/>
                          <a:cs typeface="Times New Roman" panose="02020603050405020304" pitchFamily="18" charset="0"/>
                        </a:rPr>
                        <a:t>á</a:t>
                      </a:r>
                      <a:r>
                        <a:rPr lang="en-US" sz="2800" dirty="0" err="1"/>
                        <a:t>te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díctate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56329477"/>
                  </a:ext>
                </a:extLst>
              </a:tr>
              <a:tr h="360102">
                <a:tc>
                  <a:txBody>
                    <a:bodyPr/>
                    <a:lstStyle/>
                    <a:p>
                      <a:pPr algn="ctr"/>
                      <a:r>
                        <a:rPr lang="en-US" sz="2800" dirty="0" err="1"/>
                        <a:t>don</a:t>
                      </a:r>
                      <a:r>
                        <a:rPr lang="en-US" sz="2800" dirty="0" err="1">
                          <a:latin typeface="Times New Roman" panose="02020603050405020304" pitchFamily="18" charset="0"/>
                          <a:cs typeface="Times New Roman" panose="02020603050405020304" pitchFamily="18" charset="0"/>
                        </a:rPr>
                        <a:t>á</a:t>
                      </a:r>
                      <a:r>
                        <a:rPr lang="en-US" sz="2800" dirty="0" err="1"/>
                        <a:t>te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dónate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06050220"/>
                  </a:ext>
                </a:extLst>
              </a:tr>
              <a:tr h="360102">
                <a:tc>
                  <a:txBody>
                    <a:bodyPr/>
                    <a:lstStyle/>
                    <a:p>
                      <a:pPr algn="ctr"/>
                      <a:r>
                        <a:rPr lang="en-US" sz="2800" dirty="0" err="1"/>
                        <a:t>frustr</a:t>
                      </a:r>
                      <a:r>
                        <a:rPr lang="en-US" sz="2800" dirty="0" err="1">
                          <a:latin typeface="Times New Roman" panose="02020603050405020304" pitchFamily="18" charset="0"/>
                          <a:cs typeface="Times New Roman" panose="02020603050405020304" pitchFamily="18" charset="0"/>
                        </a:rPr>
                        <a:t>á</a:t>
                      </a:r>
                      <a:r>
                        <a:rPr lang="en-US" sz="2800" dirty="0" err="1"/>
                        <a:t>te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frústrate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43986696"/>
                  </a:ext>
                </a:extLst>
              </a:tr>
              <a:tr h="360102">
                <a:tc>
                  <a:txBody>
                    <a:bodyPr/>
                    <a:lstStyle/>
                    <a:p>
                      <a:pPr algn="ctr"/>
                      <a:r>
                        <a:rPr lang="en-US" sz="2800" dirty="0" err="1"/>
                        <a:t>migr</a:t>
                      </a:r>
                      <a:r>
                        <a:rPr lang="en-US" sz="2800" dirty="0" err="1">
                          <a:latin typeface="Times New Roman" panose="02020603050405020304" pitchFamily="18" charset="0"/>
                          <a:cs typeface="Times New Roman" panose="02020603050405020304" pitchFamily="18" charset="0"/>
                        </a:rPr>
                        <a:t>á</a:t>
                      </a:r>
                      <a:r>
                        <a:rPr lang="en-US" sz="2800" dirty="0" err="1"/>
                        <a:t>te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mígrate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62754194"/>
                  </a:ext>
                </a:extLst>
              </a:tr>
            </a:tbl>
          </a:graphicData>
        </a:graphic>
      </p:graphicFrame>
    </p:spTree>
    <p:extLst>
      <p:ext uri="{BB962C8B-B14F-4D97-AF65-F5344CB8AC3E}">
        <p14:creationId xmlns:p14="http://schemas.microsoft.com/office/powerpoint/2010/main" val="1984726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Effect transition="in" filter="fade">
                                      <p:cBhvr>
                                        <p:cTn id="12" dur="500"/>
                                        <p:tgtEl>
                                          <p:spTgt spid="1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6">
            <a:extLst>
              <a:ext uri="{FF2B5EF4-FFF2-40B4-BE49-F238E27FC236}">
                <a16:creationId xmlns:a16="http://schemas.microsoft.com/office/drawing/2014/main" id="{1D8D6BE9-100A-48A0-9744-E385AEEFFBBC}"/>
              </a:ext>
            </a:extLst>
          </p:cNvPr>
          <p:cNvSpPr txBox="1">
            <a:spLocks/>
          </p:cNvSpPr>
          <p:nvPr/>
        </p:nvSpPr>
        <p:spPr>
          <a:xfrm>
            <a:off x="758284" y="380942"/>
            <a:ext cx="10729334"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Cambria" panose="02040503050406030204" pitchFamily="18" charset="0"/>
                <a:ea typeface="Cambria" panose="02040503050406030204" pitchFamily="18" charset="0"/>
              </a:rPr>
              <a:t>4.2. Comparison with British English- </a:t>
            </a:r>
            <a:r>
              <a:rPr lang="en-US" sz="3600" b="1" dirty="0">
                <a:solidFill>
                  <a:srgbClr val="C00000"/>
                </a:solidFill>
                <a:latin typeface="Cambria" panose="02040503050406030204" pitchFamily="18" charset="0"/>
                <a:ea typeface="Cambria" panose="02040503050406030204" pitchFamily="18" charset="0"/>
              </a:rPr>
              <a:t>Primary Stress in BE Later than in AE (cont.)</a:t>
            </a:r>
          </a:p>
        </p:txBody>
      </p:sp>
      <p:sp>
        <p:nvSpPr>
          <p:cNvPr id="12" name="Content Placeholder 11">
            <a:extLst>
              <a:ext uri="{FF2B5EF4-FFF2-40B4-BE49-F238E27FC236}">
                <a16:creationId xmlns:a16="http://schemas.microsoft.com/office/drawing/2014/main" id="{F90B0DEC-EE36-46CF-AE4B-697E973633C2}"/>
              </a:ext>
            </a:extLst>
          </p:cNvPr>
          <p:cNvSpPr>
            <a:spLocks noGrp="1"/>
          </p:cNvSpPr>
          <p:nvPr>
            <p:ph sz="half" idx="1"/>
          </p:nvPr>
        </p:nvSpPr>
        <p:spPr/>
        <p:txBody>
          <a:bodyPr/>
          <a:lstStyle/>
          <a:p>
            <a:r>
              <a:rPr lang="en-US" dirty="0"/>
              <a:t>In the following verbs the AE pronunciation is like the BE pronunciation: </a:t>
            </a:r>
          </a:p>
          <a:p>
            <a:pPr marL="0" indent="0" algn="ctr">
              <a:buNone/>
            </a:pPr>
            <a:r>
              <a:rPr lang="en-US" i="1" dirty="0" err="1">
                <a:solidFill>
                  <a:srgbClr val="C00000"/>
                </a:solidFill>
              </a:rPr>
              <a:t>confl</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te</a:t>
            </a:r>
            <a:r>
              <a:rPr lang="en-US" i="1" dirty="0">
                <a:solidFill>
                  <a:srgbClr val="C00000"/>
                </a:solidFill>
              </a:rPr>
              <a:t>, </a:t>
            </a:r>
            <a:r>
              <a:rPr lang="en-US" i="1" dirty="0" err="1">
                <a:solidFill>
                  <a:srgbClr val="C00000"/>
                </a:solidFill>
              </a:rPr>
              <a:t>cre</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te</a:t>
            </a:r>
            <a:r>
              <a:rPr lang="en-US" i="1" dirty="0">
                <a:solidFill>
                  <a:srgbClr val="C00000"/>
                </a:solidFill>
              </a:rPr>
              <a:t>, </a:t>
            </a:r>
            <a:r>
              <a:rPr lang="en-US" i="1" dirty="0" err="1">
                <a:solidFill>
                  <a:srgbClr val="C00000"/>
                </a:solidFill>
              </a:rPr>
              <a:t>deb</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te</a:t>
            </a:r>
            <a:r>
              <a:rPr lang="en-US" i="1" dirty="0">
                <a:solidFill>
                  <a:srgbClr val="C00000"/>
                </a:solidFill>
              </a:rPr>
              <a:t>, </a:t>
            </a:r>
            <a:r>
              <a:rPr lang="en-US" i="1" dirty="0" err="1">
                <a:solidFill>
                  <a:srgbClr val="C00000"/>
                </a:solidFill>
              </a:rPr>
              <a:t>el</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te</a:t>
            </a:r>
            <a:r>
              <a:rPr lang="en-US" i="1" dirty="0">
                <a:solidFill>
                  <a:srgbClr val="C00000"/>
                </a:solidFill>
              </a:rPr>
              <a:t>, </a:t>
            </a:r>
            <a:r>
              <a:rPr lang="en-US" i="1" dirty="0" err="1">
                <a:solidFill>
                  <a:srgbClr val="C00000"/>
                </a:solidFill>
              </a:rPr>
              <a:t>rel</a:t>
            </a:r>
            <a:r>
              <a:rPr lang="en-US" i="1" dirty="0" err="1">
                <a:solidFill>
                  <a:srgbClr val="C00000"/>
                </a:solidFill>
                <a:latin typeface="Times New Roman" panose="02020603050405020304" pitchFamily="18" charset="0"/>
                <a:cs typeface="Times New Roman" panose="02020603050405020304" pitchFamily="18" charset="0"/>
              </a:rPr>
              <a:t>á</a:t>
            </a:r>
            <a:r>
              <a:rPr lang="en-US" i="1" dirty="0" err="1">
                <a:solidFill>
                  <a:srgbClr val="C00000"/>
                </a:solidFill>
              </a:rPr>
              <a:t>te</a:t>
            </a:r>
            <a:r>
              <a:rPr lang="en-US" dirty="0"/>
              <a:t> </a:t>
            </a:r>
          </a:p>
          <a:p>
            <a:endParaRPr lang="en-US" dirty="0"/>
          </a:p>
          <a:p>
            <a:r>
              <a:rPr lang="en-US" dirty="0"/>
              <a:t>Note that the majority of those are prefixed forms.</a:t>
            </a:r>
          </a:p>
        </p:txBody>
      </p:sp>
      <p:sp>
        <p:nvSpPr>
          <p:cNvPr id="3" name="Content Placeholder 2">
            <a:extLst>
              <a:ext uri="{FF2B5EF4-FFF2-40B4-BE49-F238E27FC236}">
                <a16:creationId xmlns:a16="http://schemas.microsoft.com/office/drawing/2014/main" id="{9E6302E8-F759-4FF7-90D6-56615BCD8F08}"/>
              </a:ext>
            </a:extLst>
          </p:cNvPr>
          <p:cNvSpPr>
            <a:spLocks noGrp="1"/>
          </p:cNvSpPr>
          <p:nvPr>
            <p:ph sz="half" idx="2"/>
          </p:nvPr>
        </p:nvSpPr>
        <p:spPr>
          <a:xfrm>
            <a:off x="6172200" y="1825625"/>
            <a:ext cx="5181600" cy="1325563"/>
          </a:xfrm>
        </p:spPr>
        <p:txBody>
          <a:bodyPr/>
          <a:lstStyle/>
          <a:p>
            <a:r>
              <a:rPr lang="en-US" dirty="0"/>
              <a:t>AE also has a secondary stress not shared by BE in place names ending in </a:t>
            </a:r>
            <a:r>
              <a:rPr lang="en-US" i="1" dirty="0"/>
              <a:t>–ham,-shire, </a:t>
            </a:r>
            <a:r>
              <a:rPr lang="en-US" dirty="0"/>
              <a:t>etc.:</a:t>
            </a:r>
          </a:p>
        </p:txBody>
      </p:sp>
      <p:graphicFrame>
        <p:nvGraphicFramePr>
          <p:cNvPr id="7" name="Table 10">
            <a:extLst>
              <a:ext uri="{FF2B5EF4-FFF2-40B4-BE49-F238E27FC236}">
                <a16:creationId xmlns:a16="http://schemas.microsoft.com/office/drawing/2014/main" id="{CAB9BA1F-1122-4193-B863-88186FEF9C78}"/>
              </a:ext>
            </a:extLst>
          </p:cNvPr>
          <p:cNvGraphicFramePr>
            <a:graphicFrameLocks noGrp="1"/>
          </p:cNvGraphicFramePr>
          <p:nvPr>
            <p:extLst>
              <p:ext uri="{D42A27DB-BD31-4B8C-83A1-F6EECF244321}">
                <p14:modId xmlns:p14="http://schemas.microsoft.com/office/powerpoint/2010/main" val="3394527317"/>
              </p:ext>
            </p:extLst>
          </p:nvPr>
        </p:nvGraphicFramePr>
        <p:xfrm>
          <a:off x="6922539" y="3151188"/>
          <a:ext cx="3977270" cy="3108960"/>
        </p:xfrm>
        <a:graphic>
          <a:graphicData uri="http://schemas.openxmlformats.org/drawingml/2006/table">
            <a:tbl>
              <a:tblPr firstRow="1" bandRow="1">
                <a:tableStyleId>{7E9639D4-E3E2-4D34-9284-5A2195B3D0D7}</a:tableStyleId>
              </a:tblPr>
              <a:tblGrid>
                <a:gridCol w="1988635">
                  <a:extLst>
                    <a:ext uri="{9D8B030D-6E8A-4147-A177-3AD203B41FA5}">
                      <a16:colId xmlns:a16="http://schemas.microsoft.com/office/drawing/2014/main" val="567659152"/>
                    </a:ext>
                  </a:extLst>
                </a:gridCol>
                <a:gridCol w="1988635">
                  <a:extLst>
                    <a:ext uri="{9D8B030D-6E8A-4147-A177-3AD203B41FA5}">
                      <a16:colId xmlns:a16="http://schemas.microsoft.com/office/drawing/2014/main" val="3645912439"/>
                    </a:ext>
                  </a:extLst>
                </a:gridCol>
              </a:tblGrid>
              <a:tr h="360102">
                <a:tc>
                  <a:txBody>
                    <a:bodyPr/>
                    <a:lstStyle/>
                    <a:p>
                      <a:pPr algn="ctr"/>
                      <a:r>
                        <a:rPr lang="en-US" sz="2800" dirty="0"/>
                        <a:t>BE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a:t>AE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8709229"/>
                  </a:ext>
                </a:extLst>
              </a:tr>
              <a:tr h="360102">
                <a:tc>
                  <a:txBody>
                    <a:bodyPr/>
                    <a:lstStyle/>
                    <a:p>
                      <a:pPr algn="ctr"/>
                      <a:r>
                        <a:rPr lang="en-US" sz="2800" dirty="0" err="1"/>
                        <a:t>Bírmingham</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Bírminghàm</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37015074"/>
                  </a:ext>
                </a:extLst>
              </a:tr>
              <a:tr h="360102">
                <a:tc>
                  <a:txBody>
                    <a:bodyPr/>
                    <a:lstStyle/>
                    <a:p>
                      <a:pPr algn="ctr"/>
                      <a:r>
                        <a:rPr lang="en-US" sz="2800" dirty="0" err="1"/>
                        <a:t>C</a:t>
                      </a:r>
                      <a:r>
                        <a:rPr lang="en-US" sz="2800" dirty="0" err="1">
                          <a:latin typeface="Times New Roman" panose="02020603050405020304" pitchFamily="18" charset="0"/>
                          <a:cs typeface="Times New Roman" panose="02020603050405020304" pitchFamily="18" charset="0"/>
                        </a:rPr>
                        <a:t>á</a:t>
                      </a:r>
                      <a:r>
                        <a:rPr lang="en-US" sz="2800" dirty="0" err="1"/>
                        <a:t>nterbury</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C</a:t>
                      </a:r>
                      <a:r>
                        <a:rPr lang="en-US" sz="2800" dirty="0" err="1">
                          <a:latin typeface="Times New Roman" panose="02020603050405020304" pitchFamily="18" charset="0"/>
                          <a:cs typeface="Times New Roman" panose="02020603050405020304" pitchFamily="18" charset="0"/>
                        </a:rPr>
                        <a:t>á</a:t>
                      </a:r>
                      <a:r>
                        <a:rPr lang="en-US" sz="2800" dirty="0" err="1"/>
                        <a:t>nterbùry</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56329477"/>
                  </a:ext>
                </a:extLst>
              </a:tr>
              <a:tr h="360102">
                <a:tc>
                  <a:txBody>
                    <a:bodyPr/>
                    <a:lstStyle/>
                    <a:p>
                      <a:pPr algn="ctr"/>
                      <a:r>
                        <a:rPr lang="en-US" sz="2800" dirty="0" err="1"/>
                        <a:t>Dévonshire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Dévonshìre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06050220"/>
                  </a:ext>
                </a:extLst>
              </a:tr>
              <a:tr h="360102">
                <a:tc>
                  <a:txBody>
                    <a:bodyPr/>
                    <a:lstStyle/>
                    <a:p>
                      <a:pPr algn="ctr"/>
                      <a:r>
                        <a:rPr lang="en-US" sz="2800" dirty="0" err="1"/>
                        <a:t>Édinburgh</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Édinbùrgh</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43986696"/>
                  </a:ext>
                </a:extLst>
              </a:tr>
              <a:tr h="360102">
                <a:tc>
                  <a:txBody>
                    <a:bodyPr/>
                    <a:lstStyle/>
                    <a:p>
                      <a:pPr algn="ctr"/>
                      <a:r>
                        <a:rPr lang="en-US" sz="2800" dirty="0" err="1"/>
                        <a:t>Wínchester</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Wínchèster</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62754194"/>
                  </a:ext>
                </a:extLst>
              </a:tr>
            </a:tbl>
          </a:graphicData>
        </a:graphic>
      </p:graphicFrame>
    </p:spTree>
    <p:extLst>
      <p:ext uri="{BB962C8B-B14F-4D97-AF65-F5344CB8AC3E}">
        <p14:creationId xmlns:p14="http://schemas.microsoft.com/office/powerpoint/2010/main" val="40905183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fade">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2">
                                            <p:txEl>
                                              <p:pRg st="3" end="3"/>
                                            </p:txEl>
                                          </p:spTgt>
                                        </p:tgtEl>
                                        <p:attrNameLst>
                                          <p:attrName>style.visibility</p:attrName>
                                        </p:attrNameLst>
                                      </p:cBhvr>
                                      <p:to>
                                        <p:strVal val="visible"/>
                                      </p:to>
                                    </p:set>
                                    <p:animEffect transition="in" filter="fade">
                                      <p:cBhvr>
                                        <p:cTn id="17" dur="500"/>
                                        <p:tgtEl>
                                          <p:spTgt spid="1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3">
                                            <p:txEl>
                                              <p:pRg st="0" end="0"/>
                                            </p:txEl>
                                          </p:spTgt>
                                        </p:tgtEl>
                                        <p:attrNameLst>
                                          <p:attrName>style.visibility</p:attrName>
                                        </p:attrNameLst>
                                      </p:cBhvr>
                                      <p:to>
                                        <p:strVal val="visible"/>
                                      </p:to>
                                    </p:set>
                                    <p:animEffect transition="in" filter="fade">
                                      <p:cBhvr>
                                        <p:cTn id="22" dur="5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6">
            <a:extLst>
              <a:ext uri="{FF2B5EF4-FFF2-40B4-BE49-F238E27FC236}">
                <a16:creationId xmlns:a16="http://schemas.microsoft.com/office/drawing/2014/main" id="{1D8D6BE9-100A-48A0-9744-E385AEEFFBBC}"/>
              </a:ext>
            </a:extLst>
          </p:cNvPr>
          <p:cNvSpPr txBox="1">
            <a:spLocks/>
          </p:cNvSpPr>
          <p:nvPr/>
        </p:nvSpPr>
        <p:spPr>
          <a:xfrm>
            <a:off x="758284" y="380942"/>
            <a:ext cx="10729334" cy="1325563"/>
          </a:xfrm>
          <a:prstGeom prst="rect">
            <a:avLst/>
          </a:prstGeom>
        </p:spPr>
        <p:txBody>
          <a:bodyPr vert="horz" lIns="91440" tIns="45720" rIns="91440" bIns="45720"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3600" b="1" dirty="0">
                <a:latin typeface="Cambria" panose="02040503050406030204" pitchFamily="18" charset="0"/>
                <a:ea typeface="Cambria" panose="02040503050406030204" pitchFamily="18" charset="0"/>
              </a:rPr>
              <a:t>4.3. Comparison with British English- </a:t>
            </a:r>
            <a:r>
              <a:rPr lang="en-US" sz="3600" b="1" dirty="0">
                <a:solidFill>
                  <a:srgbClr val="C00000"/>
                </a:solidFill>
                <a:latin typeface="Cambria" panose="02040503050406030204" pitchFamily="18" charset="0"/>
                <a:ea typeface="Cambria" panose="02040503050406030204" pitchFamily="18" charset="0"/>
              </a:rPr>
              <a:t>Secondary Stress in BE but not in AE</a:t>
            </a:r>
          </a:p>
        </p:txBody>
      </p:sp>
      <p:sp>
        <p:nvSpPr>
          <p:cNvPr id="12" name="Content Placeholder 11">
            <a:extLst>
              <a:ext uri="{FF2B5EF4-FFF2-40B4-BE49-F238E27FC236}">
                <a16:creationId xmlns:a16="http://schemas.microsoft.com/office/drawing/2014/main" id="{F90B0DEC-EE36-46CF-AE4B-697E973633C2}"/>
              </a:ext>
            </a:extLst>
          </p:cNvPr>
          <p:cNvSpPr>
            <a:spLocks noGrp="1"/>
          </p:cNvSpPr>
          <p:nvPr>
            <p:ph sz="half" idx="1"/>
          </p:nvPr>
        </p:nvSpPr>
        <p:spPr/>
        <p:txBody>
          <a:bodyPr/>
          <a:lstStyle/>
          <a:p>
            <a:r>
              <a:rPr lang="en-US" dirty="0"/>
              <a:t>The most notable contrast in this category involves words ending in </a:t>
            </a:r>
            <a:r>
              <a:rPr lang="en-US" i="1" dirty="0"/>
              <a:t>–</a:t>
            </a:r>
            <a:r>
              <a:rPr lang="en-US" i="1" dirty="0" err="1"/>
              <a:t>ile</a:t>
            </a:r>
            <a:r>
              <a:rPr lang="en-US" i="1" dirty="0"/>
              <a:t>.</a:t>
            </a:r>
            <a:endParaRPr lang="en-US" dirty="0"/>
          </a:p>
          <a:p>
            <a:endParaRPr lang="en-US" dirty="0"/>
          </a:p>
          <a:p>
            <a:r>
              <a:rPr lang="en-US" dirty="0"/>
              <a:t>As mentioned in the segmental sections on /</a:t>
            </a:r>
            <a:r>
              <a:rPr lang="en-US" dirty="0">
                <a:latin typeface="Times New Roman" panose="02020603050405020304" pitchFamily="18" charset="0"/>
                <a:cs typeface="Times New Roman" panose="02020603050405020304" pitchFamily="18" charset="0"/>
              </a:rPr>
              <a:t>ɪ</a:t>
            </a:r>
            <a:r>
              <a:rPr lang="en-US" dirty="0"/>
              <a:t>/ and /</a:t>
            </a:r>
            <a:r>
              <a:rPr lang="en-US" dirty="0" err="1"/>
              <a:t>a</a:t>
            </a:r>
            <a:r>
              <a:rPr lang="en-US" dirty="0" err="1">
                <a:latin typeface="Times New Roman" panose="02020603050405020304" pitchFamily="18" charset="0"/>
                <a:cs typeface="Times New Roman" panose="02020603050405020304" pitchFamily="18" charset="0"/>
              </a:rPr>
              <a:t>ɪ</a:t>
            </a:r>
            <a:r>
              <a:rPr lang="en-US" dirty="0"/>
              <a:t>/ (Comparison with BE), BE has [</a:t>
            </a:r>
            <a:r>
              <a:rPr lang="en-US" dirty="0" err="1"/>
              <a:t>a</a:t>
            </a:r>
            <a:r>
              <a:rPr lang="en-US" dirty="0" err="1">
                <a:latin typeface="Times New Roman" panose="02020603050405020304" pitchFamily="18" charset="0"/>
                <a:cs typeface="Times New Roman" panose="02020603050405020304" pitchFamily="18" charset="0"/>
              </a:rPr>
              <a:t>ɪ</a:t>
            </a:r>
            <a:r>
              <a:rPr lang="en-US" strike="sngStrike" dirty="0" err="1">
                <a:latin typeface="Times New Roman" panose="02020603050405020304" pitchFamily="18" charset="0"/>
                <a:cs typeface="Times New Roman" panose="02020603050405020304" pitchFamily="18" charset="0"/>
              </a:rPr>
              <a:t>l</a:t>
            </a:r>
            <a:r>
              <a:rPr lang="en-US" dirty="0"/>
              <a:t>] here (with a secondary stress) whereas AE has [</a:t>
            </a:r>
            <a:r>
              <a:rPr lang="en-US" dirty="0" err="1">
                <a:latin typeface="Times New Roman" panose="02020603050405020304" pitchFamily="18" charset="0"/>
                <a:cs typeface="Times New Roman" panose="02020603050405020304" pitchFamily="18" charset="0"/>
              </a:rPr>
              <a:t>ɪ</a:t>
            </a:r>
            <a:r>
              <a:rPr lang="en-US" strike="sngStrike" dirty="0" err="1">
                <a:latin typeface="Times New Roman" panose="02020603050405020304" pitchFamily="18" charset="0"/>
                <a:cs typeface="Times New Roman" panose="02020603050405020304" pitchFamily="18" charset="0"/>
              </a:rPr>
              <a:t>l</a:t>
            </a:r>
            <a:r>
              <a:rPr lang="en-US" dirty="0"/>
              <a:t>], [</a:t>
            </a:r>
            <a:r>
              <a:rPr lang="az-Cyrl-AZ" dirty="0">
                <a:latin typeface="Times New Roman" panose="02020603050405020304" pitchFamily="18" charset="0"/>
                <a:cs typeface="Times New Roman" panose="02020603050405020304" pitchFamily="18" charset="0"/>
              </a:rPr>
              <a:t>ә</a:t>
            </a:r>
            <a:r>
              <a:rPr lang="en-US" strike="sngStrike" dirty="0">
                <a:latin typeface="Times New Roman" panose="02020603050405020304" pitchFamily="18" charset="0"/>
                <a:cs typeface="Times New Roman" panose="02020603050405020304" pitchFamily="18" charset="0"/>
              </a:rPr>
              <a:t>l</a:t>
            </a:r>
            <a:r>
              <a:rPr lang="en-US" dirty="0"/>
              <a:t>], or [</a:t>
            </a:r>
            <a:r>
              <a:rPr lang="en-US" strike="sngStrike" dirty="0">
                <a:latin typeface="Times New Roman" panose="02020603050405020304" pitchFamily="18" charset="0"/>
                <a:cs typeface="Times New Roman" panose="02020603050405020304" pitchFamily="18" charset="0"/>
              </a:rPr>
              <a:t>l</a:t>
            </a:r>
            <a:r>
              <a:rPr lang="en-US" dirty="0"/>
              <a:t>] (with no secondary stress):</a:t>
            </a:r>
          </a:p>
        </p:txBody>
      </p:sp>
      <p:graphicFrame>
        <p:nvGraphicFramePr>
          <p:cNvPr id="7" name="Table 10">
            <a:extLst>
              <a:ext uri="{FF2B5EF4-FFF2-40B4-BE49-F238E27FC236}">
                <a16:creationId xmlns:a16="http://schemas.microsoft.com/office/drawing/2014/main" id="{CAB9BA1F-1122-4193-B863-88186FEF9C78}"/>
              </a:ext>
            </a:extLst>
          </p:cNvPr>
          <p:cNvGraphicFramePr>
            <a:graphicFrameLocks noGrp="1"/>
          </p:cNvGraphicFramePr>
          <p:nvPr>
            <p:extLst>
              <p:ext uri="{D42A27DB-BD31-4B8C-83A1-F6EECF244321}">
                <p14:modId xmlns:p14="http://schemas.microsoft.com/office/powerpoint/2010/main" val="2137403836"/>
              </p:ext>
            </p:extLst>
          </p:nvPr>
        </p:nvGraphicFramePr>
        <p:xfrm>
          <a:off x="6739658" y="1874520"/>
          <a:ext cx="4614142" cy="4094016"/>
        </p:xfrm>
        <a:graphic>
          <a:graphicData uri="http://schemas.openxmlformats.org/drawingml/2006/table">
            <a:tbl>
              <a:tblPr firstRow="1" bandRow="1">
                <a:tableStyleId>{7E9639D4-E3E2-4D34-9284-5A2195B3D0D7}</a:tableStyleId>
              </a:tblPr>
              <a:tblGrid>
                <a:gridCol w="2307071">
                  <a:extLst>
                    <a:ext uri="{9D8B030D-6E8A-4147-A177-3AD203B41FA5}">
                      <a16:colId xmlns:a16="http://schemas.microsoft.com/office/drawing/2014/main" val="567659152"/>
                    </a:ext>
                  </a:extLst>
                </a:gridCol>
                <a:gridCol w="2307071">
                  <a:extLst>
                    <a:ext uri="{9D8B030D-6E8A-4147-A177-3AD203B41FA5}">
                      <a16:colId xmlns:a16="http://schemas.microsoft.com/office/drawing/2014/main" val="3645912439"/>
                    </a:ext>
                  </a:extLst>
                </a:gridCol>
              </a:tblGrid>
              <a:tr h="682336">
                <a:tc>
                  <a:txBody>
                    <a:bodyPr/>
                    <a:lstStyle/>
                    <a:p>
                      <a:pPr algn="ctr"/>
                      <a:r>
                        <a:rPr lang="en-US" sz="2800" dirty="0"/>
                        <a:t>BE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a:t>AE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68709229"/>
                  </a:ext>
                </a:extLst>
              </a:tr>
              <a:tr h="682336">
                <a:tc>
                  <a:txBody>
                    <a:bodyPr/>
                    <a:lstStyle/>
                    <a:p>
                      <a:pPr algn="ctr"/>
                      <a:r>
                        <a:rPr lang="en-US" sz="2800" dirty="0" err="1">
                          <a:latin typeface="Times New Roman" panose="02020603050405020304" pitchFamily="18" charset="0"/>
                          <a:cs typeface="Times New Roman" panose="02020603050405020304" pitchFamily="18" charset="0"/>
                        </a:rPr>
                        <a:t>á</a:t>
                      </a:r>
                      <a:r>
                        <a:rPr lang="en-US" sz="2800" dirty="0" err="1"/>
                        <a:t>gìle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latin typeface="Times New Roman" panose="02020603050405020304" pitchFamily="18" charset="0"/>
                          <a:cs typeface="Times New Roman" panose="02020603050405020304" pitchFamily="18" charset="0"/>
                        </a:rPr>
                        <a:t>á</a:t>
                      </a:r>
                      <a:r>
                        <a:rPr lang="en-US" sz="2800" dirty="0" err="1"/>
                        <a:t>gile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037015074"/>
                  </a:ext>
                </a:extLst>
              </a:tr>
              <a:tr h="682336">
                <a:tc>
                  <a:txBody>
                    <a:bodyPr/>
                    <a:lstStyle/>
                    <a:p>
                      <a:pPr algn="ctr"/>
                      <a:r>
                        <a:rPr lang="en-US" sz="2800" dirty="0" err="1"/>
                        <a:t>fértìle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fértile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856329477"/>
                  </a:ext>
                </a:extLst>
              </a:tr>
              <a:tr h="682336">
                <a:tc>
                  <a:txBody>
                    <a:bodyPr/>
                    <a:lstStyle/>
                    <a:p>
                      <a:pPr algn="ctr"/>
                      <a:r>
                        <a:rPr lang="en-US" sz="2800" dirty="0" err="1"/>
                        <a:t>fr</a:t>
                      </a:r>
                      <a:r>
                        <a:rPr lang="en-US" sz="2800" dirty="0" err="1">
                          <a:latin typeface="Times New Roman" panose="02020603050405020304" pitchFamily="18" charset="0"/>
                          <a:cs typeface="Times New Roman" panose="02020603050405020304" pitchFamily="18" charset="0"/>
                        </a:rPr>
                        <a:t>á</a:t>
                      </a:r>
                      <a:r>
                        <a:rPr lang="en-US" sz="2800" dirty="0" err="1"/>
                        <a:t>gìle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fr</a:t>
                      </a:r>
                      <a:r>
                        <a:rPr lang="en-US" sz="2800" dirty="0" err="1">
                          <a:latin typeface="Times New Roman" panose="02020603050405020304" pitchFamily="18" charset="0"/>
                          <a:cs typeface="Times New Roman" panose="02020603050405020304" pitchFamily="18" charset="0"/>
                        </a:rPr>
                        <a:t>á</a:t>
                      </a:r>
                      <a:r>
                        <a:rPr lang="en-US" sz="2800" dirty="0" err="1"/>
                        <a:t>gile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706050220"/>
                  </a:ext>
                </a:extLst>
              </a:tr>
              <a:tr h="682336">
                <a:tc>
                  <a:txBody>
                    <a:bodyPr/>
                    <a:lstStyle/>
                    <a:p>
                      <a:pPr algn="ctr"/>
                      <a:r>
                        <a:rPr lang="en-US" sz="2800" dirty="0" err="1"/>
                        <a:t>hóstìle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hóstile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343986696"/>
                  </a:ext>
                </a:extLst>
              </a:tr>
              <a:tr h="682336">
                <a:tc>
                  <a:txBody>
                    <a:bodyPr/>
                    <a:lstStyle/>
                    <a:p>
                      <a:pPr algn="ctr"/>
                      <a:r>
                        <a:rPr lang="en-US" sz="2800" dirty="0" err="1"/>
                        <a:t>móbìle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sz="2800" dirty="0" err="1"/>
                        <a:t>móbile</a:t>
                      </a:r>
                      <a:endParaRPr lang="en-US" sz="28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62754194"/>
                  </a:ext>
                </a:extLst>
              </a:tr>
            </a:tbl>
          </a:graphicData>
        </a:graphic>
      </p:graphicFrame>
    </p:spTree>
    <p:extLst>
      <p:ext uri="{BB962C8B-B14F-4D97-AF65-F5344CB8AC3E}">
        <p14:creationId xmlns:p14="http://schemas.microsoft.com/office/powerpoint/2010/main" val="583366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fade">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xEl>
                                              <p:pRg st="2" end="2"/>
                                            </p:txEl>
                                          </p:spTgt>
                                        </p:tgtEl>
                                        <p:attrNameLst>
                                          <p:attrName>style.visibility</p:attrName>
                                        </p:attrNameLst>
                                      </p:cBhvr>
                                      <p:to>
                                        <p:strVal val="visible"/>
                                      </p:to>
                                    </p:set>
                                    <p:animEffect transition="in" filter="fade">
                                      <p:cBhvr>
                                        <p:cTn id="12" dur="500"/>
                                        <p:tgtEl>
                                          <p:spTgt spid="1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fade">
                                      <p:cBhvr>
                                        <p:cTn id="1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uiExpand="1"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p:txBody>
          <a:bodyPr>
            <a:normAutofit/>
          </a:bodyPr>
          <a:lstStyle/>
          <a:p>
            <a:r>
              <a:rPr lang="en-US" sz="4000" b="1" dirty="0">
                <a:latin typeface="Cambria" panose="02040503050406030204" pitchFamily="18" charset="0"/>
                <a:ea typeface="Cambria" panose="02040503050406030204" pitchFamily="18" charset="0"/>
              </a:rPr>
              <a:t>5.1. REVIEW</a:t>
            </a:r>
          </a:p>
        </p:txBody>
      </p:sp>
      <p:sp>
        <p:nvSpPr>
          <p:cNvPr id="6" name="TextBox 5">
            <a:extLst>
              <a:ext uri="{FF2B5EF4-FFF2-40B4-BE49-F238E27FC236}">
                <a16:creationId xmlns:a16="http://schemas.microsoft.com/office/drawing/2014/main" id="{C877ADA5-FBD6-45B6-9CC3-3D4CC6BD5AE3}"/>
              </a:ext>
            </a:extLst>
          </p:cNvPr>
          <p:cNvSpPr txBox="1"/>
          <p:nvPr/>
        </p:nvSpPr>
        <p:spPr>
          <a:xfrm>
            <a:off x="465715" y="1314711"/>
            <a:ext cx="11008890" cy="5262979"/>
          </a:xfrm>
          <a:prstGeom prst="rect">
            <a:avLst/>
          </a:prstGeom>
          <a:noFill/>
        </p:spPr>
        <p:txBody>
          <a:bodyPr wrap="square" rtlCol="0">
            <a:spAutoFit/>
          </a:bodyPr>
          <a:lstStyle/>
          <a:p>
            <a:r>
              <a:rPr lang="en-US" sz="1600" dirty="0"/>
              <a:t>Please answer the following questions to review what you have learned about stress/intonation. This review section covers both lesson 12 and 13. Do not go to the next slide before you completely answer all of them.  </a:t>
            </a:r>
          </a:p>
          <a:p>
            <a:endParaRPr lang="en-US" sz="1600" dirty="0"/>
          </a:p>
          <a:p>
            <a:pPr marL="342900" indent="-342900">
              <a:buFont typeface="+mj-lt"/>
              <a:buAutoNum type="arabicPeriod"/>
            </a:pPr>
            <a:r>
              <a:rPr lang="en-US" sz="1600" dirty="0"/>
              <a:t>In what environment does a prominent syllable occur?</a:t>
            </a:r>
          </a:p>
          <a:p>
            <a:pPr marL="342900" indent="-342900">
              <a:buFont typeface="+mj-lt"/>
              <a:buAutoNum type="arabicPeriod"/>
            </a:pPr>
            <a:r>
              <a:rPr lang="en-US" sz="1600" dirty="0"/>
              <a:t>Mention the factors influencing the prominence of a syllable!</a:t>
            </a:r>
          </a:p>
          <a:p>
            <a:pPr marL="342900" indent="-342900">
              <a:buFont typeface="+mj-lt"/>
              <a:buAutoNum type="arabicPeriod"/>
            </a:pPr>
            <a:r>
              <a:rPr lang="en-US" sz="1600" dirty="0"/>
              <a:t>What are the Root Stress Rule (RSR) for: (a) roots of 3 syllable or less?, (b) root of &gt;3 syllables, and (c) provide some examples of each!</a:t>
            </a:r>
          </a:p>
          <a:p>
            <a:pPr marL="342900" indent="-342900">
              <a:buFont typeface="+mj-lt"/>
              <a:buAutoNum type="arabicPeriod"/>
            </a:pPr>
            <a:r>
              <a:rPr lang="en-US" sz="1600" dirty="0"/>
              <a:t>What is suffixation? And what are the Suffixation Stress Rule (SSR)?</a:t>
            </a:r>
          </a:p>
          <a:p>
            <a:pPr marL="342900" indent="-342900">
              <a:buFont typeface="+mj-lt"/>
              <a:buAutoNum type="arabicPeriod"/>
            </a:pPr>
            <a:r>
              <a:rPr lang="en-US" sz="1600" dirty="0"/>
              <a:t>How does “trace” or the occurrence of secondary stress occur in a suffixation?</a:t>
            </a:r>
          </a:p>
          <a:p>
            <a:pPr marL="342900" indent="-342900">
              <a:buFont typeface="+mj-lt"/>
              <a:buAutoNum type="arabicPeriod"/>
            </a:pPr>
            <a:r>
              <a:rPr lang="en-US" sz="1600" dirty="0"/>
              <a:t>(a) What is weak suffix?, (b) what are the examples of weak suffix? What is the meaning of “chameleon-like” nature of some prefixes?</a:t>
            </a:r>
          </a:p>
          <a:p>
            <a:pPr marL="342900" indent="-342900">
              <a:buFont typeface="+mj-lt"/>
              <a:buAutoNum type="arabicPeriod"/>
            </a:pPr>
            <a:r>
              <a:rPr lang="en-US" sz="1600" dirty="0"/>
              <a:t>(a) what is compounds?, (b) how many word in one compound receive primary stress?, (c) what is the “normal rule” of stress in compounds collocation?</a:t>
            </a:r>
          </a:p>
          <a:p>
            <a:pPr marL="342900" indent="-342900">
              <a:buFont typeface="+mj-lt"/>
              <a:buAutoNum type="arabicPeriod"/>
            </a:pPr>
            <a:r>
              <a:rPr lang="en-US" sz="1600" dirty="0"/>
              <a:t>(a) what is compound like?, (b) give examples of some compound-like collocations along with the stress placement!</a:t>
            </a:r>
          </a:p>
          <a:p>
            <a:pPr marL="342900" indent="-342900">
              <a:buFont typeface="+mj-lt"/>
              <a:buAutoNum type="arabicPeriod"/>
            </a:pPr>
            <a:r>
              <a:rPr lang="en-US" sz="1600" dirty="0"/>
              <a:t>(a) mention some collocations in which the 2</a:t>
            </a:r>
            <a:r>
              <a:rPr lang="en-US" sz="1600" baseline="30000" dirty="0"/>
              <a:t>nd</a:t>
            </a:r>
            <a:r>
              <a:rPr lang="en-US" sz="1600" dirty="0"/>
              <a:t> element is the repetition of the 1</a:t>
            </a:r>
            <a:r>
              <a:rPr lang="en-US" sz="1600" baseline="30000" dirty="0"/>
              <a:t>st</a:t>
            </a:r>
            <a:r>
              <a:rPr lang="en-US" sz="1600" dirty="0"/>
              <a:t> one, (b) hos is the stress placement pattern for this type of collocation?</a:t>
            </a:r>
          </a:p>
          <a:p>
            <a:pPr marL="342900" indent="-342900">
              <a:buFont typeface="+mj-lt"/>
              <a:buAutoNum type="arabicPeriod"/>
            </a:pPr>
            <a:r>
              <a:rPr lang="en-US" sz="1600" dirty="0"/>
              <a:t>(a) in compounds consisting of more than 2 elements, which element is stressed?, (b) provide some examples of such compounds and show the stress placement!</a:t>
            </a:r>
          </a:p>
          <a:p>
            <a:pPr marL="342900" indent="-342900">
              <a:buFont typeface="+mj-lt"/>
              <a:buAutoNum type="arabicPeriod"/>
            </a:pPr>
            <a:r>
              <a:rPr lang="en-US" sz="1600" dirty="0"/>
              <a:t>(a) what does it mean by weak forms words in English (b) provide some words in English that occupy weak forms and show the phonetical transcription showing the weak vowel!</a:t>
            </a:r>
          </a:p>
          <a:p>
            <a:pPr marL="342900" indent="-342900">
              <a:buFont typeface="+mj-lt"/>
              <a:buAutoNum type="arabicPeriod"/>
            </a:pPr>
            <a:endParaRPr lang="en-US" sz="1600" dirty="0"/>
          </a:p>
        </p:txBody>
      </p:sp>
    </p:spTree>
    <p:extLst>
      <p:ext uri="{BB962C8B-B14F-4D97-AF65-F5344CB8AC3E}">
        <p14:creationId xmlns:p14="http://schemas.microsoft.com/office/powerpoint/2010/main" val="18814828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5.2. REVIEW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151521"/>
            <a:ext cx="10965840" cy="4801314"/>
          </a:xfrm>
          <a:prstGeom prst="rect">
            <a:avLst/>
          </a:prstGeom>
          <a:noFill/>
        </p:spPr>
        <p:txBody>
          <a:bodyPr wrap="square" rtlCol="0">
            <a:spAutoFit/>
          </a:bodyPr>
          <a:lstStyle/>
          <a:p>
            <a:r>
              <a:rPr lang="en-US" dirty="0"/>
              <a:t>Please answer the following questions to review what you have learned about stress/intonation. This review section covers both lesson 12 and 13. Do not go to the next slide before you completely answer all of them.  </a:t>
            </a:r>
          </a:p>
          <a:p>
            <a:endParaRPr lang="en-US" dirty="0"/>
          </a:p>
          <a:p>
            <a:pPr marL="342900" indent="-342900">
              <a:buFont typeface="+mj-lt"/>
              <a:buAutoNum type="arabicPeriod"/>
            </a:pPr>
            <a:r>
              <a:rPr lang="en-US" dirty="0"/>
              <a:t>In what environment does a prominent syllable occur?</a:t>
            </a:r>
            <a:br>
              <a:rPr lang="en-US" dirty="0"/>
            </a:br>
            <a:r>
              <a:rPr lang="en-US" dirty="0">
                <a:solidFill>
                  <a:srgbClr val="C00000"/>
                </a:solidFill>
              </a:rPr>
              <a:t>When words of more than one syllable are uttered in isolation, one syllable is generally felt to be prominent than the other(s)!</a:t>
            </a:r>
          </a:p>
          <a:p>
            <a:pPr marL="342900" indent="-342900">
              <a:buFont typeface="+mj-lt"/>
              <a:buAutoNum type="arabicPeriod"/>
            </a:pPr>
            <a:r>
              <a:rPr lang="en-US" dirty="0"/>
              <a:t>Mention the factors influencing the prominence of a syllable!</a:t>
            </a:r>
            <a:br>
              <a:rPr lang="en-US" dirty="0"/>
            </a:br>
            <a:r>
              <a:rPr lang="en-US" dirty="0">
                <a:solidFill>
                  <a:srgbClr val="C00000"/>
                </a:solidFill>
              </a:rPr>
              <a:t>Quantity, quality, stress, and pitch variation.</a:t>
            </a:r>
          </a:p>
          <a:p>
            <a:pPr marL="342900" indent="-342900">
              <a:buFont typeface="+mj-lt"/>
              <a:buAutoNum type="arabicPeriod"/>
            </a:pPr>
            <a:r>
              <a:rPr lang="en-US" dirty="0"/>
              <a:t>What are the Root Stress Rule (RSR) for: (a) roots of 3 syllable or less?, (b) root of &gt;3 syllables, and (c) provide some examples of each!</a:t>
            </a:r>
            <a:br>
              <a:rPr lang="en-US" dirty="0"/>
            </a:br>
            <a:r>
              <a:rPr lang="en-US" dirty="0">
                <a:solidFill>
                  <a:srgbClr val="C00000"/>
                </a:solidFill>
              </a:rPr>
              <a:t>(a) In roots of 3 syllables or less, primary stress is on the initial syllable, (b) In roots of &gt;3 syllables, primary stress is on the antepenultimate syllable, (c) </a:t>
            </a:r>
            <a:r>
              <a:rPr lang="en-US" dirty="0" err="1">
                <a:solidFill>
                  <a:srgbClr val="C00000"/>
                </a:solidFill>
                <a:latin typeface="Times New Roman" panose="02020603050405020304" pitchFamily="18" charset="0"/>
                <a:cs typeface="Times New Roman" panose="02020603050405020304" pitchFamily="18" charset="0"/>
              </a:rPr>
              <a:t>á</a:t>
            </a:r>
            <a:r>
              <a:rPr lang="en-US" dirty="0" err="1">
                <a:solidFill>
                  <a:srgbClr val="C00000"/>
                </a:solidFill>
              </a:rPr>
              <a:t>ngle</a:t>
            </a:r>
            <a:r>
              <a:rPr lang="en-US" dirty="0">
                <a:solidFill>
                  <a:srgbClr val="C00000"/>
                </a:solidFill>
              </a:rPr>
              <a:t> (2 syllables), </a:t>
            </a:r>
            <a:r>
              <a:rPr lang="en-US" dirty="0" err="1">
                <a:solidFill>
                  <a:srgbClr val="C00000"/>
                </a:solidFill>
                <a:latin typeface="Times New Roman" panose="02020603050405020304" pitchFamily="18" charset="0"/>
                <a:cs typeface="Times New Roman" panose="02020603050405020304" pitchFamily="18" charset="0"/>
              </a:rPr>
              <a:t>á</a:t>
            </a:r>
            <a:r>
              <a:rPr lang="en-US" dirty="0" err="1">
                <a:solidFill>
                  <a:srgbClr val="C00000"/>
                </a:solidFill>
              </a:rPr>
              <a:t>damant</a:t>
            </a:r>
            <a:r>
              <a:rPr lang="en-US" dirty="0">
                <a:solidFill>
                  <a:srgbClr val="C00000"/>
                </a:solidFill>
              </a:rPr>
              <a:t> (3 syllables), and Am</a:t>
            </a:r>
            <a:r>
              <a:rPr lang="en-US" dirty="0">
                <a:solidFill>
                  <a:srgbClr val="C00000"/>
                </a:solidFill>
                <a:latin typeface="Times New Roman" panose="02020603050405020304" pitchFamily="18" charset="0"/>
                <a:cs typeface="Times New Roman" panose="02020603050405020304" pitchFamily="18" charset="0"/>
              </a:rPr>
              <a:t>é</a:t>
            </a:r>
            <a:r>
              <a:rPr lang="en-US" dirty="0">
                <a:solidFill>
                  <a:srgbClr val="C00000"/>
                </a:solidFill>
              </a:rPr>
              <a:t>rica (4 syllables).</a:t>
            </a:r>
          </a:p>
          <a:p>
            <a:pPr marL="342900" indent="-342900">
              <a:buFont typeface="+mj-lt"/>
              <a:buAutoNum type="arabicPeriod"/>
            </a:pPr>
            <a:r>
              <a:rPr lang="en-US" dirty="0"/>
              <a:t>What is suffixation? And what are the Suffixation Stress Rule (SSR)?</a:t>
            </a:r>
            <a:br>
              <a:rPr lang="en-US" dirty="0"/>
            </a:br>
            <a:r>
              <a:rPr lang="en-US" dirty="0">
                <a:solidFill>
                  <a:srgbClr val="C00000"/>
                </a:solidFill>
              </a:rPr>
              <a:t>Suffixation is a morphological process whereby a bound morpheme is attached to the end of a stem.</a:t>
            </a:r>
            <a:br>
              <a:rPr lang="en-US" dirty="0">
                <a:solidFill>
                  <a:srgbClr val="C00000"/>
                </a:solidFill>
              </a:rPr>
            </a:br>
            <a:r>
              <a:rPr lang="en-US" dirty="0">
                <a:solidFill>
                  <a:srgbClr val="C00000"/>
                </a:solidFill>
              </a:rPr>
              <a:t>SSR: when a regular suffix is added, primary stress shifts to the right, if this is necessary to ensure antepenultimate; when a strong suffix is added, primary stress shifts to the right, onto (the first syllable of) the suffix; when a weak suffix is added, primary stress is not affected.</a:t>
            </a:r>
          </a:p>
        </p:txBody>
      </p:sp>
    </p:spTree>
    <p:extLst>
      <p:ext uri="{BB962C8B-B14F-4D97-AF65-F5344CB8AC3E}">
        <p14:creationId xmlns:p14="http://schemas.microsoft.com/office/powerpoint/2010/main" val="102692581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5.2. REVIEW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028858"/>
            <a:ext cx="10965840" cy="5324535"/>
          </a:xfrm>
          <a:prstGeom prst="rect">
            <a:avLst/>
          </a:prstGeom>
          <a:noFill/>
        </p:spPr>
        <p:txBody>
          <a:bodyPr wrap="square" rtlCol="0">
            <a:spAutoFit/>
          </a:bodyPr>
          <a:lstStyle/>
          <a:p>
            <a:r>
              <a:rPr lang="en-US" sz="2000" dirty="0"/>
              <a:t>Please answer the following questions to review what you have learned about stress/intonation. This review section covers both lesson 12 and 13. Do not go to the next slide before you completely answer all of them.  </a:t>
            </a:r>
          </a:p>
          <a:p>
            <a:endParaRPr lang="en-US" sz="2000" dirty="0"/>
          </a:p>
          <a:p>
            <a:pPr marL="457200" indent="-457200">
              <a:buFont typeface="+mj-lt"/>
              <a:buAutoNum type="arabicPeriod" startAt="5"/>
            </a:pPr>
            <a:r>
              <a:rPr lang="en-US" sz="2000" dirty="0"/>
              <a:t>How does “trace” or the occurrence of secondary stress occur in a suffixation?</a:t>
            </a:r>
            <a:br>
              <a:rPr lang="en-US" sz="2000" dirty="0"/>
            </a:br>
            <a:r>
              <a:rPr lang="en-US" sz="2000" dirty="0">
                <a:solidFill>
                  <a:srgbClr val="C00000"/>
                </a:solidFill>
              </a:rPr>
              <a:t>If the primary stress is pulled at least two syllables to the right, it leaves a trace, in the form of a secondary stress, on the syllable is used to occupy.</a:t>
            </a:r>
          </a:p>
          <a:p>
            <a:pPr marL="457200" indent="-457200">
              <a:buFont typeface="+mj-lt"/>
              <a:buAutoNum type="arabicPeriod" startAt="5"/>
            </a:pPr>
            <a:r>
              <a:rPr lang="en-US" sz="2000" dirty="0"/>
              <a:t>(a) What is weak suffix?, (b) what are the examples of weak suffix?</a:t>
            </a:r>
            <a:br>
              <a:rPr lang="en-US" sz="2000" dirty="0"/>
            </a:br>
            <a:r>
              <a:rPr lang="en-US" sz="2000" dirty="0">
                <a:solidFill>
                  <a:srgbClr val="C00000"/>
                </a:solidFill>
              </a:rPr>
              <a:t>(a) a weak suffix is one of which has no effect at all on primary stress; (b) such suffixes may be non-syllabic </a:t>
            </a:r>
            <a:r>
              <a:rPr lang="en-US" sz="2000" i="1" dirty="0">
                <a:solidFill>
                  <a:srgbClr val="C00000"/>
                </a:solidFill>
              </a:rPr>
              <a:t>(-s</a:t>
            </a:r>
            <a:r>
              <a:rPr lang="en-US" sz="2000" dirty="0">
                <a:solidFill>
                  <a:srgbClr val="C00000"/>
                </a:solidFill>
              </a:rPr>
              <a:t>)</a:t>
            </a:r>
            <a:r>
              <a:rPr lang="en-US" sz="2000" i="1" dirty="0">
                <a:solidFill>
                  <a:srgbClr val="C00000"/>
                </a:solidFill>
              </a:rPr>
              <a:t>,</a:t>
            </a:r>
            <a:r>
              <a:rPr lang="en-US" sz="2000" dirty="0">
                <a:solidFill>
                  <a:srgbClr val="C00000"/>
                </a:solidFill>
              </a:rPr>
              <a:t> mono-syllabic </a:t>
            </a:r>
            <a:r>
              <a:rPr lang="en-US" sz="2000" i="1" dirty="0">
                <a:solidFill>
                  <a:srgbClr val="C00000"/>
                </a:solidFill>
              </a:rPr>
              <a:t>(-</a:t>
            </a:r>
            <a:r>
              <a:rPr lang="en-US" sz="2000" i="1" dirty="0" err="1">
                <a:solidFill>
                  <a:srgbClr val="C00000"/>
                </a:solidFill>
              </a:rPr>
              <a:t>ly</a:t>
            </a:r>
            <a:r>
              <a:rPr lang="en-US" sz="2000" dirty="0">
                <a:solidFill>
                  <a:srgbClr val="C00000"/>
                </a:solidFill>
              </a:rPr>
              <a:t>)</a:t>
            </a:r>
            <a:r>
              <a:rPr lang="en-US" sz="2000" i="1" dirty="0">
                <a:solidFill>
                  <a:srgbClr val="C00000"/>
                </a:solidFill>
              </a:rPr>
              <a:t>,</a:t>
            </a:r>
            <a:r>
              <a:rPr lang="en-US" sz="2000" dirty="0">
                <a:solidFill>
                  <a:srgbClr val="C00000"/>
                </a:solidFill>
              </a:rPr>
              <a:t> or polysyllabic (</a:t>
            </a:r>
            <a:r>
              <a:rPr lang="en-US" sz="2000" i="1" dirty="0">
                <a:solidFill>
                  <a:srgbClr val="C00000"/>
                </a:solidFill>
              </a:rPr>
              <a:t>-ism</a:t>
            </a:r>
            <a:r>
              <a:rPr lang="en-US" sz="2000" dirty="0">
                <a:solidFill>
                  <a:srgbClr val="C00000"/>
                </a:solidFill>
              </a:rPr>
              <a:t>)</a:t>
            </a:r>
          </a:p>
          <a:p>
            <a:pPr marL="457200" indent="-457200">
              <a:buFont typeface="+mj-lt"/>
              <a:buAutoNum type="arabicPeriod" startAt="5"/>
            </a:pPr>
            <a:r>
              <a:rPr lang="en-US" sz="2000" dirty="0"/>
              <a:t>What is the meaning of “chameleon-like” nature of some prefixes?</a:t>
            </a:r>
            <a:br>
              <a:rPr lang="en-US" sz="2000" dirty="0"/>
            </a:br>
            <a:r>
              <a:rPr lang="en-US" sz="2000" dirty="0">
                <a:solidFill>
                  <a:srgbClr val="C00000"/>
                </a:solidFill>
              </a:rPr>
              <a:t>It is the nature when prefixes adapt their form to the form of the root. Example: </a:t>
            </a:r>
            <a:r>
              <a:rPr lang="en-US" sz="2000" dirty="0" err="1">
                <a:solidFill>
                  <a:srgbClr val="C00000"/>
                </a:solidFill>
              </a:rPr>
              <a:t>af</a:t>
            </a:r>
            <a:r>
              <a:rPr lang="en-US" sz="2000" dirty="0">
                <a:solidFill>
                  <a:srgbClr val="C00000"/>
                </a:solidFill>
              </a:rPr>
              <a:t> + f = affect.</a:t>
            </a:r>
          </a:p>
          <a:p>
            <a:pPr marL="457200" indent="-457200">
              <a:buFont typeface="+mj-lt"/>
              <a:buAutoNum type="arabicPeriod" startAt="5"/>
            </a:pPr>
            <a:r>
              <a:rPr lang="en-US" sz="2000" dirty="0"/>
              <a:t>(a) what is compounds?, (b) how many word in one compound receive primary stress?, (c) what is the “normal rule” of stress in compounds collocation?</a:t>
            </a:r>
            <a:br>
              <a:rPr lang="en-US" sz="2000" dirty="0"/>
            </a:br>
            <a:r>
              <a:rPr lang="en-US" sz="2000" dirty="0">
                <a:solidFill>
                  <a:srgbClr val="C00000"/>
                </a:solidFill>
              </a:rPr>
              <a:t>(a) Compounds are collocations of two or more simple words; (b) only one word in compound receives primary stress; (c) the normal case in compounds is that the stress is on the first element</a:t>
            </a:r>
          </a:p>
          <a:p>
            <a:endParaRPr lang="en-US" sz="2000" dirty="0"/>
          </a:p>
        </p:txBody>
      </p:sp>
    </p:spTree>
    <p:extLst>
      <p:ext uri="{BB962C8B-B14F-4D97-AF65-F5344CB8AC3E}">
        <p14:creationId xmlns:p14="http://schemas.microsoft.com/office/powerpoint/2010/main" val="133912511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4CDF3D1-440B-429C-8DD5-9B2188F41D1C}"/>
              </a:ext>
            </a:extLst>
          </p:cNvPr>
          <p:cNvSpPr>
            <a:spLocks noGrp="1"/>
          </p:cNvSpPr>
          <p:nvPr>
            <p:ph type="title"/>
          </p:nvPr>
        </p:nvSpPr>
        <p:spPr>
          <a:xfrm>
            <a:off x="432262" y="49242"/>
            <a:ext cx="10515600" cy="1325563"/>
          </a:xfrm>
        </p:spPr>
        <p:txBody>
          <a:bodyPr>
            <a:normAutofit/>
          </a:bodyPr>
          <a:lstStyle/>
          <a:p>
            <a:r>
              <a:rPr lang="en-US" sz="4000" b="1" dirty="0">
                <a:latin typeface="Cambria" panose="02040503050406030204" pitchFamily="18" charset="0"/>
                <a:ea typeface="Cambria" panose="02040503050406030204" pitchFamily="18" charset="0"/>
              </a:rPr>
              <a:t>5.2. REVIEW – </a:t>
            </a:r>
            <a:r>
              <a:rPr lang="en-US" sz="4000" b="1" dirty="0">
                <a:solidFill>
                  <a:srgbClr val="C00000"/>
                </a:solidFill>
                <a:latin typeface="Cambria" panose="02040503050406030204" pitchFamily="18" charset="0"/>
                <a:ea typeface="Cambria" panose="02040503050406030204" pitchFamily="18" charset="0"/>
              </a:rPr>
              <a:t>ANSWER KEY</a:t>
            </a:r>
          </a:p>
        </p:txBody>
      </p:sp>
      <p:sp>
        <p:nvSpPr>
          <p:cNvPr id="6" name="TextBox 5">
            <a:extLst>
              <a:ext uri="{FF2B5EF4-FFF2-40B4-BE49-F238E27FC236}">
                <a16:creationId xmlns:a16="http://schemas.microsoft.com/office/drawing/2014/main" id="{C877ADA5-FBD6-45B6-9CC3-3D4CC6BD5AE3}"/>
              </a:ext>
            </a:extLst>
          </p:cNvPr>
          <p:cNvSpPr txBox="1"/>
          <p:nvPr/>
        </p:nvSpPr>
        <p:spPr>
          <a:xfrm>
            <a:off x="432262" y="1151521"/>
            <a:ext cx="10965840" cy="5078313"/>
          </a:xfrm>
          <a:prstGeom prst="rect">
            <a:avLst/>
          </a:prstGeom>
          <a:noFill/>
        </p:spPr>
        <p:txBody>
          <a:bodyPr wrap="square" rtlCol="0">
            <a:spAutoFit/>
          </a:bodyPr>
          <a:lstStyle/>
          <a:p>
            <a:r>
              <a:rPr lang="en-US" dirty="0"/>
              <a:t>Please answer the following questions to review what you have learned about stress/intonation. This review section covers both lesson 12 and 13. Do not go to the next slide before you completely answer all of them.  </a:t>
            </a:r>
          </a:p>
          <a:p>
            <a:endParaRPr lang="en-US" dirty="0"/>
          </a:p>
          <a:p>
            <a:pPr marL="457200" indent="-457200">
              <a:buFont typeface="+mj-lt"/>
              <a:buAutoNum type="arabicPeriod" startAt="9"/>
            </a:pPr>
            <a:r>
              <a:rPr lang="en-US" dirty="0"/>
              <a:t>(a) what is compound like?, (b) give examples of some compound-like collocations along with the stress placement!</a:t>
            </a:r>
            <a:br>
              <a:rPr lang="en-US" dirty="0"/>
            </a:br>
            <a:r>
              <a:rPr lang="en-US" dirty="0">
                <a:solidFill>
                  <a:srgbClr val="C00000"/>
                </a:solidFill>
              </a:rPr>
              <a:t>Collocations are akin to compounds, but they receive two (or more) primary stress; (b) </a:t>
            </a:r>
            <a:r>
              <a:rPr lang="en-US" dirty="0" err="1">
                <a:solidFill>
                  <a:srgbClr val="C00000"/>
                </a:solidFill>
              </a:rPr>
              <a:t>plúm</a:t>
            </a:r>
            <a:r>
              <a:rPr lang="en-US" dirty="0">
                <a:solidFill>
                  <a:srgbClr val="C00000"/>
                </a:solidFill>
              </a:rPr>
              <a:t> </a:t>
            </a:r>
            <a:r>
              <a:rPr lang="en-US" dirty="0" err="1">
                <a:solidFill>
                  <a:srgbClr val="C00000"/>
                </a:solidFill>
              </a:rPr>
              <a:t>púdding</a:t>
            </a:r>
            <a:r>
              <a:rPr lang="en-US" dirty="0">
                <a:solidFill>
                  <a:srgbClr val="C00000"/>
                </a:solidFill>
              </a:rPr>
              <a:t>, </a:t>
            </a:r>
            <a:r>
              <a:rPr lang="en-US" dirty="0" err="1">
                <a:solidFill>
                  <a:srgbClr val="C00000"/>
                </a:solidFill>
              </a:rPr>
              <a:t>dóg</a:t>
            </a:r>
            <a:r>
              <a:rPr lang="en-US" dirty="0">
                <a:solidFill>
                  <a:srgbClr val="C00000"/>
                </a:solidFill>
              </a:rPr>
              <a:t> </a:t>
            </a:r>
            <a:r>
              <a:rPr lang="en-US" dirty="0" err="1">
                <a:solidFill>
                  <a:srgbClr val="C00000"/>
                </a:solidFill>
              </a:rPr>
              <a:t>tíred</a:t>
            </a:r>
            <a:endParaRPr lang="en-US" dirty="0">
              <a:solidFill>
                <a:srgbClr val="C00000"/>
              </a:solidFill>
            </a:endParaRPr>
          </a:p>
          <a:p>
            <a:pPr marL="457200" indent="-457200">
              <a:buFont typeface="+mj-lt"/>
              <a:buAutoNum type="arabicPeriod" startAt="9"/>
            </a:pPr>
            <a:r>
              <a:rPr lang="en-US" dirty="0"/>
              <a:t>(a) mention some collocations in which the 2</a:t>
            </a:r>
            <a:r>
              <a:rPr lang="en-US" baseline="30000" dirty="0"/>
              <a:t>nd</a:t>
            </a:r>
            <a:r>
              <a:rPr lang="en-US" dirty="0"/>
              <a:t> element is the repetition of the 1</a:t>
            </a:r>
            <a:r>
              <a:rPr lang="en-US" baseline="30000" dirty="0"/>
              <a:t>st</a:t>
            </a:r>
            <a:r>
              <a:rPr lang="en-US" dirty="0"/>
              <a:t> one, (b) how is the stress placement pattern for this type of collocation?</a:t>
            </a:r>
            <a:br>
              <a:rPr lang="en-US" dirty="0"/>
            </a:br>
            <a:r>
              <a:rPr lang="en-US" dirty="0">
                <a:solidFill>
                  <a:srgbClr val="C00000"/>
                </a:solidFill>
              </a:rPr>
              <a:t>(a) chit-chat, hocus-pocus; (b) this type of compounds follow the normal stress pattern, with stress on the first syllable</a:t>
            </a:r>
          </a:p>
          <a:p>
            <a:pPr marL="457200" indent="-457200">
              <a:buFont typeface="+mj-lt"/>
              <a:buAutoNum type="arabicPeriod" startAt="9"/>
            </a:pPr>
            <a:r>
              <a:rPr lang="en-US" dirty="0"/>
              <a:t>(a) in compounds consisting of more than 2 elements, which element is stressed?, (b) provide some examples of such compounds and show the stress placement!</a:t>
            </a:r>
            <a:br>
              <a:rPr lang="en-US" dirty="0"/>
            </a:br>
            <a:r>
              <a:rPr lang="en-US" dirty="0">
                <a:solidFill>
                  <a:srgbClr val="C00000"/>
                </a:solidFill>
              </a:rPr>
              <a:t>(a) compounds of more than two elements are nearly always stressed on the first element; (b) </a:t>
            </a:r>
            <a:r>
              <a:rPr lang="en-US" dirty="0" err="1">
                <a:solidFill>
                  <a:srgbClr val="C00000"/>
                </a:solidFill>
              </a:rPr>
              <a:t>flý</a:t>
            </a:r>
            <a:r>
              <a:rPr lang="en-US" dirty="0">
                <a:solidFill>
                  <a:srgbClr val="C00000"/>
                </a:solidFill>
              </a:rPr>
              <a:t>-by-night, </a:t>
            </a:r>
            <a:r>
              <a:rPr lang="en-US" dirty="0" err="1">
                <a:solidFill>
                  <a:srgbClr val="C00000"/>
                </a:solidFill>
              </a:rPr>
              <a:t>forgét</a:t>
            </a:r>
            <a:r>
              <a:rPr lang="en-US" dirty="0">
                <a:solidFill>
                  <a:srgbClr val="C00000"/>
                </a:solidFill>
              </a:rPr>
              <a:t>-me-not</a:t>
            </a:r>
          </a:p>
          <a:p>
            <a:pPr marL="457200" indent="-457200">
              <a:buFont typeface="+mj-lt"/>
              <a:buAutoNum type="arabicPeriod" startAt="9"/>
            </a:pPr>
            <a:r>
              <a:rPr lang="en-US" dirty="0"/>
              <a:t>(a) what does it mean by weak forms words in English (b) provide some words in English that occupy weak forms and show the phonetical transcription showing the weak vowel!</a:t>
            </a:r>
            <a:br>
              <a:rPr lang="en-US" dirty="0"/>
            </a:br>
            <a:r>
              <a:rPr lang="en-US" dirty="0">
                <a:solidFill>
                  <a:srgbClr val="C00000"/>
                </a:solidFill>
              </a:rPr>
              <a:t>(a) Weak forms in words means that when syllabic, they take “weak” vowels - /</a:t>
            </a:r>
            <a:r>
              <a:rPr lang="az-Cyrl-AZ" dirty="0">
                <a:solidFill>
                  <a:srgbClr val="C00000"/>
                </a:solidFill>
                <a:latin typeface="Times New Roman" panose="02020603050405020304" pitchFamily="18" charset="0"/>
                <a:cs typeface="Times New Roman" panose="02020603050405020304" pitchFamily="18" charset="0"/>
              </a:rPr>
              <a:t>ә</a:t>
            </a:r>
            <a:r>
              <a:rPr lang="en-US" dirty="0">
                <a:solidFill>
                  <a:srgbClr val="C00000"/>
                </a:solidFill>
              </a:rPr>
              <a:t>/ (most frequent), /</a:t>
            </a:r>
            <a:r>
              <a:rPr lang="en-US" dirty="0">
                <a:solidFill>
                  <a:srgbClr val="C00000"/>
                </a:solidFill>
                <a:latin typeface="Times New Roman" panose="02020603050405020304" pitchFamily="18" charset="0"/>
                <a:cs typeface="Times New Roman" panose="02020603050405020304" pitchFamily="18" charset="0"/>
              </a:rPr>
              <a:t>ɪ</a:t>
            </a:r>
            <a:r>
              <a:rPr lang="en-US" dirty="0">
                <a:solidFill>
                  <a:srgbClr val="C00000"/>
                </a:solidFill>
              </a:rPr>
              <a:t>/ or /</a:t>
            </a:r>
            <a:r>
              <a:rPr lang="en-US" dirty="0">
                <a:solidFill>
                  <a:srgbClr val="C00000"/>
                </a:solidFill>
                <a:latin typeface="Times New Roman" panose="02020603050405020304" pitchFamily="18" charset="0"/>
                <a:cs typeface="Times New Roman" panose="02020603050405020304" pitchFamily="18" charset="0"/>
              </a:rPr>
              <a:t>ʊ</a:t>
            </a:r>
            <a:r>
              <a:rPr lang="en-US" dirty="0">
                <a:solidFill>
                  <a:srgbClr val="C00000"/>
                </a:solidFill>
              </a:rPr>
              <a:t>/; (b) </a:t>
            </a:r>
            <a:r>
              <a:rPr lang="en-US" i="1" dirty="0">
                <a:solidFill>
                  <a:srgbClr val="C00000"/>
                </a:solidFill>
              </a:rPr>
              <a:t>of = </a:t>
            </a:r>
            <a:r>
              <a:rPr lang="en-US" dirty="0">
                <a:solidFill>
                  <a:srgbClr val="C00000"/>
                </a:solidFill>
              </a:rPr>
              <a:t>[</a:t>
            </a:r>
            <a:r>
              <a:rPr lang="az-Cyrl-AZ" dirty="0">
                <a:solidFill>
                  <a:srgbClr val="C00000"/>
                </a:solidFill>
                <a:latin typeface="Times New Roman" panose="02020603050405020304" pitchFamily="18" charset="0"/>
                <a:cs typeface="Times New Roman" panose="02020603050405020304" pitchFamily="18" charset="0"/>
              </a:rPr>
              <a:t>ә</a:t>
            </a:r>
            <a:r>
              <a:rPr lang="en-US" dirty="0">
                <a:solidFill>
                  <a:srgbClr val="C00000"/>
                </a:solidFill>
              </a:rPr>
              <a:t>v], </a:t>
            </a:r>
            <a:r>
              <a:rPr lang="en-US" i="1" dirty="0">
                <a:solidFill>
                  <a:srgbClr val="C00000"/>
                </a:solidFill>
              </a:rPr>
              <a:t>you</a:t>
            </a:r>
            <a:r>
              <a:rPr lang="en-US" dirty="0">
                <a:solidFill>
                  <a:srgbClr val="C00000"/>
                </a:solidFill>
              </a:rPr>
              <a:t> [</a:t>
            </a:r>
            <a:r>
              <a:rPr lang="en-US" dirty="0" err="1">
                <a:solidFill>
                  <a:srgbClr val="C00000"/>
                </a:solidFill>
              </a:rPr>
              <a:t>j</a:t>
            </a:r>
            <a:r>
              <a:rPr lang="en-US" dirty="0" err="1">
                <a:solidFill>
                  <a:srgbClr val="C00000"/>
                </a:solidFill>
                <a:latin typeface="Times New Roman" panose="02020603050405020304" pitchFamily="18" charset="0"/>
                <a:cs typeface="Times New Roman" panose="02020603050405020304" pitchFamily="18" charset="0"/>
              </a:rPr>
              <a:t>ʊ</a:t>
            </a:r>
            <a:r>
              <a:rPr lang="en-US" dirty="0">
                <a:solidFill>
                  <a:srgbClr val="C00000"/>
                </a:solidFill>
              </a:rPr>
              <a:t>], </a:t>
            </a:r>
            <a:r>
              <a:rPr lang="en-US" i="1" dirty="0">
                <a:solidFill>
                  <a:srgbClr val="C00000"/>
                </a:solidFill>
              </a:rPr>
              <a:t>some</a:t>
            </a:r>
            <a:r>
              <a:rPr lang="en-US" dirty="0">
                <a:solidFill>
                  <a:srgbClr val="C00000"/>
                </a:solidFill>
              </a:rPr>
              <a:t> [s</a:t>
            </a:r>
            <a:r>
              <a:rPr lang="az-Cyrl-AZ" dirty="0">
                <a:solidFill>
                  <a:srgbClr val="C00000"/>
                </a:solidFill>
                <a:latin typeface="Times New Roman" panose="02020603050405020304" pitchFamily="18" charset="0"/>
                <a:cs typeface="Times New Roman" panose="02020603050405020304" pitchFamily="18" charset="0"/>
              </a:rPr>
              <a:t>ә</a:t>
            </a:r>
            <a:r>
              <a:rPr lang="en-US" dirty="0">
                <a:solidFill>
                  <a:srgbClr val="C00000"/>
                </a:solidFill>
                <a:latin typeface="Times New Roman" panose="02020603050405020304" pitchFamily="18" charset="0"/>
                <a:cs typeface="Times New Roman" panose="02020603050405020304" pitchFamily="18" charset="0"/>
              </a:rPr>
              <a:t>m</a:t>
            </a:r>
            <a:r>
              <a:rPr lang="en-US" dirty="0">
                <a:solidFill>
                  <a:srgbClr val="C00000"/>
                </a:solidFill>
              </a:rPr>
              <a:t>]</a:t>
            </a:r>
          </a:p>
        </p:txBody>
      </p:sp>
    </p:spTree>
    <p:extLst>
      <p:ext uri="{BB962C8B-B14F-4D97-AF65-F5344CB8AC3E}">
        <p14:creationId xmlns:p14="http://schemas.microsoft.com/office/powerpoint/2010/main" val="183315110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831F22-97C9-4BD0-8D8A-D4024952D9AC}"/>
              </a:ext>
            </a:extLst>
          </p:cNvPr>
          <p:cNvSpPr>
            <a:spLocks noGrp="1"/>
          </p:cNvSpPr>
          <p:nvPr>
            <p:ph type="title"/>
          </p:nvPr>
        </p:nvSpPr>
        <p:spPr/>
        <p:txBody>
          <a:bodyPr/>
          <a:lstStyle/>
          <a:p>
            <a:pPr algn="ctr"/>
            <a:r>
              <a:rPr lang="en-US" sz="4000" b="1" dirty="0">
                <a:latin typeface="Cambria" panose="02040503050406030204" pitchFamily="18" charset="0"/>
                <a:ea typeface="Cambria" panose="02040503050406030204" pitchFamily="18" charset="0"/>
              </a:rPr>
              <a:t>REFERENCES</a:t>
            </a:r>
            <a:endParaRPr lang="en-ID" dirty="0">
              <a:latin typeface="Cambria" panose="02040503050406030204" pitchFamily="18" charset="0"/>
              <a:ea typeface="Cambria" panose="02040503050406030204" pitchFamily="18" charset="0"/>
            </a:endParaRPr>
          </a:p>
        </p:txBody>
      </p:sp>
      <p:sp>
        <p:nvSpPr>
          <p:cNvPr id="3" name="Content Placeholder 2">
            <a:extLst>
              <a:ext uri="{FF2B5EF4-FFF2-40B4-BE49-F238E27FC236}">
                <a16:creationId xmlns:a16="http://schemas.microsoft.com/office/drawing/2014/main" id="{ADF04CA2-0A5A-4D28-BBA6-BF5E9D8919D8}"/>
              </a:ext>
            </a:extLst>
          </p:cNvPr>
          <p:cNvSpPr>
            <a:spLocks noGrp="1"/>
          </p:cNvSpPr>
          <p:nvPr>
            <p:ph idx="1"/>
          </p:nvPr>
        </p:nvSpPr>
        <p:spPr>
          <a:xfrm>
            <a:off x="838200" y="1825625"/>
            <a:ext cx="10515600" cy="4351338"/>
          </a:xfrm>
        </p:spPr>
        <p:txBody>
          <a:bodyPr/>
          <a:lstStyle/>
          <a:p>
            <a:pPr marL="0" indent="-457200">
              <a:buNone/>
            </a:pPr>
            <a:r>
              <a:rPr lang="en-US" dirty="0">
                <a:sym typeface="Wingdings" panose="05000000000000000000" pitchFamily="2" charset="2"/>
              </a:rPr>
              <a:t>Bauer L., </a:t>
            </a:r>
            <a:r>
              <a:rPr lang="en-US" dirty="0" err="1">
                <a:sym typeface="Wingdings" panose="05000000000000000000" pitchFamily="2" charset="2"/>
              </a:rPr>
              <a:t>Dienhart</a:t>
            </a:r>
            <a:r>
              <a:rPr lang="en-US" dirty="0">
                <a:sym typeface="Wingdings" panose="05000000000000000000" pitchFamily="2" charset="2"/>
              </a:rPr>
              <a:t> M. J., </a:t>
            </a:r>
            <a:r>
              <a:rPr lang="en-US" dirty="0" err="1">
                <a:sym typeface="Wingdings" panose="05000000000000000000" pitchFamily="2" charset="2"/>
              </a:rPr>
              <a:t>Hartvigson</a:t>
            </a:r>
            <a:r>
              <a:rPr lang="en-US" dirty="0">
                <a:sym typeface="Wingdings" panose="05000000000000000000" pitchFamily="2" charset="2"/>
              </a:rPr>
              <a:t> H., &amp; Jakobsen L. (1980). </a:t>
            </a:r>
            <a:r>
              <a:rPr lang="en-US" i="1" dirty="0">
                <a:sym typeface="Wingdings" panose="05000000000000000000" pitchFamily="2" charset="2"/>
              </a:rPr>
              <a:t>American English pronunciation</a:t>
            </a:r>
            <a:r>
              <a:rPr lang="en-US" dirty="0">
                <a:sym typeface="Wingdings" panose="05000000000000000000" pitchFamily="2" charset="2"/>
              </a:rPr>
              <a:t>. Copenhagen: Gyldendal. Page 184 – 203.</a:t>
            </a:r>
          </a:p>
          <a:p>
            <a:pPr marL="0" indent="-457200">
              <a:buNone/>
            </a:pPr>
            <a:endParaRPr lang="en-US" sz="2800" dirty="0">
              <a:sym typeface="Wingdings" panose="05000000000000000000" pitchFamily="2" charset="2"/>
            </a:endParaRPr>
          </a:p>
        </p:txBody>
      </p:sp>
    </p:spTree>
    <p:extLst>
      <p:ext uri="{BB962C8B-B14F-4D97-AF65-F5344CB8AC3E}">
        <p14:creationId xmlns:p14="http://schemas.microsoft.com/office/powerpoint/2010/main" val="11675476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3562</TotalTime>
  <Words>3785</Words>
  <Application>Microsoft Office PowerPoint</Application>
  <PresentationFormat>Widescreen</PresentationFormat>
  <Paragraphs>356</Paragraphs>
  <Slides>31</Slides>
  <Notes>30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Cambria</vt:lpstr>
      <vt:lpstr>Times New Roman</vt:lpstr>
      <vt:lpstr>Office Theme</vt:lpstr>
      <vt:lpstr>ENGLISH  PHONETICS AND PHONOLOGY</vt:lpstr>
      <vt:lpstr>INTRODUCTION</vt:lpstr>
      <vt:lpstr>1.1.. Stress in Non-Compound</vt:lpstr>
      <vt:lpstr>1.1.. Stress in Non-Compounds (cont). – prefix(es) + root + suffix (es)</vt:lpstr>
      <vt:lpstr>1.1.. Stress in Non-Compounds (cont). – prefix(es) + root + suffix (es)</vt:lpstr>
      <vt:lpstr>1.1.. Stress in Non-Compounds (cont). – prefix(es) + root + suffix (es)</vt:lpstr>
      <vt:lpstr>2.1. Stress in Compounds and Compound-Like Collocations</vt:lpstr>
      <vt:lpstr>2.1. Stress in Compounds and Compound-Like Collocations</vt:lpstr>
      <vt:lpstr>2.2. Stress in Compounds and Compound-Like Collocations – Nominal Form as Second Element</vt:lpstr>
      <vt:lpstr>2.2. Stress in Compounds and Compound-Like Collocations – Nominal Form as Second Element</vt:lpstr>
      <vt:lpstr>2.3. Stress in Compounds and Compound-Like Collocations – Past Participle as Second Element</vt:lpstr>
      <vt:lpstr>2.4. Stress in Compounds and Compound-Like Collocations – Adverb as Second Element</vt:lpstr>
      <vt:lpstr>2.5. Stress in Compounds and Compound-Like Collocations – Adjective as Second Element</vt:lpstr>
      <vt:lpstr>2.6. Stress in Compounds and Compound-Like Collocations – Verb as Second Element</vt:lpstr>
      <vt:lpstr>2.6. Stress in Compounds and Compound-Like Collocations – Verb as Second Element (cont.)</vt:lpstr>
      <vt:lpstr>2.7. Stress in Compounds and Compound-Like Collocations –Second Element as a Variation of the First</vt:lpstr>
      <vt:lpstr>2.7. Stress in Compounds and Compound-Like Collocations –Second Element as a Variation of the First (cont.)</vt:lpstr>
      <vt:lpstr>2.7. Stress in Compounds and Compound-Like Collocations –Second Element as a Variation of the First (cont.)</vt:lpstr>
      <vt:lpstr>3.1. Weak Forms</vt:lpstr>
      <vt:lpstr>3.1. Weak Forms (cont.)</vt:lpstr>
      <vt:lpstr>4.1. Comparison with British English</vt:lpstr>
      <vt:lpstr>PowerPoint Presentation</vt:lpstr>
      <vt:lpstr>PowerPoint Presentation</vt:lpstr>
      <vt:lpstr>PowerPoint Presentation</vt:lpstr>
      <vt:lpstr>PowerPoint Presentation</vt:lpstr>
      <vt:lpstr>PowerPoint Presentation</vt:lpstr>
      <vt:lpstr>5.1. REVIEW</vt:lpstr>
      <vt:lpstr>5.2. REVIEW – ANSWER KEY</vt:lpstr>
      <vt:lpstr>5.2. REVIEW – ANSWER KEY</vt:lpstr>
      <vt:lpstr>5.2. REVIEW – ANSWER KEY</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HP</dc:creator>
  <cp:lastModifiedBy>Maria Dewi Rosari</cp:lastModifiedBy>
  <cp:revision>178</cp:revision>
  <cp:lastPrinted>2021-09-19T03:45:43Z</cp:lastPrinted>
  <dcterms:created xsi:type="dcterms:W3CDTF">2021-04-01T06:29:54Z</dcterms:created>
  <dcterms:modified xsi:type="dcterms:W3CDTF">2021-11-13T09:43:48Z</dcterms:modified>
</cp:coreProperties>
</file>