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331" r:id="rId3"/>
    <p:sldId id="332" r:id="rId4"/>
    <p:sldId id="366" r:id="rId5"/>
    <p:sldId id="391" r:id="rId6"/>
    <p:sldId id="392" r:id="rId7"/>
    <p:sldId id="367" r:id="rId8"/>
    <p:sldId id="369" r:id="rId9"/>
    <p:sldId id="368" r:id="rId10"/>
    <p:sldId id="393" r:id="rId11"/>
    <p:sldId id="394" r:id="rId12"/>
    <p:sldId id="395" r:id="rId13"/>
    <p:sldId id="396" r:id="rId14"/>
    <p:sldId id="397" r:id="rId15"/>
    <p:sldId id="398" r:id="rId16"/>
    <p:sldId id="399" r:id="rId17"/>
    <p:sldId id="400" r:id="rId18"/>
    <p:sldId id="401" r:id="rId19"/>
    <p:sldId id="402" r:id="rId20"/>
    <p:sldId id="403" r:id="rId21"/>
    <p:sldId id="404" r:id="rId22"/>
    <p:sldId id="406" r:id="rId23"/>
    <p:sldId id="407" r:id="rId24"/>
    <p:sldId id="405" r:id="rId25"/>
    <p:sldId id="408" r:id="rId26"/>
    <p:sldId id="410" r:id="rId27"/>
    <p:sldId id="409" r:id="rId28"/>
    <p:sldId id="364" r:id="rId29"/>
    <p:sldId id="411" r:id="rId30"/>
    <p:sldId id="365" r:id="rId31"/>
    <p:sldId id="412" r:id="rId32"/>
    <p:sldId id="319" r:id="rId33"/>
    <p:sldId id="339" r:id="rId34"/>
  </p:sldIdLst>
  <p:sldSz cx="12192000" cy="6858000"/>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915" autoAdjust="0"/>
  </p:normalViewPr>
  <p:slideViewPr>
    <p:cSldViewPr snapToGrid="0">
      <p:cViewPr varScale="1">
        <p:scale>
          <a:sx n="68" d="100"/>
          <a:sy n="68" d="100"/>
        </p:scale>
        <p:origin x="1190" y="53"/>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5345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2" y="0"/>
            <a:ext cx="3077739" cy="453451"/>
          </a:xfrm>
          <a:prstGeom prst="rect">
            <a:avLst/>
          </a:prstGeom>
        </p:spPr>
        <p:txBody>
          <a:bodyPr vert="horz" lIns="91440" tIns="45720" rIns="91440" bIns="45720" rtlCol="0"/>
          <a:lstStyle>
            <a:lvl1pPr algn="r">
              <a:defRPr sz="1200"/>
            </a:lvl1pPr>
          </a:lstStyle>
          <a:p>
            <a:fld id="{EBB6EE9C-4A39-4758-B733-A92E2CEE7DC9}" type="datetimeFigureOut">
              <a:rPr lang="en-ID" smtClean="0"/>
              <a:t>09/11/2021</a:t>
            </a:fld>
            <a:endParaRPr lang="en-ID"/>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349363"/>
            <a:ext cx="5681980" cy="355857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584188"/>
            <a:ext cx="3077739" cy="45345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2" y="8584188"/>
            <a:ext cx="3077739" cy="45345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557496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737922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817229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3773823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8463007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635972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235131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218554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090196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2081737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3081298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41387332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40179955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20210735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22176503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506384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3567721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4017407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8066370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3519408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816883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7955267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11794329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54622007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7962244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4161391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09/11/2021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09/11/2021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www.eltconcourse.com/training/imagesgraphics/phoneme_cloud310.p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14 – Chapter 14</a:t>
            </a:r>
          </a:p>
          <a:p>
            <a:r>
              <a:rPr lang="en-US" sz="3600" b="1" dirty="0"/>
              <a:t>What is Phonology? &amp;</a:t>
            </a:r>
          </a:p>
          <a:p>
            <a:r>
              <a:rPr lang="en-US" sz="3600" b="1" dirty="0"/>
              <a:t>Phonetics and Phonology Research</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14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5"/>
            <a:ext cx="5183188" cy="3684588"/>
          </a:xfrm>
        </p:spPr>
        <p:style>
          <a:lnRef idx="2">
            <a:schemeClr val="dk1"/>
          </a:lnRef>
          <a:fillRef idx="1">
            <a:schemeClr val="lt1"/>
          </a:fillRef>
          <a:effectRef idx="0">
            <a:schemeClr val="dk1"/>
          </a:effectRef>
          <a:fontRef idx="minor">
            <a:schemeClr val="dk1"/>
          </a:fontRef>
        </p:style>
        <p:txBody>
          <a:bodyPr>
            <a:noAutofit/>
          </a:bodyPr>
          <a:lstStyle/>
          <a:p>
            <a:pPr marL="514350" indent="-514350">
              <a:buFont typeface="+mj-lt"/>
              <a:buAutoNum type="arabicPeriod"/>
            </a:pPr>
            <a:r>
              <a:rPr lang="en-US" sz="2200" dirty="0"/>
              <a:t>Introduction</a:t>
            </a:r>
          </a:p>
          <a:p>
            <a:pPr marL="514350" indent="-514350">
              <a:buFont typeface="+mj-lt"/>
              <a:buAutoNum type="arabicPeriod"/>
            </a:pPr>
            <a:r>
              <a:rPr lang="en-US" sz="2200" dirty="0"/>
              <a:t>Phonetics – The Manifestation of Language Sound</a:t>
            </a:r>
          </a:p>
          <a:p>
            <a:pPr marL="514350" indent="-514350">
              <a:buFont typeface="+mj-lt"/>
              <a:buAutoNum type="arabicPeriod"/>
            </a:pPr>
            <a:r>
              <a:rPr lang="en-US" sz="2200" dirty="0"/>
              <a:t>Phonology – The Symbolic Perspective on Sound</a:t>
            </a:r>
          </a:p>
          <a:p>
            <a:pPr marL="0" indent="0">
              <a:buNone/>
            </a:pPr>
            <a:r>
              <a:rPr lang="en-US" sz="2200" dirty="0"/>
              <a:t>	3.2. Symbolic Representation of 	Segments</a:t>
            </a:r>
          </a:p>
          <a:p>
            <a:pPr marL="0" indent="0">
              <a:buNone/>
            </a:pPr>
            <a:r>
              <a:rPr lang="en-US" sz="2200" dirty="0"/>
              <a:t>	3.3. The Concerns of Phonology</a:t>
            </a:r>
          </a:p>
          <a:p>
            <a:pPr marL="457200" indent="-457200">
              <a:buFont typeface="+mj-lt"/>
              <a:buAutoNum type="arabicPeriod" startAt="4"/>
            </a:pPr>
            <a:r>
              <a:rPr lang="en-US" sz="2200" dirty="0"/>
              <a:t>The example of conducting a research in this field</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fontScale="92500" lnSpcReduction="20000"/>
          </a:bodyPr>
          <a:lstStyle/>
          <a:p>
            <a:r>
              <a:rPr lang="en-US" b="1" dirty="0"/>
              <a:t>Phonology</a:t>
            </a:r>
            <a:r>
              <a:rPr lang="en-US" dirty="0"/>
              <a:t> is one of the core fields that compose the discipline of linguistics, which is </a:t>
            </a:r>
            <a:r>
              <a:rPr lang="en-US" b="1" dirty="0"/>
              <a:t>the scientific study of language structure</a:t>
            </a:r>
            <a:r>
              <a:rPr lang="en-US" dirty="0"/>
              <a:t>. </a:t>
            </a:r>
          </a:p>
          <a:p>
            <a:endParaRPr lang="en-US" dirty="0"/>
          </a:p>
          <a:p>
            <a:r>
              <a:rPr lang="en-US" dirty="0"/>
              <a:t>One way to understand the subject matter of phonology is to contrast it with other fields within linguistics. </a:t>
            </a:r>
          </a:p>
          <a:p>
            <a:endParaRPr lang="en-US" dirty="0"/>
          </a:p>
          <a:p>
            <a:r>
              <a:rPr lang="en-US" dirty="0"/>
              <a:t>A very brief explanation is that phonology is the study of sound structure in language, which is different from the study of sentence structure (syntax), word structure (morphology), or how languages change over time (historical linguistics). </a:t>
            </a:r>
          </a:p>
          <a:p>
            <a:endParaRPr lang="en-US" dirty="0"/>
          </a:p>
          <a:p>
            <a:r>
              <a:rPr lang="en-US" dirty="0"/>
              <a:t>But, such explanation about phonology is not sufficient. </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lnSpcReduction="10000"/>
          </a:bodyPr>
          <a:lstStyle/>
          <a:p>
            <a:r>
              <a:rPr lang="en-US" dirty="0"/>
              <a:t>An important feature of the structure of a sentence is how it is pronounced – its sound structure. </a:t>
            </a:r>
          </a:p>
          <a:p>
            <a:endParaRPr lang="en-US" dirty="0"/>
          </a:p>
          <a:p>
            <a:r>
              <a:rPr lang="en-US" dirty="0"/>
              <a:t>The pronunciation of a given word is also a fundamental part of the structure of the word. And certainly, the principles of pronunciation in a language are subject to change over time. So, phonology has a relationship to numerous domains of linguistics.</a:t>
            </a:r>
          </a:p>
          <a:p>
            <a:endParaRPr lang="en-US" dirty="0"/>
          </a:p>
          <a:p>
            <a:r>
              <a:rPr lang="en-US" dirty="0"/>
              <a:t>An important question is: </a:t>
            </a:r>
            <a:r>
              <a:rPr lang="en-US" b="1" dirty="0"/>
              <a:t>how does phonology differ from the closely related discipline of phonetics?</a:t>
            </a:r>
          </a:p>
        </p:txBody>
      </p:sp>
    </p:spTree>
    <p:extLst>
      <p:ext uri="{BB962C8B-B14F-4D97-AF65-F5344CB8AC3E}">
        <p14:creationId xmlns:p14="http://schemas.microsoft.com/office/powerpoint/2010/main" val="44476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61171"/>
            <a:ext cx="10515600" cy="2230244"/>
          </a:xfrm>
        </p:spPr>
        <p:txBody>
          <a:bodyPr>
            <a:normAutofit fontScale="92500" lnSpcReduction="20000"/>
          </a:bodyPr>
          <a:lstStyle/>
          <a:p>
            <a:r>
              <a:rPr lang="en-US" dirty="0"/>
              <a:t>Making a principled separation between phonetics and phonology is difficult – just as it is difficult to make a principled separation between physics and chemistry, or sociology, and anthropology.</a:t>
            </a:r>
          </a:p>
          <a:p>
            <a:endParaRPr lang="en-US" dirty="0"/>
          </a:p>
          <a:p>
            <a:r>
              <a:rPr lang="en-US" dirty="0"/>
              <a:t>While phonetics and phonology both deal with language sound, </a:t>
            </a:r>
            <a:r>
              <a:rPr lang="en-US" b="1" dirty="0">
                <a:solidFill>
                  <a:srgbClr val="C00000"/>
                </a:solidFill>
              </a:rPr>
              <a:t>they address different aspects of sound</a:t>
            </a:r>
            <a:r>
              <a:rPr lang="en-US" dirty="0"/>
              <a:t>. </a:t>
            </a:r>
          </a:p>
          <a:p>
            <a:endParaRPr lang="en-US" dirty="0"/>
          </a:p>
          <a:p>
            <a:endParaRPr lang="en-US" dirty="0"/>
          </a:p>
        </p:txBody>
      </p:sp>
      <p:graphicFrame>
        <p:nvGraphicFramePr>
          <p:cNvPr id="2" name="Table 2">
            <a:extLst>
              <a:ext uri="{FF2B5EF4-FFF2-40B4-BE49-F238E27FC236}">
                <a16:creationId xmlns:a16="http://schemas.microsoft.com/office/drawing/2014/main" id="{21BCE456-DC0B-4F92-96E4-678B43ABBA75}"/>
              </a:ext>
            </a:extLst>
          </p:cNvPr>
          <p:cNvGraphicFramePr>
            <a:graphicFrameLocks noGrp="1"/>
          </p:cNvGraphicFramePr>
          <p:nvPr>
            <p:extLst>
              <p:ext uri="{D42A27DB-BD31-4B8C-83A1-F6EECF244321}">
                <p14:modId xmlns:p14="http://schemas.microsoft.com/office/powerpoint/2010/main" val="2854035794"/>
              </p:ext>
            </p:extLst>
          </p:nvPr>
        </p:nvGraphicFramePr>
        <p:xfrm>
          <a:off x="1307790" y="3791415"/>
          <a:ext cx="9576419" cy="2390024"/>
        </p:xfrm>
        <a:graphic>
          <a:graphicData uri="http://schemas.openxmlformats.org/drawingml/2006/table">
            <a:tbl>
              <a:tblPr firstRow="1" bandRow="1">
                <a:tableStyleId>{7E9639D4-E3E2-4D34-9284-5A2195B3D0D7}</a:tableStyleId>
              </a:tblPr>
              <a:tblGrid>
                <a:gridCol w="5506224">
                  <a:extLst>
                    <a:ext uri="{9D8B030D-6E8A-4147-A177-3AD203B41FA5}">
                      <a16:colId xmlns:a16="http://schemas.microsoft.com/office/drawing/2014/main" val="1899803884"/>
                    </a:ext>
                  </a:extLst>
                </a:gridCol>
                <a:gridCol w="4070195">
                  <a:extLst>
                    <a:ext uri="{9D8B030D-6E8A-4147-A177-3AD203B41FA5}">
                      <a16:colId xmlns:a16="http://schemas.microsoft.com/office/drawing/2014/main" val="503441641"/>
                    </a:ext>
                  </a:extLst>
                </a:gridCol>
              </a:tblGrid>
              <a:tr h="334796">
                <a:tc>
                  <a:txBody>
                    <a:bodyPr/>
                    <a:lstStyle/>
                    <a:p>
                      <a:pPr algn="ctr"/>
                      <a:r>
                        <a:rPr lang="en-US" dirty="0"/>
                        <a:t>PHONETICS</a:t>
                      </a:r>
                    </a:p>
                  </a:txBody>
                  <a:tcPr/>
                </a:tc>
                <a:tc>
                  <a:txBody>
                    <a:bodyPr/>
                    <a:lstStyle/>
                    <a:p>
                      <a:pPr algn="ctr"/>
                      <a:r>
                        <a:rPr lang="en-US" dirty="0"/>
                        <a:t>PHONOLOGY</a:t>
                      </a:r>
                    </a:p>
                  </a:txBody>
                  <a:tcPr/>
                </a:tc>
                <a:extLst>
                  <a:ext uri="{0D108BD9-81ED-4DB2-BD59-A6C34878D82A}">
                    <a16:rowId xmlns:a16="http://schemas.microsoft.com/office/drawing/2014/main" val="730275178"/>
                  </a:ext>
                </a:extLst>
              </a:tr>
              <a:tr h="1132166">
                <a:tc>
                  <a:txBody>
                    <a:bodyPr/>
                    <a:lstStyle/>
                    <a:p>
                      <a:pPr algn="ctr"/>
                      <a:r>
                        <a:rPr lang="en-US" sz="1600" dirty="0"/>
                        <a:t>It delas with “actual” physical sounds as they are manifested in human speech, and concentrates on acoustic waveforms, formant values, measurements of duration measured in milliseconds, of amplitude and frequency.</a:t>
                      </a:r>
                    </a:p>
                  </a:txBody>
                  <a:tcPr/>
                </a:tc>
                <a:tc rowSpan="2">
                  <a:txBody>
                    <a:bodyPr/>
                    <a:lstStyle/>
                    <a:p>
                      <a:pPr algn="ctr"/>
                      <a:r>
                        <a:rPr lang="en-US" sz="1600" dirty="0"/>
                        <a:t>It is an abstract cognitive system dealing with rules in a mental grammar: principles of subconscious “though” as they relate to language sound. </a:t>
                      </a:r>
                    </a:p>
                  </a:txBody>
                  <a:tcPr/>
                </a:tc>
                <a:extLst>
                  <a:ext uri="{0D108BD9-81ED-4DB2-BD59-A6C34878D82A}">
                    <a16:rowId xmlns:a16="http://schemas.microsoft.com/office/drawing/2014/main" val="3776130157"/>
                  </a:ext>
                </a:extLst>
              </a:tr>
              <a:tr h="892098">
                <a:tc>
                  <a:txBody>
                    <a:bodyPr/>
                    <a:lstStyle/>
                    <a:p>
                      <a:pPr algn="ctr"/>
                      <a:r>
                        <a:rPr lang="en-US" sz="1600" dirty="0"/>
                        <a:t>It deals with the physical principles underlying the production of sounds, namely vocal tract resonant, and the muscles and other articulatory structures used to produce those resonances.</a:t>
                      </a:r>
                    </a:p>
                  </a:txBody>
                  <a:tcPr/>
                </a:tc>
                <a:tc vMerge="1">
                  <a:txBody>
                    <a:bodyPr/>
                    <a:lstStyle/>
                    <a:p>
                      <a:endParaRPr lang="en-US" dirty="0"/>
                    </a:p>
                  </a:txBody>
                  <a:tcPr/>
                </a:tc>
                <a:extLst>
                  <a:ext uri="{0D108BD9-81ED-4DB2-BD59-A6C34878D82A}">
                    <a16:rowId xmlns:a16="http://schemas.microsoft.com/office/drawing/2014/main" val="624278295"/>
                  </a:ext>
                </a:extLst>
              </a:tr>
            </a:tbl>
          </a:graphicData>
        </a:graphic>
      </p:graphicFrame>
    </p:spTree>
    <p:extLst>
      <p:ext uri="{BB962C8B-B14F-4D97-AF65-F5344CB8AC3E}">
        <p14:creationId xmlns:p14="http://schemas.microsoft.com/office/powerpoint/2010/main" val="137975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Introduction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561170"/>
            <a:ext cx="10515600" cy="4382430"/>
          </a:xfrm>
        </p:spPr>
        <p:txBody>
          <a:bodyPr>
            <a:normAutofit/>
          </a:bodyPr>
          <a:lstStyle/>
          <a:p>
            <a:r>
              <a:rPr lang="en-US" dirty="0"/>
              <a:t>Yet once we look into the central questions of phonology in greater depth, we will find that the boundaries between the disciplines of phonetics and phonology are not entirely clear cut. </a:t>
            </a:r>
          </a:p>
          <a:p>
            <a:endParaRPr lang="en-US" dirty="0"/>
          </a:p>
          <a:p>
            <a:r>
              <a:rPr lang="en-US" dirty="0"/>
              <a:t>As research in both of these fields has progressed, it has become apparent that a better understanding of many issues in phonology requires that you bring phonetics into consideration, just as a phonological analysis is a prerequisite for phonetic study of language. </a:t>
            </a:r>
          </a:p>
        </p:txBody>
      </p:sp>
    </p:spTree>
    <p:extLst>
      <p:ext uri="{BB962C8B-B14F-4D97-AF65-F5344CB8AC3E}">
        <p14:creationId xmlns:p14="http://schemas.microsoft.com/office/powerpoint/2010/main" val="1854984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Phonetics – The Manifestation of Language Sound</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4971585" cy="1325563"/>
          </a:xfrm>
          <a:solidFill>
            <a:srgbClr val="C00000"/>
          </a:solidFill>
        </p:spPr>
        <p:style>
          <a:lnRef idx="2">
            <a:schemeClr val="accent5"/>
          </a:lnRef>
          <a:fillRef idx="1">
            <a:schemeClr val="lt1"/>
          </a:fillRef>
          <a:effectRef idx="0">
            <a:schemeClr val="accent5"/>
          </a:effectRef>
          <a:fontRef idx="minor">
            <a:schemeClr val="dk1"/>
          </a:fontRef>
        </p:style>
        <p:txBody>
          <a:bodyPr>
            <a:normAutofit fontScale="70000" lnSpcReduction="20000"/>
          </a:bodyPr>
          <a:lstStyle/>
          <a:p>
            <a:pPr marL="0" indent="0">
              <a:buNone/>
            </a:pPr>
            <a:r>
              <a:rPr lang="en-US" b="1" dirty="0"/>
              <a:t>Ashby and Maidment (2005) </a:t>
            </a:r>
            <a:r>
              <a:rPr lang="en-US" dirty="0">
                <a:sym typeface="Wingdings" panose="05000000000000000000" pitchFamily="2" charset="2"/>
              </a:rPr>
              <a:t> </a:t>
            </a:r>
          </a:p>
          <a:p>
            <a:pPr marL="0" indent="0" algn="ctr">
              <a:buNone/>
            </a:pPr>
            <a:r>
              <a:rPr lang="en-US" i="1" dirty="0">
                <a:sym typeface="Wingdings" panose="05000000000000000000" pitchFamily="2" charset="2"/>
              </a:rPr>
              <a:t>a detailed introduction to the subject area of phonetics covering greater detail on the acoustic and articulatory properties of language sounds, transcriptions using IPA.</a:t>
            </a:r>
          </a:p>
          <a:p>
            <a:endParaRPr lang="en-US" dirty="0">
              <a:sym typeface="Wingdings" panose="05000000000000000000" pitchFamily="2" charset="2"/>
            </a:endParaRPr>
          </a:p>
          <a:p>
            <a:endParaRPr lang="en-US" dirty="0"/>
          </a:p>
        </p:txBody>
      </p:sp>
      <p:sp>
        <p:nvSpPr>
          <p:cNvPr id="4" name="Content Placeholder 7">
            <a:extLst>
              <a:ext uri="{FF2B5EF4-FFF2-40B4-BE49-F238E27FC236}">
                <a16:creationId xmlns:a16="http://schemas.microsoft.com/office/drawing/2014/main" id="{7200ED2F-EE32-4431-A171-936EDB1254C2}"/>
              </a:ext>
            </a:extLst>
          </p:cNvPr>
          <p:cNvSpPr txBox="1">
            <a:spLocks/>
          </p:cNvSpPr>
          <p:nvPr/>
        </p:nvSpPr>
        <p:spPr>
          <a:xfrm>
            <a:off x="838200" y="3457845"/>
            <a:ext cx="4971585" cy="2586115"/>
          </a:xfrm>
          <a:prstGeom prst="rect">
            <a:avLst/>
          </a:prstGeom>
          <a:solidFill>
            <a:schemeClr val="accent5">
              <a:lumMod val="50000"/>
            </a:schemeClr>
          </a:solidFill>
        </p:spPr>
        <p:style>
          <a:lnRef idx="2">
            <a:schemeClr val="accent5"/>
          </a:lnRef>
          <a:fillRef idx="1">
            <a:schemeClr val="lt1"/>
          </a:fillRef>
          <a:effectRef idx="0">
            <a:schemeClr val="accent5"/>
          </a:effectRef>
          <a:fontRef idx="minor">
            <a:schemeClr val="dk1"/>
          </a:fontRef>
        </p:style>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None/>
            </a:pPr>
            <a:r>
              <a:rPr lang="en-US" b="1" dirty="0"/>
              <a:t>Phonetic perspective </a:t>
            </a:r>
            <a:r>
              <a:rPr lang="en-US" b="1" dirty="0">
                <a:sym typeface="Wingdings" panose="05000000000000000000" pitchFamily="2" charset="2"/>
              </a:rPr>
              <a:t></a:t>
            </a:r>
          </a:p>
          <a:p>
            <a:pPr marL="0" indent="0">
              <a:buNone/>
            </a:pPr>
            <a:r>
              <a:rPr lang="en-US" dirty="0">
                <a:sym typeface="Wingdings" panose="05000000000000000000" pitchFamily="2" charset="2"/>
              </a:rPr>
              <a:t>Sound is the mechanical pressure waves and the sensitive arising when such a pressure wave strikes your ear.</a:t>
            </a:r>
          </a:p>
          <a:p>
            <a:pPr marL="0" indent="0">
              <a:buNone/>
            </a:pPr>
            <a:endParaRPr lang="en-US" dirty="0">
              <a:sym typeface="Wingdings" panose="05000000000000000000" pitchFamily="2" charset="2"/>
            </a:endParaRPr>
          </a:p>
          <a:p>
            <a:pPr marL="0" indent="0">
              <a:buNone/>
            </a:pPr>
            <a:r>
              <a:rPr lang="en-US" dirty="0">
                <a:sym typeface="Wingdings" panose="05000000000000000000" pitchFamily="2" charset="2"/>
              </a:rPr>
              <a:t>In a physical sound, the wave changes continuously, and can be graphed as a waveform showing the amplitude on the vertical axis and time on the horizontal axis. </a:t>
            </a:r>
            <a:endParaRPr lang="en-US" dirty="0"/>
          </a:p>
        </p:txBody>
      </p:sp>
      <p:pic>
        <p:nvPicPr>
          <p:cNvPr id="3" name="Picture 2">
            <a:extLst>
              <a:ext uri="{FF2B5EF4-FFF2-40B4-BE49-F238E27FC236}">
                <a16:creationId xmlns:a16="http://schemas.microsoft.com/office/drawing/2014/main" id="{89C6C9C8-FE8B-4227-ABDA-FB3D1FB792BF}"/>
              </a:ext>
            </a:extLst>
          </p:cNvPr>
          <p:cNvPicPr>
            <a:picLocks noChangeAspect="1"/>
          </p:cNvPicPr>
          <p:nvPr/>
        </p:nvPicPr>
        <p:blipFill rotWithShape="1">
          <a:blip r:embed="rId3"/>
          <a:srcRect l="41616" t="27805" r="44116" b="8455"/>
          <a:stretch/>
        </p:blipFill>
        <p:spPr>
          <a:xfrm>
            <a:off x="6701883" y="1690688"/>
            <a:ext cx="2430965" cy="4371278"/>
          </a:xfrm>
          <a:prstGeom prst="rect">
            <a:avLst/>
          </a:prstGeom>
        </p:spPr>
      </p:pic>
      <p:sp>
        <p:nvSpPr>
          <p:cNvPr id="9" name="TextBox 8">
            <a:extLst>
              <a:ext uri="{FF2B5EF4-FFF2-40B4-BE49-F238E27FC236}">
                <a16:creationId xmlns:a16="http://schemas.microsoft.com/office/drawing/2014/main" id="{7DFB1758-F423-4A13-8B67-0D895F254867}"/>
              </a:ext>
            </a:extLst>
          </p:cNvPr>
          <p:cNvSpPr txBox="1"/>
          <p:nvPr/>
        </p:nvSpPr>
        <p:spPr>
          <a:xfrm>
            <a:off x="6701883" y="6149655"/>
            <a:ext cx="3468277" cy="261610"/>
          </a:xfrm>
          <a:prstGeom prst="rect">
            <a:avLst/>
          </a:prstGeom>
          <a:noFill/>
        </p:spPr>
        <p:txBody>
          <a:bodyPr wrap="square" rtlCol="0">
            <a:spAutoFit/>
          </a:bodyPr>
          <a:lstStyle/>
          <a:p>
            <a:r>
              <a:rPr lang="en-US" sz="1100" dirty="0"/>
              <a:t>Taken from Introducing Phonology Book of </a:t>
            </a:r>
            <a:r>
              <a:rPr lang="en-US" sz="1100" dirty="0" err="1"/>
              <a:t>Odden</a:t>
            </a:r>
            <a:r>
              <a:rPr lang="en-US" sz="1100" dirty="0"/>
              <a:t> (2013)</a:t>
            </a:r>
          </a:p>
        </p:txBody>
      </p:sp>
      <p:sp>
        <p:nvSpPr>
          <p:cNvPr id="5" name="TextBox 4">
            <a:extLst>
              <a:ext uri="{FF2B5EF4-FFF2-40B4-BE49-F238E27FC236}">
                <a16:creationId xmlns:a16="http://schemas.microsoft.com/office/drawing/2014/main" id="{B803B8DB-7503-4862-BDDC-A5ECCC635070}"/>
              </a:ext>
            </a:extLst>
          </p:cNvPr>
          <p:cNvSpPr txBox="1"/>
          <p:nvPr/>
        </p:nvSpPr>
        <p:spPr>
          <a:xfrm>
            <a:off x="9132848" y="2097213"/>
            <a:ext cx="2988032" cy="954107"/>
          </a:xfrm>
          <a:prstGeom prst="rect">
            <a:avLst/>
          </a:prstGeom>
          <a:noFill/>
        </p:spPr>
        <p:txBody>
          <a:bodyPr wrap="square" rtlCol="0">
            <a:spAutoFit/>
          </a:bodyPr>
          <a:lstStyle/>
          <a:p>
            <a:r>
              <a:rPr lang="en-US" sz="1400" dirty="0">
                <a:solidFill>
                  <a:schemeClr val="accent6">
                    <a:lumMod val="50000"/>
                  </a:schemeClr>
                </a:solidFill>
              </a:rPr>
              <a:t>The waveform of a pronunciation of the word </a:t>
            </a:r>
            <a:r>
              <a:rPr lang="en-US" sz="1400" i="1" dirty="0">
                <a:solidFill>
                  <a:schemeClr val="accent6">
                    <a:lumMod val="50000"/>
                  </a:schemeClr>
                </a:solidFill>
              </a:rPr>
              <a:t>wall, </a:t>
            </a:r>
            <a:r>
              <a:rPr lang="en-US" sz="1400" dirty="0">
                <a:solidFill>
                  <a:schemeClr val="accent6">
                    <a:lumMod val="50000"/>
                  </a:schemeClr>
                </a:solidFill>
              </a:rPr>
              <a:t>with an expanded view of the details of the wave form at the center of the vowel between </a:t>
            </a:r>
            <a:r>
              <a:rPr lang="en-US" sz="1400" i="1" dirty="0">
                <a:solidFill>
                  <a:schemeClr val="accent6">
                    <a:lumMod val="50000"/>
                  </a:schemeClr>
                </a:solidFill>
              </a:rPr>
              <a:t>w</a:t>
            </a:r>
            <a:r>
              <a:rPr lang="en-US" sz="1400" dirty="0">
                <a:solidFill>
                  <a:schemeClr val="accent6">
                    <a:lumMod val="50000"/>
                  </a:schemeClr>
                </a:solidFill>
              </a:rPr>
              <a:t> and </a:t>
            </a:r>
            <a:r>
              <a:rPr lang="en-US" sz="1400" i="1" dirty="0">
                <a:solidFill>
                  <a:schemeClr val="accent6">
                    <a:lumMod val="50000"/>
                  </a:schemeClr>
                </a:solidFill>
              </a:rPr>
              <a:t>ll.</a:t>
            </a:r>
            <a:endParaRPr lang="en-US" sz="1400" dirty="0">
              <a:solidFill>
                <a:schemeClr val="accent6">
                  <a:lumMod val="50000"/>
                </a:schemeClr>
              </a:solidFill>
            </a:endParaRPr>
          </a:p>
        </p:txBody>
      </p:sp>
      <p:sp>
        <p:nvSpPr>
          <p:cNvPr id="10" name="TextBox 9">
            <a:extLst>
              <a:ext uri="{FF2B5EF4-FFF2-40B4-BE49-F238E27FC236}">
                <a16:creationId xmlns:a16="http://schemas.microsoft.com/office/drawing/2014/main" id="{E3AC5BF5-03EC-49B8-B61A-859D99CBC54F}"/>
              </a:ext>
            </a:extLst>
          </p:cNvPr>
          <p:cNvSpPr txBox="1"/>
          <p:nvPr/>
        </p:nvSpPr>
        <p:spPr>
          <a:xfrm>
            <a:off x="9132848" y="4376883"/>
            <a:ext cx="2988032" cy="738664"/>
          </a:xfrm>
          <a:prstGeom prst="rect">
            <a:avLst/>
          </a:prstGeom>
          <a:noFill/>
        </p:spPr>
        <p:txBody>
          <a:bodyPr wrap="square" rtlCol="0">
            <a:spAutoFit/>
          </a:bodyPr>
          <a:lstStyle/>
          <a:p>
            <a:r>
              <a:rPr lang="en-US" sz="1400" dirty="0">
                <a:solidFill>
                  <a:schemeClr val="accent6">
                    <a:lumMod val="50000"/>
                  </a:schemeClr>
                </a:solidFill>
              </a:rPr>
              <a:t>The waveform of a pronunciation of the word </a:t>
            </a:r>
            <a:r>
              <a:rPr lang="en-US" sz="1400" i="1" dirty="0">
                <a:solidFill>
                  <a:schemeClr val="accent6">
                    <a:lumMod val="50000"/>
                  </a:schemeClr>
                </a:solidFill>
              </a:rPr>
              <a:t>will, </a:t>
            </a:r>
            <a:r>
              <a:rPr lang="en-US" sz="1400" dirty="0">
                <a:solidFill>
                  <a:schemeClr val="accent6">
                    <a:lumMod val="50000"/>
                  </a:schemeClr>
                </a:solidFill>
              </a:rPr>
              <a:t>which differs from </a:t>
            </a:r>
            <a:r>
              <a:rPr lang="en-US" sz="1400" i="1" dirty="0">
                <a:solidFill>
                  <a:schemeClr val="accent6">
                    <a:lumMod val="50000"/>
                  </a:schemeClr>
                </a:solidFill>
              </a:rPr>
              <a:t>wall</a:t>
            </a:r>
            <a:r>
              <a:rPr lang="en-US" sz="1400" dirty="0">
                <a:solidFill>
                  <a:schemeClr val="accent6">
                    <a:lumMod val="50000"/>
                  </a:schemeClr>
                </a:solidFill>
              </a:rPr>
              <a:t> just in the choice of the vowel.</a:t>
            </a:r>
          </a:p>
        </p:txBody>
      </p:sp>
    </p:spTree>
    <p:extLst>
      <p:ext uri="{BB962C8B-B14F-4D97-AF65-F5344CB8AC3E}">
        <p14:creationId xmlns:p14="http://schemas.microsoft.com/office/powerpoint/2010/main" val="770852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0" end="0"/>
                                            </p:txEl>
                                          </p:spTgt>
                                        </p:tgtEl>
                                        <p:attrNameLst>
                                          <p:attrName>style.visibility</p:attrName>
                                        </p:attrNameLst>
                                      </p:cBhvr>
                                      <p:to>
                                        <p:strVal val="visible"/>
                                      </p:to>
                                    </p:set>
                                    <p:animEffect transition="in" filter="fade">
                                      <p:cBhvr>
                                        <p:cTn id="16" dur="500"/>
                                        <p:tgtEl>
                                          <p:spTgt spid="4">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1" end="1"/>
                                            </p:txEl>
                                          </p:spTgt>
                                        </p:tgtEl>
                                        <p:attrNameLst>
                                          <p:attrName>style.visibility</p:attrName>
                                        </p:attrNameLst>
                                      </p:cBhvr>
                                      <p:to>
                                        <p:strVal val="visible"/>
                                      </p:to>
                                    </p:set>
                                    <p:animEffect transition="in" filter="fade">
                                      <p:cBhvr>
                                        <p:cTn id="21" dur="500"/>
                                        <p:tgtEl>
                                          <p:spTgt spid="4">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Phonetics – The Manifestation of Language Sound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4815840" cy="4534535"/>
          </a:xfrm>
        </p:spPr>
        <p:txBody>
          <a:bodyPr>
            <a:normAutofit fontScale="62500" lnSpcReduction="20000"/>
          </a:bodyPr>
          <a:lstStyle/>
          <a:p>
            <a:r>
              <a:rPr lang="en-US" dirty="0"/>
              <a:t>It is difficult to characterize those physical differences from the waveform, but an analytical tool of phonetics, the </a:t>
            </a:r>
            <a:r>
              <a:rPr lang="en-US" b="1" dirty="0"/>
              <a:t>spectrogram</a:t>
            </a:r>
            <a:r>
              <a:rPr lang="en-US" dirty="0"/>
              <a:t>, provides a useful way to describe the differences, by reducing the absolute amplitude properties of a wave at an exact time to a set of (less precise) amplitude characteristics in different frequency and time areas. </a:t>
            </a:r>
          </a:p>
          <a:p>
            <a:endParaRPr lang="en-US" dirty="0"/>
          </a:p>
          <a:p>
            <a:r>
              <a:rPr lang="en-US" dirty="0"/>
              <a:t>The tools of phonetic analysis can provide very detailed and precise information about the amplitude, frequency and time characteristics of an utterance – a typical spectrogram of a single-syllable word in English could contain around 100,000 bits of information. The problem is that this is too much information – a lot of information needs to be discarded to get at something more general and useful</a:t>
            </a:r>
          </a:p>
        </p:txBody>
      </p:sp>
      <p:pic>
        <p:nvPicPr>
          <p:cNvPr id="3" name="Picture 2">
            <a:extLst>
              <a:ext uri="{FF2B5EF4-FFF2-40B4-BE49-F238E27FC236}">
                <a16:creationId xmlns:a16="http://schemas.microsoft.com/office/drawing/2014/main" id="{BDE7980A-9FA2-4539-A7BE-3734126FA8B8}"/>
              </a:ext>
            </a:extLst>
          </p:cNvPr>
          <p:cNvPicPr>
            <a:picLocks noChangeAspect="1"/>
          </p:cNvPicPr>
          <p:nvPr/>
        </p:nvPicPr>
        <p:blipFill rotWithShape="1">
          <a:blip r:embed="rId3"/>
          <a:srcRect l="33583" t="35555" r="19667" b="14815"/>
          <a:stretch/>
        </p:blipFill>
        <p:spPr>
          <a:xfrm>
            <a:off x="5654040" y="1825625"/>
            <a:ext cx="5699760" cy="3403600"/>
          </a:xfrm>
          <a:prstGeom prst="rect">
            <a:avLst/>
          </a:prstGeom>
        </p:spPr>
      </p:pic>
      <p:sp>
        <p:nvSpPr>
          <p:cNvPr id="6" name="TextBox 5">
            <a:extLst>
              <a:ext uri="{FF2B5EF4-FFF2-40B4-BE49-F238E27FC236}">
                <a16:creationId xmlns:a16="http://schemas.microsoft.com/office/drawing/2014/main" id="{2A3B8140-FF65-4507-A05B-C5EFA8D19BB4}"/>
              </a:ext>
            </a:extLst>
          </p:cNvPr>
          <p:cNvSpPr txBox="1"/>
          <p:nvPr/>
        </p:nvSpPr>
        <p:spPr>
          <a:xfrm>
            <a:off x="7463883" y="5364162"/>
            <a:ext cx="3468277" cy="261610"/>
          </a:xfrm>
          <a:prstGeom prst="rect">
            <a:avLst/>
          </a:prstGeom>
          <a:noFill/>
        </p:spPr>
        <p:txBody>
          <a:bodyPr wrap="square" rtlCol="0">
            <a:spAutoFit/>
          </a:bodyPr>
          <a:lstStyle/>
          <a:p>
            <a:r>
              <a:rPr lang="en-US" sz="1100" dirty="0"/>
              <a:t>Taken from Introducing Phonology Book of </a:t>
            </a:r>
            <a:r>
              <a:rPr lang="en-US" sz="1100" dirty="0" err="1"/>
              <a:t>Odden</a:t>
            </a:r>
            <a:r>
              <a:rPr lang="en-US" sz="1100" dirty="0"/>
              <a:t> (2013)</a:t>
            </a:r>
          </a:p>
        </p:txBody>
      </p:sp>
    </p:spTree>
    <p:extLst>
      <p:ext uri="{BB962C8B-B14F-4D97-AF65-F5344CB8AC3E}">
        <p14:creationId xmlns:p14="http://schemas.microsoft.com/office/powerpoint/2010/main" val="1681186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2" end="2"/>
                                            </p:txEl>
                                          </p:spTgt>
                                        </p:tgtEl>
                                        <p:attrNameLst>
                                          <p:attrName>style.visibility</p:attrName>
                                        </p:attrNameLst>
                                      </p:cBhvr>
                                      <p:to>
                                        <p:strVal val="visible"/>
                                      </p:to>
                                    </p:set>
                                    <p:animEffect transition="in" filter="fade">
                                      <p:cBhvr>
                                        <p:cTn id="20"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Phonology: The Symbolic Perspective on Sound</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lnSpcReduction="10000"/>
          </a:bodyPr>
          <a:lstStyle/>
          <a:p>
            <a:r>
              <a:rPr lang="en-US" dirty="0"/>
              <a:t>Physical sound is too variable and contains too much information to allow us to make meaningful and general statements about the grammar of language sound.</a:t>
            </a:r>
          </a:p>
          <a:p>
            <a:endParaRPr lang="en-US" dirty="0"/>
          </a:p>
          <a:p>
            <a:r>
              <a:rPr lang="en-US" dirty="0"/>
              <a:t>We require a way to represent just the essentials of language sounds, as mental objects which grammars can manipulate.</a:t>
            </a:r>
          </a:p>
          <a:p>
            <a:endParaRPr lang="en-US" dirty="0"/>
          </a:p>
          <a:p>
            <a:r>
              <a:rPr lang="en-US" dirty="0"/>
              <a:t>A phonological representation of an utterance reduces this great mass of phonetic information to a cognitive minimum, namely a sequence of discrete segments.</a:t>
            </a:r>
          </a:p>
        </p:txBody>
      </p:sp>
    </p:spTree>
    <p:extLst>
      <p:ext uri="{BB962C8B-B14F-4D97-AF65-F5344CB8AC3E}">
        <p14:creationId xmlns:p14="http://schemas.microsoft.com/office/powerpoint/2010/main" val="1629863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391887" y="261258"/>
            <a:ext cx="4093028" cy="1990330"/>
          </a:xfrm>
        </p:spPr>
        <p:txBody>
          <a:bodyPr>
            <a:normAutofit/>
          </a:bodyPr>
          <a:lstStyle/>
          <a:p>
            <a:r>
              <a:rPr lang="en-US" sz="2600" b="1" dirty="0">
                <a:latin typeface="Cambria" panose="02040503050406030204" pitchFamily="18" charset="0"/>
                <a:ea typeface="Cambria" panose="02040503050406030204" pitchFamily="18" charset="0"/>
              </a:rPr>
              <a:t>3.2. Phonology: The Symbolic Perspective on Sound – </a:t>
            </a:r>
            <a:r>
              <a:rPr lang="en-US" sz="2600" b="1" dirty="0">
                <a:solidFill>
                  <a:srgbClr val="C00000"/>
                </a:solidFill>
                <a:latin typeface="Cambria" panose="02040503050406030204" pitchFamily="18" charset="0"/>
                <a:ea typeface="Cambria" panose="02040503050406030204" pitchFamily="18" charset="0"/>
              </a:rPr>
              <a:t>Symbolic Representation of Segments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484214" y="2511552"/>
            <a:ext cx="3707532" cy="3785419"/>
          </a:xfrm>
        </p:spPr>
        <p:txBody>
          <a:bodyPr>
            <a:normAutofit/>
          </a:bodyPr>
          <a:lstStyle/>
          <a:p>
            <a:r>
              <a:rPr lang="en-US" sz="1700" dirty="0"/>
              <a:t>Phonetic transcription </a:t>
            </a:r>
            <a:r>
              <a:rPr lang="en-US" sz="1700" dirty="0">
                <a:sym typeface="Wingdings" panose="05000000000000000000" pitchFamily="2" charset="2"/>
              </a:rPr>
              <a:t> the basic tool for converting the continuous stream of speech sound into discrete units.</a:t>
            </a:r>
          </a:p>
          <a:p>
            <a:endParaRPr lang="en-US" sz="1700" dirty="0">
              <a:sym typeface="Wingdings" panose="05000000000000000000" pitchFamily="2" charset="2"/>
            </a:endParaRPr>
          </a:p>
          <a:p>
            <a:r>
              <a:rPr lang="en-US" sz="1700" dirty="0">
                <a:sym typeface="Wingdings" panose="05000000000000000000" pitchFamily="2" charset="2"/>
              </a:rPr>
              <a:t>The idea behind phonetic transcription  the variability and continuity of speech can be reduced to sequences of abstract symbols whose interpretation is predefined, a symbol standing for all the concrete variants of the sounds. </a:t>
            </a:r>
            <a:endParaRPr lang="en-US" sz="1700" dirty="0"/>
          </a:p>
        </p:txBody>
      </p:sp>
      <p:sp>
        <p:nvSpPr>
          <p:cNvPr id="13"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8E39179D-D006-4C35-AC6B-8784371775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5862" y="1417697"/>
            <a:ext cx="6019331" cy="4019360"/>
          </a:xfrm>
          <a:prstGeom prst="rect">
            <a:avLst/>
          </a:prstGeom>
          <a:effectLst/>
        </p:spPr>
      </p:pic>
    </p:spTree>
    <p:extLst>
      <p:ext uri="{BB962C8B-B14F-4D97-AF65-F5344CB8AC3E}">
        <p14:creationId xmlns:p14="http://schemas.microsoft.com/office/powerpoint/2010/main" val="133466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391887" y="163287"/>
            <a:ext cx="4093028" cy="1990330"/>
          </a:xfrm>
        </p:spPr>
        <p:txBody>
          <a:bodyPr>
            <a:normAutofit/>
          </a:bodyPr>
          <a:lstStyle/>
          <a:p>
            <a:r>
              <a:rPr lang="en-US" sz="2600" b="1" dirty="0">
                <a:latin typeface="Cambria" panose="02040503050406030204" pitchFamily="18" charset="0"/>
                <a:ea typeface="Cambria" panose="02040503050406030204" pitchFamily="18" charset="0"/>
              </a:rPr>
              <a:t>3.2. Phonology: The Symbolic Perspective on Sound – </a:t>
            </a:r>
            <a:r>
              <a:rPr lang="en-US" sz="2600" b="1" dirty="0">
                <a:solidFill>
                  <a:srgbClr val="C00000"/>
                </a:solidFill>
                <a:latin typeface="Cambria" panose="02040503050406030204" pitchFamily="18" charset="0"/>
                <a:ea typeface="Cambria" panose="02040503050406030204" pitchFamily="18" charset="0"/>
              </a:rPr>
              <a:t>Symbolic Representation of Segments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484213" y="2296886"/>
            <a:ext cx="4000702" cy="4299856"/>
          </a:xfrm>
        </p:spPr>
        <p:txBody>
          <a:bodyPr>
            <a:normAutofit lnSpcReduction="10000"/>
          </a:bodyPr>
          <a:lstStyle/>
          <a:p>
            <a:r>
              <a:rPr lang="en-US" sz="1700" dirty="0">
                <a:solidFill>
                  <a:srgbClr val="C00000"/>
                </a:solidFill>
              </a:rPr>
              <a:t>Phonology then is the study of higher-level patterns of language sound, conceived in terms of discrete mental symbols</a:t>
            </a:r>
            <a:r>
              <a:rPr lang="en-US" sz="1700" dirty="0"/>
              <a:t>, whereas </a:t>
            </a:r>
            <a:r>
              <a:rPr lang="en-US" sz="1700" dirty="0">
                <a:solidFill>
                  <a:srgbClr val="0070C0"/>
                </a:solidFill>
              </a:rPr>
              <a:t>phonetics is the study of how those symbols are manifested as continuous muscular contractions and acoustic waveform, or how such waveforms are perceived as the discrete symbols that the grammar acts on. </a:t>
            </a:r>
          </a:p>
          <a:p>
            <a:endParaRPr lang="en-US" sz="1700" dirty="0">
              <a:solidFill>
                <a:srgbClr val="0070C0"/>
              </a:solidFill>
            </a:endParaRPr>
          </a:p>
          <a:p>
            <a:r>
              <a:rPr lang="en-US" sz="1700" dirty="0"/>
              <a:t>The idea of reducing an information-rich structure such as an acoustic waveform to a small repertoire of discrete symbols is based on a very important assumption, namely </a:t>
            </a:r>
            <a:r>
              <a:rPr lang="en-US" sz="1700" dirty="0">
                <a:solidFill>
                  <a:schemeClr val="accent1">
                    <a:lumMod val="50000"/>
                  </a:schemeClr>
                </a:solidFill>
              </a:rPr>
              <a:t>systematic limits on possible speech sounds in human language. </a:t>
            </a:r>
          </a:p>
        </p:txBody>
      </p:sp>
      <p:sp>
        <p:nvSpPr>
          <p:cNvPr id="13"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E39179D-D006-4C35-AC6B-8784371775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225144" y="1607861"/>
            <a:ext cx="6200050" cy="3535965"/>
          </a:xfrm>
          <a:prstGeom prst="rect">
            <a:avLst/>
          </a:prstGeom>
          <a:effectLst/>
        </p:spPr>
      </p:pic>
    </p:spTree>
    <p:extLst>
      <p:ext uri="{BB962C8B-B14F-4D97-AF65-F5344CB8AC3E}">
        <p14:creationId xmlns:p14="http://schemas.microsoft.com/office/powerpoint/2010/main" val="1375533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391887" y="163287"/>
            <a:ext cx="4093028" cy="1990330"/>
          </a:xfrm>
        </p:spPr>
        <p:txBody>
          <a:bodyPr>
            <a:normAutofit/>
          </a:bodyPr>
          <a:lstStyle/>
          <a:p>
            <a:r>
              <a:rPr lang="en-US" sz="2600" b="1" dirty="0">
                <a:latin typeface="Cambria" panose="02040503050406030204" pitchFamily="18" charset="0"/>
                <a:ea typeface="Cambria" panose="02040503050406030204" pitchFamily="18" charset="0"/>
              </a:rPr>
              <a:t>3.2. Phonology: The Symbolic Perspective on Sound – </a:t>
            </a:r>
            <a:r>
              <a:rPr lang="en-US" sz="2600" b="1" dirty="0">
                <a:solidFill>
                  <a:srgbClr val="C00000"/>
                </a:solidFill>
                <a:latin typeface="Cambria" panose="02040503050406030204" pitchFamily="18" charset="0"/>
                <a:ea typeface="Cambria" panose="02040503050406030204" pitchFamily="18" charset="0"/>
              </a:rPr>
              <a:t>Symbolic Representation of Segments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484213" y="2296886"/>
            <a:ext cx="4000702" cy="4299856"/>
          </a:xfrm>
        </p:spPr>
        <p:txBody>
          <a:bodyPr>
            <a:normAutofit lnSpcReduction="10000"/>
          </a:bodyPr>
          <a:lstStyle/>
          <a:p>
            <a:r>
              <a:rPr lang="en-US" sz="1700" dirty="0">
                <a:solidFill>
                  <a:schemeClr val="accent1">
                    <a:lumMod val="50000"/>
                  </a:schemeClr>
                </a:solidFill>
              </a:rPr>
              <a:t>This assumption embodied in systems of symbols and associated phonetic properties such as the International Phonetic Alphabet (IPA).</a:t>
            </a:r>
          </a:p>
          <a:p>
            <a:endParaRPr lang="en-US" sz="1700" dirty="0">
              <a:solidFill>
                <a:schemeClr val="accent1">
                  <a:lumMod val="50000"/>
                </a:schemeClr>
              </a:solidFill>
            </a:endParaRPr>
          </a:p>
          <a:p>
            <a:r>
              <a:rPr lang="en-US" sz="1700" dirty="0">
                <a:solidFill>
                  <a:schemeClr val="accent1">
                    <a:lumMod val="50000"/>
                  </a:schemeClr>
                </a:solidFill>
              </a:rPr>
              <a:t>The IPA chart is arranged to suit the needs of phonetics analysis. The phonetic analysis covers, for instance:</a:t>
            </a:r>
          </a:p>
          <a:p>
            <a:pPr marL="631825">
              <a:buFont typeface="Wingdings" panose="05000000000000000000" pitchFamily="2" charset="2"/>
              <a:buChar char="Ø"/>
            </a:pPr>
            <a:r>
              <a:rPr lang="en-US" sz="1700" dirty="0">
                <a:solidFill>
                  <a:schemeClr val="accent1">
                    <a:lumMod val="50000"/>
                  </a:schemeClr>
                </a:solidFill>
              </a:rPr>
              <a:t>plosive and non plosive consonants,</a:t>
            </a:r>
          </a:p>
          <a:p>
            <a:pPr marL="631825">
              <a:buFont typeface="Wingdings" panose="05000000000000000000" pitchFamily="2" charset="2"/>
              <a:buChar char="Ø"/>
            </a:pPr>
            <a:r>
              <a:rPr lang="en-US" sz="1700" dirty="0">
                <a:solidFill>
                  <a:schemeClr val="accent1">
                    <a:lumMod val="50000"/>
                  </a:schemeClr>
                </a:solidFill>
              </a:rPr>
              <a:t>consonants based on their place of articulation and manner of articulation</a:t>
            </a:r>
          </a:p>
          <a:p>
            <a:pPr marL="631825">
              <a:buFont typeface="Wingdings" panose="05000000000000000000" pitchFamily="2" charset="2"/>
              <a:buChar char="Ø"/>
            </a:pPr>
            <a:r>
              <a:rPr lang="en-US" sz="1700" dirty="0">
                <a:solidFill>
                  <a:schemeClr val="accent1">
                    <a:lumMod val="50000"/>
                  </a:schemeClr>
                </a:solidFill>
              </a:rPr>
              <a:t>the height, </a:t>
            </a:r>
            <a:r>
              <a:rPr lang="en-US" sz="1700" dirty="0" err="1">
                <a:solidFill>
                  <a:schemeClr val="accent1">
                    <a:lumMod val="50000"/>
                  </a:schemeClr>
                </a:solidFill>
              </a:rPr>
              <a:t>backness</a:t>
            </a:r>
            <a:r>
              <a:rPr lang="en-US" sz="1700" dirty="0">
                <a:solidFill>
                  <a:schemeClr val="accent1">
                    <a:lumMod val="50000"/>
                  </a:schemeClr>
                </a:solidFill>
              </a:rPr>
              <a:t>, and roundness of vowels, </a:t>
            </a:r>
            <a:r>
              <a:rPr lang="en-US" sz="1700" dirty="0" err="1">
                <a:solidFill>
                  <a:schemeClr val="accent1">
                    <a:lumMod val="50000"/>
                  </a:schemeClr>
                </a:solidFill>
              </a:rPr>
              <a:t>frontness</a:t>
            </a:r>
            <a:r>
              <a:rPr lang="en-US" sz="1700" dirty="0">
                <a:solidFill>
                  <a:schemeClr val="accent1">
                    <a:lumMod val="50000"/>
                  </a:schemeClr>
                </a:solidFill>
              </a:rPr>
              <a:t> of the tongue in vowels </a:t>
            </a:r>
            <a:r>
              <a:rPr lang="en-US" sz="1700" dirty="0">
                <a:solidFill>
                  <a:schemeClr val="accent1">
                    <a:lumMod val="50000"/>
                  </a:schemeClr>
                </a:solidFill>
                <a:sym typeface="Wingdings" panose="05000000000000000000" pitchFamily="2" charset="2"/>
              </a:rPr>
              <a:t> resulting in up to 30 vowels</a:t>
            </a:r>
            <a:r>
              <a:rPr lang="en-US" sz="1700" dirty="0">
                <a:solidFill>
                  <a:schemeClr val="accent1">
                    <a:lumMod val="50000"/>
                  </a:schemeClr>
                </a:solidFill>
              </a:rPr>
              <a:t>. </a:t>
            </a:r>
          </a:p>
        </p:txBody>
      </p:sp>
      <p:sp>
        <p:nvSpPr>
          <p:cNvPr id="13" name="Rectangle 12">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A3C890A-A9DB-4837-896B-E379E11310CF}"/>
              </a:ext>
            </a:extLst>
          </p:cNvPr>
          <p:cNvSpPr txBox="1"/>
          <p:nvPr/>
        </p:nvSpPr>
        <p:spPr>
          <a:xfrm>
            <a:off x="6747478" y="5832052"/>
            <a:ext cx="3468277" cy="261610"/>
          </a:xfrm>
          <a:prstGeom prst="rect">
            <a:avLst/>
          </a:prstGeom>
          <a:noFill/>
        </p:spPr>
        <p:txBody>
          <a:bodyPr wrap="square" rtlCol="0">
            <a:spAutoFit/>
          </a:bodyPr>
          <a:lstStyle/>
          <a:p>
            <a:r>
              <a:rPr lang="en-US" sz="1100" dirty="0"/>
              <a:t>Taken from Introducing Phonology Book of </a:t>
            </a:r>
            <a:r>
              <a:rPr lang="en-US" sz="1100" dirty="0" err="1"/>
              <a:t>Odden</a:t>
            </a:r>
            <a:r>
              <a:rPr lang="en-US" sz="1100" dirty="0"/>
              <a:t> (2013)</a:t>
            </a:r>
          </a:p>
        </p:txBody>
      </p:sp>
      <p:grpSp>
        <p:nvGrpSpPr>
          <p:cNvPr id="14" name="Group 13">
            <a:extLst>
              <a:ext uri="{FF2B5EF4-FFF2-40B4-BE49-F238E27FC236}">
                <a16:creationId xmlns:a16="http://schemas.microsoft.com/office/drawing/2014/main" id="{7CD706A9-0CBA-4303-A1AC-7B4DE574B301}"/>
              </a:ext>
            </a:extLst>
          </p:cNvPr>
          <p:cNvGrpSpPr/>
          <p:nvPr/>
        </p:nvGrpSpPr>
        <p:grpSpPr>
          <a:xfrm>
            <a:off x="5444502" y="762584"/>
            <a:ext cx="6008914" cy="4995376"/>
            <a:chOff x="5477159" y="725760"/>
            <a:chExt cx="6008914" cy="4995376"/>
          </a:xfrm>
        </p:grpSpPr>
        <p:pic>
          <p:nvPicPr>
            <p:cNvPr id="10" name="Picture 9">
              <a:extLst>
                <a:ext uri="{FF2B5EF4-FFF2-40B4-BE49-F238E27FC236}">
                  <a16:creationId xmlns:a16="http://schemas.microsoft.com/office/drawing/2014/main" id="{530917EA-8A01-468C-B328-48D8F0FCD301}"/>
                </a:ext>
              </a:extLst>
            </p:cNvPr>
            <p:cNvPicPr>
              <a:picLocks noChangeAspect="1"/>
            </p:cNvPicPr>
            <p:nvPr/>
          </p:nvPicPr>
          <p:blipFill rotWithShape="1">
            <a:blip r:embed="rId3"/>
            <a:srcRect l="30625" t="21429" r="20089" b="8181"/>
            <a:stretch/>
          </p:blipFill>
          <p:spPr>
            <a:xfrm>
              <a:off x="5477159" y="725760"/>
              <a:ext cx="6008914" cy="4827400"/>
            </a:xfrm>
            <a:prstGeom prst="rect">
              <a:avLst/>
            </a:prstGeom>
          </p:spPr>
        </p:pic>
        <p:sp>
          <p:nvSpPr>
            <p:cNvPr id="12" name="Rectangle 11">
              <a:extLst>
                <a:ext uri="{FF2B5EF4-FFF2-40B4-BE49-F238E27FC236}">
                  <a16:creationId xmlns:a16="http://schemas.microsoft.com/office/drawing/2014/main" id="{0C9EAF21-0C61-4C09-BC0F-4AF42F7BDC97}"/>
                </a:ext>
              </a:extLst>
            </p:cNvPr>
            <p:cNvSpPr/>
            <p:nvPr/>
          </p:nvSpPr>
          <p:spPr>
            <a:xfrm>
              <a:off x="5477159" y="4963886"/>
              <a:ext cx="2981041" cy="7572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199303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Phonology: The Symbolic Perspective on Sound – </a:t>
            </a:r>
            <a:r>
              <a:rPr lang="en-US" sz="4000" b="1" dirty="0">
                <a:solidFill>
                  <a:srgbClr val="C00000"/>
                </a:solidFill>
                <a:latin typeface="Cambria" panose="02040503050406030204" pitchFamily="18" charset="0"/>
                <a:ea typeface="Cambria" panose="02040503050406030204" pitchFamily="18" charset="0"/>
              </a:rPr>
              <a:t>The Concerns of Phonology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4817533" cy="4351338"/>
          </a:xfrm>
        </p:spPr>
        <p:txBody>
          <a:bodyPr>
            <a:normAutofit fontScale="92500" lnSpcReduction="20000"/>
          </a:bodyPr>
          <a:lstStyle/>
          <a:p>
            <a:r>
              <a:rPr lang="en-US" dirty="0"/>
              <a:t>The “sounds” which phonology is concerned with a</a:t>
            </a:r>
            <a:r>
              <a:rPr lang="en-US" b="1" dirty="0">
                <a:solidFill>
                  <a:srgbClr val="C00000"/>
                </a:solidFill>
                <a:sym typeface="Wingdings" panose="05000000000000000000" pitchFamily="2" charset="2"/>
              </a:rPr>
              <a:t> symbolic sounds</a:t>
            </a:r>
            <a:r>
              <a:rPr lang="en-US" dirty="0">
                <a:sym typeface="Wingdings" panose="05000000000000000000" pitchFamily="2" charset="2"/>
              </a:rPr>
              <a:t>. They are </a:t>
            </a:r>
            <a:r>
              <a:rPr lang="en-US" b="1" dirty="0">
                <a:sym typeface="Wingdings" panose="05000000000000000000" pitchFamily="2" charset="2"/>
              </a:rPr>
              <a:t>cognitive abstractions</a:t>
            </a:r>
            <a:r>
              <a:rPr lang="en-US" dirty="0">
                <a:sym typeface="Wingdings" panose="05000000000000000000" pitchFamily="2" charset="2"/>
              </a:rPr>
              <a:t>.</a:t>
            </a:r>
          </a:p>
          <a:p>
            <a:endParaRPr lang="en-US" dirty="0">
              <a:sym typeface="Wingdings" panose="05000000000000000000" pitchFamily="2" charset="2"/>
            </a:endParaRPr>
          </a:p>
          <a:p>
            <a:r>
              <a:rPr lang="en-US" dirty="0">
                <a:sym typeface="Wingdings" panose="05000000000000000000" pitchFamily="2" charset="2"/>
              </a:rPr>
              <a:t>The cognitive abstractions represents but </a:t>
            </a:r>
            <a:r>
              <a:rPr lang="en-US" b="1" u="sng" dirty="0">
                <a:sym typeface="Wingdings" panose="05000000000000000000" pitchFamily="2" charset="2"/>
              </a:rPr>
              <a:t>are not the same </a:t>
            </a:r>
            <a:r>
              <a:rPr lang="en-US" dirty="0">
                <a:sym typeface="Wingdings" panose="05000000000000000000" pitchFamily="2" charset="2"/>
              </a:rPr>
              <a:t>as physical sounds.</a:t>
            </a:r>
          </a:p>
          <a:p>
            <a:endParaRPr lang="en-US" dirty="0">
              <a:sym typeface="Wingdings" panose="05000000000000000000" pitchFamily="2" charset="2"/>
            </a:endParaRPr>
          </a:p>
          <a:p>
            <a:pPr marL="0" indent="0">
              <a:buNone/>
            </a:pPr>
            <a:r>
              <a:rPr lang="en-US" b="1" dirty="0">
                <a:solidFill>
                  <a:srgbClr val="002060"/>
                </a:solidFill>
              </a:rPr>
              <a:t>THE SOUNDS OF LANGUAGE</a:t>
            </a:r>
          </a:p>
          <a:p>
            <a:r>
              <a:rPr lang="en-US" dirty="0"/>
              <a:t>One aspect of phonology investigates what the “sounds” of a language are.</a:t>
            </a:r>
          </a:p>
          <a:p>
            <a:pPr marL="0" indent="0">
              <a:buNone/>
            </a:pPr>
            <a:endParaRPr lang="en-US" dirty="0"/>
          </a:p>
        </p:txBody>
      </p:sp>
      <p:sp>
        <p:nvSpPr>
          <p:cNvPr id="4" name="Content Placeholder 7">
            <a:extLst>
              <a:ext uri="{FF2B5EF4-FFF2-40B4-BE49-F238E27FC236}">
                <a16:creationId xmlns:a16="http://schemas.microsoft.com/office/drawing/2014/main" id="{019CF4DE-A5A1-4C69-995B-9B8735BFAE81}"/>
              </a:ext>
            </a:extLst>
          </p:cNvPr>
          <p:cNvSpPr txBox="1">
            <a:spLocks/>
          </p:cNvSpPr>
          <p:nvPr/>
        </p:nvSpPr>
        <p:spPr>
          <a:xfrm>
            <a:off x="5805311" y="1848202"/>
            <a:ext cx="5923845" cy="4351338"/>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t>Examples:</a:t>
            </a:r>
          </a:p>
          <a:p>
            <a:pPr marL="0" indent="0" algn="ctr">
              <a:buNone/>
            </a:pPr>
            <a:r>
              <a:rPr lang="en-US" sz="2000" b="1" dirty="0">
                <a:solidFill>
                  <a:srgbClr val="C00000"/>
                </a:solidFill>
              </a:rPr>
              <a:t>Vowel [</a:t>
            </a:r>
            <a:r>
              <a:rPr lang="en-US" sz="2000" b="1" dirty="0">
                <a:solidFill>
                  <a:srgbClr val="C00000"/>
                </a:solidFill>
                <a:latin typeface="Times New Roman" panose="02020603050405020304" pitchFamily="18" charset="0"/>
                <a:cs typeface="Times New Roman" panose="02020603050405020304" pitchFamily="18" charset="0"/>
              </a:rPr>
              <a:t>Ø</a:t>
            </a:r>
            <a:r>
              <a:rPr lang="en-US" sz="2000" b="1" dirty="0">
                <a:solidFill>
                  <a:srgbClr val="C00000"/>
                </a:solidFill>
              </a:rPr>
              <a:t>] </a:t>
            </a:r>
            <a:r>
              <a:rPr lang="en-US" sz="2000" u="sng" dirty="0"/>
              <a:t>exists in</a:t>
            </a:r>
          </a:p>
          <a:p>
            <a:pPr marL="0" indent="0" algn="ctr">
              <a:buNone/>
            </a:pPr>
            <a:r>
              <a:rPr lang="en-US" sz="2000" dirty="0"/>
              <a:t>German: (</a:t>
            </a:r>
            <a:r>
              <a:rPr lang="en-US" sz="2000" i="1" dirty="0" err="1"/>
              <a:t>schön</a:t>
            </a:r>
            <a:r>
              <a:rPr lang="en-US" sz="2000" i="1" dirty="0"/>
              <a:t> ‘beautiful’)</a:t>
            </a:r>
          </a:p>
          <a:p>
            <a:pPr marL="0" indent="0" algn="ctr">
              <a:buNone/>
            </a:pPr>
            <a:r>
              <a:rPr lang="en-US" sz="2000" dirty="0"/>
              <a:t>French: </a:t>
            </a:r>
            <a:r>
              <a:rPr lang="en-US" sz="2000" i="1" dirty="0"/>
              <a:t>(</a:t>
            </a:r>
            <a:r>
              <a:rPr lang="en-US" sz="2000" dirty="0"/>
              <a:t>spelled </a:t>
            </a:r>
            <a:r>
              <a:rPr lang="en-US" sz="2000" i="1" dirty="0" err="1"/>
              <a:t>eu</a:t>
            </a:r>
            <a:r>
              <a:rPr lang="en-US" sz="2000" dirty="0"/>
              <a:t>, as in </a:t>
            </a:r>
            <a:r>
              <a:rPr lang="en-US" sz="2000" i="1" dirty="0" err="1"/>
              <a:t>jeune</a:t>
            </a:r>
            <a:r>
              <a:rPr lang="en-US" sz="2000" i="1" dirty="0"/>
              <a:t> ‘young’)</a:t>
            </a:r>
          </a:p>
          <a:p>
            <a:pPr marL="0" indent="0" algn="ctr">
              <a:buNone/>
            </a:pPr>
            <a:r>
              <a:rPr lang="en-US" sz="2000" dirty="0"/>
              <a:t>Norwegian: (</a:t>
            </a:r>
            <a:r>
              <a:rPr lang="en-US" sz="2000" dirty="0" err="1">
                <a:latin typeface="Times New Roman" panose="02020603050405020304" pitchFamily="18" charset="0"/>
                <a:cs typeface="Times New Roman" panose="02020603050405020304" pitchFamily="18" charset="0"/>
              </a:rPr>
              <a:t>ø</a:t>
            </a:r>
            <a:r>
              <a:rPr lang="en-US" sz="2000" dirty="0" err="1"/>
              <a:t>l</a:t>
            </a:r>
            <a:r>
              <a:rPr lang="en-US" sz="2000" dirty="0"/>
              <a:t> ‘beer’)</a:t>
            </a:r>
          </a:p>
          <a:p>
            <a:pPr marL="0" indent="0" algn="ctr">
              <a:buNone/>
            </a:pPr>
            <a:r>
              <a:rPr lang="en-US" sz="2000" b="1" i="1" u="sng" dirty="0"/>
              <a:t>But not in English</a:t>
            </a:r>
          </a:p>
          <a:p>
            <a:pPr marL="0" indent="0" algn="ctr">
              <a:buNone/>
            </a:pPr>
            <a:endParaRPr lang="en-US" sz="2000" dirty="0"/>
          </a:p>
          <a:p>
            <a:pPr marL="0" indent="0" algn="ctr">
              <a:buNone/>
            </a:pPr>
            <a:r>
              <a:rPr lang="en-US" sz="2000" b="1" dirty="0">
                <a:solidFill>
                  <a:srgbClr val="C00000"/>
                </a:solidFill>
              </a:rPr>
              <a:t>Consonant [</a:t>
            </a:r>
            <a:r>
              <a:rPr lang="en-US" sz="2000" b="1" dirty="0">
                <a:solidFill>
                  <a:srgbClr val="C00000"/>
                </a:solidFill>
                <a:latin typeface="Times New Roman" panose="02020603050405020304" pitchFamily="18" charset="0"/>
                <a:cs typeface="Times New Roman" panose="02020603050405020304" pitchFamily="18" charset="0"/>
              </a:rPr>
              <a:t>Ɵ</a:t>
            </a:r>
            <a:r>
              <a:rPr lang="en-US" sz="2000" dirty="0"/>
              <a:t>] </a:t>
            </a:r>
            <a:r>
              <a:rPr lang="en-US" sz="2000" u="sng" dirty="0"/>
              <a:t>exists in</a:t>
            </a:r>
          </a:p>
          <a:p>
            <a:pPr marL="0" indent="0" algn="ctr">
              <a:buNone/>
            </a:pPr>
            <a:r>
              <a:rPr lang="en-US" sz="2000" dirty="0"/>
              <a:t>English (e.g. </a:t>
            </a:r>
            <a:r>
              <a:rPr lang="en-US" sz="2000" i="1" dirty="0"/>
              <a:t>thing, path</a:t>
            </a:r>
            <a:r>
              <a:rPr lang="en-US" sz="2000" dirty="0"/>
              <a:t>), Icelandic, Modern Greek, North Saami</a:t>
            </a:r>
          </a:p>
          <a:p>
            <a:pPr marL="0" indent="0" algn="ctr">
              <a:buNone/>
            </a:pPr>
            <a:r>
              <a:rPr lang="en-US" sz="2000" b="1" i="1" u="sng" dirty="0"/>
              <a:t>But not in German, French, Latin American Spanish</a:t>
            </a:r>
          </a:p>
          <a:p>
            <a:pPr marL="0" indent="0" algn="ctr">
              <a:buNone/>
            </a:pPr>
            <a:endParaRPr lang="en-US" sz="2000" dirty="0"/>
          </a:p>
        </p:txBody>
      </p:sp>
    </p:spTree>
    <p:extLst>
      <p:ext uri="{BB962C8B-B14F-4D97-AF65-F5344CB8AC3E}">
        <p14:creationId xmlns:p14="http://schemas.microsoft.com/office/powerpoint/2010/main" val="364860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fade">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500"/>
                                        <p:tgtEl>
                                          <p:spTgt spid="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500"/>
                                        <p:tgtEl>
                                          <p:spTgt spid="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Effect transition="in" filter="fade">
                                      <p:cBhvr>
                                        <p:cTn id="47" dur="500"/>
                                        <p:tgtEl>
                                          <p:spTgt spid="4">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
                                            <p:txEl>
                                              <p:pRg st="5" end="5"/>
                                            </p:txEl>
                                          </p:spTgt>
                                        </p:tgtEl>
                                        <p:attrNameLst>
                                          <p:attrName>style.visibility</p:attrName>
                                        </p:attrNameLst>
                                      </p:cBhvr>
                                      <p:to>
                                        <p:strVal val="visible"/>
                                      </p:to>
                                    </p:set>
                                    <p:animEffect transition="in" filter="fade">
                                      <p:cBhvr>
                                        <p:cTn id="52" dur="500"/>
                                        <p:tgtEl>
                                          <p:spTgt spid="4">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
                                            <p:txEl>
                                              <p:pRg st="7" end="7"/>
                                            </p:txEl>
                                          </p:spTgt>
                                        </p:tgtEl>
                                        <p:attrNameLst>
                                          <p:attrName>style.visibility</p:attrName>
                                        </p:attrNameLst>
                                      </p:cBhvr>
                                      <p:to>
                                        <p:strVal val="visible"/>
                                      </p:to>
                                    </p:set>
                                    <p:animEffect transition="in" filter="fade">
                                      <p:cBhvr>
                                        <p:cTn id="57" dur="500"/>
                                        <p:tgtEl>
                                          <p:spTgt spid="4">
                                            <p:txEl>
                                              <p:pRg st="7" end="7"/>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
                                            <p:txEl>
                                              <p:pRg st="8" end="8"/>
                                            </p:txEl>
                                          </p:spTgt>
                                        </p:tgtEl>
                                        <p:attrNameLst>
                                          <p:attrName>style.visibility</p:attrName>
                                        </p:attrNameLst>
                                      </p:cBhvr>
                                      <p:to>
                                        <p:strVal val="visible"/>
                                      </p:to>
                                    </p:set>
                                    <p:animEffect transition="in" filter="fade">
                                      <p:cBhvr>
                                        <p:cTn id="62" dur="500"/>
                                        <p:tgtEl>
                                          <p:spTgt spid="4">
                                            <p:txEl>
                                              <p:pRg st="8" end="8"/>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4">
                                            <p:txEl>
                                              <p:pRg st="9" end="9"/>
                                            </p:txEl>
                                          </p:spTgt>
                                        </p:tgtEl>
                                        <p:attrNameLst>
                                          <p:attrName>style.visibility</p:attrName>
                                        </p:attrNameLst>
                                      </p:cBhvr>
                                      <p:to>
                                        <p:strVal val="visible"/>
                                      </p:to>
                                    </p:set>
                                    <p:animEffect transition="in" filter="fade">
                                      <p:cBhvr>
                                        <p:cTn id="67"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3.2. Phonology: The Symbolic Perspective on Sound – </a:t>
            </a:r>
            <a:r>
              <a:rPr lang="en-US" sz="4000" b="1" dirty="0">
                <a:solidFill>
                  <a:srgbClr val="C00000"/>
                </a:solidFill>
                <a:latin typeface="Cambria" panose="02040503050406030204" pitchFamily="18" charset="0"/>
                <a:ea typeface="Cambria" panose="02040503050406030204" pitchFamily="18" charset="0"/>
              </a:rPr>
              <a:t>The Concerns of Phonology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4986866" cy="4351338"/>
          </a:xfrm>
        </p:spPr>
        <p:txBody>
          <a:bodyPr>
            <a:normAutofit/>
          </a:bodyPr>
          <a:lstStyle/>
          <a:p>
            <a:r>
              <a:rPr lang="en-US" sz="2400" dirty="0"/>
              <a:t>Sounds in languages are not just isolated atoms; they are part of a system. The systems of stops in Hindi and English, for example, are as follow:</a:t>
            </a:r>
          </a:p>
        </p:txBody>
      </p:sp>
      <p:pic>
        <p:nvPicPr>
          <p:cNvPr id="6" name="Picture 5">
            <a:extLst>
              <a:ext uri="{FF2B5EF4-FFF2-40B4-BE49-F238E27FC236}">
                <a16:creationId xmlns:a16="http://schemas.microsoft.com/office/drawing/2014/main" id="{313BF71B-B5B9-4624-AD3B-14F73B1FEC0D}"/>
              </a:ext>
            </a:extLst>
          </p:cNvPr>
          <p:cNvPicPr>
            <a:picLocks noChangeAspect="1"/>
          </p:cNvPicPr>
          <p:nvPr/>
        </p:nvPicPr>
        <p:blipFill rotWithShape="1">
          <a:blip r:embed="rId3"/>
          <a:srcRect l="40463" t="31276" r="20092" b="50000"/>
          <a:stretch/>
        </p:blipFill>
        <p:spPr>
          <a:xfrm>
            <a:off x="1151466" y="3752938"/>
            <a:ext cx="4594579" cy="1284111"/>
          </a:xfrm>
          <a:prstGeom prst="rect">
            <a:avLst/>
          </a:prstGeom>
        </p:spPr>
      </p:pic>
      <p:sp>
        <p:nvSpPr>
          <p:cNvPr id="9" name="Content Placeholder 7">
            <a:extLst>
              <a:ext uri="{FF2B5EF4-FFF2-40B4-BE49-F238E27FC236}">
                <a16:creationId xmlns:a16="http://schemas.microsoft.com/office/drawing/2014/main" id="{88A56C6E-FF36-4180-A384-BBEF6AE366BB}"/>
              </a:ext>
            </a:extLst>
          </p:cNvPr>
          <p:cNvSpPr txBox="1">
            <a:spLocks/>
          </p:cNvSpPr>
          <p:nvPr/>
        </p:nvSpPr>
        <p:spPr>
          <a:xfrm>
            <a:off x="6096000" y="1836914"/>
            <a:ext cx="536222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The stop systems of these languages differ in three ways. </a:t>
            </a:r>
          </a:p>
          <a:p>
            <a:r>
              <a:rPr lang="en-US" sz="2200" dirty="0"/>
              <a:t>English does not have a series of voiced aspirated stops like Hindi [</a:t>
            </a:r>
            <a:r>
              <a:rPr lang="en-US" sz="2200" dirty="0" err="1"/>
              <a:t>b</a:t>
            </a:r>
            <a:r>
              <a:rPr lang="en-US" sz="2200" baseline="30000" dirty="0" err="1"/>
              <a:t>h</a:t>
            </a:r>
            <a:r>
              <a:rPr lang="en-US" sz="2200" dirty="0"/>
              <a:t> d</a:t>
            </a:r>
            <a:r>
              <a:rPr lang="en-US" sz="2200" baseline="30000" dirty="0"/>
              <a:t>h</a:t>
            </a:r>
            <a:r>
              <a:rPr lang="en-US" sz="2200" dirty="0"/>
              <a:t> </a:t>
            </a:r>
            <a:r>
              <a:rPr lang="en-US" sz="2200" dirty="0" err="1"/>
              <a:t>ɖ</a:t>
            </a:r>
            <a:r>
              <a:rPr lang="en-US" sz="2200" baseline="30000" dirty="0" err="1"/>
              <a:t>h</a:t>
            </a:r>
            <a:r>
              <a:rPr lang="en-US" sz="2200" dirty="0"/>
              <a:t> </a:t>
            </a:r>
            <a:r>
              <a:rPr lang="en-US" sz="2200" dirty="0" err="1"/>
              <a:t>g</a:t>
            </a:r>
            <a:r>
              <a:rPr lang="en-US" sz="2200" baseline="30000" dirty="0" err="1"/>
              <a:t>h</a:t>
            </a:r>
            <a:r>
              <a:rPr lang="en-US" sz="2200" dirty="0"/>
              <a:t>], nor does it have a series of retroflex stops [ʈ </a:t>
            </a:r>
            <a:r>
              <a:rPr lang="en-US" sz="2200" dirty="0" err="1"/>
              <a:t>ʈ</a:t>
            </a:r>
            <a:r>
              <a:rPr lang="en-US" sz="2200" baseline="30000" dirty="0" err="1"/>
              <a:t>h</a:t>
            </a:r>
            <a:r>
              <a:rPr lang="en-US" sz="2200" dirty="0"/>
              <a:t> ɖ </a:t>
            </a:r>
            <a:r>
              <a:rPr lang="en-US" sz="2200" dirty="0" err="1"/>
              <a:t>ɖ</a:t>
            </a:r>
            <a:r>
              <a:rPr lang="en-US" sz="2200" baseline="30000" dirty="0" err="1"/>
              <a:t>h</a:t>
            </a:r>
            <a:r>
              <a:rPr lang="en-US" sz="2200" dirty="0"/>
              <a:t>]. </a:t>
            </a:r>
          </a:p>
          <a:p>
            <a:r>
              <a:rPr lang="en-US" sz="2200" dirty="0"/>
              <a:t>Furthermore, the phonological status of the aspirated sounds [</a:t>
            </a:r>
            <a:r>
              <a:rPr lang="en-US" sz="2200" dirty="0" err="1"/>
              <a:t>p</a:t>
            </a:r>
            <a:r>
              <a:rPr lang="en-US" sz="2200" baseline="30000" dirty="0" err="1"/>
              <a:t>h</a:t>
            </a:r>
            <a:r>
              <a:rPr lang="en-US" sz="2200" dirty="0"/>
              <a:t> </a:t>
            </a:r>
            <a:r>
              <a:rPr lang="en-US" sz="2200" dirty="0" err="1"/>
              <a:t>t</a:t>
            </a:r>
            <a:r>
              <a:rPr lang="en-US" sz="2200" baseline="30000" dirty="0" err="1"/>
              <a:t>h</a:t>
            </a:r>
            <a:r>
              <a:rPr lang="en-US" sz="2200" dirty="0"/>
              <a:t> </a:t>
            </a:r>
            <a:r>
              <a:rPr lang="en-US" sz="2200" dirty="0" err="1"/>
              <a:t>k</a:t>
            </a:r>
            <a:r>
              <a:rPr lang="en-US" sz="2200" baseline="30000" dirty="0" err="1"/>
              <a:t>h</a:t>
            </a:r>
            <a:r>
              <a:rPr lang="en-US" sz="2200" dirty="0"/>
              <a:t>] is different in the languages, in that they are basic lexical facts of words in Hindi, but are the result of applying a rule in English.</a:t>
            </a:r>
          </a:p>
        </p:txBody>
      </p:sp>
    </p:spTree>
    <p:extLst>
      <p:ext uri="{BB962C8B-B14F-4D97-AF65-F5344CB8AC3E}">
        <p14:creationId xmlns:p14="http://schemas.microsoft.com/office/powerpoint/2010/main" val="267895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3.2. Phonology: The Symbolic Perspective on Sound – </a:t>
            </a:r>
            <a:r>
              <a:rPr lang="en-US" sz="4000" b="1" dirty="0">
                <a:solidFill>
                  <a:srgbClr val="C00000"/>
                </a:solidFill>
                <a:latin typeface="Cambria" panose="02040503050406030204" pitchFamily="18" charset="0"/>
                <a:ea typeface="Cambria" panose="02040503050406030204" pitchFamily="18" charset="0"/>
              </a:rPr>
              <a:t>The Concerns of Phonology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3429000" cy="4351338"/>
          </a:xfrm>
        </p:spPr>
        <p:txBody>
          <a:bodyPr>
            <a:normAutofit/>
          </a:bodyPr>
          <a:lstStyle/>
          <a:p>
            <a:pPr marL="0" indent="0">
              <a:buNone/>
            </a:pPr>
            <a:r>
              <a:rPr lang="en-US" sz="2000" b="1" dirty="0">
                <a:solidFill>
                  <a:srgbClr val="002060"/>
                </a:solidFill>
              </a:rPr>
              <a:t>RULES FOR COMBINING SOUNDS</a:t>
            </a:r>
          </a:p>
          <a:p>
            <a:r>
              <a:rPr lang="en-US" sz="2000" dirty="0"/>
              <a:t>Another aspect of language which a phonological analysis takes account of:</a:t>
            </a:r>
          </a:p>
          <a:p>
            <a:endParaRPr lang="en-US" sz="2000" dirty="0"/>
          </a:p>
          <a:p>
            <a:pPr marL="0" indent="0" algn="ctr">
              <a:buNone/>
            </a:pPr>
            <a:r>
              <a:rPr lang="en-US" sz="2000" b="1" i="1" dirty="0">
                <a:solidFill>
                  <a:srgbClr val="C00000"/>
                </a:solidFill>
              </a:rPr>
              <a:t>in any language, certain combinations of sounds are allowed, but other combinations are systematically impossible. </a:t>
            </a:r>
          </a:p>
          <a:p>
            <a:endParaRPr lang="en-US" sz="2000" dirty="0"/>
          </a:p>
          <a:p>
            <a:endParaRPr lang="en-US" sz="2000" dirty="0"/>
          </a:p>
        </p:txBody>
      </p:sp>
      <p:sp>
        <p:nvSpPr>
          <p:cNvPr id="10" name="Content Placeholder 7">
            <a:extLst>
              <a:ext uri="{FF2B5EF4-FFF2-40B4-BE49-F238E27FC236}">
                <a16:creationId xmlns:a16="http://schemas.microsoft.com/office/drawing/2014/main" id="{1B1778B8-7F5C-46FE-B407-7BEC89F4DD14}"/>
              </a:ext>
            </a:extLst>
          </p:cNvPr>
          <p:cNvSpPr txBox="1">
            <a:spLocks/>
          </p:cNvSpPr>
          <p:nvPr/>
        </p:nvSpPr>
        <p:spPr>
          <a:xfrm>
            <a:off x="4755446" y="1825625"/>
            <a:ext cx="6598353" cy="4351338"/>
          </a:xfrm>
          <a:prstGeom prst="rect">
            <a:avLst/>
          </a:prstGeom>
          <a:ln>
            <a:solidFill>
              <a:schemeClr val="tx1"/>
            </a:solidFill>
            <a:prstDash val="dash"/>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t> Example:</a:t>
            </a:r>
          </a:p>
          <a:p>
            <a:pPr marL="0" indent="0" algn="ctr">
              <a:buNone/>
            </a:pPr>
            <a:r>
              <a:rPr lang="en-US" sz="2400" dirty="0"/>
              <a:t>English has the words </a:t>
            </a:r>
            <a:r>
              <a:rPr lang="en-US" sz="2400" b="1" dirty="0">
                <a:solidFill>
                  <a:srgbClr val="C00000"/>
                </a:solidFill>
              </a:rPr>
              <a:t>[</a:t>
            </a:r>
            <a:r>
              <a:rPr lang="en-US" sz="2400" b="1" dirty="0" err="1">
                <a:solidFill>
                  <a:srgbClr val="C00000"/>
                </a:solidFill>
              </a:rPr>
              <a:t>bɹɪk</a:t>
            </a:r>
            <a:r>
              <a:rPr lang="en-US" sz="2400" b="1" dirty="0">
                <a:solidFill>
                  <a:srgbClr val="C00000"/>
                </a:solidFill>
              </a:rPr>
              <a:t>] brick, [</a:t>
            </a:r>
            <a:r>
              <a:rPr lang="en-US" sz="2400" b="1" dirty="0" err="1">
                <a:solidFill>
                  <a:srgbClr val="C00000"/>
                </a:solidFill>
              </a:rPr>
              <a:t>bɹejk</a:t>
            </a:r>
            <a:r>
              <a:rPr lang="en-US" sz="2400" b="1" dirty="0">
                <a:solidFill>
                  <a:srgbClr val="C00000"/>
                </a:solidFill>
              </a:rPr>
              <a:t>] break, [</a:t>
            </a:r>
            <a:r>
              <a:rPr lang="en-US" sz="2400" b="1" dirty="0" err="1">
                <a:solidFill>
                  <a:srgbClr val="C00000"/>
                </a:solidFill>
              </a:rPr>
              <a:t>bɹɪdʒ</a:t>
            </a:r>
            <a:r>
              <a:rPr lang="en-US" sz="2400" b="1" dirty="0">
                <a:solidFill>
                  <a:srgbClr val="C00000"/>
                </a:solidFill>
              </a:rPr>
              <a:t>] bridge, [</a:t>
            </a:r>
            <a:r>
              <a:rPr lang="en-US" sz="2400" b="1" dirty="0" err="1">
                <a:solidFill>
                  <a:srgbClr val="C00000"/>
                </a:solidFill>
              </a:rPr>
              <a:t>bɹɛd</a:t>
            </a:r>
            <a:r>
              <a:rPr lang="en-US" sz="2400" b="1" dirty="0">
                <a:solidFill>
                  <a:srgbClr val="C00000"/>
                </a:solidFill>
              </a:rPr>
              <a:t>] bread </a:t>
            </a:r>
          </a:p>
          <a:p>
            <a:pPr algn="ctr">
              <a:buFont typeface="Wingdings" panose="05000000000000000000" pitchFamily="2" charset="2"/>
              <a:buChar char="à"/>
            </a:pPr>
            <a:r>
              <a:rPr lang="en-US" sz="2400" dirty="0"/>
              <a:t>there is no restriction against having words that begin with the consonant sequence </a:t>
            </a:r>
            <a:r>
              <a:rPr lang="en-US" sz="2400" b="1" dirty="0" err="1">
                <a:solidFill>
                  <a:srgbClr val="C00000"/>
                </a:solidFill>
              </a:rPr>
              <a:t>br</a:t>
            </a:r>
            <a:r>
              <a:rPr lang="en-US" sz="2400" dirty="0"/>
              <a:t>;</a:t>
            </a:r>
          </a:p>
          <a:p>
            <a:pPr algn="ctr">
              <a:buFont typeface="Wingdings" panose="05000000000000000000" pitchFamily="2" charset="2"/>
              <a:buChar char="à"/>
            </a:pPr>
            <a:endParaRPr lang="en-US" sz="2400" dirty="0"/>
          </a:p>
          <a:p>
            <a:pPr marL="0" indent="0" algn="ctr">
              <a:buNone/>
            </a:pPr>
            <a:r>
              <a:rPr lang="en-US" sz="2400" dirty="0"/>
              <a:t>There are many words which begin with </a:t>
            </a:r>
            <a:r>
              <a:rPr lang="en-US" sz="2400" b="1" dirty="0">
                <a:solidFill>
                  <a:srgbClr val="C00000"/>
                </a:solidFill>
              </a:rPr>
              <a:t>bl</a:t>
            </a:r>
            <a:r>
              <a:rPr lang="en-US" sz="2400" dirty="0"/>
              <a:t>, such as </a:t>
            </a:r>
            <a:r>
              <a:rPr lang="en-US" sz="2400" b="1" dirty="0">
                <a:solidFill>
                  <a:srgbClr val="C00000"/>
                </a:solidFill>
              </a:rPr>
              <a:t>[</a:t>
            </a:r>
            <a:r>
              <a:rPr lang="en-US" sz="2400" b="1" dirty="0" err="1">
                <a:solidFill>
                  <a:srgbClr val="C00000"/>
                </a:solidFill>
              </a:rPr>
              <a:t>bluw</a:t>
            </a:r>
            <a:r>
              <a:rPr lang="en-US" sz="2400" b="1" dirty="0">
                <a:solidFill>
                  <a:srgbClr val="C00000"/>
                </a:solidFill>
              </a:rPr>
              <a:t>] blue, [</a:t>
            </a:r>
            <a:r>
              <a:rPr lang="en-US" sz="2400" b="1" dirty="0" err="1">
                <a:solidFill>
                  <a:srgbClr val="C00000"/>
                </a:solidFill>
              </a:rPr>
              <a:t>bleʔn</a:t>
            </a:r>
            <a:r>
              <a:rPr lang="en-US" sz="2400" b="1" dirty="0">
                <a:solidFill>
                  <a:srgbClr val="C00000"/>
                </a:solidFill>
              </a:rPr>
              <a:t>̩ t] blatant, [</a:t>
            </a:r>
            <a:r>
              <a:rPr lang="en-US" sz="2400" b="1" dirty="0" err="1">
                <a:solidFill>
                  <a:srgbClr val="C00000"/>
                </a:solidFill>
              </a:rPr>
              <a:t>blæst</a:t>
            </a:r>
            <a:r>
              <a:rPr lang="en-US" sz="2400" b="1" dirty="0">
                <a:solidFill>
                  <a:srgbClr val="C00000"/>
                </a:solidFill>
              </a:rPr>
              <a:t>] blast, [</a:t>
            </a:r>
            <a:r>
              <a:rPr lang="en-US" sz="2400" b="1" dirty="0" err="1">
                <a:solidFill>
                  <a:srgbClr val="C00000"/>
                </a:solidFill>
              </a:rPr>
              <a:t>blɛnd</a:t>
            </a:r>
            <a:r>
              <a:rPr lang="en-US" sz="2400" b="1" dirty="0">
                <a:solidFill>
                  <a:srgbClr val="C00000"/>
                </a:solidFill>
              </a:rPr>
              <a:t>] blend, [</a:t>
            </a:r>
            <a:r>
              <a:rPr lang="en-US" sz="2400" b="1" dirty="0" err="1">
                <a:solidFill>
                  <a:srgbClr val="C00000"/>
                </a:solidFill>
              </a:rPr>
              <a:t>blɪŋk</a:t>
            </a:r>
            <a:r>
              <a:rPr lang="en-US" sz="2400" b="1" dirty="0">
                <a:solidFill>
                  <a:srgbClr val="C00000"/>
                </a:solidFill>
              </a:rPr>
              <a:t>] blink</a:t>
            </a:r>
          </a:p>
          <a:p>
            <a:pPr marL="0" indent="0" algn="ctr">
              <a:buNone/>
            </a:pPr>
            <a:r>
              <a:rPr lang="en-US" sz="2400" dirty="0">
                <a:sym typeface="Wingdings" panose="05000000000000000000" pitchFamily="2" charset="2"/>
              </a:rPr>
              <a:t> there is no rule against words beginning with </a:t>
            </a:r>
            <a:r>
              <a:rPr lang="en-US" sz="2400" b="1" dirty="0">
                <a:solidFill>
                  <a:srgbClr val="C00000"/>
                </a:solidFill>
                <a:sym typeface="Wingdings" panose="05000000000000000000" pitchFamily="2" charset="2"/>
              </a:rPr>
              <a:t>bl</a:t>
            </a:r>
          </a:p>
          <a:p>
            <a:pPr marL="0" indent="0" algn="ctr">
              <a:buNone/>
            </a:pPr>
            <a:endParaRPr lang="en-US" sz="2400" dirty="0"/>
          </a:p>
        </p:txBody>
      </p:sp>
    </p:spTree>
    <p:extLst>
      <p:ext uri="{BB962C8B-B14F-4D97-AF65-F5344CB8AC3E}">
        <p14:creationId xmlns:p14="http://schemas.microsoft.com/office/powerpoint/2010/main" val="3399737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4" end="4"/>
                                            </p:txEl>
                                          </p:spTgt>
                                        </p:tgtEl>
                                        <p:attrNameLst>
                                          <p:attrName>style.visibility</p:attrName>
                                        </p:attrNameLst>
                                      </p:cBhvr>
                                      <p:to>
                                        <p:strVal val="visible"/>
                                      </p:to>
                                    </p:set>
                                    <p:animEffect transition="in" filter="fade">
                                      <p:cBhvr>
                                        <p:cTn id="37" dur="500"/>
                                        <p:tgtEl>
                                          <p:spTgt spid="1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5" end="5"/>
                                            </p:txEl>
                                          </p:spTgt>
                                        </p:tgtEl>
                                        <p:attrNameLst>
                                          <p:attrName>style.visibility</p:attrName>
                                        </p:attrNameLst>
                                      </p:cBhvr>
                                      <p:to>
                                        <p:strVal val="visible"/>
                                      </p:to>
                                    </p:set>
                                    <p:animEffect transition="in" filter="fade">
                                      <p:cBhvr>
                                        <p:cTn id="42" dur="500"/>
                                        <p:tgtEl>
                                          <p:spTgt spid="1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3.2. Phonology: The Symbolic Perspective on Sound – </a:t>
            </a:r>
            <a:r>
              <a:rPr lang="en-US" sz="4000" b="1" dirty="0">
                <a:solidFill>
                  <a:srgbClr val="C00000"/>
                </a:solidFill>
                <a:latin typeface="Cambria" panose="02040503050406030204" pitchFamily="18" charset="0"/>
                <a:ea typeface="Cambria" panose="02040503050406030204" pitchFamily="18" charset="0"/>
              </a:rPr>
              <a:t>The Concerns of Phonology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3429000" cy="4351338"/>
          </a:xfrm>
        </p:spPr>
        <p:txBody>
          <a:bodyPr>
            <a:normAutofit/>
          </a:bodyPr>
          <a:lstStyle/>
          <a:p>
            <a:pPr marL="0" indent="0">
              <a:buNone/>
            </a:pPr>
            <a:r>
              <a:rPr lang="en-US" sz="2000" b="1" dirty="0">
                <a:solidFill>
                  <a:srgbClr val="002060"/>
                </a:solidFill>
              </a:rPr>
              <a:t>RULES FOR COMBINING SOUNDS</a:t>
            </a:r>
          </a:p>
          <a:p>
            <a:r>
              <a:rPr lang="en-US" sz="2000" dirty="0"/>
              <a:t>Another aspect of language which a phonological analysis takes account of:</a:t>
            </a:r>
          </a:p>
          <a:p>
            <a:endParaRPr lang="en-US" sz="2000" dirty="0"/>
          </a:p>
          <a:p>
            <a:pPr marL="0" indent="0" algn="ctr">
              <a:buNone/>
            </a:pPr>
            <a:r>
              <a:rPr lang="en-US" sz="2000" b="1" i="1" dirty="0">
                <a:solidFill>
                  <a:srgbClr val="C00000"/>
                </a:solidFill>
              </a:rPr>
              <a:t>in any language, certain combinations of sounds are allowed, but other combinations are systematically impossible. </a:t>
            </a:r>
          </a:p>
          <a:p>
            <a:endParaRPr lang="en-US" sz="2000" dirty="0"/>
          </a:p>
          <a:p>
            <a:endParaRPr lang="en-US" sz="2000" dirty="0"/>
          </a:p>
        </p:txBody>
      </p:sp>
      <p:sp>
        <p:nvSpPr>
          <p:cNvPr id="10" name="Content Placeholder 7">
            <a:extLst>
              <a:ext uri="{FF2B5EF4-FFF2-40B4-BE49-F238E27FC236}">
                <a16:creationId xmlns:a16="http://schemas.microsoft.com/office/drawing/2014/main" id="{1B1778B8-7F5C-46FE-B407-7BEC89F4DD14}"/>
              </a:ext>
            </a:extLst>
          </p:cNvPr>
          <p:cNvSpPr txBox="1">
            <a:spLocks/>
          </p:cNvSpPr>
          <p:nvPr/>
        </p:nvSpPr>
        <p:spPr>
          <a:xfrm>
            <a:off x="4905075" y="2111433"/>
            <a:ext cx="6598353" cy="3474720"/>
          </a:xfrm>
          <a:prstGeom prst="rect">
            <a:avLst/>
          </a:prstGeom>
          <a:ln>
            <a:solidFill>
              <a:srgbClr val="C00000"/>
            </a:solidFill>
            <a:prstDash val="dash"/>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The question is, why is there no word *</a:t>
            </a:r>
            <a:r>
              <a:rPr lang="en-US" sz="2400" dirty="0" err="1"/>
              <a:t>blick</a:t>
            </a:r>
            <a:r>
              <a:rPr lang="en-US" sz="2400" dirty="0"/>
              <a:t> in English? </a:t>
            </a:r>
          </a:p>
          <a:p>
            <a:endParaRPr lang="en-US" sz="2400" dirty="0"/>
          </a:p>
          <a:p>
            <a:r>
              <a:rPr lang="en-US" sz="2400" dirty="0"/>
              <a:t>The best explanation for the nonexistence of this word is simply that it is an accidental gap – not every logically possible combination of sounds which follows the rules of English phonology is found as an actual word of the language.</a:t>
            </a:r>
          </a:p>
          <a:p>
            <a:endParaRPr lang="en-US" sz="2400" dirty="0"/>
          </a:p>
          <a:p>
            <a:r>
              <a:rPr lang="en-US" sz="2400" dirty="0"/>
              <a:t>Native speakers of English have the intuition that while </a:t>
            </a:r>
            <a:r>
              <a:rPr lang="en-US" sz="2400" i="1" dirty="0" err="1"/>
              <a:t>blick</a:t>
            </a:r>
            <a:r>
              <a:rPr lang="en-US" sz="2400" dirty="0"/>
              <a:t> is not a word of English</a:t>
            </a:r>
          </a:p>
        </p:txBody>
      </p:sp>
    </p:spTree>
    <p:extLst>
      <p:ext uri="{BB962C8B-B14F-4D97-AF65-F5344CB8AC3E}">
        <p14:creationId xmlns:p14="http://schemas.microsoft.com/office/powerpoint/2010/main" val="410648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2" end="2"/>
                                            </p:txEl>
                                          </p:spTgt>
                                        </p:tgtEl>
                                        <p:attrNameLst>
                                          <p:attrName>style.visibility</p:attrName>
                                        </p:attrNameLst>
                                      </p:cBhvr>
                                      <p:to>
                                        <p:strVal val="visible"/>
                                      </p:to>
                                    </p:set>
                                    <p:animEffect transition="in" filter="fade">
                                      <p:cBhvr>
                                        <p:cTn id="27" dur="500"/>
                                        <p:tgtEl>
                                          <p:spTgt spid="1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4" end="4"/>
                                            </p:txEl>
                                          </p:spTgt>
                                        </p:tgtEl>
                                        <p:attrNameLst>
                                          <p:attrName>style.visibility</p:attrName>
                                        </p:attrNameLst>
                                      </p:cBhvr>
                                      <p:to>
                                        <p:strVal val="visible"/>
                                      </p:to>
                                    </p:set>
                                    <p:animEffect transition="in" filter="fade">
                                      <p:cBhvr>
                                        <p:cTn id="32"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3.2. Phonology: The Symbolic Perspective on Sound – </a:t>
            </a:r>
            <a:r>
              <a:rPr lang="en-US" sz="4000" b="1" dirty="0">
                <a:solidFill>
                  <a:srgbClr val="C00000"/>
                </a:solidFill>
                <a:latin typeface="Cambria" panose="02040503050406030204" pitchFamily="18" charset="0"/>
                <a:ea typeface="Cambria" panose="02040503050406030204" pitchFamily="18" charset="0"/>
              </a:rPr>
              <a:t>The Concerns of Phonology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3218411" cy="4351338"/>
          </a:xfrm>
        </p:spPr>
        <p:txBody>
          <a:bodyPr>
            <a:normAutofit/>
          </a:bodyPr>
          <a:lstStyle/>
          <a:p>
            <a:pPr marL="0" indent="0">
              <a:buNone/>
            </a:pPr>
            <a:r>
              <a:rPr lang="en-US" sz="2000" b="1" dirty="0">
                <a:solidFill>
                  <a:srgbClr val="002060"/>
                </a:solidFill>
              </a:rPr>
              <a:t>VARIATIONS IN PRONUNCIATION</a:t>
            </a:r>
          </a:p>
          <a:p>
            <a:r>
              <a:rPr lang="en-US" sz="2000" dirty="0"/>
              <a:t>A phonological analysis also explains:</a:t>
            </a:r>
          </a:p>
          <a:p>
            <a:endParaRPr lang="en-US" sz="2000" dirty="0"/>
          </a:p>
          <a:p>
            <a:pPr marL="0" indent="0" algn="ctr">
              <a:buNone/>
            </a:pPr>
            <a:r>
              <a:rPr lang="en-US" sz="2000" b="1" i="1" dirty="0">
                <a:solidFill>
                  <a:srgbClr val="C00000"/>
                </a:solidFill>
              </a:rPr>
              <a:t>other general patterns in the pronunciation of words.</a:t>
            </a:r>
          </a:p>
          <a:p>
            <a:endParaRPr lang="en-US" sz="2000" dirty="0"/>
          </a:p>
          <a:p>
            <a:endParaRPr lang="en-US" sz="2000" dirty="0"/>
          </a:p>
        </p:txBody>
      </p:sp>
      <p:sp>
        <p:nvSpPr>
          <p:cNvPr id="10" name="Content Placeholder 7">
            <a:extLst>
              <a:ext uri="{FF2B5EF4-FFF2-40B4-BE49-F238E27FC236}">
                <a16:creationId xmlns:a16="http://schemas.microsoft.com/office/drawing/2014/main" id="{1B1778B8-7F5C-46FE-B407-7BEC89F4DD14}"/>
              </a:ext>
            </a:extLst>
          </p:cNvPr>
          <p:cNvSpPr txBox="1">
            <a:spLocks/>
          </p:cNvSpPr>
          <p:nvPr/>
        </p:nvSpPr>
        <p:spPr>
          <a:xfrm>
            <a:off x="4272741" y="1825624"/>
            <a:ext cx="7281950" cy="4667251"/>
          </a:xfrm>
          <a:prstGeom prst="rect">
            <a:avLst/>
          </a:prstGeom>
          <a:ln>
            <a:solidFill>
              <a:srgbClr val="C00000"/>
            </a:solidFill>
            <a:prstDash val="dash"/>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t>EXAMPLES:</a:t>
            </a:r>
          </a:p>
          <a:p>
            <a:pPr marL="0" indent="0">
              <a:buNone/>
            </a:pPr>
            <a:r>
              <a:rPr lang="en-US" sz="2400" dirty="0"/>
              <a:t>There is general rule of English phonology which dictates that </a:t>
            </a:r>
          </a:p>
          <a:p>
            <a:r>
              <a:rPr lang="en-US" sz="2400" dirty="0"/>
              <a:t>plural suffix on nouns will be pronounced as [</a:t>
            </a:r>
            <a:r>
              <a:rPr lang="en-US" sz="2400" strike="sngStrike" dirty="0" err="1"/>
              <a:t>i</a:t>
            </a:r>
            <a:r>
              <a:rPr lang="en-US" sz="2400" dirty="0" err="1"/>
              <a:t>z</a:t>
            </a:r>
            <a:r>
              <a:rPr lang="en-US" sz="2400" dirty="0"/>
              <a:t>], represented in spelling as </a:t>
            </a:r>
            <a:r>
              <a:rPr lang="en-US" sz="2400" i="1" dirty="0"/>
              <a:t>es,</a:t>
            </a:r>
          </a:p>
          <a:p>
            <a:r>
              <a:rPr lang="en-US" sz="2400" dirty="0"/>
              <a:t>there is a certain set of consonants such as [</a:t>
            </a:r>
            <a:r>
              <a:rPr lang="en-US" sz="2400" dirty="0">
                <a:latin typeface="Times New Roman" panose="02020603050405020304" pitchFamily="18" charset="0"/>
                <a:cs typeface="Times New Roman" panose="02020603050405020304" pitchFamily="18" charset="0"/>
              </a:rPr>
              <a:t>ʃ</a:t>
            </a:r>
            <a:r>
              <a:rPr lang="en-US" sz="2400" dirty="0"/>
              <a:t>] (spelled </a:t>
            </a:r>
            <a:r>
              <a:rPr lang="en-US" sz="2400" i="1" dirty="0" err="1"/>
              <a:t>sh</a:t>
            </a:r>
            <a:r>
              <a:rPr lang="en-US" sz="2400" dirty="0"/>
              <a:t>) as in </a:t>
            </a:r>
            <a:r>
              <a:rPr lang="en-US" sz="2400" i="1" dirty="0"/>
              <a:t>bushes</a:t>
            </a:r>
            <a:r>
              <a:rPr lang="en-US" sz="2400" dirty="0"/>
              <a:t>,</a:t>
            </a:r>
          </a:p>
          <a:p>
            <a:r>
              <a:rPr lang="en-US" sz="2400" dirty="0"/>
              <a:t>[</a:t>
            </a:r>
            <a:r>
              <a:rPr lang="en-US" sz="2400" dirty="0" err="1"/>
              <a:t>t</a:t>
            </a:r>
            <a:r>
              <a:rPr lang="en-US" sz="2400" baseline="30000" dirty="0" err="1">
                <a:latin typeface="Times New Roman" panose="02020603050405020304" pitchFamily="18" charset="0"/>
                <a:cs typeface="Times New Roman" panose="02020603050405020304" pitchFamily="18" charset="0"/>
              </a:rPr>
              <a:t>ʃ</a:t>
            </a:r>
            <a:r>
              <a:rPr lang="en-US" sz="2400" dirty="0"/>
              <a:t>] (spelled as </a:t>
            </a:r>
            <a:r>
              <a:rPr lang="en-US" sz="2400" i="1" dirty="0" err="1"/>
              <a:t>ch</a:t>
            </a:r>
            <a:r>
              <a:rPr lang="en-US" sz="2400" dirty="0"/>
              <a:t>) as in </a:t>
            </a:r>
            <a:r>
              <a:rPr lang="en-US" sz="2400" i="1" dirty="0"/>
              <a:t>churches</a:t>
            </a:r>
            <a:r>
              <a:rPr lang="en-US" sz="2400" dirty="0"/>
              <a:t>,</a:t>
            </a:r>
          </a:p>
          <a:p>
            <a:r>
              <a:rPr lang="en-US" sz="2400" dirty="0"/>
              <a:t>[</a:t>
            </a:r>
            <a:r>
              <a:rPr lang="en-US" sz="2400" dirty="0" err="1"/>
              <a:t>d</a:t>
            </a:r>
            <a:r>
              <a:rPr lang="en-US" sz="2400" baseline="30000" dirty="0" err="1">
                <a:latin typeface="Times New Roman" panose="02020603050405020304" pitchFamily="18" charset="0"/>
                <a:cs typeface="Times New Roman" panose="02020603050405020304" pitchFamily="18" charset="0"/>
              </a:rPr>
              <a:t>ʒ</a:t>
            </a:r>
            <a:r>
              <a:rPr lang="en-US" sz="2400" dirty="0"/>
              <a:t>] </a:t>
            </a:r>
            <a:r>
              <a:rPr lang="en-US" sz="2400"/>
              <a:t>(spelled </a:t>
            </a:r>
            <a:r>
              <a:rPr lang="en-US" sz="2400" i="1" dirty="0"/>
              <a:t>j</a:t>
            </a:r>
            <a:r>
              <a:rPr lang="en-US" sz="2400" dirty="0"/>
              <a:t>, </a:t>
            </a:r>
            <a:r>
              <a:rPr lang="en-US" sz="2400" i="1" dirty="0" err="1"/>
              <a:t>ge</a:t>
            </a:r>
            <a:r>
              <a:rPr lang="en-US" sz="2400" i="1" dirty="0"/>
              <a:t>, </a:t>
            </a:r>
            <a:r>
              <a:rPr lang="en-US" sz="2400" i="1" dirty="0" err="1"/>
              <a:t>dge</a:t>
            </a:r>
            <a:r>
              <a:rPr lang="en-US" sz="2400" dirty="0"/>
              <a:t>) as in </a:t>
            </a:r>
            <a:r>
              <a:rPr lang="en-US" sz="2400" i="1" dirty="0"/>
              <a:t>cages, bridges</a:t>
            </a:r>
            <a:endParaRPr lang="en-US" sz="2400" dirty="0"/>
          </a:p>
          <a:p>
            <a:pPr marL="0" indent="0">
              <a:buNone/>
            </a:pPr>
            <a:endParaRPr lang="en-US" sz="2400" dirty="0"/>
          </a:p>
          <a:p>
            <a:pPr marL="0" indent="0">
              <a:buNone/>
            </a:pPr>
            <a:r>
              <a:rPr lang="en-US" sz="2400" dirty="0"/>
              <a:t>This pattern of pronunciation is not limited to the plural, so despite the difference in spelling, the possessive suffix </a:t>
            </a:r>
            <a:r>
              <a:rPr lang="en-US" sz="2400" i="1" dirty="0"/>
              <a:t>s</a:t>
            </a:r>
            <a:r>
              <a:rPr lang="en-US" sz="2400" dirty="0"/>
              <a:t> is also subject to the same rules of pronunciation: thus, plural </a:t>
            </a:r>
            <a:r>
              <a:rPr lang="en-US" sz="2400" i="1" dirty="0"/>
              <a:t>bushes</a:t>
            </a:r>
            <a:r>
              <a:rPr lang="en-US" sz="2400" dirty="0"/>
              <a:t> is pronounced the same as the possessive </a:t>
            </a:r>
            <a:r>
              <a:rPr lang="en-US" sz="2400" i="1" dirty="0"/>
              <a:t>bush’s</a:t>
            </a:r>
            <a:r>
              <a:rPr lang="en-US" sz="2400" dirty="0"/>
              <a:t>, and plural </a:t>
            </a:r>
            <a:r>
              <a:rPr lang="en-US" sz="2400" i="1" dirty="0"/>
              <a:t>churches</a:t>
            </a:r>
            <a:r>
              <a:rPr lang="en-US" sz="2400" dirty="0"/>
              <a:t> is pronounced the same as possessive </a:t>
            </a:r>
            <a:r>
              <a:rPr lang="en-US" sz="2400" i="1" dirty="0"/>
              <a:t>church’s.</a:t>
            </a:r>
            <a:endParaRPr lang="en-US" sz="2400" dirty="0"/>
          </a:p>
        </p:txBody>
      </p:sp>
    </p:spTree>
    <p:extLst>
      <p:ext uri="{BB962C8B-B14F-4D97-AF65-F5344CB8AC3E}">
        <p14:creationId xmlns:p14="http://schemas.microsoft.com/office/powerpoint/2010/main" val="2238321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1" end="1"/>
                                            </p:txEl>
                                          </p:spTgt>
                                        </p:tgtEl>
                                        <p:attrNameLst>
                                          <p:attrName>style.visibility</p:attrName>
                                        </p:attrNameLst>
                                      </p:cBhvr>
                                      <p:to>
                                        <p:strVal val="visible"/>
                                      </p:to>
                                    </p:set>
                                    <p:animEffect transition="in" filter="fade">
                                      <p:cBhvr>
                                        <p:cTn id="27" dur="500"/>
                                        <p:tgtEl>
                                          <p:spTgt spid="1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3" end="3"/>
                                            </p:txEl>
                                          </p:spTgt>
                                        </p:tgtEl>
                                        <p:attrNameLst>
                                          <p:attrName>style.visibility</p:attrName>
                                        </p:attrNameLst>
                                      </p:cBhvr>
                                      <p:to>
                                        <p:strVal val="visible"/>
                                      </p:to>
                                    </p:set>
                                    <p:animEffect transition="in" filter="fade">
                                      <p:cBhvr>
                                        <p:cTn id="37" dur="500"/>
                                        <p:tgtEl>
                                          <p:spTgt spid="10">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0">
                                            <p:txEl>
                                              <p:pRg st="4" end="4"/>
                                            </p:txEl>
                                          </p:spTgt>
                                        </p:tgtEl>
                                        <p:attrNameLst>
                                          <p:attrName>style.visibility</p:attrName>
                                        </p:attrNameLst>
                                      </p:cBhvr>
                                      <p:to>
                                        <p:strVal val="visible"/>
                                      </p:to>
                                    </p:set>
                                    <p:animEffect transition="in" filter="fade">
                                      <p:cBhvr>
                                        <p:cTn id="42" dur="500"/>
                                        <p:tgtEl>
                                          <p:spTgt spid="10">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5" end="5"/>
                                            </p:txEl>
                                          </p:spTgt>
                                        </p:tgtEl>
                                        <p:attrNameLst>
                                          <p:attrName>style.visibility</p:attrName>
                                        </p:attrNameLst>
                                      </p:cBhvr>
                                      <p:to>
                                        <p:strVal val="visible"/>
                                      </p:to>
                                    </p:set>
                                    <p:animEffect transition="in" filter="fade">
                                      <p:cBhvr>
                                        <p:cTn id="47" dur="500"/>
                                        <p:tgtEl>
                                          <p:spTgt spid="10">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0">
                                            <p:txEl>
                                              <p:pRg st="7" end="7"/>
                                            </p:txEl>
                                          </p:spTgt>
                                        </p:tgtEl>
                                        <p:attrNameLst>
                                          <p:attrName>style.visibility</p:attrName>
                                        </p:attrNameLst>
                                      </p:cBhvr>
                                      <p:to>
                                        <p:strVal val="visible"/>
                                      </p:to>
                                    </p:set>
                                    <p:animEffect transition="in" filter="fade">
                                      <p:cBhvr>
                                        <p:cTn id="52" dur="500"/>
                                        <p:tgtEl>
                                          <p:spTgt spid="1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3.2. Phonology: The Symbolic Perspective on Sound – </a:t>
            </a:r>
            <a:r>
              <a:rPr lang="en-US" sz="4000" b="1" dirty="0">
                <a:solidFill>
                  <a:srgbClr val="C00000"/>
                </a:solidFill>
                <a:latin typeface="Cambria" panose="02040503050406030204" pitchFamily="18" charset="0"/>
                <a:ea typeface="Cambria" panose="02040503050406030204" pitchFamily="18" charset="0"/>
              </a:rPr>
              <a:t>The Concerns of Phonology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4535311" cy="4351338"/>
          </a:xfrm>
        </p:spPr>
        <p:txBody>
          <a:bodyPr>
            <a:normAutofit/>
          </a:bodyPr>
          <a:lstStyle/>
          <a:p>
            <a:r>
              <a:rPr lang="en-US" sz="2000" dirty="0"/>
              <a:t>This is the sense in which </a:t>
            </a:r>
            <a:r>
              <a:rPr lang="en-US" sz="2000" b="1" dirty="0">
                <a:solidFill>
                  <a:srgbClr val="C00000"/>
                </a:solidFill>
              </a:rPr>
              <a:t>phonology</a:t>
            </a:r>
            <a:r>
              <a:rPr lang="en-US" sz="2000" dirty="0"/>
              <a:t> is about the sounds of language.</a:t>
            </a:r>
          </a:p>
          <a:p>
            <a:endParaRPr lang="en-US" sz="2000" dirty="0"/>
          </a:p>
          <a:p>
            <a:r>
              <a:rPr lang="en-US" sz="2000" dirty="0"/>
              <a:t>From the phonological perspective </a:t>
            </a:r>
            <a:r>
              <a:rPr lang="en-US" sz="2000" dirty="0">
                <a:sym typeface="Wingdings" panose="05000000000000000000" pitchFamily="2" charset="2"/>
              </a:rPr>
              <a:t> </a:t>
            </a:r>
            <a:r>
              <a:rPr lang="en-US" sz="2000" b="1" dirty="0">
                <a:solidFill>
                  <a:srgbClr val="C00000"/>
                </a:solidFill>
                <a:sym typeface="Wingdings" panose="05000000000000000000" pitchFamily="2" charset="2"/>
              </a:rPr>
              <a:t>a “sound” is a specific unit which combines with other such specific units, and which represents physical sounds.</a:t>
            </a:r>
          </a:p>
          <a:p>
            <a:endParaRPr lang="en-US" sz="2000" dirty="0">
              <a:sym typeface="Wingdings" panose="05000000000000000000" pitchFamily="2" charset="2"/>
            </a:endParaRPr>
          </a:p>
          <a:p>
            <a:r>
              <a:rPr lang="en-US" sz="2000" dirty="0">
                <a:sym typeface="Wingdings" panose="05000000000000000000" pitchFamily="2" charset="2"/>
              </a:rPr>
              <a:t>What phonology is concerned with is </a:t>
            </a:r>
            <a:r>
              <a:rPr lang="en-US" sz="2000" b="1" dirty="0">
                <a:solidFill>
                  <a:srgbClr val="C00000"/>
                </a:solidFill>
                <a:sym typeface="Wingdings" panose="05000000000000000000" pitchFamily="2" charset="2"/>
              </a:rPr>
              <a:t>how sounds behave in a grammar</a:t>
            </a:r>
            <a:r>
              <a:rPr lang="en-US" sz="2000" dirty="0">
                <a:sym typeface="Wingdings" panose="05000000000000000000" pitchFamily="2" charset="2"/>
              </a:rPr>
              <a:t>.</a:t>
            </a:r>
            <a:endParaRPr lang="en-US" sz="2000" dirty="0"/>
          </a:p>
        </p:txBody>
      </p:sp>
      <p:sp>
        <p:nvSpPr>
          <p:cNvPr id="5" name="Content Placeholder 7">
            <a:extLst>
              <a:ext uri="{FF2B5EF4-FFF2-40B4-BE49-F238E27FC236}">
                <a16:creationId xmlns:a16="http://schemas.microsoft.com/office/drawing/2014/main" id="{B2EA20A1-1A9E-4054-A3A4-807A2AAFAACA}"/>
              </a:ext>
            </a:extLst>
          </p:cNvPr>
          <p:cNvSpPr txBox="1">
            <a:spLocks/>
          </p:cNvSpPr>
          <p:nvPr/>
        </p:nvSpPr>
        <p:spPr>
          <a:xfrm>
            <a:off x="5802490" y="1825625"/>
            <a:ext cx="5689598" cy="996597"/>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2060"/>
                </a:solidFill>
              </a:rPr>
              <a:t>SUMMARY</a:t>
            </a:r>
          </a:p>
          <a:p>
            <a:r>
              <a:rPr lang="en-US" sz="2200" dirty="0"/>
              <a:t>Phonetics and phonology both study language.</a:t>
            </a:r>
          </a:p>
          <a:p>
            <a:pPr marL="0" indent="0">
              <a:buNone/>
            </a:pPr>
            <a:endParaRPr lang="en-US" sz="2400" b="1" dirty="0">
              <a:solidFill>
                <a:srgbClr val="002060"/>
              </a:solidFill>
            </a:endParaRPr>
          </a:p>
          <a:p>
            <a:pPr marL="0" indent="0">
              <a:buNone/>
            </a:pPr>
            <a:endParaRPr lang="en-US" sz="2400" dirty="0"/>
          </a:p>
        </p:txBody>
      </p:sp>
      <p:graphicFrame>
        <p:nvGraphicFramePr>
          <p:cNvPr id="2" name="Table 2">
            <a:extLst>
              <a:ext uri="{FF2B5EF4-FFF2-40B4-BE49-F238E27FC236}">
                <a16:creationId xmlns:a16="http://schemas.microsoft.com/office/drawing/2014/main" id="{FAB2284E-A11F-43DA-B49C-9D07E36D0843}"/>
              </a:ext>
            </a:extLst>
          </p:cNvPr>
          <p:cNvGraphicFramePr>
            <a:graphicFrameLocks noGrp="1"/>
          </p:cNvGraphicFramePr>
          <p:nvPr>
            <p:extLst>
              <p:ext uri="{D42A27DB-BD31-4B8C-83A1-F6EECF244321}">
                <p14:modId xmlns:p14="http://schemas.microsoft.com/office/powerpoint/2010/main" val="2018278423"/>
              </p:ext>
            </p:extLst>
          </p:nvPr>
        </p:nvGraphicFramePr>
        <p:xfrm>
          <a:off x="5802490" y="2645666"/>
          <a:ext cx="5689599" cy="1880729"/>
        </p:xfrm>
        <a:graphic>
          <a:graphicData uri="http://schemas.openxmlformats.org/drawingml/2006/table">
            <a:tbl>
              <a:tblPr firstRow="1" bandRow="1">
                <a:tableStyleId>{7E9639D4-E3E2-4D34-9284-5A2195B3D0D7}</a:tableStyleId>
              </a:tblPr>
              <a:tblGrid>
                <a:gridCol w="5689599">
                  <a:extLst>
                    <a:ext uri="{9D8B030D-6E8A-4147-A177-3AD203B41FA5}">
                      <a16:colId xmlns:a16="http://schemas.microsoft.com/office/drawing/2014/main" val="3720415776"/>
                    </a:ext>
                  </a:extLst>
                </a:gridCol>
              </a:tblGrid>
              <a:tr h="417689">
                <a:tc>
                  <a:txBody>
                    <a:bodyPr/>
                    <a:lstStyle/>
                    <a:p>
                      <a:r>
                        <a:rPr lang="en-US" dirty="0"/>
                        <a:t>PHONOLOGY</a:t>
                      </a:r>
                    </a:p>
                  </a:txBody>
                  <a:tcPr/>
                </a:tc>
                <a:extLst>
                  <a:ext uri="{0D108BD9-81ED-4DB2-BD59-A6C34878D82A}">
                    <a16:rowId xmlns:a16="http://schemas.microsoft.com/office/drawing/2014/main" val="917047154"/>
                  </a:ext>
                </a:extLst>
              </a:tr>
              <a:tr h="662781">
                <a:tc>
                  <a:txBody>
                    <a:bodyPr/>
                    <a:lstStyle/>
                    <a:p>
                      <a:pPr marL="285750" indent="-285750">
                        <a:buFont typeface="Arial" panose="020B0604020202020204" pitchFamily="34" charset="0"/>
                        <a:buChar char="•"/>
                      </a:pPr>
                      <a:r>
                        <a:rPr lang="en-US" dirty="0"/>
                        <a:t>Examines language sounds as mental units, encapsulated symbolically for example as [</a:t>
                      </a:r>
                      <a:r>
                        <a:rPr lang="az-Cyrl-AZ" dirty="0">
                          <a:latin typeface="Times New Roman" panose="02020603050405020304" pitchFamily="18" charset="0"/>
                          <a:cs typeface="Times New Roman" panose="02020603050405020304" pitchFamily="18" charset="0"/>
                        </a:rPr>
                        <a:t>ӕ</a:t>
                      </a:r>
                      <a:r>
                        <a:rPr lang="en-US" dirty="0"/>
                        <a:t>] or [g],</a:t>
                      </a:r>
                    </a:p>
                    <a:p>
                      <a:pPr marL="285750" indent="-285750">
                        <a:buFont typeface="Arial" panose="020B0604020202020204" pitchFamily="34" charset="0"/>
                        <a:buChar char="•"/>
                      </a:pPr>
                      <a:r>
                        <a:rPr lang="en-US" dirty="0"/>
                        <a:t>Focuses on how these unit function in grammars</a:t>
                      </a:r>
                    </a:p>
                    <a:p>
                      <a:pPr marL="285750" indent="-285750">
                        <a:buFont typeface="Arial" panose="020B0604020202020204" pitchFamily="34" charset="0"/>
                        <a:buChar char="•"/>
                      </a:pPr>
                      <a:r>
                        <a:rPr lang="en-US" dirty="0"/>
                        <a:t>Discovers the cognitively important properties and how they function in language</a:t>
                      </a:r>
                    </a:p>
                  </a:txBody>
                  <a:tcPr/>
                </a:tc>
                <a:extLst>
                  <a:ext uri="{0D108BD9-81ED-4DB2-BD59-A6C34878D82A}">
                    <a16:rowId xmlns:a16="http://schemas.microsoft.com/office/drawing/2014/main" val="3046054666"/>
                  </a:ext>
                </a:extLst>
              </a:tr>
            </a:tbl>
          </a:graphicData>
        </a:graphic>
      </p:graphicFrame>
      <p:graphicFrame>
        <p:nvGraphicFramePr>
          <p:cNvPr id="9" name="Table 2">
            <a:extLst>
              <a:ext uri="{FF2B5EF4-FFF2-40B4-BE49-F238E27FC236}">
                <a16:creationId xmlns:a16="http://schemas.microsoft.com/office/drawing/2014/main" id="{648720BF-C97E-460E-9543-D9F048504634}"/>
              </a:ext>
            </a:extLst>
          </p:cNvPr>
          <p:cNvGraphicFramePr>
            <a:graphicFrameLocks noGrp="1"/>
          </p:cNvGraphicFramePr>
          <p:nvPr>
            <p:extLst>
              <p:ext uri="{D42A27DB-BD31-4B8C-83A1-F6EECF244321}">
                <p14:modId xmlns:p14="http://schemas.microsoft.com/office/powerpoint/2010/main" val="2173268219"/>
              </p:ext>
            </p:extLst>
          </p:nvPr>
        </p:nvGraphicFramePr>
        <p:xfrm>
          <a:off x="5802490" y="4728854"/>
          <a:ext cx="5689599" cy="1880729"/>
        </p:xfrm>
        <a:graphic>
          <a:graphicData uri="http://schemas.openxmlformats.org/drawingml/2006/table">
            <a:tbl>
              <a:tblPr firstRow="1" bandRow="1">
                <a:tableStyleId>{7E9639D4-E3E2-4D34-9284-5A2195B3D0D7}</a:tableStyleId>
              </a:tblPr>
              <a:tblGrid>
                <a:gridCol w="5689599">
                  <a:extLst>
                    <a:ext uri="{9D8B030D-6E8A-4147-A177-3AD203B41FA5}">
                      <a16:colId xmlns:a16="http://schemas.microsoft.com/office/drawing/2014/main" val="3720415776"/>
                    </a:ext>
                  </a:extLst>
                </a:gridCol>
              </a:tblGrid>
              <a:tr h="417689">
                <a:tc>
                  <a:txBody>
                    <a:bodyPr/>
                    <a:lstStyle/>
                    <a:p>
                      <a:r>
                        <a:rPr lang="en-US" dirty="0"/>
                        <a:t>PHONETICS</a:t>
                      </a:r>
                    </a:p>
                  </a:txBody>
                  <a:tcPr/>
                </a:tc>
                <a:extLst>
                  <a:ext uri="{0D108BD9-81ED-4DB2-BD59-A6C34878D82A}">
                    <a16:rowId xmlns:a16="http://schemas.microsoft.com/office/drawing/2014/main" val="917047154"/>
                  </a:ext>
                </a:extLst>
              </a:tr>
              <a:tr h="662781">
                <a:tc>
                  <a:txBody>
                    <a:bodyPr/>
                    <a:lstStyle/>
                    <a:p>
                      <a:pPr marL="285750" indent="-285750">
                        <a:buFont typeface="Arial" panose="020B0604020202020204" pitchFamily="34" charset="0"/>
                        <a:buChar char="•"/>
                      </a:pPr>
                      <a:r>
                        <a:rPr lang="en-US" dirty="0"/>
                        <a:t>Examines how symbolic sound is manifested as a continuous physical phenomenon,</a:t>
                      </a:r>
                    </a:p>
                    <a:p>
                      <a:pPr marL="285750" indent="-285750">
                        <a:buFont typeface="Arial" panose="020B0604020202020204" pitchFamily="34" charset="0"/>
                        <a:buChar char="•"/>
                      </a:pPr>
                      <a:r>
                        <a:rPr lang="en-US" dirty="0"/>
                        <a:t>Focuses on which phenomenon is important and possible because not all physical properties of speech sounds are cognitively important.</a:t>
                      </a:r>
                    </a:p>
                  </a:txBody>
                  <a:tcPr/>
                </a:tc>
                <a:extLst>
                  <a:ext uri="{0D108BD9-81ED-4DB2-BD59-A6C34878D82A}">
                    <a16:rowId xmlns:a16="http://schemas.microsoft.com/office/drawing/2014/main" val="3046054666"/>
                  </a:ext>
                </a:extLst>
              </a:tr>
            </a:tbl>
          </a:graphicData>
        </a:graphic>
      </p:graphicFrame>
    </p:spTree>
    <p:extLst>
      <p:ext uri="{BB962C8B-B14F-4D97-AF65-F5344CB8AC3E}">
        <p14:creationId xmlns:p14="http://schemas.microsoft.com/office/powerpoint/2010/main" val="1872557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p:txBody>
          <a:bodyPr>
            <a:normAutofit/>
          </a:bodyPr>
          <a:lstStyle/>
          <a:p>
            <a:r>
              <a:rPr lang="en-US" dirty="0"/>
              <a:t>We can benefit a lot from having the knowledge of phonetics and phonology.</a:t>
            </a:r>
          </a:p>
          <a:p>
            <a:endParaRPr lang="en-US" dirty="0"/>
          </a:p>
          <a:p>
            <a:endParaRPr lang="en-US" dirty="0"/>
          </a:p>
          <a:p>
            <a:endParaRPr lang="en-US" dirty="0"/>
          </a:p>
          <a:p>
            <a:r>
              <a:rPr lang="en-US" dirty="0"/>
              <a:t>Let’s discuss how we can conduct a research in the field of English Phonetics and Phonology.</a:t>
            </a:r>
          </a:p>
        </p:txBody>
      </p:sp>
      <p:sp>
        <p:nvSpPr>
          <p:cNvPr id="2" name="Rectangle 1">
            <a:extLst>
              <a:ext uri="{FF2B5EF4-FFF2-40B4-BE49-F238E27FC236}">
                <a16:creationId xmlns:a16="http://schemas.microsoft.com/office/drawing/2014/main" id="{BAEC5F97-F25C-4D0C-8EE1-DF5597A2183C}"/>
              </a:ext>
            </a:extLst>
          </p:cNvPr>
          <p:cNvSpPr/>
          <p:nvPr/>
        </p:nvSpPr>
        <p:spPr>
          <a:xfrm>
            <a:off x="2249310" y="2765777"/>
            <a:ext cx="3011312" cy="10160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Helping our students learn sounds in English</a:t>
            </a:r>
          </a:p>
        </p:txBody>
      </p:sp>
      <p:sp>
        <p:nvSpPr>
          <p:cNvPr id="5" name="Rectangle 4">
            <a:extLst>
              <a:ext uri="{FF2B5EF4-FFF2-40B4-BE49-F238E27FC236}">
                <a16:creationId xmlns:a16="http://schemas.microsoft.com/office/drawing/2014/main" id="{DB3B98F5-D401-4110-89B1-8F3C1CCFCCCD}"/>
              </a:ext>
            </a:extLst>
          </p:cNvPr>
          <p:cNvSpPr/>
          <p:nvPr/>
        </p:nvSpPr>
        <p:spPr>
          <a:xfrm>
            <a:off x="6096000" y="2765777"/>
            <a:ext cx="4289777" cy="1016000"/>
          </a:xfrm>
          <a:prstGeom prst="rect">
            <a:avLst/>
          </a:prstGeom>
          <a:solidFill>
            <a:schemeClr val="accent6">
              <a:lumMod val="50000"/>
            </a:schemeClr>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sz="2000" dirty="0"/>
              <a:t>Contributing to broadening research horizon in English Phonetics and Phonology</a:t>
            </a:r>
          </a:p>
        </p:txBody>
      </p:sp>
      <p:sp>
        <p:nvSpPr>
          <p:cNvPr id="6" name="Rectangle 5">
            <a:extLst>
              <a:ext uri="{FF2B5EF4-FFF2-40B4-BE49-F238E27FC236}">
                <a16:creationId xmlns:a16="http://schemas.microsoft.com/office/drawing/2014/main" id="{BCE1C95E-576E-4972-B5B0-B164D31C8353}"/>
              </a:ext>
            </a:extLst>
          </p:cNvPr>
          <p:cNvSpPr/>
          <p:nvPr/>
        </p:nvSpPr>
        <p:spPr>
          <a:xfrm>
            <a:off x="2051754" y="5251274"/>
            <a:ext cx="1967090" cy="822148"/>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WHAT</a:t>
            </a:r>
            <a:endParaRPr lang="en-US" sz="2800" dirty="0"/>
          </a:p>
        </p:txBody>
      </p:sp>
      <p:sp>
        <p:nvSpPr>
          <p:cNvPr id="11" name="Rectangle 10">
            <a:extLst>
              <a:ext uri="{FF2B5EF4-FFF2-40B4-BE49-F238E27FC236}">
                <a16:creationId xmlns:a16="http://schemas.microsoft.com/office/drawing/2014/main" id="{E9860687-F926-434C-8C8A-48F4A8ED7035}"/>
              </a:ext>
            </a:extLst>
          </p:cNvPr>
          <p:cNvSpPr/>
          <p:nvPr/>
        </p:nvSpPr>
        <p:spPr>
          <a:xfrm>
            <a:off x="5142087" y="5251274"/>
            <a:ext cx="1967090" cy="822148"/>
          </a:xfrm>
          <a:prstGeom prst="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WHY</a:t>
            </a:r>
            <a:endParaRPr lang="en-US" sz="2800" dirty="0"/>
          </a:p>
        </p:txBody>
      </p:sp>
      <p:sp>
        <p:nvSpPr>
          <p:cNvPr id="12" name="Rectangle 11">
            <a:extLst>
              <a:ext uri="{FF2B5EF4-FFF2-40B4-BE49-F238E27FC236}">
                <a16:creationId xmlns:a16="http://schemas.microsoft.com/office/drawing/2014/main" id="{79CE2199-BD06-484F-8118-3AB3F3BB9E75}"/>
              </a:ext>
            </a:extLst>
          </p:cNvPr>
          <p:cNvSpPr/>
          <p:nvPr/>
        </p:nvSpPr>
        <p:spPr>
          <a:xfrm>
            <a:off x="8150576" y="5251274"/>
            <a:ext cx="1967090" cy="822148"/>
          </a:xfrm>
          <a:prstGeom prst="rect">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HOW</a:t>
            </a:r>
            <a:endParaRPr lang="en-US" sz="2800" dirty="0"/>
          </a:p>
        </p:txBody>
      </p:sp>
    </p:spTree>
    <p:extLst>
      <p:ext uri="{BB962C8B-B14F-4D97-AF65-F5344CB8AC3E}">
        <p14:creationId xmlns:p14="http://schemas.microsoft.com/office/powerpoint/2010/main" val="2717578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95DA4D23-37FC-4B90-8188-F0377C5FF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sp useBgFill="1">
        <p:nvSpPr>
          <p:cNvPr id="17" name="Freeform: Shape 16">
            <a:extLst>
              <a:ext uri="{FF2B5EF4-FFF2-40B4-BE49-F238E27FC236}">
                <a16:creationId xmlns:a16="http://schemas.microsoft.com/office/drawing/2014/main" id="{A7A4B465-FBCC-4CD4-89A1-82992A7B4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19" name="Freeform: Shape 18">
            <a:extLst>
              <a:ext uri="{FF2B5EF4-FFF2-40B4-BE49-F238E27FC236}">
                <a16:creationId xmlns:a16="http://schemas.microsoft.com/office/drawing/2014/main" id="{909E572F-9CDC-4214-9D42-FF00176495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417162" cy="6858000"/>
          </a:xfrm>
          <a:custGeom>
            <a:avLst/>
            <a:gdLst>
              <a:gd name="connsiteX0" fmla="*/ 4417162 w 4417162"/>
              <a:gd name="connsiteY0" fmla="*/ 0 h 6858000"/>
              <a:gd name="connsiteX1" fmla="*/ 334174 w 4417162"/>
              <a:gd name="connsiteY1" fmla="*/ 0 h 6858000"/>
              <a:gd name="connsiteX2" fmla="*/ 334173 w 4417162"/>
              <a:gd name="connsiteY2" fmla="*/ 0 h 6858000"/>
              <a:gd name="connsiteX3" fmla="*/ 189795 w 4417162"/>
              <a:gd name="connsiteY3" fmla="*/ 0 h 6858000"/>
              <a:gd name="connsiteX4" fmla="*/ 184756 w 4417162"/>
              <a:gd name="connsiteY4" fmla="*/ 66675 h 6858000"/>
              <a:gd name="connsiteX5" fmla="*/ 176358 w 4417162"/>
              <a:gd name="connsiteY5" fmla="*/ 122237 h 6858000"/>
              <a:gd name="connsiteX6" fmla="*/ 166281 w 4417162"/>
              <a:gd name="connsiteY6" fmla="*/ 174625 h 6858000"/>
              <a:gd name="connsiteX7" fmla="*/ 149485 w 4417162"/>
              <a:gd name="connsiteY7" fmla="*/ 217487 h 6858000"/>
              <a:gd name="connsiteX8" fmla="*/ 132689 w 4417162"/>
              <a:gd name="connsiteY8" fmla="*/ 260350 h 6858000"/>
              <a:gd name="connsiteX9" fmla="*/ 112534 w 4417162"/>
              <a:gd name="connsiteY9" fmla="*/ 296862 h 6858000"/>
              <a:gd name="connsiteX10" fmla="*/ 92379 w 4417162"/>
              <a:gd name="connsiteY10" fmla="*/ 334962 h 6858000"/>
              <a:gd name="connsiteX11" fmla="*/ 73903 w 4417162"/>
              <a:gd name="connsiteY11" fmla="*/ 369887 h 6858000"/>
              <a:gd name="connsiteX12" fmla="*/ 55427 w 4417162"/>
              <a:gd name="connsiteY12" fmla="*/ 409575 h 6858000"/>
              <a:gd name="connsiteX13" fmla="*/ 38632 w 4417162"/>
              <a:gd name="connsiteY13" fmla="*/ 450850 h 6858000"/>
              <a:gd name="connsiteX14" fmla="*/ 23515 w 4417162"/>
              <a:gd name="connsiteY14" fmla="*/ 496887 h 6858000"/>
              <a:gd name="connsiteX15" fmla="*/ 11758 w 4417162"/>
              <a:gd name="connsiteY15" fmla="*/ 546100 h 6858000"/>
              <a:gd name="connsiteX16" fmla="*/ 3359 w 4417162"/>
              <a:gd name="connsiteY16" fmla="*/ 606425 h 6858000"/>
              <a:gd name="connsiteX17" fmla="*/ 0 w 4417162"/>
              <a:gd name="connsiteY17" fmla="*/ 673100 h 6858000"/>
              <a:gd name="connsiteX18" fmla="*/ 3359 w 4417162"/>
              <a:gd name="connsiteY18" fmla="*/ 744537 h 6858000"/>
              <a:gd name="connsiteX19" fmla="*/ 11758 w 4417162"/>
              <a:gd name="connsiteY19" fmla="*/ 801687 h 6858000"/>
              <a:gd name="connsiteX20" fmla="*/ 23515 w 4417162"/>
              <a:gd name="connsiteY20" fmla="*/ 854075 h 6858000"/>
              <a:gd name="connsiteX21" fmla="*/ 38632 w 4417162"/>
              <a:gd name="connsiteY21" fmla="*/ 901700 h 6858000"/>
              <a:gd name="connsiteX22" fmla="*/ 55427 w 4417162"/>
              <a:gd name="connsiteY22" fmla="*/ 942975 h 6858000"/>
              <a:gd name="connsiteX23" fmla="*/ 75583 w 4417162"/>
              <a:gd name="connsiteY23" fmla="*/ 981075 h 6858000"/>
              <a:gd name="connsiteX24" fmla="*/ 95738 w 4417162"/>
              <a:gd name="connsiteY24" fmla="*/ 1017587 h 6858000"/>
              <a:gd name="connsiteX25" fmla="*/ 115893 w 4417162"/>
              <a:gd name="connsiteY25" fmla="*/ 1055687 h 6858000"/>
              <a:gd name="connsiteX26" fmla="*/ 134368 w 4417162"/>
              <a:gd name="connsiteY26" fmla="*/ 1095375 h 6858000"/>
              <a:gd name="connsiteX27" fmla="*/ 152844 w 4417162"/>
              <a:gd name="connsiteY27" fmla="*/ 1136650 h 6858000"/>
              <a:gd name="connsiteX28" fmla="*/ 167960 w 4417162"/>
              <a:gd name="connsiteY28" fmla="*/ 1182687 h 6858000"/>
              <a:gd name="connsiteX29" fmla="*/ 178038 w 4417162"/>
              <a:gd name="connsiteY29" fmla="*/ 1235075 h 6858000"/>
              <a:gd name="connsiteX30" fmla="*/ 188115 w 4417162"/>
              <a:gd name="connsiteY30" fmla="*/ 1295400 h 6858000"/>
              <a:gd name="connsiteX31" fmla="*/ 189795 w 4417162"/>
              <a:gd name="connsiteY31" fmla="*/ 1363662 h 6858000"/>
              <a:gd name="connsiteX32" fmla="*/ 188115 w 4417162"/>
              <a:gd name="connsiteY32" fmla="*/ 1431925 h 6858000"/>
              <a:gd name="connsiteX33" fmla="*/ 178038 w 4417162"/>
              <a:gd name="connsiteY33" fmla="*/ 1492250 h 6858000"/>
              <a:gd name="connsiteX34" fmla="*/ 167960 w 4417162"/>
              <a:gd name="connsiteY34" fmla="*/ 1544637 h 6858000"/>
              <a:gd name="connsiteX35" fmla="*/ 152844 w 4417162"/>
              <a:gd name="connsiteY35" fmla="*/ 1589087 h 6858000"/>
              <a:gd name="connsiteX36" fmla="*/ 134368 w 4417162"/>
              <a:gd name="connsiteY36" fmla="*/ 1631950 h 6858000"/>
              <a:gd name="connsiteX37" fmla="*/ 115893 w 4417162"/>
              <a:gd name="connsiteY37" fmla="*/ 1671637 h 6858000"/>
              <a:gd name="connsiteX38" fmla="*/ 95738 w 4417162"/>
              <a:gd name="connsiteY38" fmla="*/ 1708150 h 6858000"/>
              <a:gd name="connsiteX39" fmla="*/ 75583 w 4417162"/>
              <a:gd name="connsiteY39" fmla="*/ 1743075 h 6858000"/>
              <a:gd name="connsiteX40" fmla="*/ 55427 w 4417162"/>
              <a:gd name="connsiteY40" fmla="*/ 1782762 h 6858000"/>
              <a:gd name="connsiteX41" fmla="*/ 38632 w 4417162"/>
              <a:gd name="connsiteY41" fmla="*/ 1824037 h 6858000"/>
              <a:gd name="connsiteX42" fmla="*/ 23515 w 4417162"/>
              <a:gd name="connsiteY42" fmla="*/ 1870075 h 6858000"/>
              <a:gd name="connsiteX43" fmla="*/ 11758 w 4417162"/>
              <a:gd name="connsiteY43" fmla="*/ 1922462 h 6858000"/>
              <a:gd name="connsiteX44" fmla="*/ 3359 w 4417162"/>
              <a:gd name="connsiteY44" fmla="*/ 1982787 h 6858000"/>
              <a:gd name="connsiteX45" fmla="*/ 0 w 4417162"/>
              <a:gd name="connsiteY45" fmla="*/ 2051050 h 6858000"/>
              <a:gd name="connsiteX46" fmla="*/ 3359 w 4417162"/>
              <a:gd name="connsiteY46" fmla="*/ 2119312 h 6858000"/>
              <a:gd name="connsiteX47" fmla="*/ 11758 w 4417162"/>
              <a:gd name="connsiteY47" fmla="*/ 2179637 h 6858000"/>
              <a:gd name="connsiteX48" fmla="*/ 23515 w 4417162"/>
              <a:gd name="connsiteY48" fmla="*/ 2232025 h 6858000"/>
              <a:gd name="connsiteX49" fmla="*/ 38632 w 4417162"/>
              <a:gd name="connsiteY49" fmla="*/ 2278062 h 6858000"/>
              <a:gd name="connsiteX50" fmla="*/ 55427 w 4417162"/>
              <a:gd name="connsiteY50" fmla="*/ 2319337 h 6858000"/>
              <a:gd name="connsiteX51" fmla="*/ 75583 w 4417162"/>
              <a:gd name="connsiteY51" fmla="*/ 2359025 h 6858000"/>
              <a:gd name="connsiteX52" fmla="*/ 95738 w 4417162"/>
              <a:gd name="connsiteY52" fmla="*/ 2395537 h 6858000"/>
              <a:gd name="connsiteX53" fmla="*/ 115893 w 4417162"/>
              <a:gd name="connsiteY53" fmla="*/ 2433637 h 6858000"/>
              <a:gd name="connsiteX54" fmla="*/ 134368 w 4417162"/>
              <a:gd name="connsiteY54" fmla="*/ 2471737 h 6858000"/>
              <a:gd name="connsiteX55" fmla="*/ 152844 w 4417162"/>
              <a:gd name="connsiteY55" fmla="*/ 2513012 h 6858000"/>
              <a:gd name="connsiteX56" fmla="*/ 167960 w 4417162"/>
              <a:gd name="connsiteY56" fmla="*/ 2560637 h 6858000"/>
              <a:gd name="connsiteX57" fmla="*/ 178038 w 4417162"/>
              <a:gd name="connsiteY57" fmla="*/ 2613025 h 6858000"/>
              <a:gd name="connsiteX58" fmla="*/ 188115 w 4417162"/>
              <a:gd name="connsiteY58" fmla="*/ 2671762 h 6858000"/>
              <a:gd name="connsiteX59" fmla="*/ 189795 w 4417162"/>
              <a:gd name="connsiteY59" fmla="*/ 2741612 h 6858000"/>
              <a:gd name="connsiteX60" fmla="*/ 188115 w 4417162"/>
              <a:gd name="connsiteY60" fmla="*/ 2809875 h 6858000"/>
              <a:gd name="connsiteX61" fmla="*/ 178038 w 4417162"/>
              <a:gd name="connsiteY61" fmla="*/ 2868612 h 6858000"/>
              <a:gd name="connsiteX62" fmla="*/ 167960 w 4417162"/>
              <a:gd name="connsiteY62" fmla="*/ 2922587 h 6858000"/>
              <a:gd name="connsiteX63" fmla="*/ 152844 w 4417162"/>
              <a:gd name="connsiteY63" fmla="*/ 2967037 h 6858000"/>
              <a:gd name="connsiteX64" fmla="*/ 134368 w 4417162"/>
              <a:gd name="connsiteY64" fmla="*/ 3009900 h 6858000"/>
              <a:gd name="connsiteX65" fmla="*/ 115893 w 4417162"/>
              <a:gd name="connsiteY65" fmla="*/ 3046412 h 6858000"/>
              <a:gd name="connsiteX66" fmla="*/ 95738 w 4417162"/>
              <a:gd name="connsiteY66" fmla="*/ 3084512 h 6858000"/>
              <a:gd name="connsiteX67" fmla="*/ 75583 w 4417162"/>
              <a:gd name="connsiteY67" fmla="*/ 3121025 h 6858000"/>
              <a:gd name="connsiteX68" fmla="*/ 55427 w 4417162"/>
              <a:gd name="connsiteY68" fmla="*/ 3160712 h 6858000"/>
              <a:gd name="connsiteX69" fmla="*/ 38632 w 4417162"/>
              <a:gd name="connsiteY69" fmla="*/ 3201987 h 6858000"/>
              <a:gd name="connsiteX70" fmla="*/ 23515 w 4417162"/>
              <a:gd name="connsiteY70" fmla="*/ 3248025 h 6858000"/>
              <a:gd name="connsiteX71" fmla="*/ 11758 w 4417162"/>
              <a:gd name="connsiteY71" fmla="*/ 3300412 h 6858000"/>
              <a:gd name="connsiteX72" fmla="*/ 3359 w 4417162"/>
              <a:gd name="connsiteY72" fmla="*/ 3360737 h 6858000"/>
              <a:gd name="connsiteX73" fmla="*/ 0 w 4417162"/>
              <a:gd name="connsiteY73" fmla="*/ 3427412 h 6858000"/>
              <a:gd name="connsiteX74" fmla="*/ 3359 w 4417162"/>
              <a:gd name="connsiteY74" fmla="*/ 3497262 h 6858000"/>
              <a:gd name="connsiteX75" fmla="*/ 11758 w 4417162"/>
              <a:gd name="connsiteY75" fmla="*/ 3557587 h 6858000"/>
              <a:gd name="connsiteX76" fmla="*/ 23515 w 4417162"/>
              <a:gd name="connsiteY76" fmla="*/ 3609975 h 6858000"/>
              <a:gd name="connsiteX77" fmla="*/ 38632 w 4417162"/>
              <a:gd name="connsiteY77" fmla="*/ 3656012 h 6858000"/>
              <a:gd name="connsiteX78" fmla="*/ 55427 w 4417162"/>
              <a:gd name="connsiteY78" fmla="*/ 3697287 h 6858000"/>
              <a:gd name="connsiteX79" fmla="*/ 75583 w 4417162"/>
              <a:gd name="connsiteY79" fmla="*/ 3736975 h 6858000"/>
              <a:gd name="connsiteX80" fmla="*/ 115893 w 4417162"/>
              <a:gd name="connsiteY80" fmla="*/ 3811587 h 6858000"/>
              <a:gd name="connsiteX81" fmla="*/ 134368 w 4417162"/>
              <a:gd name="connsiteY81" fmla="*/ 3848100 h 6858000"/>
              <a:gd name="connsiteX82" fmla="*/ 152844 w 4417162"/>
              <a:gd name="connsiteY82" fmla="*/ 3890962 h 6858000"/>
              <a:gd name="connsiteX83" fmla="*/ 167960 w 4417162"/>
              <a:gd name="connsiteY83" fmla="*/ 3935412 h 6858000"/>
              <a:gd name="connsiteX84" fmla="*/ 178038 w 4417162"/>
              <a:gd name="connsiteY84" fmla="*/ 3987800 h 6858000"/>
              <a:gd name="connsiteX85" fmla="*/ 188115 w 4417162"/>
              <a:gd name="connsiteY85" fmla="*/ 4048125 h 6858000"/>
              <a:gd name="connsiteX86" fmla="*/ 189795 w 4417162"/>
              <a:gd name="connsiteY86" fmla="*/ 4116387 h 6858000"/>
              <a:gd name="connsiteX87" fmla="*/ 188115 w 4417162"/>
              <a:gd name="connsiteY87" fmla="*/ 4186237 h 6858000"/>
              <a:gd name="connsiteX88" fmla="*/ 178038 w 4417162"/>
              <a:gd name="connsiteY88" fmla="*/ 4244975 h 6858000"/>
              <a:gd name="connsiteX89" fmla="*/ 167960 w 4417162"/>
              <a:gd name="connsiteY89" fmla="*/ 4297362 h 6858000"/>
              <a:gd name="connsiteX90" fmla="*/ 152844 w 4417162"/>
              <a:gd name="connsiteY90" fmla="*/ 4343400 h 6858000"/>
              <a:gd name="connsiteX91" fmla="*/ 134368 w 4417162"/>
              <a:gd name="connsiteY91" fmla="*/ 4386262 h 6858000"/>
              <a:gd name="connsiteX92" fmla="*/ 115893 w 4417162"/>
              <a:gd name="connsiteY92" fmla="*/ 4424362 h 6858000"/>
              <a:gd name="connsiteX93" fmla="*/ 75583 w 4417162"/>
              <a:gd name="connsiteY93" fmla="*/ 4498975 h 6858000"/>
              <a:gd name="connsiteX94" fmla="*/ 55427 w 4417162"/>
              <a:gd name="connsiteY94" fmla="*/ 4537075 h 6858000"/>
              <a:gd name="connsiteX95" fmla="*/ 38632 w 4417162"/>
              <a:gd name="connsiteY95" fmla="*/ 4579937 h 6858000"/>
              <a:gd name="connsiteX96" fmla="*/ 23515 w 4417162"/>
              <a:gd name="connsiteY96" fmla="*/ 4625975 h 6858000"/>
              <a:gd name="connsiteX97" fmla="*/ 11758 w 4417162"/>
              <a:gd name="connsiteY97" fmla="*/ 4678362 h 6858000"/>
              <a:gd name="connsiteX98" fmla="*/ 3359 w 4417162"/>
              <a:gd name="connsiteY98" fmla="*/ 4738687 h 6858000"/>
              <a:gd name="connsiteX99" fmla="*/ 0 w 4417162"/>
              <a:gd name="connsiteY99" fmla="*/ 4806950 h 6858000"/>
              <a:gd name="connsiteX100" fmla="*/ 3359 w 4417162"/>
              <a:gd name="connsiteY100" fmla="*/ 4875212 h 6858000"/>
              <a:gd name="connsiteX101" fmla="*/ 11758 w 4417162"/>
              <a:gd name="connsiteY101" fmla="*/ 4935537 h 6858000"/>
              <a:gd name="connsiteX102" fmla="*/ 23515 w 4417162"/>
              <a:gd name="connsiteY102" fmla="*/ 4987925 h 6858000"/>
              <a:gd name="connsiteX103" fmla="*/ 38632 w 4417162"/>
              <a:gd name="connsiteY103" fmla="*/ 5033962 h 6858000"/>
              <a:gd name="connsiteX104" fmla="*/ 55427 w 4417162"/>
              <a:gd name="connsiteY104" fmla="*/ 5075237 h 6858000"/>
              <a:gd name="connsiteX105" fmla="*/ 75583 w 4417162"/>
              <a:gd name="connsiteY105" fmla="*/ 5114925 h 6858000"/>
              <a:gd name="connsiteX106" fmla="*/ 95738 w 4417162"/>
              <a:gd name="connsiteY106" fmla="*/ 5149850 h 6858000"/>
              <a:gd name="connsiteX107" fmla="*/ 115893 w 4417162"/>
              <a:gd name="connsiteY107" fmla="*/ 5186362 h 6858000"/>
              <a:gd name="connsiteX108" fmla="*/ 134368 w 4417162"/>
              <a:gd name="connsiteY108" fmla="*/ 5226050 h 6858000"/>
              <a:gd name="connsiteX109" fmla="*/ 152844 w 4417162"/>
              <a:gd name="connsiteY109" fmla="*/ 5268912 h 6858000"/>
              <a:gd name="connsiteX110" fmla="*/ 167960 w 4417162"/>
              <a:gd name="connsiteY110" fmla="*/ 5313362 h 6858000"/>
              <a:gd name="connsiteX111" fmla="*/ 178038 w 4417162"/>
              <a:gd name="connsiteY111" fmla="*/ 5365750 h 6858000"/>
              <a:gd name="connsiteX112" fmla="*/ 188115 w 4417162"/>
              <a:gd name="connsiteY112" fmla="*/ 5426075 h 6858000"/>
              <a:gd name="connsiteX113" fmla="*/ 189795 w 4417162"/>
              <a:gd name="connsiteY113" fmla="*/ 5494337 h 6858000"/>
              <a:gd name="connsiteX114" fmla="*/ 188115 w 4417162"/>
              <a:gd name="connsiteY114" fmla="*/ 5562600 h 6858000"/>
              <a:gd name="connsiteX115" fmla="*/ 178038 w 4417162"/>
              <a:gd name="connsiteY115" fmla="*/ 5622925 h 6858000"/>
              <a:gd name="connsiteX116" fmla="*/ 167960 w 4417162"/>
              <a:gd name="connsiteY116" fmla="*/ 5675312 h 6858000"/>
              <a:gd name="connsiteX117" fmla="*/ 152844 w 4417162"/>
              <a:gd name="connsiteY117" fmla="*/ 5721350 h 6858000"/>
              <a:gd name="connsiteX118" fmla="*/ 134368 w 4417162"/>
              <a:gd name="connsiteY118" fmla="*/ 5762625 h 6858000"/>
              <a:gd name="connsiteX119" fmla="*/ 115893 w 4417162"/>
              <a:gd name="connsiteY119" fmla="*/ 5802312 h 6858000"/>
              <a:gd name="connsiteX120" fmla="*/ 95738 w 4417162"/>
              <a:gd name="connsiteY120" fmla="*/ 5840412 h 6858000"/>
              <a:gd name="connsiteX121" fmla="*/ 75583 w 4417162"/>
              <a:gd name="connsiteY121" fmla="*/ 5876925 h 6858000"/>
              <a:gd name="connsiteX122" fmla="*/ 55427 w 4417162"/>
              <a:gd name="connsiteY122" fmla="*/ 5915025 h 6858000"/>
              <a:gd name="connsiteX123" fmla="*/ 38632 w 4417162"/>
              <a:gd name="connsiteY123" fmla="*/ 5956300 h 6858000"/>
              <a:gd name="connsiteX124" fmla="*/ 23515 w 4417162"/>
              <a:gd name="connsiteY124" fmla="*/ 6003925 h 6858000"/>
              <a:gd name="connsiteX125" fmla="*/ 11758 w 4417162"/>
              <a:gd name="connsiteY125" fmla="*/ 6056312 h 6858000"/>
              <a:gd name="connsiteX126" fmla="*/ 3359 w 4417162"/>
              <a:gd name="connsiteY126" fmla="*/ 6113462 h 6858000"/>
              <a:gd name="connsiteX127" fmla="*/ 0 w 4417162"/>
              <a:gd name="connsiteY127" fmla="*/ 6183312 h 6858000"/>
              <a:gd name="connsiteX128" fmla="*/ 3359 w 4417162"/>
              <a:gd name="connsiteY128" fmla="*/ 6251575 h 6858000"/>
              <a:gd name="connsiteX129" fmla="*/ 11758 w 4417162"/>
              <a:gd name="connsiteY129" fmla="*/ 6311900 h 6858000"/>
              <a:gd name="connsiteX130" fmla="*/ 23515 w 4417162"/>
              <a:gd name="connsiteY130" fmla="*/ 6361112 h 6858000"/>
              <a:gd name="connsiteX131" fmla="*/ 38632 w 4417162"/>
              <a:gd name="connsiteY131" fmla="*/ 6407150 h 6858000"/>
              <a:gd name="connsiteX132" fmla="*/ 55427 w 4417162"/>
              <a:gd name="connsiteY132" fmla="*/ 6448425 h 6858000"/>
              <a:gd name="connsiteX133" fmla="*/ 73903 w 4417162"/>
              <a:gd name="connsiteY133" fmla="*/ 6488112 h 6858000"/>
              <a:gd name="connsiteX134" fmla="*/ 92379 w 4417162"/>
              <a:gd name="connsiteY134" fmla="*/ 6523037 h 6858000"/>
              <a:gd name="connsiteX135" fmla="*/ 112534 w 4417162"/>
              <a:gd name="connsiteY135" fmla="*/ 6561137 h 6858000"/>
              <a:gd name="connsiteX136" fmla="*/ 132689 w 4417162"/>
              <a:gd name="connsiteY136" fmla="*/ 6597650 h 6858000"/>
              <a:gd name="connsiteX137" fmla="*/ 149485 w 4417162"/>
              <a:gd name="connsiteY137" fmla="*/ 6640512 h 6858000"/>
              <a:gd name="connsiteX138" fmla="*/ 166281 w 4417162"/>
              <a:gd name="connsiteY138" fmla="*/ 6683375 h 6858000"/>
              <a:gd name="connsiteX139" fmla="*/ 176358 w 4417162"/>
              <a:gd name="connsiteY139" fmla="*/ 6735762 h 6858000"/>
              <a:gd name="connsiteX140" fmla="*/ 184756 w 4417162"/>
              <a:gd name="connsiteY140" fmla="*/ 6791325 h 6858000"/>
              <a:gd name="connsiteX141" fmla="*/ 189795 w 4417162"/>
              <a:gd name="connsiteY141" fmla="*/ 6858000 h 6858000"/>
              <a:gd name="connsiteX142" fmla="*/ 334173 w 4417162"/>
              <a:gd name="connsiteY142" fmla="*/ 6858000 h 6858000"/>
              <a:gd name="connsiteX143" fmla="*/ 334174 w 4417162"/>
              <a:gd name="connsiteY143" fmla="*/ 6858000 h 6858000"/>
              <a:gd name="connsiteX144" fmla="*/ 4417162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4417162" y="0"/>
                </a:moveTo>
                <a:lnTo>
                  <a:pt x="334174" y="0"/>
                </a:lnTo>
                <a:lnTo>
                  <a:pt x="334173" y="0"/>
                </a:lnTo>
                <a:lnTo>
                  <a:pt x="189795" y="0"/>
                </a:lnTo>
                <a:lnTo>
                  <a:pt x="184756" y="66675"/>
                </a:lnTo>
                <a:lnTo>
                  <a:pt x="176358" y="122237"/>
                </a:lnTo>
                <a:lnTo>
                  <a:pt x="166281" y="174625"/>
                </a:lnTo>
                <a:lnTo>
                  <a:pt x="149485" y="217487"/>
                </a:lnTo>
                <a:lnTo>
                  <a:pt x="132689" y="260350"/>
                </a:lnTo>
                <a:lnTo>
                  <a:pt x="112534" y="296862"/>
                </a:lnTo>
                <a:lnTo>
                  <a:pt x="92379" y="334962"/>
                </a:lnTo>
                <a:lnTo>
                  <a:pt x="73903" y="369887"/>
                </a:lnTo>
                <a:lnTo>
                  <a:pt x="55427" y="409575"/>
                </a:lnTo>
                <a:lnTo>
                  <a:pt x="38632" y="450850"/>
                </a:lnTo>
                <a:lnTo>
                  <a:pt x="23515" y="496887"/>
                </a:lnTo>
                <a:lnTo>
                  <a:pt x="11758" y="546100"/>
                </a:lnTo>
                <a:lnTo>
                  <a:pt x="3359" y="606425"/>
                </a:lnTo>
                <a:lnTo>
                  <a:pt x="0" y="673100"/>
                </a:lnTo>
                <a:lnTo>
                  <a:pt x="3359" y="744537"/>
                </a:lnTo>
                <a:lnTo>
                  <a:pt x="11758" y="801687"/>
                </a:lnTo>
                <a:lnTo>
                  <a:pt x="23515" y="854075"/>
                </a:lnTo>
                <a:lnTo>
                  <a:pt x="38632" y="901700"/>
                </a:lnTo>
                <a:lnTo>
                  <a:pt x="55427" y="942975"/>
                </a:lnTo>
                <a:lnTo>
                  <a:pt x="75583" y="981075"/>
                </a:lnTo>
                <a:lnTo>
                  <a:pt x="95738" y="1017587"/>
                </a:lnTo>
                <a:lnTo>
                  <a:pt x="115893" y="1055687"/>
                </a:lnTo>
                <a:lnTo>
                  <a:pt x="134368" y="1095375"/>
                </a:lnTo>
                <a:lnTo>
                  <a:pt x="152844" y="1136650"/>
                </a:lnTo>
                <a:lnTo>
                  <a:pt x="167960" y="1182687"/>
                </a:lnTo>
                <a:lnTo>
                  <a:pt x="178038" y="1235075"/>
                </a:lnTo>
                <a:lnTo>
                  <a:pt x="188115" y="1295400"/>
                </a:lnTo>
                <a:lnTo>
                  <a:pt x="189795" y="1363662"/>
                </a:lnTo>
                <a:lnTo>
                  <a:pt x="188115" y="1431925"/>
                </a:lnTo>
                <a:lnTo>
                  <a:pt x="178038" y="1492250"/>
                </a:lnTo>
                <a:lnTo>
                  <a:pt x="167960" y="1544637"/>
                </a:lnTo>
                <a:lnTo>
                  <a:pt x="152844" y="1589087"/>
                </a:lnTo>
                <a:lnTo>
                  <a:pt x="134368" y="1631950"/>
                </a:lnTo>
                <a:lnTo>
                  <a:pt x="115893" y="1671637"/>
                </a:lnTo>
                <a:lnTo>
                  <a:pt x="95738" y="1708150"/>
                </a:lnTo>
                <a:lnTo>
                  <a:pt x="75583" y="1743075"/>
                </a:lnTo>
                <a:lnTo>
                  <a:pt x="55427" y="1782762"/>
                </a:lnTo>
                <a:lnTo>
                  <a:pt x="38632" y="1824037"/>
                </a:lnTo>
                <a:lnTo>
                  <a:pt x="23515" y="1870075"/>
                </a:lnTo>
                <a:lnTo>
                  <a:pt x="11758" y="1922462"/>
                </a:lnTo>
                <a:lnTo>
                  <a:pt x="3359" y="1982787"/>
                </a:lnTo>
                <a:lnTo>
                  <a:pt x="0" y="2051050"/>
                </a:lnTo>
                <a:lnTo>
                  <a:pt x="3359" y="2119312"/>
                </a:lnTo>
                <a:lnTo>
                  <a:pt x="11758" y="2179637"/>
                </a:lnTo>
                <a:lnTo>
                  <a:pt x="23515" y="2232025"/>
                </a:lnTo>
                <a:lnTo>
                  <a:pt x="38632" y="2278062"/>
                </a:lnTo>
                <a:lnTo>
                  <a:pt x="55427" y="2319337"/>
                </a:lnTo>
                <a:lnTo>
                  <a:pt x="75583" y="2359025"/>
                </a:lnTo>
                <a:lnTo>
                  <a:pt x="95738" y="2395537"/>
                </a:lnTo>
                <a:lnTo>
                  <a:pt x="115893" y="2433637"/>
                </a:lnTo>
                <a:lnTo>
                  <a:pt x="134368" y="2471737"/>
                </a:lnTo>
                <a:lnTo>
                  <a:pt x="152844" y="2513012"/>
                </a:lnTo>
                <a:lnTo>
                  <a:pt x="167960" y="2560637"/>
                </a:lnTo>
                <a:lnTo>
                  <a:pt x="178038" y="2613025"/>
                </a:lnTo>
                <a:lnTo>
                  <a:pt x="188115" y="2671762"/>
                </a:lnTo>
                <a:lnTo>
                  <a:pt x="189795" y="2741612"/>
                </a:lnTo>
                <a:lnTo>
                  <a:pt x="188115" y="2809875"/>
                </a:lnTo>
                <a:lnTo>
                  <a:pt x="178038" y="2868612"/>
                </a:lnTo>
                <a:lnTo>
                  <a:pt x="167960" y="2922587"/>
                </a:lnTo>
                <a:lnTo>
                  <a:pt x="152844" y="2967037"/>
                </a:lnTo>
                <a:lnTo>
                  <a:pt x="134368" y="3009900"/>
                </a:lnTo>
                <a:lnTo>
                  <a:pt x="115893" y="3046412"/>
                </a:lnTo>
                <a:lnTo>
                  <a:pt x="95738" y="3084512"/>
                </a:lnTo>
                <a:lnTo>
                  <a:pt x="75583" y="3121025"/>
                </a:lnTo>
                <a:lnTo>
                  <a:pt x="55427" y="3160712"/>
                </a:lnTo>
                <a:lnTo>
                  <a:pt x="38632" y="3201987"/>
                </a:lnTo>
                <a:lnTo>
                  <a:pt x="23515" y="3248025"/>
                </a:lnTo>
                <a:lnTo>
                  <a:pt x="11758" y="3300412"/>
                </a:lnTo>
                <a:lnTo>
                  <a:pt x="3359" y="3360737"/>
                </a:lnTo>
                <a:lnTo>
                  <a:pt x="0" y="3427412"/>
                </a:lnTo>
                <a:lnTo>
                  <a:pt x="3359" y="3497262"/>
                </a:lnTo>
                <a:lnTo>
                  <a:pt x="11758" y="3557587"/>
                </a:lnTo>
                <a:lnTo>
                  <a:pt x="23515" y="3609975"/>
                </a:lnTo>
                <a:lnTo>
                  <a:pt x="38632" y="3656012"/>
                </a:lnTo>
                <a:lnTo>
                  <a:pt x="55427" y="3697287"/>
                </a:lnTo>
                <a:lnTo>
                  <a:pt x="75583" y="3736975"/>
                </a:lnTo>
                <a:lnTo>
                  <a:pt x="115893" y="3811587"/>
                </a:lnTo>
                <a:lnTo>
                  <a:pt x="134368" y="3848100"/>
                </a:lnTo>
                <a:lnTo>
                  <a:pt x="152844" y="3890962"/>
                </a:lnTo>
                <a:lnTo>
                  <a:pt x="167960" y="3935412"/>
                </a:lnTo>
                <a:lnTo>
                  <a:pt x="178038" y="3987800"/>
                </a:lnTo>
                <a:lnTo>
                  <a:pt x="188115" y="4048125"/>
                </a:lnTo>
                <a:lnTo>
                  <a:pt x="189795" y="4116387"/>
                </a:lnTo>
                <a:lnTo>
                  <a:pt x="188115" y="4186237"/>
                </a:lnTo>
                <a:lnTo>
                  <a:pt x="178038" y="4244975"/>
                </a:lnTo>
                <a:lnTo>
                  <a:pt x="167960" y="4297362"/>
                </a:lnTo>
                <a:lnTo>
                  <a:pt x="152844" y="4343400"/>
                </a:lnTo>
                <a:lnTo>
                  <a:pt x="134368" y="4386262"/>
                </a:lnTo>
                <a:lnTo>
                  <a:pt x="115893" y="4424362"/>
                </a:lnTo>
                <a:lnTo>
                  <a:pt x="75583" y="4498975"/>
                </a:lnTo>
                <a:lnTo>
                  <a:pt x="55427" y="4537075"/>
                </a:lnTo>
                <a:lnTo>
                  <a:pt x="38632" y="4579937"/>
                </a:lnTo>
                <a:lnTo>
                  <a:pt x="23515" y="4625975"/>
                </a:lnTo>
                <a:lnTo>
                  <a:pt x="11758" y="4678362"/>
                </a:lnTo>
                <a:lnTo>
                  <a:pt x="3359" y="4738687"/>
                </a:lnTo>
                <a:lnTo>
                  <a:pt x="0" y="4806950"/>
                </a:lnTo>
                <a:lnTo>
                  <a:pt x="3359" y="4875212"/>
                </a:lnTo>
                <a:lnTo>
                  <a:pt x="11758" y="4935537"/>
                </a:lnTo>
                <a:lnTo>
                  <a:pt x="23515" y="4987925"/>
                </a:lnTo>
                <a:lnTo>
                  <a:pt x="38632" y="5033962"/>
                </a:lnTo>
                <a:lnTo>
                  <a:pt x="55427" y="5075237"/>
                </a:lnTo>
                <a:lnTo>
                  <a:pt x="75583" y="5114925"/>
                </a:lnTo>
                <a:lnTo>
                  <a:pt x="95738" y="5149850"/>
                </a:lnTo>
                <a:lnTo>
                  <a:pt x="115893" y="5186362"/>
                </a:lnTo>
                <a:lnTo>
                  <a:pt x="134368" y="5226050"/>
                </a:lnTo>
                <a:lnTo>
                  <a:pt x="152844" y="5268912"/>
                </a:lnTo>
                <a:lnTo>
                  <a:pt x="167960" y="5313362"/>
                </a:lnTo>
                <a:lnTo>
                  <a:pt x="178038" y="5365750"/>
                </a:lnTo>
                <a:lnTo>
                  <a:pt x="188115" y="5426075"/>
                </a:lnTo>
                <a:lnTo>
                  <a:pt x="189795" y="5494337"/>
                </a:lnTo>
                <a:lnTo>
                  <a:pt x="188115" y="5562600"/>
                </a:lnTo>
                <a:lnTo>
                  <a:pt x="178038" y="5622925"/>
                </a:lnTo>
                <a:lnTo>
                  <a:pt x="167960" y="5675312"/>
                </a:lnTo>
                <a:lnTo>
                  <a:pt x="152844" y="5721350"/>
                </a:lnTo>
                <a:lnTo>
                  <a:pt x="134368" y="5762625"/>
                </a:lnTo>
                <a:lnTo>
                  <a:pt x="115893" y="5802312"/>
                </a:lnTo>
                <a:lnTo>
                  <a:pt x="95738" y="5840412"/>
                </a:lnTo>
                <a:lnTo>
                  <a:pt x="75583" y="5876925"/>
                </a:lnTo>
                <a:lnTo>
                  <a:pt x="55427" y="5915025"/>
                </a:lnTo>
                <a:lnTo>
                  <a:pt x="38632" y="5956300"/>
                </a:lnTo>
                <a:lnTo>
                  <a:pt x="23515" y="6003925"/>
                </a:lnTo>
                <a:lnTo>
                  <a:pt x="11758" y="6056312"/>
                </a:lnTo>
                <a:lnTo>
                  <a:pt x="3359" y="6113462"/>
                </a:lnTo>
                <a:lnTo>
                  <a:pt x="0" y="6183312"/>
                </a:lnTo>
                <a:lnTo>
                  <a:pt x="3359" y="6251575"/>
                </a:lnTo>
                <a:lnTo>
                  <a:pt x="11758" y="6311900"/>
                </a:lnTo>
                <a:lnTo>
                  <a:pt x="23515" y="6361112"/>
                </a:lnTo>
                <a:lnTo>
                  <a:pt x="38632" y="6407150"/>
                </a:lnTo>
                <a:lnTo>
                  <a:pt x="55427" y="6448425"/>
                </a:lnTo>
                <a:lnTo>
                  <a:pt x="73903" y="6488112"/>
                </a:lnTo>
                <a:lnTo>
                  <a:pt x="92379" y="6523037"/>
                </a:lnTo>
                <a:lnTo>
                  <a:pt x="112534" y="6561137"/>
                </a:lnTo>
                <a:lnTo>
                  <a:pt x="132689" y="6597650"/>
                </a:lnTo>
                <a:lnTo>
                  <a:pt x="149485" y="6640512"/>
                </a:lnTo>
                <a:lnTo>
                  <a:pt x="166281" y="6683375"/>
                </a:lnTo>
                <a:lnTo>
                  <a:pt x="176358" y="6735762"/>
                </a:lnTo>
                <a:lnTo>
                  <a:pt x="184756" y="6791325"/>
                </a:lnTo>
                <a:lnTo>
                  <a:pt x="189795" y="6858000"/>
                </a:lnTo>
                <a:lnTo>
                  <a:pt x="334173" y="6858000"/>
                </a:lnTo>
                <a:lnTo>
                  <a:pt x="334174" y="6858000"/>
                </a:lnTo>
                <a:lnTo>
                  <a:pt x="4417162" y="6858000"/>
                </a:lnTo>
                <a:close/>
              </a:path>
            </a:pathLst>
          </a:custGeom>
          <a:solidFill>
            <a:schemeClr val="accent1">
              <a:lumMod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91912" y="723406"/>
            <a:ext cx="3725332" cy="3826728"/>
          </a:xfrm>
        </p:spPr>
        <p:txBody>
          <a:bodyPr vert="horz" lIns="91440" tIns="45720" rIns="91440" bIns="45720" rtlCol="0" anchor="b">
            <a:noAutofit/>
          </a:bodyPr>
          <a:lstStyle/>
          <a:p>
            <a:pPr algn="ctr"/>
            <a:r>
              <a:rPr lang="en-US" sz="4000" b="1" kern="1200" dirty="0">
                <a:solidFill>
                  <a:schemeClr val="tx1"/>
                </a:solidFill>
                <a:latin typeface="Cambria" panose="02040503050406030204" pitchFamily="18" charset="0"/>
                <a:ea typeface="Cambria" panose="02040503050406030204" pitchFamily="18" charset="0"/>
              </a:rPr>
              <a:t>4.1. The Example of Conducting a Research in This Field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458454" y="4778734"/>
            <a:ext cx="3220917" cy="718955"/>
          </a:xfrm>
        </p:spPr>
        <p:txBody>
          <a:bodyPr vert="horz" lIns="91440" tIns="45720" rIns="91440" bIns="45720" rtlCol="0" anchor="t">
            <a:normAutofit/>
          </a:bodyPr>
          <a:lstStyle/>
          <a:p>
            <a:pPr marL="0" indent="0" algn="ctr">
              <a:buNone/>
            </a:pPr>
            <a:r>
              <a:rPr lang="en-US" sz="2000" kern="1200" dirty="0">
                <a:solidFill>
                  <a:schemeClr val="tx1">
                    <a:alpha val="60000"/>
                  </a:schemeClr>
                </a:solidFill>
                <a:latin typeface="+mn-lt"/>
                <a:ea typeface="+mn-ea"/>
                <a:cs typeface="+mn-cs"/>
              </a:rPr>
              <a:t>http://dx.doi.org/10.33603/perspective.v7i2.2557</a:t>
            </a:r>
          </a:p>
        </p:txBody>
      </p:sp>
      <p:pic>
        <p:nvPicPr>
          <p:cNvPr id="4" name="Picture 3">
            <a:extLst>
              <a:ext uri="{FF2B5EF4-FFF2-40B4-BE49-F238E27FC236}">
                <a16:creationId xmlns:a16="http://schemas.microsoft.com/office/drawing/2014/main" id="{AEA4149E-D5C2-4430-A457-771344518371}"/>
              </a:ext>
            </a:extLst>
          </p:cNvPr>
          <p:cNvPicPr>
            <a:picLocks noChangeAspect="1"/>
          </p:cNvPicPr>
          <p:nvPr/>
        </p:nvPicPr>
        <p:blipFill rotWithShape="1">
          <a:blip r:embed="rId3"/>
          <a:srcRect l="35463" t="23210" r="33241" b="14733"/>
          <a:stretch/>
        </p:blipFill>
        <p:spPr>
          <a:xfrm>
            <a:off x="5870012" y="460023"/>
            <a:ext cx="5323687" cy="5937953"/>
          </a:xfrm>
          <a:prstGeom prst="rect">
            <a:avLst/>
          </a:prstGeom>
        </p:spPr>
      </p:pic>
    </p:spTree>
    <p:extLst>
      <p:ext uri="{BB962C8B-B14F-4D97-AF65-F5344CB8AC3E}">
        <p14:creationId xmlns:p14="http://schemas.microsoft.com/office/powerpoint/2010/main" val="2532097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a:xfrm>
            <a:off x="3832370" y="1564784"/>
            <a:ext cx="5157787" cy="823912"/>
          </a:xfrm>
        </p:spPr>
        <p:txBody>
          <a:bodyPr>
            <a:normAutofit/>
          </a:bodyPr>
          <a:lstStyle/>
          <a:p>
            <a:pPr algn="ctr"/>
            <a:r>
              <a:rPr lang="en-US" sz="2800" dirty="0">
                <a:solidFill>
                  <a:srgbClr val="C00000"/>
                </a:solidFill>
              </a:rPr>
              <a:t>BACKGROUND OF STUDY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85000" lnSpcReduction="20000"/>
          </a:bodyPr>
          <a:lstStyle/>
          <a:p>
            <a:r>
              <a:rPr lang="en-US" dirty="0"/>
              <a:t>Many English learners use English Teaching Channels on YouTube as an alternative source of learning.</a:t>
            </a:r>
          </a:p>
          <a:p>
            <a:r>
              <a:rPr lang="en-US" dirty="0"/>
              <a:t>Most of those channels were organized by Indonesian teachers. However, the qualities of the teaching presentations on these channels are varied.</a:t>
            </a:r>
          </a:p>
          <a:p>
            <a:r>
              <a:rPr lang="en-US" dirty="0"/>
              <a:t>Inappropriate use of vocabulary, inaccurate grammar, and mispronunciations are often found in these channels.</a:t>
            </a:r>
          </a:p>
        </p:txBody>
      </p:sp>
      <p:sp>
        <p:nvSpPr>
          <p:cNvPr id="9" name="Content Placeholder 8">
            <a:extLst>
              <a:ext uri="{FF2B5EF4-FFF2-40B4-BE49-F238E27FC236}">
                <a16:creationId xmlns:a16="http://schemas.microsoft.com/office/drawing/2014/main" id="{93BFF352-AFAF-4DFF-9A0E-14787D1B0EAD}"/>
              </a:ext>
            </a:extLst>
          </p:cNvPr>
          <p:cNvSpPr>
            <a:spLocks noGrp="1"/>
          </p:cNvSpPr>
          <p:nvPr>
            <p:ph sz="quarter" idx="4"/>
          </p:nvPr>
        </p:nvSpPr>
        <p:spPr>
          <a:xfrm>
            <a:off x="6194427" y="2505075"/>
            <a:ext cx="5183188" cy="3684588"/>
          </a:xfrm>
        </p:spPr>
        <p:txBody>
          <a:bodyPr>
            <a:normAutofit fontScale="85000" lnSpcReduction="20000"/>
          </a:bodyPr>
          <a:lstStyle/>
          <a:p>
            <a:r>
              <a:rPr lang="en-US" dirty="0"/>
              <a:t>This research attempts to study the inaccurate pronunciations of the English teachers. </a:t>
            </a:r>
          </a:p>
          <a:p>
            <a:r>
              <a:rPr lang="en-US" dirty="0"/>
              <a:t>The study is necessary due to the fact that learners consider online English teachers as good language model and as an alternative to access English learning materials, especially for those living in rural areas who have less qualified teachers and limited learning materials such as books (Hossain, 2016; </a:t>
            </a:r>
            <a:r>
              <a:rPr lang="en-US" dirty="0" err="1"/>
              <a:t>Rahmadi</a:t>
            </a:r>
            <a:r>
              <a:rPr lang="en-US" dirty="0"/>
              <a:t>, </a:t>
            </a:r>
            <a:r>
              <a:rPr lang="en-US" dirty="0" err="1"/>
              <a:t>Istiqamah</a:t>
            </a:r>
            <a:r>
              <a:rPr lang="en-US" dirty="0"/>
              <a:t>, </a:t>
            </a:r>
            <a:r>
              <a:rPr lang="en-US" dirty="0" err="1"/>
              <a:t>Adriyanto</a:t>
            </a:r>
            <a:r>
              <a:rPr lang="en-US" dirty="0"/>
              <a:t>, 2010)</a:t>
            </a:r>
          </a:p>
        </p:txBody>
      </p:sp>
    </p:spTree>
    <p:extLst>
      <p:ext uri="{BB962C8B-B14F-4D97-AF65-F5344CB8AC3E}">
        <p14:creationId xmlns:p14="http://schemas.microsoft.com/office/powerpoint/2010/main" val="128390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a:xfrm>
            <a:off x="3832370" y="1564784"/>
            <a:ext cx="5157787" cy="823912"/>
          </a:xfrm>
        </p:spPr>
        <p:txBody>
          <a:bodyPr>
            <a:normAutofit/>
          </a:bodyPr>
          <a:lstStyle/>
          <a:p>
            <a:pPr algn="ctr"/>
            <a:r>
              <a:rPr lang="en-US" sz="2800" dirty="0">
                <a:solidFill>
                  <a:srgbClr val="C00000"/>
                </a:solidFill>
              </a:rPr>
              <a:t>BACKGROUND OF STUDY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85000" lnSpcReduction="10000"/>
          </a:bodyPr>
          <a:lstStyle/>
          <a:p>
            <a:r>
              <a:rPr lang="en-US" dirty="0"/>
              <a:t>Of all kinds of mispronunciations, one of them is vowel confusions (Meng, Lo, Wang, and Lau, 2007) that become the focus of this study. </a:t>
            </a:r>
          </a:p>
          <a:p>
            <a:endParaRPr lang="en-US" dirty="0"/>
          </a:p>
          <a:p>
            <a:r>
              <a:rPr lang="en-US" dirty="0"/>
              <a:t>Indonesian (here referred as L1) and English language (as L2) have some similarities and differences in terms of phonemic oppositions and phonetic features (</a:t>
            </a:r>
            <a:r>
              <a:rPr lang="en-US" dirty="0" err="1"/>
              <a:t>Pallawa</a:t>
            </a:r>
            <a:r>
              <a:rPr lang="en-US" dirty="0"/>
              <a:t>, 2013). </a:t>
            </a:r>
          </a:p>
        </p:txBody>
      </p:sp>
      <p:sp>
        <p:nvSpPr>
          <p:cNvPr id="9" name="Content Placeholder 8">
            <a:extLst>
              <a:ext uri="{FF2B5EF4-FFF2-40B4-BE49-F238E27FC236}">
                <a16:creationId xmlns:a16="http://schemas.microsoft.com/office/drawing/2014/main" id="{93BFF352-AFAF-4DFF-9A0E-14787D1B0EAD}"/>
              </a:ext>
            </a:extLst>
          </p:cNvPr>
          <p:cNvSpPr>
            <a:spLocks noGrp="1"/>
          </p:cNvSpPr>
          <p:nvPr>
            <p:ph sz="quarter" idx="4"/>
          </p:nvPr>
        </p:nvSpPr>
        <p:spPr>
          <a:xfrm>
            <a:off x="6194427" y="2505075"/>
            <a:ext cx="5183188" cy="3684588"/>
          </a:xfrm>
        </p:spPr>
        <p:txBody>
          <a:bodyPr>
            <a:normAutofit fontScale="85000" lnSpcReduction="10000"/>
          </a:bodyPr>
          <a:lstStyle/>
          <a:p>
            <a:r>
              <a:rPr lang="en-US" dirty="0" err="1"/>
              <a:t>Kosasih’s</a:t>
            </a:r>
            <a:r>
              <a:rPr lang="en-US" dirty="0"/>
              <a:t> (2017) research result suggested that there were 20 English vowel sounds and only 13 Indonesian vowel sounds. </a:t>
            </a:r>
          </a:p>
          <a:p>
            <a:endParaRPr lang="en-US" dirty="0"/>
          </a:p>
          <a:p>
            <a:r>
              <a:rPr lang="en-US" dirty="0"/>
              <a:t>There are  some English vowels that do not exist in Indonesian vowels. Those English vowels are [ɑ:], [ɜ:], [</a:t>
            </a:r>
            <a:r>
              <a:rPr lang="en-US" dirty="0" err="1"/>
              <a:t>əʊ</a:t>
            </a:r>
            <a:r>
              <a:rPr lang="en-US" dirty="0"/>
              <a:t>], [</a:t>
            </a:r>
            <a:r>
              <a:rPr lang="en-US" dirty="0" err="1"/>
              <a:t>eə</a:t>
            </a:r>
            <a:r>
              <a:rPr lang="en-US" dirty="0"/>
              <a:t>], [</a:t>
            </a:r>
            <a:r>
              <a:rPr lang="en-US" dirty="0" err="1"/>
              <a:t>ɪə</a:t>
            </a:r>
            <a:r>
              <a:rPr lang="en-US" dirty="0"/>
              <a:t>], [</a:t>
            </a:r>
            <a:r>
              <a:rPr lang="en-US" dirty="0" err="1"/>
              <a:t>eɪ</a:t>
            </a:r>
            <a:r>
              <a:rPr lang="en-US" dirty="0"/>
              <a:t>], [</a:t>
            </a:r>
            <a:r>
              <a:rPr lang="en-US" dirty="0" err="1"/>
              <a:t>ʊə</a:t>
            </a:r>
            <a:r>
              <a:rPr lang="en-US" dirty="0"/>
              <a:t>]. </a:t>
            </a:r>
          </a:p>
        </p:txBody>
      </p:sp>
    </p:spTree>
    <p:extLst>
      <p:ext uri="{BB962C8B-B14F-4D97-AF65-F5344CB8AC3E}">
        <p14:creationId xmlns:p14="http://schemas.microsoft.com/office/powerpoint/2010/main" val="3562825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p:txBody>
          <a:bodyPr>
            <a:normAutofit/>
          </a:bodyPr>
          <a:lstStyle/>
          <a:p>
            <a:pPr algn="ctr"/>
            <a:r>
              <a:rPr lang="en-US" sz="2800" dirty="0">
                <a:solidFill>
                  <a:srgbClr val="C00000"/>
                </a:solidFill>
              </a:rPr>
              <a:t>BACKGROUND OF STUDY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85000" lnSpcReduction="20000"/>
          </a:bodyPr>
          <a:lstStyle/>
          <a:p>
            <a:r>
              <a:rPr lang="en-US" dirty="0" err="1"/>
              <a:t>Kosasih</a:t>
            </a:r>
            <a:r>
              <a:rPr lang="en-US" dirty="0"/>
              <a:t> (2017) furtherly explained that the differences between Indonesian and English vowel sounds and also the absence of some English vowel sounds in Indonesian trigger some factors influencing English vowel sound mispronunciation made by Indonesian English learners. </a:t>
            </a:r>
          </a:p>
          <a:p>
            <a:endParaRPr lang="en-US" dirty="0"/>
          </a:p>
          <a:p>
            <a:r>
              <a:rPr lang="en-US" dirty="0"/>
              <a:t>One of the factors is Indonesian pronunciation habit of using a single vowel sound (</a:t>
            </a:r>
            <a:r>
              <a:rPr lang="en-US" dirty="0" err="1"/>
              <a:t>Kosasih</a:t>
            </a:r>
            <a:r>
              <a:rPr lang="en-US" dirty="0"/>
              <a:t>, 2017).</a:t>
            </a:r>
          </a:p>
        </p:txBody>
      </p:sp>
      <p:sp>
        <p:nvSpPr>
          <p:cNvPr id="2" name="Text Placeholder 1">
            <a:extLst>
              <a:ext uri="{FF2B5EF4-FFF2-40B4-BE49-F238E27FC236}">
                <a16:creationId xmlns:a16="http://schemas.microsoft.com/office/drawing/2014/main" id="{FEA620F2-9D9C-4C0A-8B6D-4A1B406BC90B}"/>
              </a:ext>
            </a:extLst>
          </p:cNvPr>
          <p:cNvSpPr>
            <a:spLocks noGrp="1"/>
          </p:cNvSpPr>
          <p:nvPr>
            <p:ph type="body" sz="quarter" idx="3"/>
          </p:nvPr>
        </p:nvSpPr>
        <p:spPr/>
        <p:txBody>
          <a:bodyPr/>
          <a:lstStyle/>
          <a:p>
            <a:pPr algn="ctr"/>
            <a:r>
              <a:rPr lang="en-US" sz="2400" dirty="0">
                <a:solidFill>
                  <a:srgbClr val="C00000"/>
                </a:solidFill>
              </a:rPr>
              <a:t>RESEARCH QUESTIONS</a:t>
            </a:r>
          </a:p>
        </p:txBody>
      </p:sp>
      <p:sp>
        <p:nvSpPr>
          <p:cNvPr id="9" name="Content Placeholder 8">
            <a:extLst>
              <a:ext uri="{FF2B5EF4-FFF2-40B4-BE49-F238E27FC236}">
                <a16:creationId xmlns:a16="http://schemas.microsoft.com/office/drawing/2014/main" id="{93BFF352-AFAF-4DFF-9A0E-14787D1B0EAD}"/>
              </a:ext>
            </a:extLst>
          </p:cNvPr>
          <p:cNvSpPr>
            <a:spLocks noGrp="1"/>
          </p:cNvSpPr>
          <p:nvPr>
            <p:ph sz="quarter" idx="4"/>
          </p:nvPr>
        </p:nvSpPr>
        <p:spPr/>
        <p:txBody>
          <a:bodyPr>
            <a:normAutofit fontScale="85000" lnSpcReduction="20000"/>
          </a:bodyPr>
          <a:lstStyle/>
          <a:p>
            <a:pPr marL="514350" indent="-514350" algn="just">
              <a:buFont typeface="+mj-lt"/>
              <a:buAutoNum type="arabicPeriod"/>
            </a:pPr>
            <a:r>
              <a:rPr lang="en-US" dirty="0"/>
              <a:t>To what extent do online Indonesian English teachers produce English vowel mispronunciations?</a:t>
            </a:r>
          </a:p>
          <a:p>
            <a:pPr marL="514350" indent="-514350" algn="just">
              <a:buFont typeface="+mj-lt"/>
              <a:buAutoNum type="arabicPeriod"/>
            </a:pPr>
            <a:endParaRPr lang="en-US" dirty="0"/>
          </a:p>
          <a:p>
            <a:pPr marL="514350" indent="-514350" algn="just">
              <a:buFont typeface="+mj-lt"/>
              <a:buAutoNum type="arabicPeriod"/>
            </a:pPr>
            <a:r>
              <a:rPr lang="en-US" dirty="0"/>
              <a:t>What are the factors influencing the English vowel mispronunciations?</a:t>
            </a:r>
          </a:p>
        </p:txBody>
      </p:sp>
    </p:spTree>
    <p:extLst>
      <p:ext uri="{BB962C8B-B14F-4D97-AF65-F5344CB8AC3E}">
        <p14:creationId xmlns:p14="http://schemas.microsoft.com/office/powerpoint/2010/main" val="336342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fade">
                                      <p:cBhvr>
                                        <p:cTn id="22" dur="500"/>
                                        <p:tgtEl>
                                          <p:spTgt spid="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p:txBody>
          <a:bodyPr>
            <a:normAutofit/>
          </a:bodyPr>
          <a:lstStyle/>
          <a:p>
            <a:pPr algn="ctr"/>
            <a:r>
              <a:rPr lang="en-US" sz="2800" dirty="0">
                <a:solidFill>
                  <a:srgbClr val="C00000"/>
                </a:solidFill>
              </a:rPr>
              <a:t>METHOD</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70000" lnSpcReduction="20000"/>
          </a:bodyPr>
          <a:lstStyle/>
          <a:p>
            <a:r>
              <a:rPr lang="en-US" dirty="0"/>
              <a:t>The research was conducted by collecting five English teaching videos taken from three channels of YouTube websites. </a:t>
            </a:r>
          </a:p>
          <a:p>
            <a:endParaRPr lang="en-US" dirty="0"/>
          </a:p>
          <a:p>
            <a:r>
              <a:rPr lang="en-US" dirty="0"/>
              <a:t>To obtain the data, the researchers critically listened to each video and then listed any mispronounced English vowel produced by the online Indonesian English teachers in the research’s blueprint by referring to the 12 kinds of English vowels by Roach (2003).</a:t>
            </a:r>
          </a:p>
          <a:p>
            <a:endParaRPr lang="en-US" dirty="0"/>
          </a:p>
          <a:p>
            <a:r>
              <a:rPr lang="en-US" dirty="0"/>
              <a:t>Then, validation process was conducted.</a:t>
            </a:r>
          </a:p>
          <a:p>
            <a:r>
              <a:rPr lang="en-US" dirty="0"/>
              <a:t>After that, the analysis process was done.</a:t>
            </a:r>
          </a:p>
        </p:txBody>
      </p:sp>
      <p:sp>
        <p:nvSpPr>
          <p:cNvPr id="4" name="Text Placeholder 3">
            <a:extLst>
              <a:ext uri="{FF2B5EF4-FFF2-40B4-BE49-F238E27FC236}">
                <a16:creationId xmlns:a16="http://schemas.microsoft.com/office/drawing/2014/main" id="{DD517677-AD81-477A-ABA1-264E053B6B24}"/>
              </a:ext>
            </a:extLst>
          </p:cNvPr>
          <p:cNvSpPr>
            <a:spLocks noGrp="1"/>
          </p:cNvSpPr>
          <p:nvPr>
            <p:ph type="body" sz="quarter" idx="3"/>
          </p:nvPr>
        </p:nvSpPr>
        <p:spPr/>
        <p:txBody>
          <a:bodyPr/>
          <a:lstStyle/>
          <a:p>
            <a:pPr algn="ctr"/>
            <a:r>
              <a:rPr lang="en-US" dirty="0">
                <a:solidFill>
                  <a:srgbClr val="C00000"/>
                </a:solidFill>
              </a:rPr>
              <a:t>RESULTS AND DISCUSSION</a:t>
            </a:r>
          </a:p>
        </p:txBody>
      </p:sp>
      <p:sp>
        <p:nvSpPr>
          <p:cNvPr id="9" name="Content Placeholder 8">
            <a:extLst>
              <a:ext uri="{FF2B5EF4-FFF2-40B4-BE49-F238E27FC236}">
                <a16:creationId xmlns:a16="http://schemas.microsoft.com/office/drawing/2014/main" id="{93BFF352-AFAF-4DFF-9A0E-14787D1B0EAD}"/>
              </a:ext>
            </a:extLst>
          </p:cNvPr>
          <p:cNvSpPr>
            <a:spLocks noGrp="1"/>
          </p:cNvSpPr>
          <p:nvPr>
            <p:ph sz="quarter" idx="4"/>
          </p:nvPr>
        </p:nvSpPr>
        <p:spPr>
          <a:xfrm>
            <a:off x="6172200" y="2505075"/>
            <a:ext cx="5482244" cy="3987800"/>
          </a:xfrm>
        </p:spPr>
        <p:txBody>
          <a:bodyPr>
            <a:normAutofit fontScale="70000" lnSpcReduction="20000"/>
          </a:bodyPr>
          <a:lstStyle/>
          <a:p>
            <a:r>
              <a:rPr lang="en-US" dirty="0"/>
              <a:t>The researchers discovered nine (9) vowels that were inaccurately pronounced by the online Indonesian English teachers from the total of 19 English vowel sounds (Roach, 2013). </a:t>
            </a:r>
          </a:p>
          <a:p>
            <a:endParaRPr lang="en-US" dirty="0"/>
          </a:p>
          <a:p>
            <a:r>
              <a:rPr lang="en-US" dirty="0"/>
              <a:t>Those vowels are [ɪ], [ӕ], [ᴧ], [ɒ], [ɑ:], [</a:t>
            </a:r>
            <a:r>
              <a:rPr lang="en-US" dirty="0" err="1"/>
              <a:t>ɪǝ</a:t>
            </a:r>
            <a:r>
              <a:rPr lang="en-US" dirty="0"/>
              <a:t>], [</a:t>
            </a:r>
            <a:r>
              <a:rPr lang="en-US" dirty="0" err="1"/>
              <a:t>eɪ</a:t>
            </a:r>
            <a:r>
              <a:rPr lang="en-US" dirty="0"/>
              <a:t>], [</a:t>
            </a:r>
            <a:r>
              <a:rPr lang="en-US" dirty="0" err="1"/>
              <a:t>aɪ</a:t>
            </a:r>
            <a:r>
              <a:rPr lang="en-US" dirty="0"/>
              <a:t>], and [</a:t>
            </a:r>
            <a:r>
              <a:rPr lang="en-US" dirty="0" err="1"/>
              <a:t>oʊ</a:t>
            </a:r>
            <a:r>
              <a:rPr lang="en-US" dirty="0"/>
              <a:t>] with the diphthongs as the most frequently mispronounced English vowels.</a:t>
            </a:r>
          </a:p>
          <a:p>
            <a:endParaRPr lang="en-US" dirty="0"/>
          </a:p>
          <a:p>
            <a:r>
              <a:rPr lang="en-US" dirty="0"/>
              <a:t>The inaccurate pronunciations occurred because of two major factors. The first factor is the interference of Indonesian pronunciation habit as found in 19 out of 25 findings, such as in the mispronunciation of English diphthongs of [</a:t>
            </a:r>
            <a:r>
              <a:rPr lang="en-US" dirty="0" err="1"/>
              <a:t>eɪ</a:t>
            </a:r>
            <a:r>
              <a:rPr lang="en-US" dirty="0"/>
              <a:t>], [</a:t>
            </a:r>
            <a:r>
              <a:rPr lang="en-US" dirty="0" err="1"/>
              <a:t>oʊ</a:t>
            </a:r>
            <a:r>
              <a:rPr lang="en-US" dirty="0"/>
              <a:t>], and non-diphthongs of [ɪ], [ᴧ], and [ɒ].</a:t>
            </a:r>
          </a:p>
        </p:txBody>
      </p:sp>
    </p:spTree>
    <p:extLst>
      <p:ext uri="{BB962C8B-B14F-4D97-AF65-F5344CB8AC3E}">
        <p14:creationId xmlns:p14="http://schemas.microsoft.com/office/powerpoint/2010/main" val="63184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fade">
                                      <p:cBhvr>
                                        <p:cTn id="37" dur="500"/>
                                        <p:tgtEl>
                                          <p:spTgt spid="9">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fade">
                                      <p:cBhvr>
                                        <p:cTn id="42" dur="500"/>
                                        <p:tgtEl>
                                          <p:spTgt spid="9">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4" end="4"/>
                                            </p:txEl>
                                          </p:spTgt>
                                        </p:tgtEl>
                                        <p:attrNameLst>
                                          <p:attrName>style.visibility</p:attrName>
                                        </p:attrNameLst>
                                      </p:cBhvr>
                                      <p:to>
                                        <p:strVal val="visible"/>
                                      </p:to>
                                    </p:set>
                                    <p:animEffect transition="in" filter="fade">
                                      <p:cBhvr>
                                        <p:cTn id="4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p:txBody>
          <a:bodyPr>
            <a:normAutofit/>
          </a:bodyPr>
          <a:lstStyle/>
          <a:p>
            <a:pPr algn="ctr"/>
            <a:r>
              <a:rPr lang="en-US" sz="2800" dirty="0">
                <a:solidFill>
                  <a:srgbClr val="C00000"/>
                </a:solidFill>
              </a:rPr>
              <a:t>RESULTS AND DISCUSSION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92500" lnSpcReduction="10000"/>
          </a:bodyPr>
          <a:lstStyle/>
          <a:p>
            <a:r>
              <a:rPr lang="en-US" dirty="0"/>
              <a:t>This factor covers the Indonesian learners’ difficulties in differentiating long and short English vowels and the tendency of using sound generalization.</a:t>
            </a:r>
          </a:p>
          <a:p>
            <a:endParaRPr lang="en-US" dirty="0"/>
          </a:p>
          <a:p>
            <a:r>
              <a:rPr lang="en-US" dirty="0"/>
              <a:t>The teachers tend to pronounce some words in Indonesian if the words were similar or identical with Indonesian words. </a:t>
            </a:r>
          </a:p>
          <a:p>
            <a:endParaRPr lang="en-US" dirty="0"/>
          </a:p>
        </p:txBody>
      </p:sp>
      <p:pic>
        <p:nvPicPr>
          <p:cNvPr id="12" name="Picture 11">
            <a:extLst>
              <a:ext uri="{FF2B5EF4-FFF2-40B4-BE49-F238E27FC236}">
                <a16:creationId xmlns:a16="http://schemas.microsoft.com/office/drawing/2014/main" id="{B78B2E8A-6456-448F-9B81-5163EE53C304}"/>
              </a:ext>
            </a:extLst>
          </p:cNvPr>
          <p:cNvPicPr>
            <a:picLocks noChangeAspect="1"/>
          </p:cNvPicPr>
          <p:nvPr/>
        </p:nvPicPr>
        <p:blipFill rotWithShape="1">
          <a:blip r:embed="rId3"/>
          <a:srcRect l="36760" t="32593" r="34259" b="12263"/>
          <a:stretch/>
        </p:blipFill>
        <p:spPr>
          <a:xfrm>
            <a:off x="6728177" y="1622601"/>
            <a:ext cx="4538133" cy="4857108"/>
          </a:xfrm>
          <a:prstGeom prst="rect">
            <a:avLst/>
          </a:prstGeom>
        </p:spPr>
      </p:pic>
    </p:spTree>
    <p:extLst>
      <p:ext uri="{BB962C8B-B14F-4D97-AF65-F5344CB8AC3E}">
        <p14:creationId xmlns:p14="http://schemas.microsoft.com/office/powerpoint/2010/main" val="1301058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p:txBody>
          <a:bodyPr>
            <a:normAutofit/>
          </a:bodyPr>
          <a:lstStyle/>
          <a:p>
            <a:pPr algn="ctr"/>
            <a:r>
              <a:rPr lang="en-US" sz="2800" dirty="0">
                <a:solidFill>
                  <a:srgbClr val="C00000"/>
                </a:solidFill>
              </a:rPr>
              <a:t>RESULTS AND DISCUSSION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77500" lnSpcReduction="20000"/>
          </a:bodyPr>
          <a:lstStyle/>
          <a:p>
            <a:r>
              <a:rPr lang="en-US" dirty="0"/>
              <a:t>Following this factor, another factor comes from the absence of English vowel in Indonesian that was found in 10 out of 25. </a:t>
            </a:r>
          </a:p>
        </p:txBody>
      </p:sp>
      <p:sp>
        <p:nvSpPr>
          <p:cNvPr id="4" name="Text Placeholder 3">
            <a:extLst>
              <a:ext uri="{FF2B5EF4-FFF2-40B4-BE49-F238E27FC236}">
                <a16:creationId xmlns:a16="http://schemas.microsoft.com/office/drawing/2014/main" id="{DD517677-AD81-477A-ABA1-264E053B6B24}"/>
              </a:ext>
            </a:extLst>
          </p:cNvPr>
          <p:cNvSpPr>
            <a:spLocks noGrp="1"/>
          </p:cNvSpPr>
          <p:nvPr>
            <p:ph type="body" sz="quarter" idx="3"/>
          </p:nvPr>
        </p:nvSpPr>
        <p:spPr/>
        <p:txBody>
          <a:bodyPr/>
          <a:lstStyle/>
          <a:p>
            <a:pPr algn="ctr"/>
            <a:r>
              <a:rPr lang="en-US" dirty="0">
                <a:solidFill>
                  <a:srgbClr val="C00000"/>
                </a:solidFill>
              </a:rPr>
              <a:t>SUGGESTIONS AND RECOMMENDATION</a:t>
            </a:r>
          </a:p>
        </p:txBody>
      </p:sp>
      <p:sp>
        <p:nvSpPr>
          <p:cNvPr id="9" name="Content Placeholder 8">
            <a:extLst>
              <a:ext uri="{FF2B5EF4-FFF2-40B4-BE49-F238E27FC236}">
                <a16:creationId xmlns:a16="http://schemas.microsoft.com/office/drawing/2014/main" id="{93BFF352-AFAF-4DFF-9A0E-14787D1B0EAD}"/>
              </a:ext>
            </a:extLst>
          </p:cNvPr>
          <p:cNvSpPr>
            <a:spLocks noGrp="1"/>
          </p:cNvSpPr>
          <p:nvPr>
            <p:ph sz="quarter" idx="4"/>
          </p:nvPr>
        </p:nvSpPr>
        <p:spPr>
          <a:xfrm>
            <a:off x="6172200" y="2505075"/>
            <a:ext cx="5482244" cy="3987800"/>
          </a:xfrm>
        </p:spPr>
        <p:txBody>
          <a:bodyPr>
            <a:normAutofit fontScale="77500" lnSpcReduction="20000"/>
          </a:bodyPr>
          <a:lstStyle/>
          <a:p>
            <a:r>
              <a:rPr lang="en-US" dirty="0"/>
              <a:t>Based on the findings, researchers recommend that teaching of pronunciation as part of language teaching aspects should be taken into a serious consideration.</a:t>
            </a:r>
          </a:p>
          <a:p>
            <a:endParaRPr lang="en-US" dirty="0"/>
          </a:p>
          <a:p>
            <a:r>
              <a:rPr lang="en-US" dirty="0"/>
              <a:t>Following to that, teachers need to increase their awareness toward the English vowel sounds that were mispronounced in the findings. </a:t>
            </a:r>
          </a:p>
          <a:p>
            <a:endParaRPr lang="en-US" dirty="0"/>
          </a:p>
          <a:p>
            <a:r>
              <a:rPr lang="en-US" dirty="0"/>
              <a:t>Moreover, teachers not only need to focus on the vowel mispronunciation but also need to pay more attention to factors that caused the mispronunciations. </a:t>
            </a:r>
          </a:p>
        </p:txBody>
      </p:sp>
    </p:spTree>
    <p:extLst>
      <p:ext uri="{BB962C8B-B14F-4D97-AF65-F5344CB8AC3E}">
        <p14:creationId xmlns:p14="http://schemas.microsoft.com/office/powerpoint/2010/main" val="4219794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4.1. The Example of Conducting a Research in This Field (cont.)</a:t>
            </a:r>
          </a:p>
        </p:txBody>
      </p:sp>
      <p:sp>
        <p:nvSpPr>
          <p:cNvPr id="3" name="Text Placeholder 2">
            <a:extLst>
              <a:ext uri="{FF2B5EF4-FFF2-40B4-BE49-F238E27FC236}">
                <a16:creationId xmlns:a16="http://schemas.microsoft.com/office/drawing/2014/main" id="{1E6AC291-23BD-43ED-B61E-CB507A7F77AC}"/>
              </a:ext>
            </a:extLst>
          </p:cNvPr>
          <p:cNvSpPr>
            <a:spLocks noGrp="1"/>
          </p:cNvSpPr>
          <p:nvPr>
            <p:ph type="body" idx="1"/>
          </p:nvPr>
        </p:nvSpPr>
        <p:spPr>
          <a:xfrm>
            <a:off x="3593306" y="1545696"/>
            <a:ext cx="5157787" cy="823912"/>
          </a:xfrm>
        </p:spPr>
        <p:txBody>
          <a:bodyPr>
            <a:normAutofit/>
          </a:bodyPr>
          <a:lstStyle/>
          <a:p>
            <a:pPr algn="ctr"/>
            <a:r>
              <a:rPr lang="en-US" sz="2800" dirty="0">
                <a:solidFill>
                  <a:srgbClr val="C00000"/>
                </a:solidFill>
              </a:rPr>
              <a:t>FURTHER RESEARCH</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77500" lnSpcReduction="20000"/>
          </a:bodyPr>
          <a:lstStyle/>
          <a:p>
            <a:r>
              <a:rPr lang="en-US" dirty="0"/>
              <a:t>You can conduct the same research by involving your own mother tongue.</a:t>
            </a:r>
          </a:p>
          <a:p>
            <a:endParaRPr lang="en-US" dirty="0"/>
          </a:p>
          <a:p>
            <a:r>
              <a:rPr lang="en-US" dirty="0"/>
              <a:t>If you are Indonesian, you can conduct similar research by analyzing the consonants of between English and Indonesian.</a:t>
            </a:r>
          </a:p>
          <a:p>
            <a:endParaRPr lang="en-US" dirty="0"/>
          </a:p>
          <a:p>
            <a:r>
              <a:rPr lang="en-US" dirty="0"/>
              <a:t>If you are from a country with a lot of local languages like Indonesia, you can use the comparison of the language features of between any local language in your country and English.</a:t>
            </a:r>
          </a:p>
        </p:txBody>
      </p:sp>
      <p:sp>
        <p:nvSpPr>
          <p:cNvPr id="9" name="Content Placeholder 8">
            <a:extLst>
              <a:ext uri="{FF2B5EF4-FFF2-40B4-BE49-F238E27FC236}">
                <a16:creationId xmlns:a16="http://schemas.microsoft.com/office/drawing/2014/main" id="{93BFF352-AFAF-4DFF-9A0E-14787D1B0EAD}"/>
              </a:ext>
            </a:extLst>
          </p:cNvPr>
          <p:cNvSpPr>
            <a:spLocks noGrp="1"/>
          </p:cNvSpPr>
          <p:nvPr>
            <p:ph sz="quarter" idx="4"/>
          </p:nvPr>
        </p:nvSpPr>
        <p:spPr>
          <a:xfrm>
            <a:off x="6172200" y="2505075"/>
            <a:ext cx="5482244" cy="3987800"/>
          </a:xfrm>
        </p:spPr>
        <p:txBody>
          <a:bodyPr>
            <a:normAutofit fontScale="77500" lnSpcReduction="20000"/>
          </a:bodyPr>
          <a:lstStyle/>
          <a:p>
            <a:r>
              <a:rPr lang="en-US" dirty="0"/>
              <a:t>You may analyze the pronunciation error further by taking into account any background that may influence the errors, e.g. social background and educational background.</a:t>
            </a:r>
          </a:p>
        </p:txBody>
      </p:sp>
    </p:spTree>
    <p:extLst>
      <p:ext uri="{BB962C8B-B14F-4D97-AF65-F5344CB8AC3E}">
        <p14:creationId xmlns:p14="http://schemas.microsoft.com/office/powerpoint/2010/main" val="405037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364529" y="286763"/>
            <a:ext cx="10515600" cy="796970"/>
          </a:xfrm>
        </p:spPr>
        <p:txBody>
          <a:bodyPr>
            <a:normAutofit/>
          </a:bodyPr>
          <a:lstStyle/>
          <a:p>
            <a:r>
              <a:rPr lang="en-US" sz="4000" b="1" dirty="0">
                <a:latin typeface="Cambria" panose="02040503050406030204" pitchFamily="18" charset="0"/>
                <a:ea typeface="Cambria" panose="02040503050406030204" pitchFamily="18" charset="0"/>
              </a:rPr>
              <a:t>5.1. REVIEW – part 1</a:t>
            </a:r>
          </a:p>
        </p:txBody>
      </p:sp>
      <p:sp>
        <p:nvSpPr>
          <p:cNvPr id="6" name="TextBox 5">
            <a:extLst>
              <a:ext uri="{FF2B5EF4-FFF2-40B4-BE49-F238E27FC236}">
                <a16:creationId xmlns:a16="http://schemas.microsoft.com/office/drawing/2014/main" id="{C877ADA5-FBD6-45B6-9CC3-3D4CC6BD5AE3}"/>
              </a:ext>
            </a:extLst>
          </p:cNvPr>
          <p:cNvSpPr txBox="1"/>
          <p:nvPr/>
        </p:nvSpPr>
        <p:spPr>
          <a:xfrm>
            <a:off x="364529" y="1077702"/>
            <a:ext cx="11222182" cy="923330"/>
          </a:xfrm>
          <a:prstGeom prst="rect">
            <a:avLst/>
          </a:prstGeom>
          <a:noFill/>
        </p:spPr>
        <p:txBody>
          <a:bodyPr wrap="square" rtlCol="0">
            <a:spAutoFit/>
          </a:bodyPr>
          <a:lstStyle/>
          <a:p>
            <a:r>
              <a:rPr lang="en-US" dirty="0"/>
              <a:t>Please answer the following questions to review what you have learned about what phonology is. Do not go to the next slide before you completely answer all of them.  This first part of the review requires you to match the statements on the left to either </a:t>
            </a:r>
            <a:r>
              <a:rPr lang="en-US" b="1" dirty="0"/>
              <a:t>phonetics</a:t>
            </a:r>
            <a:r>
              <a:rPr lang="en-US" dirty="0"/>
              <a:t> or </a:t>
            </a:r>
            <a:r>
              <a:rPr lang="en-US" b="1" dirty="0"/>
              <a:t>phonology, </a:t>
            </a:r>
            <a:r>
              <a:rPr lang="en-US" dirty="0"/>
              <a:t>asking you to analyze the difference between them.</a:t>
            </a:r>
          </a:p>
        </p:txBody>
      </p:sp>
      <p:graphicFrame>
        <p:nvGraphicFramePr>
          <p:cNvPr id="2" name="Table 2">
            <a:extLst>
              <a:ext uri="{FF2B5EF4-FFF2-40B4-BE49-F238E27FC236}">
                <a16:creationId xmlns:a16="http://schemas.microsoft.com/office/drawing/2014/main" id="{A1933606-92E1-45D5-8671-20AD689CFC85}"/>
              </a:ext>
            </a:extLst>
          </p:cNvPr>
          <p:cNvGraphicFramePr>
            <a:graphicFrameLocks noGrp="1"/>
          </p:cNvGraphicFramePr>
          <p:nvPr>
            <p:extLst>
              <p:ext uri="{D42A27DB-BD31-4B8C-83A1-F6EECF244321}">
                <p14:modId xmlns:p14="http://schemas.microsoft.com/office/powerpoint/2010/main" val="431179820"/>
              </p:ext>
            </p:extLst>
          </p:nvPr>
        </p:nvGraphicFramePr>
        <p:xfrm>
          <a:off x="390800" y="2212159"/>
          <a:ext cx="5705200" cy="4220250"/>
        </p:xfrm>
        <a:graphic>
          <a:graphicData uri="http://schemas.openxmlformats.org/drawingml/2006/table">
            <a:tbl>
              <a:tblPr firstRow="1" bandRow="1">
                <a:tableStyleId>{5940675A-B579-460E-94D1-54222C63F5DA}</a:tableStyleId>
              </a:tblPr>
              <a:tblGrid>
                <a:gridCol w="5389111">
                  <a:extLst>
                    <a:ext uri="{9D8B030D-6E8A-4147-A177-3AD203B41FA5}">
                      <a16:colId xmlns:a16="http://schemas.microsoft.com/office/drawing/2014/main" val="1351002152"/>
                    </a:ext>
                  </a:extLst>
                </a:gridCol>
                <a:gridCol w="316089">
                  <a:extLst>
                    <a:ext uri="{9D8B030D-6E8A-4147-A177-3AD203B41FA5}">
                      <a16:colId xmlns:a16="http://schemas.microsoft.com/office/drawing/2014/main" val="1288773158"/>
                    </a:ext>
                  </a:extLst>
                </a:gridCol>
              </a:tblGrid>
              <a:tr h="350419">
                <a:tc>
                  <a:txBody>
                    <a:bodyPr/>
                    <a:lstStyle/>
                    <a:p>
                      <a:r>
                        <a:rPr lang="en-US" sz="1400" dirty="0"/>
                        <a:t>“actual” physical sounds as they are manifested in human speech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dirty="0">
                          <a:sym typeface="Symbol" panose="05050102010706020507" pitchFamily="18" charset="2"/>
                        </a:rPr>
                        <a:t></a:t>
                      </a:r>
                      <a:endParaRPr lang="en-US"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8855126"/>
                  </a:ext>
                </a:extLst>
              </a:tr>
              <a:tr h="122847">
                <a:tc>
                  <a:txBody>
                    <a:bodyPr/>
                    <a:lstStyle/>
                    <a:p>
                      <a:r>
                        <a:rPr lang="en-US" sz="1400" dirty="0"/>
                        <a:t>the scientific study of language structure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72561414"/>
                  </a:ext>
                </a:extLst>
              </a:tr>
              <a:tr h="605216">
                <a:tc>
                  <a:txBody>
                    <a:bodyPr/>
                    <a:lstStyle/>
                    <a:p>
                      <a:r>
                        <a:rPr lang="en-US" sz="1400" dirty="0"/>
                        <a:t>concentrates on acoustic waveforms, formant values, measurements of duration measured in milliseconds, of amplitude and frequency.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6257709"/>
                  </a:ext>
                </a:extLst>
              </a:tr>
              <a:tr h="304800">
                <a:tc>
                  <a:txBody>
                    <a:bodyPr/>
                    <a:lstStyle/>
                    <a:p>
                      <a:r>
                        <a:rPr lang="en-US" sz="1400" dirty="0"/>
                        <a:t>is an abstract cognitive system dealing with rules in a mental grammar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93757961"/>
                  </a:ext>
                </a:extLst>
              </a:tr>
              <a:tr h="345440">
                <a:tc>
                  <a:txBody>
                    <a:bodyPr/>
                    <a:lstStyle/>
                    <a:p>
                      <a:r>
                        <a:rPr lang="en-US" sz="1400" dirty="0"/>
                        <a:t>deals with the physical principles underlying the production of sounds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26556578"/>
                  </a:ext>
                </a:extLst>
              </a:tr>
              <a:tr h="295769">
                <a:tc>
                  <a:txBody>
                    <a:bodyPr/>
                    <a:lstStyle/>
                    <a:p>
                      <a:r>
                        <a:rPr lang="en-US" sz="1400" dirty="0"/>
                        <a:t>studies the muscles and other articulatory structures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756789"/>
                  </a:ext>
                </a:extLst>
              </a:tr>
              <a:tr h="279964">
                <a:tc>
                  <a:txBody>
                    <a:bodyPr/>
                    <a:lstStyle/>
                    <a:p>
                      <a:r>
                        <a:rPr lang="en-US" sz="1400" dirty="0"/>
                        <a:t>studies the symbolic representation of segments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92606993"/>
                  </a:ext>
                </a:extLst>
              </a:tr>
              <a:tr h="384154">
                <a:tc>
                  <a:txBody>
                    <a:bodyPr/>
                    <a:lstStyle/>
                    <a:p>
                      <a:r>
                        <a:rPr lang="en-US" sz="1400" dirty="0"/>
                        <a:t>studies the systems of stops in, for instance, Hindi and English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01099477"/>
                  </a:ext>
                </a:extLst>
              </a:tr>
              <a:tr h="384154">
                <a:tc>
                  <a:txBody>
                    <a:bodyPr/>
                    <a:lstStyle/>
                    <a:p>
                      <a:r>
                        <a:rPr lang="en-US" sz="1400" dirty="0"/>
                        <a:t>studies certain combinations of sounds that are allowed and not allowed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498745"/>
                  </a:ext>
                </a:extLst>
              </a:tr>
              <a:tr h="384154">
                <a:tc>
                  <a:txBody>
                    <a:bodyPr/>
                    <a:lstStyle/>
                    <a:p>
                      <a:r>
                        <a:rPr lang="en-US" sz="1400" dirty="0"/>
                        <a:t>analyzing which physical properties of speech sounds are cognitively important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24060666"/>
                  </a:ext>
                </a:extLst>
              </a:tr>
            </a:tbl>
          </a:graphicData>
        </a:graphic>
      </p:graphicFrame>
      <p:sp>
        <p:nvSpPr>
          <p:cNvPr id="3" name="Rectangle 2">
            <a:extLst>
              <a:ext uri="{FF2B5EF4-FFF2-40B4-BE49-F238E27FC236}">
                <a16:creationId xmlns:a16="http://schemas.microsoft.com/office/drawing/2014/main" id="{A8E70C21-33A4-471B-A716-57C7B1E44B08}"/>
              </a:ext>
            </a:extLst>
          </p:cNvPr>
          <p:cNvSpPr/>
          <p:nvPr/>
        </p:nvSpPr>
        <p:spPr>
          <a:xfrm>
            <a:off x="8477956" y="2872870"/>
            <a:ext cx="2788356" cy="7112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atin typeface="Cambria" panose="02040503050406030204" pitchFamily="18" charset="0"/>
                <a:ea typeface="Cambria" panose="02040503050406030204" pitchFamily="18" charset="0"/>
              </a:rPr>
              <a:t>PHONETICS</a:t>
            </a:r>
          </a:p>
        </p:txBody>
      </p:sp>
      <p:sp>
        <p:nvSpPr>
          <p:cNvPr id="8" name="Rectangle 7">
            <a:extLst>
              <a:ext uri="{FF2B5EF4-FFF2-40B4-BE49-F238E27FC236}">
                <a16:creationId xmlns:a16="http://schemas.microsoft.com/office/drawing/2014/main" id="{5F41399E-9607-46BC-A559-F148869F5AEF}"/>
              </a:ext>
            </a:extLst>
          </p:cNvPr>
          <p:cNvSpPr/>
          <p:nvPr/>
        </p:nvSpPr>
        <p:spPr>
          <a:xfrm>
            <a:off x="8477956" y="4501369"/>
            <a:ext cx="3002846" cy="7112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atin typeface="Cambria" panose="02040503050406030204" pitchFamily="18" charset="0"/>
                <a:ea typeface="Cambria" panose="02040503050406030204" pitchFamily="18" charset="0"/>
              </a:rPr>
              <a:t>PHONOLOGY</a:t>
            </a:r>
          </a:p>
        </p:txBody>
      </p:sp>
    </p:spTree>
    <p:extLst>
      <p:ext uri="{BB962C8B-B14F-4D97-AF65-F5344CB8AC3E}">
        <p14:creationId xmlns:p14="http://schemas.microsoft.com/office/powerpoint/2010/main" val="18814828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364529" y="286763"/>
            <a:ext cx="10515600" cy="796970"/>
          </a:xfrm>
        </p:spPr>
        <p:txBody>
          <a:bodyPr>
            <a:normAutofit/>
          </a:bodyPr>
          <a:lstStyle/>
          <a:p>
            <a:r>
              <a:rPr lang="en-US" sz="4000" b="1" dirty="0">
                <a:latin typeface="Cambria" panose="02040503050406030204" pitchFamily="18" charset="0"/>
                <a:ea typeface="Cambria" panose="02040503050406030204" pitchFamily="18" charset="0"/>
              </a:rPr>
              <a:t>5.1. REVIEW – part 1 - </a:t>
            </a:r>
            <a:r>
              <a:rPr lang="en-US" sz="4000" b="1" dirty="0">
                <a:solidFill>
                  <a:srgbClr val="C00000"/>
                </a:solidFill>
                <a:latin typeface="Cambria" panose="02040503050406030204" pitchFamily="18" charset="0"/>
                <a:ea typeface="Cambria" panose="02040503050406030204" pitchFamily="18" charset="0"/>
              </a:rPr>
              <a:t>ANSWER KEY </a:t>
            </a:r>
          </a:p>
        </p:txBody>
      </p:sp>
      <p:sp>
        <p:nvSpPr>
          <p:cNvPr id="6" name="TextBox 5">
            <a:extLst>
              <a:ext uri="{FF2B5EF4-FFF2-40B4-BE49-F238E27FC236}">
                <a16:creationId xmlns:a16="http://schemas.microsoft.com/office/drawing/2014/main" id="{C877ADA5-FBD6-45B6-9CC3-3D4CC6BD5AE3}"/>
              </a:ext>
            </a:extLst>
          </p:cNvPr>
          <p:cNvSpPr txBox="1"/>
          <p:nvPr/>
        </p:nvSpPr>
        <p:spPr>
          <a:xfrm>
            <a:off x="364529" y="1077702"/>
            <a:ext cx="11222182" cy="923330"/>
          </a:xfrm>
          <a:prstGeom prst="rect">
            <a:avLst/>
          </a:prstGeom>
          <a:noFill/>
        </p:spPr>
        <p:txBody>
          <a:bodyPr wrap="square" rtlCol="0">
            <a:spAutoFit/>
          </a:bodyPr>
          <a:lstStyle/>
          <a:p>
            <a:r>
              <a:rPr lang="en-US" dirty="0"/>
              <a:t>Please answer the following questions to review what you have learned about what phonology is. Do not go to the next slide before you completely answer all of them.  This first part of the review requires you to match the statements on the left to either </a:t>
            </a:r>
            <a:r>
              <a:rPr lang="en-US" b="1" dirty="0"/>
              <a:t>phonetics</a:t>
            </a:r>
            <a:r>
              <a:rPr lang="en-US" dirty="0"/>
              <a:t> or </a:t>
            </a:r>
            <a:r>
              <a:rPr lang="en-US" b="1" dirty="0"/>
              <a:t>phonology, </a:t>
            </a:r>
            <a:r>
              <a:rPr lang="en-US" dirty="0"/>
              <a:t>asking you to analyze the difference between them.</a:t>
            </a:r>
          </a:p>
        </p:txBody>
      </p:sp>
      <p:graphicFrame>
        <p:nvGraphicFramePr>
          <p:cNvPr id="2" name="Table 2">
            <a:extLst>
              <a:ext uri="{FF2B5EF4-FFF2-40B4-BE49-F238E27FC236}">
                <a16:creationId xmlns:a16="http://schemas.microsoft.com/office/drawing/2014/main" id="{A1933606-92E1-45D5-8671-20AD689CFC85}"/>
              </a:ext>
            </a:extLst>
          </p:cNvPr>
          <p:cNvGraphicFramePr>
            <a:graphicFrameLocks noGrp="1"/>
          </p:cNvGraphicFramePr>
          <p:nvPr/>
        </p:nvGraphicFramePr>
        <p:xfrm>
          <a:off x="390800" y="2212159"/>
          <a:ext cx="5705200" cy="4220250"/>
        </p:xfrm>
        <a:graphic>
          <a:graphicData uri="http://schemas.openxmlformats.org/drawingml/2006/table">
            <a:tbl>
              <a:tblPr firstRow="1" bandRow="1">
                <a:tableStyleId>{5940675A-B579-460E-94D1-54222C63F5DA}</a:tableStyleId>
              </a:tblPr>
              <a:tblGrid>
                <a:gridCol w="5389111">
                  <a:extLst>
                    <a:ext uri="{9D8B030D-6E8A-4147-A177-3AD203B41FA5}">
                      <a16:colId xmlns:a16="http://schemas.microsoft.com/office/drawing/2014/main" val="1351002152"/>
                    </a:ext>
                  </a:extLst>
                </a:gridCol>
                <a:gridCol w="316089">
                  <a:extLst>
                    <a:ext uri="{9D8B030D-6E8A-4147-A177-3AD203B41FA5}">
                      <a16:colId xmlns:a16="http://schemas.microsoft.com/office/drawing/2014/main" val="1288773158"/>
                    </a:ext>
                  </a:extLst>
                </a:gridCol>
              </a:tblGrid>
              <a:tr h="350419">
                <a:tc>
                  <a:txBody>
                    <a:bodyPr/>
                    <a:lstStyle/>
                    <a:p>
                      <a:r>
                        <a:rPr lang="en-US" sz="1400" dirty="0"/>
                        <a:t>“actual” physical sounds as they are manifested in human speech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r>
                        <a:rPr lang="en-US" dirty="0">
                          <a:sym typeface="Symbol" panose="05050102010706020507" pitchFamily="18" charset="2"/>
                        </a:rPr>
                        <a:t></a:t>
                      </a:r>
                      <a:endParaRPr lang="en-US" dirty="0"/>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758855126"/>
                  </a:ext>
                </a:extLst>
              </a:tr>
              <a:tr h="122847">
                <a:tc>
                  <a:txBody>
                    <a:bodyPr/>
                    <a:lstStyle/>
                    <a:p>
                      <a:r>
                        <a:rPr lang="en-US" sz="1400" dirty="0"/>
                        <a:t>the scientific study of language structure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72561414"/>
                  </a:ext>
                </a:extLst>
              </a:tr>
              <a:tr h="605216">
                <a:tc>
                  <a:txBody>
                    <a:bodyPr/>
                    <a:lstStyle/>
                    <a:p>
                      <a:r>
                        <a:rPr lang="en-US" sz="1400" dirty="0"/>
                        <a:t>concentrates on acoustic waveforms, formant values, measurements of duration measured in milliseconds, of amplitude and frequency.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46257709"/>
                  </a:ext>
                </a:extLst>
              </a:tr>
              <a:tr h="304800">
                <a:tc>
                  <a:txBody>
                    <a:bodyPr/>
                    <a:lstStyle/>
                    <a:p>
                      <a:r>
                        <a:rPr lang="en-US" sz="1400" dirty="0"/>
                        <a:t>is an abstract cognitive system dealing with rules in a mental grammar</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993757961"/>
                  </a:ext>
                </a:extLst>
              </a:tr>
              <a:tr h="345440">
                <a:tc>
                  <a:txBody>
                    <a:bodyPr/>
                    <a:lstStyle/>
                    <a:p>
                      <a:r>
                        <a:rPr lang="en-US" sz="1400" dirty="0"/>
                        <a:t>deals with the physical principles underlying the production of sounds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26556578"/>
                  </a:ext>
                </a:extLst>
              </a:tr>
              <a:tr h="295769">
                <a:tc>
                  <a:txBody>
                    <a:bodyPr/>
                    <a:lstStyle/>
                    <a:p>
                      <a:r>
                        <a:rPr lang="en-US" sz="1400" dirty="0"/>
                        <a:t>studies the muscles and other articulatory structures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20756789"/>
                  </a:ext>
                </a:extLst>
              </a:tr>
              <a:tr h="279964">
                <a:tc>
                  <a:txBody>
                    <a:bodyPr/>
                    <a:lstStyle/>
                    <a:p>
                      <a:r>
                        <a:rPr lang="en-US" sz="1400" dirty="0"/>
                        <a:t>studies the symbolic representation of segments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92606993"/>
                  </a:ext>
                </a:extLst>
              </a:tr>
              <a:tr h="384154">
                <a:tc>
                  <a:txBody>
                    <a:bodyPr/>
                    <a:lstStyle/>
                    <a:p>
                      <a:r>
                        <a:rPr lang="en-US" sz="1400" dirty="0"/>
                        <a:t>studies the systems of stops in, for instance, Hindi and English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01099477"/>
                  </a:ext>
                </a:extLst>
              </a:tr>
              <a:tr h="384154">
                <a:tc>
                  <a:txBody>
                    <a:bodyPr/>
                    <a:lstStyle/>
                    <a:p>
                      <a:r>
                        <a:rPr lang="en-US" sz="1400" dirty="0"/>
                        <a:t>studies certain combinations of sounds that are allowed and not allowed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18498745"/>
                  </a:ext>
                </a:extLst>
              </a:tr>
              <a:tr h="384154">
                <a:tc>
                  <a:txBody>
                    <a:bodyPr/>
                    <a:lstStyle/>
                    <a:p>
                      <a:r>
                        <a:rPr lang="en-US" sz="1400" dirty="0"/>
                        <a:t>analyzing which physical properties of speech sounds are cognitively important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sym typeface="Symbol" panose="05050102010706020507" pitchFamily="18" charset="2"/>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24060666"/>
                  </a:ext>
                </a:extLst>
              </a:tr>
            </a:tbl>
          </a:graphicData>
        </a:graphic>
      </p:graphicFrame>
      <p:sp>
        <p:nvSpPr>
          <p:cNvPr id="3" name="Rectangle 2">
            <a:extLst>
              <a:ext uri="{FF2B5EF4-FFF2-40B4-BE49-F238E27FC236}">
                <a16:creationId xmlns:a16="http://schemas.microsoft.com/office/drawing/2014/main" id="{A8E70C21-33A4-471B-A716-57C7B1E44B08}"/>
              </a:ext>
            </a:extLst>
          </p:cNvPr>
          <p:cNvSpPr/>
          <p:nvPr/>
        </p:nvSpPr>
        <p:spPr>
          <a:xfrm>
            <a:off x="8477956" y="2872870"/>
            <a:ext cx="2788356" cy="7112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atin typeface="Cambria" panose="02040503050406030204" pitchFamily="18" charset="0"/>
                <a:ea typeface="Cambria" panose="02040503050406030204" pitchFamily="18" charset="0"/>
              </a:rPr>
              <a:t>PHONETICS</a:t>
            </a:r>
          </a:p>
        </p:txBody>
      </p:sp>
      <p:sp>
        <p:nvSpPr>
          <p:cNvPr id="8" name="Rectangle 7">
            <a:extLst>
              <a:ext uri="{FF2B5EF4-FFF2-40B4-BE49-F238E27FC236}">
                <a16:creationId xmlns:a16="http://schemas.microsoft.com/office/drawing/2014/main" id="{5F41399E-9607-46BC-A559-F148869F5AEF}"/>
              </a:ext>
            </a:extLst>
          </p:cNvPr>
          <p:cNvSpPr/>
          <p:nvPr/>
        </p:nvSpPr>
        <p:spPr>
          <a:xfrm>
            <a:off x="8477956" y="4501369"/>
            <a:ext cx="3002846" cy="711200"/>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latin typeface="Cambria" panose="02040503050406030204" pitchFamily="18" charset="0"/>
                <a:ea typeface="Cambria" panose="02040503050406030204" pitchFamily="18" charset="0"/>
              </a:rPr>
              <a:t>PHONOLOGY</a:t>
            </a:r>
          </a:p>
        </p:txBody>
      </p:sp>
      <p:cxnSp>
        <p:nvCxnSpPr>
          <p:cNvPr id="5" name="Straight Arrow Connector 4">
            <a:extLst>
              <a:ext uri="{FF2B5EF4-FFF2-40B4-BE49-F238E27FC236}">
                <a16:creationId xmlns:a16="http://schemas.microsoft.com/office/drawing/2014/main" id="{887F4F69-A67E-4144-B54D-2FC5119754BC}"/>
              </a:ext>
            </a:extLst>
          </p:cNvPr>
          <p:cNvCxnSpPr/>
          <p:nvPr/>
        </p:nvCxnSpPr>
        <p:spPr>
          <a:xfrm>
            <a:off x="5913120" y="2392680"/>
            <a:ext cx="2564836" cy="716280"/>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59DB7E8-5034-4A94-A322-DFA6F5071877}"/>
              </a:ext>
            </a:extLst>
          </p:cNvPr>
          <p:cNvCxnSpPr>
            <a:endCxn id="8" idx="1"/>
          </p:cNvCxnSpPr>
          <p:nvPr/>
        </p:nvCxnSpPr>
        <p:spPr>
          <a:xfrm>
            <a:off x="5897880" y="2758440"/>
            <a:ext cx="2580076" cy="2098529"/>
          </a:xfrm>
          <a:prstGeom prst="straightConnector1">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374351EC-0A56-4315-B381-169783822BFC}"/>
              </a:ext>
            </a:extLst>
          </p:cNvPr>
          <p:cNvCxnSpPr>
            <a:cxnSpLocks/>
          </p:cNvCxnSpPr>
          <p:nvPr/>
        </p:nvCxnSpPr>
        <p:spPr>
          <a:xfrm flipV="1">
            <a:off x="5944370" y="3167458"/>
            <a:ext cx="2502336" cy="61012"/>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D63E6EC-37F7-4A02-B375-54763F85DFC6}"/>
              </a:ext>
            </a:extLst>
          </p:cNvPr>
          <p:cNvCxnSpPr>
            <a:cxnSpLocks/>
          </p:cNvCxnSpPr>
          <p:nvPr/>
        </p:nvCxnSpPr>
        <p:spPr>
          <a:xfrm>
            <a:off x="5897880" y="3698500"/>
            <a:ext cx="2548826" cy="1272899"/>
          </a:xfrm>
          <a:prstGeom prst="straightConnector1">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44CA60A8-FB76-402C-B674-3A0EC05B73B0}"/>
              </a:ext>
            </a:extLst>
          </p:cNvPr>
          <p:cNvCxnSpPr>
            <a:cxnSpLocks/>
          </p:cNvCxnSpPr>
          <p:nvPr/>
        </p:nvCxnSpPr>
        <p:spPr>
          <a:xfrm flipV="1">
            <a:off x="5929130" y="3346515"/>
            <a:ext cx="2548826" cy="717745"/>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A264CBB-4CE5-4963-AAE0-7FC8EF49124F}"/>
              </a:ext>
            </a:extLst>
          </p:cNvPr>
          <p:cNvCxnSpPr>
            <a:cxnSpLocks/>
          </p:cNvCxnSpPr>
          <p:nvPr/>
        </p:nvCxnSpPr>
        <p:spPr>
          <a:xfrm flipV="1">
            <a:off x="5897880" y="3488313"/>
            <a:ext cx="2580076" cy="981189"/>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7AFAF3DE-879F-4018-9A51-8CF6C9B183CB}"/>
              </a:ext>
            </a:extLst>
          </p:cNvPr>
          <p:cNvCxnSpPr>
            <a:cxnSpLocks/>
          </p:cNvCxnSpPr>
          <p:nvPr/>
        </p:nvCxnSpPr>
        <p:spPr>
          <a:xfrm>
            <a:off x="5913120" y="4821669"/>
            <a:ext cx="2533586" cy="256368"/>
          </a:xfrm>
          <a:prstGeom prst="straightConnector1">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DB615F3F-870C-4B55-BA66-8A1BD2C1BCD0}"/>
              </a:ext>
            </a:extLst>
          </p:cNvPr>
          <p:cNvCxnSpPr>
            <a:cxnSpLocks/>
          </p:cNvCxnSpPr>
          <p:nvPr/>
        </p:nvCxnSpPr>
        <p:spPr>
          <a:xfrm flipV="1">
            <a:off x="5944370" y="5168517"/>
            <a:ext cx="2533586" cy="18913"/>
          </a:xfrm>
          <a:prstGeom prst="straightConnector1">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166C2DF2-B875-460A-A471-177B50B12603}"/>
              </a:ext>
            </a:extLst>
          </p:cNvPr>
          <p:cNvCxnSpPr>
            <a:cxnSpLocks/>
          </p:cNvCxnSpPr>
          <p:nvPr/>
        </p:nvCxnSpPr>
        <p:spPr>
          <a:xfrm flipV="1">
            <a:off x="5944370" y="5177973"/>
            <a:ext cx="2533586" cy="461155"/>
          </a:xfrm>
          <a:prstGeom prst="straightConnector1">
            <a:avLst/>
          </a:prstGeom>
          <a:ln w="127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F7100851-7BC1-4AB2-BE8D-3DF3377A4B64}"/>
              </a:ext>
            </a:extLst>
          </p:cNvPr>
          <p:cNvCxnSpPr>
            <a:cxnSpLocks/>
          </p:cNvCxnSpPr>
          <p:nvPr/>
        </p:nvCxnSpPr>
        <p:spPr>
          <a:xfrm flipV="1">
            <a:off x="5929130" y="3577976"/>
            <a:ext cx="2517576" cy="2636426"/>
          </a:xfrm>
          <a:prstGeom prst="straightConnector1">
            <a:avLst/>
          </a:prstGeom>
          <a:ln w="127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85118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5.2. REVIEW – part 2</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374805"/>
            <a:ext cx="10965840" cy="2031325"/>
          </a:xfrm>
          <a:prstGeom prst="rect">
            <a:avLst/>
          </a:prstGeom>
          <a:noFill/>
        </p:spPr>
        <p:txBody>
          <a:bodyPr wrap="square" rtlCol="0">
            <a:spAutoFit/>
          </a:bodyPr>
          <a:lstStyle/>
          <a:p>
            <a:r>
              <a:rPr lang="en-US" dirty="0"/>
              <a:t>Please answer the following questions to review what you have learned about what phonology is. Do not go to the next slide before you completely answer all of them.  </a:t>
            </a:r>
          </a:p>
          <a:p>
            <a:endParaRPr lang="en-US" dirty="0"/>
          </a:p>
          <a:p>
            <a:pPr marL="342900" indent="-342900">
              <a:buFont typeface="+mj-lt"/>
              <a:buAutoNum type="arabicPeriod"/>
            </a:pPr>
            <a:r>
              <a:rPr lang="en-US" dirty="0"/>
              <a:t>Why is it needed to invent phonetic transcription as the symbolic representation of segments to replace the use of waveform?</a:t>
            </a:r>
            <a:endParaRPr lang="en-US" dirty="0">
              <a:solidFill>
                <a:srgbClr val="C00000"/>
              </a:solidFill>
            </a:endParaRPr>
          </a:p>
          <a:p>
            <a:pPr marL="342900" indent="-342900">
              <a:buFont typeface="+mj-lt"/>
              <a:buAutoNum type="arabicPeriod"/>
            </a:pPr>
            <a:r>
              <a:rPr lang="en-US" dirty="0"/>
              <a:t>What are the possible phonetic analyses to be done using IPA chart?</a:t>
            </a:r>
          </a:p>
          <a:p>
            <a:pPr marL="342900" indent="-342900">
              <a:buFont typeface="+mj-lt"/>
              <a:buAutoNum type="arabicPeriod"/>
            </a:pPr>
            <a:r>
              <a:rPr lang="en-US" dirty="0"/>
              <a:t>What are the concerns of phonology?</a:t>
            </a:r>
          </a:p>
        </p:txBody>
      </p:sp>
    </p:spTree>
    <p:extLst>
      <p:ext uri="{BB962C8B-B14F-4D97-AF65-F5344CB8AC3E}">
        <p14:creationId xmlns:p14="http://schemas.microsoft.com/office/powerpoint/2010/main" val="1026925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5.2. REVIEW – part 2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5201424"/>
          </a:xfrm>
          <a:prstGeom prst="rect">
            <a:avLst/>
          </a:prstGeom>
          <a:noFill/>
        </p:spPr>
        <p:txBody>
          <a:bodyPr wrap="square" rtlCol="0">
            <a:spAutoFit/>
          </a:bodyPr>
          <a:lstStyle/>
          <a:p>
            <a:r>
              <a:rPr lang="en-US" dirty="0"/>
              <a:t>Please answer the following questions to review what you have learned about what phonology is. Do not go to the next slide before you completely answer all of them.  </a:t>
            </a:r>
          </a:p>
          <a:p>
            <a:endParaRPr lang="en-US" dirty="0"/>
          </a:p>
          <a:p>
            <a:pPr marL="342900" indent="-342900">
              <a:buFont typeface="+mj-lt"/>
              <a:buAutoNum type="arabicPeriod"/>
            </a:pPr>
            <a:r>
              <a:rPr lang="en-US" dirty="0"/>
              <a:t>Why is it needed to invent phonetic transcription as the symbolic representation of segments to replace the use of waveform?</a:t>
            </a:r>
            <a:br>
              <a:rPr lang="en-US" dirty="0"/>
            </a:br>
            <a:r>
              <a:rPr lang="en-US" sz="1600" dirty="0">
                <a:solidFill>
                  <a:srgbClr val="C00000"/>
                </a:solidFill>
              </a:rPr>
              <a:t>It is because physical sound is too variable and contains too much information to allow us to make meaningful and general statements about the grammar of language sound. We require a way to represent just the essentials of language sounds. Phonetic transcription accommodates these needs by being the basic tool for converting the continuous stream of speech sound into discrete units. The variability and continuity of speech can be reduced to sequences of abstract symbols whose interpretation is predefined, a symbol standing for all the concrete variants of the sounds.</a:t>
            </a:r>
          </a:p>
          <a:p>
            <a:pPr marL="342900" indent="-342900">
              <a:buFont typeface="+mj-lt"/>
              <a:buAutoNum type="arabicPeriod"/>
            </a:pPr>
            <a:r>
              <a:rPr lang="en-US" dirty="0"/>
              <a:t>What are the possible phonetic analyses to be done using IPA chart?</a:t>
            </a:r>
            <a:br>
              <a:rPr lang="en-US" dirty="0"/>
            </a:br>
            <a:r>
              <a:rPr lang="en-US" dirty="0">
                <a:solidFill>
                  <a:srgbClr val="C00000"/>
                </a:solidFill>
              </a:rPr>
              <a:t>IPA chart accommodates the following phonetic analysis: defining plosive and non-plosive consonants, identifying consonants based on their place of articulation and manner of articulation, and identifying the height, </a:t>
            </a:r>
            <a:r>
              <a:rPr lang="en-US" dirty="0" err="1">
                <a:solidFill>
                  <a:srgbClr val="C00000"/>
                </a:solidFill>
              </a:rPr>
              <a:t>backness</a:t>
            </a:r>
            <a:r>
              <a:rPr lang="en-US" dirty="0">
                <a:solidFill>
                  <a:srgbClr val="C00000"/>
                </a:solidFill>
              </a:rPr>
              <a:t>, and roundness of vowels, </a:t>
            </a:r>
            <a:r>
              <a:rPr lang="en-US" dirty="0" err="1">
                <a:solidFill>
                  <a:srgbClr val="C00000"/>
                </a:solidFill>
              </a:rPr>
              <a:t>frontness</a:t>
            </a:r>
            <a:r>
              <a:rPr lang="en-US" dirty="0">
                <a:solidFill>
                  <a:srgbClr val="C00000"/>
                </a:solidFill>
              </a:rPr>
              <a:t> of the tongue in vowels. Those analyses about vowels result in up to 30 vowels in English. </a:t>
            </a:r>
          </a:p>
          <a:p>
            <a:pPr marL="342900" indent="-342900">
              <a:buFont typeface="+mj-lt"/>
              <a:buAutoNum type="arabicPeriod"/>
            </a:pPr>
            <a:r>
              <a:rPr lang="en-US" dirty="0"/>
              <a:t>What are the concerns of phonology?</a:t>
            </a:r>
            <a:br>
              <a:rPr lang="en-US" dirty="0"/>
            </a:br>
            <a:r>
              <a:rPr lang="en-US" dirty="0">
                <a:solidFill>
                  <a:srgbClr val="C00000"/>
                </a:solidFill>
              </a:rPr>
              <a:t>Phonology concerns about what the “sounds” of a language are, the rules for combining sounds of a language (resulting in what combinations of sounds are allowed and which ones are not allowed), and also variations in pronunciations (explaining other general patterns in the pronunciation of words).</a:t>
            </a:r>
          </a:p>
        </p:txBody>
      </p:sp>
    </p:spTree>
    <p:extLst>
      <p:ext uri="{BB962C8B-B14F-4D97-AF65-F5344CB8AC3E}">
        <p14:creationId xmlns:p14="http://schemas.microsoft.com/office/powerpoint/2010/main" val="26782392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normAutofit/>
          </a:bodyPr>
          <a:lstStyle/>
          <a:p>
            <a:pPr marL="0" indent="-457200">
              <a:buNone/>
            </a:pPr>
            <a:r>
              <a:rPr lang="en-US" sz="2000" dirty="0" err="1">
                <a:sym typeface="Wingdings" panose="05000000000000000000" pitchFamily="2" charset="2"/>
              </a:rPr>
              <a:t>Odden</a:t>
            </a:r>
            <a:r>
              <a:rPr lang="en-US" sz="2000" dirty="0">
                <a:sym typeface="Wingdings" panose="05000000000000000000" pitchFamily="2" charset="2"/>
              </a:rPr>
              <a:t>, D. (2013). </a:t>
            </a:r>
            <a:r>
              <a:rPr lang="en-US" sz="2000" i="1" dirty="0">
                <a:sym typeface="Wingdings" panose="05000000000000000000" pitchFamily="2" charset="2"/>
              </a:rPr>
              <a:t>Introducing Phonology</a:t>
            </a:r>
            <a:r>
              <a:rPr lang="en-US" sz="2000" dirty="0">
                <a:sym typeface="Wingdings" panose="05000000000000000000" pitchFamily="2" charset="2"/>
              </a:rPr>
              <a:t>. New York: Cambridge University Press. Page 2 – 11.</a:t>
            </a:r>
          </a:p>
          <a:p>
            <a:pPr marL="0" indent="-457200">
              <a:buNone/>
            </a:pPr>
            <a:r>
              <a:rPr lang="en-US" sz="2000" dirty="0">
                <a:sym typeface="Wingdings" panose="05000000000000000000" pitchFamily="2" charset="2"/>
              </a:rPr>
              <a:t>Rosari, M.D., Ena, O. T. (2019). </a:t>
            </a:r>
            <a:r>
              <a:rPr lang="en-US" sz="2000" i="1" dirty="0">
                <a:sym typeface="Wingdings" panose="05000000000000000000" pitchFamily="2" charset="2"/>
              </a:rPr>
              <a:t>Inaccurate pronunciations of English vowels sounds by online Indonesian English teachers in three YouTube channels.</a:t>
            </a:r>
            <a:r>
              <a:rPr lang="en-US" sz="2000" dirty="0">
                <a:sym typeface="Wingdings" panose="05000000000000000000" pitchFamily="2" charset="2"/>
              </a:rPr>
              <a:t> </a:t>
            </a:r>
            <a:r>
              <a:rPr lang="en-US" sz="2000" i="1" dirty="0">
                <a:sym typeface="Wingdings" panose="05000000000000000000" pitchFamily="2" charset="2"/>
              </a:rPr>
              <a:t>Academic Journal Perspective: Language, Education and Literature</a:t>
            </a:r>
            <a:r>
              <a:rPr lang="en-US" sz="2000" dirty="0">
                <a:sym typeface="Wingdings" panose="05000000000000000000" pitchFamily="2" charset="2"/>
              </a:rPr>
              <a:t>, </a:t>
            </a:r>
            <a:r>
              <a:rPr lang="en-US" sz="2000" i="1" dirty="0">
                <a:sym typeface="Wingdings" panose="05000000000000000000" pitchFamily="2" charset="2"/>
              </a:rPr>
              <a:t>7</a:t>
            </a:r>
            <a:r>
              <a:rPr lang="en-US" sz="2000" dirty="0">
                <a:sym typeface="Wingdings" panose="05000000000000000000" pitchFamily="2" charset="2"/>
              </a:rPr>
              <a:t>(2), 65-74. http://dx.doi.org/10.33603/perspective.v7i2.2557</a:t>
            </a:r>
          </a:p>
        </p:txBody>
      </p:sp>
    </p:spTree>
    <p:extLst>
      <p:ext uri="{BB962C8B-B14F-4D97-AF65-F5344CB8AC3E}">
        <p14:creationId xmlns:p14="http://schemas.microsoft.com/office/powerpoint/2010/main" val="1167547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81677-E294-4521-BBF4-C08E15568C7B}"/>
              </a:ext>
            </a:extLst>
          </p:cNvPr>
          <p:cNvSpPr>
            <a:spLocks noGrp="1"/>
          </p:cNvSpPr>
          <p:nvPr>
            <p:ph type="title"/>
          </p:nvPr>
        </p:nvSpPr>
        <p:spPr/>
        <p:txBody>
          <a:bodyPr>
            <a:normAutofit/>
          </a:bodyPr>
          <a:lstStyle/>
          <a:p>
            <a:pPr algn="ctr"/>
            <a:r>
              <a:rPr lang="en-US" sz="4000" b="1" dirty="0">
                <a:latin typeface="Cambria" panose="02040503050406030204" pitchFamily="18" charset="0"/>
                <a:ea typeface="Cambria" panose="02040503050406030204" pitchFamily="18" charset="0"/>
              </a:rPr>
              <a:t>PICTURE SOURCES ON EACH SLIDE</a:t>
            </a:r>
          </a:p>
        </p:txBody>
      </p:sp>
      <p:sp>
        <p:nvSpPr>
          <p:cNvPr id="3" name="Content Placeholder 2">
            <a:extLst>
              <a:ext uri="{FF2B5EF4-FFF2-40B4-BE49-F238E27FC236}">
                <a16:creationId xmlns:a16="http://schemas.microsoft.com/office/drawing/2014/main" id="{28F3883C-BF9B-4E28-85B2-998F113DFD6B}"/>
              </a:ext>
            </a:extLst>
          </p:cNvPr>
          <p:cNvSpPr>
            <a:spLocks noGrp="1"/>
          </p:cNvSpPr>
          <p:nvPr>
            <p:ph idx="1"/>
          </p:nvPr>
        </p:nvSpPr>
        <p:spPr/>
        <p:txBody>
          <a:bodyPr>
            <a:normAutofit/>
          </a:bodyPr>
          <a:lstStyle/>
          <a:p>
            <a:pPr marL="0" indent="0">
              <a:buNone/>
            </a:pPr>
            <a:r>
              <a:rPr lang="en-US" sz="1200" dirty="0"/>
              <a:t>Slide 10: </a:t>
            </a:r>
            <a:r>
              <a:rPr lang="en-US" sz="1200" dirty="0">
                <a:hlinkClick r:id="rId2"/>
              </a:rPr>
              <a:t>https://www.eltconcourse.com/training/imagesgraphics/phoneme_cloud310.png</a:t>
            </a:r>
            <a:r>
              <a:rPr lang="en-US" sz="1200" dirty="0"/>
              <a:t> </a:t>
            </a:r>
          </a:p>
          <a:p>
            <a:pPr marL="0" indent="0">
              <a:buNone/>
            </a:pPr>
            <a:r>
              <a:rPr lang="en-US" sz="1200" dirty="0"/>
              <a:t>Slide 11: </a:t>
            </a:r>
            <a:r>
              <a:rPr lang="en-US" sz="1200" dirty="0">
                <a:hlinkClick r:id="rId2"/>
              </a:rPr>
              <a:t>https://www.eltconcourse.com/training/imagesgraphics/phoneme_cloud310.png</a:t>
            </a:r>
            <a:r>
              <a:rPr lang="en-US" sz="1200" dirty="0"/>
              <a:t> </a:t>
            </a:r>
          </a:p>
        </p:txBody>
      </p:sp>
    </p:spTree>
    <p:extLst>
      <p:ext uri="{BB962C8B-B14F-4D97-AF65-F5344CB8AC3E}">
        <p14:creationId xmlns:p14="http://schemas.microsoft.com/office/powerpoint/2010/main" val="28342266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3350</TotalTime>
  <Words>3947</Words>
  <Application>Microsoft Office PowerPoint</Application>
  <PresentationFormat>Widescreen</PresentationFormat>
  <Paragraphs>323</Paragraphs>
  <Slides>33</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Calibri Light</vt:lpstr>
      <vt:lpstr>Cambria</vt:lpstr>
      <vt:lpstr>Symbol</vt:lpstr>
      <vt:lpstr>Times New Roman</vt:lpstr>
      <vt:lpstr>Wingdings</vt:lpstr>
      <vt:lpstr>Office Theme</vt:lpstr>
      <vt:lpstr>ENGLISH  PHONETICS AND PHONOLOGY</vt:lpstr>
      <vt:lpstr>INTRODUCTION</vt:lpstr>
      <vt:lpstr>1.1. Introduction</vt:lpstr>
      <vt:lpstr>1.1. Introduction (cont.)</vt:lpstr>
      <vt:lpstr>1.1. Introduction (cont.)</vt:lpstr>
      <vt:lpstr>1.1. Introduction (cont.)</vt:lpstr>
      <vt:lpstr>2.1. Phonetics – The Manifestation of Language Sound</vt:lpstr>
      <vt:lpstr>2.1. Phonetics – The Manifestation of Language Sound (cont.)</vt:lpstr>
      <vt:lpstr>3.1. Phonology: The Symbolic Perspective on Sound</vt:lpstr>
      <vt:lpstr>3.2. Phonology: The Symbolic Perspective on Sound – Symbolic Representation of Segments</vt:lpstr>
      <vt:lpstr>3.2. Phonology: The Symbolic Perspective on Sound – Symbolic Representation of Segments (cont.)</vt:lpstr>
      <vt:lpstr>3.2. Phonology: The Symbolic Perspective on Sound – Symbolic Representation of Segments (cont.)</vt:lpstr>
      <vt:lpstr>3.2. Phonology: The Symbolic Perspective on Sound – The Concerns of Phonology</vt:lpstr>
      <vt:lpstr>3.2. Phonology: The Symbolic Perspective on Sound – The Concerns of Phonology (cont.)</vt:lpstr>
      <vt:lpstr>3.2. Phonology: The Symbolic Perspective on Sound – The Concerns of Phonology (cont.)</vt:lpstr>
      <vt:lpstr>3.2. Phonology: The Symbolic Perspective on Sound – The Concerns of Phonology (cont.)</vt:lpstr>
      <vt:lpstr>3.2. Phonology: The Symbolic Perspective on Sound – The Concerns of Phonology (cont.)</vt:lpstr>
      <vt:lpstr>3.2. Phonology: The Symbolic Perspective on Sound – The Concerns of Phonology (cont.)</vt:lpstr>
      <vt:lpstr>4.1. The example of conducting a research in this field</vt:lpstr>
      <vt:lpstr>4.1. The Example of Conducting a Research in This Field (cont.)</vt:lpstr>
      <vt:lpstr>4.1. The Example of Conducting a Research in This Field (cont.)</vt:lpstr>
      <vt:lpstr>4.1. The Example of Conducting a Research in This Field (cont.)</vt:lpstr>
      <vt:lpstr>4.1. The Example of Conducting a Research in This Field (cont.)</vt:lpstr>
      <vt:lpstr>4.1. The Example of Conducting a Research in This Field (cont.)</vt:lpstr>
      <vt:lpstr>4.1. The Example of Conducting a Research in This Field (cont.)</vt:lpstr>
      <vt:lpstr>4.1. The Example of Conducting a Research in This Field (cont.)</vt:lpstr>
      <vt:lpstr>4.1. The Example of Conducting a Research in This Field (cont.)</vt:lpstr>
      <vt:lpstr>5.1. REVIEW – part 1</vt:lpstr>
      <vt:lpstr>5.1. REVIEW – part 1 - ANSWER KEY </vt:lpstr>
      <vt:lpstr>5.2. REVIEW – part 2</vt:lpstr>
      <vt:lpstr>5.2. REVIEW – part 2 – ANSWER KEY</vt:lpstr>
      <vt:lpstr>REFERENCES</vt:lpstr>
      <vt:lpstr>PICTURE SOURCES ON EACH SLIDE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157</cp:revision>
  <cp:lastPrinted>2021-09-19T03:45:43Z</cp:lastPrinted>
  <dcterms:created xsi:type="dcterms:W3CDTF">2021-04-01T06:29:54Z</dcterms:created>
  <dcterms:modified xsi:type="dcterms:W3CDTF">2021-11-09T11:50:26Z</dcterms:modified>
</cp:coreProperties>
</file>