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charts/chart3.xml" ContentType="application/vnd.openxmlformats-officedocument.drawingml.char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71" r:id="rId10"/>
    <p:sldId id="272" r:id="rId11"/>
    <p:sldId id="264" r:id="rId12"/>
    <p:sldId id="273" r:id="rId13"/>
    <p:sldId id="274" r:id="rId14"/>
    <p:sldId id="275" r:id="rId15"/>
    <p:sldId id="276" r:id="rId16"/>
    <p:sldId id="277" r:id="rId17"/>
    <p:sldId id="265" r:id="rId18"/>
    <p:sldId id="266" r:id="rId19"/>
    <p:sldId id="267" r:id="rId20"/>
    <p:sldId id="284" r:id="rId21"/>
    <p:sldId id="268" r:id="rId22"/>
    <p:sldId id="278" r:id="rId23"/>
    <p:sldId id="279" r:id="rId24"/>
    <p:sldId id="280" r:id="rId25"/>
    <p:sldId id="269" r:id="rId26"/>
    <p:sldId id="270" r:id="rId27"/>
    <p:sldId id="281" r:id="rId28"/>
    <p:sldId id="282" r:id="rId29"/>
    <p:sldId id="283" r:id="rId30"/>
    <p:sldId id="285" r:id="rId31"/>
    <p:sldId id="286" r:id="rId3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100" d="100"/>
          <a:sy n="100" d="100"/>
        </p:scale>
        <p:origin x="-1104" y="20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oleObject" Target="&#1050;&#1085;&#1080;&#1075;&#1072;1"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D:\Profile\&#1056;&#1072;&#1073;&#1086;&#1095;&#1080;&#1081;%20&#1089;&#1090;&#1086;&#1083;\&#1053;&#1072;&#1091;&#1082;&#1072;%20Phd\2.&#1055;&#1088;&#1086;&#1077;&#1082;&#1090;%20&#1076;&#1080;&#1089;&#1089;&#1077;&#1088;&#1090;&#1072;&#1094;&#1080;&#1080;\2-&#1073;&#1086;&#1073;\1.%20&#1086;&#1073;&#1097;&#1072;&#1103;_2007-2019_.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1050;&#1085;&#1080;&#1075;&#1072;1"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ru-RU"/>
  <c:chart>
    <c:title>
      <c:layout/>
    </c:title>
    <c:plotArea>
      <c:layout/>
      <c:barChart>
        <c:barDir val="col"/>
        <c:grouping val="clustered"/>
        <c:ser>
          <c:idx val="0"/>
          <c:order val="0"/>
          <c:tx>
            <c:strRef>
              <c:f>Лист1!$B$1</c:f>
              <c:strCache>
                <c:ptCount val="1"/>
              </c:strCache>
            </c:strRef>
          </c:tx>
          <c:dLbls>
            <c:dLbl>
              <c:idx val="0"/>
              <c:layout>
                <c:manualLayout>
                  <c:x val="0"/>
                  <c:y val="1.7039068199542165E-2"/>
                </c:manualLayout>
              </c:layout>
              <c:dLblPos val="outEnd"/>
              <c:showVal val="1"/>
            </c:dLbl>
            <c:dLbl>
              <c:idx val="1"/>
              <c:layout>
                <c:manualLayout>
                  <c:x val="-1.8483605042327512E-7"/>
                  <c:y val="-1.2779552715654953E-2"/>
                </c:manualLayout>
              </c:layout>
              <c:dLblPos val="outEnd"/>
              <c:showVal val="1"/>
            </c:dLbl>
            <c:dLbl>
              <c:idx val="2"/>
              <c:layout>
                <c:manualLayout>
                  <c:x val="-2.3474178403755917E-3"/>
                  <c:y val="-1.2779552715654953E-2"/>
                </c:manualLayout>
              </c:layout>
              <c:dLblPos val="outEnd"/>
              <c:showVal val="1"/>
            </c:dLbl>
            <c:dLbl>
              <c:idx val="3"/>
              <c:layout>
                <c:manualLayout>
                  <c:x val="2.3472330043251654E-3"/>
                  <c:y val="-2.129958994742271E-2"/>
                </c:manualLayout>
              </c:layout>
              <c:dLblPos val="outEnd"/>
              <c:showVal val="1"/>
            </c:dLbl>
            <c:dLbl>
              <c:idx val="4"/>
              <c:layout>
                <c:manualLayout>
                  <c:x val="2.3474178403755917E-3"/>
                  <c:y val="-2.1299254526091538E-2"/>
                </c:manualLayout>
              </c:layout>
              <c:dLblPos val="outEnd"/>
              <c:showVal val="1"/>
            </c:dLbl>
            <c:dLblPos val="outEnd"/>
            <c:showVal val="1"/>
          </c:dLbls>
          <c:cat>
            <c:strRef>
              <c:f>Лист1!$A$2:$A$6</c:f>
              <c:strCache>
                <c:ptCount val="5"/>
                <c:pt idx="0">
                  <c:v>Корхоналар маблағлари</c:v>
                </c:pt>
                <c:pt idx="1">
                  <c:v>Хорижий инвестициялар ва кредитлар</c:v>
                </c:pt>
                <c:pt idx="2">
                  <c:v>Тижорат банклари кредитлари</c:v>
                </c:pt>
                <c:pt idx="3">
                  <c:v>Давлат бюджети маблағлари</c:v>
                </c:pt>
                <c:pt idx="4">
                  <c:v>Бошқа манбалар</c:v>
                </c:pt>
              </c:strCache>
            </c:strRef>
          </c:cat>
          <c:val>
            <c:numRef>
              <c:f>Лист1!$B$2:$B$6</c:f>
              <c:numCache>
                <c:formatCode>0.0%</c:formatCode>
                <c:ptCount val="5"/>
                <c:pt idx="0">
                  <c:v>0.40800000000000008</c:v>
                </c:pt>
                <c:pt idx="1">
                  <c:v>0.42700000000000021</c:v>
                </c:pt>
                <c:pt idx="2">
                  <c:v>7.600000000000004E-2</c:v>
                </c:pt>
                <c:pt idx="3">
                  <c:v>6.8000000000000033E-2</c:v>
                </c:pt>
                <c:pt idx="4">
                  <c:v>2.1000000000000015E-2</c:v>
                </c:pt>
              </c:numCache>
            </c:numRef>
          </c:val>
        </c:ser>
        <c:dLbls>
          <c:showVal val="1"/>
        </c:dLbls>
        <c:axId val="65266432"/>
        <c:axId val="65267968"/>
      </c:barChart>
      <c:catAx>
        <c:axId val="65266432"/>
        <c:scaling>
          <c:orientation val="minMax"/>
        </c:scaling>
        <c:axPos val="b"/>
        <c:tickLblPos val="nextTo"/>
        <c:crossAx val="65267968"/>
        <c:crosses val="autoZero"/>
        <c:auto val="1"/>
        <c:lblAlgn val="ctr"/>
        <c:lblOffset val="100"/>
      </c:catAx>
      <c:valAx>
        <c:axId val="65267968"/>
        <c:scaling>
          <c:orientation val="minMax"/>
        </c:scaling>
        <c:axPos val="l"/>
        <c:majorGridlines/>
        <c:numFmt formatCode="0.0%" sourceLinked="1"/>
        <c:tickLblPos val="nextTo"/>
        <c:crossAx val="65266432"/>
        <c:crosses val="autoZero"/>
        <c:crossBetween val="between"/>
      </c:valAx>
    </c:plotArea>
    <c:plotVisOnly val="1"/>
  </c:chart>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ru-RU"/>
  <c:chart>
    <c:autoTitleDeleted val="1"/>
    <c:plotArea>
      <c:layout>
        <c:manualLayout>
          <c:layoutTarget val="inner"/>
          <c:xMode val="edge"/>
          <c:yMode val="edge"/>
          <c:x val="2.9818956336528223E-2"/>
          <c:y val="4.4624746450304273E-2"/>
          <c:w val="0.94675186368477204"/>
          <c:h val="0.66609094248614531"/>
        </c:manualLayout>
      </c:layout>
      <c:barChart>
        <c:barDir val="col"/>
        <c:grouping val="stacked"/>
        <c:ser>
          <c:idx val="1"/>
          <c:order val="0"/>
          <c:tx>
            <c:strRef>
              <c:f>'прил 1'!$A$4</c:f>
              <c:strCache>
                <c:ptCount val="1"/>
                <c:pt idx="0">
                  <c:v>ўз маблағлари</c:v>
                </c:pt>
              </c:strCache>
            </c:strRef>
          </c:tx>
          <c:spPr>
            <a:solidFill>
              <a:schemeClr val="accent2">
                <a:alpha val="70000"/>
              </a:schemeClr>
            </a:solidFill>
            <a:ln>
              <a:noFill/>
            </a:ln>
            <a:effectLst/>
          </c:spPr>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ru-RU"/>
              </a:p>
            </c:txPr>
            <c:showVal val="1"/>
            <c:extLst xmlns:c16r2="http://schemas.microsoft.com/office/drawing/2015/06/char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'прил 1'!$B$3:$F$3</c:f>
              <c:strCache>
                <c:ptCount val="5"/>
                <c:pt idx="0">
                  <c:v>2016</c:v>
                </c:pt>
                <c:pt idx="1">
                  <c:v>2017</c:v>
                </c:pt>
                <c:pt idx="2">
                  <c:v>2018</c:v>
                </c:pt>
                <c:pt idx="3">
                  <c:v>2019</c:v>
                </c:pt>
                <c:pt idx="4">
                  <c:v>2020
(режа)</c:v>
                </c:pt>
              </c:strCache>
            </c:strRef>
          </c:cat>
          <c:val>
            <c:numRef>
              <c:f>'прил 1'!$B$4:$F$4</c:f>
              <c:numCache>
                <c:formatCode>#\ ##0.0</c:formatCode>
                <c:ptCount val="5"/>
                <c:pt idx="0">
                  <c:v>1010.26</c:v>
                </c:pt>
                <c:pt idx="1">
                  <c:v>434.82181805579944</c:v>
                </c:pt>
                <c:pt idx="2">
                  <c:v>528.4</c:v>
                </c:pt>
                <c:pt idx="3">
                  <c:v>281.39999999999975</c:v>
                </c:pt>
                <c:pt idx="4">
                  <c:v>257.10000000000002</c:v>
                </c:pt>
              </c:numCache>
            </c:numRef>
          </c:val>
          <c:extLst xmlns:c16r2="http://schemas.microsoft.com/office/drawing/2015/06/chart">
            <c:ext xmlns:c16="http://schemas.microsoft.com/office/drawing/2014/chart" uri="{C3380CC4-5D6E-409C-BE32-E72D297353CC}">
              <c16:uniqueId val="{00000000-A142-4B34-AAC2-FA7D9E0E69C9}"/>
            </c:ext>
          </c:extLst>
        </c:ser>
        <c:ser>
          <c:idx val="2"/>
          <c:order val="1"/>
          <c:tx>
            <c:strRef>
              <c:f>'прил 1'!$A$5</c:f>
              <c:strCache>
                <c:ptCount val="1"/>
                <c:pt idx="0">
                  <c:v>тўғридан-тўғри хорижий инвестиция ва кредитлар</c:v>
                </c:pt>
              </c:strCache>
            </c:strRef>
          </c:tx>
          <c:spPr>
            <a:solidFill>
              <a:schemeClr val="accent3">
                <a:alpha val="70000"/>
              </a:schemeClr>
            </a:solidFill>
            <a:ln>
              <a:noFill/>
            </a:ln>
            <a:effectLst/>
          </c:spPr>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ru-RU"/>
              </a:p>
            </c:txPr>
            <c:showVal val="1"/>
            <c:extLst xmlns:c16r2="http://schemas.microsoft.com/office/drawing/2015/06/char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'прил 1'!$B$3:$F$3</c:f>
              <c:strCache>
                <c:ptCount val="5"/>
                <c:pt idx="0">
                  <c:v>2016</c:v>
                </c:pt>
                <c:pt idx="1">
                  <c:v>2017</c:v>
                </c:pt>
                <c:pt idx="2">
                  <c:v>2018</c:v>
                </c:pt>
                <c:pt idx="3">
                  <c:v>2019</c:v>
                </c:pt>
                <c:pt idx="4">
                  <c:v>2020
(режа)</c:v>
                </c:pt>
              </c:strCache>
            </c:strRef>
          </c:cat>
          <c:val>
            <c:numRef>
              <c:f>'прил 1'!$B$5:$F$5</c:f>
              <c:numCache>
                <c:formatCode>#\ ##0.0</c:formatCode>
                <c:ptCount val="5"/>
                <c:pt idx="0">
                  <c:v>1646.44</c:v>
                </c:pt>
                <c:pt idx="1">
                  <c:v>2648.5740000000001</c:v>
                </c:pt>
                <c:pt idx="2">
                  <c:v>914.7</c:v>
                </c:pt>
                <c:pt idx="3">
                  <c:v>1887</c:v>
                </c:pt>
                <c:pt idx="4">
                  <c:v>183.6</c:v>
                </c:pt>
              </c:numCache>
            </c:numRef>
          </c:val>
          <c:extLst xmlns:c16r2="http://schemas.microsoft.com/office/drawing/2015/06/chart">
            <c:ext xmlns:c16="http://schemas.microsoft.com/office/drawing/2014/chart" uri="{C3380CC4-5D6E-409C-BE32-E72D297353CC}">
              <c16:uniqueId val="{00000001-A142-4B34-AAC2-FA7D9E0E69C9}"/>
            </c:ext>
          </c:extLst>
        </c:ser>
        <c:ser>
          <c:idx val="3"/>
          <c:order val="2"/>
          <c:tx>
            <c:strRef>
              <c:f>'прил 1'!$A$6</c:f>
              <c:strCache>
                <c:ptCount val="1"/>
                <c:pt idx="0">
                  <c:v>кафолатланган хорижий кредитлар</c:v>
                </c:pt>
              </c:strCache>
            </c:strRef>
          </c:tx>
          <c:spPr>
            <a:solidFill>
              <a:schemeClr val="accent4">
                <a:alpha val="70000"/>
              </a:schemeClr>
            </a:solidFill>
            <a:ln>
              <a:noFill/>
            </a:ln>
            <a:effectLst/>
          </c:spPr>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ru-RU"/>
              </a:p>
            </c:txPr>
            <c:showVal val="1"/>
            <c:extLst xmlns:c16r2="http://schemas.microsoft.com/office/drawing/2015/06/char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'прил 1'!$B$3:$F$3</c:f>
              <c:strCache>
                <c:ptCount val="5"/>
                <c:pt idx="0">
                  <c:v>2016</c:v>
                </c:pt>
                <c:pt idx="1">
                  <c:v>2017</c:v>
                </c:pt>
                <c:pt idx="2">
                  <c:v>2018</c:v>
                </c:pt>
                <c:pt idx="3">
                  <c:v>2019</c:v>
                </c:pt>
                <c:pt idx="4">
                  <c:v>2020
(режа)</c:v>
                </c:pt>
              </c:strCache>
            </c:strRef>
          </c:cat>
          <c:val>
            <c:numRef>
              <c:f>'прил 1'!$B$6:$F$6</c:f>
              <c:numCache>
                <c:formatCode>_-* #\ ##0.0\ _₽_-;\-* #\ ##0.0\ _₽_-;_-* "-"?\ _₽_-;_-@_-</c:formatCode>
                <c:ptCount val="5"/>
                <c:pt idx="0">
                  <c:v>0</c:v>
                </c:pt>
                <c:pt idx="1">
                  <c:v>0</c:v>
                </c:pt>
                <c:pt idx="2" formatCode="#\ ##0.0">
                  <c:v>830</c:v>
                </c:pt>
                <c:pt idx="3" formatCode="#\ ##0.0">
                  <c:v>1066</c:v>
                </c:pt>
                <c:pt idx="4" formatCode="#\ ##0.0">
                  <c:v>1028.9000000000001</c:v>
                </c:pt>
              </c:numCache>
            </c:numRef>
          </c:val>
          <c:extLst xmlns:c16r2="http://schemas.microsoft.com/office/drawing/2015/06/chart">
            <c:ext xmlns:c16="http://schemas.microsoft.com/office/drawing/2014/chart" uri="{C3380CC4-5D6E-409C-BE32-E72D297353CC}">
              <c16:uniqueId val="{00000002-A142-4B34-AAC2-FA7D9E0E69C9}"/>
            </c:ext>
          </c:extLst>
        </c:ser>
        <c:ser>
          <c:idx val="4"/>
          <c:order val="3"/>
          <c:tx>
            <c:strRef>
              <c:f>'прил 1'!$A$7</c:f>
              <c:strCache>
                <c:ptCount val="1"/>
                <c:pt idx="0">
                  <c:v>ЎзР ТТЖ маблағлари</c:v>
                </c:pt>
              </c:strCache>
            </c:strRef>
          </c:tx>
          <c:spPr>
            <a:solidFill>
              <a:schemeClr val="accent5">
                <a:alpha val="70000"/>
              </a:schemeClr>
            </a:solidFill>
            <a:ln>
              <a:noFill/>
            </a:ln>
            <a:effectLst/>
          </c:spPr>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Times New Roman" panose="02020603050405020304" pitchFamily="18" charset="0"/>
                    <a:ea typeface="+mn-ea"/>
                    <a:cs typeface="Times New Roman" panose="02020603050405020304" pitchFamily="18" charset="0"/>
                  </a:defRPr>
                </a:pPr>
                <a:endParaRPr lang="ru-RU"/>
              </a:p>
            </c:txPr>
            <c:showVal val="1"/>
            <c:extLst xmlns:c16r2="http://schemas.microsoft.com/office/drawing/2015/06/char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'прил 1'!$B$3:$F$3</c:f>
              <c:strCache>
                <c:ptCount val="5"/>
                <c:pt idx="0">
                  <c:v>2016</c:v>
                </c:pt>
                <c:pt idx="1">
                  <c:v>2017</c:v>
                </c:pt>
                <c:pt idx="2">
                  <c:v>2018</c:v>
                </c:pt>
                <c:pt idx="3">
                  <c:v>2019</c:v>
                </c:pt>
                <c:pt idx="4">
                  <c:v>2020
(режа)</c:v>
                </c:pt>
              </c:strCache>
            </c:strRef>
          </c:cat>
          <c:val>
            <c:numRef>
              <c:f>'прил 1'!$B$7:$F$7</c:f>
              <c:numCache>
                <c:formatCode>#\ ##0.0</c:formatCode>
                <c:ptCount val="5"/>
                <c:pt idx="0">
                  <c:v>316.07</c:v>
                </c:pt>
                <c:pt idx="1">
                  <c:v>546.99</c:v>
                </c:pt>
                <c:pt idx="2" formatCode="_-* #\ ##0.0\ _₽_-;\-* #\ ##0.0\ _₽_-;_-* &quot;-&quot;?\ _₽_-;_-@_-">
                  <c:v>0</c:v>
                </c:pt>
                <c:pt idx="3">
                  <c:v>16.5</c:v>
                </c:pt>
                <c:pt idx="4" formatCode="_-* #\ ##0.0\ _₽_-;\-* #\ ##0.0\ _₽_-;_-* &quot;-&quot;?\ _₽_-;_-@_-">
                  <c:v>0</c:v>
                </c:pt>
              </c:numCache>
            </c:numRef>
          </c:val>
          <c:extLst xmlns:c16r2="http://schemas.microsoft.com/office/drawing/2015/06/chart">
            <c:ext xmlns:c16="http://schemas.microsoft.com/office/drawing/2014/chart" uri="{C3380CC4-5D6E-409C-BE32-E72D297353CC}">
              <c16:uniqueId val="{00000003-A142-4B34-AAC2-FA7D9E0E69C9}"/>
            </c:ext>
          </c:extLst>
        </c:ser>
        <c:ser>
          <c:idx val="5"/>
          <c:order val="4"/>
          <c:tx>
            <c:strRef>
              <c:f>'прил 1'!$A$8</c:f>
              <c:strCache>
                <c:ptCount val="1"/>
                <c:pt idx="0">
                  <c:v>тижорат банклари кредитлари</c:v>
                </c:pt>
              </c:strCache>
            </c:strRef>
          </c:tx>
          <c:spPr>
            <a:solidFill>
              <a:schemeClr val="accent6">
                <a:alpha val="70000"/>
              </a:schemeClr>
            </a:solidFill>
            <a:ln>
              <a:noFill/>
            </a:ln>
            <a:effectLst/>
          </c:spPr>
          <c:dLbls>
            <c:dLbl>
              <c:idx val="0"/>
              <c:layout>
                <c:manualLayout>
                  <c:x val="-3.7647313641845171E-3"/>
                  <c:y val="-1.7084098605291895E-2"/>
                </c:manualLayout>
              </c:layout>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4-A142-4B34-AAC2-FA7D9E0E69C9}"/>
                </c:ext>
              </c:extLst>
            </c:dLbl>
            <c:dLbl>
              <c:idx val="1"/>
              <c:layout>
                <c:manualLayout>
                  <c:x val="-4.6012851795642558E-17"/>
                  <c:y val="-1.5185865426926104E-2"/>
                </c:manualLayout>
              </c:layout>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5-A142-4B34-AAC2-FA7D9E0E69C9}"/>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Times New Roman" panose="02020603050405020304" pitchFamily="18" charset="0"/>
                    <a:ea typeface="+mn-ea"/>
                    <a:cs typeface="Times New Roman" panose="02020603050405020304" pitchFamily="18" charset="0"/>
                  </a:defRPr>
                </a:pPr>
                <a:endParaRPr lang="ru-RU"/>
              </a:p>
            </c:txPr>
            <c:showVal val="1"/>
            <c:extLst xmlns:c16r2="http://schemas.microsoft.com/office/drawing/2015/06/char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'прил 1'!$B$3:$F$3</c:f>
              <c:strCache>
                <c:ptCount val="5"/>
                <c:pt idx="0">
                  <c:v>2016</c:v>
                </c:pt>
                <c:pt idx="1">
                  <c:v>2017</c:v>
                </c:pt>
                <c:pt idx="2">
                  <c:v>2018</c:v>
                </c:pt>
                <c:pt idx="3">
                  <c:v>2019</c:v>
                </c:pt>
                <c:pt idx="4">
                  <c:v>2020
(режа)</c:v>
                </c:pt>
              </c:strCache>
            </c:strRef>
          </c:cat>
          <c:val>
            <c:numRef>
              <c:f>'прил 1'!$B$8:$F$8</c:f>
              <c:numCache>
                <c:formatCode>#\ ##0.0</c:formatCode>
                <c:ptCount val="5"/>
                <c:pt idx="0">
                  <c:v>19.899999999999999</c:v>
                </c:pt>
                <c:pt idx="1">
                  <c:v>5.0999999999999996</c:v>
                </c:pt>
                <c:pt idx="2" formatCode="_-* #\ ##0.0\ _₽_-;\-* #\ ##0.0\ _₽_-;_-* &quot;-&quot;?\ _₽_-;_-@_-">
                  <c:v>0</c:v>
                </c:pt>
                <c:pt idx="3" formatCode="_-* #\ ##0.0\ _₽_-;\-* #\ ##0.0\ _₽_-;_-* &quot;-&quot;?\ _₽_-;_-@_-">
                  <c:v>0</c:v>
                </c:pt>
                <c:pt idx="4" formatCode="_-* #\ ##0.0\ _₽_-;\-* #\ ##0.0\ _₽_-;_-* &quot;-&quot;?\ _₽_-;_-@_-">
                  <c:v>0</c:v>
                </c:pt>
              </c:numCache>
            </c:numRef>
          </c:val>
          <c:extLst xmlns:c16r2="http://schemas.microsoft.com/office/drawing/2015/06/chart">
            <c:ext xmlns:c16="http://schemas.microsoft.com/office/drawing/2014/chart" uri="{C3380CC4-5D6E-409C-BE32-E72D297353CC}">
              <c16:uniqueId val="{00000006-A142-4B34-AAC2-FA7D9E0E69C9}"/>
            </c:ext>
          </c:extLst>
        </c:ser>
        <c:dLbls>
          <c:showVal val="1"/>
        </c:dLbls>
        <c:gapWidth val="50"/>
        <c:overlap val="100"/>
        <c:axId val="66155264"/>
        <c:axId val="66156800"/>
        <c:extLst xmlns:c16r2="http://schemas.microsoft.com/office/drawing/2015/06/chart">
          <c:ext xmlns:c15="http://schemas.microsoft.com/office/drawing/2012/chart" uri="{02D57815-91ED-43cb-92C2-25804820EDAC}">
            <c15:filteredBarSeries>
              <c15:ser>
                <c:idx val="0"/>
                <c:order val="0"/>
                <c:tx>
                  <c:strRef>
                    <c:extLst>
                      <c:ext uri="{02D57815-91ED-43cb-92C2-25804820EDAC}">
                        <c15:formulaRef>
                          <c15:sqref>'прил 1'!#REF!</c15:sqref>
                        </c15:formulaRef>
                      </c:ext>
                    </c:extLst>
                    <c:strCache>
                      <c:ptCount val="1"/>
                      <c:pt idx="0">
                        <c:v>#REF!</c:v>
                      </c:pt>
                    </c:strCache>
                  </c:strRef>
                </c:tx>
                <c:spPr>
                  <a:solidFill>
                    <a:schemeClr val="accent1">
                      <a:alpha val="7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ru-RU"/>
                    </a:p>
                  </c:txPr>
                  <c:showLegendKey val="0"/>
                  <c:showVal val="1"/>
                  <c:showCatName val="0"/>
                  <c:showSerName val="0"/>
                  <c:showPercent val="0"/>
                  <c:showBubbleSize val="0"/>
                  <c:showLeaderLines val="0"/>
                  <c:extLst>
                    <c:ext uri="{CE6537A1-D6FC-4f65-9D91-7224C49458BB}">
                      <c15:showLeaderLines val="1"/>
                      <c15:leaderLines>
                        <c:spPr>
                          <a:ln w="9525">
                            <a:solidFill>
                              <a:schemeClr val="tx1">
                                <a:lumMod val="35000"/>
                                <a:lumOff val="65000"/>
                              </a:schemeClr>
                            </a:solidFill>
                          </a:ln>
                          <a:effectLst/>
                        </c:spPr>
                      </c15:leaderLines>
                    </c:ext>
                  </c:extLst>
                </c:dLbls>
                <c:cat>
                  <c:strRef>
                    <c:extLst>
                      <c:ext uri="{02D57815-91ED-43cb-92C2-25804820EDAC}">
                        <c15:formulaRef>
                          <c15:sqref>'прил 1'!$B$3:$F$3</c15:sqref>
                        </c15:formulaRef>
                      </c:ext>
                    </c:extLst>
                    <c:strCache>
                      <c:ptCount val="5"/>
                      <c:pt idx="0">
                        <c:v>2016</c:v>
                      </c:pt>
                      <c:pt idx="1">
                        <c:v>2017</c:v>
                      </c:pt>
                      <c:pt idx="2">
                        <c:v>2018</c:v>
                      </c:pt>
                      <c:pt idx="3">
                        <c:v>2019</c:v>
                      </c:pt>
                      <c:pt idx="4">
                        <c:v>2020
(режа)</c:v>
                      </c:pt>
                    </c:strCache>
                  </c:strRef>
                </c:cat>
                <c:val>
                  <c:numRef>
                    <c:extLst>
                      <c:ext uri="{02D57815-91ED-43cb-92C2-25804820EDAC}">
                        <c15:formulaRef>
                          <c15:sqref>'прил 1'!#REF!</c15:sqref>
                        </c15:formulaRef>
                      </c:ext>
                    </c:extLst>
                    <c:numCache>
                      <c:formatCode>General</c:formatCode>
                      <c:ptCount val="1"/>
                      <c:pt idx="0">
                        <c:v>1</c:v>
                      </c:pt>
                    </c:numCache>
                  </c:numRef>
                </c:val>
                <c:extLst>
                  <c:ext xmlns:c16="http://schemas.microsoft.com/office/drawing/2014/chart" uri="{C3380CC4-5D6E-409C-BE32-E72D297353CC}">
                    <c16:uniqueId val="{00000007-A142-4B34-AAC2-FA7D9E0E69C9}"/>
                  </c:ext>
                </c:extLst>
              </c15:ser>
            </c15:filteredBarSeries>
          </c:ext>
        </c:extLst>
      </c:barChart>
      <c:catAx>
        <c:axId val="66155264"/>
        <c:scaling>
          <c:orientation val="minMax"/>
        </c:scaling>
        <c:axPos val="b"/>
        <c:numFmt formatCode="General" sourceLinked="1"/>
        <c:majorTickMark val="none"/>
        <c:tickLblPos val="nextTo"/>
        <c:spPr>
          <a:noFill/>
          <a:ln w="9525" cap="flat" cmpd="sng" algn="ctr">
            <a:solidFill>
              <a:schemeClr val="tx1">
                <a:lumMod val="25000"/>
                <a:lumOff val="75000"/>
              </a:schemeClr>
            </a:solidFill>
            <a:round/>
            <a:headEnd type="none" w="sm" len="sm"/>
            <a:tailEnd type="none" w="sm" len="sm"/>
          </a:ln>
          <a:effectLst/>
        </c:spPr>
        <c:txPr>
          <a:bodyPr rot="-60000000" spcFirstLastPara="1" vertOverflow="ellipsis" vert="horz" wrap="square" anchor="ctr" anchorCtr="1"/>
          <a:lstStyle/>
          <a:p>
            <a:pPr>
              <a:defRPr sz="900" b="1"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ru-RU"/>
          </a:p>
        </c:txPr>
        <c:crossAx val="66156800"/>
        <c:crosses val="autoZero"/>
        <c:auto val="1"/>
        <c:lblAlgn val="ctr"/>
        <c:lblOffset val="100"/>
      </c:catAx>
      <c:valAx>
        <c:axId val="66156800"/>
        <c:scaling>
          <c:orientation val="minMax"/>
        </c:scaling>
        <c:delete val="1"/>
        <c:axPos val="l"/>
        <c:majorGridlines>
          <c:spPr>
            <a:ln w="9525" cap="flat" cmpd="sng" algn="ctr">
              <a:gradFill>
                <a:gsLst>
                  <a:gs pos="0">
                    <a:schemeClr val="tx1">
                      <a:lumMod val="5000"/>
                      <a:lumOff val="95000"/>
                    </a:schemeClr>
                  </a:gs>
                  <a:gs pos="100000">
                    <a:schemeClr val="tx1">
                      <a:lumMod val="15000"/>
                      <a:lumOff val="85000"/>
                    </a:schemeClr>
                  </a:gs>
                </a:gsLst>
                <a:lin ang="5400000" scaled="0"/>
              </a:gradFill>
              <a:round/>
            </a:ln>
            <a:effectLst/>
          </c:spPr>
        </c:majorGridlines>
        <c:numFmt formatCode="#\ ##0.0" sourceLinked="1"/>
        <c:majorTickMark val="none"/>
        <c:tickLblPos val="nextTo"/>
        <c:crossAx val="66155264"/>
        <c:crosses val="autoZero"/>
        <c:crossBetween val="between"/>
      </c:valAx>
      <c:spPr>
        <a:noFill/>
        <a:ln>
          <a:noFill/>
        </a:ln>
        <a:effectLst/>
      </c:spPr>
    </c:plotArea>
    <c:legend>
      <c:legendPos val="b"/>
      <c:layout>
        <c:manualLayout>
          <c:xMode val="edge"/>
          <c:yMode val="edge"/>
          <c:x val="6.0690734678984408E-3"/>
          <c:y val="0.84040280461899663"/>
          <c:w val="0.9636845528627257"/>
          <c:h val="0.13430739007522652"/>
        </c:manualLayout>
      </c:layout>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ru-RU"/>
        </a:p>
      </c:txPr>
    </c:legend>
    <c:plotVisOnly val="1"/>
    <c:dispBlanksAs val="gap"/>
  </c:chart>
  <c:spPr>
    <a:noFill/>
    <a:ln w="9525" cap="flat" cmpd="sng" algn="ctr">
      <a:noFill/>
      <a:round/>
    </a:ln>
    <a:effectLst/>
  </c:spPr>
  <c:txPr>
    <a:bodyPr/>
    <a:lstStyle/>
    <a:p>
      <a:pPr>
        <a:defRPr/>
      </a:pPr>
      <a:endParaRPr lang="ru-RU"/>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ru-RU"/>
  <c:chart>
    <c:title>
      <c:layout/>
    </c:title>
    <c:plotArea>
      <c:layout/>
      <c:barChart>
        <c:barDir val="col"/>
        <c:grouping val="clustered"/>
        <c:ser>
          <c:idx val="0"/>
          <c:order val="0"/>
          <c:tx>
            <c:strRef>
              <c:f>Лист1!$B$1</c:f>
              <c:strCache>
                <c:ptCount val="1"/>
              </c:strCache>
            </c:strRef>
          </c:tx>
          <c:dLbls>
            <c:dLbl>
              <c:idx val="0"/>
              <c:layout>
                <c:manualLayout>
                  <c:x val="2.777777777777813E-3"/>
                  <c:y val="1.8518518518518545E-2"/>
                </c:manualLayout>
              </c:layout>
              <c:dLblPos val="outEnd"/>
              <c:showVal val="1"/>
            </c:dLbl>
            <c:dLblPos val="outEnd"/>
            <c:showVal val="1"/>
          </c:dLbls>
          <c:cat>
            <c:strRef>
              <c:f>Лист1!$A$2:$A$4</c:f>
              <c:strCache>
                <c:ptCount val="3"/>
                <c:pt idx="0">
                  <c:v>31.12.2015й.</c:v>
                </c:pt>
                <c:pt idx="1">
                  <c:v>31.12.2017й.</c:v>
                </c:pt>
                <c:pt idx="2">
                  <c:v>2.11.2020й.</c:v>
                </c:pt>
              </c:strCache>
            </c:strRef>
          </c:cat>
          <c:val>
            <c:numRef>
              <c:f>Лист1!$B$2:$B$4</c:f>
              <c:numCache>
                <c:formatCode>General</c:formatCode>
                <c:ptCount val="3"/>
                <c:pt idx="0">
                  <c:v>2750.4300000000012</c:v>
                </c:pt>
                <c:pt idx="1">
                  <c:v>8120.07</c:v>
                </c:pt>
                <c:pt idx="2">
                  <c:v>10359.879999999983</c:v>
                </c:pt>
              </c:numCache>
            </c:numRef>
          </c:val>
        </c:ser>
        <c:dLbls>
          <c:showVal val="1"/>
        </c:dLbls>
        <c:axId val="64881408"/>
        <c:axId val="64882944"/>
      </c:barChart>
      <c:catAx>
        <c:axId val="64881408"/>
        <c:scaling>
          <c:orientation val="minMax"/>
        </c:scaling>
        <c:axPos val="b"/>
        <c:tickLblPos val="nextTo"/>
        <c:crossAx val="64882944"/>
        <c:crosses val="autoZero"/>
        <c:auto val="1"/>
        <c:lblAlgn val="ctr"/>
        <c:lblOffset val="100"/>
      </c:catAx>
      <c:valAx>
        <c:axId val="64882944"/>
        <c:scaling>
          <c:orientation val="minMax"/>
        </c:scaling>
        <c:axPos val="l"/>
        <c:majorGridlines/>
        <c:numFmt formatCode="General" sourceLinked="1"/>
        <c:tickLblPos val="nextTo"/>
        <c:crossAx val="64881408"/>
        <c:crosses val="autoZero"/>
        <c:crossBetween val="between"/>
      </c:valAx>
    </c:plotArea>
    <c:plotVisOnly val="1"/>
  </c:chart>
  <c:externalData r:id="rId1"/>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424A616A-E788-4FD9-84FD-13D8CEA75B14}" type="datetimeFigureOut">
              <a:rPr lang="ru-RU" smtClean="0"/>
              <a:pPr/>
              <a:t>26.10.2021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8FA265E-14AF-416F-A5DE-31A98DAB28F3}"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424A616A-E788-4FD9-84FD-13D8CEA75B14}" type="datetimeFigureOut">
              <a:rPr lang="ru-RU" smtClean="0"/>
              <a:pPr/>
              <a:t>26.10.2021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8FA265E-14AF-416F-A5DE-31A98DAB28F3}"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424A616A-E788-4FD9-84FD-13D8CEA75B14}" type="datetimeFigureOut">
              <a:rPr lang="ru-RU" smtClean="0"/>
              <a:pPr/>
              <a:t>26.10.2021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8FA265E-14AF-416F-A5DE-31A98DAB28F3}"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424A616A-E788-4FD9-84FD-13D8CEA75B14}" type="datetimeFigureOut">
              <a:rPr lang="ru-RU" smtClean="0"/>
              <a:pPr/>
              <a:t>26.10.2021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8FA265E-14AF-416F-A5DE-31A98DAB28F3}"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424A616A-E788-4FD9-84FD-13D8CEA75B14}" type="datetimeFigureOut">
              <a:rPr lang="ru-RU" smtClean="0"/>
              <a:pPr/>
              <a:t>26.10.2021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F8FA265E-14AF-416F-A5DE-31A98DAB28F3}"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424A616A-E788-4FD9-84FD-13D8CEA75B14}" type="datetimeFigureOut">
              <a:rPr lang="ru-RU" smtClean="0"/>
              <a:pPr/>
              <a:t>26.10.2021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F8FA265E-14AF-416F-A5DE-31A98DAB28F3}"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424A616A-E788-4FD9-84FD-13D8CEA75B14}" type="datetimeFigureOut">
              <a:rPr lang="ru-RU" smtClean="0"/>
              <a:pPr/>
              <a:t>26.10.2021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F8FA265E-14AF-416F-A5DE-31A98DAB28F3}"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424A616A-E788-4FD9-84FD-13D8CEA75B14}" type="datetimeFigureOut">
              <a:rPr lang="ru-RU" smtClean="0"/>
              <a:pPr/>
              <a:t>26.10.2021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8FA265E-14AF-416F-A5DE-31A98DAB28F3}"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424A616A-E788-4FD9-84FD-13D8CEA75B14}" type="datetimeFigureOut">
              <a:rPr lang="ru-RU" smtClean="0"/>
              <a:pPr/>
              <a:t>26.10.2021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8FA265E-14AF-416F-A5DE-31A98DAB28F3}"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424A616A-E788-4FD9-84FD-13D8CEA75B14}" type="datetimeFigureOut">
              <a:rPr lang="ru-RU" smtClean="0"/>
              <a:pPr/>
              <a:t>26.10.2021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8FA265E-14AF-416F-A5DE-31A98DAB28F3}"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424A616A-E788-4FD9-84FD-13D8CEA75B14}" type="datetimeFigureOut">
              <a:rPr lang="ru-RU" smtClean="0"/>
              <a:pPr/>
              <a:t>26.10.2021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8FA265E-14AF-416F-A5DE-31A98DAB28F3}"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24A616A-E788-4FD9-84FD-13D8CEA75B14}" type="datetimeFigureOut">
              <a:rPr lang="ru-RU" smtClean="0"/>
              <a:pPr/>
              <a:t>26.10.2021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FA265E-14AF-416F-A5DE-31A98DAB28F3}"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857232"/>
            <a:ext cx="7772400" cy="4071966"/>
          </a:xfrm>
        </p:spPr>
        <p:txBody>
          <a:bodyPr>
            <a:normAutofit fontScale="90000"/>
          </a:bodyPr>
          <a:lstStyle/>
          <a:p>
            <a:r>
              <a:rPr lang="uz-Cyrl-UZ" sz="3200" b="1" dirty="0" smtClean="0">
                <a:solidFill>
                  <a:srgbClr val="0070C0"/>
                </a:solidFill>
                <a:latin typeface="Arial" pitchFamily="34" charset="0"/>
                <a:cs typeface="Arial" pitchFamily="34" charset="0"/>
              </a:rPr>
              <a:t>Бизнес ва тадбиркорлик олий мактаби</a:t>
            </a:r>
            <a:r>
              <a:rPr lang="uz-Cyrl-UZ" sz="2800" b="1" dirty="0" smtClean="0">
                <a:solidFill>
                  <a:srgbClr val="0070C0"/>
                </a:solidFill>
                <a:latin typeface="Arial" pitchFamily="34" charset="0"/>
                <a:cs typeface="Arial" pitchFamily="34" charset="0"/>
              </a:rPr>
              <a:t/>
            </a:r>
            <a:br>
              <a:rPr lang="uz-Cyrl-UZ" sz="2800" b="1" dirty="0" smtClean="0">
                <a:solidFill>
                  <a:srgbClr val="0070C0"/>
                </a:solidFill>
                <a:latin typeface="Arial" pitchFamily="34" charset="0"/>
                <a:cs typeface="Arial" pitchFamily="34" charset="0"/>
              </a:rPr>
            </a:br>
            <a:r>
              <a:rPr lang="uz-Cyrl-UZ" sz="2800" b="1" dirty="0" smtClean="0">
                <a:solidFill>
                  <a:srgbClr val="0070C0"/>
                </a:solidFill>
                <a:latin typeface="Arial" pitchFamily="34" charset="0"/>
                <a:cs typeface="Arial" pitchFamily="34" charset="0"/>
              </a:rPr>
              <a:t>Кафедра: Инвестициялар ва лойиҳа бошқаруви</a:t>
            </a:r>
            <a:br>
              <a:rPr lang="uz-Cyrl-UZ" sz="2800" b="1" dirty="0" smtClean="0">
                <a:solidFill>
                  <a:srgbClr val="0070C0"/>
                </a:solidFill>
                <a:latin typeface="Arial" pitchFamily="34" charset="0"/>
                <a:cs typeface="Arial" pitchFamily="34" charset="0"/>
              </a:rPr>
            </a:br>
            <a:r>
              <a:rPr lang="uz-Cyrl-UZ" sz="2800" b="1" dirty="0" smtClean="0">
                <a:solidFill>
                  <a:srgbClr val="0070C0"/>
                </a:solidFill>
                <a:latin typeface="Arial" pitchFamily="34" charset="0"/>
                <a:cs typeface="Arial" pitchFamily="34" charset="0"/>
              </a:rPr>
              <a:t>Фан:  Тадбиркорлик ва инновациялар</a:t>
            </a:r>
            <a:br>
              <a:rPr lang="uz-Cyrl-UZ" sz="2800" b="1" dirty="0" smtClean="0">
                <a:solidFill>
                  <a:srgbClr val="0070C0"/>
                </a:solidFill>
                <a:latin typeface="Arial" pitchFamily="34" charset="0"/>
                <a:cs typeface="Arial" pitchFamily="34" charset="0"/>
              </a:rPr>
            </a:br>
            <a:r>
              <a:rPr lang="uz-Cyrl-UZ" sz="2800" b="1" dirty="0" smtClean="0">
                <a:solidFill>
                  <a:srgbClr val="0070C0"/>
                </a:solidFill>
                <a:latin typeface="Arial" pitchFamily="34" charset="0"/>
                <a:cs typeface="Arial" pitchFamily="34" charset="0"/>
              </a:rPr>
              <a:t>Мавзу:</a:t>
            </a:r>
            <a:br>
              <a:rPr lang="uz-Cyrl-UZ" sz="2800" b="1" dirty="0" smtClean="0">
                <a:solidFill>
                  <a:srgbClr val="0070C0"/>
                </a:solidFill>
                <a:latin typeface="Arial" pitchFamily="34" charset="0"/>
                <a:cs typeface="Arial" pitchFamily="34" charset="0"/>
              </a:rPr>
            </a:br>
            <a:r>
              <a:rPr lang="uz-Cyrl-UZ" sz="3200" b="1" dirty="0" smtClean="0">
                <a:solidFill>
                  <a:srgbClr val="0070C0"/>
                </a:solidFill>
                <a:latin typeface="Arial" pitchFamily="34" charset="0"/>
                <a:cs typeface="Arial" pitchFamily="34" charset="0"/>
              </a:rPr>
              <a:t>Тадбиркорлик субъектларининг инновацион фаолиятини молиялаштириш</a:t>
            </a:r>
            <a:r>
              <a:rPr lang="en-US" sz="3200" b="1" dirty="0" smtClean="0">
                <a:solidFill>
                  <a:srgbClr val="0070C0"/>
                </a:solidFill>
                <a:latin typeface="Arial" pitchFamily="34" charset="0"/>
                <a:cs typeface="Arial" pitchFamily="34" charset="0"/>
              </a:rPr>
              <a:t/>
            </a:r>
            <a:br>
              <a:rPr lang="en-US" sz="3200" b="1" dirty="0" smtClean="0">
                <a:solidFill>
                  <a:srgbClr val="0070C0"/>
                </a:solidFill>
                <a:latin typeface="Arial" pitchFamily="34" charset="0"/>
                <a:cs typeface="Arial" pitchFamily="34" charset="0"/>
              </a:rPr>
            </a:br>
            <a:r>
              <a:rPr lang="en-US" sz="3200" b="1" dirty="0" smtClean="0">
                <a:solidFill>
                  <a:srgbClr val="0070C0"/>
                </a:solidFill>
                <a:latin typeface="Arial" pitchFamily="34" charset="0"/>
                <a:cs typeface="Arial" pitchFamily="34" charset="0"/>
              </a:rPr>
              <a:t>Financing of innovative activities of business entities </a:t>
            </a:r>
            <a:endParaRPr lang="ru-RU" sz="3200" b="1" dirty="0">
              <a:solidFill>
                <a:srgbClr val="0070C0"/>
              </a:solidFill>
              <a:latin typeface="Arial" pitchFamily="34" charset="0"/>
              <a:cs typeface="Arial" pitchFamily="34" charset="0"/>
            </a:endParaRPr>
          </a:p>
        </p:txBody>
      </p:sp>
      <p:sp>
        <p:nvSpPr>
          <p:cNvPr id="3" name="Подзаголовок 2"/>
          <p:cNvSpPr>
            <a:spLocks noGrp="1"/>
          </p:cNvSpPr>
          <p:nvPr>
            <p:ph type="subTitle" idx="1"/>
          </p:nvPr>
        </p:nvSpPr>
        <p:spPr>
          <a:xfrm>
            <a:off x="1371600" y="5500702"/>
            <a:ext cx="6400800" cy="785818"/>
          </a:xfrm>
        </p:spPr>
        <p:txBody>
          <a:bodyPr>
            <a:normAutofit/>
          </a:bodyPr>
          <a:lstStyle/>
          <a:p>
            <a:pPr algn="r"/>
            <a:r>
              <a:rPr lang="uz-Cyrl-UZ" sz="2400" b="1" dirty="0">
                <a:solidFill>
                  <a:srgbClr val="7030A0"/>
                </a:solidFill>
                <a:latin typeface="Arial" pitchFamily="34" charset="0"/>
                <a:cs typeface="Arial" pitchFamily="34" charset="0"/>
              </a:rPr>
              <a:t>и</a:t>
            </a:r>
            <a:r>
              <a:rPr lang="uz-Cyrl-UZ" sz="2400" b="1" dirty="0" smtClean="0">
                <a:solidFill>
                  <a:srgbClr val="7030A0"/>
                </a:solidFill>
                <a:latin typeface="Arial" pitchFamily="34" charset="0"/>
                <a:cs typeface="Arial" pitchFamily="34" charset="0"/>
              </a:rPr>
              <a:t>.ф.д., проф. Т.И. Бобакулов</a:t>
            </a:r>
            <a:endParaRPr lang="ru-RU" sz="2400" b="1" dirty="0">
              <a:solidFill>
                <a:srgbClr val="7030A0"/>
              </a:solidFill>
              <a:latin typeface="Arial" pitchFamily="34" charset="0"/>
              <a:cs typeface="Arial"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Маъруза режаси</a:t>
            </a:r>
            <a:endParaRPr lang="ru-RU" sz="2800" b="1"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spcBef>
                <a:spcPts val="0"/>
              </a:spcBef>
              <a:buNone/>
            </a:pPr>
            <a:r>
              <a:rPr lang="uz-Cyrl-UZ" sz="2800" b="1" dirty="0" smtClean="0">
                <a:solidFill>
                  <a:srgbClr val="7030A0"/>
                </a:solidFill>
                <a:latin typeface="Arial" pitchFamily="34" charset="0"/>
                <a:cs typeface="Arial" pitchFamily="34" charset="0"/>
              </a:rPr>
              <a:t>1. Инновацион фаолиятни молиялаштиришнинг меъёрий-ҳуқуқий асослари</a:t>
            </a:r>
          </a:p>
          <a:p>
            <a:pPr algn="ctr">
              <a:spcBef>
                <a:spcPts val="0"/>
              </a:spcBef>
              <a:buNone/>
            </a:pPr>
            <a:r>
              <a:rPr lang="uz-Cyrl-UZ" sz="2800" b="1" dirty="0" smtClean="0">
                <a:solidFill>
                  <a:srgbClr val="7030A0"/>
                </a:solidFill>
                <a:latin typeface="Arial" pitchFamily="34" charset="0"/>
                <a:cs typeface="Arial" pitchFamily="34" charset="0"/>
              </a:rPr>
              <a:t>2. Тадбиркорлик субъектлари инновацион фаолиятини молиялаштириш манбалари</a:t>
            </a:r>
          </a:p>
          <a:p>
            <a:pPr algn="ctr">
              <a:spcBef>
                <a:spcPts val="0"/>
              </a:spcBef>
              <a:buNone/>
            </a:pPr>
            <a:r>
              <a:rPr lang="uz-Cyrl-UZ" sz="2800" b="1" dirty="0" smtClean="0">
                <a:solidFill>
                  <a:srgbClr val="7030A0"/>
                </a:solidFill>
                <a:latin typeface="Arial" pitchFamily="34" charset="0"/>
                <a:cs typeface="Arial" pitchFamily="34" charset="0"/>
              </a:rPr>
              <a:t>3. Тадбиркорлик субъектлари инновацион фаолиятини молиялаштириш борасидаги муаммолар</a:t>
            </a:r>
            <a:endParaRPr lang="ru-RU" sz="2800" b="1" dirty="0">
              <a:solidFill>
                <a:srgbClr val="7030A0"/>
              </a:solidFill>
              <a:latin typeface="Arial" pitchFamily="34" charset="0"/>
              <a:cs typeface="Arial"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sz="2800" b="1" dirty="0" smtClean="0">
                <a:solidFill>
                  <a:srgbClr val="0070C0"/>
                </a:solidFill>
                <a:latin typeface="Arial" pitchFamily="34" charset="0"/>
                <a:cs typeface="Arial" pitchFamily="34" charset="0"/>
              </a:rPr>
              <a:t>1. Инновацион фаолиятни молиялаштиришнинг меъёрий-ҳуқуқий асослари</a:t>
            </a:r>
            <a:endParaRPr lang="ru-RU" sz="2800"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a:xfrm>
            <a:off x="457200" y="1600200"/>
            <a:ext cx="8229600" cy="4757758"/>
          </a:xfrm>
        </p:spPr>
        <p:txBody>
          <a:bodyPr>
            <a:normAutofit fontScale="70000" lnSpcReduction="20000"/>
          </a:bodyPr>
          <a:lstStyle/>
          <a:p>
            <a:pPr algn="ctr">
              <a:lnSpc>
                <a:spcPct val="120000"/>
              </a:lnSpc>
              <a:spcBef>
                <a:spcPts val="0"/>
              </a:spcBef>
              <a:buNone/>
            </a:pPr>
            <a:r>
              <a:rPr lang="uz-Cyrl-UZ" sz="3100" b="1" dirty="0">
                <a:solidFill>
                  <a:srgbClr val="7030A0"/>
                </a:solidFill>
                <a:latin typeface="Arial" pitchFamily="34" charset="0"/>
                <a:cs typeface="Arial" pitchFamily="34" charset="0"/>
              </a:rPr>
              <a:t>Ўзбекистон Республикасининг Инновацион фаолият тўғрисидаги қонуни (2020 й</a:t>
            </a:r>
            <a:r>
              <a:rPr lang="uz-Cyrl-UZ" sz="3100" b="1" dirty="0" smtClean="0">
                <a:solidFill>
                  <a:srgbClr val="7030A0"/>
                </a:solidFill>
                <a:latin typeface="Arial" pitchFamily="34" charset="0"/>
                <a:cs typeface="Arial" pitchFamily="34" charset="0"/>
              </a:rPr>
              <a:t>.) [1]</a:t>
            </a:r>
            <a:endParaRPr lang="uz-Cyrl-UZ" sz="3100" b="1" dirty="0" smtClean="0">
              <a:solidFill>
                <a:srgbClr val="7030A0"/>
              </a:solidFill>
              <a:latin typeface="Arial" pitchFamily="34" charset="0"/>
              <a:cs typeface="Arial" pitchFamily="34" charset="0"/>
            </a:endParaRPr>
          </a:p>
          <a:p>
            <a:pPr algn="ctr">
              <a:lnSpc>
                <a:spcPct val="120000"/>
              </a:lnSpc>
              <a:spcBef>
                <a:spcPts val="0"/>
              </a:spcBef>
              <a:buNone/>
            </a:pPr>
            <a:r>
              <a:rPr lang="uz-Cyrl-UZ" sz="3100" dirty="0">
                <a:solidFill>
                  <a:srgbClr val="7030A0"/>
                </a:solidFill>
                <a:latin typeface="Arial" pitchFamily="34" charset="0"/>
                <a:cs typeface="Arial" pitchFamily="34" charset="0"/>
              </a:rPr>
              <a:t>Инновацион фаолият соҳасида давлат сиёсатининг устувор йўналишлари:</a:t>
            </a:r>
            <a:endParaRPr lang="ru-RU" sz="3100" dirty="0">
              <a:solidFill>
                <a:srgbClr val="7030A0"/>
              </a:solidFill>
              <a:latin typeface="Arial" pitchFamily="34" charset="0"/>
              <a:cs typeface="Arial" pitchFamily="34" charset="0"/>
            </a:endParaRPr>
          </a:p>
          <a:p>
            <a:pPr algn="ctr">
              <a:lnSpc>
                <a:spcPct val="120000"/>
              </a:lnSpc>
              <a:spcBef>
                <a:spcPts val="0"/>
              </a:spcBef>
              <a:buNone/>
            </a:pPr>
            <a:r>
              <a:rPr lang="ru-RU" sz="3100" dirty="0" smtClean="0">
                <a:solidFill>
                  <a:srgbClr val="7030A0"/>
                </a:solidFill>
                <a:latin typeface="Arial" pitchFamily="34" charset="0"/>
                <a:cs typeface="Arial" pitchFamily="34" charset="0"/>
              </a:rPr>
              <a:t>*</a:t>
            </a:r>
            <a:r>
              <a:rPr lang="ru-RU" sz="3100" dirty="0" err="1" smtClean="0">
                <a:solidFill>
                  <a:srgbClr val="7030A0"/>
                </a:solidFill>
                <a:latin typeface="Arial" pitchFamily="34" charset="0"/>
                <a:cs typeface="Arial" pitchFamily="34" charset="0"/>
              </a:rPr>
              <a:t>инновацион</a:t>
            </a:r>
            <a:r>
              <a:rPr lang="ru-RU" sz="3100" dirty="0" smtClean="0">
                <a:solidFill>
                  <a:srgbClr val="7030A0"/>
                </a:solidFill>
                <a:latin typeface="Arial" pitchFamily="34" charset="0"/>
                <a:cs typeface="Arial" pitchFamily="34" charset="0"/>
              </a:rPr>
              <a:t> </a:t>
            </a:r>
            <a:r>
              <a:rPr lang="ru-RU" sz="3100" dirty="0" err="1">
                <a:solidFill>
                  <a:srgbClr val="7030A0"/>
                </a:solidFill>
                <a:latin typeface="Arial" pitchFamily="34" charset="0"/>
                <a:cs typeface="Arial" pitchFamily="34" charset="0"/>
              </a:rPr>
              <a:t>фаолият</a:t>
            </a:r>
            <a:r>
              <a:rPr lang="ru-RU" sz="3100" dirty="0">
                <a:solidFill>
                  <a:srgbClr val="7030A0"/>
                </a:solidFill>
                <a:latin typeface="Arial" pitchFamily="34" charset="0"/>
                <a:cs typeface="Arial" pitchFamily="34" charset="0"/>
              </a:rPr>
              <a:t> </a:t>
            </a:r>
            <a:r>
              <a:rPr lang="ru-RU" sz="3100" dirty="0" err="1">
                <a:solidFill>
                  <a:srgbClr val="7030A0"/>
                </a:solidFill>
                <a:latin typeface="Arial" pitchFamily="34" charset="0"/>
                <a:cs typeface="Arial" pitchFamily="34" charset="0"/>
              </a:rPr>
              <a:t>субъектларини</a:t>
            </a:r>
            <a:r>
              <a:rPr lang="ru-RU" sz="3100" dirty="0">
                <a:solidFill>
                  <a:srgbClr val="7030A0"/>
                </a:solidFill>
                <a:latin typeface="Arial" pitchFamily="34" charset="0"/>
                <a:cs typeface="Arial" pitchFamily="34" charset="0"/>
              </a:rPr>
              <a:t> </a:t>
            </a:r>
            <a:r>
              <a:rPr lang="ru-RU" sz="3100" dirty="0" err="1">
                <a:solidFill>
                  <a:srgbClr val="7030A0"/>
                </a:solidFill>
                <a:latin typeface="Arial" pitchFamily="34" charset="0"/>
                <a:cs typeface="Arial" pitchFamily="34" charset="0"/>
              </a:rPr>
              <a:t>давлат</a:t>
            </a:r>
            <a:r>
              <a:rPr lang="ru-RU" sz="3100" dirty="0">
                <a:solidFill>
                  <a:srgbClr val="7030A0"/>
                </a:solidFill>
                <a:latin typeface="Arial" pitchFamily="34" charset="0"/>
                <a:cs typeface="Arial" pitchFamily="34" charset="0"/>
              </a:rPr>
              <a:t> </a:t>
            </a:r>
            <a:r>
              <a:rPr lang="ru-RU" sz="3100" dirty="0" err="1">
                <a:solidFill>
                  <a:srgbClr val="7030A0"/>
                </a:solidFill>
                <a:latin typeface="Arial" pitchFamily="34" charset="0"/>
                <a:cs typeface="Arial" pitchFamily="34" charset="0"/>
              </a:rPr>
              <a:t>томонидан</a:t>
            </a:r>
            <a:r>
              <a:rPr lang="ru-RU" sz="3100" dirty="0">
                <a:solidFill>
                  <a:srgbClr val="7030A0"/>
                </a:solidFill>
                <a:latin typeface="Arial" pitchFamily="34" charset="0"/>
                <a:cs typeface="Arial" pitchFamily="34" charset="0"/>
              </a:rPr>
              <a:t> </a:t>
            </a:r>
            <a:r>
              <a:rPr lang="ru-RU" sz="3100" dirty="0" err="1">
                <a:solidFill>
                  <a:srgbClr val="7030A0"/>
                </a:solidFill>
                <a:latin typeface="Arial" pitchFamily="34" charset="0"/>
                <a:cs typeface="Arial" pitchFamily="34" charset="0"/>
              </a:rPr>
              <a:t>қўллаб-қувватлаш ва</a:t>
            </a:r>
            <a:r>
              <a:rPr lang="ru-RU" sz="3100" dirty="0">
                <a:solidFill>
                  <a:srgbClr val="7030A0"/>
                </a:solidFill>
                <a:latin typeface="Arial" pitchFamily="34" charset="0"/>
                <a:cs typeface="Arial" pitchFamily="34" charset="0"/>
              </a:rPr>
              <a:t> </a:t>
            </a:r>
            <a:r>
              <a:rPr lang="ru-RU" sz="3100" dirty="0" err="1">
                <a:solidFill>
                  <a:srgbClr val="7030A0"/>
                </a:solidFill>
                <a:latin typeface="Arial" pitchFamily="34" charset="0"/>
                <a:cs typeface="Arial" pitchFamily="34" charset="0"/>
              </a:rPr>
              <a:t>рағбатлантириш;</a:t>
            </a:r>
            <a:endParaRPr lang="ru-RU" sz="3100" dirty="0">
              <a:solidFill>
                <a:srgbClr val="7030A0"/>
              </a:solidFill>
              <a:latin typeface="Arial" pitchFamily="34" charset="0"/>
              <a:cs typeface="Arial" pitchFamily="34" charset="0"/>
            </a:endParaRPr>
          </a:p>
          <a:p>
            <a:pPr algn="ctr">
              <a:lnSpc>
                <a:spcPct val="120000"/>
              </a:lnSpc>
              <a:spcBef>
                <a:spcPts val="0"/>
              </a:spcBef>
              <a:buNone/>
            </a:pPr>
            <a:r>
              <a:rPr lang="ru-RU" sz="3100" dirty="0" smtClean="0">
                <a:solidFill>
                  <a:srgbClr val="7030A0"/>
                </a:solidFill>
                <a:latin typeface="Arial" pitchFamily="34" charset="0"/>
                <a:cs typeface="Arial" pitchFamily="34" charset="0"/>
              </a:rPr>
              <a:t>*</a:t>
            </a:r>
            <a:r>
              <a:rPr lang="ru-RU" sz="3100" dirty="0" err="1" smtClean="0">
                <a:solidFill>
                  <a:srgbClr val="7030A0"/>
                </a:solidFill>
                <a:latin typeface="Arial" pitchFamily="34" charset="0"/>
                <a:cs typeface="Arial" pitchFamily="34" charset="0"/>
              </a:rPr>
              <a:t>инновацион</a:t>
            </a:r>
            <a:r>
              <a:rPr lang="ru-RU" sz="3100" dirty="0" smtClean="0">
                <a:solidFill>
                  <a:srgbClr val="7030A0"/>
                </a:solidFill>
                <a:latin typeface="Arial" pitchFamily="34" charset="0"/>
                <a:cs typeface="Arial" pitchFamily="34" charset="0"/>
              </a:rPr>
              <a:t> </a:t>
            </a:r>
            <a:r>
              <a:rPr lang="ru-RU" sz="3100" dirty="0" err="1">
                <a:solidFill>
                  <a:srgbClr val="7030A0"/>
                </a:solidFill>
                <a:latin typeface="Arial" pitchFamily="34" charset="0"/>
                <a:cs typeface="Arial" pitchFamily="34" charset="0"/>
              </a:rPr>
              <a:t>фаолият</a:t>
            </a:r>
            <a:r>
              <a:rPr lang="ru-RU" sz="3100" dirty="0">
                <a:solidFill>
                  <a:srgbClr val="7030A0"/>
                </a:solidFill>
                <a:latin typeface="Arial" pitchFamily="34" charset="0"/>
                <a:cs typeface="Arial" pitchFamily="34" charset="0"/>
              </a:rPr>
              <a:t> </a:t>
            </a:r>
            <a:r>
              <a:rPr lang="ru-RU" sz="3100" dirty="0" err="1">
                <a:solidFill>
                  <a:srgbClr val="7030A0"/>
                </a:solidFill>
                <a:latin typeface="Arial" pitchFamily="34" charset="0"/>
                <a:cs typeface="Arial" pitchFamily="34" charset="0"/>
              </a:rPr>
              <a:t>соҳасидаги </a:t>
            </a:r>
            <a:r>
              <a:rPr lang="ru-RU" sz="3100" dirty="0">
                <a:solidFill>
                  <a:srgbClr val="7030A0"/>
                </a:solidFill>
                <a:latin typeface="Arial" pitchFamily="34" charset="0"/>
                <a:cs typeface="Arial" pitchFamily="34" charset="0"/>
              </a:rPr>
              <a:t>республика, </a:t>
            </a:r>
            <a:r>
              <a:rPr lang="ru-RU" sz="3100" dirty="0" err="1">
                <a:solidFill>
                  <a:srgbClr val="7030A0"/>
                </a:solidFill>
                <a:latin typeface="Arial" pitchFamily="34" charset="0"/>
                <a:cs typeface="Arial" pitchFamily="34" charset="0"/>
              </a:rPr>
              <a:t>тармоқ ва</a:t>
            </a:r>
            <a:r>
              <a:rPr lang="ru-RU" sz="3100" dirty="0">
                <a:solidFill>
                  <a:srgbClr val="7030A0"/>
                </a:solidFill>
                <a:latin typeface="Arial" pitchFamily="34" charset="0"/>
                <a:cs typeface="Arial" pitchFamily="34" charset="0"/>
              </a:rPr>
              <a:t> </a:t>
            </a:r>
            <a:r>
              <a:rPr lang="ru-RU" sz="3100" dirty="0" err="1">
                <a:solidFill>
                  <a:srgbClr val="7030A0"/>
                </a:solidFill>
                <a:latin typeface="Arial" pitchFamily="34" charset="0"/>
                <a:cs typeface="Arial" pitchFamily="34" charset="0"/>
              </a:rPr>
              <a:t>ҳудудий давлат</a:t>
            </a:r>
            <a:r>
              <a:rPr lang="ru-RU" sz="3100" dirty="0">
                <a:solidFill>
                  <a:srgbClr val="7030A0"/>
                </a:solidFill>
                <a:latin typeface="Arial" pitchFamily="34" charset="0"/>
                <a:cs typeface="Arial" pitchFamily="34" charset="0"/>
              </a:rPr>
              <a:t> </a:t>
            </a:r>
            <a:r>
              <a:rPr lang="ru-RU" sz="3100" dirty="0" err="1">
                <a:solidFill>
                  <a:srgbClr val="7030A0"/>
                </a:solidFill>
                <a:latin typeface="Arial" pitchFamily="34" charset="0"/>
                <a:cs typeface="Arial" pitchFamily="34" charset="0"/>
              </a:rPr>
              <a:t>дастурларини</a:t>
            </a:r>
            <a:r>
              <a:rPr lang="ru-RU" sz="3100" dirty="0">
                <a:solidFill>
                  <a:srgbClr val="7030A0"/>
                </a:solidFill>
                <a:latin typeface="Arial" pitchFamily="34" charset="0"/>
                <a:cs typeface="Arial" pitchFamily="34" charset="0"/>
              </a:rPr>
              <a:t> </a:t>
            </a:r>
            <a:r>
              <a:rPr lang="ru-RU" sz="3100" dirty="0" err="1">
                <a:solidFill>
                  <a:srgbClr val="7030A0"/>
                </a:solidFill>
                <a:latin typeface="Arial" pitchFamily="34" charset="0"/>
                <a:cs typeface="Arial" pitchFamily="34" charset="0"/>
              </a:rPr>
              <a:t>ишлаб</a:t>
            </a:r>
            <a:r>
              <a:rPr lang="ru-RU" sz="3100" dirty="0">
                <a:solidFill>
                  <a:srgbClr val="7030A0"/>
                </a:solidFill>
                <a:latin typeface="Arial" pitchFamily="34" charset="0"/>
                <a:cs typeface="Arial" pitchFamily="34" charset="0"/>
              </a:rPr>
              <a:t> </a:t>
            </a:r>
            <a:r>
              <a:rPr lang="ru-RU" sz="3100" dirty="0" err="1">
                <a:solidFill>
                  <a:srgbClr val="7030A0"/>
                </a:solidFill>
                <a:latin typeface="Arial" pitchFamily="34" charset="0"/>
                <a:cs typeface="Arial" pitchFamily="34" charset="0"/>
              </a:rPr>
              <a:t>чиқиш ҳамда амалга</a:t>
            </a:r>
            <a:r>
              <a:rPr lang="ru-RU" sz="3100" dirty="0">
                <a:solidFill>
                  <a:srgbClr val="7030A0"/>
                </a:solidFill>
                <a:latin typeface="Arial" pitchFamily="34" charset="0"/>
                <a:cs typeface="Arial" pitchFamily="34" charset="0"/>
              </a:rPr>
              <a:t> </a:t>
            </a:r>
            <a:r>
              <a:rPr lang="ru-RU" sz="3100" dirty="0" err="1">
                <a:solidFill>
                  <a:srgbClr val="7030A0"/>
                </a:solidFill>
                <a:latin typeface="Arial" pitchFamily="34" charset="0"/>
                <a:cs typeface="Arial" pitchFamily="34" charset="0"/>
              </a:rPr>
              <a:t>ошириш</a:t>
            </a:r>
            <a:r>
              <a:rPr lang="ru-RU" sz="3100" dirty="0">
                <a:solidFill>
                  <a:srgbClr val="7030A0"/>
                </a:solidFill>
                <a:latin typeface="Arial" pitchFamily="34" charset="0"/>
                <a:cs typeface="Arial" pitchFamily="34" charset="0"/>
              </a:rPr>
              <a:t>;</a:t>
            </a:r>
          </a:p>
          <a:p>
            <a:pPr algn="ctr">
              <a:lnSpc>
                <a:spcPct val="120000"/>
              </a:lnSpc>
              <a:spcBef>
                <a:spcPts val="0"/>
              </a:spcBef>
              <a:buNone/>
            </a:pPr>
            <a:r>
              <a:rPr lang="ru-RU" sz="3100" dirty="0" smtClean="0">
                <a:solidFill>
                  <a:srgbClr val="7030A0"/>
                </a:solidFill>
                <a:latin typeface="Arial" pitchFamily="34" charset="0"/>
                <a:cs typeface="Arial" pitchFamily="34" charset="0"/>
              </a:rPr>
              <a:t>*</a:t>
            </a:r>
            <a:r>
              <a:rPr lang="ru-RU" sz="3100" dirty="0" err="1" smtClean="0">
                <a:solidFill>
                  <a:srgbClr val="7030A0"/>
                </a:solidFill>
                <a:latin typeface="Arial" pitchFamily="34" charset="0"/>
                <a:cs typeface="Arial" pitchFamily="34" charset="0"/>
              </a:rPr>
              <a:t>инновацион</a:t>
            </a:r>
            <a:r>
              <a:rPr lang="ru-RU" sz="3100" dirty="0" smtClean="0">
                <a:solidFill>
                  <a:srgbClr val="7030A0"/>
                </a:solidFill>
                <a:latin typeface="Arial" pitchFamily="34" charset="0"/>
                <a:cs typeface="Arial" pitchFamily="34" charset="0"/>
              </a:rPr>
              <a:t> </a:t>
            </a:r>
            <a:r>
              <a:rPr lang="ru-RU" sz="3100" dirty="0" err="1">
                <a:solidFill>
                  <a:srgbClr val="7030A0"/>
                </a:solidFill>
                <a:latin typeface="Arial" pitchFamily="34" charset="0"/>
                <a:cs typeface="Arial" pitchFamily="34" charset="0"/>
              </a:rPr>
              <a:t>фаолиятга</a:t>
            </a:r>
            <a:r>
              <a:rPr lang="ru-RU" sz="3100" dirty="0">
                <a:solidFill>
                  <a:srgbClr val="7030A0"/>
                </a:solidFill>
                <a:latin typeface="Arial" pitchFamily="34" charset="0"/>
                <a:cs typeface="Arial" pitchFamily="34" charset="0"/>
              </a:rPr>
              <a:t> </a:t>
            </a:r>
            <a:r>
              <a:rPr lang="ru-RU" sz="3100" dirty="0" err="1">
                <a:solidFill>
                  <a:srgbClr val="7030A0"/>
                </a:solidFill>
                <a:latin typeface="Arial" pitchFamily="34" charset="0"/>
                <a:cs typeface="Arial" pitchFamily="34" charset="0"/>
              </a:rPr>
              <a:t>инвестицияларни</a:t>
            </a:r>
            <a:r>
              <a:rPr lang="ru-RU" sz="3100" dirty="0">
                <a:solidFill>
                  <a:srgbClr val="7030A0"/>
                </a:solidFill>
                <a:latin typeface="Arial" pitchFamily="34" charset="0"/>
                <a:cs typeface="Arial" pitchFamily="34" charset="0"/>
              </a:rPr>
              <a:t> </a:t>
            </a:r>
            <a:r>
              <a:rPr lang="ru-RU" sz="3100" dirty="0" err="1">
                <a:solidFill>
                  <a:srgbClr val="7030A0"/>
                </a:solidFill>
                <a:latin typeface="Arial" pitchFamily="34" charset="0"/>
                <a:cs typeface="Arial" pitchFamily="34" charset="0"/>
              </a:rPr>
              <a:t>жалб</a:t>
            </a:r>
            <a:r>
              <a:rPr lang="ru-RU" sz="3100" dirty="0">
                <a:solidFill>
                  <a:srgbClr val="7030A0"/>
                </a:solidFill>
                <a:latin typeface="Arial" pitchFamily="34" charset="0"/>
                <a:cs typeface="Arial" pitchFamily="34" charset="0"/>
              </a:rPr>
              <a:t> </a:t>
            </a:r>
            <a:r>
              <a:rPr lang="ru-RU" sz="3100" dirty="0" err="1">
                <a:solidFill>
                  <a:srgbClr val="7030A0"/>
                </a:solidFill>
                <a:latin typeface="Arial" pitchFamily="34" charset="0"/>
                <a:cs typeface="Arial" pitchFamily="34" charset="0"/>
              </a:rPr>
              <a:t>этишга</a:t>
            </a:r>
            <a:r>
              <a:rPr lang="ru-RU" sz="3100" dirty="0">
                <a:solidFill>
                  <a:srgbClr val="7030A0"/>
                </a:solidFill>
                <a:latin typeface="Arial" pitchFamily="34" charset="0"/>
                <a:cs typeface="Arial" pitchFamily="34" charset="0"/>
              </a:rPr>
              <a:t> </a:t>
            </a:r>
            <a:r>
              <a:rPr lang="ru-RU" sz="3100" dirty="0" err="1">
                <a:solidFill>
                  <a:srgbClr val="7030A0"/>
                </a:solidFill>
                <a:latin typeface="Arial" pitchFamily="34" charset="0"/>
                <a:cs typeface="Arial" pitchFamily="34" charset="0"/>
              </a:rPr>
              <a:t>кўмаклашиш</a:t>
            </a:r>
            <a:r>
              <a:rPr lang="ru-RU" sz="3100" dirty="0">
                <a:solidFill>
                  <a:srgbClr val="7030A0"/>
                </a:solidFill>
                <a:latin typeface="Arial" pitchFamily="34" charset="0"/>
                <a:cs typeface="Arial" pitchFamily="34" charset="0"/>
              </a:rPr>
              <a:t>;</a:t>
            </a:r>
          </a:p>
          <a:p>
            <a:pPr algn="ctr">
              <a:lnSpc>
                <a:spcPct val="120000"/>
              </a:lnSpc>
              <a:spcBef>
                <a:spcPts val="0"/>
              </a:spcBef>
              <a:buNone/>
            </a:pPr>
            <a:r>
              <a:rPr lang="ru-RU" sz="3100" dirty="0" smtClean="0">
                <a:solidFill>
                  <a:srgbClr val="7030A0"/>
                </a:solidFill>
                <a:latin typeface="Arial" pitchFamily="34" charset="0"/>
                <a:cs typeface="Arial" pitchFamily="34" charset="0"/>
              </a:rPr>
              <a:t>*</a:t>
            </a:r>
            <a:r>
              <a:rPr lang="ru-RU" sz="3100" dirty="0" err="1" smtClean="0">
                <a:solidFill>
                  <a:srgbClr val="7030A0"/>
                </a:solidFill>
                <a:latin typeface="Arial" pitchFamily="34" charset="0"/>
                <a:cs typeface="Arial" pitchFamily="34" charset="0"/>
              </a:rPr>
              <a:t>инновацион</a:t>
            </a:r>
            <a:r>
              <a:rPr lang="ru-RU" sz="3100" dirty="0" smtClean="0">
                <a:solidFill>
                  <a:srgbClr val="7030A0"/>
                </a:solidFill>
                <a:latin typeface="Arial" pitchFamily="34" charset="0"/>
                <a:cs typeface="Arial" pitchFamily="34" charset="0"/>
              </a:rPr>
              <a:t> </a:t>
            </a:r>
            <a:r>
              <a:rPr lang="ru-RU" sz="3100" dirty="0" err="1">
                <a:solidFill>
                  <a:srgbClr val="7030A0"/>
                </a:solidFill>
                <a:latin typeface="Arial" pitchFamily="34" charset="0"/>
                <a:cs typeface="Arial" pitchFamily="34" charset="0"/>
              </a:rPr>
              <a:t>фаолият</a:t>
            </a:r>
            <a:r>
              <a:rPr lang="ru-RU" sz="3100" dirty="0">
                <a:solidFill>
                  <a:srgbClr val="7030A0"/>
                </a:solidFill>
                <a:latin typeface="Arial" pitchFamily="34" charset="0"/>
                <a:cs typeface="Arial" pitchFamily="34" charset="0"/>
              </a:rPr>
              <a:t> </a:t>
            </a:r>
            <a:r>
              <a:rPr lang="ru-RU" sz="3100" dirty="0" err="1">
                <a:solidFill>
                  <a:srgbClr val="7030A0"/>
                </a:solidFill>
                <a:latin typeface="Arial" pitchFamily="34" charset="0"/>
                <a:cs typeface="Arial" pitchFamily="34" charset="0"/>
              </a:rPr>
              <a:t>соҳасида давлат-хусусий</a:t>
            </a:r>
            <a:r>
              <a:rPr lang="ru-RU" sz="3100" dirty="0">
                <a:solidFill>
                  <a:srgbClr val="7030A0"/>
                </a:solidFill>
                <a:latin typeface="Arial" pitchFamily="34" charset="0"/>
                <a:cs typeface="Arial" pitchFamily="34" charset="0"/>
              </a:rPr>
              <a:t> </a:t>
            </a:r>
            <a:r>
              <a:rPr lang="ru-RU" sz="3100" dirty="0" err="1">
                <a:solidFill>
                  <a:srgbClr val="7030A0"/>
                </a:solidFill>
                <a:latin typeface="Arial" pitchFamily="34" charset="0"/>
                <a:cs typeface="Arial" pitchFamily="34" charset="0"/>
              </a:rPr>
              <a:t>шерикликни</a:t>
            </a:r>
            <a:r>
              <a:rPr lang="ru-RU" sz="3100" dirty="0">
                <a:solidFill>
                  <a:srgbClr val="7030A0"/>
                </a:solidFill>
                <a:latin typeface="Arial" pitchFamily="34" charset="0"/>
                <a:cs typeface="Arial" pitchFamily="34" charset="0"/>
              </a:rPr>
              <a:t> </a:t>
            </a:r>
            <a:r>
              <a:rPr lang="ru-RU" sz="3100" dirty="0" err="1">
                <a:solidFill>
                  <a:srgbClr val="7030A0"/>
                </a:solidFill>
                <a:latin typeface="Arial" pitchFamily="34" charset="0"/>
                <a:cs typeface="Arial" pitchFamily="34" charset="0"/>
              </a:rPr>
              <a:t>ривожлантириш</a:t>
            </a:r>
            <a:r>
              <a:rPr lang="uz-Cyrl-UZ" sz="3100" dirty="0">
                <a:solidFill>
                  <a:srgbClr val="7030A0"/>
                </a:solidFill>
                <a:latin typeface="Arial" pitchFamily="34" charset="0"/>
                <a:cs typeface="Arial" pitchFamily="34" charset="0"/>
              </a:rPr>
              <a:t>.</a:t>
            </a:r>
            <a:endParaRPr lang="ru-RU" sz="3100" dirty="0">
              <a:solidFill>
                <a:srgbClr val="7030A0"/>
              </a:solidFill>
              <a:latin typeface="Arial" pitchFamily="34" charset="0"/>
              <a:cs typeface="Arial" pitchFamily="34" charset="0"/>
            </a:endParaRPr>
          </a:p>
          <a:p>
            <a:pPr algn="ctr">
              <a:buNone/>
            </a:pPr>
            <a:r>
              <a:rPr lang="uz-Cyrl-UZ" sz="2600" dirty="0">
                <a:latin typeface="Arial" pitchFamily="34" charset="0"/>
                <a:cs typeface="Arial" pitchFamily="34" charset="0"/>
              </a:rPr>
              <a:t> </a:t>
            </a:r>
            <a:endParaRPr lang="ru-RU" sz="2600" dirty="0">
              <a:latin typeface="Arial" pitchFamily="34" charset="0"/>
              <a:cs typeface="Arial" pitchFamily="34" charset="0"/>
            </a:endParaRPr>
          </a:p>
          <a:p>
            <a:pPr algn="ctr">
              <a:buNone/>
            </a:pPr>
            <a:endParaRPr lang="ru-RU" sz="2400" dirty="0">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sz="2800" b="1" dirty="0" smtClean="0">
                <a:solidFill>
                  <a:srgbClr val="0070C0"/>
                </a:solidFill>
                <a:latin typeface="Arial" pitchFamily="34" charset="0"/>
                <a:cs typeface="Arial" pitchFamily="34" charset="0"/>
              </a:rPr>
              <a:t>1. Инновацион фаолиятни молиялаштиришнинг меъёрий-ҳуқуқий асослари</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457200" y="1600200"/>
            <a:ext cx="8229600" cy="4972072"/>
          </a:xfrm>
        </p:spPr>
        <p:txBody>
          <a:bodyPr>
            <a:normAutofit fontScale="85000" lnSpcReduction="20000"/>
          </a:bodyPr>
          <a:lstStyle/>
          <a:p>
            <a:pPr algn="ctr">
              <a:lnSpc>
                <a:spcPct val="120000"/>
              </a:lnSpc>
              <a:spcBef>
                <a:spcPts val="0"/>
              </a:spcBef>
              <a:buNone/>
            </a:pPr>
            <a:r>
              <a:rPr lang="uz-Cyrl-UZ" sz="2400" b="1" dirty="0">
                <a:solidFill>
                  <a:srgbClr val="7030A0"/>
                </a:solidFill>
                <a:latin typeface="Arial" pitchFamily="34" charset="0"/>
                <a:cs typeface="Arial" pitchFamily="34" charset="0"/>
              </a:rPr>
              <a:t>Инновацион фаолиятни давлат томонидан молиявий қўллаб-қувватлаш йўллари:</a:t>
            </a:r>
            <a:endParaRPr lang="ru-RU" sz="2400" b="1" dirty="0">
              <a:solidFill>
                <a:srgbClr val="7030A0"/>
              </a:solidFill>
              <a:latin typeface="Arial" pitchFamily="34" charset="0"/>
              <a:cs typeface="Arial" pitchFamily="34" charset="0"/>
            </a:endParaRPr>
          </a:p>
          <a:p>
            <a:pPr algn="ctr">
              <a:lnSpc>
                <a:spcPct val="120000"/>
              </a:lnSpc>
              <a:spcBef>
                <a:spcPts val="0"/>
              </a:spcBef>
              <a:buNone/>
            </a:pPr>
            <a:r>
              <a:rPr lang="ru-RU" sz="2400" dirty="0" smtClean="0">
                <a:solidFill>
                  <a:srgbClr val="7030A0"/>
                </a:solidFill>
                <a:latin typeface="Arial" pitchFamily="34" charset="0"/>
                <a:cs typeface="Arial" pitchFamily="34" charset="0"/>
              </a:rPr>
              <a:t>*</a:t>
            </a:r>
            <a:r>
              <a:rPr lang="ru-RU" sz="2400" dirty="0" err="1" smtClean="0">
                <a:solidFill>
                  <a:srgbClr val="7030A0"/>
                </a:solidFill>
                <a:latin typeface="Arial" pitchFamily="34" charset="0"/>
                <a:cs typeface="Arial" pitchFamily="34" charset="0"/>
              </a:rPr>
              <a:t>инновацион</a:t>
            </a:r>
            <a:r>
              <a:rPr lang="ru-RU" sz="2400" dirty="0" smtClean="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фаолият</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субъектларига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солиқ</a:t>
            </a:r>
            <a:r>
              <a:rPr lang="uz-Cyrl-UZ" sz="2400" dirty="0">
                <a:solidFill>
                  <a:srgbClr val="7030A0"/>
                </a:solidFill>
                <a:latin typeface="Arial" pitchFamily="34" charset="0"/>
                <a:cs typeface="Arial" pitchFamily="34" charset="0"/>
              </a:rPr>
              <a:t> ва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божхона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имтиёзлари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бериш</a:t>
            </a:r>
            <a:r>
              <a:rPr lang="ru-RU" sz="2400" dirty="0">
                <a:solidFill>
                  <a:srgbClr val="7030A0"/>
                </a:solidFill>
                <a:latin typeface="Arial" pitchFamily="34" charset="0"/>
                <a:cs typeface="Arial" pitchFamily="34" charset="0"/>
              </a:rPr>
              <a:t>;</a:t>
            </a:r>
          </a:p>
          <a:p>
            <a:pPr algn="ctr">
              <a:lnSpc>
                <a:spcPct val="120000"/>
              </a:lnSpc>
              <a:spcBef>
                <a:spcPts val="0"/>
              </a:spcBef>
              <a:buNone/>
            </a:pPr>
            <a:r>
              <a:rPr lang="ru-RU" sz="2400" dirty="0" smtClean="0">
                <a:solidFill>
                  <a:srgbClr val="7030A0"/>
                </a:solidFill>
                <a:latin typeface="Arial" pitchFamily="34" charset="0"/>
                <a:cs typeface="Arial" pitchFamily="34" charset="0"/>
              </a:rPr>
              <a:t>*</a:t>
            </a:r>
            <a:r>
              <a:rPr lang="ru-RU" sz="2400" dirty="0" err="1" smtClean="0">
                <a:solidFill>
                  <a:srgbClr val="7030A0"/>
                </a:solidFill>
                <a:latin typeface="Arial" pitchFamily="34" charset="0"/>
                <a:cs typeface="Arial" pitchFamily="34" charset="0"/>
              </a:rPr>
              <a:t>Давлат</a:t>
            </a:r>
            <a:r>
              <a:rPr lang="ru-RU" sz="2400" dirty="0" smtClean="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бюджети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маблағлари ва</a:t>
            </a:r>
            <a:r>
              <a:rPr lang="ru-RU" sz="2400" dirty="0">
                <a:solidFill>
                  <a:srgbClr val="7030A0"/>
                </a:solidFill>
                <a:latin typeface="Arial" pitchFamily="34" charset="0"/>
                <a:cs typeface="Arial" pitchFamily="34" charset="0"/>
              </a:rPr>
              <a:t> </a:t>
            </a:r>
            <a:r>
              <a:rPr lang="uz-Cyrl-UZ" sz="2400" dirty="0">
                <a:solidFill>
                  <a:srgbClr val="7030A0"/>
                </a:solidFill>
                <a:latin typeface="Arial" pitchFamily="34" charset="0"/>
                <a:cs typeface="Arial" pitchFamily="34" charset="0"/>
              </a:rPr>
              <a:t>бошқа давлат маблағлари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ҳисобидан инновацияларни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яратишга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оид</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давлат</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буюртмасини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бажариш</a:t>
            </a:r>
            <a:r>
              <a:rPr lang="ru-RU" sz="2400" dirty="0">
                <a:solidFill>
                  <a:srgbClr val="7030A0"/>
                </a:solidFill>
                <a:latin typeface="Arial" pitchFamily="34" charset="0"/>
                <a:cs typeface="Arial" pitchFamily="34" charset="0"/>
              </a:rPr>
              <a:t>;</a:t>
            </a:r>
          </a:p>
          <a:p>
            <a:pPr algn="ctr">
              <a:lnSpc>
                <a:spcPct val="120000"/>
              </a:lnSpc>
              <a:spcBef>
                <a:spcPts val="0"/>
              </a:spcBef>
              <a:buNone/>
            </a:pPr>
            <a:r>
              <a:rPr lang="ru-RU" sz="2400" dirty="0" smtClean="0">
                <a:solidFill>
                  <a:srgbClr val="7030A0"/>
                </a:solidFill>
                <a:latin typeface="Arial" pitchFamily="34" charset="0"/>
                <a:cs typeface="Arial" pitchFamily="34" charset="0"/>
              </a:rPr>
              <a:t>*</a:t>
            </a:r>
            <a:r>
              <a:rPr lang="ru-RU" sz="2400" dirty="0" err="1" smtClean="0">
                <a:solidFill>
                  <a:srgbClr val="7030A0"/>
                </a:solidFill>
                <a:latin typeface="Arial" pitchFamily="34" charset="0"/>
                <a:cs typeface="Arial" pitchFamily="34" charset="0"/>
              </a:rPr>
              <a:t>инновацион</a:t>
            </a:r>
            <a:r>
              <a:rPr lang="ru-RU" sz="2400" dirty="0" smtClean="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фаолиятни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молиялаштириш</a:t>
            </a:r>
            <a:r>
              <a:rPr lang="uz-Cyrl-UZ" sz="2400" dirty="0">
                <a:solidFill>
                  <a:srgbClr val="7030A0"/>
                </a:solidFill>
                <a:latin typeface="Arial" pitchFamily="34" charset="0"/>
                <a:cs typeface="Arial" pitchFamily="34" charset="0"/>
              </a:rPr>
              <a:t> учун бериладиган кредитларнинг фоизини бонификация қилиш;</a:t>
            </a:r>
            <a:endParaRPr lang="ru-RU" sz="2400" dirty="0">
              <a:solidFill>
                <a:srgbClr val="7030A0"/>
              </a:solidFill>
              <a:latin typeface="Arial" pitchFamily="34" charset="0"/>
              <a:cs typeface="Arial" pitchFamily="34" charset="0"/>
            </a:endParaRPr>
          </a:p>
          <a:p>
            <a:pPr algn="ctr">
              <a:lnSpc>
                <a:spcPct val="120000"/>
              </a:lnSpc>
              <a:spcBef>
                <a:spcPts val="0"/>
              </a:spcBef>
              <a:buNone/>
            </a:pPr>
            <a:r>
              <a:rPr lang="uz-Cyrl-UZ" sz="2400" dirty="0" smtClean="0">
                <a:solidFill>
                  <a:srgbClr val="7030A0"/>
                </a:solidFill>
                <a:latin typeface="Arial" pitchFamily="34" charset="0"/>
                <a:cs typeface="Arial" pitchFamily="34" charset="0"/>
              </a:rPr>
              <a:t>*тижорат </a:t>
            </a:r>
            <a:r>
              <a:rPr lang="uz-Cyrl-UZ" sz="2400" dirty="0">
                <a:solidFill>
                  <a:srgbClr val="7030A0"/>
                </a:solidFill>
                <a:latin typeface="Arial" pitchFamily="34" charset="0"/>
                <a:cs typeface="Arial" pitchFamily="34" charset="0"/>
              </a:rPr>
              <a:t>банкларининг инновацион фаолият учун бериладиган кредитлари бўйича </a:t>
            </a:r>
            <a:r>
              <a:rPr lang="uz-Cyrl-UZ" sz="2400" dirty="0" smtClean="0">
                <a:solidFill>
                  <a:srgbClr val="7030A0"/>
                </a:solidFill>
                <a:latin typeface="Arial" pitchFamily="34" charset="0"/>
                <a:cs typeface="Arial" pitchFamily="34" charset="0"/>
              </a:rPr>
              <a:t>кафолатлар </a:t>
            </a:r>
            <a:r>
              <a:rPr lang="uz-Cyrl-UZ" sz="2400" dirty="0">
                <a:solidFill>
                  <a:srgbClr val="7030A0"/>
                </a:solidFill>
                <a:latin typeface="Arial" pitchFamily="34" charset="0"/>
                <a:cs typeface="Arial" pitchFamily="34" charset="0"/>
              </a:rPr>
              <a:t>бериш</a:t>
            </a:r>
            <a:r>
              <a:rPr lang="ru-RU" sz="2400" dirty="0">
                <a:solidFill>
                  <a:srgbClr val="7030A0"/>
                </a:solidFill>
                <a:latin typeface="Arial" pitchFamily="34" charset="0"/>
                <a:cs typeface="Arial" pitchFamily="34" charset="0"/>
              </a:rPr>
              <a:t>;</a:t>
            </a:r>
          </a:p>
          <a:p>
            <a:pPr algn="ctr">
              <a:lnSpc>
                <a:spcPct val="120000"/>
              </a:lnSpc>
              <a:spcBef>
                <a:spcPts val="0"/>
              </a:spcBef>
              <a:buNone/>
            </a:pPr>
            <a:r>
              <a:rPr lang="ru-RU" sz="2400" dirty="0" smtClean="0">
                <a:solidFill>
                  <a:srgbClr val="7030A0"/>
                </a:solidFill>
                <a:latin typeface="Arial" pitchFamily="34" charset="0"/>
                <a:cs typeface="Arial" pitchFamily="34" charset="0"/>
              </a:rPr>
              <a:t>*</a:t>
            </a:r>
            <a:r>
              <a:rPr lang="ru-RU" sz="2400" dirty="0" err="1" smtClean="0">
                <a:solidFill>
                  <a:srgbClr val="7030A0"/>
                </a:solidFill>
                <a:latin typeface="Arial" pitchFamily="34" charset="0"/>
                <a:cs typeface="Arial" pitchFamily="34" charset="0"/>
              </a:rPr>
              <a:t>илм-фан</a:t>
            </a:r>
            <a:r>
              <a:rPr lang="ru-RU" sz="2400" dirty="0" smtClean="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ютуқларига асосланган</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маҳсулотнинг ва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илғор технологияларнинг</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кафолатланган</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тарзда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татбиқ этилишини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таъминлаш</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мақсадида уларнинг</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давлат</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харидларини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ташкил</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этиш</a:t>
            </a:r>
            <a:r>
              <a:rPr lang="uz-Cyrl-UZ" sz="2400" dirty="0" smtClean="0">
                <a:solidFill>
                  <a:srgbClr val="7030A0"/>
                </a:solidFill>
                <a:latin typeface="Arial" pitchFamily="34" charset="0"/>
                <a:cs typeface="Arial" pitchFamily="34" charset="0"/>
              </a:rPr>
              <a:t>.</a:t>
            </a:r>
            <a:r>
              <a:rPr lang="en-US" sz="2400" dirty="0" smtClean="0">
                <a:solidFill>
                  <a:srgbClr val="7030A0"/>
                </a:solidFill>
                <a:latin typeface="Arial" pitchFamily="34" charset="0"/>
                <a:cs typeface="Arial" pitchFamily="34" charset="0"/>
              </a:rPr>
              <a:t> [8]</a:t>
            </a:r>
            <a:endParaRPr lang="ru-RU" sz="2400"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sz="2800" b="1" dirty="0" smtClean="0">
                <a:solidFill>
                  <a:srgbClr val="0070C0"/>
                </a:solidFill>
                <a:latin typeface="Arial" pitchFamily="34" charset="0"/>
                <a:cs typeface="Arial" pitchFamily="34" charset="0"/>
              </a:rPr>
              <a:t>1. Инновацион фаолиятни молиялаштиришнинг меъёрий-ҳуқуқий асослари</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fontScale="92500" lnSpcReduction="10000"/>
          </a:bodyPr>
          <a:lstStyle/>
          <a:p>
            <a:pPr algn="ctr">
              <a:lnSpc>
                <a:spcPct val="110000"/>
              </a:lnSpc>
              <a:spcBef>
                <a:spcPts val="0"/>
              </a:spcBef>
              <a:buNone/>
            </a:pPr>
            <a:r>
              <a:rPr lang="uz-Cyrl-UZ" sz="2400" dirty="0">
                <a:solidFill>
                  <a:srgbClr val="7030A0"/>
                </a:solidFill>
                <a:latin typeface="Arial" pitchFamily="34" charset="0"/>
                <a:cs typeface="Arial" pitchFamily="34" charset="0"/>
              </a:rPr>
              <a:t>Ўзбекистон </a:t>
            </a:r>
            <a:r>
              <a:rPr lang="uz-Cyrl-UZ" sz="2400" dirty="0" smtClean="0">
                <a:solidFill>
                  <a:srgbClr val="7030A0"/>
                </a:solidFill>
                <a:latin typeface="Arial" pitchFamily="34" charset="0"/>
                <a:cs typeface="Arial" pitchFamily="34" charset="0"/>
              </a:rPr>
              <a:t>Республикаси </a:t>
            </a:r>
            <a:r>
              <a:rPr lang="uz-Cyrl-UZ" sz="2400" dirty="0">
                <a:solidFill>
                  <a:srgbClr val="7030A0"/>
                </a:solidFill>
                <a:latin typeface="Arial" pitchFamily="34" charset="0"/>
                <a:cs typeface="Arial" pitchFamily="34" charset="0"/>
              </a:rPr>
              <a:t>Президентининг 2018 йил 21 сентябрдаги ПФ-5544-сонли фармони билан тасдиқланган 2019-2021 йилларда Ўзбекистон Республикасини инновацион ривожлантириш стратегиясига кўра: </a:t>
            </a:r>
            <a:endParaRPr lang="ru-RU" sz="2400" dirty="0">
              <a:solidFill>
                <a:srgbClr val="7030A0"/>
              </a:solidFill>
              <a:latin typeface="Arial" pitchFamily="34" charset="0"/>
              <a:cs typeface="Arial" pitchFamily="34" charset="0"/>
            </a:endParaRPr>
          </a:p>
          <a:p>
            <a:pPr algn="ctr">
              <a:lnSpc>
                <a:spcPct val="110000"/>
              </a:lnSpc>
              <a:spcBef>
                <a:spcPts val="0"/>
              </a:spcBef>
              <a:buNone/>
            </a:pPr>
            <a:r>
              <a:rPr lang="uz-Cyrl-UZ" sz="2400" dirty="0">
                <a:solidFill>
                  <a:srgbClr val="7030A0"/>
                </a:solidFill>
                <a:latin typeface="Arial" pitchFamily="34" charset="0"/>
                <a:cs typeface="Arial" pitchFamily="34" charset="0"/>
              </a:rPr>
              <a:t>*</a:t>
            </a:r>
            <a:r>
              <a:rPr lang="ru-RU" sz="2400" dirty="0" err="1">
                <a:solidFill>
                  <a:srgbClr val="7030A0"/>
                </a:solidFill>
                <a:latin typeface="Arial" pitchFamily="34" charset="0"/>
                <a:cs typeface="Arial" pitchFamily="34" charset="0"/>
              </a:rPr>
              <a:t>илмий</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фаолият</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натижаларини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тижоратлаштириш</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даражаси</a:t>
            </a:r>
            <a:r>
              <a:rPr lang="ru-RU" sz="2400" dirty="0">
                <a:solidFill>
                  <a:srgbClr val="7030A0"/>
                </a:solidFill>
                <a:latin typeface="Arial" pitchFamily="34" charset="0"/>
                <a:cs typeface="Arial" pitchFamily="34" charset="0"/>
              </a:rPr>
              <a:t> паст;</a:t>
            </a:r>
          </a:p>
          <a:p>
            <a:pPr algn="ctr">
              <a:lnSpc>
                <a:spcPct val="110000"/>
              </a:lnSpc>
              <a:spcBef>
                <a:spcPts val="0"/>
              </a:spcBef>
              <a:buNone/>
            </a:pPr>
            <a:r>
              <a:rPr lang="uz-Cyrl-UZ" sz="2400" dirty="0">
                <a:solidFill>
                  <a:srgbClr val="7030A0"/>
                </a:solidFill>
                <a:latin typeface="Arial" pitchFamily="34" charset="0"/>
                <a:cs typeface="Arial" pitchFamily="34" charset="0"/>
              </a:rPr>
              <a:t>*</a:t>
            </a:r>
            <a:r>
              <a:rPr lang="ru-RU" sz="2400" dirty="0" err="1">
                <a:solidFill>
                  <a:srgbClr val="7030A0"/>
                </a:solidFill>
                <a:latin typeface="Arial" pitchFamily="34" charset="0"/>
                <a:cs typeface="Arial" pitchFamily="34" charset="0"/>
              </a:rPr>
              <a:t>илмий-тадқиқот ва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тажриба-конструкторлик</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ишларига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ажратилаётган</a:t>
            </a:r>
            <a:r>
              <a:rPr lang="ru-RU" sz="2400" dirty="0">
                <a:solidFill>
                  <a:srgbClr val="7030A0"/>
                </a:solidFill>
                <a:latin typeface="Arial" pitchFamily="34" charset="0"/>
                <a:cs typeface="Arial" pitchFamily="34" charset="0"/>
              </a:rPr>
              <a:t> бюджет </a:t>
            </a:r>
            <a:r>
              <a:rPr lang="ru-RU" sz="2400" dirty="0" err="1">
                <a:solidFill>
                  <a:srgbClr val="7030A0"/>
                </a:solidFill>
                <a:latin typeface="Arial" pitchFamily="34" charset="0"/>
                <a:cs typeface="Arial" pitchFamily="34" charset="0"/>
              </a:rPr>
              <a:t>маблағлари етарли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эмас</a:t>
            </a:r>
            <a:r>
              <a:rPr lang="ru-RU" sz="2400" dirty="0">
                <a:solidFill>
                  <a:srgbClr val="7030A0"/>
                </a:solidFill>
                <a:latin typeface="Arial" pitchFamily="34" charset="0"/>
                <a:cs typeface="Arial" pitchFamily="34" charset="0"/>
              </a:rPr>
              <a:t>;</a:t>
            </a:r>
          </a:p>
          <a:p>
            <a:pPr algn="ctr">
              <a:lnSpc>
                <a:spcPct val="110000"/>
              </a:lnSpc>
              <a:spcBef>
                <a:spcPts val="0"/>
              </a:spcBef>
              <a:buNone/>
            </a:pPr>
            <a:r>
              <a:rPr lang="uz-Cyrl-UZ" sz="2400" dirty="0">
                <a:solidFill>
                  <a:srgbClr val="7030A0"/>
                </a:solidFill>
                <a:latin typeface="Arial" pitchFamily="34" charset="0"/>
                <a:cs typeface="Arial" pitchFamily="34" charset="0"/>
              </a:rPr>
              <a:t>*</a:t>
            </a:r>
            <a:r>
              <a:rPr lang="ru-RU" sz="2400" dirty="0" err="1">
                <a:solidFill>
                  <a:srgbClr val="7030A0"/>
                </a:solidFill>
                <a:latin typeface="Arial" pitchFamily="34" charset="0"/>
                <a:cs typeface="Arial" pitchFamily="34" charset="0"/>
              </a:rPr>
              <a:t>инновациялар</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илмий-тадқиқот, тажриба-конструкторлик</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ва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технологик</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ишларга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давлат</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ва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хусусий</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маблағлар киритилишини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кучайтириш</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бу</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соҳалардаги тадбирларни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молиялаштиришнинг</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замонавий</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ва</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самарали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шаклларини</a:t>
            </a:r>
            <a:r>
              <a:rPr lang="ru-RU" sz="2400" dirty="0">
                <a:solidFill>
                  <a:srgbClr val="7030A0"/>
                </a:solidFill>
                <a:latin typeface="Arial" pitchFamily="34" charset="0"/>
                <a:cs typeface="Arial" pitchFamily="34" charset="0"/>
              </a:rPr>
              <a:t> </a:t>
            </a:r>
            <a:r>
              <a:rPr lang="ru-RU" sz="2400" dirty="0" err="1">
                <a:solidFill>
                  <a:srgbClr val="7030A0"/>
                </a:solidFill>
                <a:latin typeface="Arial" pitchFamily="34" charset="0"/>
                <a:cs typeface="Arial" pitchFamily="34" charset="0"/>
              </a:rPr>
              <a:t>жорий</a:t>
            </a:r>
            <a:r>
              <a:rPr lang="ru-RU" sz="2400" dirty="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этиш</a:t>
            </a:r>
            <a:r>
              <a:rPr lang="en-US" sz="2400" dirty="0" smtClean="0">
                <a:solidFill>
                  <a:srgbClr val="7030A0"/>
                </a:solidFill>
                <a:latin typeface="Arial" pitchFamily="34" charset="0"/>
                <a:cs typeface="Arial" pitchFamily="34" charset="0"/>
              </a:rPr>
              <a:t> [2]</a:t>
            </a:r>
            <a:r>
              <a:rPr lang="uz-Cyrl-UZ" sz="2400" dirty="0" smtClean="0">
                <a:solidFill>
                  <a:srgbClr val="7030A0"/>
                </a:solidFill>
                <a:latin typeface="Arial" pitchFamily="34" charset="0"/>
                <a:cs typeface="Arial" pitchFamily="34" charset="0"/>
              </a:rPr>
              <a:t>.</a:t>
            </a:r>
            <a:endParaRPr lang="ru-RU" sz="2400"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2. Тадбиркорлик субъектлари инновацион фаолиятини молиялаштириш манбалари</a:t>
            </a:r>
            <a:endParaRPr lang="ru-RU" sz="2800"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spcBef>
                <a:spcPts val="0"/>
              </a:spcBef>
              <a:buNone/>
            </a:pPr>
            <a:r>
              <a:rPr lang="uz-Cyrl-UZ" sz="2800" b="1" dirty="0" smtClean="0">
                <a:solidFill>
                  <a:srgbClr val="7030A0"/>
                </a:solidFill>
                <a:latin typeface="Arial" pitchFamily="34" charset="0"/>
                <a:cs typeface="Arial" pitchFamily="34" charset="0"/>
              </a:rPr>
              <a:t>1. Тадбиркорлик субъектларининг ўз маблағлари</a:t>
            </a:r>
          </a:p>
          <a:p>
            <a:pPr algn="ctr">
              <a:spcBef>
                <a:spcPts val="0"/>
              </a:spcBef>
              <a:buNone/>
            </a:pPr>
            <a:r>
              <a:rPr lang="uz-Cyrl-UZ" sz="2800" b="1" dirty="0" smtClean="0">
                <a:solidFill>
                  <a:srgbClr val="7030A0"/>
                </a:solidFill>
                <a:latin typeface="Arial" pitchFamily="34" charset="0"/>
                <a:cs typeface="Arial" pitchFamily="34" charset="0"/>
              </a:rPr>
              <a:t>2. Тижорат банкларининг кредитлари</a:t>
            </a:r>
          </a:p>
          <a:p>
            <a:pPr algn="ctr">
              <a:spcBef>
                <a:spcPts val="0"/>
              </a:spcBef>
              <a:buNone/>
            </a:pPr>
            <a:r>
              <a:rPr lang="uz-Cyrl-UZ" sz="2800" b="1" dirty="0" smtClean="0">
                <a:solidFill>
                  <a:srgbClr val="7030A0"/>
                </a:solidFill>
                <a:latin typeface="Arial" pitchFamily="34" charset="0"/>
                <a:cs typeface="Arial" pitchFamily="34" charset="0"/>
              </a:rPr>
              <a:t>3. Қимматли қоғозларни сотишдан олинган маблағлар</a:t>
            </a:r>
          </a:p>
          <a:p>
            <a:pPr algn="ctr">
              <a:spcBef>
                <a:spcPts val="0"/>
              </a:spcBef>
              <a:buNone/>
            </a:pPr>
            <a:r>
              <a:rPr lang="uz-Cyrl-UZ" sz="2800" b="1" dirty="0" smtClean="0">
                <a:solidFill>
                  <a:srgbClr val="7030A0"/>
                </a:solidFill>
                <a:latin typeface="Arial" pitchFamily="34" charset="0"/>
                <a:cs typeface="Arial" pitchFamily="34" charset="0"/>
              </a:rPr>
              <a:t>4. Хорижий инвестициялар</a:t>
            </a:r>
          </a:p>
          <a:p>
            <a:pPr algn="ctr">
              <a:spcBef>
                <a:spcPts val="0"/>
              </a:spcBef>
              <a:buNone/>
            </a:pPr>
            <a:r>
              <a:rPr lang="uz-Cyrl-UZ" sz="2800" b="1" dirty="0" smtClean="0">
                <a:solidFill>
                  <a:srgbClr val="7030A0"/>
                </a:solidFill>
                <a:latin typeface="Arial" pitchFamily="34" charset="0"/>
                <a:cs typeface="Arial" pitchFamily="34" charset="0"/>
              </a:rPr>
              <a:t>5. Халқаро кредитлар</a:t>
            </a:r>
          </a:p>
          <a:p>
            <a:pPr algn="ctr">
              <a:spcBef>
                <a:spcPts val="0"/>
              </a:spcBef>
              <a:buNone/>
            </a:pPr>
            <a:r>
              <a:rPr lang="uz-Cyrl-UZ" sz="2800" b="1" dirty="0" smtClean="0">
                <a:solidFill>
                  <a:srgbClr val="7030A0"/>
                </a:solidFill>
                <a:latin typeface="Arial" pitchFamily="34" charset="0"/>
                <a:cs typeface="Arial" pitchFamily="34" charset="0"/>
              </a:rPr>
              <a:t>6. Давлат </a:t>
            </a:r>
            <a:r>
              <a:rPr lang="uz-Cyrl-UZ" sz="2800" b="1" dirty="0" smtClean="0">
                <a:solidFill>
                  <a:srgbClr val="7030A0"/>
                </a:solidFill>
                <a:latin typeface="Arial" pitchFamily="34" charset="0"/>
                <a:cs typeface="Arial" pitchFamily="34" charset="0"/>
              </a:rPr>
              <a:t>маблағлари</a:t>
            </a:r>
            <a:r>
              <a:rPr lang="en-US" sz="2800" b="1" dirty="0" smtClean="0">
                <a:solidFill>
                  <a:srgbClr val="7030A0"/>
                </a:solidFill>
                <a:latin typeface="Arial" pitchFamily="34" charset="0"/>
                <a:cs typeface="Arial" pitchFamily="34" charset="0"/>
              </a:rPr>
              <a:t> [6]</a:t>
            </a:r>
            <a:endParaRPr lang="ru-RU" sz="2800" b="1" dirty="0">
              <a:solidFill>
                <a:srgbClr val="7030A0"/>
              </a:solidFill>
              <a:latin typeface="Arial" pitchFamily="34" charset="0"/>
              <a:cs typeface="Arial"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Горизонтальный свиток 5"/>
          <p:cNvSpPr/>
          <p:nvPr/>
        </p:nvSpPr>
        <p:spPr>
          <a:xfrm>
            <a:off x="1142976" y="642918"/>
            <a:ext cx="7215238" cy="857256"/>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800" b="1" dirty="0" smtClean="0">
                <a:latin typeface="Arial" pitchFamily="34" charset="0"/>
                <a:cs typeface="Arial" pitchFamily="34" charset="0"/>
              </a:rPr>
              <a:t>Тадбиркорлик субъектининг капитали</a:t>
            </a:r>
            <a:endParaRPr lang="ru-RU" sz="2800" b="1" dirty="0">
              <a:latin typeface="Arial" pitchFamily="34" charset="0"/>
              <a:cs typeface="Arial" pitchFamily="34" charset="0"/>
            </a:endParaRPr>
          </a:p>
        </p:txBody>
      </p:sp>
      <p:sp>
        <p:nvSpPr>
          <p:cNvPr id="7" name="Скругленный прямоугольник 6"/>
          <p:cNvSpPr/>
          <p:nvPr/>
        </p:nvSpPr>
        <p:spPr>
          <a:xfrm>
            <a:off x="500034" y="2143116"/>
            <a:ext cx="3143272" cy="78581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b="1" dirty="0" smtClean="0">
                <a:latin typeface="Arial" pitchFamily="34" charset="0"/>
                <a:cs typeface="Arial" pitchFamily="34" charset="0"/>
              </a:rPr>
              <a:t>Устав капитали</a:t>
            </a:r>
            <a:endParaRPr lang="ru-RU" sz="2400" b="1" dirty="0">
              <a:latin typeface="Arial" pitchFamily="34" charset="0"/>
              <a:cs typeface="Arial" pitchFamily="34" charset="0"/>
            </a:endParaRPr>
          </a:p>
        </p:txBody>
      </p:sp>
      <p:sp>
        <p:nvSpPr>
          <p:cNvPr id="8" name="Скругленный прямоугольник 7"/>
          <p:cNvSpPr/>
          <p:nvPr/>
        </p:nvSpPr>
        <p:spPr>
          <a:xfrm>
            <a:off x="5572132" y="2071678"/>
            <a:ext cx="3143272" cy="78581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b="1" dirty="0" smtClean="0">
                <a:latin typeface="Arial" pitchFamily="34" charset="0"/>
                <a:cs typeface="Arial" pitchFamily="34" charset="0"/>
              </a:rPr>
              <a:t>Қўшилган капитал</a:t>
            </a:r>
            <a:endParaRPr lang="ru-RU" sz="2400" b="1" dirty="0">
              <a:latin typeface="Arial" pitchFamily="34" charset="0"/>
              <a:cs typeface="Arial" pitchFamily="34" charset="0"/>
            </a:endParaRPr>
          </a:p>
        </p:txBody>
      </p:sp>
      <p:sp>
        <p:nvSpPr>
          <p:cNvPr id="9" name="Табличка 8"/>
          <p:cNvSpPr/>
          <p:nvPr/>
        </p:nvSpPr>
        <p:spPr>
          <a:xfrm>
            <a:off x="1071538" y="3786190"/>
            <a:ext cx="3357586" cy="1643074"/>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b="1" dirty="0" smtClean="0">
                <a:latin typeface="Arial" pitchFamily="34" charset="0"/>
                <a:cs typeface="Arial" pitchFamily="34" charset="0"/>
              </a:rPr>
              <a:t>Тақсимланмаган фойда</a:t>
            </a:r>
            <a:endParaRPr lang="ru-RU" sz="2400" b="1" dirty="0">
              <a:latin typeface="Arial" pitchFamily="34" charset="0"/>
              <a:cs typeface="Arial" pitchFamily="34" charset="0"/>
            </a:endParaRPr>
          </a:p>
        </p:txBody>
      </p:sp>
      <p:sp>
        <p:nvSpPr>
          <p:cNvPr id="10" name="Табличка 9"/>
          <p:cNvSpPr/>
          <p:nvPr/>
        </p:nvSpPr>
        <p:spPr>
          <a:xfrm>
            <a:off x="4857752" y="3786190"/>
            <a:ext cx="3357586" cy="1643074"/>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b="1" dirty="0" smtClean="0">
                <a:latin typeface="Arial" pitchFamily="34" charset="0"/>
                <a:cs typeface="Arial" pitchFamily="34" charset="0"/>
              </a:rPr>
              <a:t>Фойда ҳисобидан шакллантирилган захиралар</a:t>
            </a:r>
            <a:endParaRPr lang="ru-RU" sz="2400" b="1" dirty="0">
              <a:latin typeface="Arial" pitchFamily="34" charset="0"/>
              <a:cs typeface="Arial" pitchFamily="34" charset="0"/>
            </a:endParaRPr>
          </a:p>
        </p:txBody>
      </p:sp>
      <p:sp>
        <p:nvSpPr>
          <p:cNvPr id="11" name="Стрелка вниз 10"/>
          <p:cNvSpPr/>
          <p:nvPr/>
        </p:nvSpPr>
        <p:spPr>
          <a:xfrm>
            <a:off x="1928794" y="1500174"/>
            <a:ext cx="428628" cy="57150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Стрелка вниз 11"/>
          <p:cNvSpPr/>
          <p:nvPr/>
        </p:nvSpPr>
        <p:spPr>
          <a:xfrm>
            <a:off x="6929454" y="1428736"/>
            <a:ext cx="428628" cy="57150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Стрелка вниз 12"/>
          <p:cNvSpPr/>
          <p:nvPr/>
        </p:nvSpPr>
        <p:spPr>
          <a:xfrm>
            <a:off x="3929058" y="1500174"/>
            <a:ext cx="142876" cy="214314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Стрелка вниз 13"/>
          <p:cNvSpPr/>
          <p:nvPr/>
        </p:nvSpPr>
        <p:spPr>
          <a:xfrm>
            <a:off x="5286380" y="1500174"/>
            <a:ext cx="142876" cy="214314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2. Тадбиркорлик субъектлари инновацион фаолиятини молиялаштириш манбалари</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457200" y="1928802"/>
            <a:ext cx="8229600" cy="4197361"/>
          </a:xfrm>
        </p:spPr>
        <p:txBody>
          <a:bodyPr>
            <a:normAutofit/>
          </a:bodyPr>
          <a:lstStyle/>
          <a:p>
            <a:pPr algn="ctr">
              <a:buNone/>
            </a:pPr>
            <a:r>
              <a:rPr lang="uz-Cyrl-UZ" sz="2800" b="1" u="sng" dirty="0" smtClean="0">
                <a:solidFill>
                  <a:srgbClr val="7030A0"/>
                </a:solidFill>
                <a:latin typeface="Arial" pitchFamily="34" charset="0"/>
                <a:cs typeface="Arial" pitchFamily="34" charset="0"/>
              </a:rPr>
              <a:t>Тижорат банкларининг кредитлари:</a:t>
            </a:r>
          </a:p>
          <a:p>
            <a:pPr algn="ctr">
              <a:buNone/>
            </a:pPr>
            <a:r>
              <a:rPr lang="uz-Cyrl-UZ" sz="2800" b="1" dirty="0" smtClean="0">
                <a:solidFill>
                  <a:srgbClr val="7030A0"/>
                </a:solidFill>
                <a:latin typeface="Arial" pitchFamily="34" charset="0"/>
                <a:cs typeface="Arial" pitchFamily="34" charset="0"/>
              </a:rPr>
              <a:t>Қисқа муддатли кредитлар</a:t>
            </a:r>
          </a:p>
          <a:p>
            <a:pPr algn="ctr">
              <a:buNone/>
            </a:pPr>
            <a:r>
              <a:rPr lang="uz-Cyrl-UZ" sz="2800" b="1" dirty="0" smtClean="0">
                <a:solidFill>
                  <a:srgbClr val="7030A0"/>
                </a:solidFill>
                <a:latin typeface="Arial" pitchFamily="34" charset="0"/>
                <a:cs typeface="Arial" pitchFamily="34" charset="0"/>
              </a:rPr>
              <a:t>Ўрта муддатли кредитлар</a:t>
            </a:r>
          </a:p>
          <a:p>
            <a:pPr algn="ctr">
              <a:buNone/>
            </a:pPr>
            <a:r>
              <a:rPr lang="uz-Cyrl-UZ" sz="2800" b="1" dirty="0" smtClean="0">
                <a:solidFill>
                  <a:srgbClr val="7030A0"/>
                </a:solidFill>
                <a:latin typeface="Arial" pitchFamily="34" charset="0"/>
                <a:cs typeface="Arial" pitchFamily="34" charset="0"/>
              </a:rPr>
              <a:t>Узоқ муддатли кредитлар</a:t>
            </a:r>
          </a:p>
          <a:p>
            <a:pPr algn="ctr">
              <a:buNone/>
            </a:pPr>
            <a:r>
              <a:rPr lang="uz-Cyrl-UZ" sz="2800" b="1" dirty="0" smtClean="0">
                <a:solidFill>
                  <a:srgbClr val="7030A0"/>
                </a:solidFill>
                <a:latin typeface="Arial" pitchFamily="34" charset="0"/>
                <a:cs typeface="Arial" pitchFamily="34" charset="0"/>
              </a:rPr>
              <a:t>Синдицияли кредитлар</a:t>
            </a:r>
            <a:endParaRPr lang="ru-RU" sz="2800" b="1" dirty="0">
              <a:solidFill>
                <a:srgbClr val="7030A0"/>
              </a:solidFill>
              <a:latin typeface="Arial" pitchFamily="34" charset="0"/>
              <a:cs typeface="Arial"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Горизонтальный свиток 3"/>
          <p:cNvSpPr/>
          <p:nvPr/>
        </p:nvSpPr>
        <p:spPr>
          <a:xfrm>
            <a:off x="857224" y="571480"/>
            <a:ext cx="7429552" cy="1143008"/>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b="1" dirty="0" smtClean="0">
                <a:latin typeface="Arial" pitchFamily="34" charset="0"/>
                <a:cs typeface="Arial" pitchFamily="34" charset="0"/>
              </a:rPr>
              <a:t>Инновацияларни кредитлашнинг бонификация </a:t>
            </a:r>
            <a:r>
              <a:rPr lang="uz-Cyrl-UZ" sz="2400" b="1" dirty="0" smtClean="0">
                <a:latin typeface="Arial" pitchFamily="34" charset="0"/>
                <a:cs typeface="Arial" pitchFamily="34" charset="0"/>
              </a:rPr>
              <a:t>усули [8]</a:t>
            </a:r>
            <a:endParaRPr lang="ru-RU" sz="2400" b="1" dirty="0">
              <a:latin typeface="Arial" pitchFamily="34" charset="0"/>
              <a:cs typeface="Arial" pitchFamily="34" charset="0"/>
            </a:endParaRPr>
          </a:p>
        </p:txBody>
      </p:sp>
      <p:sp>
        <p:nvSpPr>
          <p:cNvPr id="5" name="Табличка 4"/>
          <p:cNvSpPr/>
          <p:nvPr/>
        </p:nvSpPr>
        <p:spPr>
          <a:xfrm>
            <a:off x="2500298" y="2428868"/>
            <a:ext cx="4286280" cy="928694"/>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800" b="1" dirty="0" smtClean="0">
                <a:latin typeface="Arial" pitchFamily="34" charset="0"/>
                <a:cs typeface="Arial" pitchFamily="34" charset="0"/>
              </a:rPr>
              <a:t>Тижорат банки</a:t>
            </a:r>
            <a:endParaRPr lang="ru-RU" sz="2800" b="1" dirty="0">
              <a:latin typeface="Arial" pitchFamily="34" charset="0"/>
              <a:cs typeface="Arial" pitchFamily="34" charset="0"/>
            </a:endParaRPr>
          </a:p>
        </p:txBody>
      </p:sp>
      <p:sp>
        <p:nvSpPr>
          <p:cNvPr id="6" name="Скругленный прямоугольник 5"/>
          <p:cNvSpPr/>
          <p:nvPr/>
        </p:nvSpPr>
        <p:spPr>
          <a:xfrm>
            <a:off x="1500166" y="4357694"/>
            <a:ext cx="2428892" cy="114300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800" b="1" dirty="0" smtClean="0">
                <a:latin typeface="Arial" pitchFamily="34" charset="0"/>
                <a:cs typeface="Arial" pitchFamily="34" charset="0"/>
              </a:rPr>
              <a:t>Давлат</a:t>
            </a:r>
            <a:endParaRPr lang="ru-RU" sz="2800" b="1" dirty="0">
              <a:latin typeface="Arial" pitchFamily="34" charset="0"/>
              <a:cs typeface="Arial" pitchFamily="34" charset="0"/>
            </a:endParaRPr>
          </a:p>
        </p:txBody>
      </p:sp>
      <p:sp>
        <p:nvSpPr>
          <p:cNvPr id="7" name="Скругленный прямоугольник 6"/>
          <p:cNvSpPr/>
          <p:nvPr/>
        </p:nvSpPr>
        <p:spPr>
          <a:xfrm>
            <a:off x="5143504" y="4357694"/>
            <a:ext cx="2428892" cy="114300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800" b="1" dirty="0" smtClean="0">
                <a:latin typeface="Arial" pitchFamily="34" charset="0"/>
                <a:cs typeface="Arial" pitchFamily="34" charset="0"/>
              </a:rPr>
              <a:t>Компания</a:t>
            </a:r>
            <a:endParaRPr lang="ru-RU" sz="2800" b="1" dirty="0">
              <a:latin typeface="Arial" pitchFamily="34" charset="0"/>
              <a:cs typeface="Arial" pitchFamily="34" charset="0"/>
            </a:endParaRPr>
          </a:p>
        </p:txBody>
      </p:sp>
      <p:sp>
        <p:nvSpPr>
          <p:cNvPr id="9" name="Двойная стрелка влево/вправо 8"/>
          <p:cNvSpPr/>
          <p:nvPr/>
        </p:nvSpPr>
        <p:spPr>
          <a:xfrm>
            <a:off x="4000496" y="4857760"/>
            <a:ext cx="1071570" cy="142876"/>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TextBox 9"/>
          <p:cNvSpPr txBox="1"/>
          <p:nvPr/>
        </p:nvSpPr>
        <p:spPr>
          <a:xfrm>
            <a:off x="4500562" y="4500570"/>
            <a:ext cx="301686" cy="369332"/>
          </a:xfrm>
          <a:prstGeom prst="rect">
            <a:avLst/>
          </a:prstGeom>
          <a:noFill/>
        </p:spPr>
        <p:txBody>
          <a:bodyPr wrap="none" rtlCol="0">
            <a:spAutoFit/>
          </a:bodyPr>
          <a:lstStyle/>
          <a:p>
            <a:r>
              <a:rPr lang="uz-Cyrl-UZ" dirty="0" smtClean="0"/>
              <a:t>2</a:t>
            </a:r>
            <a:endParaRPr lang="ru-RU" dirty="0"/>
          </a:p>
        </p:txBody>
      </p:sp>
      <p:sp>
        <p:nvSpPr>
          <p:cNvPr id="11" name="Двойная стрелка вверх/вниз 10"/>
          <p:cNvSpPr/>
          <p:nvPr/>
        </p:nvSpPr>
        <p:spPr>
          <a:xfrm>
            <a:off x="3214678" y="3429000"/>
            <a:ext cx="214314" cy="857256"/>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Двойная стрелка вверх/вниз 11"/>
          <p:cNvSpPr/>
          <p:nvPr/>
        </p:nvSpPr>
        <p:spPr>
          <a:xfrm>
            <a:off x="5643570" y="3429000"/>
            <a:ext cx="214314" cy="857256"/>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p:cNvSpPr txBox="1"/>
          <p:nvPr/>
        </p:nvSpPr>
        <p:spPr>
          <a:xfrm>
            <a:off x="3000364" y="3786190"/>
            <a:ext cx="301686" cy="369332"/>
          </a:xfrm>
          <a:prstGeom prst="rect">
            <a:avLst/>
          </a:prstGeom>
          <a:noFill/>
        </p:spPr>
        <p:txBody>
          <a:bodyPr wrap="none" rtlCol="0">
            <a:spAutoFit/>
          </a:bodyPr>
          <a:lstStyle/>
          <a:p>
            <a:r>
              <a:rPr lang="uz-Cyrl-UZ" dirty="0" smtClean="0"/>
              <a:t>1</a:t>
            </a:r>
            <a:endParaRPr lang="ru-RU" dirty="0"/>
          </a:p>
        </p:txBody>
      </p:sp>
      <p:sp>
        <p:nvSpPr>
          <p:cNvPr id="14" name="TextBox 13"/>
          <p:cNvSpPr txBox="1"/>
          <p:nvPr/>
        </p:nvSpPr>
        <p:spPr>
          <a:xfrm>
            <a:off x="5357818" y="3714752"/>
            <a:ext cx="399045" cy="369332"/>
          </a:xfrm>
          <a:prstGeom prst="rect">
            <a:avLst/>
          </a:prstGeom>
          <a:noFill/>
        </p:spPr>
        <p:txBody>
          <a:bodyPr wrap="square" rtlCol="0">
            <a:spAutoFit/>
          </a:bodyPr>
          <a:lstStyle/>
          <a:p>
            <a:r>
              <a:rPr lang="uz-Cyrl-UZ" dirty="0" smtClean="0"/>
              <a:t>3</a:t>
            </a:r>
            <a:endParaRPr lang="ru-RU"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400" b="1" dirty="0" smtClean="0">
                <a:solidFill>
                  <a:srgbClr val="0070C0"/>
                </a:solidFill>
                <a:latin typeface="Arial" pitchFamily="34" charset="0"/>
                <a:cs typeface="Arial" pitchFamily="34" charset="0"/>
              </a:rPr>
              <a:t>Ўзбекистон Республикаси тижорат банклари кредитларининг ўртача йиллик фоиз ставкаси, </a:t>
            </a:r>
            <a:r>
              <a:rPr lang="uz-Cyrl-UZ" sz="2400" b="1" dirty="0" smtClean="0">
                <a:solidFill>
                  <a:srgbClr val="0070C0"/>
                </a:solidFill>
                <a:latin typeface="Arial" pitchFamily="34" charset="0"/>
                <a:cs typeface="Arial" pitchFamily="34" charset="0"/>
              </a:rPr>
              <a:t>%</a:t>
            </a:r>
            <a:r>
              <a:rPr lang="en-US" sz="2400" b="1" dirty="0" smtClean="0">
                <a:solidFill>
                  <a:srgbClr val="0070C0"/>
                </a:solidFill>
                <a:latin typeface="Arial" pitchFamily="34" charset="0"/>
                <a:cs typeface="Arial" pitchFamily="34" charset="0"/>
              </a:rPr>
              <a:t> [9]</a:t>
            </a:r>
            <a:endParaRPr lang="ru-RU" sz="2400" b="1" dirty="0">
              <a:solidFill>
                <a:srgbClr val="0070C0"/>
              </a:solidFill>
              <a:latin typeface="Arial" pitchFamily="34" charset="0"/>
              <a:cs typeface="Arial" pitchFamily="34" charset="0"/>
            </a:endParaRPr>
          </a:p>
        </p:txBody>
      </p:sp>
      <p:graphicFrame>
        <p:nvGraphicFramePr>
          <p:cNvPr id="4" name="Таблица 3"/>
          <p:cNvGraphicFramePr>
            <a:graphicFrameLocks noGrp="1"/>
          </p:cNvGraphicFramePr>
          <p:nvPr/>
        </p:nvGraphicFramePr>
        <p:xfrm>
          <a:off x="1071538" y="1378458"/>
          <a:ext cx="6929485" cy="4556760"/>
        </p:xfrm>
        <a:graphic>
          <a:graphicData uri="http://schemas.openxmlformats.org/drawingml/2006/table">
            <a:tbl>
              <a:tblPr/>
              <a:tblGrid>
                <a:gridCol w="2849697"/>
                <a:gridCol w="1333624"/>
                <a:gridCol w="1437157"/>
                <a:gridCol w="1309007"/>
              </a:tblGrid>
              <a:tr h="312615">
                <a:tc>
                  <a:txBody>
                    <a:bodyPr/>
                    <a:lstStyle/>
                    <a:p>
                      <a:pPr algn="ctr">
                        <a:lnSpc>
                          <a:spcPct val="115000"/>
                        </a:lnSpc>
                        <a:spcAft>
                          <a:spcPts val="0"/>
                        </a:spcAft>
                      </a:pPr>
                      <a:endParaRPr lang="ru-RU" sz="2000" b="1" dirty="0">
                        <a:solidFill>
                          <a:srgbClr val="7030A0"/>
                        </a:solidFill>
                        <a:latin typeface="Arial"/>
                        <a:ea typeface="Calibri"/>
                        <a:cs typeface="Times New Roman"/>
                      </a:endParaRPr>
                    </a:p>
                  </a:txBody>
                  <a:tcPr marL="67960" marR="679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uz-Cyrl-UZ" sz="2000" b="1" dirty="0">
                          <a:solidFill>
                            <a:srgbClr val="7030A0"/>
                          </a:solidFill>
                          <a:latin typeface="Arial"/>
                          <a:ea typeface="Calibri"/>
                          <a:cs typeface="Times New Roman"/>
                        </a:rPr>
                        <a:t>2018 й.</a:t>
                      </a:r>
                      <a:endParaRPr lang="ru-RU" sz="2000" b="1" dirty="0">
                        <a:solidFill>
                          <a:srgbClr val="7030A0"/>
                        </a:solidFill>
                        <a:latin typeface="Calibri"/>
                        <a:ea typeface="Calibri"/>
                        <a:cs typeface="Times New Roman"/>
                      </a:endParaRPr>
                    </a:p>
                  </a:txBody>
                  <a:tcPr marL="67960" marR="679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uz-Cyrl-UZ" sz="2000" b="1">
                          <a:solidFill>
                            <a:srgbClr val="7030A0"/>
                          </a:solidFill>
                          <a:latin typeface="Arial"/>
                          <a:ea typeface="Calibri"/>
                          <a:cs typeface="Times New Roman"/>
                        </a:rPr>
                        <a:t>2019 й.</a:t>
                      </a:r>
                      <a:endParaRPr lang="ru-RU" sz="2000" b="1">
                        <a:solidFill>
                          <a:srgbClr val="7030A0"/>
                        </a:solidFill>
                        <a:latin typeface="Calibri"/>
                        <a:ea typeface="Calibri"/>
                        <a:cs typeface="Times New Roman"/>
                      </a:endParaRPr>
                    </a:p>
                  </a:txBody>
                  <a:tcPr marL="67960" marR="679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uz-Cyrl-UZ" sz="2000" b="1">
                          <a:solidFill>
                            <a:srgbClr val="7030A0"/>
                          </a:solidFill>
                          <a:latin typeface="Arial"/>
                          <a:ea typeface="Calibri"/>
                          <a:cs typeface="Times New Roman"/>
                        </a:rPr>
                        <a:t>2020 й.</a:t>
                      </a:r>
                      <a:endParaRPr lang="ru-RU" sz="2000" b="1">
                        <a:solidFill>
                          <a:srgbClr val="7030A0"/>
                        </a:solidFill>
                        <a:latin typeface="Calibri"/>
                        <a:ea typeface="Calibri"/>
                        <a:cs typeface="Times New Roman"/>
                      </a:endParaRPr>
                    </a:p>
                  </a:txBody>
                  <a:tcPr marL="67960" marR="679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37846">
                <a:tc>
                  <a:txBody>
                    <a:bodyPr/>
                    <a:lstStyle/>
                    <a:p>
                      <a:pPr>
                        <a:lnSpc>
                          <a:spcPct val="115000"/>
                        </a:lnSpc>
                        <a:spcAft>
                          <a:spcPts val="0"/>
                        </a:spcAft>
                      </a:pPr>
                      <a:r>
                        <a:rPr lang="uz-Cyrl-UZ" sz="2000" b="1" dirty="0">
                          <a:solidFill>
                            <a:srgbClr val="7030A0"/>
                          </a:solidFill>
                          <a:latin typeface="Arial"/>
                          <a:ea typeface="Calibri"/>
                          <a:cs typeface="Times New Roman"/>
                        </a:rPr>
                        <a:t>Миллий валютадаги қисқа муддатли кредитлар</a:t>
                      </a:r>
                      <a:endParaRPr lang="ru-RU" sz="2000" b="1" dirty="0">
                        <a:solidFill>
                          <a:srgbClr val="7030A0"/>
                        </a:solidFill>
                        <a:latin typeface="Calibri"/>
                        <a:ea typeface="Calibri"/>
                        <a:cs typeface="Times New Roman"/>
                      </a:endParaRPr>
                    </a:p>
                  </a:txBody>
                  <a:tcPr marL="67960" marR="679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uz-Cyrl-UZ" sz="2000" b="1" dirty="0">
                          <a:solidFill>
                            <a:srgbClr val="7030A0"/>
                          </a:solidFill>
                          <a:latin typeface="Arial"/>
                          <a:ea typeface="Calibri"/>
                          <a:cs typeface="Times New Roman"/>
                        </a:rPr>
                        <a:t>21,1</a:t>
                      </a:r>
                      <a:endParaRPr lang="ru-RU" sz="2000" b="1" dirty="0">
                        <a:solidFill>
                          <a:srgbClr val="7030A0"/>
                        </a:solidFill>
                        <a:latin typeface="Calibri"/>
                        <a:ea typeface="Calibri"/>
                        <a:cs typeface="Times New Roman"/>
                      </a:endParaRPr>
                    </a:p>
                  </a:txBody>
                  <a:tcPr marL="67960" marR="679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uz-Cyrl-UZ" sz="2000" b="1" dirty="0">
                          <a:solidFill>
                            <a:srgbClr val="7030A0"/>
                          </a:solidFill>
                          <a:latin typeface="Arial"/>
                          <a:ea typeface="Calibri"/>
                          <a:cs typeface="Times New Roman"/>
                        </a:rPr>
                        <a:t>23,6</a:t>
                      </a:r>
                      <a:endParaRPr lang="ru-RU" sz="2000" b="1" dirty="0">
                        <a:solidFill>
                          <a:srgbClr val="7030A0"/>
                        </a:solidFill>
                        <a:latin typeface="Calibri"/>
                        <a:ea typeface="Calibri"/>
                        <a:cs typeface="Times New Roman"/>
                      </a:endParaRPr>
                    </a:p>
                  </a:txBody>
                  <a:tcPr marL="67960" marR="679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uz-Cyrl-UZ" sz="2000" b="1" dirty="0">
                          <a:solidFill>
                            <a:srgbClr val="7030A0"/>
                          </a:solidFill>
                          <a:latin typeface="Arial"/>
                          <a:ea typeface="Calibri"/>
                          <a:cs typeface="Times New Roman"/>
                        </a:rPr>
                        <a:t>22,3</a:t>
                      </a:r>
                      <a:endParaRPr lang="ru-RU" sz="2000" b="1" dirty="0">
                        <a:solidFill>
                          <a:srgbClr val="7030A0"/>
                        </a:solidFill>
                        <a:latin typeface="Calibri"/>
                        <a:ea typeface="Calibri"/>
                        <a:cs typeface="Times New Roman"/>
                      </a:endParaRPr>
                    </a:p>
                  </a:txBody>
                  <a:tcPr marL="67960" marR="679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37846">
                <a:tc>
                  <a:txBody>
                    <a:bodyPr/>
                    <a:lstStyle/>
                    <a:p>
                      <a:pPr>
                        <a:lnSpc>
                          <a:spcPct val="115000"/>
                        </a:lnSpc>
                        <a:spcAft>
                          <a:spcPts val="0"/>
                        </a:spcAft>
                      </a:pPr>
                      <a:r>
                        <a:rPr lang="uz-Cyrl-UZ" sz="2000" b="1" dirty="0">
                          <a:solidFill>
                            <a:srgbClr val="7030A0"/>
                          </a:solidFill>
                          <a:latin typeface="Arial"/>
                          <a:ea typeface="Calibri"/>
                          <a:cs typeface="Times New Roman"/>
                        </a:rPr>
                        <a:t>Миллий валютадаги узоқ муддатли кредитлар</a:t>
                      </a:r>
                      <a:endParaRPr lang="ru-RU" sz="2000" b="1" dirty="0">
                        <a:solidFill>
                          <a:srgbClr val="7030A0"/>
                        </a:solidFill>
                        <a:latin typeface="Calibri"/>
                        <a:ea typeface="Calibri"/>
                        <a:cs typeface="Times New Roman"/>
                      </a:endParaRPr>
                    </a:p>
                  </a:txBody>
                  <a:tcPr marL="67960" marR="679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uz-Cyrl-UZ" sz="2000" b="1">
                          <a:solidFill>
                            <a:srgbClr val="7030A0"/>
                          </a:solidFill>
                          <a:latin typeface="Arial"/>
                          <a:ea typeface="Calibri"/>
                          <a:cs typeface="Times New Roman"/>
                        </a:rPr>
                        <a:t>6,8</a:t>
                      </a:r>
                      <a:endParaRPr lang="ru-RU" sz="2000" b="1">
                        <a:solidFill>
                          <a:srgbClr val="7030A0"/>
                        </a:solidFill>
                        <a:latin typeface="Calibri"/>
                        <a:ea typeface="Calibri"/>
                        <a:cs typeface="Times New Roman"/>
                      </a:endParaRPr>
                    </a:p>
                  </a:txBody>
                  <a:tcPr marL="67960" marR="679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uz-Cyrl-UZ" sz="2000" b="1" dirty="0">
                          <a:solidFill>
                            <a:srgbClr val="7030A0"/>
                          </a:solidFill>
                          <a:latin typeface="Arial"/>
                          <a:ea typeface="Calibri"/>
                          <a:cs typeface="Times New Roman"/>
                        </a:rPr>
                        <a:t>8,1</a:t>
                      </a:r>
                      <a:endParaRPr lang="ru-RU" sz="2000" b="1" dirty="0">
                        <a:solidFill>
                          <a:srgbClr val="7030A0"/>
                        </a:solidFill>
                        <a:latin typeface="Calibri"/>
                        <a:ea typeface="Calibri"/>
                        <a:cs typeface="Times New Roman"/>
                      </a:endParaRPr>
                    </a:p>
                  </a:txBody>
                  <a:tcPr marL="67960" marR="679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uz-Cyrl-UZ" sz="2000" b="1" dirty="0">
                          <a:solidFill>
                            <a:srgbClr val="7030A0"/>
                          </a:solidFill>
                          <a:latin typeface="Arial"/>
                          <a:ea typeface="Calibri"/>
                          <a:cs typeface="Times New Roman"/>
                        </a:rPr>
                        <a:t>6,7</a:t>
                      </a:r>
                      <a:endParaRPr lang="ru-RU" sz="2000" b="1" dirty="0">
                        <a:solidFill>
                          <a:srgbClr val="7030A0"/>
                        </a:solidFill>
                        <a:latin typeface="Calibri"/>
                        <a:ea typeface="Calibri"/>
                        <a:cs typeface="Times New Roman"/>
                      </a:endParaRPr>
                    </a:p>
                  </a:txBody>
                  <a:tcPr marL="67960" marR="679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37846">
                <a:tc>
                  <a:txBody>
                    <a:bodyPr/>
                    <a:lstStyle/>
                    <a:p>
                      <a:pPr>
                        <a:lnSpc>
                          <a:spcPct val="115000"/>
                        </a:lnSpc>
                        <a:spcAft>
                          <a:spcPts val="0"/>
                        </a:spcAft>
                      </a:pPr>
                      <a:r>
                        <a:rPr lang="uz-Cyrl-UZ" sz="2000" b="1" dirty="0">
                          <a:solidFill>
                            <a:srgbClr val="7030A0"/>
                          </a:solidFill>
                          <a:latin typeface="Arial"/>
                          <a:ea typeface="Calibri"/>
                          <a:cs typeface="Times New Roman"/>
                        </a:rPr>
                        <a:t>Хорижий валютадаги қисқа муддатли кредитлар</a:t>
                      </a:r>
                      <a:endParaRPr lang="ru-RU" sz="2000" b="1" dirty="0">
                        <a:solidFill>
                          <a:srgbClr val="7030A0"/>
                        </a:solidFill>
                        <a:latin typeface="Calibri"/>
                        <a:ea typeface="Calibri"/>
                        <a:cs typeface="Times New Roman"/>
                      </a:endParaRPr>
                    </a:p>
                  </a:txBody>
                  <a:tcPr marL="67960" marR="679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uz-Cyrl-UZ" sz="2000" b="1">
                          <a:solidFill>
                            <a:srgbClr val="7030A0"/>
                          </a:solidFill>
                          <a:latin typeface="Arial"/>
                          <a:ea typeface="Calibri"/>
                          <a:cs typeface="Times New Roman"/>
                        </a:rPr>
                        <a:t>20,9</a:t>
                      </a:r>
                      <a:endParaRPr lang="ru-RU" sz="2000" b="1">
                        <a:solidFill>
                          <a:srgbClr val="7030A0"/>
                        </a:solidFill>
                        <a:latin typeface="Calibri"/>
                        <a:ea typeface="Calibri"/>
                        <a:cs typeface="Times New Roman"/>
                      </a:endParaRPr>
                    </a:p>
                  </a:txBody>
                  <a:tcPr marL="67960" marR="679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uz-Cyrl-UZ" sz="2000" b="1" dirty="0">
                          <a:solidFill>
                            <a:srgbClr val="7030A0"/>
                          </a:solidFill>
                          <a:latin typeface="Arial"/>
                          <a:ea typeface="Calibri"/>
                          <a:cs typeface="Times New Roman"/>
                        </a:rPr>
                        <a:t>23,8</a:t>
                      </a:r>
                      <a:endParaRPr lang="ru-RU" sz="2000" b="1" dirty="0">
                        <a:solidFill>
                          <a:srgbClr val="7030A0"/>
                        </a:solidFill>
                        <a:latin typeface="Calibri"/>
                        <a:ea typeface="Calibri"/>
                        <a:cs typeface="Times New Roman"/>
                      </a:endParaRPr>
                    </a:p>
                  </a:txBody>
                  <a:tcPr marL="67960" marR="679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uz-Cyrl-UZ" sz="2000" b="1" dirty="0">
                          <a:solidFill>
                            <a:srgbClr val="7030A0"/>
                          </a:solidFill>
                          <a:latin typeface="Arial"/>
                          <a:ea typeface="Calibri"/>
                          <a:cs typeface="Times New Roman"/>
                        </a:rPr>
                        <a:t>22,5</a:t>
                      </a:r>
                      <a:endParaRPr lang="ru-RU" sz="2000" b="1" dirty="0">
                        <a:solidFill>
                          <a:srgbClr val="7030A0"/>
                        </a:solidFill>
                        <a:latin typeface="Calibri"/>
                        <a:ea typeface="Calibri"/>
                        <a:cs typeface="Times New Roman"/>
                      </a:endParaRPr>
                    </a:p>
                  </a:txBody>
                  <a:tcPr marL="67960" marR="679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37846">
                <a:tc>
                  <a:txBody>
                    <a:bodyPr/>
                    <a:lstStyle/>
                    <a:p>
                      <a:pPr>
                        <a:lnSpc>
                          <a:spcPct val="115000"/>
                        </a:lnSpc>
                        <a:spcAft>
                          <a:spcPts val="0"/>
                        </a:spcAft>
                      </a:pPr>
                      <a:r>
                        <a:rPr lang="uz-Cyrl-UZ" sz="2000" b="1">
                          <a:solidFill>
                            <a:srgbClr val="7030A0"/>
                          </a:solidFill>
                          <a:latin typeface="Arial"/>
                          <a:ea typeface="Calibri"/>
                          <a:cs typeface="Times New Roman"/>
                        </a:rPr>
                        <a:t>Хорижий валютадаги узоқ муддатли кредитлар</a:t>
                      </a:r>
                      <a:endParaRPr lang="ru-RU" sz="2000" b="1">
                        <a:solidFill>
                          <a:srgbClr val="7030A0"/>
                        </a:solidFill>
                        <a:latin typeface="Calibri"/>
                        <a:ea typeface="Calibri"/>
                        <a:cs typeface="Times New Roman"/>
                      </a:endParaRPr>
                    </a:p>
                  </a:txBody>
                  <a:tcPr marL="67960" marR="679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uz-Cyrl-UZ" sz="2000" b="1">
                          <a:solidFill>
                            <a:srgbClr val="7030A0"/>
                          </a:solidFill>
                          <a:latin typeface="Arial"/>
                          <a:ea typeface="Calibri"/>
                          <a:cs typeface="Times New Roman"/>
                        </a:rPr>
                        <a:t>5,7</a:t>
                      </a:r>
                      <a:endParaRPr lang="ru-RU" sz="2000" b="1">
                        <a:solidFill>
                          <a:srgbClr val="7030A0"/>
                        </a:solidFill>
                        <a:latin typeface="Calibri"/>
                        <a:ea typeface="Calibri"/>
                        <a:cs typeface="Times New Roman"/>
                      </a:endParaRPr>
                    </a:p>
                  </a:txBody>
                  <a:tcPr marL="67960" marR="679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uz-Cyrl-UZ" sz="2000" b="1" dirty="0">
                          <a:solidFill>
                            <a:srgbClr val="7030A0"/>
                          </a:solidFill>
                          <a:latin typeface="Arial"/>
                          <a:ea typeface="Calibri"/>
                          <a:cs typeface="Times New Roman"/>
                        </a:rPr>
                        <a:t>6,9</a:t>
                      </a:r>
                      <a:endParaRPr lang="ru-RU" sz="2000" b="1" dirty="0">
                        <a:solidFill>
                          <a:srgbClr val="7030A0"/>
                        </a:solidFill>
                        <a:latin typeface="Calibri"/>
                        <a:ea typeface="Calibri"/>
                        <a:cs typeface="Times New Roman"/>
                      </a:endParaRPr>
                    </a:p>
                  </a:txBody>
                  <a:tcPr marL="67960" marR="679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uz-Cyrl-UZ" sz="2000" b="1" dirty="0">
                          <a:solidFill>
                            <a:srgbClr val="7030A0"/>
                          </a:solidFill>
                          <a:latin typeface="Arial"/>
                          <a:ea typeface="Calibri"/>
                          <a:cs typeface="Times New Roman"/>
                        </a:rPr>
                        <a:t>7,0</a:t>
                      </a:r>
                      <a:endParaRPr lang="ru-RU" sz="2000" b="1" dirty="0">
                        <a:solidFill>
                          <a:srgbClr val="7030A0"/>
                        </a:solidFill>
                        <a:latin typeface="Calibri"/>
                        <a:ea typeface="Calibri"/>
                        <a:cs typeface="Times New Roman"/>
                      </a:endParaRPr>
                    </a:p>
                  </a:txBody>
                  <a:tcPr marL="67960" marR="679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2. Тадбиркорлик субъектлари инновацион фаолиятини молиялаштириш манбалари</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457200" y="1857364"/>
            <a:ext cx="8229600" cy="4268799"/>
          </a:xfrm>
        </p:spPr>
        <p:txBody>
          <a:bodyPr>
            <a:normAutofit/>
          </a:bodyPr>
          <a:lstStyle/>
          <a:p>
            <a:pPr algn="ctr">
              <a:buNone/>
            </a:pPr>
            <a:r>
              <a:rPr lang="uz-Cyrl-UZ" sz="2800" b="1" u="sng" dirty="0" smtClean="0">
                <a:solidFill>
                  <a:srgbClr val="7030A0"/>
                </a:solidFill>
                <a:latin typeface="Arial" pitchFamily="34" charset="0"/>
                <a:cs typeface="Arial" pitchFamily="34" charset="0"/>
              </a:rPr>
              <a:t>Хорижий инвестициялар:</a:t>
            </a:r>
          </a:p>
          <a:p>
            <a:pPr algn="ctr">
              <a:buNone/>
            </a:pPr>
            <a:r>
              <a:rPr lang="uz-Cyrl-UZ" sz="2800" b="1" dirty="0" smtClean="0">
                <a:solidFill>
                  <a:srgbClr val="7030A0"/>
                </a:solidFill>
                <a:latin typeface="Arial" pitchFamily="34" charset="0"/>
                <a:cs typeface="Arial" pitchFamily="34" charset="0"/>
              </a:rPr>
              <a:t>1. Тўғридан-тўғри хорижий инвестициялар</a:t>
            </a:r>
          </a:p>
          <a:p>
            <a:pPr algn="ctr">
              <a:buNone/>
            </a:pPr>
            <a:r>
              <a:rPr lang="uz-Cyrl-UZ" sz="2800" b="1" dirty="0" smtClean="0">
                <a:solidFill>
                  <a:srgbClr val="7030A0"/>
                </a:solidFill>
                <a:latin typeface="Arial" pitchFamily="34" charset="0"/>
                <a:cs typeface="Arial" pitchFamily="34" charset="0"/>
              </a:rPr>
              <a:t>2. Портфелли хорижий </a:t>
            </a:r>
            <a:r>
              <a:rPr lang="uz-Cyrl-UZ" sz="2800" b="1" dirty="0" smtClean="0">
                <a:solidFill>
                  <a:srgbClr val="7030A0"/>
                </a:solidFill>
                <a:latin typeface="Arial" pitchFamily="34" charset="0"/>
                <a:cs typeface="Arial" pitchFamily="34" charset="0"/>
              </a:rPr>
              <a:t>инвестициялар </a:t>
            </a:r>
            <a:endParaRPr lang="ru-RU" sz="2800" b="1" dirty="0">
              <a:solidFill>
                <a:srgbClr val="7030A0"/>
              </a:solidFill>
              <a:latin typeface="Arial" pitchFamily="34" charset="0"/>
              <a:cs typeface="Arial"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857224" y="785794"/>
            <a:ext cx="721523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b="1" dirty="0" smtClean="0">
                <a:latin typeface="Arial" pitchFamily="34" charset="0"/>
                <a:cs typeface="Arial" pitchFamily="34" charset="0"/>
              </a:rPr>
              <a:t>БРУТТО </a:t>
            </a:r>
            <a:r>
              <a:rPr lang="uz-Cyrl-UZ" sz="2400" b="1" dirty="0" smtClean="0">
                <a:latin typeface="Arial" pitchFamily="34" charset="0"/>
                <a:cs typeface="Arial" pitchFamily="34" charset="0"/>
              </a:rPr>
              <a:t>ИНВЕСТИЦИЯЛАР [4]</a:t>
            </a:r>
            <a:endParaRPr lang="ru-RU" sz="2400" b="1" dirty="0">
              <a:latin typeface="Arial" pitchFamily="34" charset="0"/>
              <a:cs typeface="Arial" pitchFamily="34" charset="0"/>
            </a:endParaRPr>
          </a:p>
        </p:txBody>
      </p:sp>
      <p:sp>
        <p:nvSpPr>
          <p:cNvPr id="5" name="Табличка 4"/>
          <p:cNvSpPr/>
          <p:nvPr/>
        </p:nvSpPr>
        <p:spPr>
          <a:xfrm>
            <a:off x="785786" y="2928934"/>
            <a:ext cx="3143272" cy="1571636"/>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b="1" dirty="0" smtClean="0">
                <a:latin typeface="Arial" pitchFamily="34" charset="0"/>
                <a:cs typeface="Arial" pitchFamily="34" charset="0"/>
              </a:rPr>
              <a:t>Нетто инвестициялар</a:t>
            </a:r>
            <a:endParaRPr lang="ru-RU" sz="2400" b="1" dirty="0">
              <a:latin typeface="Arial" pitchFamily="34" charset="0"/>
              <a:cs typeface="Arial" pitchFamily="34" charset="0"/>
            </a:endParaRPr>
          </a:p>
        </p:txBody>
      </p:sp>
      <p:sp>
        <p:nvSpPr>
          <p:cNvPr id="6" name="Табличка 5"/>
          <p:cNvSpPr/>
          <p:nvPr/>
        </p:nvSpPr>
        <p:spPr>
          <a:xfrm>
            <a:off x="5143504" y="2928934"/>
            <a:ext cx="3143272" cy="1571636"/>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b="1" dirty="0" smtClean="0">
                <a:latin typeface="Arial" pitchFamily="34" charset="0"/>
                <a:cs typeface="Arial" pitchFamily="34" charset="0"/>
              </a:rPr>
              <a:t>Реинвестиция</a:t>
            </a:r>
            <a:endParaRPr lang="ru-RU" sz="2400" b="1" dirty="0">
              <a:latin typeface="Arial" pitchFamily="34" charset="0"/>
              <a:cs typeface="Arial" pitchFamily="34" charset="0"/>
            </a:endParaRPr>
          </a:p>
        </p:txBody>
      </p:sp>
      <p:sp>
        <p:nvSpPr>
          <p:cNvPr id="7" name="Стрелка вниз 6"/>
          <p:cNvSpPr/>
          <p:nvPr/>
        </p:nvSpPr>
        <p:spPr>
          <a:xfrm>
            <a:off x="2071670" y="1714488"/>
            <a:ext cx="500066" cy="11430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Стрелка вниз 7"/>
          <p:cNvSpPr/>
          <p:nvPr/>
        </p:nvSpPr>
        <p:spPr>
          <a:xfrm>
            <a:off x="6429388" y="1714488"/>
            <a:ext cx="500066" cy="11430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sz="2400" b="1" dirty="0" smtClean="0">
                <a:solidFill>
                  <a:srgbClr val="0070C0"/>
                </a:solidFill>
                <a:latin typeface="Arial" pitchFamily="34" charset="0"/>
                <a:cs typeface="Arial" pitchFamily="34" charset="0"/>
              </a:rPr>
              <a:t>Ўзбекистон Республикасида асосий капиталга қилинган инвестицияларни молиялаштириш манбалари, 2021 йилнинг 1 январь </a:t>
            </a:r>
            <a:r>
              <a:rPr lang="uz-Cyrl-UZ" sz="2400" b="1" dirty="0" smtClean="0">
                <a:solidFill>
                  <a:srgbClr val="0070C0"/>
                </a:solidFill>
                <a:latin typeface="Arial" pitchFamily="34" charset="0"/>
                <a:cs typeface="Arial" pitchFamily="34" charset="0"/>
              </a:rPr>
              <a:t>ҳолатига</a:t>
            </a:r>
            <a:r>
              <a:rPr lang="en-US" sz="2400" b="1" dirty="0" smtClean="0">
                <a:solidFill>
                  <a:srgbClr val="0070C0"/>
                </a:solidFill>
                <a:latin typeface="Arial" pitchFamily="34" charset="0"/>
                <a:cs typeface="Arial" pitchFamily="34" charset="0"/>
              </a:rPr>
              <a:t> [9]</a:t>
            </a:r>
            <a:endParaRPr lang="ru-RU" sz="2400" b="1" dirty="0">
              <a:solidFill>
                <a:srgbClr val="0070C0"/>
              </a:solidFill>
              <a:latin typeface="Arial" pitchFamily="34" charset="0"/>
              <a:cs typeface="Arial" pitchFamily="34" charset="0"/>
            </a:endParaRPr>
          </a:p>
        </p:txBody>
      </p:sp>
      <p:graphicFrame>
        <p:nvGraphicFramePr>
          <p:cNvPr id="5" name="Диаграмма 4"/>
          <p:cNvGraphicFramePr/>
          <p:nvPr/>
        </p:nvGraphicFramePr>
        <p:xfrm>
          <a:off x="1428728" y="1714489"/>
          <a:ext cx="6858048" cy="35719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000" b="1" dirty="0" smtClean="0">
                <a:solidFill>
                  <a:srgbClr val="0070C0"/>
                </a:solidFill>
                <a:latin typeface="Arial" pitchFamily="34" charset="0"/>
                <a:cs typeface="Arial" pitchFamily="34" charset="0"/>
              </a:rPr>
              <a:t>2016-2020 йилларда "Ўзбекнефтгаз" АЖ томонидан амалга оширилаётган лойиҳалар бўйича инвестицияларни ўзлаштириш тўғрисида </a:t>
            </a:r>
            <a:r>
              <a:rPr lang="uz-Cyrl-UZ" sz="2000" b="1" dirty="0" smtClean="0">
                <a:solidFill>
                  <a:srgbClr val="0070C0"/>
                </a:solidFill>
                <a:latin typeface="Arial" pitchFamily="34" charset="0"/>
                <a:cs typeface="Arial" pitchFamily="34" charset="0"/>
              </a:rPr>
              <a:t>маълумот</a:t>
            </a:r>
            <a:r>
              <a:rPr lang="en-US" sz="2000" b="1" dirty="0" smtClean="0">
                <a:solidFill>
                  <a:srgbClr val="0070C0"/>
                </a:solidFill>
                <a:latin typeface="Arial" pitchFamily="34" charset="0"/>
                <a:cs typeface="Arial" pitchFamily="34" charset="0"/>
              </a:rPr>
              <a:t> [9]</a:t>
            </a:r>
            <a:endParaRPr lang="ru-RU" sz="2000" dirty="0">
              <a:solidFill>
                <a:srgbClr val="0070C0"/>
              </a:solidFill>
              <a:latin typeface="Arial" pitchFamily="34" charset="0"/>
              <a:cs typeface="Arial" pitchFamily="34" charset="0"/>
            </a:endParaRPr>
          </a:p>
        </p:txBody>
      </p:sp>
      <p:graphicFrame>
        <p:nvGraphicFramePr>
          <p:cNvPr id="4" name="Таблица 3"/>
          <p:cNvGraphicFramePr>
            <a:graphicFrameLocks noGrp="1"/>
          </p:cNvGraphicFramePr>
          <p:nvPr/>
        </p:nvGraphicFramePr>
        <p:xfrm>
          <a:off x="1000101" y="1500174"/>
          <a:ext cx="7358113" cy="4639958"/>
        </p:xfrm>
        <a:graphic>
          <a:graphicData uri="http://schemas.openxmlformats.org/drawingml/2006/table">
            <a:tbl>
              <a:tblPr/>
              <a:tblGrid>
                <a:gridCol w="2743105"/>
                <a:gridCol w="719623"/>
                <a:gridCol w="722567"/>
                <a:gridCol w="722567"/>
                <a:gridCol w="719623"/>
                <a:gridCol w="722567"/>
                <a:gridCol w="1008061"/>
              </a:tblGrid>
              <a:tr h="778990">
                <a:tc>
                  <a:txBody>
                    <a:bodyPr/>
                    <a:lstStyle/>
                    <a:p>
                      <a:pPr algn="ctr">
                        <a:spcAft>
                          <a:spcPts val="0"/>
                        </a:spcAft>
                      </a:pPr>
                      <a:r>
                        <a:rPr lang="uz-Cyrl-UZ" sz="1400" b="1" dirty="0">
                          <a:solidFill>
                            <a:srgbClr val="000000"/>
                          </a:solidFill>
                          <a:latin typeface="Arial" pitchFamily="34" charset="0"/>
                          <a:ea typeface="Times New Roman"/>
                          <a:cs typeface="Arial" pitchFamily="34" charset="0"/>
                        </a:rPr>
                        <a:t>Кўрсаткичлар</a:t>
                      </a:r>
                      <a:endParaRPr lang="ru-RU" sz="1400" dirty="0">
                        <a:solidFill>
                          <a:srgbClr val="000000"/>
                        </a:solidFill>
                        <a:latin typeface="Arial" pitchFamily="34" charset="0"/>
                        <a:ea typeface="Microsoft Sans Serif"/>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b="1" dirty="0">
                          <a:solidFill>
                            <a:srgbClr val="000000"/>
                          </a:solidFill>
                          <a:latin typeface="Arial" pitchFamily="34" charset="0"/>
                          <a:ea typeface="Times New Roman"/>
                          <a:cs typeface="Arial" pitchFamily="34" charset="0"/>
                        </a:rPr>
                        <a:t>2016 йил</a:t>
                      </a:r>
                      <a:endParaRPr lang="ru-RU" sz="1400" dirty="0">
                        <a:solidFill>
                          <a:srgbClr val="000000"/>
                        </a:solidFill>
                        <a:latin typeface="Arial" pitchFamily="34" charset="0"/>
                        <a:ea typeface="Microsoft Sans Serif"/>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b="1" dirty="0">
                          <a:solidFill>
                            <a:srgbClr val="000000"/>
                          </a:solidFill>
                          <a:latin typeface="Arial" pitchFamily="34" charset="0"/>
                          <a:ea typeface="Times New Roman"/>
                          <a:cs typeface="Arial" pitchFamily="34" charset="0"/>
                        </a:rPr>
                        <a:t>2017 йил</a:t>
                      </a:r>
                      <a:endParaRPr lang="ru-RU" sz="1400" dirty="0">
                        <a:solidFill>
                          <a:srgbClr val="000000"/>
                        </a:solidFill>
                        <a:latin typeface="Arial" pitchFamily="34" charset="0"/>
                        <a:ea typeface="Microsoft Sans Serif"/>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b="1" dirty="0">
                          <a:solidFill>
                            <a:srgbClr val="000000"/>
                          </a:solidFill>
                          <a:latin typeface="Arial" pitchFamily="34" charset="0"/>
                          <a:ea typeface="Times New Roman"/>
                          <a:cs typeface="Arial" pitchFamily="34" charset="0"/>
                        </a:rPr>
                        <a:t>2018 йил</a:t>
                      </a:r>
                      <a:endParaRPr lang="ru-RU" sz="1400" dirty="0">
                        <a:solidFill>
                          <a:srgbClr val="000000"/>
                        </a:solidFill>
                        <a:latin typeface="Arial" pitchFamily="34" charset="0"/>
                        <a:ea typeface="Microsoft Sans Serif"/>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b="1" dirty="0">
                          <a:solidFill>
                            <a:srgbClr val="000000"/>
                          </a:solidFill>
                          <a:latin typeface="Arial" pitchFamily="34" charset="0"/>
                          <a:ea typeface="Times New Roman"/>
                          <a:cs typeface="Arial" pitchFamily="34" charset="0"/>
                        </a:rPr>
                        <a:t>2019 йил</a:t>
                      </a:r>
                      <a:endParaRPr lang="ru-RU" sz="1400" dirty="0">
                        <a:solidFill>
                          <a:srgbClr val="000000"/>
                        </a:solidFill>
                        <a:latin typeface="Arial" pitchFamily="34" charset="0"/>
                        <a:ea typeface="Microsoft Sans Serif"/>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b="1" dirty="0">
                          <a:solidFill>
                            <a:srgbClr val="000000"/>
                          </a:solidFill>
                          <a:latin typeface="Arial" pitchFamily="34" charset="0"/>
                          <a:ea typeface="Times New Roman"/>
                          <a:cs typeface="Arial" pitchFamily="34" charset="0"/>
                        </a:rPr>
                        <a:t>2020 йил</a:t>
                      </a:r>
                      <a:br>
                        <a:rPr lang="uz-Cyrl-UZ" sz="1400" b="1" dirty="0">
                          <a:solidFill>
                            <a:srgbClr val="000000"/>
                          </a:solidFill>
                          <a:latin typeface="Arial" pitchFamily="34" charset="0"/>
                          <a:ea typeface="Times New Roman"/>
                          <a:cs typeface="Arial" pitchFamily="34" charset="0"/>
                        </a:rPr>
                      </a:br>
                      <a:endParaRPr lang="ru-RU" sz="1400" dirty="0">
                        <a:solidFill>
                          <a:srgbClr val="000000"/>
                        </a:solidFill>
                        <a:latin typeface="Arial" pitchFamily="34" charset="0"/>
                        <a:ea typeface="Microsoft Sans Serif"/>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b="1">
                          <a:solidFill>
                            <a:srgbClr val="000000"/>
                          </a:solidFill>
                          <a:latin typeface="Arial" pitchFamily="34" charset="0"/>
                          <a:ea typeface="Times New Roman"/>
                          <a:cs typeface="Arial" pitchFamily="34" charset="0"/>
                        </a:rPr>
                        <a:t>2020 йил</a:t>
                      </a:r>
                      <a:endParaRPr lang="ru-RU" sz="1400">
                        <a:solidFill>
                          <a:srgbClr val="000000"/>
                        </a:solidFill>
                        <a:latin typeface="Arial" pitchFamily="34" charset="0"/>
                        <a:ea typeface="Microsoft Sans Serif"/>
                        <a:cs typeface="Arial" pitchFamily="34" charset="0"/>
                      </a:endParaRPr>
                    </a:p>
                    <a:p>
                      <a:pPr algn="ctr">
                        <a:spcAft>
                          <a:spcPts val="0"/>
                        </a:spcAft>
                      </a:pPr>
                      <a:r>
                        <a:rPr lang="uz-Cyrl-UZ" sz="1400" b="1">
                          <a:solidFill>
                            <a:srgbClr val="000000"/>
                          </a:solidFill>
                          <a:latin typeface="Arial" pitchFamily="34" charset="0"/>
                          <a:ea typeface="Times New Roman"/>
                          <a:cs typeface="Arial" pitchFamily="34" charset="0"/>
                        </a:rPr>
                        <a:t>2016 йилга</a:t>
                      </a:r>
                      <a:endParaRPr lang="ru-RU" sz="1400">
                        <a:solidFill>
                          <a:srgbClr val="000000"/>
                        </a:solidFill>
                        <a:latin typeface="Arial" pitchFamily="34" charset="0"/>
                        <a:ea typeface="Microsoft Sans Serif"/>
                        <a:cs typeface="Arial" pitchFamily="34" charset="0"/>
                      </a:endParaRPr>
                    </a:p>
                    <a:p>
                      <a:pPr algn="ctr">
                        <a:spcAft>
                          <a:spcPts val="0"/>
                        </a:spcAft>
                      </a:pPr>
                      <a:r>
                        <a:rPr lang="uz-Cyrl-UZ" sz="1400" b="1">
                          <a:solidFill>
                            <a:srgbClr val="000000"/>
                          </a:solidFill>
                          <a:latin typeface="Arial" pitchFamily="34" charset="0"/>
                          <a:ea typeface="Times New Roman"/>
                          <a:cs typeface="Arial" pitchFamily="34" charset="0"/>
                        </a:rPr>
                        <a:t>нисбатан</a:t>
                      </a:r>
                      <a:endParaRPr lang="ru-RU" sz="1400">
                        <a:solidFill>
                          <a:srgbClr val="000000"/>
                        </a:solidFill>
                        <a:latin typeface="Arial" pitchFamily="34" charset="0"/>
                        <a:ea typeface="Microsoft Sans Serif"/>
                        <a:cs typeface="Arial" pitchFamily="34" charset="0"/>
                      </a:endParaRPr>
                    </a:p>
                    <a:p>
                      <a:pPr algn="ctr">
                        <a:spcAft>
                          <a:spcPts val="0"/>
                        </a:spcAft>
                      </a:pPr>
                      <a:r>
                        <a:rPr lang="uz-Cyrl-UZ" sz="1400" b="1" i="1">
                          <a:solidFill>
                            <a:srgbClr val="000000"/>
                          </a:solidFill>
                          <a:latin typeface="Arial" pitchFamily="34" charset="0"/>
                          <a:ea typeface="Times New Roman"/>
                          <a:cs typeface="Arial" pitchFamily="34" charset="0"/>
                        </a:rPr>
                        <a:t>(фоиз)</a:t>
                      </a:r>
                      <a:endParaRPr lang="ru-RU" sz="1400">
                        <a:solidFill>
                          <a:srgbClr val="000000"/>
                        </a:solidFill>
                        <a:latin typeface="Arial" pitchFamily="34" charset="0"/>
                        <a:ea typeface="Microsoft Sans Serif"/>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00043">
                <a:tc>
                  <a:txBody>
                    <a:bodyPr/>
                    <a:lstStyle/>
                    <a:p>
                      <a:pPr>
                        <a:spcAft>
                          <a:spcPts val="0"/>
                        </a:spcAft>
                      </a:pPr>
                      <a:r>
                        <a:rPr lang="uz-Cyrl-UZ" sz="1400">
                          <a:solidFill>
                            <a:srgbClr val="000000"/>
                          </a:solidFill>
                          <a:latin typeface="Arial" pitchFamily="34" charset="0"/>
                          <a:ea typeface="Times New Roman"/>
                          <a:cs typeface="Arial" pitchFamily="34" charset="0"/>
                        </a:rPr>
                        <a:t>Инвестицияларни ўзлаштириш </a:t>
                      </a:r>
                      <a:endParaRPr lang="ru-RU" sz="1400">
                        <a:solidFill>
                          <a:srgbClr val="000000"/>
                        </a:solidFill>
                        <a:latin typeface="Arial" pitchFamily="34" charset="0"/>
                        <a:ea typeface="Microsoft Sans Serif"/>
                        <a:cs typeface="Arial" pitchFamily="34" charset="0"/>
                      </a:endParaRPr>
                    </a:p>
                    <a:p>
                      <a:pPr>
                        <a:spcAft>
                          <a:spcPts val="0"/>
                        </a:spcAft>
                      </a:pPr>
                      <a:r>
                        <a:rPr lang="uz-Cyrl-UZ" sz="1400">
                          <a:solidFill>
                            <a:srgbClr val="000000"/>
                          </a:solidFill>
                          <a:latin typeface="Arial" pitchFamily="34" charset="0"/>
                          <a:ea typeface="Times New Roman"/>
                          <a:cs typeface="Arial" pitchFamily="34" charset="0"/>
                        </a:rPr>
                        <a:t>(млн. АҚШ доллари), шу жумладан:</a:t>
                      </a:r>
                      <a:endParaRPr lang="ru-RU" sz="140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b="1">
                          <a:solidFill>
                            <a:srgbClr val="000000"/>
                          </a:solidFill>
                          <a:latin typeface="Arial" pitchFamily="34" charset="0"/>
                          <a:ea typeface="Times New Roman"/>
                          <a:cs typeface="Arial" pitchFamily="34" charset="0"/>
                        </a:rPr>
                        <a:t>2992,7</a:t>
                      </a:r>
                      <a:endParaRPr lang="ru-RU" sz="140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b="1">
                          <a:solidFill>
                            <a:srgbClr val="000000"/>
                          </a:solidFill>
                          <a:latin typeface="Arial" pitchFamily="34" charset="0"/>
                          <a:ea typeface="Times New Roman"/>
                          <a:cs typeface="Arial" pitchFamily="34" charset="0"/>
                        </a:rPr>
                        <a:t>3635,5</a:t>
                      </a:r>
                      <a:endParaRPr lang="ru-RU" sz="140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b="1">
                          <a:solidFill>
                            <a:srgbClr val="000000"/>
                          </a:solidFill>
                          <a:latin typeface="Arial" pitchFamily="34" charset="0"/>
                          <a:ea typeface="Times New Roman"/>
                          <a:cs typeface="Arial" pitchFamily="34" charset="0"/>
                        </a:rPr>
                        <a:t>2331,2</a:t>
                      </a:r>
                      <a:endParaRPr lang="ru-RU" sz="140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b="1">
                          <a:solidFill>
                            <a:srgbClr val="000000"/>
                          </a:solidFill>
                          <a:latin typeface="Arial" pitchFamily="34" charset="0"/>
                          <a:ea typeface="Times New Roman"/>
                          <a:cs typeface="Arial" pitchFamily="34" charset="0"/>
                        </a:rPr>
                        <a:t>3250,9</a:t>
                      </a:r>
                      <a:endParaRPr lang="ru-RU" sz="140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b="1" dirty="0">
                          <a:solidFill>
                            <a:srgbClr val="000000"/>
                          </a:solidFill>
                          <a:latin typeface="Arial" pitchFamily="34" charset="0"/>
                          <a:ea typeface="Times New Roman"/>
                          <a:cs typeface="Arial" pitchFamily="34" charset="0"/>
                        </a:rPr>
                        <a:t>1469,5</a:t>
                      </a:r>
                      <a:endParaRPr lang="ru-RU" sz="1400" dirty="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b="1" dirty="0">
                          <a:solidFill>
                            <a:srgbClr val="000000"/>
                          </a:solidFill>
                          <a:latin typeface="Arial" pitchFamily="34" charset="0"/>
                          <a:ea typeface="Times New Roman"/>
                          <a:cs typeface="Arial" pitchFamily="34" charset="0"/>
                        </a:rPr>
                        <a:t>49,1</a:t>
                      </a:r>
                      <a:endParaRPr lang="ru-RU" sz="1400" dirty="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5700">
                <a:tc>
                  <a:txBody>
                    <a:bodyPr/>
                    <a:lstStyle/>
                    <a:p>
                      <a:pPr>
                        <a:spcAft>
                          <a:spcPts val="0"/>
                        </a:spcAft>
                      </a:pPr>
                      <a:r>
                        <a:rPr lang="uz-Cyrl-UZ" sz="1400" i="1">
                          <a:solidFill>
                            <a:srgbClr val="000000"/>
                          </a:solidFill>
                          <a:latin typeface="Arial" pitchFamily="34" charset="0"/>
                          <a:ea typeface="Times New Roman"/>
                          <a:cs typeface="Arial" pitchFamily="34" charset="0"/>
                        </a:rPr>
                        <a:t>ўз маблағлари</a:t>
                      </a:r>
                      <a:endParaRPr lang="ru-RU" sz="140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a:solidFill>
                            <a:srgbClr val="000000"/>
                          </a:solidFill>
                          <a:latin typeface="Arial" pitchFamily="34" charset="0"/>
                          <a:ea typeface="Times New Roman"/>
                          <a:cs typeface="Arial" pitchFamily="34" charset="0"/>
                        </a:rPr>
                        <a:t>1010,3</a:t>
                      </a:r>
                      <a:endParaRPr lang="ru-RU" sz="140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a:solidFill>
                            <a:srgbClr val="000000"/>
                          </a:solidFill>
                          <a:latin typeface="Arial" pitchFamily="34" charset="0"/>
                          <a:ea typeface="Times New Roman"/>
                          <a:cs typeface="Arial" pitchFamily="34" charset="0"/>
                        </a:rPr>
                        <a:t>434,8</a:t>
                      </a:r>
                      <a:endParaRPr lang="ru-RU" sz="140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a:solidFill>
                            <a:srgbClr val="000000"/>
                          </a:solidFill>
                          <a:latin typeface="Arial" pitchFamily="34" charset="0"/>
                          <a:ea typeface="Times New Roman"/>
                          <a:cs typeface="Arial" pitchFamily="34" charset="0"/>
                        </a:rPr>
                        <a:t>548,7</a:t>
                      </a:r>
                      <a:endParaRPr lang="ru-RU" sz="140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a:solidFill>
                            <a:srgbClr val="000000"/>
                          </a:solidFill>
                          <a:latin typeface="Arial" pitchFamily="34" charset="0"/>
                          <a:ea typeface="Times New Roman"/>
                          <a:cs typeface="Arial" pitchFamily="34" charset="0"/>
                        </a:rPr>
                        <a:t>281,4</a:t>
                      </a:r>
                      <a:endParaRPr lang="ru-RU" sz="140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a:solidFill>
                            <a:srgbClr val="000000"/>
                          </a:solidFill>
                          <a:latin typeface="Arial" pitchFamily="34" charset="0"/>
                          <a:ea typeface="Times New Roman"/>
                          <a:cs typeface="Arial" pitchFamily="34" charset="0"/>
                        </a:rPr>
                        <a:t>257,1</a:t>
                      </a:r>
                      <a:endParaRPr lang="ru-RU" sz="140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dirty="0">
                          <a:solidFill>
                            <a:srgbClr val="000000"/>
                          </a:solidFill>
                          <a:latin typeface="Arial" pitchFamily="34" charset="0"/>
                          <a:ea typeface="Times New Roman"/>
                          <a:cs typeface="Arial" pitchFamily="34" charset="0"/>
                        </a:rPr>
                        <a:t>25,4</a:t>
                      </a:r>
                      <a:endParaRPr lang="ru-RU" sz="1400" dirty="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5700">
                <a:tc>
                  <a:txBody>
                    <a:bodyPr/>
                    <a:lstStyle/>
                    <a:p>
                      <a:pPr>
                        <a:spcAft>
                          <a:spcPts val="0"/>
                        </a:spcAft>
                      </a:pPr>
                      <a:r>
                        <a:rPr lang="uz-Cyrl-UZ" sz="1400" i="1">
                          <a:solidFill>
                            <a:srgbClr val="000000"/>
                          </a:solidFill>
                          <a:latin typeface="Arial" pitchFamily="34" charset="0"/>
                          <a:ea typeface="Times New Roman"/>
                          <a:cs typeface="Arial" pitchFamily="34" charset="0"/>
                        </a:rPr>
                        <a:t>ЎзРТТЖ маблағлари</a:t>
                      </a:r>
                      <a:endParaRPr lang="ru-RU" sz="140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a:solidFill>
                            <a:srgbClr val="000000"/>
                          </a:solidFill>
                          <a:latin typeface="Arial" pitchFamily="34" charset="0"/>
                          <a:ea typeface="Times New Roman"/>
                          <a:cs typeface="Arial" pitchFamily="34" charset="0"/>
                        </a:rPr>
                        <a:t>316,1</a:t>
                      </a:r>
                      <a:endParaRPr lang="ru-RU" sz="140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a:solidFill>
                            <a:srgbClr val="000000"/>
                          </a:solidFill>
                          <a:latin typeface="Arial" pitchFamily="34" charset="0"/>
                          <a:ea typeface="Times New Roman"/>
                          <a:cs typeface="Arial" pitchFamily="34" charset="0"/>
                        </a:rPr>
                        <a:t>547</a:t>
                      </a:r>
                      <a:endParaRPr lang="ru-RU" sz="140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a:solidFill>
                            <a:srgbClr val="000000"/>
                          </a:solidFill>
                          <a:latin typeface="Arial" pitchFamily="34" charset="0"/>
                          <a:ea typeface="Times New Roman"/>
                          <a:cs typeface="Arial" pitchFamily="34" charset="0"/>
                        </a:rPr>
                        <a:t>- </a:t>
                      </a:r>
                      <a:endParaRPr lang="ru-RU" sz="140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a:solidFill>
                            <a:srgbClr val="000000"/>
                          </a:solidFill>
                          <a:latin typeface="Arial" pitchFamily="34" charset="0"/>
                          <a:ea typeface="Times New Roman"/>
                          <a:cs typeface="Arial" pitchFamily="34" charset="0"/>
                        </a:rPr>
                        <a:t>16,5</a:t>
                      </a:r>
                      <a:endParaRPr lang="ru-RU" sz="140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a:solidFill>
                            <a:srgbClr val="000000"/>
                          </a:solidFill>
                          <a:latin typeface="Arial" pitchFamily="34" charset="0"/>
                          <a:ea typeface="Times New Roman"/>
                          <a:cs typeface="Arial" pitchFamily="34" charset="0"/>
                        </a:rPr>
                        <a:t>-</a:t>
                      </a:r>
                      <a:endParaRPr lang="ru-RU" sz="140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dirty="0">
                          <a:solidFill>
                            <a:srgbClr val="000000"/>
                          </a:solidFill>
                          <a:latin typeface="Arial" pitchFamily="34" charset="0"/>
                          <a:ea typeface="Times New Roman"/>
                          <a:cs typeface="Arial" pitchFamily="34" charset="0"/>
                        </a:rPr>
                        <a:t>-</a:t>
                      </a:r>
                      <a:endParaRPr lang="ru-RU" sz="1400" dirty="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25818">
                <a:tc>
                  <a:txBody>
                    <a:bodyPr/>
                    <a:lstStyle/>
                    <a:p>
                      <a:pPr>
                        <a:spcAft>
                          <a:spcPts val="0"/>
                        </a:spcAft>
                      </a:pPr>
                      <a:r>
                        <a:rPr lang="uz-Cyrl-UZ" sz="1400" i="1">
                          <a:solidFill>
                            <a:srgbClr val="000000"/>
                          </a:solidFill>
                          <a:latin typeface="Arial" pitchFamily="34" charset="0"/>
                          <a:ea typeface="Times New Roman"/>
                          <a:cs typeface="Arial" pitchFamily="34" charset="0"/>
                        </a:rPr>
                        <a:t>тўғридан-тўғри хорижий инвестициялар ва кредитлар</a:t>
                      </a:r>
                      <a:endParaRPr lang="ru-RU" sz="140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a:solidFill>
                            <a:srgbClr val="000000"/>
                          </a:solidFill>
                          <a:latin typeface="Arial" pitchFamily="34" charset="0"/>
                          <a:ea typeface="Times New Roman"/>
                          <a:cs typeface="Arial" pitchFamily="34" charset="0"/>
                        </a:rPr>
                        <a:t>1646,4</a:t>
                      </a:r>
                      <a:endParaRPr lang="ru-RU" sz="140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a:solidFill>
                            <a:srgbClr val="000000"/>
                          </a:solidFill>
                          <a:latin typeface="Arial" pitchFamily="34" charset="0"/>
                          <a:ea typeface="Times New Roman"/>
                          <a:cs typeface="Arial" pitchFamily="34" charset="0"/>
                        </a:rPr>
                        <a:t>2648,6</a:t>
                      </a:r>
                      <a:endParaRPr lang="ru-RU" sz="140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a:solidFill>
                            <a:srgbClr val="000000"/>
                          </a:solidFill>
                          <a:latin typeface="Arial" pitchFamily="34" charset="0"/>
                          <a:ea typeface="Times New Roman"/>
                          <a:cs typeface="Arial" pitchFamily="34" charset="0"/>
                        </a:rPr>
                        <a:t>952,5</a:t>
                      </a:r>
                      <a:endParaRPr lang="ru-RU" sz="140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a:solidFill>
                            <a:srgbClr val="000000"/>
                          </a:solidFill>
                          <a:latin typeface="Arial" pitchFamily="34" charset="0"/>
                          <a:ea typeface="Times New Roman"/>
                          <a:cs typeface="Arial" pitchFamily="34" charset="0"/>
                        </a:rPr>
                        <a:t>1887,0</a:t>
                      </a:r>
                      <a:endParaRPr lang="ru-RU" sz="140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a:solidFill>
                            <a:srgbClr val="000000"/>
                          </a:solidFill>
                          <a:latin typeface="Arial" pitchFamily="34" charset="0"/>
                          <a:ea typeface="Times New Roman"/>
                          <a:cs typeface="Arial" pitchFamily="34" charset="0"/>
                        </a:rPr>
                        <a:t>183,6</a:t>
                      </a:r>
                      <a:endParaRPr lang="ru-RU" sz="140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i="1" dirty="0">
                          <a:solidFill>
                            <a:srgbClr val="000000"/>
                          </a:solidFill>
                          <a:latin typeface="Arial" pitchFamily="34" charset="0"/>
                          <a:ea typeface="Times New Roman"/>
                          <a:cs typeface="Arial" pitchFamily="34" charset="0"/>
                        </a:rPr>
                        <a:t>11,2</a:t>
                      </a:r>
                      <a:endParaRPr lang="ru-RU" sz="1400" dirty="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5700">
                <a:tc>
                  <a:txBody>
                    <a:bodyPr/>
                    <a:lstStyle/>
                    <a:p>
                      <a:pPr>
                        <a:spcAft>
                          <a:spcPts val="0"/>
                        </a:spcAft>
                      </a:pPr>
                      <a:r>
                        <a:rPr lang="uz-Cyrl-UZ" sz="1400" i="1">
                          <a:solidFill>
                            <a:srgbClr val="000000"/>
                          </a:solidFill>
                          <a:latin typeface="Arial" pitchFamily="34" charset="0"/>
                          <a:ea typeface="Times New Roman"/>
                          <a:cs typeface="Arial" pitchFamily="34" charset="0"/>
                        </a:rPr>
                        <a:t>тижорат банк кредитлари</a:t>
                      </a:r>
                      <a:endParaRPr lang="ru-RU" sz="140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a:solidFill>
                            <a:srgbClr val="000000"/>
                          </a:solidFill>
                          <a:latin typeface="Arial" pitchFamily="34" charset="0"/>
                          <a:ea typeface="Times New Roman"/>
                          <a:cs typeface="Arial" pitchFamily="34" charset="0"/>
                        </a:rPr>
                        <a:t>19,9  </a:t>
                      </a:r>
                      <a:endParaRPr lang="ru-RU" sz="140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a:solidFill>
                            <a:srgbClr val="000000"/>
                          </a:solidFill>
                          <a:latin typeface="Arial" pitchFamily="34" charset="0"/>
                          <a:ea typeface="Times New Roman"/>
                          <a:cs typeface="Arial" pitchFamily="34" charset="0"/>
                        </a:rPr>
                        <a:t>5,1</a:t>
                      </a:r>
                      <a:endParaRPr lang="ru-RU" sz="140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a:solidFill>
                            <a:srgbClr val="000000"/>
                          </a:solidFill>
                          <a:latin typeface="Arial" pitchFamily="34" charset="0"/>
                          <a:ea typeface="Times New Roman"/>
                          <a:cs typeface="Arial" pitchFamily="34" charset="0"/>
                        </a:rPr>
                        <a:t>-</a:t>
                      </a:r>
                      <a:endParaRPr lang="ru-RU" sz="140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a:solidFill>
                            <a:srgbClr val="000000"/>
                          </a:solidFill>
                          <a:latin typeface="Arial" pitchFamily="34" charset="0"/>
                          <a:ea typeface="Times New Roman"/>
                          <a:cs typeface="Arial" pitchFamily="34" charset="0"/>
                        </a:rPr>
                        <a:t>-</a:t>
                      </a:r>
                      <a:endParaRPr lang="ru-RU" sz="140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a:solidFill>
                            <a:srgbClr val="000000"/>
                          </a:solidFill>
                          <a:latin typeface="Arial" pitchFamily="34" charset="0"/>
                          <a:ea typeface="Times New Roman"/>
                          <a:cs typeface="Arial" pitchFamily="34" charset="0"/>
                        </a:rPr>
                        <a:t>- </a:t>
                      </a:r>
                      <a:endParaRPr lang="ru-RU" sz="140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dirty="0">
                          <a:solidFill>
                            <a:srgbClr val="000000"/>
                          </a:solidFill>
                          <a:latin typeface="Arial" pitchFamily="34" charset="0"/>
                          <a:ea typeface="Times New Roman"/>
                          <a:cs typeface="Arial" pitchFamily="34" charset="0"/>
                        </a:rPr>
                        <a:t>-</a:t>
                      </a:r>
                      <a:endParaRPr lang="ru-RU" sz="1400" dirty="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87680">
                <a:tc>
                  <a:txBody>
                    <a:bodyPr/>
                    <a:lstStyle/>
                    <a:p>
                      <a:pPr>
                        <a:spcAft>
                          <a:spcPts val="0"/>
                        </a:spcAft>
                      </a:pPr>
                      <a:r>
                        <a:rPr lang="uz-Cyrl-UZ" sz="1400" i="1">
                          <a:solidFill>
                            <a:srgbClr val="000000"/>
                          </a:solidFill>
                          <a:latin typeface="Arial" pitchFamily="34" charset="0"/>
                          <a:ea typeface="Times New Roman"/>
                          <a:cs typeface="Arial" pitchFamily="34" charset="0"/>
                        </a:rPr>
                        <a:t>Давлат кафолати остида хорижий инвестиция ва кредитлар</a:t>
                      </a:r>
                      <a:endParaRPr lang="ru-RU" sz="140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a:solidFill>
                            <a:srgbClr val="000000"/>
                          </a:solidFill>
                          <a:latin typeface="Arial" pitchFamily="34" charset="0"/>
                          <a:ea typeface="Times New Roman"/>
                          <a:cs typeface="Arial" pitchFamily="34" charset="0"/>
                        </a:rPr>
                        <a:t>-</a:t>
                      </a:r>
                      <a:endParaRPr lang="ru-RU" sz="140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a:solidFill>
                            <a:srgbClr val="000000"/>
                          </a:solidFill>
                          <a:latin typeface="Arial" pitchFamily="34" charset="0"/>
                          <a:ea typeface="Times New Roman"/>
                          <a:cs typeface="Arial" pitchFamily="34" charset="0"/>
                        </a:rPr>
                        <a:t>-</a:t>
                      </a:r>
                      <a:endParaRPr lang="ru-RU" sz="140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a:solidFill>
                            <a:srgbClr val="000000"/>
                          </a:solidFill>
                          <a:latin typeface="Arial" pitchFamily="34" charset="0"/>
                          <a:ea typeface="Times New Roman"/>
                          <a:cs typeface="Arial" pitchFamily="34" charset="0"/>
                        </a:rPr>
                        <a:t>830,0</a:t>
                      </a:r>
                      <a:endParaRPr lang="ru-RU" sz="140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a:solidFill>
                            <a:srgbClr val="000000"/>
                          </a:solidFill>
                          <a:latin typeface="Arial" pitchFamily="34" charset="0"/>
                          <a:ea typeface="Times New Roman"/>
                          <a:cs typeface="Arial" pitchFamily="34" charset="0"/>
                        </a:rPr>
                        <a:t>1066,0</a:t>
                      </a:r>
                      <a:endParaRPr lang="ru-RU" sz="140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a:solidFill>
                            <a:srgbClr val="000000"/>
                          </a:solidFill>
                          <a:latin typeface="Arial" pitchFamily="34" charset="0"/>
                          <a:ea typeface="Times New Roman"/>
                          <a:cs typeface="Arial" pitchFamily="34" charset="0"/>
                        </a:rPr>
                        <a:t>1028,9</a:t>
                      </a:r>
                      <a:endParaRPr lang="ru-RU" sz="140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i="1" dirty="0">
                          <a:solidFill>
                            <a:srgbClr val="000000"/>
                          </a:solidFill>
                          <a:latin typeface="Arial" pitchFamily="34" charset="0"/>
                          <a:ea typeface="Times New Roman"/>
                          <a:cs typeface="Arial" pitchFamily="34" charset="0"/>
                        </a:rPr>
                        <a:t>100</a:t>
                      </a:r>
                      <a:endParaRPr lang="ru-RU" sz="1400" dirty="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66582">
                <a:tc>
                  <a:txBody>
                    <a:bodyPr/>
                    <a:lstStyle/>
                    <a:p>
                      <a:pPr>
                        <a:spcAft>
                          <a:spcPts val="0"/>
                        </a:spcAft>
                      </a:pPr>
                      <a:r>
                        <a:rPr lang="uz-Cyrl-UZ" sz="1400">
                          <a:solidFill>
                            <a:srgbClr val="000000"/>
                          </a:solidFill>
                          <a:latin typeface="Arial" pitchFamily="34" charset="0"/>
                          <a:ea typeface="Times New Roman"/>
                          <a:cs typeface="Arial" pitchFamily="34" charset="0"/>
                        </a:rPr>
                        <a:t>Инвестиция лойиҳалари доирасида ишга туширилган объектлар</a:t>
                      </a:r>
                      <a:endParaRPr lang="ru-RU" sz="140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b="1">
                          <a:solidFill>
                            <a:srgbClr val="000000"/>
                          </a:solidFill>
                          <a:latin typeface="Arial" pitchFamily="34" charset="0"/>
                          <a:ea typeface="Times New Roman"/>
                          <a:cs typeface="Arial" pitchFamily="34" charset="0"/>
                        </a:rPr>
                        <a:t>5</a:t>
                      </a:r>
                      <a:endParaRPr lang="ru-RU" sz="140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b="1">
                          <a:solidFill>
                            <a:srgbClr val="000000"/>
                          </a:solidFill>
                          <a:latin typeface="Arial" pitchFamily="34" charset="0"/>
                          <a:ea typeface="Times New Roman"/>
                          <a:cs typeface="Arial" pitchFamily="34" charset="0"/>
                        </a:rPr>
                        <a:t>8</a:t>
                      </a:r>
                      <a:endParaRPr lang="ru-RU" sz="140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b="1">
                          <a:solidFill>
                            <a:srgbClr val="000000"/>
                          </a:solidFill>
                          <a:latin typeface="Arial" pitchFamily="34" charset="0"/>
                          <a:ea typeface="Times New Roman"/>
                          <a:cs typeface="Arial" pitchFamily="34" charset="0"/>
                        </a:rPr>
                        <a:t>5</a:t>
                      </a:r>
                      <a:endParaRPr lang="ru-RU" sz="140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b="1">
                          <a:solidFill>
                            <a:srgbClr val="000000"/>
                          </a:solidFill>
                          <a:latin typeface="Arial" pitchFamily="34" charset="0"/>
                          <a:ea typeface="Times New Roman"/>
                          <a:cs typeface="Arial" pitchFamily="34" charset="0"/>
                        </a:rPr>
                        <a:t>2</a:t>
                      </a:r>
                      <a:endParaRPr lang="ru-RU" sz="140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b="1">
                          <a:solidFill>
                            <a:srgbClr val="000000"/>
                          </a:solidFill>
                          <a:latin typeface="Arial" pitchFamily="34" charset="0"/>
                          <a:ea typeface="Times New Roman"/>
                          <a:cs typeface="Arial" pitchFamily="34" charset="0"/>
                        </a:rPr>
                        <a:t>5</a:t>
                      </a:r>
                      <a:endParaRPr lang="ru-RU" sz="140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b="1" dirty="0">
                          <a:solidFill>
                            <a:srgbClr val="000000"/>
                          </a:solidFill>
                          <a:latin typeface="Arial" pitchFamily="34" charset="0"/>
                          <a:ea typeface="Times New Roman"/>
                          <a:cs typeface="Arial" pitchFamily="34" charset="0"/>
                        </a:rPr>
                        <a:t>50</a:t>
                      </a:r>
                      <a:endParaRPr lang="ru-RU" sz="1400" dirty="0">
                        <a:solidFill>
                          <a:srgbClr val="000000"/>
                        </a:solidFill>
                        <a:latin typeface="Arial" pitchFamily="34" charset="0"/>
                        <a:ea typeface="Microsoft Sans Serif"/>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sz="2400" b="1" dirty="0" smtClean="0">
                <a:solidFill>
                  <a:srgbClr val="0070C0"/>
                </a:solidFill>
                <a:latin typeface="Arial" pitchFamily="34" charset="0"/>
                <a:cs typeface="Arial" pitchFamily="34" charset="0"/>
              </a:rPr>
              <a:t>"Ўзбекнефтгаз" АЖ томонидан амалга оширилаётган лойиҳаларга салоҳиятли инвесторларни </a:t>
            </a:r>
            <a:r>
              <a:rPr lang="uz-Cyrl-UZ" sz="2400" b="1" dirty="0" smtClean="0">
                <a:solidFill>
                  <a:srgbClr val="0070C0"/>
                </a:solidFill>
                <a:latin typeface="Arial" pitchFamily="34" charset="0"/>
                <a:cs typeface="Arial" pitchFamily="34" charset="0"/>
              </a:rPr>
              <a:t>таснифлаш</a:t>
            </a:r>
            <a:r>
              <a:rPr lang="en-US" sz="2400" b="1" dirty="0" smtClean="0">
                <a:solidFill>
                  <a:srgbClr val="0070C0"/>
                </a:solidFill>
                <a:latin typeface="Arial" pitchFamily="34" charset="0"/>
                <a:cs typeface="Arial" pitchFamily="34" charset="0"/>
              </a:rPr>
              <a:t> [9]</a:t>
            </a:r>
            <a:endParaRPr lang="ru-RU" sz="2400" dirty="0">
              <a:solidFill>
                <a:srgbClr val="0070C0"/>
              </a:solidFill>
              <a:latin typeface="Arial" pitchFamily="34" charset="0"/>
              <a:cs typeface="Arial" pitchFamily="34" charset="0"/>
            </a:endParaRPr>
          </a:p>
        </p:txBody>
      </p:sp>
      <p:graphicFrame>
        <p:nvGraphicFramePr>
          <p:cNvPr id="4" name="Таблица 3"/>
          <p:cNvGraphicFramePr>
            <a:graphicFrameLocks noGrp="1"/>
          </p:cNvGraphicFramePr>
          <p:nvPr/>
        </p:nvGraphicFramePr>
        <p:xfrm>
          <a:off x="857225" y="1285860"/>
          <a:ext cx="7373074" cy="4605867"/>
        </p:xfrm>
        <a:graphic>
          <a:graphicData uri="http://schemas.openxmlformats.org/drawingml/2006/table">
            <a:tbl>
              <a:tblPr/>
              <a:tblGrid>
                <a:gridCol w="3397513"/>
                <a:gridCol w="1753317"/>
                <a:gridCol w="2222244"/>
              </a:tblGrid>
              <a:tr h="270933">
                <a:tc>
                  <a:txBody>
                    <a:bodyPr/>
                    <a:lstStyle/>
                    <a:p>
                      <a:pPr algn="ctr">
                        <a:spcAft>
                          <a:spcPts val="0"/>
                        </a:spcAft>
                      </a:pPr>
                      <a:r>
                        <a:rPr lang="uz-Cyrl-UZ" sz="1200" b="1" dirty="0">
                          <a:solidFill>
                            <a:srgbClr val="000000"/>
                          </a:solidFill>
                          <a:latin typeface="Arial" pitchFamily="34" charset="0"/>
                          <a:ea typeface="Microsoft Sans Serif"/>
                          <a:cs typeface="Arial" pitchFamily="34" charset="0"/>
                        </a:rPr>
                        <a:t>Лойиҳа йўналиши ва ўзига хослиги</a:t>
                      </a:r>
                      <a:endParaRPr lang="ru-RU" sz="1200" dirty="0">
                        <a:solidFill>
                          <a:srgbClr val="000000"/>
                        </a:solidFill>
                        <a:latin typeface="Arial" pitchFamily="34" charset="0"/>
                        <a:ea typeface="Microsoft Sans Serif"/>
                        <a:cs typeface="Arial" pitchFamily="34" charset="0"/>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200" b="1">
                          <a:solidFill>
                            <a:srgbClr val="000000"/>
                          </a:solidFill>
                          <a:latin typeface="Arial" pitchFamily="34" charset="0"/>
                          <a:ea typeface="Microsoft Sans Serif"/>
                          <a:cs typeface="Arial" pitchFamily="34" charset="0"/>
                        </a:rPr>
                        <a:t>Салоҳиятли инвестор</a:t>
                      </a:r>
                      <a:endParaRPr lang="ru-RU" sz="1200">
                        <a:solidFill>
                          <a:srgbClr val="000000"/>
                        </a:solidFill>
                        <a:latin typeface="Arial" pitchFamily="34" charset="0"/>
                        <a:ea typeface="Microsoft Sans Serif"/>
                        <a:cs typeface="Arial" pitchFamily="34" charset="0"/>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200" b="1">
                          <a:solidFill>
                            <a:srgbClr val="000000"/>
                          </a:solidFill>
                          <a:latin typeface="Arial" pitchFamily="34" charset="0"/>
                          <a:ea typeface="Microsoft Sans Serif"/>
                          <a:cs typeface="Arial" pitchFamily="34" charset="0"/>
                        </a:rPr>
                        <a:t>Инвесторга қўйиладиган талаб </a:t>
                      </a:r>
                      <a:endParaRPr lang="ru-RU" sz="1200">
                        <a:solidFill>
                          <a:srgbClr val="000000"/>
                        </a:solidFill>
                        <a:latin typeface="Arial" pitchFamily="34" charset="0"/>
                        <a:ea typeface="Microsoft Sans Serif"/>
                        <a:cs typeface="Arial" pitchFamily="34" charset="0"/>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77333">
                <a:tc>
                  <a:txBody>
                    <a:bodyPr/>
                    <a:lstStyle/>
                    <a:p>
                      <a:pPr>
                        <a:spcAft>
                          <a:spcPts val="0"/>
                        </a:spcAft>
                      </a:pPr>
                      <a:r>
                        <a:rPr lang="uz-Cyrl-UZ" sz="1200" b="1" dirty="0">
                          <a:solidFill>
                            <a:srgbClr val="000000"/>
                          </a:solidFill>
                          <a:latin typeface="Arial" pitchFamily="34" charset="0"/>
                          <a:ea typeface="Microsoft Sans Serif"/>
                          <a:cs typeface="Arial" pitchFamily="34" charset="0"/>
                        </a:rPr>
                        <a:t>Инвестиция блокларини ўзлаштириш</a:t>
                      </a:r>
                      <a:r>
                        <a:rPr lang="uz-Cyrl-UZ" sz="1200" dirty="0">
                          <a:solidFill>
                            <a:srgbClr val="000000"/>
                          </a:solidFill>
                          <a:latin typeface="Arial" pitchFamily="34" charset="0"/>
                          <a:ea typeface="Microsoft Sans Serif"/>
                          <a:cs typeface="Arial" pitchFamily="34" charset="0"/>
                        </a:rPr>
                        <a:t/>
                      </a:r>
                      <a:br>
                        <a:rPr lang="uz-Cyrl-UZ" sz="1200" dirty="0">
                          <a:solidFill>
                            <a:srgbClr val="000000"/>
                          </a:solidFill>
                          <a:latin typeface="Arial" pitchFamily="34" charset="0"/>
                          <a:ea typeface="Microsoft Sans Serif"/>
                          <a:cs typeface="Arial" pitchFamily="34" charset="0"/>
                        </a:rPr>
                      </a:br>
                      <a:r>
                        <a:rPr lang="uz-Cyrl-UZ" sz="1200" i="1" dirty="0">
                          <a:solidFill>
                            <a:srgbClr val="000000"/>
                          </a:solidFill>
                          <a:latin typeface="Arial" pitchFamily="34" charset="0"/>
                          <a:ea typeface="Microsoft Sans Serif"/>
                          <a:cs typeface="Arial" pitchFamily="34" charset="0"/>
                        </a:rPr>
                        <a:t>Катта инвестиция талаб қилади, харажатларни қайтиш даражаси секин, замонавий технологиялар талаб этади</a:t>
                      </a:r>
                      <a:endParaRPr lang="ru-RU" sz="1200" dirty="0">
                        <a:solidFill>
                          <a:srgbClr val="000000"/>
                        </a:solidFill>
                        <a:latin typeface="Arial" pitchFamily="34" charset="0"/>
                        <a:ea typeface="Microsoft Sans Serif"/>
                        <a:cs typeface="Arial" pitchFamily="34" charset="0"/>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uz-Cyrl-UZ" sz="1200">
                          <a:solidFill>
                            <a:srgbClr val="000000"/>
                          </a:solidFill>
                          <a:latin typeface="Arial" pitchFamily="34" charset="0"/>
                          <a:ea typeface="Microsoft Sans Serif"/>
                          <a:cs typeface="Arial" pitchFamily="34" charset="0"/>
                        </a:rPr>
                        <a:t>Глобал вертикал-интеграллашган компаниялар</a:t>
                      </a:r>
                      <a:endParaRPr lang="ru-RU" sz="1200">
                        <a:solidFill>
                          <a:srgbClr val="000000"/>
                        </a:solidFill>
                        <a:latin typeface="Arial" pitchFamily="34" charset="0"/>
                        <a:ea typeface="Microsoft Sans Serif"/>
                        <a:cs typeface="Arial" pitchFamily="34" charset="0"/>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uz-Cyrl-UZ" sz="1200">
                          <a:solidFill>
                            <a:srgbClr val="000000"/>
                          </a:solidFill>
                          <a:latin typeface="Arial" pitchFamily="34" charset="0"/>
                          <a:ea typeface="Microsoft Sans Serif"/>
                          <a:cs typeface="Arial" pitchFamily="34" charset="0"/>
                        </a:rPr>
                        <a:t>Геология қидирув ишлари самарадорлигини ошириш ва интенсификация қилиш</a:t>
                      </a:r>
                      <a:endParaRPr lang="ru-RU" sz="1200">
                        <a:solidFill>
                          <a:srgbClr val="000000"/>
                        </a:solidFill>
                        <a:latin typeface="Arial" pitchFamily="34" charset="0"/>
                        <a:ea typeface="Microsoft Sans Serif"/>
                        <a:cs typeface="Arial" pitchFamily="34" charset="0"/>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12800">
                <a:tc>
                  <a:txBody>
                    <a:bodyPr/>
                    <a:lstStyle/>
                    <a:p>
                      <a:pPr>
                        <a:spcAft>
                          <a:spcPts val="0"/>
                        </a:spcAft>
                      </a:pPr>
                      <a:r>
                        <a:rPr lang="uz-Cyrl-UZ" sz="1200" b="1" dirty="0">
                          <a:solidFill>
                            <a:srgbClr val="000000"/>
                          </a:solidFill>
                          <a:latin typeface="Arial" pitchFamily="34" charset="0"/>
                          <a:ea typeface="Microsoft Sans Serif"/>
                          <a:cs typeface="Arial" pitchFamily="34" charset="0"/>
                        </a:rPr>
                        <a:t>Қийин ўзлаштириладиган захираси бор конлар</a:t>
                      </a:r>
                      <a:endParaRPr lang="ru-RU" sz="1200" dirty="0">
                        <a:solidFill>
                          <a:srgbClr val="000000"/>
                        </a:solidFill>
                        <a:latin typeface="Arial" pitchFamily="34" charset="0"/>
                        <a:ea typeface="Microsoft Sans Serif"/>
                        <a:cs typeface="Arial" pitchFamily="34" charset="0"/>
                      </a:endParaRPr>
                    </a:p>
                    <a:p>
                      <a:pPr>
                        <a:spcAft>
                          <a:spcPts val="0"/>
                        </a:spcAft>
                      </a:pPr>
                      <a:r>
                        <a:rPr lang="uz-Cyrl-UZ" sz="1200" i="1" dirty="0">
                          <a:solidFill>
                            <a:srgbClr val="000000"/>
                          </a:solidFill>
                          <a:latin typeface="Arial" pitchFamily="34" charset="0"/>
                          <a:ea typeface="Microsoft Sans Serif"/>
                          <a:cs typeface="Arial" pitchFamily="34" charset="0"/>
                        </a:rPr>
                        <a:t>Ўртача инвестициялар ва харажатларнинг тез қайтиши, қазиб олишнинг янги технологиялари зарурлиги</a:t>
                      </a:r>
                      <a:endParaRPr lang="ru-RU" sz="1200" dirty="0">
                        <a:solidFill>
                          <a:srgbClr val="000000"/>
                        </a:solidFill>
                        <a:latin typeface="Arial" pitchFamily="34" charset="0"/>
                        <a:ea typeface="Microsoft Sans Serif"/>
                        <a:cs typeface="Arial" pitchFamily="34" charset="0"/>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uz-Cyrl-UZ" sz="1200">
                          <a:solidFill>
                            <a:srgbClr val="000000"/>
                          </a:solidFill>
                          <a:latin typeface="Arial" pitchFamily="34" charset="0"/>
                          <a:ea typeface="Microsoft Sans Serif"/>
                          <a:cs typeface="Arial" pitchFamily="34" charset="0"/>
                        </a:rPr>
                        <a:t>Йирик нефтсервис компаниялари</a:t>
                      </a:r>
                      <a:endParaRPr lang="ru-RU" sz="1200">
                        <a:solidFill>
                          <a:srgbClr val="000000"/>
                        </a:solidFill>
                        <a:latin typeface="Arial" pitchFamily="34" charset="0"/>
                        <a:ea typeface="Microsoft Sans Serif"/>
                        <a:cs typeface="Arial" pitchFamily="34" charset="0"/>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uz-Cyrl-UZ" sz="1200">
                          <a:solidFill>
                            <a:srgbClr val="000000"/>
                          </a:solidFill>
                          <a:latin typeface="Arial" pitchFamily="34" charset="0"/>
                          <a:ea typeface="Microsoft Sans Serif"/>
                          <a:cs typeface="Arial" pitchFamily="34" charset="0"/>
                        </a:rPr>
                        <a:t>Рискни тақсимлаш шартномаси асосида қазиб олишни амалга ошириш</a:t>
                      </a:r>
                      <a:endParaRPr lang="ru-RU" sz="1200">
                        <a:solidFill>
                          <a:srgbClr val="000000"/>
                        </a:solidFill>
                        <a:latin typeface="Arial" pitchFamily="34" charset="0"/>
                        <a:ea typeface="Microsoft Sans Serif"/>
                        <a:cs typeface="Arial" pitchFamily="34" charset="0"/>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48267">
                <a:tc>
                  <a:txBody>
                    <a:bodyPr/>
                    <a:lstStyle/>
                    <a:p>
                      <a:pPr>
                        <a:spcAft>
                          <a:spcPts val="0"/>
                        </a:spcAft>
                      </a:pPr>
                      <a:r>
                        <a:rPr lang="uz-Cyrl-UZ" sz="1200" b="1" dirty="0">
                          <a:solidFill>
                            <a:srgbClr val="000000"/>
                          </a:solidFill>
                          <a:latin typeface="Arial" pitchFamily="34" charset="0"/>
                          <a:ea typeface="Microsoft Sans Serif"/>
                          <a:cs typeface="Arial" pitchFamily="34" charset="0"/>
                        </a:rPr>
                        <a:t>Газ-транспорт тизими</a:t>
                      </a:r>
                      <a:endParaRPr lang="ru-RU" sz="1200" dirty="0">
                        <a:solidFill>
                          <a:srgbClr val="000000"/>
                        </a:solidFill>
                        <a:latin typeface="Arial" pitchFamily="34" charset="0"/>
                        <a:ea typeface="Microsoft Sans Serif"/>
                        <a:cs typeface="Arial" pitchFamily="34" charset="0"/>
                      </a:endParaRPr>
                    </a:p>
                    <a:p>
                      <a:pPr>
                        <a:spcAft>
                          <a:spcPts val="0"/>
                        </a:spcAft>
                      </a:pPr>
                      <a:r>
                        <a:rPr lang="uz-Cyrl-UZ" sz="1200" i="1" dirty="0">
                          <a:solidFill>
                            <a:srgbClr val="000000"/>
                          </a:solidFill>
                          <a:latin typeface="Arial" pitchFamily="34" charset="0"/>
                          <a:ea typeface="Microsoft Sans Serif"/>
                          <a:cs typeface="Arial" pitchFamily="34" charset="0"/>
                        </a:rPr>
                        <a:t>Ижтимоий йўналтирилган, нотижорат лойиҳаси, узоқ муддатли даврда даромад олиш имконияти</a:t>
                      </a:r>
                      <a:endParaRPr lang="ru-RU" sz="1200" dirty="0">
                        <a:solidFill>
                          <a:srgbClr val="000000"/>
                        </a:solidFill>
                        <a:latin typeface="Arial" pitchFamily="34" charset="0"/>
                        <a:ea typeface="Microsoft Sans Serif"/>
                        <a:cs typeface="Arial" pitchFamily="34" charset="0"/>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uz-Cyrl-UZ" sz="1200" dirty="0">
                          <a:solidFill>
                            <a:srgbClr val="000000"/>
                          </a:solidFill>
                          <a:latin typeface="Arial" pitchFamily="34" charset="0"/>
                          <a:ea typeface="Microsoft Sans Serif"/>
                          <a:cs typeface="Arial" pitchFamily="34" charset="0"/>
                        </a:rPr>
                        <a:t>Халқаро молиявий институтлар, молиявий инвесторлар </a:t>
                      </a:r>
                      <a:endParaRPr lang="ru-RU" sz="1200" dirty="0">
                        <a:solidFill>
                          <a:srgbClr val="000000"/>
                        </a:solidFill>
                        <a:latin typeface="Arial" pitchFamily="34" charset="0"/>
                        <a:ea typeface="Microsoft Sans Serif"/>
                        <a:cs typeface="Arial" pitchFamily="34" charset="0"/>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uz-Cyrl-UZ" sz="1200">
                          <a:solidFill>
                            <a:srgbClr val="000000"/>
                          </a:solidFill>
                          <a:latin typeface="Arial" pitchFamily="34" charset="0"/>
                          <a:ea typeface="Microsoft Sans Serif"/>
                          <a:cs typeface="Arial" pitchFamily="34" charset="0"/>
                        </a:rPr>
                        <a:t>Газтранспорт тизими ўзига хослигини тушуниш, келгуси беш йиллик даврда лойиҳадан чиқиб кетиш эҳтимолининг мавжудлиги</a:t>
                      </a:r>
                      <a:endParaRPr lang="ru-RU" sz="1200">
                        <a:solidFill>
                          <a:srgbClr val="000000"/>
                        </a:solidFill>
                        <a:latin typeface="Arial" pitchFamily="34" charset="0"/>
                        <a:ea typeface="Microsoft Sans Serif"/>
                        <a:cs typeface="Arial" pitchFamily="34" charset="0"/>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12800">
                <a:tc>
                  <a:txBody>
                    <a:bodyPr/>
                    <a:lstStyle/>
                    <a:p>
                      <a:pPr>
                        <a:spcAft>
                          <a:spcPts val="0"/>
                        </a:spcAft>
                      </a:pPr>
                      <a:r>
                        <a:rPr lang="uz-Cyrl-UZ" sz="1200" b="1">
                          <a:solidFill>
                            <a:srgbClr val="000000"/>
                          </a:solidFill>
                          <a:latin typeface="Arial" pitchFamily="34" charset="0"/>
                          <a:ea typeface="Microsoft Sans Serif"/>
                          <a:cs typeface="Arial" pitchFamily="34" charset="0"/>
                        </a:rPr>
                        <a:t>Нефт-газкимё</a:t>
                      </a:r>
                      <a:endParaRPr lang="ru-RU" sz="1200">
                        <a:solidFill>
                          <a:srgbClr val="000000"/>
                        </a:solidFill>
                        <a:latin typeface="Arial" pitchFamily="34" charset="0"/>
                        <a:ea typeface="Microsoft Sans Serif"/>
                        <a:cs typeface="Arial" pitchFamily="34" charset="0"/>
                      </a:endParaRPr>
                    </a:p>
                    <a:p>
                      <a:pPr>
                        <a:spcAft>
                          <a:spcPts val="0"/>
                        </a:spcAft>
                      </a:pPr>
                      <a:r>
                        <a:rPr lang="uz-Cyrl-UZ" sz="1200" i="1">
                          <a:solidFill>
                            <a:srgbClr val="000000"/>
                          </a:solidFill>
                          <a:latin typeface="Arial" pitchFamily="34" charset="0"/>
                          <a:ea typeface="Microsoft Sans Serif"/>
                          <a:cs typeface="Arial" pitchFamily="34" charset="0"/>
                        </a:rPr>
                        <a:t>Юқори технологиялар талаб қилади, мураккаб молиявий схемаларда амалга оширилади, офф-тейк шартномаларини кўзда тутади</a:t>
                      </a:r>
                      <a:endParaRPr lang="ru-RU" sz="1200">
                        <a:solidFill>
                          <a:srgbClr val="000000"/>
                        </a:solidFill>
                        <a:latin typeface="Arial" pitchFamily="34" charset="0"/>
                        <a:ea typeface="Microsoft Sans Serif"/>
                        <a:cs typeface="Arial" pitchFamily="34" charset="0"/>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uz-Cyrl-UZ" sz="1200" dirty="0">
                          <a:solidFill>
                            <a:srgbClr val="000000"/>
                          </a:solidFill>
                          <a:latin typeface="Arial" pitchFamily="34" charset="0"/>
                          <a:ea typeface="Microsoft Sans Serif"/>
                          <a:cs typeface="Arial" pitchFamily="34" charset="0"/>
                        </a:rPr>
                        <a:t>Стратегик инвесторлар, молиявий инвесторлар</a:t>
                      </a:r>
                      <a:endParaRPr lang="ru-RU" sz="1200" dirty="0">
                        <a:solidFill>
                          <a:srgbClr val="000000"/>
                        </a:solidFill>
                        <a:latin typeface="Arial" pitchFamily="34" charset="0"/>
                        <a:ea typeface="Microsoft Sans Serif"/>
                        <a:cs typeface="Arial" pitchFamily="34" charset="0"/>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uz-Cyrl-UZ" sz="1200" dirty="0">
                          <a:solidFill>
                            <a:srgbClr val="000000"/>
                          </a:solidFill>
                          <a:latin typeface="Arial" pitchFamily="34" charset="0"/>
                          <a:ea typeface="Microsoft Sans Serif"/>
                          <a:cs typeface="Arial" pitchFamily="34" charset="0"/>
                        </a:rPr>
                        <a:t>Нефткимё соҳасида жиддий технологиялар мавжудлиги, маҳсулот ишлаб чиқариш бўйича етакчи позицияга эга бўлиш </a:t>
                      </a:r>
                      <a:endParaRPr lang="ru-RU" sz="1200" dirty="0">
                        <a:solidFill>
                          <a:srgbClr val="000000"/>
                        </a:solidFill>
                        <a:latin typeface="Arial" pitchFamily="34" charset="0"/>
                        <a:ea typeface="Microsoft Sans Serif"/>
                        <a:cs typeface="Arial" pitchFamily="34" charset="0"/>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41867">
                <a:tc>
                  <a:txBody>
                    <a:bodyPr/>
                    <a:lstStyle/>
                    <a:p>
                      <a:pPr>
                        <a:spcAft>
                          <a:spcPts val="0"/>
                        </a:spcAft>
                      </a:pPr>
                      <a:r>
                        <a:rPr lang="uz-Cyrl-UZ" sz="1200" b="1">
                          <a:solidFill>
                            <a:srgbClr val="000000"/>
                          </a:solidFill>
                          <a:latin typeface="Arial" pitchFamily="34" charset="0"/>
                          <a:ea typeface="Microsoft Sans Serif"/>
                          <a:cs typeface="Arial" pitchFamily="34" charset="0"/>
                        </a:rPr>
                        <a:t>Нефтни қайта ишлаш</a:t>
                      </a:r>
                      <a:endParaRPr lang="ru-RU" sz="1200">
                        <a:solidFill>
                          <a:srgbClr val="000000"/>
                        </a:solidFill>
                        <a:latin typeface="Arial" pitchFamily="34" charset="0"/>
                        <a:ea typeface="Microsoft Sans Serif"/>
                        <a:cs typeface="Arial" pitchFamily="34" charset="0"/>
                      </a:endParaRPr>
                    </a:p>
                    <a:p>
                      <a:pPr>
                        <a:spcAft>
                          <a:spcPts val="0"/>
                        </a:spcAft>
                      </a:pPr>
                      <a:r>
                        <a:rPr lang="uz-Cyrl-UZ" sz="1200" i="1">
                          <a:solidFill>
                            <a:srgbClr val="000000"/>
                          </a:solidFill>
                          <a:latin typeface="Arial" pitchFamily="34" charset="0"/>
                          <a:ea typeface="Microsoft Sans Serif"/>
                          <a:cs typeface="Arial" pitchFamily="34" charset="0"/>
                        </a:rPr>
                        <a:t>Бозорни билиш зарурлиги, чакана савдога чиқиш имкониятлари, бозорнинг тўйинганлиги</a:t>
                      </a:r>
                      <a:endParaRPr lang="ru-RU" sz="1200">
                        <a:solidFill>
                          <a:srgbClr val="000000"/>
                        </a:solidFill>
                        <a:latin typeface="Arial" pitchFamily="34" charset="0"/>
                        <a:ea typeface="Microsoft Sans Serif"/>
                        <a:cs typeface="Arial" pitchFamily="34" charset="0"/>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uz-Cyrl-UZ" sz="1200">
                          <a:solidFill>
                            <a:srgbClr val="000000"/>
                          </a:solidFill>
                          <a:latin typeface="Arial" pitchFamily="34" charset="0"/>
                          <a:ea typeface="Microsoft Sans Serif"/>
                          <a:cs typeface="Arial" pitchFamily="34" charset="0"/>
                        </a:rPr>
                        <a:t>Глобал вертикал-интеграллашган компаниялар</a:t>
                      </a:r>
                      <a:endParaRPr lang="ru-RU" sz="1200">
                        <a:solidFill>
                          <a:srgbClr val="000000"/>
                        </a:solidFill>
                        <a:latin typeface="Arial" pitchFamily="34" charset="0"/>
                        <a:ea typeface="Microsoft Sans Serif"/>
                        <a:cs typeface="Arial" pitchFamily="34" charset="0"/>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uz-Cyrl-UZ" sz="1200" dirty="0">
                          <a:solidFill>
                            <a:srgbClr val="000000"/>
                          </a:solidFill>
                          <a:latin typeface="Arial" pitchFamily="34" charset="0"/>
                          <a:ea typeface="Microsoft Sans Serif"/>
                          <a:cs typeface="Arial" pitchFamily="34" charset="0"/>
                        </a:rPr>
                        <a:t>Ўзбекистонда ишлаш тажрибаси, қазиб олишга бўлган қизиқиш, чакана савдога қизиқиш</a:t>
                      </a:r>
                      <a:endParaRPr lang="ru-RU" sz="1200" dirty="0">
                        <a:solidFill>
                          <a:srgbClr val="000000"/>
                        </a:solidFill>
                        <a:latin typeface="Arial" pitchFamily="34" charset="0"/>
                        <a:ea typeface="Microsoft Sans Serif"/>
                        <a:cs typeface="Arial" pitchFamily="34" charset="0"/>
                      </a:endParaRPr>
                    </a:p>
                  </a:txBody>
                  <a:tcPr marL="50800" marR="508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sz="2400" b="1" dirty="0" smtClean="0">
                <a:solidFill>
                  <a:srgbClr val="0070C0"/>
                </a:solidFill>
                <a:latin typeface="Arial" pitchFamily="34" charset="0"/>
                <a:cs typeface="Arial" pitchFamily="34" charset="0"/>
              </a:rPr>
              <a:t>2016-2020 йилларда "Ўзбекнефтгаз" АЖ томонидан инвестицияларни ўзлаштириш динамикаси</a:t>
            </a:r>
            <a:r>
              <a:rPr lang="en-US" sz="2400" b="1" dirty="0" smtClean="0">
                <a:solidFill>
                  <a:srgbClr val="0070C0"/>
                </a:solidFill>
                <a:latin typeface="Arial" pitchFamily="34" charset="0"/>
                <a:cs typeface="Arial" pitchFamily="34" charset="0"/>
              </a:rPr>
              <a:t/>
            </a:r>
            <a:br>
              <a:rPr lang="en-US" sz="2400" b="1" dirty="0" smtClean="0">
                <a:solidFill>
                  <a:srgbClr val="0070C0"/>
                </a:solidFill>
                <a:latin typeface="Arial" pitchFamily="34" charset="0"/>
                <a:cs typeface="Arial" pitchFamily="34" charset="0"/>
              </a:rPr>
            </a:br>
            <a:r>
              <a:rPr lang="uz-Cyrl-UZ" sz="2400" b="1" dirty="0" smtClean="0">
                <a:solidFill>
                  <a:srgbClr val="0070C0"/>
                </a:solidFill>
                <a:latin typeface="Arial" pitchFamily="34" charset="0"/>
                <a:cs typeface="Arial" pitchFamily="34" charset="0"/>
              </a:rPr>
              <a:t>(млн. АҚШ </a:t>
            </a:r>
            <a:r>
              <a:rPr lang="uz-Cyrl-UZ" sz="2400" b="1" dirty="0" smtClean="0">
                <a:solidFill>
                  <a:srgbClr val="0070C0"/>
                </a:solidFill>
                <a:latin typeface="Arial" pitchFamily="34" charset="0"/>
                <a:cs typeface="Arial" pitchFamily="34" charset="0"/>
              </a:rPr>
              <a:t>доллари</a:t>
            </a:r>
            <a:r>
              <a:rPr lang="en-US" sz="2400" b="1" dirty="0" smtClean="0">
                <a:solidFill>
                  <a:srgbClr val="0070C0"/>
                </a:solidFill>
                <a:latin typeface="Arial" pitchFamily="34" charset="0"/>
                <a:cs typeface="Arial" pitchFamily="34" charset="0"/>
              </a:rPr>
              <a:t> [9]</a:t>
            </a:r>
            <a:endParaRPr lang="ru-RU" sz="2400" b="1" dirty="0">
              <a:solidFill>
                <a:srgbClr val="0070C0"/>
              </a:solidFill>
              <a:latin typeface="Arial" pitchFamily="34" charset="0"/>
              <a:cs typeface="Arial" pitchFamily="34" charset="0"/>
            </a:endParaRPr>
          </a:p>
        </p:txBody>
      </p:sp>
      <p:graphicFrame>
        <p:nvGraphicFramePr>
          <p:cNvPr id="4" name="Диаграмма 3"/>
          <p:cNvGraphicFramePr/>
          <p:nvPr/>
        </p:nvGraphicFramePr>
        <p:xfrm>
          <a:off x="1142976" y="1643050"/>
          <a:ext cx="6929486" cy="3351225"/>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sz="2800" b="1" dirty="0" smtClean="0">
                <a:solidFill>
                  <a:srgbClr val="0070C0"/>
                </a:solidFill>
                <a:latin typeface="Arial" pitchFamily="34" charset="0"/>
                <a:cs typeface="Arial" pitchFamily="34" charset="0"/>
              </a:rPr>
              <a:t>3. Тадбиркорлик субъектлари инновацион фаолиятини молиялаштириш борасидаги муаммолар</a:t>
            </a:r>
            <a:endParaRPr lang="ru-RU" sz="2800"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p:txBody>
          <a:bodyPr/>
          <a:lstStyle/>
          <a:p>
            <a:pPr algn="ctr">
              <a:buNone/>
            </a:pPr>
            <a:endParaRPr lang="uz-Cyrl-UZ" dirty="0" smtClean="0">
              <a:latin typeface="Arial" pitchFamily="34" charset="0"/>
              <a:cs typeface="Arial" pitchFamily="34" charset="0"/>
            </a:endParaRPr>
          </a:p>
          <a:p>
            <a:pPr algn="ctr">
              <a:buNone/>
            </a:pPr>
            <a:r>
              <a:rPr lang="uz-Cyrl-UZ" b="1" dirty="0" smtClean="0">
                <a:solidFill>
                  <a:srgbClr val="7030A0"/>
                </a:solidFill>
                <a:latin typeface="Arial" pitchFamily="34" charset="0"/>
                <a:cs typeface="Arial" pitchFamily="34" charset="0"/>
              </a:rPr>
              <a:t>1. Миллий валютанинг қадрсизланиш суръатининг юқори эканлиги</a:t>
            </a:r>
            <a:endParaRPr lang="ru-RU" b="1" dirty="0">
              <a:solidFill>
                <a:srgbClr val="7030A0"/>
              </a:solidFill>
              <a:latin typeface="Arial" pitchFamily="34" charset="0"/>
              <a:cs typeface="Arial"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Сўмнинг 1 АҚШ долларига нисбатан номинал алмашув курси, сўм</a:t>
            </a:r>
            <a:endParaRPr lang="ru-RU" sz="2800" b="1" dirty="0">
              <a:solidFill>
                <a:srgbClr val="0070C0"/>
              </a:solidFill>
              <a:latin typeface="Arial" pitchFamily="34" charset="0"/>
              <a:cs typeface="Arial" pitchFamily="34" charset="0"/>
            </a:endParaRPr>
          </a:p>
        </p:txBody>
      </p:sp>
      <p:graphicFrame>
        <p:nvGraphicFramePr>
          <p:cNvPr id="4" name="Диаграмма 3"/>
          <p:cNvGraphicFramePr/>
          <p:nvPr/>
        </p:nvGraphicFramePr>
        <p:xfrm>
          <a:off x="1500166" y="1643050"/>
          <a:ext cx="6000792" cy="315755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sz="2800" b="1" dirty="0" smtClean="0">
                <a:solidFill>
                  <a:srgbClr val="0070C0"/>
                </a:solidFill>
                <a:latin typeface="Arial" pitchFamily="34" charset="0"/>
                <a:cs typeface="Arial" pitchFamily="34" charset="0"/>
              </a:rPr>
              <a:t>3. Тадбиркорлик субъектлари инновацион фаолиятини молиялаштириш борасидаги муаммолар</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buNone/>
            </a:pPr>
            <a:endParaRPr lang="uz-Cyrl-UZ" sz="2800" dirty="0" smtClean="0">
              <a:latin typeface="Arial" pitchFamily="34" charset="0"/>
              <a:cs typeface="Arial" pitchFamily="34" charset="0"/>
            </a:endParaRPr>
          </a:p>
          <a:p>
            <a:pPr algn="ctr">
              <a:spcBef>
                <a:spcPts val="0"/>
              </a:spcBef>
              <a:buNone/>
            </a:pPr>
            <a:r>
              <a:rPr lang="uz-Cyrl-UZ" sz="2800" b="1" u="sng" dirty="0" smtClean="0">
                <a:solidFill>
                  <a:srgbClr val="7030A0"/>
                </a:solidFill>
                <a:latin typeface="Arial" pitchFamily="34" charset="0"/>
                <a:cs typeface="Arial" pitchFamily="34" charset="0"/>
              </a:rPr>
              <a:t>2. Тижорат банкларида узоқ муддатли ресурсларнинг етишмаслиги</a:t>
            </a:r>
          </a:p>
          <a:p>
            <a:pPr algn="ctr">
              <a:spcBef>
                <a:spcPts val="0"/>
              </a:spcBef>
              <a:buNone/>
            </a:pPr>
            <a:r>
              <a:rPr lang="uz-Cyrl-UZ" sz="2800" b="1" dirty="0" smtClean="0">
                <a:solidFill>
                  <a:srgbClr val="7030A0"/>
                </a:solidFill>
                <a:latin typeface="Arial" pitchFamily="34" charset="0"/>
                <a:cs typeface="Arial" pitchFamily="34" charset="0"/>
              </a:rPr>
              <a:t>Ҳозирги кунда тижорат банклари кредитларининг 90 фоиздан ортиқ қисми узоқ муддатли бўлгани ҳолда, ресурсларнинг 70 фоиздан ортиғи қисқа муддатли </a:t>
            </a:r>
            <a:r>
              <a:rPr lang="uz-Cyrl-UZ" sz="2800" b="1" smtClean="0">
                <a:solidFill>
                  <a:srgbClr val="7030A0"/>
                </a:solidFill>
                <a:latin typeface="Arial" pitchFamily="34" charset="0"/>
                <a:cs typeface="Arial" pitchFamily="34" charset="0"/>
              </a:rPr>
              <a:t>ресурслардир </a:t>
            </a:r>
            <a:r>
              <a:rPr lang="uz-Cyrl-UZ" sz="2800" b="1" smtClean="0">
                <a:solidFill>
                  <a:srgbClr val="7030A0"/>
                </a:solidFill>
                <a:latin typeface="Arial" pitchFamily="34" charset="0"/>
                <a:cs typeface="Arial" pitchFamily="34" charset="0"/>
              </a:rPr>
              <a:t>[9]</a:t>
            </a:r>
            <a:endParaRPr lang="ru-RU" sz="2800" b="1" dirty="0">
              <a:solidFill>
                <a:srgbClr val="7030A0"/>
              </a:solidFill>
              <a:latin typeface="Arial" pitchFamily="34" charset="0"/>
              <a:cs typeface="Arial"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Тижорат банкларида узоқ муддатли ресурсларни етишмаслиги сабаблари</a:t>
            </a:r>
            <a:endParaRPr lang="ru-RU" sz="2800" b="1"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a:xfrm>
            <a:off x="457200" y="1785926"/>
            <a:ext cx="8229600" cy="4340237"/>
          </a:xfrm>
        </p:spPr>
        <p:txBody>
          <a:bodyPr>
            <a:normAutofit/>
          </a:bodyPr>
          <a:lstStyle/>
          <a:p>
            <a:pPr algn="ctr">
              <a:spcBef>
                <a:spcPts val="0"/>
              </a:spcBef>
              <a:buNone/>
            </a:pPr>
            <a:r>
              <a:rPr lang="uz-Cyrl-UZ" sz="2400" b="1" dirty="0" smtClean="0">
                <a:solidFill>
                  <a:srgbClr val="7030A0"/>
                </a:solidFill>
                <a:latin typeface="Arial" pitchFamily="34" charset="0"/>
                <a:cs typeface="Arial" pitchFamily="34" charset="0"/>
              </a:rPr>
              <a:t>1. Инфляция ва девальвация даражасининг юқори эканлиги</a:t>
            </a:r>
          </a:p>
          <a:p>
            <a:pPr algn="ctr">
              <a:spcBef>
                <a:spcPts val="0"/>
              </a:spcBef>
              <a:buNone/>
            </a:pPr>
            <a:r>
              <a:rPr lang="uz-Cyrl-UZ" sz="2400" b="1" dirty="0" smtClean="0">
                <a:solidFill>
                  <a:srgbClr val="7030A0"/>
                </a:solidFill>
                <a:latin typeface="Arial" pitchFamily="34" charset="0"/>
                <a:cs typeface="Arial" pitchFamily="34" charset="0"/>
              </a:rPr>
              <a:t>2. Аҳолининг даромад даражасини паст эканлиги</a:t>
            </a:r>
          </a:p>
          <a:p>
            <a:pPr algn="ctr">
              <a:spcBef>
                <a:spcPts val="0"/>
              </a:spcBef>
              <a:buNone/>
            </a:pPr>
            <a:r>
              <a:rPr lang="uz-Cyrl-UZ" sz="2400" b="1" dirty="0" smtClean="0">
                <a:solidFill>
                  <a:srgbClr val="7030A0"/>
                </a:solidFill>
                <a:latin typeface="Arial" pitchFamily="34" charset="0"/>
                <a:cs typeface="Arial" pitchFamily="34" charset="0"/>
              </a:rPr>
              <a:t>3. Банкларнинг молиявий барқарорлик даражасининг паст эканлиги</a:t>
            </a:r>
          </a:p>
          <a:p>
            <a:pPr algn="ctr">
              <a:spcBef>
                <a:spcPts val="0"/>
              </a:spcBef>
              <a:buNone/>
            </a:pPr>
            <a:r>
              <a:rPr lang="uz-Cyrl-UZ" sz="2400" b="1" dirty="0" smtClean="0">
                <a:solidFill>
                  <a:srgbClr val="7030A0"/>
                </a:solidFill>
                <a:latin typeface="Arial" pitchFamily="34" charset="0"/>
                <a:cs typeface="Arial" pitchFamily="34" charset="0"/>
              </a:rPr>
              <a:t>4. Банкларда баланслашмаган ликвидлилик муаммосининг мавжудлиги</a:t>
            </a:r>
          </a:p>
          <a:p>
            <a:pPr algn="ctr">
              <a:spcBef>
                <a:spcPts val="0"/>
              </a:spcBef>
              <a:buNone/>
            </a:pPr>
            <a:r>
              <a:rPr lang="uz-Cyrl-UZ" sz="2400" b="1" dirty="0" smtClean="0">
                <a:solidFill>
                  <a:srgbClr val="7030A0"/>
                </a:solidFill>
                <a:latin typeface="Arial" pitchFamily="34" charset="0"/>
                <a:cs typeface="Arial" pitchFamily="34" charset="0"/>
              </a:rPr>
              <a:t>5. Банкларнинг қимматли қоғозлар билан амалга ошириладиган эмиссион операцияларининг ривожланмаганлиги</a:t>
            </a:r>
            <a:endParaRPr lang="ru-RU" sz="2400" b="1" dirty="0">
              <a:solidFill>
                <a:srgbClr val="7030A0"/>
              </a:solidFill>
              <a:latin typeface="Arial" pitchFamily="34" charset="0"/>
              <a:cs typeface="Arial"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sz="2800" b="1" dirty="0" smtClean="0">
                <a:solidFill>
                  <a:srgbClr val="0070C0"/>
                </a:solidFill>
                <a:latin typeface="Arial" pitchFamily="34" charset="0"/>
                <a:cs typeface="Arial" pitchFamily="34" charset="0"/>
              </a:rPr>
              <a:t>3. Тадбиркорлик субъектлари инновацион фаолиятини молиялаштириш борасидаги муаммолар</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457200" y="1857364"/>
            <a:ext cx="8229600" cy="4268799"/>
          </a:xfrm>
        </p:spPr>
        <p:txBody>
          <a:bodyPr/>
          <a:lstStyle/>
          <a:p>
            <a:pPr algn="ctr">
              <a:spcBef>
                <a:spcPts val="0"/>
              </a:spcBef>
              <a:buNone/>
            </a:pPr>
            <a:r>
              <a:rPr lang="uz-Cyrl-UZ" b="1" u="sng" dirty="0" smtClean="0">
                <a:solidFill>
                  <a:srgbClr val="7030A0"/>
                </a:solidFill>
                <a:latin typeface="Arial" pitchFamily="34" charset="0"/>
                <a:cs typeface="Arial" pitchFamily="34" charset="0"/>
              </a:rPr>
              <a:t>3. Давлат бюджетини дефицит билан бажарилаётганлиги</a:t>
            </a:r>
          </a:p>
          <a:p>
            <a:pPr algn="ctr">
              <a:spcBef>
                <a:spcPts val="0"/>
              </a:spcBef>
              <a:buNone/>
            </a:pPr>
            <a:r>
              <a:rPr lang="uz-Cyrl-UZ" b="1" dirty="0" smtClean="0">
                <a:solidFill>
                  <a:srgbClr val="7030A0"/>
                </a:solidFill>
                <a:latin typeface="Arial" pitchFamily="34" charset="0"/>
                <a:cs typeface="Arial" pitchFamily="34" charset="0"/>
              </a:rPr>
              <a:t>2020 йилнинг олти ойи якунлари бўйича Давлат бюджетининг дефицити 6,7 трлн. сўмни ташкил этди.</a:t>
            </a:r>
            <a:endParaRPr lang="ru-RU" b="1" dirty="0">
              <a:solidFill>
                <a:srgbClr val="7030A0"/>
              </a:solidFill>
              <a:latin typeface="Arial" pitchFamily="34" charset="0"/>
              <a:cs typeface="Arial"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439850"/>
          </a:xfrm>
        </p:spPr>
        <p:txBody>
          <a:bodyPr>
            <a:normAutofit/>
          </a:bodyPr>
          <a:lstStyle/>
          <a:p>
            <a:r>
              <a:rPr lang="uz-Cyrl-UZ" sz="2400" b="1" dirty="0" smtClean="0">
                <a:solidFill>
                  <a:srgbClr val="0070C0"/>
                </a:solidFill>
                <a:latin typeface="Arial" pitchFamily="34" charset="0"/>
                <a:cs typeface="Arial" pitchFamily="34" charset="0"/>
              </a:rPr>
              <a:t>Давлат бюджети дефицитини коронгавирус пандемияси пайтида ортиши сабаблари</a:t>
            </a:r>
            <a:endParaRPr lang="ru-RU" sz="2400" b="1"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a:xfrm>
            <a:off x="457200" y="2000240"/>
            <a:ext cx="8229600" cy="4125923"/>
          </a:xfrm>
        </p:spPr>
        <p:txBody>
          <a:bodyPr>
            <a:normAutofit/>
          </a:bodyPr>
          <a:lstStyle/>
          <a:p>
            <a:pPr algn="ctr">
              <a:buNone/>
            </a:pPr>
            <a:r>
              <a:rPr lang="ru-RU" sz="2400" b="1" dirty="0" err="1" smtClean="0">
                <a:solidFill>
                  <a:srgbClr val="7030A0"/>
                </a:solidFill>
                <a:latin typeface="Arial" pitchFamily="34" charset="0"/>
                <a:cs typeface="Arial" pitchFamily="34" charset="0"/>
              </a:rPr>
              <a:t>Ўзбекистон</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Республикаси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Давлат</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солиқ қўмитасининг маълумотларига</a:t>
            </a:r>
            <a:r>
              <a:rPr lang="ru-RU" sz="2400" b="1" dirty="0" smtClean="0">
                <a:solidFill>
                  <a:srgbClr val="7030A0"/>
                </a:solidFill>
                <a:latin typeface="Arial" pitchFamily="34" charset="0"/>
                <a:cs typeface="Arial" pitchFamily="34" charset="0"/>
              </a:rPr>
              <a:t> </a:t>
            </a:r>
            <a:r>
              <a:rPr lang="uz-Cyrl-UZ" sz="2400" b="1" dirty="0" smtClean="0">
                <a:solidFill>
                  <a:srgbClr val="7030A0"/>
                </a:solidFill>
                <a:latin typeface="Arial" pitchFamily="34" charset="0"/>
                <a:cs typeface="Arial" pitchFamily="34" charset="0"/>
              </a:rPr>
              <a:t>кўра, </a:t>
            </a:r>
            <a:r>
              <a:rPr lang="ru-RU" sz="2400" b="1" dirty="0" smtClean="0">
                <a:solidFill>
                  <a:srgbClr val="7030A0"/>
                </a:solidFill>
                <a:latin typeface="Arial" pitchFamily="34" charset="0"/>
                <a:cs typeface="Arial" pitchFamily="34" charset="0"/>
              </a:rPr>
              <a:t>карантин </a:t>
            </a:r>
            <a:r>
              <a:rPr lang="ru-RU" sz="2400" b="1" dirty="0" err="1" smtClean="0">
                <a:solidFill>
                  <a:srgbClr val="7030A0"/>
                </a:solidFill>
                <a:latin typeface="Arial" pitchFamily="34" charset="0"/>
                <a:cs typeface="Arial" pitchFamily="34" charset="0"/>
              </a:rPr>
              <a:t>даврида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тадбиркорлик</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субъектларига</a:t>
            </a:r>
            <a:r>
              <a:rPr lang="ru-RU" sz="2400" b="1" dirty="0" smtClean="0">
                <a:solidFill>
                  <a:srgbClr val="7030A0"/>
                </a:solidFill>
                <a:latin typeface="Arial" pitchFamily="34" charset="0"/>
                <a:cs typeface="Arial" pitchFamily="34" charset="0"/>
              </a:rPr>
              <a:t> </a:t>
            </a:r>
          </a:p>
          <a:p>
            <a:pPr algn="ctr">
              <a:buNone/>
            </a:pPr>
            <a:r>
              <a:rPr lang="ru-RU" sz="2400" b="1" dirty="0" smtClean="0">
                <a:solidFill>
                  <a:srgbClr val="7030A0"/>
                </a:solidFill>
                <a:latin typeface="Arial" pitchFamily="34" charset="0"/>
                <a:cs typeface="Arial" pitchFamily="34" charset="0"/>
              </a:rPr>
              <a:t>6 766,7 миллион </a:t>
            </a:r>
            <a:r>
              <a:rPr lang="ru-RU" sz="2400" b="1" dirty="0" err="1" smtClean="0">
                <a:solidFill>
                  <a:srgbClr val="7030A0"/>
                </a:solidFill>
                <a:latin typeface="Arial" pitchFamily="34" charset="0"/>
                <a:cs typeface="Arial" pitchFamily="34" charset="0"/>
              </a:rPr>
              <a:t>сўмлик</a:t>
            </a:r>
            <a:endParaRPr lang="ru-RU" sz="2400" b="1" dirty="0" smtClean="0">
              <a:solidFill>
                <a:srgbClr val="7030A0"/>
              </a:solidFill>
              <a:latin typeface="Arial" pitchFamily="34" charset="0"/>
              <a:cs typeface="Arial" pitchFamily="34" charset="0"/>
            </a:endParaRPr>
          </a:p>
          <a:p>
            <a:pPr algn="ctr">
              <a:buNone/>
            </a:pP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солиқларни тўлаш</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муддатини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кечиктиришга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рухсат</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берилди</a:t>
            </a:r>
            <a:r>
              <a:rPr lang="ru-RU" sz="2400" b="1" dirty="0" smtClean="0">
                <a:solidFill>
                  <a:srgbClr val="7030A0"/>
                </a:solidFill>
                <a:latin typeface="Arial" pitchFamily="34" charset="0"/>
                <a:cs typeface="Arial" pitchFamily="34" charset="0"/>
              </a:rPr>
              <a:t>.</a:t>
            </a:r>
            <a:r>
              <a:rPr lang="en-US" sz="2400" b="1" dirty="0" smtClean="0">
                <a:solidFill>
                  <a:srgbClr val="7030A0"/>
                </a:solidFill>
                <a:latin typeface="Arial" pitchFamily="34" charset="0"/>
                <a:cs typeface="Arial" pitchFamily="34" charset="0"/>
              </a:rPr>
              <a:t> [9]</a:t>
            </a:r>
            <a:endParaRPr lang="ru-RU" sz="2400" b="1" dirty="0" smtClean="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400" b="1" dirty="0" smtClean="0">
                <a:solidFill>
                  <a:srgbClr val="0070C0"/>
                </a:solidFill>
                <a:latin typeface="Arial" pitchFamily="34" charset="0"/>
                <a:cs typeface="Arial" pitchFamily="34" charset="0"/>
              </a:rPr>
              <a:t>Давлат бюджети дефицитини коронгавирус пандемияси пайтида ортиши сабаблари</a:t>
            </a:r>
            <a:endParaRPr lang="ru-RU" sz="24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buNone/>
            </a:pPr>
            <a:r>
              <a:rPr lang="uz-Cyrl-UZ" sz="2400" dirty="0" smtClean="0">
                <a:solidFill>
                  <a:srgbClr val="7030A0"/>
                </a:solidFill>
                <a:latin typeface="Arial" pitchFamily="34" charset="0"/>
                <a:cs typeface="Arial" pitchFamily="34" charset="0"/>
              </a:rPr>
              <a:t>Ўзбекистон Республикаси Президентининг 2017 йил 2 декабрдаги ПҚ-3422-сонли қарорига мувофиқ йиллик тушумида халқаро юк ташиш хизматлари экспорти улуши 50 ва ундан юқори фоизни ташкил этадиган миллий автотранспорт корхоналари ва товарларни ташишни ташкил этиш, омборга жойлаштириш, сақлаш, ишлов бериш ва тарқатиш билан шуғулланувчи транспорт-логистика компаниялари 2022 йилнинг 1 январига кадар </a:t>
            </a:r>
            <a:r>
              <a:rPr lang="uz-Cyrl-UZ" sz="2400" b="1" dirty="0" smtClean="0">
                <a:solidFill>
                  <a:srgbClr val="7030A0"/>
                </a:solidFill>
                <a:latin typeface="Arial" pitchFamily="34" charset="0"/>
                <a:cs typeface="Arial" pitchFamily="34" charset="0"/>
              </a:rPr>
              <a:t>қўшилган қиймат солиғи, </a:t>
            </a:r>
            <a:r>
              <a:rPr lang="uz-Cyrl-UZ" sz="2400" dirty="0" smtClean="0">
                <a:solidFill>
                  <a:srgbClr val="7030A0"/>
                </a:solidFill>
                <a:latin typeface="Arial" pitchFamily="34" charset="0"/>
                <a:cs typeface="Arial" pitchFamily="34" charset="0"/>
              </a:rPr>
              <a:t>мулк солиғи ҳамда ер солиғи тўлашдан озод </a:t>
            </a:r>
            <a:r>
              <a:rPr lang="uz-Cyrl-UZ" sz="2400" dirty="0" smtClean="0">
                <a:solidFill>
                  <a:srgbClr val="7030A0"/>
                </a:solidFill>
                <a:latin typeface="Arial" pitchFamily="34" charset="0"/>
                <a:cs typeface="Arial" pitchFamily="34" charset="0"/>
              </a:rPr>
              <a:t>қилинди.</a:t>
            </a:r>
            <a:endParaRPr lang="ru-RU" sz="2400" dirty="0" smtClean="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400" b="1" dirty="0" smtClean="0">
                <a:solidFill>
                  <a:srgbClr val="0070C0"/>
                </a:solidFill>
                <a:latin typeface="Arial" pitchFamily="34" charset="0"/>
                <a:cs typeface="Arial" pitchFamily="34" charset="0"/>
              </a:rPr>
              <a:t>Давлат бюджети дефицитини коронгавирус пандемияси пайтида ортиши сабаблари</a:t>
            </a:r>
            <a:endParaRPr lang="ru-RU" sz="24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buNone/>
            </a:pPr>
            <a:r>
              <a:rPr lang="uz-Cyrl-UZ" sz="2400" b="1" dirty="0" smtClean="0">
                <a:solidFill>
                  <a:srgbClr val="7030A0"/>
                </a:solidFill>
                <a:latin typeface="Arial" pitchFamily="34" charset="0"/>
                <a:cs typeface="Arial" pitchFamily="34" charset="0"/>
              </a:rPr>
              <a:t>Жисмоний шахсларнинг йиллик даромади тўғрисидаги декларацияни топшириш муддати 2020 йил 1 августгача, мол-мулк ва ер солиғини тўлаш муддати 15 октябргача узайтирилди. Ҳисоб-китобларга қараганда, декларация тақдим этиши лозим бўлган 530 000 нафар фуқаро учун ҳисобланиши назарда тутилган 319 млрд. сўм миқдоридаги маблағлар, мол-мулк ва ер солиқлари бўйича жами 670 </a:t>
            </a:r>
            <a:r>
              <a:rPr lang="ru-RU" sz="2400" b="1" dirty="0" smtClean="0">
                <a:solidFill>
                  <a:srgbClr val="7030A0"/>
                </a:solidFill>
                <a:latin typeface="Arial" pitchFamily="34" charset="0"/>
                <a:cs typeface="Arial" pitchFamily="34" charset="0"/>
              </a:rPr>
              <a:t>млрд. </a:t>
            </a:r>
            <a:r>
              <a:rPr lang="ru-RU" sz="2400" b="1" dirty="0" err="1" smtClean="0">
                <a:solidFill>
                  <a:srgbClr val="7030A0"/>
                </a:solidFill>
                <a:latin typeface="Arial" pitchFamily="34" charset="0"/>
                <a:cs typeface="Arial" pitchFamily="34" charset="0"/>
              </a:rPr>
              <a:t>сўм</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маблағлар кечиктирилди</a:t>
            </a:r>
            <a:r>
              <a:rPr lang="ru-RU" sz="2400" b="1" dirty="0" smtClean="0">
                <a:solidFill>
                  <a:srgbClr val="7030A0"/>
                </a:solidFill>
                <a:latin typeface="Arial" pitchFamily="34" charset="0"/>
                <a:cs typeface="Arial" pitchFamily="34" charset="0"/>
              </a:rPr>
              <a:t>.</a:t>
            </a:r>
          </a:p>
          <a:p>
            <a:pPr algn="ctr">
              <a:buNone/>
            </a:pPr>
            <a:endParaRPr lang="ru-RU" sz="2400" dirty="0">
              <a:latin typeface="Arial" pitchFamily="34" charset="0"/>
              <a:cs typeface="Arial"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sz="2800" b="1" dirty="0" smtClean="0">
                <a:solidFill>
                  <a:srgbClr val="0070C0"/>
                </a:solidFill>
                <a:latin typeface="Arial" pitchFamily="34" charset="0"/>
                <a:cs typeface="Arial" pitchFamily="34" charset="0"/>
              </a:rPr>
              <a:t>3. Тадбиркорлик субъектлари инновацион фаолиятини молиялаштириш борасидаги муаммолар</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buNone/>
            </a:pPr>
            <a:r>
              <a:rPr lang="uz-Cyrl-UZ" b="1" u="sng" dirty="0" smtClean="0">
                <a:solidFill>
                  <a:srgbClr val="7030A0"/>
                </a:solidFill>
                <a:latin typeface="Arial" pitchFamily="34" charset="0"/>
                <a:cs typeface="Arial" pitchFamily="34" charset="0"/>
              </a:rPr>
              <a:t>4. Илм-фанни молиялаштириш даражасини паст эканлиги</a:t>
            </a:r>
          </a:p>
          <a:p>
            <a:pPr algn="ctr">
              <a:buNone/>
            </a:pPr>
            <a:r>
              <a:rPr lang="uz-Cyrl-UZ" b="1" dirty="0" smtClean="0">
                <a:solidFill>
                  <a:srgbClr val="7030A0"/>
                </a:solidFill>
                <a:latin typeface="Arial" pitchFamily="34" charset="0"/>
                <a:cs typeface="Arial" pitchFamily="34" charset="0"/>
              </a:rPr>
              <a:t>Илм-фанни молиялаштиришга йўналтирилган маблағларнинг ЯИМга нисбатан даражаси 0,2 фоизни ташкил этади.</a:t>
            </a:r>
            <a:endParaRPr lang="ru-RU" b="1" dirty="0">
              <a:solidFill>
                <a:srgbClr val="7030A0"/>
              </a:solidFill>
              <a:latin typeface="Arial" pitchFamily="34" charset="0"/>
              <a:cs typeface="Arial"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sz="2800" b="1" dirty="0" smtClean="0">
                <a:solidFill>
                  <a:srgbClr val="0070C0"/>
                </a:solidFill>
                <a:latin typeface="Arial" pitchFamily="34" charset="0"/>
                <a:cs typeface="Arial" pitchFamily="34" charset="0"/>
              </a:rPr>
              <a:t>3. Тадбиркорлик субъектлари инновацион фаолиятини молиялаштириш борасидаги муаммолар</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lstStyle/>
          <a:p>
            <a:pPr algn="ctr">
              <a:buNone/>
            </a:pPr>
            <a:endParaRPr lang="uz-Cyrl-UZ" dirty="0" smtClean="0">
              <a:latin typeface="Arial" pitchFamily="34" charset="0"/>
              <a:cs typeface="Arial" pitchFamily="34" charset="0"/>
            </a:endParaRPr>
          </a:p>
          <a:p>
            <a:pPr algn="ctr">
              <a:buNone/>
            </a:pPr>
            <a:r>
              <a:rPr lang="uz-Cyrl-UZ" b="1" dirty="0" smtClean="0">
                <a:solidFill>
                  <a:srgbClr val="7030A0"/>
                </a:solidFill>
                <a:latin typeface="Arial" pitchFamily="34" charset="0"/>
                <a:cs typeface="Arial" pitchFamily="34" charset="0"/>
              </a:rPr>
              <a:t>5. Олий ўқув юртлари ва тадбиркорлик субъектлари ўртасида инновацион ҳамкорликни ривожланмаганлиги.</a:t>
            </a:r>
            <a:endParaRPr lang="ru-RU" b="1" dirty="0">
              <a:solidFill>
                <a:srgbClr val="7030A0"/>
              </a:solidFill>
              <a:latin typeface="Arial" pitchFamily="34" charset="0"/>
              <a:cs typeface="Arial" pitchFamily="34"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Горизонтальный свиток 3"/>
          <p:cNvSpPr/>
          <p:nvPr/>
        </p:nvSpPr>
        <p:spPr>
          <a:xfrm>
            <a:off x="1357290" y="642918"/>
            <a:ext cx="6643734" cy="1071570"/>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b="1" dirty="0" smtClean="0">
                <a:latin typeface="Arial" pitchFamily="34" charset="0"/>
                <a:cs typeface="Arial" pitchFamily="34" charset="0"/>
              </a:rPr>
              <a:t>Олий таълимда инновацион салоҳиятнинг паст эканлиги</a:t>
            </a:r>
            <a:endParaRPr lang="ru-RU" sz="2400" b="1" dirty="0">
              <a:latin typeface="Arial" pitchFamily="34" charset="0"/>
              <a:cs typeface="Arial" pitchFamily="34" charset="0"/>
            </a:endParaRPr>
          </a:p>
        </p:txBody>
      </p:sp>
      <p:sp>
        <p:nvSpPr>
          <p:cNvPr id="5" name="Скругленный прямоугольник 4"/>
          <p:cNvSpPr/>
          <p:nvPr/>
        </p:nvSpPr>
        <p:spPr>
          <a:xfrm>
            <a:off x="1571604" y="3857628"/>
            <a:ext cx="6286544" cy="92869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b="1" dirty="0" smtClean="0">
                <a:latin typeface="Arial" pitchFamily="34" charset="0"/>
                <a:cs typeface="Arial" pitchFamily="34" charset="0"/>
              </a:rPr>
              <a:t>Венчурли молиялаштиришнинг ривожланмаганлиги</a:t>
            </a:r>
            <a:endParaRPr lang="ru-RU" b="1" dirty="0">
              <a:latin typeface="Arial" pitchFamily="34" charset="0"/>
              <a:cs typeface="Arial" pitchFamily="34" charset="0"/>
            </a:endParaRPr>
          </a:p>
        </p:txBody>
      </p:sp>
      <p:sp>
        <p:nvSpPr>
          <p:cNvPr id="6" name="Табличка 5"/>
          <p:cNvSpPr/>
          <p:nvPr/>
        </p:nvSpPr>
        <p:spPr>
          <a:xfrm>
            <a:off x="285720" y="2285992"/>
            <a:ext cx="2571768" cy="1285884"/>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b="1" dirty="0" smtClean="0">
                <a:latin typeface="Arial" pitchFamily="34" charset="0"/>
                <a:cs typeface="Arial" pitchFamily="34" charset="0"/>
              </a:rPr>
              <a:t>Педагогларнинг илмий салоҳиятини пастлиги</a:t>
            </a:r>
            <a:endParaRPr lang="ru-RU" b="1" dirty="0">
              <a:latin typeface="Arial" pitchFamily="34" charset="0"/>
              <a:cs typeface="Arial" pitchFamily="34" charset="0"/>
            </a:endParaRPr>
          </a:p>
        </p:txBody>
      </p:sp>
      <p:sp>
        <p:nvSpPr>
          <p:cNvPr id="7" name="Табличка 6"/>
          <p:cNvSpPr/>
          <p:nvPr/>
        </p:nvSpPr>
        <p:spPr>
          <a:xfrm>
            <a:off x="3357554" y="2357430"/>
            <a:ext cx="2571768" cy="1285884"/>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b="1" dirty="0" smtClean="0">
                <a:latin typeface="Arial" pitchFamily="34" charset="0"/>
                <a:cs typeface="Arial" pitchFamily="34" charset="0"/>
              </a:rPr>
              <a:t>Университетлар моддий-техник базасини заифлиги</a:t>
            </a:r>
            <a:endParaRPr lang="ru-RU" b="1" dirty="0">
              <a:latin typeface="Arial" pitchFamily="34" charset="0"/>
              <a:cs typeface="Arial" pitchFamily="34" charset="0"/>
            </a:endParaRPr>
          </a:p>
        </p:txBody>
      </p:sp>
      <p:sp>
        <p:nvSpPr>
          <p:cNvPr id="8" name="Табличка 7"/>
          <p:cNvSpPr/>
          <p:nvPr/>
        </p:nvSpPr>
        <p:spPr>
          <a:xfrm>
            <a:off x="6429388" y="2285992"/>
            <a:ext cx="2571768" cy="1285884"/>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b="1" dirty="0" smtClean="0">
                <a:latin typeface="Arial" pitchFamily="34" charset="0"/>
                <a:cs typeface="Arial" pitchFamily="34" charset="0"/>
              </a:rPr>
              <a:t>Молиялаштириш манбаларини етишмаслиги</a:t>
            </a:r>
            <a:endParaRPr lang="ru-RU" b="1" dirty="0">
              <a:latin typeface="Arial" pitchFamily="34" charset="0"/>
              <a:cs typeface="Arial" pitchFamily="34" charset="0"/>
            </a:endParaRPr>
          </a:p>
        </p:txBody>
      </p:sp>
      <p:sp>
        <p:nvSpPr>
          <p:cNvPr id="9" name="Стрелка вниз 8"/>
          <p:cNvSpPr/>
          <p:nvPr/>
        </p:nvSpPr>
        <p:spPr>
          <a:xfrm>
            <a:off x="1785918" y="1643050"/>
            <a:ext cx="428628" cy="57150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Стрелка вниз 9"/>
          <p:cNvSpPr/>
          <p:nvPr/>
        </p:nvSpPr>
        <p:spPr>
          <a:xfrm>
            <a:off x="4429124" y="1714488"/>
            <a:ext cx="428628" cy="57150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Стрелка вниз 10"/>
          <p:cNvSpPr/>
          <p:nvPr/>
        </p:nvSpPr>
        <p:spPr>
          <a:xfrm>
            <a:off x="7429520" y="1643050"/>
            <a:ext cx="428628" cy="57150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Стрелка вниз 11"/>
          <p:cNvSpPr/>
          <p:nvPr/>
        </p:nvSpPr>
        <p:spPr>
          <a:xfrm>
            <a:off x="3071802" y="1643050"/>
            <a:ext cx="71438" cy="214314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Стрелка вниз 12"/>
          <p:cNvSpPr/>
          <p:nvPr/>
        </p:nvSpPr>
        <p:spPr>
          <a:xfrm>
            <a:off x="6143636" y="1643050"/>
            <a:ext cx="71438" cy="214314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6. Тижорат банклари кредитлари фоиз ставкаларининг юқори эканлиги</a:t>
            </a:r>
            <a:endParaRPr lang="ru-RU" sz="2800" b="1"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a:xfrm>
            <a:off x="457200" y="1928802"/>
            <a:ext cx="8229600" cy="4197361"/>
          </a:xfrm>
        </p:spPr>
        <p:txBody>
          <a:bodyPr>
            <a:normAutofit/>
          </a:bodyPr>
          <a:lstStyle/>
          <a:p>
            <a:pPr algn="ctr">
              <a:buNone/>
            </a:pPr>
            <a:r>
              <a:rPr lang="uz-Cyrl-UZ" sz="2800" b="1" dirty="0" smtClean="0">
                <a:solidFill>
                  <a:srgbClr val="7030A0"/>
                </a:solidFill>
                <a:latin typeface="Arial" pitchFamily="34" charset="0"/>
                <a:cs typeface="Arial" pitchFamily="34" charset="0"/>
              </a:rPr>
              <a:t>1. Марказий банкнинг қайта молиялаш ставкасининг юқори эканлиги</a:t>
            </a:r>
          </a:p>
          <a:p>
            <a:pPr algn="ctr">
              <a:buNone/>
            </a:pPr>
            <a:r>
              <a:rPr lang="uz-Cyrl-UZ" sz="2800" b="1" dirty="0" smtClean="0">
                <a:solidFill>
                  <a:srgbClr val="7030A0"/>
                </a:solidFill>
                <a:latin typeface="Arial" pitchFamily="34" charset="0"/>
                <a:cs typeface="Arial" pitchFamily="34" charset="0"/>
              </a:rPr>
              <a:t>2. Инфляция даражасининг юқори эканлиги</a:t>
            </a:r>
          </a:p>
          <a:p>
            <a:pPr algn="ctr">
              <a:buNone/>
            </a:pPr>
            <a:r>
              <a:rPr lang="uz-Cyrl-UZ" sz="2800" b="1" dirty="0" smtClean="0">
                <a:solidFill>
                  <a:srgbClr val="7030A0"/>
                </a:solidFill>
                <a:latin typeface="Arial" pitchFamily="34" charset="0"/>
                <a:cs typeface="Arial" pitchFamily="34" charset="0"/>
              </a:rPr>
              <a:t>3. Тижорат банклари жалб қилаётган ресурсларнинг қиммат эканлиги</a:t>
            </a:r>
          </a:p>
          <a:p>
            <a:pPr algn="ctr">
              <a:buNone/>
            </a:pPr>
            <a:r>
              <a:rPr lang="uz-Cyrl-UZ" sz="2800" b="1" dirty="0" smtClean="0">
                <a:solidFill>
                  <a:srgbClr val="7030A0"/>
                </a:solidFill>
                <a:latin typeface="Arial" pitchFamily="34" charset="0"/>
                <a:cs typeface="Arial" pitchFamily="34" charset="0"/>
              </a:rPr>
              <a:t>4. Кредит риски даражасининг юқори эканлиги</a:t>
            </a:r>
            <a:endParaRPr lang="ru-RU" sz="2800" b="1" dirty="0">
              <a:solidFill>
                <a:srgbClr val="7030A0"/>
              </a:solidFill>
              <a:latin typeface="Arial" pitchFamily="34" charset="0"/>
              <a:cs typeface="Arial" pitchFamily="3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Инновацион рискларни бошқариш тизимининг ривожланмаганлиги</a:t>
            </a:r>
            <a:endParaRPr lang="ru-RU" sz="2800" b="1"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spcBef>
                <a:spcPts val="0"/>
              </a:spcBef>
              <a:buNone/>
            </a:pPr>
            <a:r>
              <a:rPr lang="uz-Cyrl-UZ" sz="2800" b="1" dirty="0" smtClean="0">
                <a:solidFill>
                  <a:srgbClr val="7030A0"/>
                </a:solidFill>
                <a:latin typeface="Arial" pitchFamily="34" charset="0"/>
                <a:cs typeface="Arial" pitchFamily="34" charset="0"/>
              </a:rPr>
              <a:t>* ишлаб чиқарилган товарларни экспорт қила олмаслик;</a:t>
            </a:r>
          </a:p>
          <a:p>
            <a:pPr algn="ctr">
              <a:spcBef>
                <a:spcPts val="0"/>
              </a:spcBef>
              <a:buNone/>
            </a:pPr>
            <a:r>
              <a:rPr lang="uz-Cyrl-UZ" sz="2800" b="1" dirty="0" smtClean="0">
                <a:solidFill>
                  <a:srgbClr val="7030A0"/>
                </a:solidFill>
                <a:latin typeface="Arial" pitchFamily="34" charset="0"/>
                <a:cs typeface="Arial" pitchFamily="34" charset="0"/>
              </a:rPr>
              <a:t>* энергия таъминотидаги узилишлар;</a:t>
            </a:r>
          </a:p>
          <a:p>
            <a:pPr algn="ctr">
              <a:spcBef>
                <a:spcPts val="0"/>
              </a:spcBef>
              <a:buNone/>
            </a:pPr>
            <a:r>
              <a:rPr lang="uz-Cyrl-UZ" sz="2800" b="1" dirty="0" smtClean="0">
                <a:solidFill>
                  <a:srgbClr val="7030A0"/>
                </a:solidFill>
                <a:latin typeface="Arial" pitchFamily="34" charset="0"/>
                <a:cs typeface="Arial" pitchFamily="34" charset="0"/>
              </a:rPr>
              <a:t>* хом-ашёни ўз вақтида етказиб берилмаслиги;</a:t>
            </a:r>
          </a:p>
          <a:p>
            <a:pPr algn="ctr">
              <a:spcBef>
                <a:spcPts val="0"/>
              </a:spcBef>
              <a:buNone/>
            </a:pPr>
            <a:r>
              <a:rPr lang="uz-Cyrl-UZ" sz="2800" b="1" dirty="0" smtClean="0">
                <a:solidFill>
                  <a:srgbClr val="7030A0"/>
                </a:solidFill>
                <a:latin typeface="Arial" pitchFamily="34" charset="0"/>
                <a:cs typeface="Arial" pitchFamily="34" charset="0"/>
              </a:rPr>
              <a:t>* ишлаб чиқариладиган товарларга бўлган талабни тўғри баҳолай олмаслик;</a:t>
            </a:r>
          </a:p>
          <a:p>
            <a:pPr algn="ctr">
              <a:spcBef>
                <a:spcPts val="0"/>
              </a:spcBef>
              <a:buNone/>
            </a:pPr>
            <a:r>
              <a:rPr lang="uz-Cyrl-UZ" sz="2800" b="1" dirty="0" smtClean="0">
                <a:solidFill>
                  <a:srgbClr val="7030A0"/>
                </a:solidFill>
                <a:latin typeface="Arial" pitchFamily="34" charset="0"/>
                <a:cs typeface="Arial" pitchFamily="34" charset="0"/>
              </a:rPr>
              <a:t>*янги техника ва технологияга хом-ашёнинг мос эмаслиги.</a:t>
            </a:r>
          </a:p>
          <a:p>
            <a:pPr algn="ctr">
              <a:buNone/>
            </a:pPr>
            <a:endParaRPr lang="ru-RU" sz="2800" dirty="0">
              <a:latin typeface="Arial" pitchFamily="34" charset="0"/>
              <a:cs typeface="Arial" pitchFamily="34"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Инновацион рискларни бошқариш тизимининг ривожланмаганлиги</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457200" y="1857364"/>
            <a:ext cx="8229600" cy="4268799"/>
          </a:xfrm>
        </p:spPr>
        <p:txBody>
          <a:bodyPr>
            <a:normAutofit/>
          </a:bodyPr>
          <a:lstStyle/>
          <a:p>
            <a:pPr algn="ctr">
              <a:spcBef>
                <a:spcPts val="0"/>
              </a:spcBef>
              <a:buNone/>
            </a:pPr>
            <a:r>
              <a:rPr lang="uz-Cyrl-UZ" sz="2800" b="1" dirty="0" smtClean="0">
                <a:solidFill>
                  <a:srgbClr val="7030A0"/>
                </a:solidFill>
                <a:latin typeface="Arial" pitchFamily="34" charset="0"/>
                <a:cs typeface="Arial" pitchFamily="34" charset="0"/>
              </a:rPr>
              <a:t>Молиявий рисклар даражасининг юқори эканлиги:</a:t>
            </a:r>
          </a:p>
          <a:p>
            <a:pPr algn="ctr">
              <a:spcBef>
                <a:spcPts val="0"/>
              </a:spcBef>
              <a:buNone/>
            </a:pPr>
            <a:r>
              <a:rPr lang="uz-Cyrl-UZ" sz="2800" b="1" dirty="0" smtClean="0">
                <a:solidFill>
                  <a:srgbClr val="7030A0"/>
                </a:solidFill>
                <a:latin typeface="Arial" pitchFamily="34" charset="0"/>
                <a:cs typeface="Arial" pitchFamily="34" charset="0"/>
              </a:rPr>
              <a:t>* валюта риски</a:t>
            </a:r>
          </a:p>
          <a:p>
            <a:pPr algn="ctr">
              <a:spcBef>
                <a:spcPts val="0"/>
              </a:spcBef>
              <a:buNone/>
            </a:pPr>
            <a:r>
              <a:rPr lang="uz-Cyrl-UZ" sz="2800" b="1" dirty="0" smtClean="0">
                <a:solidFill>
                  <a:srgbClr val="7030A0"/>
                </a:solidFill>
                <a:latin typeface="Arial" pitchFamily="34" charset="0"/>
                <a:cs typeface="Arial" pitchFamily="34" charset="0"/>
              </a:rPr>
              <a:t>* фоиз риски</a:t>
            </a:r>
          </a:p>
          <a:p>
            <a:pPr algn="ctr">
              <a:spcBef>
                <a:spcPts val="0"/>
              </a:spcBef>
              <a:buNone/>
            </a:pPr>
            <a:r>
              <a:rPr lang="uz-Cyrl-UZ" sz="2800" b="1" dirty="0" smtClean="0">
                <a:solidFill>
                  <a:srgbClr val="7030A0"/>
                </a:solidFill>
                <a:latin typeface="Arial" pitchFamily="34" charset="0"/>
                <a:cs typeface="Arial" pitchFamily="34" charset="0"/>
              </a:rPr>
              <a:t>* лойиҳа ташаббускорининг молиявий ҳолатини ёмонлашиш риски</a:t>
            </a:r>
          </a:p>
          <a:p>
            <a:pPr algn="ctr">
              <a:buNone/>
            </a:pPr>
            <a:r>
              <a:rPr lang="uz-Cyrl-UZ" sz="2800" b="1" dirty="0" smtClean="0">
                <a:solidFill>
                  <a:srgbClr val="7030A0"/>
                </a:solidFill>
                <a:latin typeface="Arial" pitchFamily="34" charset="0"/>
                <a:cs typeface="Arial" pitchFamily="34" charset="0"/>
              </a:rPr>
              <a:t>* молиялаштиришнинг таркиби ва етарлилиги риски.</a:t>
            </a:r>
            <a:endParaRPr lang="ru-RU" sz="2800" b="1"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25470"/>
          </a:xfrm>
        </p:spPr>
        <p:txBody>
          <a:bodyPr>
            <a:normAutofit/>
          </a:bodyPr>
          <a:lstStyle/>
          <a:p>
            <a:r>
              <a:rPr lang="uz-Cyrl-UZ" sz="2400" b="1" dirty="0" smtClean="0">
                <a:solidFill>
                  <a:srgbClr val="0070C0"/>
                </a:solidFill>
                <a:latin typeface="Arial" pitchFamily="34" charset="0"/>
                <a:cs typeface="Arial" pitchFamily="34" charset="0"/>
              </a:rPr>
              <a:t>Фойдаланилган адабиётлар рўйхати</a:t>
            </a:r>
            <a:endParaRPr lang="ru-RU" sz="2400" b="1"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a:xfrm>
            <a:off x="500034" y="1214422"/>
            <a:ext cx="8229600" cy="4911741"/>
          </a:xfrm>
        </p:spPr>
        <p:txBody>
          <a:bodyPr>
            <a:normAutofit fontScale="92500" lnSpcReduction="20000"/>
          </a:bodyPr>
          <a:lstStyle/>
          <a:p>
            <a:pPr algn="ctr">
              <a:buNone/>
            </a:pPr>
            <a:r>
              <a:rPr lang="en-US" sz="2000" dirty="0" smtClean="0">
                <a:latin typeface="Arial" pitchFamily="34" charset="0"/>
                <a:cs typeface="Arial" pitchFamily="34" charset="0"/>
              </a:rPr>
              <a:t>1</a:t>
            </a:r>
            <a:r>
              <a:rPr lang="uz-Cyrl-UZ" sz="2000" dirty="0" smtClean="0">
                <a:latin typeface="Arial" pitchFamily="34" charset="0"/>
                <a:cs typeface="Arial" pitchFamily="34" charset="0"/>
              </a:rPr>
              <a:t>. Ўзбекистон Республикасининг “Инновацион фаолият тўғрисида”ги қонуни//</a:t>
            </a:r>
            <a:r>
              <a:rPr lang="en-US" sz="2000" dirty="0" smtClean="0">
                <a:latin typeface="Arial" pitchFamily="34" charset="0"/>
                <a:cs typeface="Arial" pitchFamily="34" charset="0"/>
              </a:rPr>
              <a:t>www.lex.uz</a:t>
            </a:r>
          </a:p>
          <a:p>
            <a:pPr algn="ctr">
              <a:lnSpc>
                <a:spcPct val="110000"/>
              </a:lnSpc>
              <a:spcBef>
                <a:spcPts val="0"/>
              </a:spcBef>
              <a:buNone/>
            </a:pPr>
            <a:r>
              <a:rPr lang="ru-RU" sz="2000" dirty="0" smtClean="0">
                <a:latin typeface="Arial" pitchFamily="34" charset="0"/>
                <a:cs typeface="Arial" pitchFamily="34" charset="0"/>
              </a:rPr>
              <a:t>2. </a:t>
            </a:r>
            <a:r>
              <a:rPr lang="uz-Cyrl-UZ" sz="2000" dirty="0" smtClean="0">
                <a:latin typeface="Arial" pitchFamily="34" charset="0"/>
                <a:cs typeface="Arial" pitchFamily="34" charset="0"/>
              </a:rPr>
              <a:t>Ўзбекистон Республикаси Президентининг 2018 йил 21 сентябрдаги ПФ-5544-сонли фармони//</a:t>
            </a:r>
            <a:r>
              <a:rPr lang="en-US" sz="2000" dirty="0" smtClean="0">
                <a:latin typeface="Arial" pitchFamily="34" charset="0"/>
                <a:cs typeface="Arial" pitchFamily="34" charset="0"/>
              </a:rPr>
              <a:t>www</a:t>
            </a:r>
            <a:r>
              <a:rPr lang="ru-RU" sz="2000" dirty="0" smtClean="0">
                <a:latin typeface="Arial" pitchFamily="34" charset="0"/>
                <a:cs typeface="Arial" pitchFamily="34" charset="0"/>
              </a:rPr>
              <a:t>.</a:t>
            </a:r>
            <a:r>
              <a:rPr lang="en-US" sz="2000" dirty="0" err="1" smtClean="0">
                <a:latin typeface="Arial" pitchFamily="34" charset="0"/>
                <a:cs typeface="Arial" pitchFamily="34" charset="0"/>
              </a:rPr>
              <a:t>lex</a:t>
            </a:r>
            <a:r>
              <a:rPr lang="ru-RU" sz="2000" dirty="0" smtClean="0">
                <a:latin typeface="Arial" pitchFamily="34" charset="0"/>
                <a:cs typeface="Arial" pitchFamily="34" charset="0"/>
              </a:rPr>
              <a:t>.</a:t>
            </a:r>
            <a:r>
              <a:rPr lang="en-US" sz="2000" dirty="0" err="1" smtClean="0">
                <a:latin typeface="Arial" pitchFamily="34" charset="0"/>
                <a:cs typeface="Arial" pitchFamily="34" charset="0"/>
              </a:rPr>
              <a:t>uz</a:t>
            </a:r>
            <a:endParaRPr lang="ru-RU" sz="2000" dirty="0" smtClean="0">
              <a:latin typeface="Arial" pitchFamily="34" charset="0"/>
              <a:cs typeface="Arial" pitchFamily="34" charset="0"/>
            </a:endParaRPr>
          </a:p>
          <a:p>
            <a:pPr algn="ctr">
              <a:lnSpc>
                <a:spcPct val="110000"/>
              </a:lnSpc>
              <a:spcBef>
                <a:spcPts val="0"/>
              </a:spcBef>
              <a:buNone/>
            </a:pPr>
            <a:r>
              <a:rPr lang="ru-RU" sz="2000" dirty="0" smtClean="0">
                <a:latin typeface="Arial" pitchFamily="34" charset="0"/>
                <a:cs typeface="Arial" pitchFamily="34" charset="0"/>
              </a:rPr>
              <a:t>3. Ковалев П.П. Успешный инвестиционный проект: риски, проблемы и решения. – М.: </a:t>
            </a:r>
            <a:r>
              <a:rPr lang="ru-RU" sz="2000" dirty="0" err="1" smtClean="0">
                <a:latin typeface="Arial" pitchFamily="34" charset="0"/>
                <a:cs typeface="Arial" pitchFamily="34" charset="0"/>
              </a:rPr>
              <a:t>Альпина</a:t>
            </a:r>
            <a:r>
              <a:rPr lang="ru-RU" sz="2000" dirty="0" smtClean="0">
                <a:latin typeface="Arial" pitchFamily="34" charset="0"/>
                <a:cs typeface="Arial" pitchFamily="34" charset="0"/>
              </a:rPr>
              <a:t> </a:t>
            </a:r>
            <a:r>
              <a:rPr lang="ru-RU" sz="2000" dirty="0" err="1" smtClean="0">
                <a:latin typeface="Arial" pitchFamily="34" charset="0"/>
                <a:cs typeface="Arial" pitchFamily="34" charset="0"/>
              </a:rPr>
              <a:t>Паблишер</a:t>
            </a:r>
            <a:r>
              <a:rPr lang="ru-RU" sz="2000" dirty="0" smtClean="0">
                <a:latin typeface="Arial" pitchFamily="34" charset="0"/>
                <a:cs typeface="Arial" pitchFamily="34" charset="0"/>
              </a:rPr>
              <a:t>, 2017. – 432 с.</a:t>
            </a:r>
          </a:p>
          <a:p>
            <a:pPr algn="ctr" fontAlgn="base" hangingPunct="0">
              <a:lnSpc>
                <a:spcPct val="110000"/>
              </a:lnSpc>
              <a:spcBef>
                <a:spcPts val="0"/>
              </a:spcBef>
              <a:buNone/>
            </a:pPr>
            <a:r>
              <a:rPr lang="ru-RU" sz="2000" dirty="0" smtClean="0">
                <a:latin typeface="Arial" pitchFamily="34" charset="0"/>
                <a:cs typeface="Arial" pitchFamily="34" charset="0"/>
              </a:rPr>
              <a:t>4. </a:t>
            </a:r>
            <a:r>
              <a:rPr lang="en-US" sz="2000" dirty="0" smtClean="0">
                <a:latin typeface="Arial" pitchFamily="34" charset="0"/>
                <a:cs typeface="Arial" pitchFamily="34" charset="0"/>
              </a:rPr>
              <a:t>Leach</a:t>
            </a:r>
            <a:r>
              <a:rPr lang="uz-Cyrl-UZ" sz="2000" dirty="0" smtClean="0">
                <a:latin typeface="Arial" pitchFamily="34" charset="0"/>
                <a:cs typeface="Arial" pitchFamily="34" charset="0"/>
              </a:rPr>
              <a:t>. </a:t>
            </a:r>
            <a:r>
              <a:rPr lang="en-US" sz="2000" dirty="0" err="1" smtClean="0">
                <a:latin typeface="Arial" pitchFamily="34" charset="0"/>
                <a:cs typeface="Arial" pitchFamily="34" charset="0"/>
              </a:rPr>
              <a:t>Melicher</a:t>
            </a:r>
            <a:r>
              <a:rPr lang="uz-Cyrl-UZ" sz="2000" dirty="0" smtClean="0">
                <a:latin typeface="Arial" pitchFamily="34" charset="0"/>
                <a:cs typeface="Arial" pitchFamily="34" charset="0"/>
              </a:rPr>
              <a:t>. </a:t>
            </a:r>
            <a:r>
              <a:rPr lang="en-US" sz="2000" dirty="0" smtClean="0">
                <a:latin typeface="Arial" pitchFamily="34" charset="0"/>
                <a:cs typeface="Arial" pitchFamily="34" charset="0"/>
              </a:rPr>
              <a:t>Entrepreneurial Finance</a:t>
            </a:r>
            <a:r>
              <a:rPr lang="uz-Cyrl-UZ" sz="2000" dirty="0" smtClean="0">
                <a:latin typeface="Arial" pitchFamily="34" charset="0"/>
                <a:cs typeface="Arial" pitchFamily="34" charset="0"/>
              </a:rPr>
              <a:t>. Cengage Learning, Inc. 20</a:t>
            </a:r>
            <a:r>
              <a:rPr lang="en-US" sz="2000" dirty="0" smtClean="0">
                <a:latin typeface="Arial" pitchFamily="34" charset="0"/>
                <a:cs typeface="Arial" pitchFamily="34" charset="0"/>
              </a:rPr>
              <a:t>20</a:t>
            </a:r>
            <a:r>
              <a:rPr lang="uz-Cyrl-UZ" sz="2000" dirty="0" smtClean="0">
                <a:latin typeface="Arial" pitchFamily="34" charset="0"/>
                <a:cs typeface="Arial" pitchFamily="34" charset="0"/>
              </a:rPr>
              <a:t>.</a:t>
            </a:r>
            <a:endParaRPr lang="ru-RU" sz="2000" dirty="0" smtClean="0">
              <a:latin typeface="Arial" pitchFamily="34" charset="0"/>
              <a:cs typeface="Arial" pitchFamily="34" charset="0"/>
            </a:endParaRPr>
          </a:p>
          <a:p>
            <a:pPr algn="ctr">
              <a:lnSpc>
                <a:spcPct val="110000"/>
              </a:lnSpc>
              <a:spcBef>
                <a:spcPts val="0"/>
              </a:spcBef>
              <a:buNone/>
            </a:pPr>
            <a:r>
              <a:rPr lang="uz-Cyrl-UZ" sz="2000" dirty="0" smtClean="0">
                <a:latin typeface="Arial" pitchFamily="34" charset="0"/>
                <a:cs typeface="Arial" pitchFamily="34" charset="0"/>
              </a:rPr>
              <a:t>5. B</a:t>
            </a:r>
            <a:r>
              <a:rPr lang="en-US" sz="2000" dirty="0" err="1" smtClean="0">
                <a:latin typeface="Arial" pitchFamily="34" charset="0"/>
                <a:cs typeface="Arial" pitchFamily="34" charset="0"/>
              </a:rPr>
              <a:t>aker</a:t>
            </a:r>
            <a:r>
              <a:rPr lang="en-US" sz="2000" dirty="0" smtClean="0">
                <a:latin typeface="Arial" pitchFamily="34" charset="0"/>
                <a:cs typeface="Arial" pitchFamily="34" charset="0"/>
              </a:rPr>
              <a:t> H., </a:t>
            </a:r>
            <a:r>
              <a:rPr lang="en-US" sz="2000" dirty="0" err="1" smtClean="0">
                <a:latin typeface="Arial" pitchFamily="34" charset="0"/>
                <a:cs typeface="Arial" pitchFamily="34" charset="0"/>
              </a:rPr>
              <a:t>Geralds</a:t>
            </a:r>
            <a:r>
              <a:rPr lang="en-US" sz="2000" dirty="0" smtClean="0">
                <a:latin typeface="Arial" pitchFamily="34" charset="0"/>
                <a:cs typeface="Arial" pitchFamily="34" charset="0"/>
              </a:rPr>
              <a:t> M. Corporate Financing Decisions: Theory, Evidence and Practice. – Washington, 2011. – 504 p.</a:t>
            </a:r>
            <a:endParaRPr lang="ru-RU" sz="2000" dirty="0" smtClean="0">
              <a:latin typeface="Arial" pitchFamily="34" charset="0"/>
              <a:cs typeface="Arial" pitchFamily="34" charset="0"/>
            </a:endParaRPr>
          </a:p>
          <a:p>
            <a:pPr algn="ctr">
              <a:lnSpc>
                <a:spcPct val="110000"/>
              </a:lnSpc>
              <a:spcBef>
                <a:spcPts val="0"/>
              </a:spcBef>
              <a:buNone/>
            </a:pPr>
            <a:r>
              <a:rPr lang="en-US" sz="2000" dirty="0" smtClean="0">
                <a:latin typeface="Arial" pitchFamily="34" charset="0"/>
                <a:cs typeface="Arial" pitchFamily="34" charset="0"/>
              </a:rPr>
              <a:t>6. </a:t>
            </a:r>
            <a:r>
              <a:rPr lang="en-US" sz="2000" dirty="0" err="1" smtClean="0">
                <a:latin typeface="Arial" pitchFamily="34" charset="0"/>
                <a:cs typeface="Arial" pitchFamily="34" charset="0"/>
              </a:rPr>
              <a:t>Ambar</a:t>
            </a:r>
            <a:r>
              <a:rPr lang="en-US" sz="2000" dirty="0" smtClean="0">
                <a:latin typeface="Arial" pitchFamily="34" charset="0"/>
                <a:cs typeface="Arial" pitchFamily="34" charset="0"/>
              </a:rPr>
              <a:t> G., </a:t>
            </a:r>
            <a:r>
              <a:rPr lang="en-US" sz="2000" dirty="0" err="1" smtClean="0">
                <a:latin typeface="Arial" pitchFamily="34" charset="0"/>
                <a:cs typeface="Arial" pitchFamily="34" charset="0"/>
              </a:rPr>
              <a:t>Chandana</a:t>
            </a:r>
            <a:r>
              <a:rPr lang="en-US" sz="2000" dirty="0" smtClean="0">
                <a:latin typeface="Arial" pitchFamily="34" charset="0"/>
                <a:cs typeface="Arial" pitchFamily="34" charset="0"/>
              </a:rPr>
              <a:t> G. Public Finance. – India, 2014. – 368 p.</a:t>
            </a:r>
            <a:endParaRPr lang="ru-RU" sz="2000" dirty="0" smtClean="0">
              <a:latin typeface="Arial" pitchFamily="34" charset="0"/>
              <a:cs typeface="Arial" pitchFamily="34" charset="0"/>
            </a:endParaRPr>
          </a:p>
          <a:p>
            <a:pPr algn="ctr">
              <a:lnSpc>
                <a:spcPct val="110000"/>
              </a:lnSpc>
              <a:spcBef>
                <a:spcPts val="0"/>
              </a:spcBef>
              <a:buNone/>
            </a:pPr>
            <a:r>
              <a:rPr lang="en-US" sz="2000" dirty="0" smtClean="0">
                <a:latin typeface="Arial" pitchFamily="34" charset="0"/>
                <a:cs typeface="Arial" pitchFamily="34" charset="0"/>
              </a:rPr>
              <a:t>7. </a:t>
            </a:r>
            <a:r>
              <a:rPr lang="en-US" sz="2000" dirty="0" err="1" smtClean="0">
                <a:latin typeface="Arial" pitchFamily="34" charset="0"/>
                <a:cs typeface="Arial" pitchFamily="34" charset="0"/>
              </a:rPr>
              <a:t>Bollen</a:t>
            </a:r>
            <a:r>
              <a:rPr lang="en-US" sz="2000" dirty="0" smtClean="0">
                <a:latin typeface="Arial" pitchFamily="34" charset="0"/>
                <a:cs typeface="Arial" pitchFamily="34" charset="0"/>
              </a:rPr>
              <a:t> J., Mao H., </a:t>
            </a:r>
            <a:r>
              <a:rPr lang="en-US" sz="2000" dirty="0" err="1" smtClean="0">
                <a:latin typeface="Arial" pitchFamily="34" charset="0"/>
                <a:cs typeface="Arial" pitchFamily="34" charset="0"/>
              </a:rPr>
              <a:t>Zeng</a:t>
            </a:r>
            <a:r>
              <a:rPr lang="en-US" sz="2000" dirty="0" smtClean="0">
                <a:latin typeface="Arial" pitchFamily="34" charset="0"/>
                <a:cs typeface="Arial" pitchFamily="34" charset="0"/>
              </a:rPr>
              <a:t> X. Twitter Mood Predicts the Stock Market//Journal of Computational Science. – 2011. – Vol. 2(1). – pp. 1–8.</a:t>
            </a:r>
            <a:endParaRPr lang="ru-RU" sz="2000" dirty="0" smtClean="0">
              <a:latin typeface="Arial" pitchFamily="34" charset="0"/>
              <a:cs typeface="Arial" pitchFamily="34" charset="0"/>
            </a:endParaRPr>
          </a:p>
          <a:p>
            <a:pPr algn="ctr">
              <a:lnSpc>
                <a:spcPct val="110000"/>
              </a:lnSpc>
              <a:spcBef>
                <a:spcPts val="0"/>
              </a:spcBef>
              <a:buNone/>
            </a:pPr>
            <a:r>
              <a:rPr lang="uz-Cyrl-UZ" sz="2000" dirty="0" smtClean="0">
                <a:latin typeface="Arial" pitchFamily="34" charset="0"/>
                <a:cs typeface="Arial" pitchFamily="34" charset="0"/>
              </a:rPr>
              <a:t>8. </a:t>
            </a:r>
            <a:r>
              <a:rPr lang="en-US" sz="2000" dirty="0" smtClean="0">
                <a:latin typeface="Arial" pitchFamily="34" charset="0"/>
                <a:cs typeface="Arial" pitchFamily="34" charset="0"/>
              </a:rPr>
              <a:t>Melvin M., </a:t>
            </a:r>
            <a:r>
              <a:rPr lang="en-US" sz="2000" dirty="0" err="1" smtClean="0">
                <a:latin typeface="Arial" pitchFamily="34" charset="0"/>
                <a:cs typeface="Arial" pitchFamily="34" charset="0"/>
              </a:rPr>
              <a:t>Norrbin</a:t>
            </a:r>
            <a:r>
              <a:rPr lang="en-US" sz="2000" dirty="0" smtClean="0">
                <a:latin typeface="Arial" pitchFamily="34" charset="0"/>
                <a:cs typeface="Arial" pitchFamily="34" charset="0"/>
              </a:rPr>
              <a:t> S. International Money and Finance. – Oxford: Academic Press, 2017. – 344 p.</a:t>
            </a:r>
            <a:endParaRPr lang="ru-RU" sz="2000" dirty="0" smtClean="0">
              <a:latin typeface="Arial" pitchFamily="34" charset="0"/>
              <a:cs typeface="Arial" pitchFamily="34" charset="0"/>
            </a:endParaRPr>
          </a:p>
          <a:p>
            <a:pPr algn="ctr">
              <a:lnSpc>
                <a:spcPct val="110000"/>
              </a:lnSpc>
              <a:spcBef>
                <a:spcPts val="0"/>
              </a:spcBef>
              <a:buNone/>
            </a:pPr>
            <a:r>
              <a:rPr lang="uz-Cyrl-UZ" sz="2000" dirty="0" smtClean="0">
                <a:latin typeface="Arial" pitchFamily="34" charset="0"/>
                <a:cs typeface="Arial" pitchFamily="34" charset="0"/>
              </a:rPr>
              <a:t>9. Банк статистикаси. </a:t>
            </a:r>
            <a:r>
              <a:rPr lang="en-US" sz="2000" dirty="0" smtClean="0">
                <a:latin typeface="Arial" pitchFamily="34" charset="0"/>
                <a:cs typeface="Arial" pitchFamily="34" charset="0"/>
              </a:rPr>
              <a:t>www</a:t>
            </a:r>
            <a:r>
              <a:rPr lang="ru-RU" sz="2000" dirty="0" smtClean="0">
                <a:latin typeface="Arial" pitchFamily="34" charset="0"/>
                <a:cs typeface="Arial" pitchFamily="34" charset="0"/>
              </a:rPr>
              <a:t>.</a:t>
            </a:r>
            <a:r>
              <a:rPr lang="en-US" sz="2000" dirty="0" err="1" smtClean="0">
                <a:latin typeface="Arial" pitchFamily="34" charset="0"/>
                <a:cs typeface="Arial" pitchFamily="34" charset="0"/>
              </a:rPr>
              <a:t>cbu</a:t>
            </a:r>
            <a:r>
              <a:rPr lang="ru-RU" sz="2000" dirty="0" smtClean="0">
                <a:latin typeface="Arial" pitchFamily="34" charset="0"/>
                <a:cs typeface="Arial" pitchFamily="34" charset="0"/>
              </a:rPr>
              <a:t>.</a:t>
            </a:r>
            <a:r>
              <a:rPr lang="en-US" sz="2000" dirty="0" err="1" smtClean="0">
                <a:latin typeface="Arial" pitchFamily="34" charset="0"/>
                <a:cs typeface="Arial" pitchFamily="34" charset="0"/>
              </a:rPr>
              <a:t>uz</a:t>
            </a:r>
            <a:r>
              <a:rPr lang="en-US" sz="2000" dirty="0" smtClean="0">
                <a:latin typeface="Arial" pitchFamily="34" charset="0"/>
                <a:cs typeface="Arial" pitchFamily="34" charset="0"/>
              </a:rPr>
              <a:t> </a:t>
            </a:r>
            <a:r>
              <a:rPr lang="uz-Cyrl-UZ" sz="2000" dirty="0" smtClean="0">
                <a:latin typeface="Arial" pitchFamily="34" charset="0"/>
                <a:cs typeface="Arial" pitchFamily="34" charset="0"/>
              </a:rPr>
              <a:t>(Ўзбекистон Республикаси Марказий банки)</a:t>
            </a:r>
            <a:endParaRPr lang="ru-RU" sz="2000" dirty="0" smtClean="0">
              <a:latin typeface="Arial" pitchFamily="34" charset="0"/>
              <a:cs typeface="Arial" pitchFamily="34" charset="0"/>
            </a:endParaRPr>
          </a:p>
          <a:p>
            <a:pPr algn="ctr">
              <a:buNone/>
            </a:pPr>
            <a:endParaRPr lang="en-US" sz="2000" dirty="0" smtClean="0">
              <a:latin typeface="Arial" pitchFamily="34" charset="0"/>
              <a:cs typeface="Arial" pitchFamily="34" charset="0"/>
            </a:endParaRPr>
          </a:p>
          <a:p>
            <a:pPr algn="ctr">
              <a:buNone/>
            </a:pPr>
            <a:endParaRPr lang="ru-RU" sz="2000" dirty="0">
              <a:latin typeface="Arial" pitchFamily="34" charset="0"/>
              <a:cs typeface="Arial" pitchFamily="34" charset="0"/>
            </a:endParaRPr>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257</TotalTime>
  <Words>1477</Words>
  <Application>Microsoft Office PowerPoint</Application>
  <PresentationFormat>Экран (4:3)</PresentationFormat>
  <Paragraphs>235</Paragraphs>
  <Slides>31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31</vt:i4>
      </vt:variant>
    </vt:vector>
  </HeadingPairs>
  <TitlesOfParts>
    <vt:vector size="32" baseType="lpstr">
      <vt:lpstr>Тема Office</vt:lpstr>
      <vt:lpstr>Бизнес ва тадбиркорлик олий мактаби Кафедра: Инвестициялар ва лойиҳа бошқаруви Фан:  Тадбиркорлик ва инновациялар Мавзу: Тадбиркорлик субъектларининг инновацион фаолиятини молиялаштириш Financing of innovative activities of business entities </vt:lpstr>
      <vt:lpstr>Маъруза режаси</vt:lpstr>
      <vt:lpstr>1. Инновацион фаолиятни молиялаштиришнинг меъёрий-ҳуқуқий асослари</vt:lpstr>
      <vt:lpstr>1. Инновацион фаолиятни молиялаштиришнинг меъёрий-ҳуқуқий асослари</vt:lpstr>
      <vt:lpstr>1. Инновацион фаолиятни молиялаштиришнинг меъёрий-ҳуқуқий асослари</vt:lpstr>
      <vt:lpstr>2. Тадбиркорлик субъектлари инновацион фаолиятини молиялаштириш манбалари</vt:lpstr>
      <vt:lpstr>Слайд 7</vt:lpstr>
      <vt:lpstr>2. Тадбиркорлик субъектлари инновацион фаолиятини молиялаштириш манбалари</vt:lpstr>
      <vt:lpstr>Слайд 9</vt:lpstr>
      <vt:lpstr>Ўзбекистон Республикаси тижорат банклари кредитларининг ўртача йиллик фоиз ставкаси, % [9]</vt:lpstr>
      <vt:lpstr>2. Тадбиркорлик субъектлари инновацион фаолиятини молиялаштириш манбалари</vt:lpstr>
      <vt:lpstr>Слайд 12</vt:lpstr>
      <vt:lpstr>Ўзбекистон Республикасида асосий капиталга қилинган инвестицияларни молиялаштириш манбалари, 2021 йилнинг 1 январь ҳолатига [9]</vt:lpstr>
      <vt:lpstr>2016-2020 йилларда "Ўзбекнефтгаз" АЖ томонидан амалга оширилаётган лойиҳалар бўйича инвестицияларни ўзлаштириш тўғрисида маълумот [9]</vt:lpstr>
      <vt:lpstr>"Ўзбекнефтгаз" АЖ томонидан амалга оширилаётган лойиҳаларга салоҳиятли инвесторларни таснифлаш [9]</vt:lpstr>
      <vt:lpstr>2016-2020 йилларда "Ўзбекнефтгаз" АЖ томонидан инвестицияларни ўзлаштириш динамикаси (млн. АҚШ доллари [9]</vt:lpstr>
      <vt:lpstr>3. Тадбиркорлик субъектлари инновацион фаолиятини молиялаштириш борасидаги муаммолар</vt:lpstr>
      <vt:lpstr>Сўмнинг 1 АҚШ долларига нисбатан номинал алмашув курси, сўм</vt:lpstr>
      <vt:lpstr>3. Тадбиркорлик субъектлари инновацион фаолиятини молиялаштириш борасидаги муаммолар</vt:lpstr>
      <vt:lpstr>Тижорат банкларида узоқ муддатли ресурсларни етишмаслиги сабаблари</vt:lpstr>
      <vt:lpstr>3. Тадбиркорлик субъектлари инновацион фаолиятини молиялаштириш борасидаги муаммолар</vt:lpstr>
      <vt:lpstr>Давлат бюджети дефицитини коронгавирус пандемияси пайтида ортиши сабаблари</vt:lpstr>
      <vt:lpstr>Давлат бюджети дефицитини коронгавирус пандемияси пайтида ортиши сабаблари</vt:lpstr>
      <vt:lpstr>Давлат бюджети дефицитини коронгавирус пандемияси пайтида ортиши сабаблари</vt:lpstr>
      <vt:lpstr>3. Тадбиркорлик субъектлари инновацион фаолиятини молиялаштириш борасидаги муаммолар</vt:lpstr>
      <vt:lpstr>3. Тадбиркорлик субъектлари инновацион фаолиятини молиялаштириш борасидаги муаммолар</vt:lpstr>
      <vt:lpstr>Слайд 27</vt:lpstr>
      <vt:lpstr>6. Тижорат банклари кредитлари фоиз ставкаларининг юқори эканлиги</vt:lpstr>
      <vt:lpstr>Инновацион рискларни бошқариш тизимининг ривожланмаганлиги</vt:lpstr>
      <vt:lpstr>Инновацион рискларни бошқариш тизимининг ривожланмаганлиги</vt:lpstr>
      <vt:lpstr>Фойдаланилган адабиётлар рўйхати</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Бизнес ва тадбиркорлик олий мактаби Кафедра: Инвестициялар ва лойиҳа бошқаруви Фан:  Тадбиркорлик ва инновациялар Мавзу: Тадбиркорлик субъектларининг инновацион фаолиятини молиялаштириш</dc:title>
  <dc:creator>User</dc:creator>
  <cp:lastModifiedBy>t.boboqulov</cp:lastModifiedBy>
  <cp:revision>104</cp:revision>
  <dcterms:created xsi:type="dcterms:W3CDTF">2020-11-03T05:01:22Z</dcterms:created>
  <dcterms:modified xsi:type="dcterms:W3CDTF">2021-10-26T05:06:18Z</dcterms:modified>
</cp:coreProperties>
</file>