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87" r:id="rId6"/>
    <p:sldId id="288" r:id="rId7"/>
    <p:sldId id="260" r:id="rId8"/>
    <p:sldId id="261" r:id="rId9"/>
    <p:sldId id="262" r:id="rId10"/>
    <p:sldId id="263" r:id="rId11"/>
    <p:sldId id="264" r:id="rId12"/>
    <p:sldId id="265" r:id="rId13"/>
    <p:sldId id="266" r:id="rId14"/>
    <p:sldId id="267" r:id="rId15"/>
    <p:sldId id="289" r:id="rId16"/>
    <p:sldId id="290" r:id="rId17"/>
    <p:sldId id="268" r:id="rId18"/>
    <p:sldId id="269" r:id="rId19"/>
    <p:sldId id="291" r:id="rId20"/>
    <p:sldId id="270" r:id="rId21"/>
    <p:sldId id="286" r:id="rId22"/>
    <p:sldId id="271" r:id="rId23"/>
    <p:sldId id="272" r:id="rId24"/>
    <p:sldId id="274" r:id="rId25"/>
    <p:sldId id="275" r:id="rId26"/>
    <p:sldId id="276" r:id="rId27"/>
    <p:sldId id="277" r:id="rId28"/>
    <p:sldId id="278" r:id="rId29"/>
    <p:sldId id="273" r:id="rId30"/>
    <p:sldId id="285" r:id="rId3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100" d="100"/>
          <a:sy n="100" d="100"/>
        </p:scale>
        <p:origin x="-1104" y="6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969CA7BB-32B5-4E35-84CB-F9ED6867017D}" type="datetimeFigureOut">
              <a:rPr lang="ru-RU" smtClean="0"/>
              <a:pPr/>
              <a:t>26.10.2021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F855D3D-25FD-4562-9611-9AB7B21841B7}"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69CA7BB-32B5-4E35-84CB-F9ED6867017D}" type="datetimeFigureOut">
              <a:rPr lang="ru-RU" smtClean="0"/>
              <a:pPr/>
              <a:t>26.10.2021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F855D3D-25FD-4562-9611-9AB7B21841B7}"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969CA7BB-32B5-4E35-84CB-F9ED6867017D}" type="datetimeFigureOut">
              <a:rPr lang="ru-RU" smtClean="0"/>
              <a:pPr/>
              <a:t>26.10.2021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F855D3D-25FD-4562-9611-9AB7B21841B7}"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969CA7BB-32B5-4E35-84CB-F9ED6867017D}" type="datetimeFigureOut">
              <a:rPr lang="ru-RU" smtClean="0"/>
              <a:pPr/>
              <a:t>26.10.2021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F855D3D-25FD-4562-9611-9AB7B21841B7}"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969CA7BB-32B5-4E35-84CB-F9ED6867017D}" type="datetimeFigureOut">
              <a:rPr lang="ru-RU" smtClean="0"/>
              <a:pPr/>
              <a:t>26.10.2021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F855D3D-25FD-4562-9611-9AB7B21841B7}"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969CA7BB-32B5-4E35-84CB-F9ED6867017D}" type="datetimeFigureOut">
              <a:rPr lang="ru-RU" smtClean="0"/>
              <a:pPr/>
              <a:t>26.10.2021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4F855D3D-25FD-4562-9611-9AB7B21841B7}"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969CA7BB-32B5-4E35-84CB-F9ED6867017D}" type="datetimeFigureOut">
              <a:rPr lang="ru-RU" smtClean="0"/>
              <a:pPr/>
              <a:t>26.10.2021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4F855D3D-25FD-4562-9611-9AB7B21841B7}"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969CA7BB-32B5-4E35-84CB-F9ED6867017D}" type="datetimeFigureOut">
              <a:rPr lang="ru-RU" smtClean="0"/>
              <a:pPr/>
              <a:t>26.10.2021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F855D3D-25FD-4562-9611-9AB7B21841B7}"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969CA7BB-32B5-4E35-84CB-F9ED6867017D}" type="datetimeFigureOut">
              <a:rPr lang="ru-RU" smtClean="0"/>
              <a:pPr/>
              <a:t>26.10.2021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F855D3D-25FD-4562-9611-9AB7B21841B7}"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69CA7BB-32B5-4E35-84CB-F9ED6867017D}" type="datetimeFigureOut">
              <a:rPr lang="ru-RU" smtClean="0"/>
              <a:pPr/>
              <a:t>26.10.2021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F855D3D-25FD-4562-9611-9AB7B21841B7}"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69CA7BB-32B5-4E35-84CB-F9ED6867017D}" type="datetimeFigureOut">
              <a:rPr lang="ru-RU" smtClean="0"/>
              <a:pPr/>
              <a:t>26.10.2021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F855D3D-25FD-4562-9611-9AB7B21841B7}"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9CA7BB-32B5-4E35-84CB-F9ED6867017D}" type="datetimeFigureOut">
              <a:rPr lang="ru-RU" smtClean="0"/>
              <a:pPr/>
              <a:t>26.10.2021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855D3D-25FD-4562-9611-9AB7B21841B7}"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1071547"/>
            <a:ext cx="7772400" cy="4143404"/>
          </a:xfrm>
        </p:spPr>
        <p:txBody>
          <a:bodyPr>
            <a:normAutofit/>
          </a:bodyPr>
          <a:lstStyle/>
          <a:p>
            <a:r>
              <a:rPr lang="uz-Cyrl-UZ" sz="2800" b="1" dirty="0" smtClean="0">
                <a:solidFill>
                  <a:srgbClr val="0070C0"/>
                </a:solidFill>
                <a:latin typeface="Arial" pitchFamily="34" charset="0"/>
                <a:cs typeface="Arial" pitchFamily="34" charset="0"/>
              </a:rPr>
              <a:t>Бизнес ва тадбиркорлик олий мактаби</a:t>
            </a:r>
            <a:br>
              <a:rPr lang="uz-Cyrl-UZ" sz="2800" b="1" dirty="0" smtClean="0">
                <a:solidFill>
                  <a:srgbClr val="0070C0"/>
                </a:solidFill>
                <a:latin typeface="Arial" pitchFamily="34" charset="0"/>
                <a:cs typeface="Arial" pitchFamily="34" charset="0"/>
              </a:rPr>
            </a:br>
            <a:r>
              <a:rPr lang="uz-Cyrl-UZ" sz="2000" b="1" dirty="0" smtClean="0">
                <a:solidFill>
                  <a:srgbClr val="0070C0"/>
                </a:solidFill>
                <a:latin typeface="Arial" pitchFamily="34" charset="0"/>
                <a:cs typeface="Arial" pitchFamily="34" charset="0"/>
              </a:rPr>
              <a:t/>
            </a:r>
            <a:br>
              <a:rPr lang="uz-Cyrl-UZ" sz="2000" b="1" dirty="0" smtClean="0">
                <a:solidFill>
                  <a:srgbClr val="0070C0"/>
                </a:solidFill>
                <a:latin typeface="Arial" pitchFamily="34" charset="0"/>
                <a:cs typeface="Arial" pitchFamily="34" charset="0"/>
              </a:rPr>
            </a:br>
            <a:r>
              <a:rPr lang="uz-Cyrl-UZ" sz="2400" b="1" dirty="0" smtClean="0">
                <a:solidFill>
                  <a:srgbClr val="0070C0"/>
                </a:solidFill>
                <a:latin typeface="Arial" pitchFamily="34" charset="0"/>
                <a:cs typeface="Arial" pitchFamily="34" charset="0"/>
              </a:rPr>
              <a:t>Кафедра: Инвестициялар ва лойиҳа бошқаруви</a:t>
            </a:r>
            <a:br>
              <a:rPr lang="uz-Cyrl-UZ" sz="2400" b="1" dirty="0" smtClean="0">
                <a:solidFill>
                  <a:srgbClr val="0070C0"/>
                </a:solidFill>
                <a:latin typeface="Arial" pitchFamily="34" charset="0"/>
                <a:cs typeface="Arial" pitchFamily="34" charset="0"/>
              </a:rPr>
            </a:br>
            <a:r>
              <a:rPr lang="uz-Cyrl-UZ" sz="2400" b="1" dirty="0" smtClean="0">
                <a:solidFill>
                  <a:srgbClr val="0070C0"/>
                </a:solidFill>
                <a:latin typeface="Arial" pitchFamily="34" charset="0"/>
                <a:cs typeface="Arial" pitchFamily="34" charset="0"/>
              </a:rPr>
              <a:t>Фан:  Тадбиркорлик ва инновациялар</a:t>
            </a:r>
            <a:br>
              <a:rPr lang="uz-Cyrl-UZ" sz="2400" b="1" dirty="0" smtClean="0">
                <a:solidFill>
                  <a:srgbClr val="0070C0"/>
                </a:solidFill>
                <a:latin typeface="Arial" pitchFamily="34" charset="0"/>
                <a:cs typeface="Arial" pitchFamily="34" charset="0"/>
              </a:rPr>
            </a:br>
            <a:r>
              <a:rPr lang="uz-Cyrl-UZ" sz="2400" b="1" dirty="0" smtClean="0">
                <a:solidFill>
                  <a:srgbClr val="0070C0"/>
                </a:solidFill>
                <a:latin typeface="Arial" pitchFamily="34" charset="0"/>
                <a:cs typeface="Arial" pitchFamily="34" charset="0"/>
              </a:rPr>
              <a:t>Мавзу:</a:t>
            </a:r>
            <a:r>
              <a:rPr lang="uz-Cyrl-UZ" sz="2000" b="1" dirty="0" smtClean="0">
                <a:solidFill>
                  <a:srgbClr val="0070C0"/>
                </a:solidFill>
                <a:latin typeface="Arial" pitchFamily="34" charset="0"/>
                <a:cs typeface="Arial" pitchFamily="34" charset="0"/>
              </a:rPr>
              <a:t/>
            </a:r>
            <a:br>
              <a:rPr lang="uz-Cyrl-UZ" sz="2000" b="1" dirty="0" smtClean="0">
                <a:solidFill>
                  <a:srgbClr val="0070C0"/>
                </a:solidFill>
                <a:latin typeface="Arial" pitchFamily="34" charset="0"/>
                <a:cs typeface="Arial" pitchFamily="34" charset="0"/>
              </a:rPr>
            </a:br>
            <a:r>
              <a:rPr lang="uz-Cyrl-UZ" sz="2800" b="1" dirty="0" smtClean="0">
                <a:solidFill>
                  <a:srgbClr val="0070C0"/>
                </a:solidFill>
                <a:latin typeface="Arial" pitchFamily="34" charset="0"/>
                <a:cs typeface="Arial" pitchFamily="34" charset="0"/>
              </a:rPr>
              <a:t>Миллий инновацион тизимлар ва уларнинг ўзига хос </a:t>
            </a:r>
            <a:r>
              <a:rPr lang="uz-Cyrl-UZ" sz="2800" b="1" dirty="0" smtClean="0">
                <a:solidFill>
                  <a:srgbClr val="0070C0"/>
                </a:solidFill>
                <a:latin typeface="Arial" pitchFamily="34" charset="0"/>
                <a:cs typeface="Arial" pitchFamily="34" charset="0"/>
              </a:rPr>
              <a:t>хусусиятлари</a:t>
            </a:r>
            <a:r>
              <a:rPr lang="en-US" sz="2800" b="1" dirty="0" smtClean="0">
                <a:solidFill>
                  <a:srgbClr val="0070C0"/>
                </a:solidFill>
                <a:latin typeface="Arial" pitchFamily="34" charset="0"/>
                <a:cs typeface="Arial" pitchFamily="34" charset="0"/>
              </a:rPr>
              <a:t/>
            </a:r>
            <a:br>
              <a:rPr lang="en-US" sz="2800" b="1" dirty="0" smtClean="0">
                <a:solidFill>
                  <a:srgbClr val="0070C0"/>
                </a:solidFill>
                <a:latin typeface="Arial" pitchFamily="34" charset="0"/>
                <a:cs typeface="Arial" pitchFamily="34" charset="0"/>
              </a:rPr>
            </a:br>
            <a:r>
              <a:rPr lang="en-US" sz="2800" b="1" dirty="0" smtClean="0">
                <a:solidFill>
                  <a:srgbClr val="0070C0"/>
                </a:solidFill>
                <a:latin typeface="Arial" pitchFamily="34" charset="0"/>
                <a:cs typeface="Arial" pitchFamily="34" charset="0"/>
              </a:rPr>
              <a:t>National innovation systems and their features</a:t>
            </a:r>
            <a:endParaRPr lang="ru-RU" sz="2800" dirty="0">
              <a:latin typeface="Arial" pitchFamily="34" charset="0"/>
              <a:cs typeface="Arial" pitchFamily="34" charset="0"/>
            </a:endParaRPr>
          </a:p>
        </p:txBody>
      </p:sp>
      <p:sp>
        <p:nvSpPr>
          <p:cNvPr id="3" name="Подзаголовок 2"/>
          <p:cNvSpPr>
            <a:spLocks noGrp="1"/>
          </p:cNvSpPr>
          <p:nvPr>
            <p:ph type="subTitle" idx="1"/>
          </p:nvPr>
        </p:nvSpPr>
        <p:spPr>
          <a:xfrm>
            <a:off x="1371600" y="5357826"/>
            <a:ext cx="6400800" cy="642942"/>
          </a:xfrm>
        </p:spPr>
        <p:txBody>
          <a:bodyPr>
            <a:normAutofit/>
          </a:bodyPr>
          <a:lstStyle/>
          <a:p>
            <a:pPr algn="r"/>
            <a:r>
              <a:rPr lang="uz-Cyrl-UZ" sz="2400" b="1" dirty="0" smtClean="0">
                <a:solidFill>
                  <a:srgbClr val="7030A0"/>
                </a:solidFill>
                <a:latin typeface="Arial" pitchFamily="34" charset="0"/>
                <a:cs typeface="Arial" pitchFamily="34" charset="0"/>
              </a:rPr>
              <a:t>и.ф.д., проф. Т.И. Бобакулов</a:t>
            </a:r>
            <a:endParaRPr lang="ru-RU" sz="2400" b="1" dirty="0">
              <a:solidFill>
                <a:srgbClr val="7030A0"/>
              </a:solidFill>
              <a:latin typeface="Arial" pitchFamily="34" charset="0"/>
              <a:cs typeface="Arial"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368412"/>
          </a:xfrm>
        </p:spPr>
        <p:txBody>
          <a:bodyPr>
            <a:normAutofit/>
          </a:bodyPr>
          <a:lstStyle/>
          <a:p>
            <a:r>
              <a:rPr lang="uz-Cyrl-UZ" sz="2800" b="1" dirty="0" smtClean="0">
                <a:solidFill>
                  <a:srgbClr val="0070C0"/>
                </a:solidFill>
                <a:latin typeface="Arial" pitchFamily="34" charset="0"/>
                <a:cs typeface="Arial" pitchFamily="34" charset="0"/>
              </a:rPr>
              <a:t>Маъруза режаси</a:t>
            </a:r>
            <a:endParaRPr lang="ru-RU" sz="2800" b="1"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a:xfrm>
            <a:off x="1071538" y="1928802"/>
            <a:ext cx="7000924" cy="4197361"/>
          </a:xfrm>
        </p:spPr>
        <p:txBody>
          <a:bodyPr>
            <a:normAutofit/>
          </a:bodyPr>
          <a:lstStyle/>
          <a:p>
            <a:pPr algn="ctr">
              <a:spcBef>
                <a:spcPts val="0"/>
              </a:spcBef>
              <a:buNone/>
            </a:pPr>
            <a:r>
              <a:rPr lang="uz-Cyrl-UZ" sz="2800" b="1" dirty="0" smtClean="0">
                <a:solidFill>
                  <a:srgbClr val="7030A0"/>
                </a:solidFill>
                <a:latin typeface="Arial" pitchFamily="34" charset="0"/>
                <a:cs typeface="Arial" pitchFamily="34" charset="0"/>
              </a:rPr>
              <a:t>1. Миллий инновацион тизимнинг моҳияти</a:t>
            </a:r>
          </a:p>
          <a:p>
            <a:pPr algn="ctr">
              <a:spcBef>
                <a:spcPts val="0"/>
              </a:spcBef>
              <a:buNone/>
            </a:pPr>
            <a:r>
              <a:rPr lang="uz-Cyrl-UZ" sz="2800" b="1" dirty="0" smtClean="0">
                <a:solidFill>
                  <a:srgbClr val="7030A0"/>
                </a:solidFill>
                <a:latin typeface="Arial" pitchFamily="34" charset="0"/>
                <a:cs typeface="Arial" pitchFamily="34" charset="0"/>
              </a:rPr>
              <a:t>2. Миллий инновацион тизимнинг таркиби</a:t>
            </a:r>
          </a:p>
          <a:p>
            <a:pPr algn="ctr">
              <a:spcBef>
                <a:spcPts val="0"/>
              </a:spcBef>
              <a:buNone/>
            </a:pPr>
            <a:r>
              <a:rPr lang="uz-Cyrl-UZ" sz="2800" b="1" dirty="0" smtClean="0">
                <a:solidFill>
                  <a:srgbClr val="7030A0"/>
                </a:solidFill>
                <a:latin typeface="Arial" pitchFamily="34" charset="0"/>
                <a:cs typeface="Arial" pitchFamily="34" charset="0"/>
              </a:rPr>
              <a:t>3. Миллий инновацион тизимларнинг ўзига хос хусусиятлари</a:t>
            </a:r>
            <a:endParaRPr lang="ru-RU" sz="2800" b="1" dirty="0">
              <a:solidFill>
                <a:srgbClr val="7030A0"/>
              </a:solidFill>
              <a:latin typeface="Arial" pitchFamily="34" charset="0"/>
              <a:cs typeface="Arial"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1. Миллий инновацион тизимнинг моҳияти</a:t>
            </a:r>
            <a:endParaRPr lang="ru-RU" sz="2800"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spcBef>
                <a:spcPts val="0"/>
              </a:spcBef>
              <a:buNone/>
            </a:pPr>
            <a:r>
              <a:rPr lang="uz-Cyrl-UZ" sz="2400" b="1" dirty="0">
                <a:solidFill>
                  <a:srgbClr val="7030A0"/>
                </a:solidFill>
                <a:latin typeface="Arial" pitchFamily="34" charset="0"/>
                <a:cs typeface="Arial" pitchFamily="34" charset="0"/>
              </a:rPr>
              <a:t>Миллий инновацион тизим  – бу мамлакат ҳудуди доирасида илмий билимлар ва технологияларни ишлаб чиқиш ва тижоратлаштириш билан шуғулланадиган субъектларнинг мажмуидир (йиғиндиси</a:t>
            </a:r>
            <a:r>
              <a:rPr lang="uz-Cyrl-UZ" sz="2400" b="1" dirty="0" smtClean="0">
                <a:solidFill>
                  <a:srgbClr val="7030A0"/>
                </a:solidFill>
                <a:latin typeface="Arial" pitchFamily="34" charset="0"/>
                <a:cs typeface="Arial" pitchFamily="34" charset="0"/>
              </a:rPr>
              <a:t>).</a:t>
            </a:r>
          </a:p>
          <a:p>
            <a:pPr algn="ctr">
              <a:spcBef>
                <a:spcPts val="0"/>
              </a:spcBef>
              <a:buNone/>
            </a:pPr>
            <a:r>
              <a:rPr lang="uz-Cyrl-UZ" sz="2400" b="1" dirty="0">
                <a:solidFill>
                  <a:srgbClr val="7030A0"/>
                </a:solidFill>
                <a:latin typeface="Arial" pitchFamily="34" charset="0"/>
                <a:cs typeface="Arial" pitchFamily="34" charset="0"/>
              </a:rPr>
              <a:t>Миллий инновацион тизим тушунчаси биринчи марта 1987 йилда К.Фриманнинг Японияда инновацион жараёнларни ташкил қилишга бағишланган тадқиқотида </a:t>
            </a:r>
            <a:r>
              <a:rPr lang="uz-Cyrl-UZ" sz="2400" b="1" dirty="0" smtClean="0">
                <a:solidFill>
                  <a:srgbClr val="7030A0"/>
                </a:solidFill>
                <a:latin typeface="Arial" pitchFamily="34" charset="0"/>
                <a:cs typeface="Arial" pitchFamily="34" charset="0"/>
              </a:rPr>
              <a:t>қўлланилган</a:t>
            </a:r>
            <a:r>
              <a:rPr lang="en-US" sz="2400" b="1" dirty="0" smtClean="0">
                <a:solidFill>
                  <a:srgbClr val="7030A0"/>
                </a:solidFill>
                <a:latin typeface="Arial" pitchFamily="34" charset="0"/>
                <a:cs typeface="Arial" pitchFamily="34" charset="0"/>
              </a:rPr>
              <a:t> </a:t>
            </a:r>
            <a:r>
              <a:rPr lang="en-US" sz="2400" b="1" dirty="0" smtClean="0">
                <a:solidFill>
                  <a:srgbClr val="7030A0"/>
                </a:solidFill>
                <a:latin typeface="Arial" pitchFamily="34" charset="0"/>
                <a:cs typeface="Arial" pitchFamily="34" charset="0"/>
              </a:rPr>
              <a:t>[1]</a:t>
            </a:r>
            <a:r>
              <a:rPr lang="uz-Cyrl-UZ" sz="2400" b="1" dirty="0" smtClean="0">
                <a:solidFill>
                  <a:srgbClr val="7030A0"/>
                </a:solidFill>
                <a:latin typeface="Arial" pitchFamily="34" charset="0"/>
                <a:cs typeface="Arial" pitchFamily="34" charset="0"/>
              </a:rPr>
              <a:t>.</a:t>
            </a:r>
            <a:endParaRPr lang="ru-RU" sz="2400" b="1" dirty="0">
              <a:solidFill>
                <a:srgbClr val="7030A0"/>
              </a:solidFill>
              <a:latin typeface="Arial" pitchFamily="34" charset="0"/>
              <a:cs typeface="Arial" pitchFamily="34" charset="0"/>
            </a:endParaRPr>
          </a:p>
          <a:p>
            <a:pPr algn="ctr">
              <a:buNone/>
            </a:pPr>
            <a:endParaRPr lang="ru-RU" sz="2400" b="1"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1. Миллий инновацион тизимнинг моҳияти</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spcBef>
                <a:spcPts val="0"/>
              </a:spcBef>
              <a:buNone/>
            </a:pPr>
            <a:r>
              <a:rPr lang="uz-Cyrl-UZ" sz="2800" b="1" dirty="0">
                <a:solidFill>
                  <a:srgbClr val="7030A0"/>
                </a:solidFill>
                <a:latin typeface="Arial" pitchFamily="34" charset="0"/>
                <a:cs typeface="Arial" pitchFamily="34" charset="0"/>
              </a:rPr>
              <a:t>Миллий тўлов тизимининг </a:t>
            </a:r>
            <a:r>
              <a:rPr lang="uz-Cyrl-UZ" sz="2800" b="1" dirty="0" smtClean="0">
                <a:solidFill>
                  <a:srgbClr val="7030A0"/>
                </a:solidFill>
                <a:latin typeface="Arial" pitchFamily="34" charset="0"/>
                <a:cs typeface="Arial" pitchFamily="34" charset="0"/>
              </a:rPr>
              <a:t>элементлари</a:t>
            </a:r>
            <a:r>
              <a:rPr lang="en-US" sz="2800" b="1" dirty="0" smtClean="0">
                <a:solidFill>
                  <a:srgbClr val="7030A0"/>
                </a:solidFill>
                <a:latin typeface="Arial" pitchFamily="34" charset="0"/>
                <a:cs typeface="Arial" pitchFamily="34" charset="0"/>
              </a:rPr>
              <a:t> [4]</a:t>
            </a:r>
            <a:r>
              <a:rPr lang="uz-Cyrl-UZ" sz="2800" b="1" dirty="0" smtClean="0">
                <a:solidFill>
                  <a:srgbClr val="7030A0"/>
                </a:solidFill>
                <a:latin typeface="Arial" pitchFamily="34" charset="0"/>
                <a:cs typeface="Arial" pitchFamily="34" charset="0"/>
              </a:rPr>
              <a:t>:</a:t>
            </a:r>
            <a:endParaRPr lang="ru-RU" sz="2800" b="1" dirty="0">
              <a:solidFill>
                <a:srgbClr val="7030A0"/>
              </a:solidFill>
              <a:latin typeface="Arial" pitchFamily="34" charset="0"/>
              <a:cs typeface="Arial" pitchFamily="34" charset="0"/>
            </a:endParaRPr>
          </a:p>
          <a:p>
            <a:pPr algn="ctr">
              <a:spcBef>
                <a:spcPts val="0"/>
              </a:spcBef>
              <a:buNone/>
            </a:pPr>
            <a:endParaRPr lang="uz-Cyrl-UZ" sz="2400" b="1" u="sng" dirty="0" smtClean="0">
              <a:solidFill>
                <a:srgbClr val="7030A0"/>
              </a:solidFill>
              <a:latin typeface="Arial" pitchFamily="34" charset="0"/>
              <a:cs typeface="Arial" pitchFamily="34" charset="0"/>
            </a:endParaRPr>
          </a:p>
          <a:p>
            <a:pPr algn="ctr">
              <a:spcBef>
                <a:spcPts val="0"/>
              </a:spcBef>
              <a:buNone/>
            </a:pPr>
            <a:r>
              <a:rPr lang="uz-Cyrl-UZ" sz="2400" b="1" u="sng" dirty="0" smtClean="0">
                <a:solidFill>
                  <a:srgbClr val="7030A0"/>
                </a:solidFill>
                <a:latin typeface="Arial" pitchFamily="34" charset="0"/>
                <a:cs typeface="Arial" pitchFamily="34" charset="0"/>
              </a:rPr>
              <a:t>1</a:t>
            </a:r>
            <a:r>
              <a:rPr lang="uz-Cyrl-UZ" sz="2400" b="1" u="sng" dirty="0">
                <a:solidFill>
                  <a:srgbClr val="7030A0"/>
                </a:solidFill>
                <a:latin typeface="Arial" pitchFamily="34" charset="0"/>
                <a:cs typeface="Arial" pitchFamily="34" charset="0"/>
              </a:rPr>
              <a:t>. Илмий-ишлаб чиқариш элементи</a:t>
            </a:r>
            <a:endParaRPr lang="ru-RU" sz="2400" b="1" u="sng" dirty="0">
              <a:solidFill>
                <a:srgbClr val="7030A0"/>
              </a:solidFill>
              <a:latin typeface="Arial" pitchFamily="34" charset="0"/>
              <a:cs typeface="Arial" pitchFamily="34" charset="0"/>
            </a:endParaRPr>
          </a:p>
          <a:p>
            <a:pPr algn="ctr">
              <a:spcBef>
                <a:spcPts val="0"/>
              </a:spcBef>
              <a:buNone/>
            </a:pPr>
            <a:r>
              <a:rPr lang="uz-Cyrl-UZ" sz="2400" b="1" dirty="0">
                <a:solidFill>
                  <a:srgbClr val="7030A0"/>
                </a:solidFill>
                <a:latin typeface="Arial" pitchFamily="34" charset="0"/>
                <a:cs typeface="Arial" pitchFamily="34" charset="0"/>
              </a:rPr>
              <a:t>(компаниялар, университетлар, давлат лабораториялари, технопарклар, инкубаторлар)</a:t>
            </a:r>
            <a:endParaRPr lang="ru-RU" sz="2400" b="1" dirty="0">
              <a:solidFill>
                <a:srgbClr val="7030A0"/>
              </a:solidFill>
              <a:latin typeface="Arial" pitchFamily="34" charset="0"/>
              <a:cs typeface="Arial" pitchFamily="34" charset="0"/>
            </a:endParaRPr>
          </a:p>
          <a:p>
            <a:pPr algn="ctr">
              <a:spcBef>
                <a:spcPts val="0"/>
              </a:spcBef>
              <a:buNone/>
            </a:pPr>
            <a:endParaRPr lang="uz-Cyrl-UZ" sz="2400" b="1" dirty="0" smtClean="0">
              <a:solidFill>
                <a:srgbClr val="7030A0"/>
              </a:solidFill>
              <a:latin typeface="Arial" pitchFamily="34" charset="0"/>
              <a:cs typeface="Arial" pitchFamily="34" charset="0"/>
            </a:endParaRPr>
          </a:p>
          <a:p>
            <a:pPr algn="ctr">
              <a:spcBef>
                <a:spcPts val="0"/>
              </a:spcBef>
              <a:buNone/>
            </a:pPr>
            <a:r>
              <a:rPr lang="uz-Cyrl-UZ" sz="2400" b="1" u="sng" dirty="0" smtClean="0">
                <a:solidFill>
                  <a:srgbClr val="7030A0"/>
                </a:solidFill>
                <a:latin typeface="Arial" pitchFamily="34" charset="0"/>
                <a:cs typeface="Arial" pitchFamily="34" charset="0"/>
              </a:rPr>
              <a:t>2</a:t>
            </a:r>
            <a:r>
              <a:rPr lang="uz-Cyrl-UZ" sz="2400" b="1" u="sng" dirty="0">
                <a:solidFill>
                  <a:srgbClr val="7030A0"/>
                </a:solidFill>
                <a:latin typeface="Arial" pitchFamily="34" charset="0"/>
                <a:cs typeface="Arial" pitchFamily="34" charset="0"/>
              </a:rPr>
              <a:t>. Инфратузилма элементи</a:t>
            </a:r>
            <a:endParaRPr lang="ru-RU" sz="2400" b="1" u="sng" dirty="0">
              <a:solidFill>
                <a:srgbClr val="7030A0"/>
              </a:solidFill>
              <a:latin typeface="Arial" pitchFamily="34" charset="0"/>
              <a:cs typeface="Arial" pitchFamily="34" charset="0"/>
            </a:endParaRPr>
          </a:p>
          <a:p>
            <a:pPr algn="ctr">
              <a:spcBef>
                <a:spcPts val="0"/>
              </a:spcBef>
              <a:buNone/>
            </a:pPr>
            <a:r>
              <a:rPr lang="uz-Cyrl-UZ" sz="2400" b="1" dirty="0">
                <a:solidFill>
                  <a:srgbClr val="7030A0"/>
                </a:solidFill>
                <a:latin typeface="Arial" pitchFamily="34" charset="0"/>
                <a:cs typeface="Arial" pitchFamily="34" charset="0"/>
              </a:rPr>
              <a:t>(молия бозори ва институтлари, маълумотлар базалари, кадрлар таъминоти, консалтинг хизмати кўрсатувчилар)</a:t>
            </a:r>
            <a:endParaRPr lang="ru-RU" sz="2400" b="1"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400" b="1" dirty="0" smtClean="0">
                <a:solidFill>
                  <a:srgbClr val="0070C0"/>
                </a:solidFill>
                <a:latin typeface="Arial" pitchFamily="34" charset="0"/>
                <a:cs typeface="Arial" pitchFamily="34" charset="0"/>
              </a:rPr>
              <a:t>Молия бозори инструментлари [3]</a:t>
            </a:r>
            <a:endParaRPr lang="ru-RU" sz="2400" b="1"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a:xfrm>
            <a:off x="457200" y="1785926"/>
            <a:ext cx="8229600" cy="4340237"/>
          </a:xfrm>
        </p:spPr>
        <p:txBody>
          <a:bodyPr>
            <a:normAutofit/>
          </a:bodyPr>
          <a:lstStyle/>
          <a:p>
            <a:pPr algn="ctr">
              <a:spcBef>
                <a:spcPts val="0"/>
              </a:spcBef>
              <a:buNone/>
            </a:pPr>
            <a:r>
              <a:rPr lang="uz-Cyrl-UZ" sz="2400" b="1" dirty="0" smtClean="0">
                <a:solidFill>
                  <a:srgbClr val="7030A0"/>
                </a:solidFill>
                <a:latin typeface="Arial" pitchFamily="34" charset="0"/>
                <a:cs typeface="Arial" pitchFamily="34" charset="0"/>
              </a:rPr>
              <a:t>*Акция</a:t>
            </a:r>
          </a:p>
          <a:p>
            <a:pPr algn="ctr">
              <a:spcBef>
                <a:spcPts val="0"/>
              </a:spcBef>
              <a:buNone/>
            </a:pPr>
            <a:r>
              <a:rPr lang="uz-Cyrl-UZ" sz="2400" b="1" dirty="0" smtClean="0">
                <a:solidFill>
                  <a:srgbClr val="7030A0"/>
                </a:solidFill>
                <a:latin typeface="Arial" pitchFamily="34" charset="0"/>
                <a:cs typeface="Arial" pitchFamily="34" charset="0"/>
              </a:rPr>
              <a:t>*Облигация</a:t>
            </a:r>
          </a:p>
          <a:p>
            <a:pPr algn="ctr">
              <a:spcBef>
                <a:spcPts val="0"/>
              </a:spcBef>
              <a:buNone/>
            </a:pPr>
            <a:r>
              <a:rPr lang="uz-Cyrl-UZ" sz="2400" b="1" dirty="0" smtClean="0">
                <a:solidFill>
                  <a:srgbClr val="7030A0"/>
                </a:solidFill>
                <a:latin typeface="Arial" pitchFamily="34" charset="0"/>
                <a:cs typeface="Arial" pitchFamily="34" charset="0"/>
              </a:rPr>
              <a:t>*Депозит сертификати</a:t>
            </a:r>
          </a:p>
          <a:p>
            <a:pPr algn="ctr">
              <a:spcBef>
                <a:spcPts val="0"/>
              </a:spcBef>
              <a:buNone/>
            </a:pPr>
            <a:r>
              <a:rPr lang="uz-Cyrl-UZ" sz="2400" b="1" dirty="0" smtClean="0">
                <a:solidFill>
                  <a:srgbClr val="7030A0"/>
                </a:solidFill>
                <a:latin typeface="Arial" pitchFamily="34" charset="0"/>
                <a:cs typeface="Arial" pitchFamily="34" charset="0"/>
              </a:rPr>
              <a:t>*Жамғарма сертификати</a:t>
            </a:r>
          </a:p>
          <a:p>
            <a:pPr algn="ctr">
              <a:spcBef>
                <a:spcPts val="0"/>
              </a:spcBef>
              <a:buNone/>
            </a:pPr>
            <a:r>
              <a:rPr lang="uz-Cyrl-UZ" sz="2400" b="1" dirty="0" smtClean="0">
                <a:solidFill>
                  <a:srgbClr val="7030A0"/>
                </a:solidFill>
                <a:latin typeface="Arial" pitchFamily="34" charset="0"/>
                <a:cs typeface="Arial" pitchFamily="34" charset="0"/>
              </a:rPr>
              <a:t>*Депозитар тилхатлар</a:t>
            </a:r>
          </a:p>
          <a:p>
            <a:pPr algn="ctr">
              <a:spcBef>
                <a:spcPts val="0"/>
              </a:spcBef>
              <a:buNone/>
            </a:pPr>
            <a:r>
              <a:rPr lang="uz-Cyrl-UZ" sz="2400" b="1" dirty="0" smtClean="0">
                <a:solidFill>
                  <a:srgbClr val="7030A0"/>
                </a:solidFill>
                <a:latin typeface="Arial" pitchFamily="34" charset="0"/>
                <a:cs typeface="Arial" pitchFamily="34" charset="0"/>
              </a:rPr>
              <a:t>*Форвард шартномаси</a:t>
            </a:r>
          </a:p>
          <a:p>
            <a:pPr algn="ctr">
              <a:spcBef>
                <a:spcPts val="0"/>
              </a:spcBef>
              <a:buNone/>
            </a:pPr>
            <a:r>
              <a:rPr lang="uz-Cyrl-UZ" sz="2400" b="1" dirty="0" smtClean="0">
                <a:solidFill>
                  <a:srgbClr val="7030A0"/>
                </a:solidFill>
                <a:latin typeface="Arial" pitchFamily="34" charset="0"/>
                <a:cs typeface="Arial" pitchFamily="34" charset="0"/>
              </a:rPr>
              <a:t>*Опцион</a:t>
            </a:r>
          </a:p>
          <a:p>
            <a:pPr algn="ctr">
              <a:spcBef>
                <a:spcPts val="0"/>
              </a:spcBef>
              <a:buNone/>
            </a:pPr>
            <a:r>
              <a:rPr lang="uz-Cyrl-UZ" sz="2400" b="1" dirty="0" smtClean="0">
                <a:solidFill>
                  <a:srgbClr val="7030A0"/>
                </a:solidFill>
                <a:latin typeface="Arial" pitchFamily="34" charset="0"/>
                <a:cs typeface="Arial" pitchFamily="34" charset="0"/>
              </a:rPr>
              <a:t>*Фьючерс</a:t>
            </a:r>
          </a:p>
          <a:p>
            <a:pPr algn="ctr">
              <a:spcBef>
                <a:spcPts val="0"/>
              </a:spcBef>
              <a:buNone/>
            </a:pPr>
            <a:r>
              <a:rPr lang="uz-Cyrl-UZ" sz="2400" b="1" dirty="0" smtClean="0">
                <a:solidFill>
                  <a:srgbClr val="7030A0"/>
                </a:solidFill>
                <a:latin typeface="Arial" pitchFamily="34" charset="0"/>
                <a:cs typeface="Arial" pitchFamily="34" charset="0"/>
              </a:rPr>
              <a:t>*Своп</a:t>
            </a:r>
          </a:p>
          <a:p>
            <a:pPr algn="ctr">
              <a:spcBef>
                <a:spcPts val="0"/>
              </a:spcBef>
              <a:buNone/>
            </a:pPr>
            <a:r>
              <a:rPr lang="uz-Cyrl-UZ" sz="2400" b="1" dirty="0" smtClean="0">
                <a:solidFill>
                  <a:srgbClr val="7030A0"/>
                </a:solidFill>
                <a:latin typeface="Arial" pitchFamily="34" charset="0"/>
                <a:cs typeface="Arial" pitchFamily="34" charset="0"/>
              </a:rPr>
              <a:t>*Банк кафолатлари</a:t>
            </a:r>
            <a:endParaRPr lang="ru-RU" sz="2400" dirty="0">
              <a:latin typeface="Arial" pitchFamily="34" charset="0"/>
              <a:cs typeface="Arial"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368412"/>
          </a:xfrm>
        </p:spPr>
        <p:txBody>
          <a:bodyPr>
            <a:normAutofit/>
          </a:bodyPr>
          <a:lstStyle/>
          <a:p>
            <a:r>
              <a:rPr lang="uz-Cyrl-UZ" sz="2400" b="1" dirty="0" smtClean="0">
                <a:solidFill>
                  <a:srgbClr val="0070C0"/>
                </a:solidFill>
                <a:latin typeface="Arial" pitchFamily="34" charset="0"/>
                <a:cs typeface="Arial" pitchFamily="34" charset="0"/>
              </a:rPr>
              <a:t>Молия бозори институтлари</a:t>
            </a:r>
            <a:r>
              <a:rPr lang="uz-Cyrl-UZ" sz="2400" b="1" dirty="0" smtClean="0">
                <a:solidFill>
                  <a:srgbClr val="0070C0"/>
                </a:solidFill>
                <a:latin typeface="Arial" pitchFamily="34" charset="0"/>
                <a:cs typeface="Arial" pitchFamily="34" charset="0"/>
              </a:rPr>
              <a:t> [3]</a:t>
            </a:r>
            <a:endParaRPr lang="ru-RU" sz="2400" b="1"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a:xfrm>
            <a:off x="500034" y="2214554"/>
            <a:ext cx="8229600" cy="4240211"/>
          </a:xfrm>
        </p:spPr>
        <p:txBody>
          <a:bodyPr>
            <a:normAutofit/>
          </a:bodyPr>
          <a:lstStyle/>
          <a:p>
            <a:pPr algn="ctr">
              <a:spcBef>
                <a:spcPts val="0"/>
              </a:spcBef>
              <a:buNone/>
            </a:pPr>
            <a:r>
              <a:rPr lang="uz-Cyrl-UZ" sz="2400" b="1" dirty="0" smtClean="0">
                <a:solidFill>
                  <a:srgbClr val="7030A0"/>
                </a:solidFill>
                <a:latin typeface="Arial" pitchFamily="34" charset="0"/>
                <a:cs typeface="Arial" pitchFamily="34" charset="0"/>
              </a:rPr>
              <a:t>1. Марказий банк</a:t>
            </a:r>
          </a:p>
          <a:p>
            <a:pPr algn="ctr">
              <a:spcBef>
                <a:spcPts val="0"/>
              </a:spcBef>
              <a:buNone/>
            </a:pPr>
            <a:r>
              <a:rPr lang="uz-Cyrl-UZ" sz="2400" b="1" dirty="0" smtClean="0">
                <a:solidFill>
                  <a:srgbClr val="7030A0"/>
                </a:solidFill>
                <a:latin typeface="Arial" pitchFamily="34" charset="0"/>
                <a:cs typeface="Arial" pitchFamily="34" charset="0"/>
              </a:rPr>
              <a:t>2. Тижорат банклари</a:t>
            </a:r>
          </a:p>
          <a:p>
            <a:pPr algn="ctr">
              <a:spcBef>
                <a:spcPts val="0"/>
              </a:spcBef>
              <a:buNone/>
            </a:pPr>
            <a:r>
              <a:rPr lang="uz-Cyrl-UZ" sz="2400" b="1" dirty="0" smtClean="0">
                <a:solidFill>
                  <a:srgbClr val="7030A0"/>
                </a:solidFill>
                <a:latin typeface="Arial" pitchFamily="34" charset="0"/>
                <a:cs typeface="Arial" pitchFamily="34" charset="0"/>
              </a:rPr>
              <a:t>3. Ломбардлар</a:t>
            </a:r>
          </a:p>
          <a:p>
            <a:pPr algn="ctr">
              <a:spcBef>
                <a:spcPts val="0"/>
              </a:spcBef>
              <a:buNone/>
            </a:pPr>
            <a:r>
              <a:rPr lang="uz-Cyrl-UZ" sz="2400" b="1" dirty="0" smtClean="0">
                <a:solidFill>
                  <a:srgbClr val="7030A0"/>
                </a:solidFill>
                <a:latin typeface="Arial" pitchFamily="34" charset="0"/>
                <a:cs typeface="Arial" pitchFamily="34" charset="0"/>
              </a:rPr>
              <a:t>4. Кредит уюшмалари</a:t>
            </a:r>
          </a:p>
          <a:p>
            <a:pPr algn="ctr">
              <a:spcBef>
                <a:spcPts val="0"/>
              </a:spcBef>
              <a:buNone/>
            </a:pPr>
            <a:r>
              <a:rPr lang="uz-Cyrl-UZ" sz="2400" b="1" dirty="0" smtClean="0">
                <a:solidFill>
                  <a:srgbClr val="7030A0"/>
                </a:solidFill>
                <a:latin typeface="Arial" pitchFamily="34" charset="0"/>
                <a:cs typeface="Arial" pitchFamily="34" charset="0"/>
              </a:rPr>
              <a:t>5. Суғурта компаниялари</a:t>
            </a:r>
          </a:p>
          <a:p>
            <a:pPr algn="ctr">
              <a:spcBef>
                <a:spcPts val="0"/>
              </a:spcBef>
              <a:buNone/>
            </a:pPr>
            <a:r>
              <a:rPr lang="uz-Cyrl-UZ" sz="2400" b="1" dirty="0" smtClean="0">
                <a:solidFill>
                  <a:srgbClr val="7030A0"/>
                </a:solidFill>
                <a:latin typeface="Arial" pitchFamily="34" charset="0"/>
                <a:cs typeface="Arial" pitchFamily="34" charset="0"/>
              </a:rPr>
              <a:t>6. Нодавлат пенсия фондлари</a:t>
            </a:r>
          </a:p>
          <a:p>
            <a:pPr algn="ctr">
              <a:spcBef>
                <a:spcPts val="0"/>
              </a:spcBef>
              <a:buNone/>
            </a:pPr>
            <a:r>
              <a:rPr lang="uz-Cyrl-UZ" sz="2400" b="1" dirty="0" smtClean="0">
                <a:solidFill>
                  <a:srgbClr val="7030A0"/>
                </a:solidFill>
                <a:latin typeface="Arial" pitchFamily="34" charset="0"/>
                <a:cs typeface="Arial" pitchFamily="34" charset="0"/>
              </a:rPr>
              <a:t>7. Лизинг компаниялари</a:t>
            </a:r>
            <a:endParaRPr lang="ru-RU" sz="2400" dirty="0">
              <a:latin typeface="Arial" pitchFamily="34" charset="0"/>
              <a:cs typeface="Arial"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1. Миллий инновацион тизимнинг моҳияти</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spcBef>
                <a:spcPts val="0"/>
              </a:spcBef>
              <a:buNone/>
            </a:pPr>
            <a:r>
              <a:rPr lang="uz-Cyrl-UZ" sz="2600" b="1" dirty="0" smtClean="0">
                <a:solidFill>
                  <a:srgbClr val="7030A0"/>
                </a:solidFill>
                <a:latin typeface="Arial" pitchFamily="34" charset="0"/>
                <a:cs typeface="Arial" pitchFamily="34" charset="0"/>
              </a:rPr>
              <a:t>Инновацион маҳсулотни ишлаб чиқишдан сўнгги истеъмолчига етказиб беришгача бўлган жараён инновацион жараён дейилади.</a:t>
            </a:r>
          </a:p>
          <a:p>
            <a:pPr algn="ctr">
              <a:spcBef>
                <a:spcPts val="0"/>
              </a:spcBef>
              <a:buNone/>
            </a:pPr>
            <a:r>
              <a:rPr lang="uz-Cyrl-UZ" sz="2600" b="1" dirty="0">
                <a:solidFill>
                  <a:srgbClr val="7030A0"/>
                </a:solidFill>
                <a:latin typeface="Arial" pitchFamily="34" charset="0"/>
                <a:cs typeface="Arial" pitchFamily="34" charset="0"/>
              </a:rPr>
              <a:t>Компаниялар инновацион фаолият билан якка ҳолда шуғулланмайди, балки бошқа субъектлар билан ҳамкорликда шуғулланади.</a:t>
            </a:r>
            <a:endParaRPr lang="ru-RU" sz="2600" b="1" dirty="0">
              <a:solidFill>
                <a:srgbClr val="7030A0"/>
              </a:solidFill>
              <a:latin typeface="Arial" pitchFamily="34" charset="0"/>
              <a:cs typeface="Arial" pitchFamily="34" charset="0"/>
            </a:endParaRPr>
          </a:p>
          <a:p>
            <a:pPr algn="ctr">
              <a:spcBef>
                <a:spcPts val="0"/>
              </a:spcBef>
              <a:buNone/>
            </a:pPr>
            <a:r>
              <a:rPr lang="uz-Cyrl-UZ" sz="2600" b="1" dirty="0">
                <a:solidFill>
                  <a:srgbClr val="7030A0"/>
                </a:solidFill>
                <a:latin typeface="Arial" pitchFamily="34" charset="0"/>
                <a:cs typeface="Arial" pitchFamily="34" charset="0"/>
              </a:rPr>
              <a:t>Инновацион жараёнларга нафақат инфратузилма компонентлари, балки улар ўртасидаги муносабатлар ҳам таъсир </a:t>
            </a:r>
            <a:r>
              <a:rPr lang="uz-Cyrl-UZ" sz="2600" b="1" dirty="0" smtClean="0">
                <a:solidFill>
                  <a:srgbClr val="7030A0"/>
                </a:solidFill>
                <a:latin typeface="Arial" pitchFamily="34" charset="0"/>
                <a:cs typeface="Arial" pitchFamily="34" charset="0"/>
              </a:rPr>
              <a:t>кўрсатади</a:t>
            </a:r>
            <a:r>
              <a:rPr lang="en-US" sz="2600" b="1" dirty="0" smtClean="0">
                <a:solidFill>
                  <a:srgbClr val="7030A0"/>
                </a:solidFill>
                <a:latin typeface="Arial" pitchFamily="34" charset="0"/>
                <a:cs typeface="Arial" pitchFamily="34" charset="0"/>
              </a:rPr>
              <a:t> [2]</a:t>
            </a:r>
            <a:r>
              <a:rPr lang="uz-Cyrl-UZ" sz="2600" b="1" dirty="0" smtClean="0">
                <a:solidFill>
                  <a:srgbClr val="7030A0"/>
                </a:solidFill>
                <a:latin typeface="Arial" pitchFamily="34" charset="0"/>
                <a:cs typeface="Arial" pitchFamily="34" charset="0"/>
              </a:rPr>
              <a:t>.</a:t>
            </a:r>
            <a:endParaRPr lang="ru-RU" sz="2600" b="1" dirty="0">
              <a:solidFill>
                <a:srgbClr val="7030A0"/>
              </a:solidFill>
              <a:latin typeface="Arial" pitchFamily="34" charset="0"/>
              <a:cs typeface="Arial" pitchFamily="34" charset="0"/>
            </a:endParaRPr>
          </a:p>
          <a:p>
            <a:pPr algn="ctr">
              <a:buNone/>
            </a:pPr>
            <a:endParaRPr lang="uz-Cyrl-UZ" sz="2400" dirty="0" smtClean="0">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Инновацион жараён </a:t>
            </a:r>
            <a:r>
              <a:rPr lang="uz-Cyrl-UZ" sz="2800" b="1" dirty="0" smtClean="0">
                <a:solidFill>
                  <a:srgbClr val="0070C0"/>
                </a:solidFill>
                <a:latin typeface="Arial" pitchFamily="34" charset="0"/>
                <a:cs typeface="Arial" pitchFamily="34" charset="0"/>
              </a:rPr>
              <a:t>босқичлари</a:t>
            </a:r>
            <a:r>
              <a:rPr lang="en-US" sz="2800" b="1" dirty="0" smtClean="0">
                <a:solidFill>
                  <a:srgbClr val="0070C0"/>
                </a:solidFill>
                <a:latin typeface="Arial" pitchFamily="34" charset="0"/>
                <a:cs typeface="Arial" pitchFamily="34" charset="0"/>
              </a:rPr>
              <a:t> [5]</a:t>
            </a:r>
            <a:endParaRPr lang="ru-RU" sz="2800" b="1" dirty="0">
              <a:solidFill>
                <a:srgbClr val="0070C0"/>
              </a:solidFill>
              <a:latin typeface="Arial" pitchFamily="34" charset="0"/>
              <a:cs typeface="Arial" pitchFamily="34" charset="0"/>
            </a:endParaRPr>
          </a:p>
        </p:txBody>
      </p:sp>
      <p:sp>
        <p:nvSpPr>
          <p:cNvPr id="4" name="Скругленный прямоугольник 3"/>
          <p:cNvSpPr/>
          <p:nvPr/>
        </p:nvSpPr>
        <p:spPr>
          <a:xfrm>
            <a:off x="1071538" y="1285860"/>
            <a:ext cx="2286016" cy="78581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dirty="0" smtClean="0">
                <a:latin typeface="Arial" pitchFamily="34" charset="0"/>
                <a:cs typeface="Arial" pitchFamily="34" charset="0"/>
              </a:rPr>
              <a:t>1.Инновациялар лойиҳаси</a:t>
            </a:r>
            <a:endParaRPr lang="ru-RU" sz="2000" dirty="0">
              <a:latin typeface="Arial" pitchFamily="34" charset="0"/>
              <a:cs typeface="Arial" pitchFamily="34" charset="0"/>
            </a:endParaRPr>
          </a:p>
        </p:txBody>
      </p:sp>
      <p:sp>
        <p:nvSpPr>
          <p:cNvPr id="5" name="Скругленный прямоугольник 4"/>
          <p:cNvSpPr/>
          <p:nvPr/>
        </p:nvSpPr>
        <p:spPr>
          <a:xfrm>
            <a:off x="142844" y="2500306"/>
            <a:ext cx="2071702" cy="78581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dirty="0" smtClean="0">
                <a:latin typeface="Arial" pitchFamily="34" charset="0"/>
                <a:cs typeface="Arial" pitchFamily="34" charset="0"/>
              </a:rPr>
              <a:t>2. Дастлабки ўзлаштириш</a:t>
            </a:r>
            <a:endParaRPr lang="ru-RU" sz="2000" dirty="0">
              <a:latin typeface="Arial" pitchFamily="34" charset="0"/>
              <a:cs typeface="Arial" pitchFamily="34" charset="0"/>
            </a:endParaRPr>
          </a:p>
        </p:txBody>
      </p:sp>
      <p:sp>
        <p:nvSpPr>
          <p:cNvPr id="7" name="Скругленный прямоугольник 6"/>
          <p:cNvSpPr/>
          <p:nvPr/>
        </p:nvSpPr>
        <p:spPr>
          <a:xfrm>
            <a:off x="2714612" y="2500306"/>
            <a:ext cx="2214578" cy="78581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dirty="0" smtClean="0">
                <a:latin typeface="Arial" pitchFamily="34" charset="0"/>
                <a:cs typeface="Arial" pitchFamily="34" charset="0"/>
              </a:rPr>
              <a:t>3. Инновацияни тарқатиш</a:t>
            </a:r>
            <a:endParaRPr lang="ru-RU" sz="2000" dirty="0">
              <a:latin typeface="Arial" pitchFamily="34" charset="0"/>
              <a:cs typeface="Arial" pitchFamily="34" charset="0"/>
            </a:endParaRPr>
          </a:p>
        </p:txBody>
      </p:sp>
      <p:sp>
        <p:nvSpPr>
          <p:cNvPr id="8" name="Скругленный прямоугольник 7"/>
          <p:cNvSpPr/>
          <p:nvPr/>
        </p:nvSpPr>
        <p:spPr>
          <a:xfrm>
            <a:off x="5500694" y="2428868"/>
            <a:ext cx="2071702" cy="85725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dirty="0" smtClean="0">
                <a:latin typeface="Arial" pitchFamily="34" charset="0"/>
                <a:cs typeface="Arial" pitchFamily="34" charset="0"/>
              </a:rPr>
              <a:t>4. Кенгайган ишлаб чиқариш</a:t>
            </a:r>
            <a:endParaRPr lang="ru-RU" sz="2000" dirty="0">
              <a:latin typeface="Arial" pitchFamily="34" charset="0"/>
              <a:cs typeface="Arial" pitchFamily="34" charset="0"/>
            </a:endParaRPr>
          </a:p>
        </p:txBody>
      </p:sp>
      <p:sp>
        <p:nvSpPr>
          <p:cNvPr id="9" name="Скругленный прямоугольник 8"/>
          <p:cNvSpPr/>
          <p:nvPr/>
        </p:nvSpPr>
        <p:spPr>
          <a:xfrm>
            <a:off x="5643570" y="3857628"/>
            <a:ext cx="2071702" cy="78581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dirty="0" smtClean="0">
                <a:latin typeface="Arial" pitchFamily="34" charset="0"/>
                <a:cs typeface="Arial" pitchFamily="34" charset="0"/>
              </a:rPr>
              <a:t>5. Янгиликлар бозори</a:t>
            </a:r>
            <a:endParaRPr lang="ru-RU" sz="2000" dirty="0">
              <a:latin typeface="Arial" pitchFamily="34" charset="0"/>
              <a:cs typeface="Arial" pitchFamily="34" charset="0"/>
            </a:endParaRPr>
          </a:p>
        </p:txBody>
      </p:sp>
      <p:sp>
        <p:nvSpPr>
          <p:cNvPr id="10" name="Скругленный прямоугольник 9"/>
          <p:cNvSpPr/>
          <p:nvPr/>
        </p:nvSpPr>
        <p:spPr>
          <a:xfrm>
            <a:off x="5715008" y="5214950"/>
            <a:ext cx="2071702" cy="78581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dirty="0" smtClean="0">
                <a:latin typeface="Arial" pitchFamily="34" charset="0"/>
                <a:cs typeface="Arial" pitchFamily="34" charset="0"/>
              </a:rPr>
              <a:t>6. Истеъмол</a:t>
            </a:r>
            <a:endParaRPr lang="ru-RU" sz="2000" dirty="0">
              <a:latin typeface="Arial" pitchFamily="34" charset="0"/>
              <a:cs typeface="Arial" pitchFamily="34" charset="0"/>
            </a:endParaRPr>
          </a:p>
        </p:txBody>
      </p:sp>
      <p:sp>
        <p:nvSpPr>
          <p:cNvPr id="11" name="Стрелка вниз 10"/>
          <p:cNvSpPr/>
          <p:nvPr/>
        </p:nvSpPr>
        <p:spPr>
          <a:xfrm>
            <a:off x="1857356" y="2143116"/>
            <a:ext cx="214314" cy="28575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Стрелка вправо 11"/>
          <p:cNvSpPr/>
          <p:nvPr/>
        </p:nvSpPr>
        <p:spPr>
          <a:xfrm>
            <a:off x="2357422" y="2857496"/>
            <a:ext cx="285752" cy="21431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Стрелка вправо 12"/>
          <p:cNvSpPr/>
          <p:nvPr/>
        </p:nvSpPr>
        <p:spPr>
          <a:xfrm>
            <a:off x="5072066" y="2786058"/>
            <a:ext cx="357190" cy="21431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Стрелка вниз 13"/>
          <p:cNvSpPr/>
          <p:nvPr/>
        </p:nvSpPr>
        <p:spPr>
          <a:xfrm>
            <a:off x="6572264" y="3357562"/>
            <a:ext cx="214314" cy="42862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5" name="Стрелка вниз 14"/>
          <p:cNvSpPr/>
          <p:nvPr/>
        </p:nvSpPr>
        <p:spPr>
          <a:xfrm>
            <a:off x="6572264" y="4714884"/>
            <a:ext cx="285752" cy="42862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2. Миллий инновацион тизимнинг </a:t>
            </a:r>
            <a:r>
              <a:rPr lang="uz-Cyrl-UZ" sz="2800" b="1" dirty="0" smtClean="0">
                <a:solidFill>
                  <a:srgbClr val="0070C0"/>
                </a:solidFill>
                <a:latin typeface="Arial" pitchFamily="34" charset="0"/>
                <a:cs typeface="Arial" pitchFamily="34" charset="0"/>
              </a:rPr>
              <a:t>таркиби</a:t>
            </a:r>
            <a:r>
              <a:rPr lang="en-US" sz="2800" b="1" dirty="0" smtClean="0">
                <a:solidFill>
                  <a:srgbClr val="0070C0"/>
                </a:solidFill>
                <a:latin typeface="Arial" pitchFamily="34" charset="0"/>
                <a:cs typeface="Arial" pitchFamily="34" charset="0"/>
              </a:rPr>
              <a:t> [6]</a:t>
            </a:r>
            <a:endParaRPr lang="ru-RU" sz="2800"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buNone/>
            </a:pPr>
            <a:r>
              <a:rPr lang="uz-Cyrl-UZ" sz="2800" b="1" dirty="0" smtClean="0">
                <a:solidFill>
                  <a:srgbClr val="7030A0"/>
                </a:solidFill>
                <a:latin typeface="Arial" pitchFamily="34" charset="0"/>
                <a:cs typeface="Arial" pitchFamily="34" charset="0"/>
              </a:rPr>
              <a:t>МИТ таркибига қуйидагилар киради:</a:t>
            </a:r>
          </a:p>
          <a:p>
            <a:pPr algn="ctr">
              <a:spcBef>
                <a:spcPts val="0"/>
              </a:spcBef>
              <a:buNone/>
            </a:pPr>
            <a:r>
              <a:rPr lang="uz-Cyrl-UZ" b="1" u="sng" dirty="0">
                <a:solidFill>
                  <a:srgbClr val="7030A0"/>
                </a:solidFill>
                <a:latin typeface="Arial" pitchFamily="34" charset="0"/>
                <a:cs typeface="Arial" pitchFamily="34" charset="0"/>
              </a:rPr>
              <a:t>1. Илмий-техник таркиб</a:t>
            </a:r>
            <a:endParaRPr lang="ru-RU" b="1" u="sng" dirty="0">
              <a:solidFill>
                <a:srgbClr val="7030A0"/>
              </a:solidFill>
              <a:latin typeface="Arial" pitchFamily="34" charset="0"/>
              <a:cs typeface="Arial" pitchFamily="34" charset="0"/>
            </a:endParaRPr>
          </a:p>
          <a:p>
            <a:pPr algn="ctr">
              <a:spcBef>
                <a:spcPts val="0"/>
              </a:spcBef>
              <a:buNone/>
            </a:pPr>
            <a:endParaRPr lang="uz-Cyrl-UZ" sz="2800" b="1" dirty="0" smtClean="0">
              <a:solidFill>
                <a:srgbClr val="7030A0"/>
              </a:solidFill>
              <a:latin typeface="Arial" pitchFamily="34" charset="0"/>
              <a:cs typeface="Arial" pitchFamily="34" charset="0"/>
            </a:endParaRPr>
          </a:p>
          <a:p>
            <a:pPr algn="ctr">
              <a:spcBef>
                <a:spcPts val="0"/>
              </a:spcBef>
              <a:buNone/>
            </a:pPr>
            <a:r>
              <a:rPr lang="uz-Cyrl-UZ" sz="2800" b="1" dirty="0" smtClean="0">
                <a:solidFill>
                  <a:srgbClr val="7030A0"/>
                </a:solidFill>
                <a:latin typeface="Arial" pitchFamily="34" charset="0"/>
                <a:cs typeface="Arial" pitchFamily="34" charset="0"/>
              </a:rPr>
              <a:t>Бунга </a:t>
            </a:r>
            <a:r>
              <a:rPr lang="uz-Cyrl-UZ" sz="2800" b="1" dirty="0">
                <a:solidFill>
                  <a:srgbClr val="7030A0"/>
                </a:solidFill>
                <a:latin typeface="Arial" pitchFamily="34" charset="0"/>
                <a:cs typeface="Arial" pitchFamily="34" charset="0"/>
              </a:rPr>
              <a:t>давлат ва хусусий илмий-тадқиқот марказлари, университетлар, конструкторлик бюролари киради</a:t>
            </a:r>
            <a:r>
              <a:rPr lang="uz-Cyrl-UZ" sz="2800" b="1" dirty="0" smtClean="0">
                <a:solidFill>
                  <a:srgbClr val="7030A0"/>
                </a:solidFill>
                <a:latin typeface="Arial" pitchFamily="34" charset="0"/>
                <a:cs typeface="Arial" pitchFamily="34" charset="0"/>
              </a:rPr>
              <a:t>.</a:t>
            </a:r>
          </a:p>
          <a:p>
            <a:pPr algn="ctr">
              <a:spcBef>
                <a:spcPts val="0"/>
              </a:spcBef>
              <a:buNone/>
            </a:pPr>
            <a:r>
              <a:rPr lang="uz-Cyrl-UZ" sz="2800" b="1" dirty="0" smtClean="0">
                <a:solidFill>
                  <a:srgbClr val="7030A0"/>
                </a:solidFill>
                <a:latin typeface="Arial" pitchFamily="34" charset="0"/>
                <a:cs typeface="Arial" pitchFamily="34" charset="0"/>
              </a:rPr>
              <a:t>Уларнинг фаолияти инновацион ишланмаларни ишлаб чиқишга йўналтирилган.</a:t>
            </a:r>
            <a:endParaRPr lang="ru-RU" sz="2800" b="1"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2. Миллий инновацион тизимнинг </a:t>
            </a:r>
            <a:r>
              <a:rPr lang="uz-Cyrl-UZ" sz="2800" b="1" dirty="0" smtClean="0">
                <a:solidFill>
                  <a:srgbClr val="0070C0"/>
                </a:solidFill>
                <a:latin typeface="Arial" pitchFamily="34" charset="0"/>
                <a:cs typeface="Arial" pitchFamily="34" charset="0"/>
              </a:rPr>
              <a:t>таркиби</a:t>
            </a:r>
            <a:r>
              <a:rPr lang="en-US" sz="2800" b="1" dirty="0" smtClean="0">
                <a:solidFill>
                  <a:srgbClr val="0070C0"/>
                </a:solidFill>
                <a:latin typeface="Arial" pitchFamily="34" charset="0"/>
                <a:cs typeface="Arial" pitchFamily="34" charset="0"/>
              </a:rPr>
              <a:t> [6]</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spcBef>
                <a:spcPts val="0"/>
              </a:spcBef>
              <a:buNone/>
            </a:pPr>
            <a:r>
              <a:rPr lang="uz-Cyrl-UZ" b="1" u="sng" dirty="0">
                <a:solidFill>
                  <a:srgbClr val="7030A0"/>
                </a:solidFill>
                <a:latin typeface="Arial" pitchFamily="34" charset="0"/>
                <a:cs typeface="Arial" pitchFamily="34" charset="0"/>
              </a:rPr>
              <a:t>2. Ишлаб чиқариш таркиби</a:t>
            </a:r>
            <a:endParaRPr lang="ru-RU" b="1" u="sng" dirty="0">
              <a:solidFill>
                <a:srgbClr val="7030A0"/>
              </a:solidFill>
              <a:latin typeface="Arial" pitchFamily="34" charset="0"/>
              <a:cs typeface="Arial" pitchFamily="34" charset="0"/>
            </a:endParaRPr>
          </a:p>
          <a:p>
            <a:pPr algn="ctr">
              <a:spcBef>
                <a:spcPts val="0"/>
              </a:spcBef>
              <a:buNone/>
            </a:pPr>
            <a:endParaRPr lang="uz-Cyrl-UZ" sz="2800" b="1" dirty="0" smtClean="0">
              <a:solidFill>
                <a:srgbClr val="7030A0"/>
              </a:solidFill>
              <a:latin typeface="Arial" pitchFamily="34" charset="0"/>
              <a:cs typeface="Arial" pitchFamily="34" charset="0"/>
            </a:endParaRPr>
          </a:p>
          <a:p>
            <a:pPr algn="ctr">
              <a:spcBef>
                <a:spcPts val="0"/>
              </a:spcBef>
              <a:buNone/>
            </a:pPr>
            <a:r>
              <a:rPr lang="uz-Cyrl-UZ" sz="2800" b="1" dirty="0" smtClean="0">
                <a:solidFill>
                  <a:srgbClr val="7030A0"/>
                </a:solidFill>
                <a:latin typeface="Arial" pitchFamily="34" charset="0"/>
                <a:cs typeface="Arial" pitchFamily="34" charset="0"/>
              </a:rPr>
              <a:t>Бунга </a:t>
            </a:r>
            <a:r>
              <a:rPr lang="uz-Cyrl-UZ" sz="2800" b="1" dirty="0">
                <a:solidFill>
                  <a:srgbClr val="7030A0"/>
                </a:solidFill>
                <a:latin typeface="Arial" pitchFamily="34" charset="0"/>
                <a:cs typeface="Arial" pitchFamily="34" charset="0"/>
              </a:rPr>
              <a:t>кичик, ўрта ва йирик компаниялар, венчур компаниялари, инновацион-технологик марказлар, технопарклар, бизнес-инкубаторлар киради</a:t>
            </a:r>
            <a:r>
              <a:rPr lang="uz-Cyrl-UZ" sz="2800" b="1" dirty="0" smtClean="0">
                <a:solidFill>
                  <a:srgbClr val="7030A0"/>
                </a:solidFill>
                <a:latin typeface="Arial" pitchFamily="34" charset="0"/>
                <a:cs typeface="Arial" pitchFamily="34" charset="0"/>
              </a:rPr>
              <a:t>.</a:t>
            </a:r>
            <a:endParaRPr lang="ru-RU" sz="2800" b="1" dirty="0" smtClean="0">
              <a:solidFill>
                <a:srgbClr val="7030A0"/>
              </a:solidFill>
              <a:latin typeface="Arial" pitchFamily="34" charset="0"/>
              <a:cs typeface="Arial" pitchFamily="34" charset="0"/>
            </a:endParaRPr>
          </a:p>
          <a:p>
            <a:pPr algn="ctr">
              <a:spcBef>
                <a:spcPts val="0"/>
              </a:spcBef>
              <a:buNone/>
            </a:pPr>
            <a:r>
              <a:rPr lang="uz-Cyrl-UZ" sz="2800" b="1" dirty="0">
                <a:solidFill>
                  <a:srgbClr val="7030A0"/>
                </a:solidFill>
                <a:latin typeface="Arial" pitchFamily="34" charset="0"/>
                <a:cs typeface="Arial" pitchFamily="34" charset="0"/>
              </a:rPr>
              <a:t>Уларнинг фаолияти инновацион ишланмани ишлаб чиқаришга қаратилган</a:t>
            </a:r>
            <a:endParaRPr lang="ru-RU" sz="2800" b="1" dirty="0">
              <a:solidFill>
                <a:srgbClr val="7030A0"/>
              </a:solidFill>
              <a:latin typeface="Arial" pitchFamily="34" charset="0"/>
              <a:cs typeface="Arial"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2. Миллий инновацион тизимнинг </a:t>
            </a:r>
            <a:r>
              <a:rPr lang="uz-Cyrl-UZ" sz="2800" b="1" dirty="0" smtClean="0">
                <a:solidFill>
                  <a:srgbClr val="0070C0"/>
                </a:solidFill>
                <a:latin typeface="Arial" pitchFamily="34" charset="0"/>
                <a:cs typeface="Arial" pitchFamily="34" charset="0"/>
              </a:rPr>
              <a:t>таркиби</a:t>
            </a:r>
            <a:r>
              <a:rPr lang="en-US" sz="2800" b="1" dirty="0" smtClean="0">
                <a:solidFill>
                  <a:srgbClr val="0070C0"/>
                </a:solidFill>
                <a:latin typeface="Arial" pitchFamily="34" charset="0"/>
                <a:cs typeface="Arial" pitchFamily="34" charset="0"/>
              </a:rPr>
              <a:t> [6]</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spcBef>
                <a:spcPts val="0"/>
              </a:spcBef>
              <a:buNone/>
            </a:pPr>
            <a:r>
              <a:rPr lang="uz-Cyrl-UZ" b="1" u="sng" dirty="0">
                <a:solidFill>
                  <a:srgbClr val="7030A0"/>
                </a:solidFill>
                <a:latin typeface="Arial" pitchFamily="34" charset="0"/>
                <a:cs typeface="Arial" pitchFamily="34" charset="0"/>
              </a:rPr>
              <a:t>3. Сотиш таркиби</a:t>
            </a:r>
            <a:endParaRPr lang="ru-RU" b="1" u="sng" dirty="0">
              <a:solidFill>
                <a:srgbClr val="7030A0"/>
              </a:solidFill>
              <a:latin typeface="Arial" pitchFamily="34" charset="0"/>
              <a:cs typeface="Arial" pitchFamily="34" charset="0"/>
            </a:endParaRPr>
          </a:p>
          <a:p>
            <a:pPr algn="ctr">
              <a:spcBef>
                <a:spcPts val="0"/>
              </a:spcBef>
              <a:buNone/>
            </a:pPr>
            <a:endParaRPr lang="uz-Cyrl-UZ" sz="2800" b="1" dirty="0" smtClean="0">
              <a:solidFill>
                <a:srgbClr val="7030A0"/>
              </a:solidFill>
              <a:latin typeface="Arial" pitchFamily="34" charset="0"/>
              <a:cs typeface="Arial" pitchFamily="34" charset="0"/>
            </a:endParaRPr>
          </a:p>
          <a:p>
            <a:pPr algn="ctr">
              <a:spcBef>
                <a:spcPts val="0"/>
              </a:spcBef>
              <a:buNone/>
            </a:pPr>
            <a:r>
              <a:rPr lang="uz-Cyrl-UZ" sz="2800" b="1" dirty="0" smtClean="0">
                <a:solidFill>
                  <a:srgbClr val="7030A0"/>
                </a:solidFill>
                <a:latin typeface="Arial" pitchFamily="34" charset="0"/>
                <a:cs typeface="Arial" pitchFamily="34" charset="0"/>
              </a:rPr>
              <a:t>Бунга </a:t>
            </a:r>
            <a:r>
              <a:rPr lang="uz-Cyrl-UZ" sz="2800" b="1" dirty="0">
                <a:solidFill>
                  <a:srgbClr val="7030A0"/>
                </a:solidFill>
                <a:latin typeface="Arial" pitchFamily="34" charset="0"/>
                <a:cs typeface="Arial" pitchFamily="34" charset="0"/>
              </a:rPr>
              <a:t>техник жорий этиш зоналари, технологияларни трансфер қилиш марказлари, лизинг </a:t>
            </a:r>
            <a:r>
              <a:rPr lang="uz-Cyrl-UZ" sz="2800" b="1" dirty="0" smtClean="0">
                <a:solidFill>
                  <a:srgbClr val="7030A0"/>
                </a:solidFill>
                <a:latin typeface="Arial" pitchFamily="34" charset="0"/>
                <a:cs typeface="Arial" pitchFamily="34" charset="0"/>
              </a:rPr>
              <a:t>компаниялари, </a:t>
            </a:r>
            <a:r>
              <a:rPr lang="uz-Cyrl-UZ" sz="2800" b="1" dirty="0">
                <a:solidFill>
                  <a:srgbClr val="7030A0"/>
                </a:solidFill>
                <a:latin typeface="Arial" pitchFamily="34" charset="0"/>
                <a:cs typeface="Arial" pitchFamily="34" charset="0"/>
              </a:rPr>
              <a:t>кўргазмалар киради.</a:t>
            </a:r>
            <a:endParaRPr lang="ru-RU" sz="2800" b="1" dirty="0">
              <a:solidFill>
                <a:srgbClr val="7030A0"/>
              </a:solidFill>
              <a:latin typeface="Arial" pitchFamily="34" charset="0"/>
              <a:cs typeface="Arial" pitchFamily="34" charset="0"/>
            </a:endParaRPr>
          </a:p>
          <a:p>
            <a:pPr algn="ctr">
              <a:spcBef>
                <a:spcPts val="0"/>
              </a:spcBef>
              <a:buNone/>
            </a:pPr>
            <a:r>
              <a:rPr lang="uz-Cyrl-UZ" sz="2800" b="1" dirty="0">
                <a:solidFill>
                  <a:srgbClr val="7030A0"/>
                </a:solidFill>
                <a:latin typeface="Arial" pitchFamily="34" charset="0"/>
                <a:cs typeface="Arial" pitchFamily="34" charset="0"/>
              </a:rPr>
              <a:t>Уларнинг фаолияти инновацион ишланмани сотишни ташкил қилиш ҳисобланади.</a:t>
            </a:r>
            <a:endParaRPr lang="ru-RU" sz="2800" b="1" dirty="0">
              <a:solidFill>
                <a:srgbClr val="7030A0"/>
              </a:solidFill>
              <a:latin typeface="Arial" pitchFamily="34" charset="0"/>
              <a:cs typeface="Arial" pitchFamily="34" charset="0"/>
            </a:endParaRPr>
          </a:p>
          <a:p>
            <a:pPr algn="ctr">
              <a:spcBef>
                <a:spcPts val="0"/>
              </a:spcBef>
              <a:buNone/>
            </a:pPr>
            <a:endParaRPr lang="ru-RU" sz="2800" b="1" dirty="0">
              <a:solidFill>
                <a:srgbClr val="7030A0"/>
              </a:solidFill>
              <a:latin typeface="Arial" pitchFamily="34" charset="0"/>
              <a:cs typeface="Arial"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2. Миллий инновацион тизимнинг </a:t>
            </a:r>
            <a:r>
              <a:rPr lang="uz-Cyrl-UZ" sz="2800" b="1" dirty="0" smtClean="0">
                <a:solidFill>
                  <a:srgbClr val="0070C0"/>
                </a:solidFill>
                <a:latin typeface="Arial" pitchFamily="34" charset="0"/>
                <a:cs typeface="Arial" pitchFamily="34" charset="0"/>
              </a:rPr>
              <a:t>таркиби</a:t>
            </a:r>
            <a:r>
              <a:rPr lang="en-US" sz="2800" b="1" dirty="0" smtClean="0">
                <a:solidFill>
                  <a:srgbClr val="0070C0"/>
                </a:solidFill>
                <a:latin typeface="Arial" pitchFamily="34" charset="0"/>
                <a:cs typeface="Arial" pitchFamily="34" charset="0"/>
              </a:rPr>
              <a:t> [6]</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spcBef>
                <a:spcPts val="0"/>
              </a:spcBef>
              <a:buNone/>
            </a:pPr>
            <a:r>
              <a:rPr lang="uz-Cyrl-UZ" b="1" u="sng" dirty="0">
                <a:solidFill>
                  <a:srgbClr val="7030A0"/>
                </a:solidFill>
                <a:latin typeface="Arial" pitchFamily="34" charset="0"/>
                <a:cs typeface="Arial" pitchFamily="34" charset="0"/>
              </a:rPr>
              <a:t>4.  Молиявий таркиб.</a:t>
            </a:r>
            <a:endParaRPr lang="ru-RU" b="1" u="sng" dirty="0">
              <a:solidFill>
                <a:srgbClr val="7030A0"/>
              </a:solidFill>
              <a:latin typeface="Arial" pitchFamily="34" charset="0"/>
              <a:cs typeface="Arial" pitchFamily="34" charset="0"/>
            </a:endParaRPr>
          </a:p>
          <a:p>
            <a:pPr algn="ctr">
              <a:spcBef>
                <a:spcPts val="0"/>
              </a:spcBef>
              <a:buNone/>
            </a:pPr>
            <a:endParaRPr lang="uz-Cyrl-UZ" sz="2800" b="1" dirty="0" smtClean="0">
              <a:solidFill>
                <a:srgbClr val="7030A0"/>
              </a:solidFill>
              <a:latin typeface="Arial" pitchFamily="34" charset="0"/>
              <a:cs typeface="Arial" pitchFamily="34" charset="0"/>
            </a:endParaRPr>
          </a:p>
          <a:p>
            <a:pPr algn="ctr">
              <a:spcBef>
                <a:spcPts val="0"/>
              </a:spcBef>
              <a:buNone/>
            </a:pPr>
            <a:r>
              <a:rPr lang="uz-Cyrl-UZ" sz="2800" b="1" dirty="0" smtClean="0">
                <a:solidFill>
                  <a:srgbClr val="7030A0"/>
                </a:solidFill>
                <a:latin typeface="Arial" pitchFamily="34" charset="0"/>
                <a:cs typeface="Arial" pitchFamily="34" charset="0"/>
              </a:rPr>
              <a:t>Бунга </a:t>
            </a:r>
            <a:r>
              <a:rPr lang="uz-Cyrl-UZ" sz="2800" b="1" dirty="0">
                <a:solidFill>
                  <a:srgbClr val="7030A0"/>
                </a:solidFill>
                <a:latin typeface="Arial" pitchFamily="34" charset="0"/>
                <a:cs typeface="Arial" pitchFamily="34" charset="0"/>
              </a:rPr>
              <a:t>давлатнинг махсус фондлари, венчур фондлар, инвестицион фондлар, банклар, суғурта компаниялари, фонд бозори, валюта бозори киради.</a:t>
            </a:r>
            <a:endParaRPr lang="ru-RU" sz="2800" b="1" dirty="0">
              <a:solidFill>
                <a:srgbClr val="7030A0"/>
              </a:solidFill>
              <a:latin typeface="Arial" pitchFamily="34" charset="0"/>
              <a:cs typeface="Arial" pitchFamily="34" charset="0"/>
            </a:endParaRPr>
          </a:p>
          <a:p>
            <a:pPr algn="ctr">
              <a:buNone/>
            </a:pPr>
            <a:endParaRPr lang="ru-RU" sz="2800" dirty="0">
              <a:latin typeface="Arial" pitchFamily="34" charset="0"/>
              <a:cs typeface="Arial"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2. Миллий инновацион тизимнинг </a:t>
            </a:r>
            <a:r>
              <a:rPr lang="uz-Cyrl-UZ" sz="2800" b="1" dirty="0" smtClean="0">
                <a:solidFill>
                  <a:srgbClr val="0070C0"/>
                </a:solidFill>
                <a:latin typeface="Arial" pitchFamily="34" charset="0"/>
                <a:cs typeface="Arial" pitchFamily="34" charset="0"/>
              </a:rPr>
              <a:t>таркиби</a:t>
            </a:r>
            <a:r>
              <a:rPr lang="en-US" sz="2800" b="1" dirty="0" smtClean="0">
                <a:solidFill>
                  <a:srgbClr val="0070C0"/>
                </a:solidFill>
                <a:latin typeface="Arial" pitchFamily="34" charset="0"/>
                <a:cs typeface="Arial" pitchFamily="34" charset="0"/>
              </a:rPr>
              <a:t> [6]</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marL="514350" indent="-514350" algn="ctr">
              <a:spcBef>
                <a:spcPts val="0"/>
              </a:spcBef>
              <a:buAutoNum type="arabicPeriod" startAt="5"/>
            </a:pPr>
            <a:r>
              <a:rPr lang="uz-Cyrl-UZ" b="1" u="sng" dirty="0" smtClean="0">
                <a:solidFill>
                  <a:srgbClr val="7030A0"/>
                </a:solidFill>
                <a:latin typeface="Arial" pitchFamily="34" charset="0"/>
                <a:cs typeface="Arial" pitchFamily="34" charset="0"/>
              </a:rPr>
              <a:t>Кадрлар таъминоти</a:t>
            </a:r>
          </a:p>
          <a:p>
            <a:pPr marL="514350" indent="-514350" algn="ctr">
              <a:spcBef>
                <a:spcPts val="0"/>
              </a:spcBef>
              <a:buAutoNum type="arabicPeriod" startAt="5"/>
            </a:pPr>
            <a:endParaRPr lang="ru-RU" sz="2800" b="1" dirty="0">
              <a:solidFill>
                <a:srgbClr val="7030A0"/>
              </a:solidFill>
              <a:latin typeface="Arial" pitchFamily="34" charset="0"/>
              <a:cs typeface="Arial" pitchFamily="34" charset="0"/>
            </a:endParaRPr>
          </a:p>
          <a:p>
            <a:pPr algn="ctr">
              <a:spcBef>
                <a:spcPts val="0"/>
              </a:spcBef>
              <a:buNone/>
            </a:pPr>
            <a:r>
              <a:rPr lang="uz-Cyrl-UZ" sz="2800" b="1" dirty="0">
                <a:solidFill>
                  <a:srgbClr val="7030A0"/>
                </a:solidFill>
                <a:latin typeface="Arial" pitchFamily="34" charset="0"/>
                <a:cs typeface="Arial" pitchFamily="34" charset="0"/>
              </a:rPr>
              <a:t>Бунга олий, ўрта, профессионал таълим муассасалари (коллежлар, </a:t>
            </a:r>
            <a:r>
              <a:rPr lang="uz-Cyrl-UZ" sz="2800" b="1" dirty="0" smtClean="0">
                <a:solidFill>
                  <a:srgbClr val="7030A0"/>
                </a:solidFill>
                <a:latin typeface="Arial" pitchFamily="34" charset="0"/>
                <a:cs typeface="Arial" pitchFamily="34" charset="0"/>
              </a:rPr>
              <a:t>институтлар, </a:t>
            </a:r>
            <a:r>
              <a:rPr lang="uz-Cyrl-UZ" sz="2800" b="1" dirty="0">
                <a:solidFill>
                  <a:srgbClr val="7030A0"/>
                </a:solidFill>
                <a:latin typeface="Arial" pitchFamily="34" charset="0"/>
                <a:cs typeface="Arial" pitchFamily="34" charset="0"/>
              </a:rPr>
              <a:t>университетлар) кадрларни қайта тайёрлаш марказлари киради.</a:t>
            </a:r>
            <a:endParaRPr lang="ru-RU" sz="2800" b="1" dirty="0">
              <a:solidFill>
                <a:srgbClr val="7030A0"/>
              </a:solidFill>
              <a:latin typeface="Arial" pitchFamily="34" charset="0"/>
              <a:cs typeface="Arial" pitchFamily="34" charset="0"/>
            </a:endParaRPr>
          </a:p>
          <a:p>
            <a:pPr algn="ctr">
              <a:buNone/>
            </a:pPr>
            <a:endParaRPr lang="ru-RU" sz="2800" dirty="0">
              <a:latin typeface="Arial" pitchFamily="34" charset="0"/>
              <a:cs typeface="Arial"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2. Миллий инновацион тизимнинг </a:t>
            </a:r>
            <a:r>
              <a:rPr lang="uz-Cyrl-UZ" sz="2800" b="1" dirty="0" smtClean="0">
                <a:solidFill>
                  <a:srgbClr val="0070C0"/>
                </a:solidFill>
                <a:latin typeface="Arial" pitchFamily="34" charset="0"/>
                <a:cs typeface="Arial" pitchFamily="34" charset="0"/>
              </a:rPr>
              <a:t>таркиби</a:t>
            </a:r>
            <a:r>
              <a:rPr lang="en-US" sz="2800" b="1" dirty="0" smtClean="0">
                <a:solidFill>
                  <a:srgbClr val="0070C0"/>
                </a:solidFill>
                <a:latin typeface="Arial" pitchFamily="34" charset="0"/>
                <a:cs typeface="Arial" pitchFamily="34" charset="0"/>
              </a:rPr>
              <a:t> [6]</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spcBef>
                <a:spcPts val="0"/>
              </a:spcBef>
              <a:buNone/>
            </a:pPr>
            <a:r>
              <a:rPr lang="uz-Cyrl-UZ" b="1" u="sng" dirty="0">
                <a:solidFill>
                  <a:srgbClr val="7030A0"/>
                </a:solidFill>
                <a:latin typeface="Arial" pitchFamily="34" charset="0"/>
                <a:cs typeface="Arial" pitchFamily="34" charset="0"/>
              </a:rPr>
              <a:t>6.  Ахборот-таҳлилий таркиб</a:t>
            </a:r>
            <a:endParaRPr lang="ru-RU" b="1" u="sng" dirty="0">
              <a:solidFill>
                <a:srgbClr val="7030A0"/>
              </a:solidFill>
              <a:latin typeface="Arial" pitchFamily="34" charset="0"/>
              <a:cs typeface="Arial" pitchFamily="34" charset="0"/>
            </a:endParaRPr>
          </a:p>
          <a:p>
            <a:pPr algn="ctr">
              <a:spcBef>
                <a:spcPts val="0"/>
              </a:spcBef>
              <a:buNone/>
            </a:pPr>
            <a:endParaRPr lang="uz-Cyrl-UZ" sz="2800" b="1" dirty="0" smtClean="0">
              <a:solidFill>
                <a:srgbClr val="7030A0"/>
              </a:solidFill>
            </a:endParaRPr>
          </a:p>
          <a:p>
            <a:pPr algn="ctr">
              <a:spcBef>
                <a:spcPts val="0"/>
              </a:spcBef>
              <a:buNone/>
            </a:pPr>
            <a:r>
              <a:rPr lang="uz-Cyrl-UZ" sz="2800" b="1" dirty="0" smtClean="0">
                <a:solidFill>
                  <a:srgbClr val="7030A0"/>
                </a:solidFill>
                <a:latin typeface="Arial" pitchFamily="34" charset="0"/>
                <a:cs typeface="Arial" pitchFamily="34" charset="0"/>
              </a:rPr>
              <a:t>Бунга </a:t>
            </a:r>
            <a:r>
              <a:rPr lang="uz-Cyrl-UZ" sz="2800" b="1" dirty="0">
                <a:solidFill>
                  <a:srgbClr val="7030A0"/>
                </a:solidFill>
                <a:latin typeface="Arial" pitchFamily="34" charset="0"/>
                <a:cs typeface="Arial" pitchFamily="34" charset="0"/>
              </a:rPr>
              <a:t>давлатнинг статистика хизмати, аналитик марказлар, маркетинг марказлари, консалтинг компаниялари киради.</a:t>
            </a:r>
            <a:endParaRPr lang="ru-RU" sz="2800" b="1" dirty="0">
              <a:solidFill>
                <a:srgbClr val="7030A0"/>
              </a:solidFill>
              <a:latin typeface="Arial" pitchFamily="34" charset="0"/>
              <a:cs typeface="Arial" pitchFamily="34" charset="0"/>
            </a:endParaRPr>
          </a:p>
          <a:p>
            <a:pPr algn="ctr">
              <a:spcBef>
                <a:spcPts val="0"/>
              </a:spcBef>
              <a:buNone/>
            </a:pPr>
            <a:r>
              <a:rPr lang="uz-Cyrl-UZ" sz="2800" b="1" dirty="0">
                <a:solidFill>
                  <a:srgbClr val="7030A0"/>
                </a:solidFill>
                <a:latin typeface="Arial" pitchFamily="34" charset="0"/>
                <a:cs typeface="Arial" pitchFamily="34" charset="0"/>
              </a:rPr>
              <a:t>Уларнинг фаолияти инновацион жараён ииштирокчиларини зарур маълумотлар билан таъминлаш ҳисобланади.</a:t>
            </a:r>
            <a:endParaRPr lang="ru-RU" sz="2800" b="1" dirty="0">
              <a:solidFill>
                <a:srgbClr val="7030A0"/>
              </a:solidFill>
              <a:latin typeface="Arial" pitchFamily="34" charset="0"/>
              <a:cs typeface="Arial" pitchFamily="34" charset="0"/>
            </a:endParaRPr>
          </a:p>
          <a:p>
            <a:pPr algn="ctr">
              <a:buNone/>
            </a:pPr>
            <a:endParaRPr lang="ru-RU" sz="2800" dirty="0">
              <a:latin typeface="Arial" pitchFamily="34" charset="0"/>
              <a:cs typeface="Arial"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абличка 3"/>
          <p:cNvSpPr/>
          <p:nvPr/>
        </p:nvSpPr>
        <p:spPr>
          <a:xfrm>
            <a:off x="3000364" y="2428868"/>
            <a:ext cx="3214710" cy="1357322"/>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dirty="0" smtClean="0">
                <a:latin typeface="Arial" pitchFamily="34" charset="0"/>
                <a:cs typeface="Arial" pitchFamily="34" charset="0"/>
              </a:rPr>
              <a:t>Миллий инновацион тизим таркибига таъсир этувчи асосий омиллар [1]</a:t>
            </a:r>
            <a:endParaRPr lang="ru-RU" dirty="0">
              <a:latin typeface="Arial" pitchFamily="34" charset="0"/>
              <a:cs typeface="Arial" pitchFamily="34" charset="0"/>
            </a:endParaRPr>
          </a:p>
        </p:txBody>
      </p:sp>
      <p:sp>
        <p:nvSpPr>
          <p:cNvPr id="5" name="Прямоугольник 4"/>
          <p:cNvSpPr/>
          <p:nvPr/>
        </p:nvSpPr>
        <p:spPr>
          <a:xfrm>
            <a:off x="1857356" y="500042"/>
            <a:ext cx="5643602" cy="92869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b="1" dirty="0" smtClean="0">
                <a:latin typeface="Arial" pitchFamily="34" charset="0"/>
                <a:cs typeface="Arial" pitchFamily="34" charset="0"/>
              </a:rPr>
              <a:t>Иқтисодиётни рақамлашганлик даражаси</a:t>
            </a:r>
            <a:endParaRPr lang="ru-RU" b="1" dirty="0">
              <a:latin typeface="Arial" pitchFamily="34" charset="0"/>
              <a:cs typeface="Arial" pitchFamily="34" charset="0"/>
            </a:endParaRPr>
          </a:p>
        </p:txBody>
      </p:sp>
      <p:sp>
        <p:nvSpPr>
          <p:cNvPr id="6" name="Прямоугольник 5"/>
          <p:cNvSpPr/>
          <p:nvPr/>
        </p:nvSpPr>
        <p:spPr>
          <a:xfrm>
            <a:off x="1857356" y="4714884"/>
            <a:ext cx="5643602" cy="92869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b="1" dirty="0" smtClean="0">
                <a:latin typeface="Arial" pitchFamily="34" charset="0"/>
                <a:cs typeface="Arial" pitchFamily="34" charset="0"/>
              </a:rPr>
              <a:t>Инновацион ишланмаларни тижоратлаштириш даражаси</a:t>
            </a:r>
            <a:endParaRPr lang="ru-RU" b="1" dirty="0">
              <a:latin typeface="Arial" pitchFamily="34" charset="0"/>
              <a:cs typeface="Arial" pitchFamily="34" charset="0"/>
            </a:endParaRPr>
          </a:p>
        </p:txBody>
      </p:sp>
      <p:sp>
        <p:nvSpPr>
          <p:cNvPr id="7" name="Овал 6"/>
          <p:cNvSpPr/>
          <p:nvPr/>
        </p:nvSpPr>
        <p:spPr>
          <a:xfrm>
            <a:off x="142844" y="2071678"/>
            <a:ext cx="2357454" cy="242889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b="1" dirty="0" smtClean="0">
                <a:latin typeface="Arial" pitchFamily="34" charset="0"/>
                <a:cs typeface="Arial" pitchFamily="34" charset="0"/>
              </a:rPr>
              <a:t>Малакали кадрларни мавжудлиги</a:t>
            </a:r>
            <a:endParaRPr lang="ru-RU" b="1" dirty="0">
              <a:latin typeface="Arial" pitchFamily="34" charset="0"/>
              <a:cs typeface="Arial" pitchFamily="34" charset="0"/>
            </a:endParaRPr>
          </a:p>
        </p:txBody>
      </p:sp>
      <p:sp>
        <p:nvSpPr>
          <p:cNvPr id="8" name="Овал 7"/>
          <p:cNvSpPr/>
          <p:nvPr/>
        </p:nvSpPr>
        <p:spPr>
          <a:xfrm>
            <a:off x="6643702" y="1928802"/>
            <a:ext cx="2357454" cy="242889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1700" b="1" dirty="0" smtClean="0">
                <a:latin typeface="Arial" pitchFamily="34" charset="0"/>
                <a:cs typeface="Arial" pitchFamily="34" charset="0"/>
              </a:rPr>
              <a:t>Молиялаш манбаларини етарли эканлиги</a:t>
            </a:r>
            <a:endParaRPr lang="ru-RU" sz="1700" b="1" dirty="0">
              <a:latin typeface="Arial" pitchFamily="34" charset="0"/>
              <a:cs typeface="Arial" pitchFamily="34" charset="0"/>
            </a:endParaRPr>
          </a:p>
        </p:txBody>
      </p:sp>
      <p:sp>
        <p:nvSpPr>
          <p:cNvPr id="9" name="Стрелка вверх 8"/>
          <p:cNvSpPr/>
          <p:nvPr/>
        </p:nvSpPr>
        <p:spPr>
          <a:xfrm>
            <a:off x="4572000" y="1500174"/>
            <a:ext cx="285752" cy="785818"/>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Стрелка вниз 9"/>
          <p:cNvSpPr/>
          <p:nvPr/>
        </p:nvSpPr>
        <p:spPr>
          <a:xfrm>
            <a:off x="4643438" y="3857628"/>
            <a:ext cx="285752" cy="78581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Стрелка вправо 10"/>
          <p:cNvSpPr/>
          <p:nvPr/>
        </p:nvSpPr>
        <p:spPr>
          <a:xfrm>
            <a:off x="6286512" y="3071810"/>
            <a:ext cx="285752" cy="21431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Стрелка влево 11"/>
          <p:cNvSpPr/>
          <p:nvPr/>
        </p:nvSpPr>
        <p:spPr>
          <a:xfrm>
            <a:off x="2571736" y="3143248"/>
            <a:ext cx="357190" cy="21431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абличка 3"/>
          <p:cNvSpPr/>
          <p:nvPr/>
        </p:nvSpPr>
        <p:spPr>
          <a:xfrm>
            <a:off x="2714612" y="2000240"/>
            <a:ext cx="3429024" cy="1428760"/>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b="1" dirty="0" smtClean="0">
                <a:latin typeface="Arial" pitchFamily="34" charset="0"/>
                <a:cs typeface="Arial" pitchFamily="34" charset="0"/>
              </a:rPr>
              <a:t>Миллий инновацион тизим иқтисодий рисклари </a:t>
            </a:r>
            <a:r>
              <a:rPr lang="uz-Cyrl-UZ" dirty="0" smtClean="0">
                <a:latin typeface="Arial" pitchFamily="34" charset="0"/>
                <a:cs typeface="Arial" pitchFamily="34" charset="0"/>
              </a:rPr>
              <a:t>[4]</a:t>
            </a:r>
            <a:endParaRPr lang="ru-RU" b="1" dirty="0">
              <a:latin typeface="Arial" pitchFamily="34" charset="0"/>
              <a:cs typeface="Arial" pitchFamily="34" charset="0"/>
            </a:endParaRPr>
          </a:p>
        </p:txBody>
      </p:sp>
      <p:sp>
        <p:nvSpPr>
          <p:cNvPr id="5" name="Овал 4"/>
          <p:cNvSpPr/>
          <p:nvPr/>
        </p:nvSpPr>
        <p:spPr>
          <a:xfrm>
            <a:off x="2000232" y="428604"/>
            <a:ext cx="5357850" cy="7858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b="1" dirty="0" smtClean="0">
                <a:latin typeface="Arial" pitchFamily="34" charset="0"/>
                <a:cs typeface="Arial" pitchFamily="34" charset="0"/>
              </a:rPr>
              <a:t>Маркетинг рисклари</a:t>
            </a:r>
            <a:endParaRPr lang="ru-RU" b="1" dirty="0">
              <a:latin typeface="Arial" pitchFamily="34" charset="0"/>
              <a:cs typeface="Arial" pitchFamily="34" charset="0"/>
            </a:endParaRPr>
          </a:p>
        </p:txBody>
      </p:sp>
      <p:sp>
        <p:nvSpPr>
          <p:cNvPr id="6" name="Овал 5"/>
          <p:cNvSpPr/>
          <p:nvPr/>
        </p:nvSpPr>
        <p:spPr>
          <a:xfrm>
            <a:off x="1714480" y="4429132"/>
            <a:ext cx="5357850" cy="9286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b="1" dirty="0" smtClean="0">
                <a:latin typeface="Arial" pitchFamily="34" charset="0"/>
                <a:cs typeface="Arial" pitchFamily="34" charset="0"/>
              </a:rPr>
              <a:t>Молиялаштиришнинг узлуксизлиги ва етарлилиги риски</a:t>
            </a:r>
            <a:endParaRPr lang="ru-RU" b="1" dirty="0">
              <a:latin typeface="Arial" pitchFamily="34" charset="0"/>
              <a:cs typeface="Arial" pitchFamily="34" charset="0"/>
            </a:endParaRPr>
          </a:p>
        </p:txBody>
      </p:sp>
      <p:sp>
        <p:nvSpPr>
          <p:cNvPr id="7" name="Прямоугольник 6"/>
          <p:cNvSpPr/>
          <p:nvPr/>
        </p:nvSpPr>
        <p:spPr>
          <a:xfrm>
            <a:off x="142844" y="2071678"/>
            <a:ext cx="2000264" cy="135732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b="1" dirty="0" smtClean="0">
                <a:latin typeface="Arial" pitchFamily="34" charset="0"/>
                <a:cs typeface="Arial" pitchFamily="34" charset="0"/>
              </a:rPr>
              <a:t>Молиявий рисклар</a:t>
            </a:r>
            <a:endParaRPr lang="ru-RU" b="1" dirty="0">
              <a:latin typeface="Arial" pitchFamily="34" charset="0"/>
              <a:cs typeface="Arial" pitchFamily="34" charset="0"/>
            </a:endParaRPr>
          </a:p>
        </p:txBody>
      </p:sp>
      <p:sp>
        <p:nvSpPr>
          <p:cNvPr id="8" name="Прямоугольник 7"/>
          <p:cNvSpPr/>
          <p:nvPr/>
        </p:nvSpPr>
        <p:spPr>
          <a:xfrm>
            <a:off x="6715140" y="2071678"/>
            <a:ext cx="2214578" cy="135732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dirty="0" smtClean="0">
                <a:latin typeface="Arial" pitchFamily="34" charset="0"/>
                <a:cs typeface="Arial" pitchFamily="34" charset="0"/>
              </a:rPr>
              <a:t>Тижоратлаштириш риски</a:t>
            </a:r>
            <a:endParaRPr lang="ru-RU" dirty="0">
              <a:latin typeface="Arial" pitchFamily="34" charset="0"/>
              <a:cs typeface="Arial" pitchFamily="34" charset="0"/>
            </a:endParaRPr>
          </a:p>
        </p:txBody>
      </p:sp>
      <p:sp>
        <p:nvSpPr>
          <p:cNvPr id="9" name="Стрелка вниз 8"/>
          <p:cNvSpPr/>
          <p:nvPr/>
        </p:nvSpPr>
        <p:spPr>
          <a:xfrm>
            <a:off x="4214810" y="3571876"/>
            <a:ext cx="357190" cy="78581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Стрелка вверх 9"/>
          <p:cNvSpPr/>
          <p:nvPr/>
        </p:nvSpPr>
        <p:spPr>
          <a:xfrm>
            <a:off x="4286248" y="1285860"/>
            <a:ext cx="214314" cy="642942"/>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Стрелка вправо 10"/>
          <p:cNvSpPr/>
          <p:nvPr/>
        </p:nvSpPr>
        <p:spPr>
          <a:xfrm>
            <a:off x="6215074" y="2643182"/>
            <a:ext cx="428628" cy="14287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Стрелка влево 12"/>
          <p:cNvSpPr/>
          <p:nvPr/>
        </p:nvSpPr>
        <p:spPr>
          <a:xfrm>
            <a:off x="2214546" y="2643182"/>
            <a:ext cx="428628" cy="21431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3. Миллий инновацион тизимларнинг ўзига хос </a:t>
            </a:r>
            <a:r>
              <a:rPr lang="uz-Cyrl-UZ" sz="2800" b="1" dirty="0" smtClean="0">
                <a:solidFill>
                  <a:srgbClr val="0070C0"/>
                </a:solidFill>
                <a:latin typeface="Arial" pitchFamily="34" charset="0"/>
                <a:cs typeface="Arial" pitchFamily="34" charset="0"/>
              </a:rPr>
              <a:t>хусусиятлари</a:t>
            </a:r>
            <a:r>
              <a:rPr lang="en-US" sz="2800" b="1" dirty="0" smtClean="0">
                <a:solidFill>
                  <a:srgbClr val="0070C0"/>
                </a:solidFill>
                <a:latin typeface="Arial" pitchFamily="34" charset="0"/>
                <a:cs typeface="Arial" pitchFamily="34" charset="0"/>
              </a:rPr>
              <a:t> [7]</a:t>
            </a:r>
            <a:endParaRPr lang="ru-RU" sz="2800"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lvl="0" algn="ctr">
              <a:spcBef>
                <a:spcPts val="0"/>
              </a:spcBef>
              <a:buNone/>
            </a:pPr>
            <a:r>
              <a:rPr lang="uz-Cyrl-UZ" sz="2800" b="1" dirty="0" smtClean="0">
                <a:solidFill>
                  <a:srgbClr val="7030A0"/>
                </a:solidFill>
                <a:latin typeface="Arial" pitchFamily="34" charset="0"/>
                <a:cs typeface="Arial" pitchFamily="34" charset="0"/>
              </a:rPr>
              <a:t>1. Миллий </a:t>
            </a:r>
            <a:r>
              <a:rPr lang="uz-Cyrl-UZ" sz="2800" b="1" dirty="0">
                <a:solidFill>
                  <a:srgbClr val="7030A0"/>
                </a:solidFill>
                <a:latin typeface="Arial" pitchFamily="34" charset="0"/>
                <a:cs typeface="Arial" pitchFamily="34" charset="0"/>
              </a:rPr>
              <a:t>инновацион тизимда энг асосий масала бўлиб, инновацион фаолиятнинг узлуксизлигини таъминлаш ва ўқитиш жараёни ҳисобланади.</a:t>
            </a:r>
            <a:endParaRPr lang="ru-RU" sz="2800" b="1" dirty="0">
              <a:solidFill>
                <a:srgbClr val="7030A0"/>
              </a:solidFill>
              <a:latin typeface="Arial" pitchFamily="34" charset="0"/>
              <a:cs typeface="Arial" pitchFamily="34" charset="0"/>
            </a:endParaRPr>
          </a:p>
          <a:p>
            <a:pPr algn="ctr">
              <a:spcBef>
                <a:spcPts val="0"/>
              </a:spcBef>
              <a:buNone/>
            </a:pPr>
            <a:r>
              <a:rPr lang="uz-Cyrl-UZ" sz="2800" b="1" dirty="0">
                <a:solidFill>
                  <a:srgbClr val="7030A0"/>
                </a:solidFill>
                <a:latin typeface="Arial" pitchFamily="34" charset="0"/>
                <a:cs typeface="Arial" pitchFamily="34" charset="0"/>
              </a:rPr>
              <a:t>Чунки, инновациялар янги билимлар ва технологияларни ишлаб чиқишнинг предмети ҳисобланади.</a:t>
            </a:r>
            <a:endParaRPr lang="ru-RU" sz="2800" b="1"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3. Миллий инновацион тизимларнинг ўзига хос </a:t>
            </a:r>
            <a:r>
              <a:rPr lang="uz-Cyrl-UZ" sz="2800" b="1" dirty="0" smtClean="0">
                <a:solidFill>
                  <a:srgbClr val="0070C0"/>
                </a:solidFill>
                <a:latin typeface="Arial" pitchFamily="34" charset="0"/>
                <a:cs typeface="Arial" pitchFamily="34" charset="0"/>
              </a:rPr>
              <a:t>хусусиятлари</a:t>
            </a:r>
            <a:r>
              <a:rPr lang="en-US" sz="2800" b="1" dirty="0" smtClean="0">
                <a:solidFill>
                  <a:srgbClr val="0070C0"/>
                </a:solidFill>
                <a:latin typeface="Arial" pitchFamily="34" charset="0"/>
                <a:cs typeface="Arial" pitchFamily="34" charset="0"/>
              </a:rPr>
              <a:t> [7]</a:t>
            </a:r>
            <a:endParaRPr lang="ru-RU" sz="2800" dirty="0">
              <a:latin typeface="Arial" pitchFamily="34" charset="0"/>
              <a:cs typeface="Arial" pitchFamily="34" charset="0"/>
            </a:endParaRPr>
          </a:p>
        </p:txBody>
      </p:sp>
      <p:sp>
        <p:nvSpPr>
          <p:cNvPr id="3" name="Содержимое 2"/>
          <p:cNvSpPr>
            <a:spLocks noGrp="1"/>
          </p:cNvSpPr>
          <p:nvPr>
            <p:ph idx="1"/>
          </p:nvPr>
        </p:nvSpPr>
        <p:spPr>
          <a:xfrm>
            <a:off x="457200" y="2071678"/>
            <a:ext cx="8229600" cy="4054485"/>
          </a:xfrm>
        </p:spPr>
        <p:txBody>
          <a:bodyPr>
            <a:normAutofit lnSpcReduction="10000"/>
          </a:bodyPr>
          <a:lstStyle/>
          <a:p>
            <a:pPr algn="ctr">
              <a:spcBef>
                <a:spcPts val="0"/>
              </a:spcBef>
              <a:buNone/>
            </a:pPr>
            <a:r>
              <a:rPr lang="uz-Cyrl-UZ" sz="2400" b="1" dirty="0" smtClean="0">
                <a:solidFill>
                  <a:srgbClr val="7030A0"/>
                </a:solidFill>
                <a:latin typeface="Arial" pitchFamily="34" charset="0"/>
                <a:cs typeface="Arial" pitchFamily="34" charset="0"/>
              </a:rPr>
              <a:t>2. Миллий инновацион тизимлар ва уларнинг инфратузилмаси турли мамлакатларда турличадир. </a:t>
            </a:r>
          </a:p>
          <a:p>
            <a:pPr algn="ctr">
              <a:spcBef>
                <a:spcPts val="0"/>
              </a:spcBef>
              <a:buNone/>
            </a:pPr>
            <a:r>
              <a:rPr lang="uz-Cyrl-UZ" sz="2400" b="1" dirty="0" smtClean="0">
                <a:solidFill>
                  <a:srgbClr val="7030A0"/>
                </a:solidFill>
                <a:latin typeface="Arial" pitchFamily="34" charset="0"/>
                <a:cs typeface="Arial" pitchFamily="34" charset="0"/>
              </a:rPr>
              <a:t>Шу сабабли, идеал инновацион тизимни аниқлашнинг иложи йўқ.</a:t>
            </a:r>
          </a:p>
          <a:p>
            <a:pPr algn="ctr">
              <a:spcBef>
                <a:spcPts val="0"/>
              </a:spcBef>
              <a:buNone/>
            </a:pPr>
            <a:r>
              <a:rPr lang="uz-Cyrl-UZ" sz="2400" b="1" dirty="0" smtClean="0">
                <a:solidFill>
                  <a:srgbClr val="7030A0"/>
                </a:solidFill>
                <a:latin typeface="Arial" pitchFamily="34" charset="0"/>
                <a:cs typeface="Arial" pitchFamily="34" charset="0"/>
              </a:rPr>
              <a:t>Масалан, Японияда </a:t>
            </a:r>
            <a:r>
              <a:rPr lang="uz-Cyrl-UZ" sz="2400" b="1" dirty="0">
                <a:solidFill>
                  <a:srgbClr val="7030A0"/>
                </a:solidFill>
                <a:latin typeface="Arial" pitchFamily="34" charset="0"/>
                <a:cs typeface="Arial" pitchFamily="34" charset="0"/>
              </a:rPr>
              <a:t>инновацион </a:t>
            </a:r>
            <a:r>
              <a:rPr lang="uz-Cyrl-UZ" sz="2400" b="1" dirty="0" smtClean="0">
                <a:solidFill>
                  <a:srgbClr val="7030A0"/>
                </a:solidFill>
                <a:latin typeface="Arial" pitchFamily="34" charset="0"/>
                <a:cs typeface="Arial" pitchFamily="34" charset="0"/>
              </a:rPr>
              <a:t>ишланмаларнинг </a:t>
            </a:r>
            <a:r>
              <a:rPr lang="uz-Cyrl-UZ" sz="2400" b="1" dirty="0">
                <a:solidFill>
                  <a:srgbClr val="7030A0"/>
                </a:solidFill>
                <a:latin typeface="Arial" pitchFamily="34" charset="0"/>
                <a:cs typeface="Arial" pitchFamily="34" charset="0"/>
              </a:rPr>
              <a:t>асосий қисми йирик саноат корпорацияларининг лабораторияларида яратилмоқда. АҚШда эса, ушбу ишланмаларнинг асосий қисми технопарклар ва венчур фондлари томонидан яратилмоқда.</a:t>
            </a:r>
            <a:endParaRPr lang="ru-RU" sz="2400" b="1" dirty="0">
              <a:solidFill>
                <a:srgbClr val="7030A0"/>
              </a:solidFill>
              <a:latin typeface="Arial" pitchFamily="34" charset="0"/>
              <a:cs typeface="Arial" pitchFamily="34" charset="0"/>
            </a:endParaRPr>
          </a:p>
          <a:p>
            <a:pPr algn="ctr">
              <a:spcBef>
                <a:spcPts val="0"/>
              </a:spcBef>
              <a:buNone/>
            </a:pPr>
            <a:endParaRPr lang="ru-RU" sz="2400" b="1" dirty="0" smtClean="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абличка 3"/>
          <p:cNvSpPr/>
          <p:nvPr/>
        </p:nvSpPr>
        <p:spPr>
          <a:xfrm>
            <a:off x="3357554" y="2571744"/>
            <a:ext cx="2571768" cy="114300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b="1" dirty="0" smtClean="0">
                <a:latin typeface="Arial" pitchFamily="34" charset="0"/>
                <a:cs typeface="Arial" pitchFamily="34" charset="0"/>
              </a:rPr>
              <a:t>Инновацион инфратузилма [4] </a:t>
            </a:r>
            <a:endParaRPr lang="ru-RU" sz="2000" b="1" dirty="0">
              <a:latin typeface="Arial" pitchFamily="34" charset="0"/>
              <a:cs typeface="Arial" pitchFamily="34" charset="0"/>
            </a:endParaRPr>
          </a:p>
        </p:txBody>
      </p:sp>
      <p:sp>
        <p:nvSpPr>
          <p:cNvPr id="5" name="Овал 4"/>
          <p:cNvSpPr/>
          <p:nvPr/>
        </p:nvSpPr>
        <p:spPr>
          <a:xfrm>
            <a:off x="2000232" y="928670"/>
            <a:ext cx="5500726" cy="9286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b="1" dirty="0" smtClean="0">
                <a:latin typeface="Arial" pitchFamily="34" charset="0"/>
                <a:cs typeface="Arial" pitchFamily="34" charset="0"/>
              </a:rPr>
              <a:t>Ҳуқуқий инфратузилма</a:t>
            </a:r>
            <a:endParaRPr lang="ru-RU" sz="2000" b="1" dirty="0">
              <a:latin typeface="Arial" pitchFamily="34" charset="0"/>
              <a:cs typeface="Arial" pitchFamily="34" charset="0"/>
            </a:endParaRPr>
          </a:p>
        </p:txBody>
      </p:sp>
      <p:sp>
        <p:nvSpPr>
          <p:cNvPr id="6" name="Овал 5"/>
          <p:cNvSpPr/>
          <p:nvPr/>
        </p:nvSpPr>
        <p:spPr>
          <a:xfrm>
            <a:off x="2000232" y="4429132"/>
            <a:ext cx="5500726" cy="9286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b="1" dirty="0" smtClean="0">
                <a:latin typeface="Arial" pitchFamily="34" charset="0"/>
                <a:cs typeface="Arial" pitchFamily="34" charset="0"/>
              </a:rPr>
              <a:t>Ихтисослашган инновацион марказлар</a:t>
            </a:r>
            <a:endParaRPr lang="ru-RU" sz="2000" b="1" dirty="0">
              <a:latin typeface="Arial" pitchFamily="34" charset="0"/>
              <a:cs typeface="Arial" pitchFamily="34" charset="0"/>
            </a:endParaRPr>
          </a:p>
        </p:txBody>
      </p:sp>
      <p:sp>
        <p:nvSpPr>
          <p:cNvPr id="7" name="Скругленный прямоугольник 6"/>
          <p:cNvSpPr/>
          <p:nvPr/>
        </p:nvSpPr>
        <p:spPr>
          <a:xfrm>
            <a:off x="285720" y="2428868"/>
            <a:ext cx="2428892" cy="13573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b="1" dirty="0" smtClean="0">
                <a:latin typeface="Arial" pitchFamily="34" charset="0"/>
                <a:cs typeface="Arial" pitchFamily="34" charset="0"/>
              </a:rPr>
              <a:t>Молия институтлари</a:t>
            </a:r>
            <a:endParaRPr lang="ru-RU" sz="2000" b="1" dirty="0">
              <a:latin typeface="Arial" pitchFamily="34" charset="0"/>
              <a:cs typeface="Arial" pitchFamily="34" charset="0"/>
            </a:endParaRPr>
          </a:p>
        </p:txBody>
      </p:sp>
      <p:sp>
        <p:nvSpPr>
          <p:cNvPr id="8" name="Скругленный прямоугольник 7"/>
          <p:cNvSpPr/>
          <p:nvPr/>
        </p:nvSpPr>
        <p:spPr>
          <a:xfrm>
            <a:off x="6429388" y="2357430"/>
            <a:ext cx="2571768" cy="13573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b="1" dirty="0" smtClean="0">
                <a:latin typeface="Arial" pitchFamily="34" charset="0"/>
                <a:cs typeface="Arial" pitchFamily="34" charset="0"/>
              </a:rPr>
              <a:t>Ахборот инфратузилмаси</a:t>
            </a:r>
            <a:endParaRPr lang="ru-RU" sz="2000" b="1" dirty="0">
              <a:latin typeface="Arial" pitchFamily="34" charset="0"/>
              <a:cs typeface="Arial" pitchFamily="34" charset="0"/>
            </a:endParaRPr>
          </a:p>
        </p:txBody>
      </p:sp>
      <p:sp>
        <p:nvSpPr>
          <p:cNvPr id="9" name="Стрелка вверх 8"/>
          <p:cNvSpPr/>
          <p:nvPr/>
        </p:nvSpPr>
        <p:spPr>
          <a:xfrm>
            <a:off x="4500562" y="1928802"/>
            <a:ext cx="285752" cy="500066"/>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Стрелка вниз 9"/>
          <p:cNvSpPr/>
          <p:nvPr/>
        </p:nvSpPr>
        <p:spPr>
          <a:xfrm>
            <a:off x="4500562" y="3857628"/>
            <a:ext cx="285752" cy="50006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Стрелка влево 10"/>
          <p:cNvSpPr/>
          <p:nvPr/>
        </p:nvSpPr>
        <p:spPr>
          <a:xfrm>
            <a:off x="2786050" y="3071810"/>
            <a:ext cx="428628" cy="21431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Стрелка вправо 11"/>
          <p:cNvSpPr/>
          <p:nvPr/>
        </p:nvSpPr>
        <p:spPr>
          <a:xfrm>
            <a:off x="6000760" y="3071810"/>
            <a:ext cx="357190" cy="14287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3. Миллий инновацион тизимларнинг ўзига хос </a:t>
            </a:r>
            <a:r>
              <a:rPr lang="uz-Cyrl-UZ" sz="2800" b="1" dirty="0" smtClean="0">
                <a:solidFill>
                  <a:srgbClr val="0070C0"/>
                </a:solidFill>
                <a:latin typeface="Arial" pitchFamily="34" charset="0"/>
                <a:cs typeface="Arial" pitchFamily="34" charset="0"/>
              </a:rPr>
              <a:t>хусусиятлари</a:t>
            </a:r>
            <a:r>
              <a:rPr lang="en-US" sz="2800" b="1" dirty="0" smtClean="0">
                <a:solidFill>
                  <a:srgbClr val="0070C0"/>
                </a:solidFill>
                <a:latin typeface="Arial" pitchFamily="34" charset="0"/>
                <a:cs typeface="Arial" pitchFamily="34" charset="0"/>
              </a:rPr>
              <a:t> [7]</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fontScale="92500" lnSpcReduction="10000"/>
          </a:bodyPr>
          <a:lstStyle/>
          <a:p>
            <a:pPr algn="ctr">
              <a:lnSpc>
                <a:spcPct val="110000"/>
              </a:lnSpc>
              <a:spcBef>
                <a:spcPts val="0"/>
              </a:spcBef>
              <a:buNone/>
            </a:pPr>
            <a:r>
              <a:rPr lang="uz-Cyrl-UZ" sz="2800" b="1" dirty="0">
                <a:solidFill>
                  <a:srgbClr val="7030A0"/>
                </a:solidFill>
                <a:latin typeface="Arial" pitchFamily="34" charset="0"/>
                <a:cs typeface="Arial" pitchFamily="34" charset="0"/>
              </a:rPr>
              <a:t>3. Миллий инновацион тизимга қуйидаги омиллар кучли таъсир кўрсатади:</a:t>
            </a:r>
            <a:endParaRPr lang="ru-RU" sz="2800" b="1" dirty="0">
              <a:solidFill>
                <a:srgbClr val="7030A0"/>
              </a:solidFill>
              <a:latin typeface="Arial" pitchFamily="34" charset="0"/>
              <a:cs typeface="Arial" pitchFamily="34" charset="0"/>
            </a:endParaRPr>
          </a:p>
          <a:p>
            <a:pPr algn="ctr">
              <a:lnSpc>
                <a:spcPct val="110000"/>
              </a:lnSpc>
              <a:spcBef>
                <a:spcPts val="0"/>
              </a:spcBef>
              <a:buNone/>
            </a:pPr>
            <a:r>
              <a:rPr lang="uz-Cyrl-UZ" sz="2400" dirty="0">
                <a:solidFill>
                  <a:srgbClr val="7030A0"/>
                </a:solidFill>
                <a:latin typeface="Arial" pitchFamily="34" charset="0"/>
                <a:cs typeface="Arial" pitchFamily="34" charset="0"/>
              </a:rPr>
              <a:t>*табиий ресурсларнинг мавжудлиги;</a:t>
            </a:r>
            <a:endParaRPr lang="ru-RU" sz="2400" dirty="0">
              <a:solidFill>
                <a:srgbClr val="7030A0"/>
              </a:solidFill>
              <a:latin typeface="Arial" pitchFamily="34" charset="0"/>
              <a:cs typeface="Arial" pitchFamily="34" charset="0"/>
            </a:endParaRPr>
          </a:p>
          <a:p>
            <a:pPr algn="ctr">
              <a:lnSpc>
                <a:spcPct val="110000"/>
              </a:lnSpc>
              <a:spcBef>
                <a:spcPts val="0"/>
              </a:spcBef>
              <a:buNone/>
            </a:pPr>
            <a:r>
              <a:rPr lang="uz-Cyrl-UZ" sz="2400" dirty="0">
                <a:solidFill>
                  <a:srgbClr val="7030A0"/>
                </a:solidFill>
                <a:latin typeface="Arial" pitchFamily="34" charset="0"/>
                <a:cs typeface="Arial" pitchFamily="34" charset="0"/>
              </a:rPr>
              <a:t>*мамлакатнинг географик жойлашуви;</a:t>
            </a:r>
            <a:endParaRPr lang="ru-RU" sz="2400" dirty="0">
              <a:solidFill>
                <a:srgbClr val="7030A0"/>
              </a:solidFill>
              <a:latin typeface="Arial" pitchFamily="34" charset="0"/>
              <a:cs typeface="Arial" pitchFamily="34" charset="0"/>
            </a:endParaRPr>
          </a:p>
          <a:p>
            <a:pPr algn="ctr">
              <a:lnSpc>
                <a:spcPct val="110000"/>
              </a:lnSpc>
              <a:spcBef>
                <a:spcPts val="0"/>
              </a:spcBef>
              <a:buNone/>
            </a:pPr>
            <a:r>
              <a:rPr lang="uz-Cyrl-UZ" sz="2400" dirty="0">
                <a:solidFill>
                  <a:srgbClr val="7030A0"/>
                </a:solidFill>
                <a:latin typeface="Arial" pitchFamily="34" charset="0"/>
                <a:cs typeface="Arial" pitchFamily="34" charset="0"/>
              </a:rPr>
              <a:t>*мамлакатнинг ҳудуди;</a:t>
            </a:r>
            <a:endParaRPr lang="ru-RU" sz="2400" dirty="0">
              <a:solidFill>
                <a:srgbClr val="7030A0"/>
              </a:solidFill>
              <a:latin typeface="Arial" pitchFamily="34" charset="0"/>
              <a:cs typeface="Arial" pitchFamily="34" charset="0"/>
            </a:endParaRPr>
          </a:p>
          <a:p>
            <a:pPr algn="ctr">
              <a:lnSpc>
                <a:spcPct val="110000"/>
              </a:lnSpc>
              <a:spcBef>
                <a:spcPts val="0"/>
              </a:spcBef>
              <a:buNone/>
            </a:pPr>
            <a:r>
              <a:rPr lang="uz-Cyrl-UZ" sz="2400" dirty="0">
                <a:solidFill>
                  <a:srgbClr val="7030A0"/>
                </a:solidFill>
                <a:latin typeface="Arial" pitchFamily="34" charset="0"/>
                <a:cs typeface="Arial" pitchFamily="34" charset="0"/>
              </a:rPr>
              <a:t>*давлат институтларининг инновацион ишланмалар ишлаб чиқишга қодирлиги;</a:t>
            </a:r>
            <a:endParaRPr lang="ru-RU" sz="2400" dirty="0">
              <a:solidFill>
                <a:srgbClr val="7030A0"/>
              </a:solidFill>
              <a:latin typeface="Arial" pitchFamily="34" charset="0"/>
              <a:cs typeface="Arial" pitchFamily="34" charset="0"/>
            </a:endParaRPr>
          </a:p>
          <a:p>
            <a:pPr algn="ctr">
              <a:lnSpc>
                <a:spcPct val="110000"/>
              </a:lnSpc>
              <a:spcBef>
                <a:spcPts val="0"/>
              </a:spcBef>
              <a:buNone/>
            </a:pPr>
            <a:r>
              <a:rPr lang="uz-Cyrl-UZ" sz="2400" dirty="0">
                <a:solidFill>
                  <a:srgbClr val="7030A0"/>
                </a:solidFill>
                <a:latin typeface="Arial" pitchFamily="34" charset="0"/>
                <a:cs typeface="Arial" pitchFamily="34" charset="0"/>
              </a:rPr>
              <a:t>*малакали меҳнат ресурсларининг мавжудлиги;</a:t>
            </a:r>
            <a:endParaRPr lang="ru-RU" sz="2400" dirty="0">
              <a:solidFill>
                <a:srgbClr val="7030A0"/>
              </a:solidFill>
              <a:latin typeface="Arial" pitchFamily="34" charset="0"/>
              <a:cs typeface="Arial" pitchFamily="34" charset="0"/>
            </a:endParaRPr>
          </a:p>
          <a:p>
            <a:pPr algn="ctr">
              <a:lnSpc>
                <a:spcPct val="110000"/>
              </a:lnSpc>
              <a:spcBef>
                <a:spcPts val="0"/>
              </a:spcBef>
              <a:buNone/>
            </a:pPr>
            <a:r>
              <a:rPr lang="uz-Cyrl-UZ" sz="2400" dirty="0">
                <a:solidFill>
                  <a:srgbClr val="7030A0"/>
                </a:solidFill>
                <a:latin typeface="Arial" pitchFamily="34" charset="0"/>
                <a:cs typeface="Arial" pitchFamily="34" charset="0"/>
              </a:rPr>
              <a:t>*инновацион фаолиятни молиялаштириш учун зарур бўлган молиявий ресурсларининг етарлилиги;</a:t>
            </a:r>
            <a:endParaRPr lang="ru-RU" sz="2400" dirty="0">
              <a:solidFill>
                <a:srgbClr val="7030A0"/>
              </a:solidFill>
              <a:latin typeface="Arial" pitchFamily="34" charset="0"/>
              <a:cs typeface="Arial" pitchFamily="34" charset="0"/>
            </a:endParaRPr>
          </a:p>
          <a:p>
            <a:pPr algn="ctr">
              <a:lnSpc>
                <a:spcPct val="110000"/>
              </a:lnSpc>
              <a:spcBef>
                <a:spcPts val="0"/>
              </a:spcBef>
              <a:buNone/>
            </a:pPr>
            <a:r>
              <a:rPr lang="uz-Cyrl-UZ" sz="2400" dirty="0">
                <a:solidFill>
                  <a:srgbClr val="7030A0"/>
                </a:solidFill>
                <a:latin typeface="Arial" pitchFamily="34" charset="0"/>
                <a:cs typeface="Arial" pitchFamily="34" charset="0"/>
              </a:rPr>
              <a:t>*давлат институтлари ва компанияларнинг тарихий ривожланиш хусусиятлари.</a:t>
            </a:r>
            <a:endParaRPr lang="ru-RU" sz="2400"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абличка 3"/>
          <p:cNvSpPr/>
          <p:nvPr/>
        </p:nvSpPr>
        <p:spPr>
          <a:xfrm>
            <a:off x="3000364" y="2143116"/>
            <a:ext cx="3214710" cy="1928826"/>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b="1" dirty="0" smtClean="0">
                <a:latin typeface="Arial" pitchFamily="34" charset="0"/>
                <a:cs typeface="Arial" pitchFamily="34" charset="0"/>
              </a:rPr>
              <a:t>Ўзбекистонда инновацион тизимга салбий таъсир этувчи омиллар</a:t>
            </a:r>
            <a:endParaRPr lang="ru-RU" sz="2000" b="1" dirty="0">
              <a:latin typeface="Arial" pitchFamily="34" charset="0"/>
              <a:cs typeface="Arial" pitchFamily="34" charset="0"/>
            </a:endParaRPr>
          </a:p>
        </p:txBody>
      </p:sp>
      <p:sp>
        <p:nvSpPr>
          <p:cNvPr id="5" name="Овал 4"/>
          <p:cNvSpPr/>
          <p:nvPr/>
        </p:nvSpPr>
        <p:spPr>
          <a:xfrm>
            <a:off x="1928794" y="357166"/>
            <a:ext cx="5143536" cy="85725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dirty="0" smtClean="0">
                <a:latin typeface="Arial" pitchFamily="34" charset="0"/>
                <a:cs typeface="Arial" pitchFamily="34" charset="0"/>
              </a:rPr>
              <a:t>Тўғридан-тўғри денгизларга чиқа олмаслик</a:t>
            </a:r>
            <a:endParaRPr lang="ru-RU" dirty="0">
              <a:latin typeface="Arial" pitchFamily="34" charset="0"/>
              <a:cs typeface="Arial" pitchFamily="34" charset="0"/>
            </a:endParaRPr>
          </a:p>
        </p:txBody>
      </p:sp>
      <p:sp>
        <p:nvSpPr>
          <p:cNvPr id="6" name="Овал 5"/>
          <p:cNvSpPr/>
          <p:nvPr/>
        </p:nvSpPr>
        <p:spPr>
          <a:xfrm>
            <a:off x="1785918" y="4786322"/>
            <a:ext cx="5143536" cy="85725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dirty="0" smtClean="0">
                <a:latin typeface="Arial" pitchFamily="34" charset="0"/>
                <a:cs typeface="Arial" pitchFamily="34" charset="0"/>
              </a:rPr>
              <a:t>Малакали меҳнат ресурсларини етишмаслиги</a:t>
            </a:r>
            <a:endParaRPr lang="ru-RU" dirty="0">
              <a:latin typeface="Arial" pitchFamily="34" charset="0"/>
              <a:cs typeface="Arial" pitchFamily="34" charset="0"/>
            </a:endParaRPr>
          </a:p>
        </p:txBody>
      </p:sp>
      <p:sp>
        <p:nvSpPr>
          <p:cNvPr id="7" name="Прямоугольник 6"/>
          <p:cNvSpPr/>
          <p:nvPr/>
        </p:nvSpPr>
        <p:spPr>
          <a:xfrm>
            <a:off x="142844" y="2214554"/>
            <a:ext cx="2428892" cy="17145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dirty="0" smtClean="0">
                <a:latin typeface="Arial" pitchFamily="34" charset="0"/>
                <a:cs typeface="Arial" pitchFamily="34" charset="0"/>
              </a:rPr>
              <a:t>Молиялаш манбаларини етишмаслиги</a:t>
            </a:r>
            <a:endParaRPr lang="ru-RU" dirty="0">
              <a:latin typeface="Arial" pitchFamily="34" charset="0"/>
              <a:cs typeface="Arial" pitchFamily="34" charset="0"/>
            </a:endParaRPr>
          </a:p>
        </p:txBody>
      </p:sp>
      <p:sp>
        <p:nvSpPr>
          <p:cNvPr id="8" name="Прямоугольник 7"/>
          <p:cNvSpPr/>
          <p:nvPr/>
        </p:nvSpPr>
        <p:spPr>
          <a:xfrm>
            <a:off x="6572264" y="2214554"/>
            <a:ext cx="2428892" cy="17145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dirty="0" smtClean="0">
                <a:latin typeface="Arial" pitchFamily="34" charset="0"/>
                <a:cs typeface="Arial" pitchFamily="34" charset="0"/>
              </a:rPr>
              <a:t>Инновацияларни тижоратлаштириш даражасини паст эканлиги</a:t>
            </a:r>
            <a:endParaRPr lang="ru-RU" dirty="0">
              <a:latin typeface="Arial" pitchFamily="34" charset="0"/>
              <a:cs typeface="Arial" pitchFamily="34" charset="0"/>
            </a:endParaRPr>
          </a:p>
        </p:txBody>
      </p:sp>
      <p:sp>
        <p:nvSpPr>
          <p:cNvPr id="9" name="Стрелка вверх 8"/>
          <p:cNvSpPr/>
          <p:nvPr/>
        </p:nvSpPr>
        <p:spPr>
          <a:xfrm>
            <a:off x="4500562" y="1357298"/>
            <a:ext cx="214314" cy="642942"/>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Стрелка вправо 11"/>
          <p:cNvSpPr/>
          <p:nvPr/>
        </p:nvSpPr>
        <p:spPr>
          <a:xfrm>
            <a:off x="6286512" y="3071810"/>
            <a:ext cx="214314" cy="14287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Стрелка влево 12"/>
          <p:cNvSpPr/>
          <p:nvPr/>
        </p:nvSpPr>
        <p:spPr>
          <a:xfrm>
            <a:off x="2643174" y="3071810"/>
            <a:ext cx="285752" cy="142876"/>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Стрелка вниз 13"/>
          <p:cNvSpPr/>
          <p:nvPr/>
        </p:nvSpPr>
        <p:spPr>
          <a:xfrm>
            <a:off x="4429124" y="4214818"/>
            <a:ext cx="214314" cy="50006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3. Миллий инновацион тизимларнинг ўзига хос </a:t>
            </a:r>
            <a:r>
              <a:rPr lang="uz-Cyrl-UZ" sz="2800" b="1" dirty="0" smtClean="0">
                <a:solidFill>
                  <a:srgbClr val="0070C0"/>
                </a:solidFill>
                <a:latin typeface="Arial" pitchFamily="34" charset="0"/>
                <a:cs typeface="Arial" pitchFamily="34" charset="0"/>
              </a:rPr>
              <a:t>хусусиятлари </a:t>
            </a:r>
            <a:r>
              <a:rPr lang="en-US" sz="2800" b="1" dirty="0" smtClean="0">
                <a:solidFill>
                  <a:srgbClr val="0070C0"/>
                </a:solidFill>
                <a:latin typeface="Arial" pitchFamily="34" charset="0"/>
                <a:cs typeface="Arial" pitchFamily="34" charset="0"/>
              </a:rPr>
              <a:t>[7]</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buNone/>
            </a:pPr>
            <a:r>
              <a:rPr lang="uz-Cyrl-UZ" sz="2800" b="1" dirty="0" smtClean="0">
                <a:solidFill>
                  <a:srgbClr val="7030A0"/>
                </a:solidFill>
                <a:latin typeface="Arial" pitchFamily="34" charset="0"/>
                <a:cs typeface="Arial" pitchFamily="34" charset="0"/>
              </a:rPr>
              <a:t>4. Бир </a:t>
            </a:r>
            <a:r>
              <a:rPr lang="uz-Cyrl-UZ" sz="2800" b="1" dirty="0">
                <a:solidFill>
                  <a:srgbClr val="7030A0"/>
                </a:solidFill>
                <a:latin typeface="Arial" pitchFamily="34" charset="0"/>
                <a:cs typeface="Arial" pitchFamily="34" charset="0"/>
              </a:rPr>
              <a:t>қатор ривожланаётган мамлакатларда инновацион ишланмаларни молиялаштириш муаммо бўлиб турибди. Муаммонинг моҳияти шундаки, инновацион фаолият субъектининг ўз маблағлари мавжуд эмас ёки етмайди, жалб қилинган ресурсларнинг баҳоси юқори ёки субъект маблағ жалб қилиш имконига эга эмас.</a:t>
            </a:r>
            <a:endParaRPr lang="ru-RU" sz="2800" b="1"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3. Миллий инновацион тизимларнинг ўзига хос </a:t>
            </a:r>
            <a:r>
              <a:rPr lang="uz-Cyrl-UZ" sz="2800" b="1" dirty="0" smtClean="0">
                <a:solidFill>
                  <a:srgbClr val="0070C0"/>
                </a:solidFill>
                <a:latin typeface="Arial" pitchFamily="34" charset="0"/>
                <a:cs typeface="Arial" pitchFamily="34" charset="0"/>
              </a:rPr>
              <a:t>хусусиятлари </a:t>
            </a:r>
            <a:r>
              <a:rPr lang="en-US" sz="2800" b="1" dirty="0" smtClean="0">
                <a:solidFill>
                  <a:srgbClr val="0070C0"/>
                </a:solidFill>
                <a:latin typeface="Arial" pitchFamily="34" charset="0"/>
                <a:cs typeface="Arial" pitchFamily="34" charset="0"/>
              </a:rPr>
              <a:t>[</a:t>
            </a:r>
            <a:r>
              <a:rPr lang="uz-Cyrl-UZ" sz="2800" b="1" dirty="0" smtClean="0">
                <a:solidFill>
                  <a:srgbClr val="0070C0"/>
                </a:solidFill>
                <a:latin typeface="Arial" pitchFamily="34" charset="0"/>
                <a:cs typeface="Arial" pitchFamily="34" charset="0"/>
              </a:rPr>
              <a:t>1</a:t>
            </a:r>
            <a:r>
              <a:rPr lang="en-US" sz="2800" b="1" dirty="0" smtClean="0">
                <a:solidFill>
                  <a:srgbClr val="0070C0"/>
                </a:solidFill>
                <a:latin typeface="Arial" pitchFamily="34" charset="0"/>
                <a:cs typeface="Arial" pitchFamily="34" charset="0"/>
              </a:rPr>
              <a:t>]</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fontScale="70000" lnSpcReduction="20000"/>
          </a:bodyPr>
          <a:lstStyle/>
          <a:p>
            <a:pPr algn="ctr">
              <a:lnSpc>
                <a:spcPct val="120000"/>
              </a:lnSpc>
              <a:spcBef>
                <a:spcPts val="0"/>
              </a:spcBef>
              <a:buNone/>
            </a:pPr>
            <a:r>
              <a:rPr lang="uz-Cyrl-UZ" b="1" dirty="0">
                <a:solidFill>
                  <a:srgbClr val="7030A0"/>
                </a:solidFill>
                <a:latin typeface="Arial" pitchFamily="34" charset="0"/>
                <a:cs typeface="Arial" pitchFamily="34" charset="0"/>
              </a:rPr>
              <a:t>5. Миллий инновацион тизимни ривожлантириш омиллари:</a:t>
            </a:r>
            <a:endParaRPr lang="ru-RU" b="1" dirty="0">
              <a:solidFill>
                <a:srgbClr val="7030A0"/>
              </a:solidFill>
              <a:latin typeface="Arial" pitchFamily="34" charset="0"/>
              <a:cs typeface="Arial" pitchFamily="34" charset="0"/>
            </a:endParaRPr>
          </a:p>
          <a:p>
            <a:pPr algn="ctr">
              <a:lnSpc>
                <a:spcPct val="120000"/>
              </a:lnSpc>
              <a:spcBef>
                <a:spcPts val="0"/>
              </a:spcBef>
              <a:buNone/>
            </a:pPr>
            <a:r>
              <a:rPr lang="uz-Cyrl-UZ" b="1" dirty="0">
                <a:solidFill>
                  <a:srgbClr val="7030A0"/>
                </a:solidFill>
                <a:latin typeface="Arial" pitchFamily="34" charset="0"/>
                <a:cs typeface="Arial" pitchFamily="34" charset="0"/>
              </a:rPr>
              <a:t>*давлатнинг узоқ муддатли инновацион сиёсати;</a:t>
            </a:r>
            <a:endParaRPr lang="ru-RU" b="1" dirty="0">
              <a:solidFill>
                <a:srgbClr val="7030A0"/>
              </a:solidFill>
              <a:latin typeface="Arial" pitchFamily="34" charset="0"/>
              <a:cs typeface="Arial" pitchFamily="34" charset="0"/>
            </a:endParaRPr>
          </a:p>
          <a:p>
            <a:pPr algn="ctr">
              <a:lnSpc>
                <a:spcPct val="120000"/>
              </a:lnSpc>
              <a:spcBef>
                <a:spcPts val="0"/>
              </a:spcBef>
              <a:buNone/>
            </a:pPr>
            <a:r>
              <a:rPr lang="uz-Cyrl-UZ" b="1" dirty="0">
                <a:solidFill>
                  <a:srgbClr val="7030A0"/>
                </a:solidFill>
                <a:latin typeface="Arial" pitchFamily="34" charset="0"/>
                <a:cs typeface="Arial" pitchFamily="34" charset="0"/>
              </a:rPr>
              <a:t>*инновацион салоҳиятдан оқилона фойдаланиш;</a:t>
            </a:r>
            <a:endParaRPr lang="ru-RU" b="1" dirty="0">
              <a:solidFill>
                <a:srgbClr val="7030A0"/>
              </a:solidFill>
              <a:latin typeface="Arial" pitchFamily="34" charset="0"/>
              <a:cs typeface="Arial" pitchFamily="34" charset="0"/>
            </a:endParaRPr>
          </a:p>
          <a:p>
            <a:pPr algn="ctr">
              <a:lnSpc>
                <a:spcPct val="120000"/>
              </a:lnSpc>
              <a:spcBef>
                <a:spcPts val="0"/>
              </a:spcBef>
              <a:buNone/>
            </a:pPr>
            <a:r>
              <a:rPr lang="uz-Cyrl-UZ" b="1" dirty="0">
                <a:solidFill>
                  <a:srgbClr val="7030A0"/>
                </a:solidFill>
                <a:latin typeface="Arial" pitchFamily="34" charset="0"/>
                <a:cs typeface="Arial" pitchFamily="34" charset="0"/>
              </a:rPr>
              <a:t>*инновацион фаолият субъектларини давлат томонидан қўллаб-қувватлаш;</a:t>
            </a:r>
            <a:endParaRPr lang="ru-RU" b="1" dirty="0">
              <a:solidFill>
                <a:srgbClr val="7030A0"/>
              </a:solidFill>
              <a:latin typeface="Arial" pitchFamily="34" charset="0"/>
              <a:cs typeface="Arial" pitchFamily="34" charset="0"/>
            </a:endParaRPr>
          </a:p>
          <a:p>
            <a:pPr algn="ctr">
              <a:lnSpc>
                <a:spcPct val="120000"/>
              </a:lnSpc>
              <a:spcBef>
                <a:spcPts val="0"/>
              </a:spcBef>
              <a:buNone/>
            </a:pPr>
            <a:r>
              <a:rPr lang="uz-Cyrl-UZ" b="1" dirty="0">
                <a:solidFill>
                  <a:srgbClr val="7030A0"/>
                </a:solidFill>
                <a:latin typeface="Arial" pitchFamily="34" charset="0"/>
                <a:cs typeface="Arial" pitchFamily="34" charset="0"/>
              </a:rPr>
              <a:t>*инновацияларни тижоратлаштириш дастурларини такомиллаштириш;</a:t>
            </a:r>
            <a:endParaRPr lang="ru-RU" b="1" dirty="0">
              <a:solidFill>
                <a:srgbClr val="7030A0"/>
              </a:solidFill>
              <a:latin typeface="Arial" pitchFamily="34" charset="0"/>
              <a:cs typeface="Arial" pitchFamily="34" charset="0"/>
            </a:endParaRPr>
          </a:p>
          <a:p>
            <a:pPr algn="ctr">
              <a:lnSpc>
                <a:spcPct val="120000"/>
              </a:lnSpc>
              <a:spcBef>
                <a:spcPts val="0"/>
              </a:spcBef>
              <a:buNone/>
            </a:pPr>
            <a:r>
              <a:rPr lang="uz-Cyrl-UZ" b="1" dirty="0">
                <a:solidFill>
                  <a:srgbClr val="7030A0"/>
                </a:solidFill>
                <a:latin typeface="Arial" pitchFamily="34" charset="0"/>
                <a:cs typeface="Arial" pitchFamily="34" charset="0"/>
              </a:rPr>
              <a:t>*интеллектуал мулк соҳасининг қонунчилик асосларини такомиллаштириш;</a:t>
            </a:r>
            <a:endParaRPr lang="ru-RU" b="1" dirty="0">
              <a:solidFill>
                <a:srgbClr val="7030A0"/>
              </a:solidFill>
              <a:latin typeface="Arial" pitchFamily="34" charset="0"/>
              <a:cs typeface="Arial" pitchFamily="34" charset="0"/>
            </a:endParaRPr>
          </a:p>
          <a:p>
            <a:pPr algn="ctr">
              <a:lnSpc>
                <a:spcPct val="120000"/>
              </a:lnSpc>
              <a:spcBef>
                <a:spcPts val="0"/>
              </a:spcBef>
              <a:buNone/>
            </a:pPr>
            <a:r>
              <a:rPr lang="uz-Cyrl-UZ" b="1" dirty="0">
                <a:solidFill>
                  <a:srgbClr val="7030A0"/>
                </a:solidFill>
                <a:latin typeface="Arial" pitchFamily="34" charset="0"/>
                <a:cs typeface="Arial" pitchFamily="34" charset="0"/>
              </a:rPr>
              <a:t>*инновациялар соҳасидаги илғор хориж тажрибасини доимий тарзда ўрганиш ва амалиётга жорий </a:t>
            </a:r>
            <a:r>
              <a:rPr lang="uz-Cyrl-UZ" b="1" dirty="0" smtClean="0">
                <a:solidFill>
                  <a:srgbClr val="7030A0"/>
                </a:solidFill>
                <a:latin typeface="Arial" pitchFamily="34" charset="0"/>
                <a:cs typeface="Arial" pitchFamily="34" charset="0"/>
              </a:rPr>
              <a:t>қилиш</a:t>
            </a:r>
            <a:r>
              <a:rPr lang="en-US" b="1" dirty="0" smtClean="0">
                <a:solidFill>
                  <a:srgbClr val="7030A0"/>
                </a:solidFill>
                <a:latin typeface="Arial" pitchFamily="34" charset="0"/>
                <a:cs typeface="Arial" pitchFamily="34" charset="0"/>
              </a:rPr>
              <a:t> </a:t>
            </a:r>
            <a:r>
              <a:rPr lang="en-US" b="1" dirty="0" smtClean="0">
                <a:solidFill>
                  <a:srgbClr val="7030A0"/>
                </a:solidFill>
                <a:latin typeface="Arial" pitchFamily="34" charset="0"/>
                <a:cs typeface="Arial" pitchFamily="34" charset="0"/>
              </a:rPr>
              <a:t>[3]</a:t>
            </a:r>
            <a:r>
              <a:rPr lang="uz-Cyrl-UZ" b="1" dirty="0" smtClean="0">
                <a:solidFill>
                  <a:srgbClr val="7030A0"/>
                </a:solidFill>
                <a:latin typeface="Arial" pitchFamily="34" charset="0"/>
                <a:cs typeface="Arial" pitchFamily="34" charset="0"/>
              </a:rPr>
              <a:t>.</a:t>
            </a:r>
            <a:endParaRPr lang="ru-RU" b="1" dirty="0">
              <a:solidFill>
                <a:srgbClr val="7030A0"/>
              </a:solidFill>
              <a:latin typeface="Arial" pitchFamily="34" charset="0"/>
              <a:cs typeface="Arial" pitchFamily="34" charset="0"/>
            </a:endParaRPr>
          </a:p>
          <a:p>
            <a:pPr algn="ctr">
              <a:buNone/>
            </a:pPr>
            <a:endParaRPr lang="ru-RU" dirty="0">
              <a:latin typeface="Arial" pitchFamily="34" charset="0"/>
              <a:cs typeface="Arial"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400" b="1" dirty="0" smtClean="0">
                <a:solidFill>
                  <a:srgbClr val="0070C0"/>
                </a:solidFill>
                <a:latin typeface="Arial" pitchFamily="34" charset="0"/>
                <a:cs typeface="Arial" pitchFamily="34" charset="0"/>
              </a:rPr>
              <a:t>Давлат томонидан инновацион фаолиятни рағбатлантиришнинг билвосита усуллари [1]</a:t>
            </a:r>
            <a:endParaRPr lang="ru-RU" sz="2400" b="1"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a:xfrm>
            <a:off x="457200" y="1857364"/>
            <a:ext cx="8229600" cy="4268799"/>
          </a:xfrm>
        </p:spPr>
        <p:txBody>
          <a:bodyPr>
            <a:normAutofit/>
          </a:bodyPr>
          <a:lstStyle/>
          <a:p>
            <a:pPr algn="ctr">
              <a:spcBef>
                <a:spcPts val="0"/>
              </a:spcBef>
              <a:buNone/>
            </a:pPr>
            <a:r>
              <a:rPr lang="uz-Cyrl-UZ" sz="2400" b="1" dirty="0" smtClean="0">
                <a:solidFill>
                  <a:srgbClr val="7030A0"/>
                </a:solidFill>
                <a:latin typeface="Arial" pitchFamily="34" charset="0"/>
                <a:cs typeface="Arial" pitchFamily="34" charset="0"/>
              </a:rPr>
              <a:t>1. Манзилли солиқ имтиёзларини қўллаш</a:t>
            </a:r>
          </a:p>
          <a:p>
            <a:pPr algn="ctr">
              <a:spcBef>
                <a:spcPts val="0"/>
              </a:spcBef>
              <a:buNone/>
            </a:pPr>
            <a:r>
              <a:rPr lang="uz-Cyrl-UZ" sz="2400" b="1" dirty="0" smtClean="0">
                <a:solidFill>
                  <a:srgbClr val="7030A0"/>
                </a:solidFill>
                <a:latin typeface="Arial" pitchFamily="34" charset="0"/>
                <a:cs typeface="Arial" pitchFamily="34" charset="0"/>
              </a:rPr>
              <a:t>2. Инновацион ишланмаларни имтиёзли кредитлар ҳисобидан молиялаштириш</a:t>
            </a:r>
          </a:p>
          <a:p>
            <a:pPr algn="ctr">
              <a:spcBef>
                <a:spcPts val="0"/>
              </a:spcBef>
              <a:buNone/>
            </a:pPr>
            <a:r>
              <a:rPr lang="uz-Cyrl-UZ" sz="2400" b="1" dirty="0" smtClean="0">
                <a:solidFill>
                  <a:srgbClr val="7030A0"/>
                </a:solidFill>
                <a:latin typeface="Arial" pitchFamily="34" charset="0"/>
                <a:cs typeface="Arial" pitchFamily="34" charset="0"/>
              </a:rPr>
              <a:t>3. Илмий ускуналарнинг бир қисмини жадаллаштирилган амортизация меъёрлари бўйича компанияларнинг балансидан чиқариш</a:t>
            </a:r>
          </a:p>
          <a:p>
            <a:pPr algn="ctr">
              <a:spcBef>
                <a:spcPts val="0"/>
              </a:spcBef>
              <a:buNone/>
            </a:pPr>
            <a:r>
              <a:rPr lang="uz-Cyrl-UZ" sz="2400" b="1" dirty="0" smtClean="0">
                <a:solidFill>
                  <a:srgbClr val="7030A0"/>
                </a:solidFill>
                <a:latin typeface="Arial" pitchFamily="34" charset="0"/>
                <a:cs typeface="Arial" pitchFamily="34" charset="0"/>
              </a:rPr>
              <a:t>4. Давлатга тегишли мулкларни ва ерларни бепул бериш ёки арзон ставкаларда ижарага бериш</a:t>
            </a:r>
            <a:endParaRPr lang="ru-RU" sz="2400" b="1" dirty="0">
              <a:solidFill>
                <a:srgbClr val="7030A0"/>
              </a:solidFill>
              <a:latin typeface="Arial" pitchFamily="34" charset="0"/>
              <a:cs typeface="Arial" pitchFamily="3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511288"/>
          </a:xfrm>
        </p:spPr>
        <p:txBody>
          <a:bodyPr>
            <a:normAutofit/>
          </a:bodyPr>
          <a:lstStyle/>
          <a:p>
            <a:r>
              <a:rPr lang="uz-Cyrl-UZ" sz="2400" b="1" dirty="0" smtClean="0">
                <a:solidFill>
                  <a:srgbClr val="0070C0"/>
                </a:solidFill>
                <a:latin typeface="Arial" pitchFamily="34" charset="0"/>
                <a:cs typeface="Arial" pitchFamily="34" charset="0"/>
              </a:rPr>
              <a:t>Давлат томонидан инновацион фаолиятни рағбатлантиришнинг </a:t>
            </a:r>
            <a:r>
              <a:rPr lang="uz-Cyrl-UZ" sz="2400" b="1" dirty="0" smtClean="0">
                <a:solidFill>
                  <a:srgbClr val="0070C0"/>
                </a:solidFill>
                <a:latin typeface="Arial" pitchFamily="34" charset="0"/>
                <a:cs typeface="Arial" pitchFamily="34" charset="0"/>
              </a:rPr>
              <a:t>бевосита </a:t>
            </a:r>
            <a:r>
              <a:rPr lang="uz-Cyrl-UZ" sz="2400" b="1" dirty="0" smtClean="0">
                <a:solidFill>
                  <a:srgbClr val="0070C0"/>
                </a:solidFill>
                <a:latin typeface="Arial" pitchFamily="34" charset="0"/>
                <a:cs typeface="Arial" pitchFamily="34" charset="0"/>
              </a:rPr>
              <a:t>усуллари [1]</a:t>
            </a:r>
            <a:endParaRPr lang="ru-RU" sz="2400" dirty="0">
              <a:latin typeface="Arial" pitchFamily="34" charset="0"/>
              <a:cs typeface="Arial" pitchFamily="34" charset="0"/>
            </a:endParaRPr>
          </a:p>
        </p:txBody>
      </p:sp>
      <p:sp>
        <p:nvSpPr>
          <p:cNvPr id="3" name="Содержимое 2"/>
          <p:cNvSpPr>
            <a:spLocks noGrp="1"/>
          </p:cNvSpPr>
          <p:nvPr>
            <p:ph idx="1"/>
          </p:nvPr>
        </p:nvSpPr>
        <p:spPr>
          <a:xfrm>
            <a:off x="457200" y="2143116"/>
            <a:ext cx="8229600" cy="3983047"/>
          </a:xfrm>
        </p:spPr>
        <p:txBody>
          <a:bodyPr>
            <a:normAutofit/>
          </a:bodyPr>
          <a:lstStyle/>
          <a:p>
            <a:pPr algn="ctr">
              <a:spcBef>
                <a:spcPts val="0"/>
              </a:spcBef>
              <a:buNone/>
            </a:pPr>
            <a:r>
              <a:rPr lang="uz-Cyrl-UZ" sz="2400" b="1" dirty="0" smtClean="0">
                <a:solidFill>
                  <a:srgbClr val="7030A0"/>
                </a:solidFill>
                <a:latin typeface="Arial" pitchFamily="34" charset="0"/>
                <a:cs typeface="Arial" pitchFamily="34" charset="0"/>
              </a:rPr>
              <a:t>1. Инновацион ишланмаларни давлат бюджети маблағлари ҳисобидан молиялаштириш</a:t>
            </a:r>
          </a:p>
          <a:p>
            <a:pPr algn="ctr">
              <a:spcBef>
                <a:spcPts val="0"/>
              </a:spcBef>
              <a:buNone/>
            </a:pPr>
            <a:r>
              <a:rPr lang="uz-Cyrl-UZ" sz="2400" b="1" dirty="0" smtClean="0">
                <a:solidFill>
                  <a:srgbClr val="7030A0"/>
                </a:solidFill>
                <a:latin typeface="Arial" pitchFamily="34" charset="0"/>
                <a:cs typeface="Arial" pitchFamily="34" charset="0"/>
              </a:rPr>
              <a:t>2. Давлат органлари томонидан инновацион компаниялар фаолиятини қўллаб-қувватлаш</a:t>
            </a:r>
          </a:p>
          <a:p>
            <a:pPr algn="ctr">
              <a:spcBef>
                <a:spcPts val="0"/>
              </a:spcBef>
              <a:buNone/>
            </a:pPr>
            <a:r>
              <a:rPr lang="uz-Cyrl-UZ" sz="2400" b="1" dirty="0" smtClean="0">
                <a:solidFill>
                  <a:srgbClr val="7030A0"/>
                </a:solidFill>
                <a:latin typeface="Arial" pitchFamily="34" charset="0"/>
                <a:cs typeface="Arial" pitchFamily="34" charset="0"/>
              </a:rPr>
              <a:t>3. Давлат буюртмалари бериш</a:t>
            </a:r>
          </a:p>
          <a:p>
            <a:pPr algn="ctr">
              <a:spcBef>
                <a:spcPts val="0"/>
              </a:spcBef>
              <a:buNone/>
            </a:pPr>
            <a:r>
              <a:rPr lang="uz-Cyrl-UZ" sz="2400" b="1" dirty="0" smtClean="0">
                <a:solidFill>
                  <a:srgbClr val="7030A0"/>
                </a:solidFill>
                <a:latin typeface="Arial" pitchFamily="34" charset="0"/>
                <a:cs typeface="Arial" pitchFamily="34" charset="0"/>
              </a:rPr>
              <a:t>4. Илмий-тадқиқот лойиҳаларига давлат грантлари ажратиш</a:t>
            </a:r>
            <a:endParaRPr lang="ru-RU" sz="2400" b="1" dirty="0">
              <a:solidFill>
                <a:srgbClr val="7030A0"/>
              </a:solidFill>
              <a:latin typeface="Arial" pitchFamily="34" charset="0"/>
              <a:cs typeface="Arial"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400" b="1" dirty="0" smtClean="0">
                <a:solidFill>
                  <a:srgbClr val="0070C0"/>
                </a:solidFill>
                <a:latin typeface="Arial" pitchFamily="34" charset="0"/>
                <a:cs typeface="Arial" pitchFamily="34" charset="0"/>
              </a:rPr>
              <a:t>Инновацион сиёсатнинг самарадорлигини баҳолаш мезонлари [4]</a:t>
            </a:r>
            <a:endParaRPr lang="ru-RU" sz="2400" b="1" dirty="0">
              <a:solidFill>
                <a:srgbClr val="0070C0"/>
              </a:solidFill>
              <a:latin typeface="Arial" pitchFamily="34" charset="0"/>
              <a:cs typeface="Arial" pitchFamily="34" charset="0"/>
            </a:endParaRPr>
          </a:p>
        </p:txBody>
      </p:sp>
      <p:graphicFrame>
        <p:nvGraphicFramePr>
          <p:cNvPr id="4" name="Таблица 3"/>
          <p:cNvGraphicFramePr>
            <a:graphicFrameLocks noGrp="1"/>
          </p:cNvGraphicFramePr>
          <p:nvPr/>
        </p:nvGraphicFramePr>
        <p:xfrm>
          <a:off x="1533207" y="1571610"/>
          <a:ext cx="6077585" cy="3648840"/>
        </p:xfrm>
        <a:graphic>
          <a:graphicData uri="http://schemas.openxmlformats.org/drawingml/2006/table">
            <a:tbl>
              <a:tblPr/>
              <a:tblGrid>
                <a:gridCol w="3824611"/>
                <a:gridCol w="2252974"/>
              </a:tblGrid>
              <a:tr h="282132">
                <a:tc>
                  <a:txBody>
                    <a:bodyPr/>
                    <a:lstStyle/>
                    <a:p>
                      <a:pPr algn="ctr">
                        <a:lnSpc>
                          <a:spcPct val="115000"/>
                        </a:lnSpc>
                        <a:spcAft>
                          <a:spcPts val="0"/>
                        </a:spcAft>
                      </a:pPr>
                      <a:r>
                        <a:rPr lang="uz-Cyrl-UZ" sz="1600" b="1" dirty="0">
                          <a:latin typeface="Arial"/>
                          <a:ea typeface="Calibri"/>
                          <a:cs typeface="Times New Roman"/>
                        </a:rPr>
                        <a:t>Самарадорлик мезони</a:t>
                      </a:r>
                      <a:endParaRPr lang="ru-RU" sz="1600" b="1"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uz-Cyrl-UZ" sz="1600" b="1">
                          <a:latin typeface="Arial"/>
                          <a:ea typeface="Calibri"/>
                          <a:cs typeface="Times New Roman"/>
                        </a:rPr>
                        <a:t>Баҳо (балл)</a:t>
                      </a:r>
                      <a:endParaRPr lang="ru-RU" sz="1600" b="1">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60812">
                <a:tc>
                  <a:txBody>
                    <a:bodyPr/>
                    <a:lstStyle/>
                    <a:p>
                      <a:pPr>
                        <a:lnSpc>
                          <a:spcPct val="115000"/>
                        </a:lnSpc>
                        <a:spcAft>
                          <a:spcPts val="0"/>
                        </a:spcAft>
                      </a:pPr>
                      <a:r>
                        <a:rPr lang="uz-Cyrl-UZ" sz="1600" b="1" dirty="0">
                          <a:latin typeface="Arial"/>
                          <a:ea typeface="Calibri"/>
                          <a:cs typeface="Times New Roman"/>
                        </a:rPr>
                        <a:t>Инновацион сиёсатни ишлаб чиқиш жараёнининг очиқлиги</a:t>
                      </a:r>
                      <a:endParaRPr lang="ru-RU" sz="1600" b="1"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endParaRPr lang="uz-Cyrl-UZ" sz="1600" b="1">
                        <a:latin typeface="Arial"/>
                        <a:ea typeface="Calibri"/>
                        <a:cs typeface="Times New Roman"/>
                      </a:endParaRPr>
                    </a:p>
                    <a:p>
                      <a:pPr algn="ctr">
                        <a:lnSpc>
                          <a:spcPct val="115000"/>
                        </a:lnSpc>
                        <a:spcAft>
                          <a:spcPts val="0"/>
                        </a:spcAft>
                      </a:pPr>
                      <a:r>
                        <a:rPr lang="uz-Cyrl-UZ" sz="1600" b="1">
                          <a:latin typeface="Arial"/>
                          <a:ea typeface="Calibri"/>
                          <a:cs typeface="Times New Roman"/>
                        </a:rPr>
                        <a:t>3</a:t>
                      </a:r>
                      <a:endParaRPr lang="ru-RU" sz="1600" b="1">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2132">
                <a:tc>
                  <a:txBody>
                    <a:bodyPr/>
                    <a:lstStyle/>
                    <a:p>
                      <a:pPr>
                        <a:lnSpc>
                          <a:spcPct val="115000"/>
                        </a:lnSpc>
                        <a:spcAft>
                          <a:spcPts val="0"/>
                        </a:spcAft>
                      </a:pPr>
                      <a:r>
                        <a:rPr lang="uz-Cyrl-UZ" sz="1600" b="1" dirty="0">
                          <a:latin typeface="Arial"/>
                          <a:ea typeface="Calibri"/>
                          <a:cs typeface="Times New Roman"/>
                        </a:rPr>
                        <a:t>Дастлабки кўрсаткичларни сифати</a:t>
                      </a:r>
                      <a:endParaRPr lang="ru-RU" sz="1600" b="1"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uz-Cyrl-UZ" sz="1600" b="1">
                          <a:latin typeface="Arial"/>
                          <a:ea typeface="Calibri"/>
                          <a:cs typeface="Times New Roman"/>
                        </a:rPr>
                        <a:t>3</a:t>
                      </a:r>
                      <a:endParaRPr lang="ru-RU" sz="1600" b="1">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8432">
                <a:tc>
                  <a:txBody>
                    <a:bodyPr/>
                    <a:lstStyle/>
                    <a:p>
                      <a:pPr>
                        <a:lnSpc>
                          <a:spcPct val="115000"/>
                        </a:lnSpc>
                        <a:spcAft>
                          <a:spcPts val="0"/>
                        </a:spcAft>
                      </a:pPr>
                      <a:r>
                        <a:rPr lang="uz-Cyrl-UZ" sz="1600" b="1" dirty="0">
                          <a:latin typeface="Arial"/>
                          <a:ea typeface="Calibri"/>
                          <a:cs typeface="Times New Roman"/>
                        </a:rPr>
                        <a:t>Инновацион сиёсат мониторингининг шаффофлиги</a:t>
                      </a:r>
                      <a:endParaRPr lang="ru-RU" sz="1600" b="1"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endParaRPr lang="uz-Cyrl-UZ" sz="1600" b="1" dirty="0">
                        <a:latin typeface="Arial"/>
                        <a:ea typeface="Calibri"/>
                        <a:cs typeface="Times New Roman"/>
                      </a:endParaRPr>
                    </a:p>
                    <a:p>
                      <a:pPr algn="ctr">
                        <a:lnSpc>
                          <a:spcPct val="115000"/>
                        </a:lnSpc>
                        <a:spcAft>
                          <a:spcPts val="0"/>
                        </a:spcAft>
                      </a:pPr>
                      <a:r>
                        <a:rPr lang="uz-Cyrl-UZ" sz="1600" b="1" dirty="0">
                          <a:latin typeface="Arial"/>
                          <a:ea typeface="Calibri"/>
                          <a:cs typeface="Times New Roman"/>
                        </a:rPr>
                        <a:t>3</a:t>
                      </a:r>
                      <a:endParaRPr lang="ru-RU" sz="1600" b="1"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2132">
                <a:tc>
                  <a:txBody>
                    <a:bodyPr/>
                    <a:lstStyle/>
                    <a:p>
                      <a:pPr>
                        <a:lnSpc>
                          <a:spcPct val="115000"/>
                        </a:lnSpc>
                        <a:spcAft>
                          <a:spcPts val="0"/>
                        </a:spcAft>
                      </a:pPr>
                      <a:r>
                        <a:rPr lang="uz-Cyrl-UZ" sz="1600" b="1">
                          <a:latin typeface="Arial"/>
                          <a:ea typeface="Calibri"/>
                          <a:cs typeface="Times New Roman"/>
                        </a:rPr>
                        <a:t>Эвлюцион маданиятнинг мавжудлиги</a:t>
                      </a:r>
                      <a:endParaRPr lang="ru-RU" sz="1600" b="1">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uz-Cyrl-UZ" sz="1600" b="1" dirty="0">
                          <a:latin typeface="Arial"/>
                          <a:ea typeface="Calibri"/>
                          <a:cs typeface="Times New Roman"/>
                        </a:rPr>
                        <a:t>2</a:t>
                      </a:r>
                      <a:endParaRPr lang="ru-RU" sz="1600" b="1"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07490">
                <a:tc>
                  <a:txBody>
                    <a:bodyPr/>
                    <a:lstStyle/>
                    <a:p>
                      <a:pPr>
                        <a:lnSpc>
                          <a:spcPct val="115000"/>
                        </a:lnSpc>
                        <a:spcAft>
                          <a:spcPts val="0"/>
                        </a:spcAft>
                      </a:pPr>
                      <a:r>
                        <a:rPr lang="uz-Cyrl-UZ" sz="1600" b="1">
                          <a:latin typeface="Arial"/>
                          <a:ea typeface="Calibri"/>
                          <a:cs typeface="Times New Roman"/>
                        </a:rPr>
                        <a:t>Инновацион сиёсатга берилган ташқи ва ички баҳоларнинг уйғунлиги</a:t>
                      </a:r>
                      <a:endParaRPr lang="ru-RU" sz="1600" b="1">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endParaRPr lang="uz-Cyrl-UZ" sz="1600" b="1" dirty="0">
                        <a:latin typeface="Arial"/>
                        <a:ea typeface="Calibri"/>
                        <a:cs typeface="Times New Roman"/>
                      </a:endParaRPr>
                    </a:p>
                    <a:p>
                      <a:pPr algn="ctr">
                        <a:lnSpc>
                          <a:spcPct val="115000"/>
                        </a:lnSpc>
                        <a:spcAft>
                          <a:spcPts val="0"/>
                        </a:spcAft>
                      </a:pPr>
                      <a:r>
                        <a:rPr lang="uz-Cyrl-UZ" sz="1600" b="1" dirty="0">
                          <a:latin typeface="Arial"/>
                          <a:ea typeface="Calibri"/>
                          <a:cs typeface="Times New Roman"/>
                        </a:rPr>
                        <a:t>3</a:t>
                      </a:r>
                      <a:endParaRPr lang="ru-RU" sz="1600" b="1"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2132">
                <a:tc>
                  <a:txBody>
                    <a:bodyPr/>
                    <a:lstStyle/>
                    <a:p>
                      <a:pPr>
                        <a:lnSpc>
                          <a:spcPct val="115000"/>
                        </a:lnSpc>
                        <a:spcAft>
                          <a:spcPts val="0"/>
                        </a:spcAft>
                      </a:pPr>
                      <a:r>
                        <a:rPr lang="uz-Cyrl-UZ" sz="1600" b="1">
                          <a:latin typeface="Arial"/>
                          <a:ea typeface="Calibri"/>
                          <a:cs typeface="Times New Roman"/>
                        </a:rPr>
                        <a:t>Баҳолаш натижаларининг шаффофлиги</a:t>
                      </a:r>
                      <a:endParaRPr lang="ru-RU" sz="1600" b="1">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uz-Cyrl-UZ" sz="1600" b="1" dirty="0">
                          <a:latin typeface="Arial"/>
                          <a:ea typeface="Calibri"/>
                          <a:cs typeface="Times New Roman"/>
                        </a:rPr>
                        <a:t>2</a:t>
                      </a:r>
                      <a:endParaRPr lang="ru-RU" sz="1600" b="1"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абличка 3"/>
          <p:cNvSpPr/>
          <p:nvPr/>
        </p:nvSpPr>
        <p:spPr>
          <a:xfrm>
            <a:off x="3000364" y="2357430"/>
            <a:ext cx="3214710" cy="1571636"/>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b="1" dirty="0" smtClean="0">
                <a:latin typeface="Arial" pitchFamily="34" charset="0"/>
                <a:cs typeface="Arial" pitchFamily="34" charset="0"/>
              </a:rPr>
              <a:t>Инновацион салоҳиятни белгиловчи омиллар</a:t>
            </a:r>
          </a:p>
          <a:p>
            <a:pPr algn="ctr"/>
            <a:r>
              <a:rPr lang="uz-Cyrl-UZ" sz="2000" b="1" dirty="0" smtClean="0">
                <a:latin typeface="Arial" pitchFamily="34" charset="0"/>
                <a:cs typeface="Arial" pitchFamily="34" charset="0"/>
              </a:rPr>
              <a:t>[2]</a:t>
            </a:r>
            <a:endParaRPr lang="ru-RU" sz="2000" b="1" dirty="0">
              <a:latin typeface="Arial" pitchFamily="34" charset="0"/>
              <a:cs typeface="Arial" pitchFamily="34" charset="0"/>
            </a:endParaRPr>
          </a:p>
        </p:txBody>
      </p:sp>
      <p:sp>
        <p:nvSpPr>
          <p:cNvPr id="5" name="Прямоугольник 4"/>
          <p:cNvSpPr/>
          <p:nvPr/>
        </p:nvSpPr>
        <p:spPr>
          <a:xfrm>
            <a:off x="2285984" y="714356"/>
            <a:ext cx="5072098" cy="92869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b="1" dirty="0" smtClean="0">
                <a:latin typeface="Arial" pitchFamily="34" charset="0"/>
                <a:cs typeface="Arial" pitchFamily="34" charset="0"/>
              </a:rPr>
              <a:t>Иқтисодий ва сиёсий рискларнинг даражаси</a:t>
            </a:r>
            <a:endParaRPr lang="ru-RU" sz="2000" b="1" dirty="0">
              <a:latin typeface="Arial" pitchFamily="34" charset="0"/>
              <a:cs typeface="Arial" pitchFamily="34" charset="0"/>
            </a:endParaRPr>
          </a:p>
        </p:txBody>
      </p:sp>
      <p:sp>
        <p:nvSpPr>
          <p:cNvPr id="6" name="Прямоугольник 5"/>
          <p:cNvSpPr/>
          <p:nvPr/>
        </p:nvSpPr>
        <p:spPr>
          <a:xfrm>
            <a:off x="2214546" y="4929198"/>
            <a:ext cx="5072098" cy="92869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b="1" dirty="0" smtClean="0">
                <a:latin typeface="Arial" pitchFamily="34" charset="0"/>
                <a:cs typeface="Arial" pitchFamily="34" charset="0"/>
              </a:rPr>
              <a:t>Молиялаштириш манбаларининг етарлилиги</a:t>
            </a:r>
            <a:endParaRPr lang="ru-RU" sz="2000" b="1" dirty="0">
              <a:latin typeface="Arial" pitchFamily="34" charset="0"/>
              <a:cs typeface="Arial" pitchFamily="34" charset="0"/>
            </a:endParaRPr>
          </a:p>
        </p:txBody>
      </p:sp>
      <p:sp>
        <p:nvSpPr>
          <p:cNvPr id="7" name="Табличка 6"/>
          <p:cNvSpPr/>
          <p:nvPr/>
        </p:nvSpPr>
        <p:spPr>
          <a:xfrm>
            <a:off x="142844" y="2071678"/>
            <a:ext cx="2428892" cy="2357454"/>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b="1" dirty="0" smtClean="0">
                <a:latin typeface="Arial" pitchFamily="34" charset="0"/>
                <a:cs typeface="Arial" pitchFamily="34" charset="0"/>
              </a:rPr>
              <a:t>Табиий ресурсларни мавжудлиги</a:t>
            </a:r>
            <a:endParaRPr lang="ru-RU" b="1" dirty="0">
              <a:latin typeface="Arial" pitchFamily="34" charset="0"/>
              <a:cs typeface="Arial" pitchFamily="34" charset="0"/>
            </a:endParaRPr>
          </a:p>
        </p:txBody>
      </p:sp>
      <p:sp>
        <p:nvSpPr>
          <p:cNvPr id="8" name="Табличка 7"/>
          <p:cNvSpPr/>
          <p:nvPr/>
        </p:nvSpPr>
        <p:spPr>
          <a:xfrm>
            <a:off x="6572264" y="2071678"/>
            <a:ext cx="2428892" cy="2357454"/>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b="1" dirty="0" smtClean="0">
                <a:latin typeface="Arial" pitchFamily="34" charset="0"/>
                <a:cs typeface="Arial" pitchFamily="34" charset="0"/>
              </a:rPr>
              <a:t>Малакали меҳнат ресурсларини мавжудлиги</a:t>
            </a:r>
            <a:endParaRPr lang="ru-RU" b="1" dirty="0">
              <a:latin typeface="Arial" pitchFamily="34" charset="0"/>
              <a:cs typeface="Arial" pitchFamily="34" charset="0"/>
            </a:endParaRPr>
          </a:p>
        </p:txBody>
      </p:sp>
      <p:sp>
        <p:nvSpPr>
          <p:cNvPr id="9" name="Стрелка вверх 8"/>
          <p:cNvSpPr/>
          <p:nvPr/>
        </p:nvSpPr>
        <p:spPr>
          <a:xfrm>
            <a:off x="4357686" y="1714488"/>
            <a:ext cx="285752" cy="571504"/>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Стрелка вниз 9"/>
          <p:cNvSpPr/>
          <p:nvPr/>
        </p:nvSpPr>
        <p:spPr>
          <a:xfrm>
            <a:off x="4357686" y="4071942"/>
            <a:ext cx="285752" cy="71438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Стрелка влево 11"/>
          <p:cNvSpPr/>
          <p:nvPr/>
        </p:nvSpPr>
        <p:spPr>
          <a:xfrm>
            <a:off x="2643174" y="3071810"/>
            <a:ext cx="285752" cy="21431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Стрелка вправо 12"/>
          <p:cNvSpPr/>
          <p:nvPr/>
        </p:nvSpPr>
        <p:spPr>
          <a:xfrm>
            <a:off x="6286512" y="3071810"/>
            <a:ext cx="285752" cy="21431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uz-Cyrl-UZ" sz="2400" b="1" dirty="0" smtClean="0">
                <a:solidFill>
                  <a:srgbClr val="0070C0"/>
                </a:solidFill>
                <a:latin typeface="Arial" pitchFamily="34" charset="0"/>
                <a:cs typeface="Arial" pitchFamily="34" charset="0"/>
              </a:rPr>
              <a:t>Миллий инновацион тизимни давлат томонидан молиялаштириш даражаси юқори бўлган мамлакатлар (2019й.)</a:t>
            </a:r>
            <a:r>
              <a:rPr lang="en-US" sz="2400" b="1" dirty="0" smtClean="0">
                <a:solidFill>
                  <a:srgbClr val="0070C0"/>
                </a:solidFill>
                <a:latin typeface="Arial" pitchFamily="34" charset="0"/>
                <a:cs typeface="Arial" pitchFamily="34" charset="0"/>
              </a:rPr>
              <a:t> [8]</a:t>
            </a:r>
            <a:endParaRPr lang="ru-RU" sz="2400" b="1"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p:txBody>
          <a:bodyPr/>
          <a:lstStyle/>
          <a:p>
            <a:pPr algn="ctr">
              <a:buNone/>
            </a:pPr>
            <a:r>
              <a:rPr lang="uz-Cyrl-UZ" sz="2800" b="1" dirty="0" smtClean="0">
                <a:solidFill>
                  <a:srgbClr val="7030A0"/>
                </a:solidFill>
                <a:latin typeface="Arial" pitchFamily="34" charset="0"/>
                <a:cs typeface="Arial" pitchFamily="34" charset="0"/>
              </a:rPr>
              <a:t>ЯИМга нисбатан фоизда:</a:t>
            </a:r>
          </a:p>
          <a:p>
            <a:pPr algn="ctr">
              <a:buNone/>
            </a:pPr>
            <a:r>
              <a:rPr lang="uz-Cyrl-UZ" sz="2800" b="1" dirty="0" smtClean="0">
                <a:solidFill>
                  <a:srgbClr val="7030A0"/>
                </a:solidFill>
                <a:latin typeface="Arial" pitchFamily="34" charset="0"/>
                <a:cs typeface="Arial" pitchFamily="34" charset="0"/>
              </a:rPr>
              <a:t>Япония – 3,3 %</a:t>
            </a:r>
          </a:p>
          <a:p>
            <a:pPr algn="ctr">
              <a:buNone/>
            </a:pPr>
            <a:r>
              <a:rPr lang="uz-Cyrl-UZ" sz="2800" b="1" dirty="0" smtClean="0">
                <a:solidFill>
                  <a:srgbClr val="7030A0"/>
                </a:solidFill>
                <a:latin typeface="Arial" pitchFamily="34" charset="0"/>
                <a:cs typeface="Arial" pitchFamily="34" charset="0"/>
              </a:rPr>
              <a:t>Австрия – 3,2 %</a:t>
            </a:r>
          </a:p>
          <a:p>
            <a:pPr algn="ctr">
              <a:buNone/>
            </a:pPr>
            <a:r>
              <a:rPr lang="uz-Cyrl-UZ" sz="2800" b="1" dirty="0" smtClean="0">
                <a:solidFill>
                  <a:srgbClr val="7030A0"/>
                </a:solidFill>
                <a:latin typeface="Arial" pitchFamily="34" charset="0"/>
                <a:cs typeface="Arial" pitchFamily="34" charset="0"/>
              </a:rPr>
              <a:t>Германия – 3,1 %</a:t>
            </a:r>
          </a:p>
          <a:p>
            <a:pPr algn="ctr">
              <a:buNone/>
            </a:pPr>
            <a:r>
              <a:rPr lang="uz-Cyrl-UZ" sz="2800" b="1" dirty="0" smtClean="0">
                <a:solidFill>
                  <a:srgbClr val="7030A0"/>
                </a:solidFill>
                <a:latin typeface="Arial" pitchFamily="34" charset="0"/>
                <a:cs typeface="Arial" pitchFamily="34" charset="0"/>
              </a:rPr>
              <a:t>Франция – 2,2 %</a:t>
            </a:r>
          </a:p>
          <a:p>
            <a:pPr algn="ctr">
              <a:buNone/>
            </a:pPr>
            <a:r>
              <a:rPr lang="uz-Cyrl-UZ" sz="2800" b="1" dirty="0" smtClean="0">
                <a:solidFill>
                  <a:srgbClr val="7030A0"/>
                </a:solidFill>
                <a:latin typeface="Arial" pitchFamily="34" charset="0"/>
                <a:cs typeface="Arial" pitchFamily="34" charset="0"/>
              </a:rPr>
              <a:t>Буюк Британия – 1,7 %</a:t>
            </a:r>
          </a:p>
          <a:p>
            <a:pPr algn="ctr">
              <a:buNone/>
            </a:pPr>
            <a:endParaRPr lang="uz-Cyrl-UZ" sz="2800" b="1" dirty="0" smtClean="0">
              <a:solidFill>
                <a:srgbClr val="7030A0"/>
              </a:solidFill>
              <a:latin typeface="Arial" pitchFamily="34" charset="0"/>
              <a:cs typeface="Arial" pitchFamily="34" charset="0"/>
            </a:endParaRPr>
          </a:p>
          <a:p>
            <a:pPr algn="ctr">
              <a:buNone/>
            </a:pPr>
            <a:endParaRPr lang="ru-RU" dirty="0">
              <a:latin typeface="Arial" pitchFamily="34" charset="0"/>
              <a:cs typeface="Arial" pitchFamily="34"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абличка 3"/>
          <p:cNvSpPr/>
          <p:nvPr/>
        </p:nvSpPr>
        <p:spPr>
          <a:xfrm>
            <a:off x="3357554" y="2143116"/>
            <a:ext cx="2428892" cy="2357454"/>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b="1" dirty="0" smtClean="0">
                <a:latin typeface="Arial" pitchFamily="34" charset="0"/>
                <a:cs typeface="Arial" pitchFamily="34" charset="0"/>
              </a:rPr>
              <a:t>Корхоналарни инновация даражаси бўйича турлари</a:t>
            </a:r>
            <a:endParaRPr lang="ru-RU" b="1" dirty="0">
              <a:latin typeface="Arial" pitchFamily="34" charset="0"/>
              <a:cs typeface="Arial" pitchFamily="34" charset="0"/>
            </a:endParaRPr>
          </a:p>
        </p:txBody>
      </p:sp>
      <p:sp>
        <p:nvSpPr>
          <p:cNvPr id="5" name="Овал 4"/>
          <p:cNvSpPr/>
          <p:nvPr/>
        </p:nvSpPr>
        <p:spPr>
          <a:xfrm>
            <a:off x="142844" y="2571744"/>
            <a:ext cx="2786082" cy="121444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dirty="0" smtClean="0">
                <a:latin typeface="Arial" pitchFamily="34" charset="0"/>
                <a:cs typeface="Arial" pitchFamily="34" charset="0"/>
              </a:rPr>
              <a:t>Соф инновацион</a:t>
            </a:r>
            <a:endParaRPr lang="ru-RU" dirty="0">
              <a:latin typeface="Arial" pitchFamily="34" charset="0"/>
              <a:cs typeface="Arial" pitchFamily="34" charset="0"/>
            </a:endParaRPr>
          </a:p>
        </p:txBody>
      </p:sp>
      <p:sp>
        <p:nvSpPr>
          <p:cNvPr id="6" name="Овал 5"/>
          <p:cNvSpPr/>
          <p:nvPr/>
        </p:nvSpPr>
        <p:spPr>
          <a:xfrm>
            <a:off x="6215074" y="2643182"/>
            <a:ext cx="2786050" cy="121444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dirty="0" smtClean="0">
                <a:latin typeface="Arial" pitchFamily="34" charset="0"/>
                <a:cs typeface="Arial" pitchFamily="34" charset="0"/>
              </a:rPr>
              <a:t>Квазиинновацион</a:t>
            </a:r>
            <a:endParaRPr lang="ru-RU" dirty="0">
              <a:latin typeface="Arial" pitchFamily="34" charset="0"/>
              <a:cs typeface="Arial" pitchFamily="34" charset="0"/>
            </a:endParaRPr>
          </a:p>
        </p:txBody>
      </p:sp>
      <p:sp>
        <p:nvSpPr>
          <p:cNvPr id="7" name="Прямоугольник 6"/>
          <p:cNvSpPr/>
          <p:nvPr/>
        </p:nvSpPr>
        <p:spPr>
          <a:xfrm>
            <a:off x="2357422" y="500042"/>
            <a:ext cx="3929090" cy="92869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b="1" dirty="0" smtClean="0">
                <a:latin typeface="Arial" pitchFamily="34" charset="0"/>
                <a:cs typeface="Arial" pitchFamily="34" charset="0"/>
              </a:rPr>
              <a:t>Базавий-инновацион</a:t>
            </a:r>
            <a:endParaRPr lang="ru-RU" b="1" dirty="0">
              <a:latin typeface="Arial" pitchFamily="34" charset="0"/>
              <a:cs typeface="Arial" pitchFamily="34" charset="0"/>
            </a:endParaRPr>
          </a:p>
        </p:txBody>
      </p:sp>
      <p:sp>
        <p:nvSpPr>
          <p:cNvPr id="8" name="Прямоугольник 7"/>
          <p:cNvSpPr/>
          <p:nvPr/>
        </p:nvSpPr>
        <p:spPr>
          <a:xfrm>
            <a:off x="2786050" y="5072074"/>
            <a:ext cx="3929090" cy="92869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dirty="0" smtClean="0">
                <a:latin typeface="Arial" pitchFamily="34" charset="0"/>
                <a:cs typeface="Arial" pitchFamily="34" charset="0"/>
              </a:rPr>
              <a:t>Модификациялашган</a:t>
            </a:r>
            <a:endParaRPr lang="ru-RU" dirty="0">
              <a:latin typeface="Arial" pitchFamily="34" charset="0"/>
              <a:cs typeface="Arial" pitchFamily="34" charset="0"/>
            </a:endParaRPr>
          </a:p>
        </p:txBody>
      </p:sp>
      <p:sp>
        <p:nvSpPr>
          <p:cNvPr id="10" name="Стрелка вверх 9"/>
          <p:cNvSpPr/>
          <p:nvPr/>
        </p:nvSpPr>
        <p:spPr>
          <a:xfrm>
            <a:off x="4286248" y="1500174"/>
            <a:ext cx="357190" cy="500066"/>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Стрелка вправо 11"/>
          <p:cNvSpPr/>
          <p:nvPr/>
        </p:nvSpPr>
        <p:spPr>
          <a:xfrm>
            <a:off x="5786446" y="3143248"/>
            <a:ext cx="428628" cy="28575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Стрелка вниз 12"/>
          <p:cNvSpPr/>
          <p:nvPr/>
        </p:nvSpPr>
        <p:spPr>
          <a:xfrm>
            <a:off x="4357686" y="4643446"/>
            <a:ext cx="357190" cy="35719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Стрелка влево 13"/>
          <p:cNvSpPr/>
          <p:nvPr/>
        </p:nvSpPr>
        <p:spPr>
          <a:xfrm>
            <a:off x="2928926" y="3071810"/>
            <a:ext cx="357190" cy="21431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54032"/>
          </a:xfrm>
        </p:spPr>
        <p:txBody>
          <a:bodyPr>
            <a:normAutofit/>
          </a:bodyPr>
          <a:lstStyle/>
          <a:p>
            <a:r>
              <a:rPr lang="uz-Cyrl-UZ" sz="2400" b="1" dirty="0" smtClean="0">
                <a:solidFill>
                  <a:srgbClr val="0070C0"/>
                </a:solidFill>
                <a:latin typeface="Arial" pitchFamily="34" charset="0"/>
                <a:cs typeface="Arial" pitchFamily="34" charset="0"/>
              </a:rPr>
              <a:t>Фойдаланилган адабиётлар рўйхати</a:t>
            </a:r>
            <a:endParaRPr lang="ru-RU" sz="2400" b="1"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a:xfrm>
            <a:off x="457200" y="1142984"/>
            <a:ext cx="8229600" cy="4983179"/>
          </a:xfrm>
        </p:spPr>
        <p:txBody>
          <a:bodyPr>
            <a:normAutofit fontScale="85000" lnSpcReduction="20000"/>
          </a:bodyPr>
          <a:lstStyle/>
          <a:p>
            <a:pPr algn="ctr">
              <a:lnSpc>
                <a:spcPct val="120000"/>
              </a:lnSpc>
              <a:spcBef>
                <a:spcPts val="0"/>
              </a:spcBef>
              <a:buNone/>
            </a:pPr>
            <a:r>
              <a:rPr lang="ru-RU" sz="2400" dirty="0" smtClean="0">
                <a:solidFill>
                  <a:srgbClr val="7030A0"/>
                </a:solidFill>
                <a:latin typeface="Arial" pitchFamily="34" charset="0"/>
                <a:cs typeface="Arial" pitchFamily="34" charset="0"/>
              </a:rPr>
              <a:t>1. </a:t>
            </a:r>
            <a:r>
              <a:rPr lang="ru-RU" sz="2400" dirty="0" err="1" smtClean="0">
                <a:solidFill>
                  <a:srgbClr val="7030A0"/>
                </a:solidFill>
                <a:latin typeface="Arial" pitchFamily="34" charset="0"/>
                <a:cs typeface="Arial" pitchFamily="34" charset="0"/>
              </a:rPr>
              <a:t>Мильнер</a:t>
            </a:r>
            <a:r>
              <a:rPr lang="ru-RU" sz="2400" dirty="0" smtClean="0">
                <a:solidFill>
                  <a:srgbClr val="7030A0"/>
                </a:solidFill>
                <a:latin typeface="Arial" pitchFamily="34" charset="0"/>
                <a:cs typeface="Arial" pitchFamily="34" charset="0"/>
              </a:rPr>
              <a:t> Б.З. Инновационное развитие.– Москва: ИНФРА-М, 2016.</a:t>
            </a:r>
          </a:p>
          <a:p>
            <a:pPr algn="ctr">
              <a:lnSpc>
                <a:spcPct val="120000"/>
              </a:lnSpc>
              <a:spcBef>
                <a:spcPts val="0"/>
              </a:spcBef>
              <a:buNone/>
            </a:pPr>
            <a:r>
              <a:rPr lang="ru-RU" sz="2400" dirty="0" smtClean="0">
                <a:solidFill>
                  <a:srgbClr val="7030A0"/>
                </a:solidFill>
                <a:latin typeface="Arial" pitchFamily="34" charset="0"/>
                <a:cs typeface="Arial" pitchFamily="34" charset="0"/>
              </a:rPr>
              <a:t>2. </a:t>
            </a:r>
            <a:r>
              <a:rPr lang="ru-RU" sz="2400" dirty="0" err="1" smtClean="0">
                <a:solidFill>
                  <a:srgbClr val="7030A0"/>
                </a:solidFill>
                <a:latin typeface="Arial" pitchFamily="34" charset="0"/>
                <a:cs typeface="Arial" pitchFamily="34" charset="0"/>
              </a:rPr>
              <a:t>Иноземцова</a:t>
            </a:r>
            <a:r>
              <a:rPr lang="ru-RU" sz="2400" dirty="0" smtClean="0">
                <a:solidFill>
                  <a:srgbClr val="7030A0"/>
                </a:solidFill>
                <a:latin typeface="Arial" pitchFamily="34" charset="0"/>
                <a:cs typeface="Arial" pitchFamily="34" charset="0"/>
              </a:rPr>
              <a:t> В.Л. Новая </a:t>
            </a:r>
            <a:r>
              <a:rPr lang="ru-RU" sz="2400" dirty="0" err="1" smtClean="0">
                <a:solidFill>
                  <a:srgbClr val="7030A0"/>
                </a:solidFill>
                <a:latin typeface="Arial" pitchFamily="34" charset="0"/>
                <a:cs typeface="Arial" pitchFamily="34" charset="0"/>
              </a:rPr>
              <a:t>постиндуриальная</a:t>
            </a:r>
            <a:r>
              <a:rPr lang="ru-RU" sz="2400" dirty="0" smtClean="0">
                <a:solidFill>
                  <a:srgbClr val="7030A0"/>
                </a:solidFill>
                <a:latin typeface="Arial" pitchFamily="34" charset="0"/>
                <a:cs typeface="Arial" pitchFamily="34" charset="0"/>
              </a:rPr>
              <a:t> волна на Западе. – Москва: Академия, 1999.</a:t>
            </a:r>
          </a:p>
          <a:p>
            <a:pPr algn="ctr" fontAlgn="base" hangingPunct="0">
              <a:lnSpc>
                <a:spcPct val="120000"/>
              </a:lnSpc>
              <a:spcBef>
                <a:spcPts val="0"/>
              </a:spcBef>
              <a:buNone/>
            </a:pPr>
            <a:r>
              <a:rPr lang="ru-RU" sz="2400" dirty="0" smtClean="0">
                <a:solidFill>
                  <a:srgbClr val="7030A0"/>
                </a:solidFill>
                <a:latin typeface="Arial" pitchFamily="34" charset="0"/>
                <a:cs typeface="Arial" pitchFamily="34" charset="0"/>
              </a:rPr>
              <a:t>3. </a:t>
            </a:r>
            <a:r>
              <a:rPr lang="en-US" sz="2400" dirty="0" smtClean="0">
                <a:solidFill>
                  <a:srgbClr val="7030A0"/>
                </a:solidFill>
                <a:latin typeface="Arial" pitchFamily="34" charset="0"/>
                <a:cs typeface="Arial" pitchFamily="34" charset="0"/>
              </a:rPr>
              <a:t>Leach</a:t>
            </a:r>
            <a:r>
              <a:rPr lang="uz-Cyrl-UZ" sz="2400" dirty="0" smtClean="0">
                <a:solidFill>
                  <a:srgbClr val="7030A0"/>
                </a:solidFill>
                <a:latin typeface="Arial" pitchFamily="34" charset="0"/>
                <a:cs typeface="Arial" pitchFamily="34" charset="0"/>
              </a:rPr>
              <a:t>. </a:t>
            </a:r>
            <a:r>
              <a:rPr lang="en-US" sz="2400" dirty="0" err="1" smtClean="0">
                <a:solidFill>
                  <a:srgbClr val="7030A0"/>
                </a:solidFill>
                <a:latin typeface="Arial" pitchFamily="34" charset="0"/>
                <a:cs typeface="Arial" pitchFamily="34" charset="0"/>
              </a:rPr>
              <a:t>Melicher</a:t>
            </a:r>
            <a:r>
              <a:rPr lang="uz-Cyrl-UZ" sz="2400" dirty="0" smtClean="0">
                <a:solidFill>
                  <a:srgbClr val="7030A0"/>
                </a:solidFill>
                <a:latin typeface="Arial" pitchFamily="34" charset="0"/>
                <a:cs typeface="Arial" pitchFamily="34" charset="0"/>
              </a:rPr>
              <a:t>. </a:t>
            </a:r>
            <a:r>
              <a:rPr lang="en-US" sz="2400" dirty="0" smtClean="0">
                <a:solidFill>
                  <a:srgbClr val="7030A0"/>
                </a:solidFill>
                <a:latin typeface="Arial" pitchFamily="34" charset="0"/>
                <a:cs typeface="Arial" pitchFamily="34" charset="0"/>
              </a:rPr>
              <a:t>Entrepreneurial Finance</a:t>
            </a:r>
            <a:r>
              <a:rPr lang="uz-Cyrl-UZ" sz="2400" dirty="0" smtClean="0">
                <a:solidFill>
                  <a:srgbClr val="7030A0"/>
                </a:solidFill>
                <a:latin typeface="Arial" pitchFamily="34" charset="0"/>
                <a:cs typeface="Arial" pitchFamily="34" charset="0"/>
              </a:rPr>
              <a:t>. Cengage Learning, Inc. 20</a:t>
            </a:r>
            <a:r>
              <a:rPr lang="en-US" sz="2400" dirty="0" smtClean="0">
                <a:solidFill>
                  <a:srgbClr val="7030A0"/>
                </a:solidFill>
                <a:latin typeface="Arial" pitchFamily="34" charset="0"/>
                <a:cs typeface="Arial" pitchFamily="34" charset="0"/>
              </a:rPr>
              <a:t>20</a:t>
            </a:r>
            <a:r>
              <a:rPr lang="uz-Cyrl-UZ" sz="2400" dirty="0" smtClean="0">
                <a:solidFill>
                  <a:srgbClr val="7030A0"/>
                </a:solidFill>
                <a:latin typeface="Arial" pitchFamily="34" charset="0"/>
                <a:cs typeface="Arial" pitchFamily="34" charset="0"/>
              </a:rPr>
              <a:t>.</a:t>
            </a:r>
            <a:endParaRPr lang="ru-RU" sz="2400" dirty="0" smtClean="0">
              <a:solidFill>
                <a:srgbClr val="7030A0"/>
              </a:solidFill>
              <a:latin typeface="Arial" pitchFamily="34" charset="0"/>
              <a:cs typeface="Arial" pitchFamily="34" charset="0"/>
            </a:endParaRPr>
          </a:p>
          <a:p>
            <a:pPr algn="ctr" fontAlgn="base" hangingPunct="0">
              <a:lnSpc>
                <a:spcPct val="120000"/>
              </a:lnSpc>
              <a:spcBef>
                <a:spcPts val="0"/>
              </a:spcBef>
              <a:buNone/>
            </a:pPr>
            <a:r>
              <a:rPr lang="uz-Cyrl-UZ" sz="2400" dirty="0" smtClean="0">
                <a:solidFill>
                  <a:srgbClr val="7030A0"/>
                </a:solidFill>
                <a:latin typeface="Arial" pitchFamily="34" charset="0"/>
                <a:cs typeface="Arial" pitchFamily="34" charset="0"/>
              </a:rPr>
              <a:t>4. </a:t>
            </a:r>
            <a:r>
              <a:rPr lang="ru-RU" sz="2400" dirty="0" smtClean="0">
                <a:solidFill>
                  <a:srgbClr val="7030A0"/>
                </a:solidFill>
                <a:latin typeface="Arial" pitchFamily="34" charset="0"/>
                <a:cs typeface="Arial" pitchFamily="34" charset="0"/>
              </a:rPr>
              <a:t>Дынкин А.А. Инновационная экономика. – Москва: Наука, 2004.</a:t>
            </a:r>
          </a:p>
          <a:p>
            <a:pPr algn="ctr" fontAlgn="base" hangingPunct="0">
              <a:lnSpc>
                <a:spcPct val="120000"/>
              </a:lnSpc>
              <a:spcBef>
                <a:spcPts val="0"/>
              </a:spcBef>
              <a:buNone/>
            </a:pPr>
            <a:r>
              <a:rPr lang="ru-RU" sz="2400" dirty="0" smtClean="0">
                <a:solidFill>
                  <a:srgbClr val="7030A0"/>
                </a:solidFill>
                <a:latin typeface="Arial" pitchFamily="34" charset="0"/>
                <a:cs typeface="Arial" pitchFamily="34" charset="0"/>
              </a:rPr>
              <a:t>5. Ковалев П.П. Успешный инвестиционный проект: риски, проблемы и решения. – М.: </a:t>
            </a:r>
            <a:r>
              <a:rPr lang="ru-RU" sz="2400" dirty="0" err="1" smtClean="0">
                <a:solidFill>
                  <a:srgbClr val="7030A0"/>
                </a:solidFill>
                <a:latin typeface="Arial" pitchFamily="34" charset="0"/>
                <a:cs typeface="Arial" pitchFamily="34" charset="0"/>
              </a:rPr>
              <a:t>Альпина</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Паблишер</a:t>
            </a:r>
            <a:r>
              <a:rPr lang="ru-RU" sz="2400" dirty="0" smtClean="0">
                <a:solidFill>
                  <a:srgbClr val="7030A0"/>
                </a:solidFill>
                <a:latin typeface="Arial" pitchFamily="34" charset="0"/>
                <a:cs typeface="Arial" pitchFamily="34" charset="0"/>
              </a:rPr>
              <a:t>, 2017. </a:t>
            </a:r>
          </a:p>
          <a:p>
            <a:pPr algn="ctr" fontAlgn="base" hangingPunct="0">
              <a:lnSpc>
                <a:spcPct val="120000"/>
              </a:lnSpc>
              <a:spcBef>
                <a:spcPts val="0"/>
              </a:spcBef>
              <a:buNone/>
            </a:pPr>
            <a:r>
              <a:rPr lang="uz-Cyrl-UZ" sz="2400" dirty="0" smtClean="0">
                <a:solidFill>
                  <a:srgbClr val="7030A0"/>
                </a:solidFill>
                <a:latin typeface="Arial" pitchFamily="34" charset="0"/>
                <a:cs typeface="Arial" pitchFamily="34" charset="0"/>
              </a:rPr>
              <a:t>6. </a:t>
            </a:r>
            <a:r>
              <a:rPr lang="en-US" sz="2400" dirty="0" err="1" smtClean="0">
                <a:solidFill>
                  <a:srgbClr val="7030A0"/>
                </a:solidFill>
                <a:latin typeface="Arial" pitchFamily="34" charset="0"/>
                <a:cs typeface="Arial" pitchFamily="34" charset="0"/>
              </a:rPr>
              <a:t>Reinganum</a:t>
            </a:r>
            <a:r>
              <a:rPr lang="en-US" sz="2400" dirty="0" smtClean="0">
                <a:solidFill>
                  <a:srgbClr val="7030A0"/>
                </a:solidFill>
                <a:latin typeface="Arial" pitchFamily="34" charset="0"/>
                <a:cs typeface="Arial" pitchFamily="34" charset="0"/>
              </a:rPr>
              <a:t> </a:t>
            </a:r>
            <a:r>
              <a:rPr lang="en-US" sz="2400" dirty="0" smtClean="0">
                <a:solidFill>
                  <a:srgbClr val="7030A0"/>
                </a:solidFill>
                <a:latin typeface="Arial" pitchFamily="34" charset="0"/>
                <a:cs typeface="Arial" pitchFamily="34" charset="0"/>
              </a:rPr>
              <a:t>J. Uncertain innovation and the persistence of monopoly//American Economic </a:t>
            </a:r>
            <a:r>
              <a:rPr lang="en-US" sz="2400" dirty="0" err="1" smtClean="0">
                <a:solidFill>
                  <a:srgbClr val="7030A0"/>
                </a:solidFill>
                <a:latin typeface="Arial" pitchFamily="34" charset="0"/>
                <a:cs typeface="Arial" pitchFamily="34" charset="0"/>
              </a:rPr>
              <a:t>Reuiew</a:t>
            </a:r>
            <a:r>
              <a:rPr lang="en-US" sz="2400" dirty="0" smtClean="0">
                <a:solidFill>
                  <a:srgbClr val="7030A0"/>
                </a:solidFill>
                <a:latin typeface="Arial" pitchFamily="34" charset="0"/>
                <a:cs typeface="Arial" pitchFamily="34" charset="0"/>
              </a:rPr>
              <a:t>. </a:t>
            </a:r>
            <a:r>
              <a:rPr lang="en-US" sz="2400" dirty="0" err="1" smtClean="0">
                <a:solidFill>
                  <a:srgbClr val="7030A0"/>
                </a:solidFill>
                <a:latin typeface="Arial" pitchFamily="34" charset="0"/>
                <a:cs typeface="Arial" pitchFamily="34" charset="0"/>
              </a:rPr>
              <a:t>Vol</a:t>
            </a:r>
            <a:r>
              <a:rPr lang="en-US" sz="2400" dirty="0" smtClean="0">
                <a:solidFill>
                  <a:srgbClr val="7030A0"/>
                </a:solidFill>
                <a:latin typeface="Arial" pitchFamily="34" charset="0"/>
                <a:cs typeface="Arial" pitchFamily="34" charset="0"/>
              </a:rPr>
              <a:t> 73. </a:t>
            </a:r>
            <a:r>
              <a:rPr lang="uz-Cyrl-UZ" sz="2400" dirty="0" smtClean="0">
                <a:solidFill>
                  <a:srgbClr val="7030A0"/>
                </a:solidFill>
                <a:latin typeface="Arial" pitchFamily="34" charset="0"/>
                <a:cs typeface="Arial" pitchFamily="34" charset="0"/>
              </a:rPr>
              <a:t>– №</a:t>
            </a:r>
            <a:r>
              <a:rPr lang="en-US" sz="2400" dirty="0" smtClean="0">
                <a:solidFill>
                  <a:srgbClr val="7030A0"/>
                </a:solidFill>
                <a:latin typeface="Arial" pitchFamily="34" charset="0"/>
                <a:cs typeface="Arial" pitchFamily="34" charset="0"/>
              </a:rPr>
              <a:t>4. </a:t>
            </a:r>
            <a:endParaRPr lang="ru-RU" sz="2400" dirty="0" smtClean="0">
              <a:solidFill>
                <a:srgbClr val="7030A0"/>
              </a:solidFill>
              <a:latin typeface="Arial" pitchFamily="34" charset="0"/>
              <a:cs typeface="Arial" pitchFamily="34" charset="0"/>
            </a:endParaRPr>
          </a:p>
          <a:p>
            <a:pPr algn="ctr" fontAlgn="base" hangingPunct="0">
              <a:lnSpc>
                <a:spcPct val="120000"/>
              </a:lnSpc>
              <a:spcBef>
                <a:spcPts val="0"/>
              </a:spcBef>
              <a:buNone/>
            </a:pPr>
            <a:r>
              <a:rPr lang="uz-Cyrl-UZ" sz="2400" dirty="0" smtClean="0">
                <a:solidFill>
                  <a:srgbClr val="7030A0"/>
                </a:solidFill>
                <a:latin typeface="Arial" pitchFamily="34" charset="0"/>
                <a:cs typeface="Arial" pitchFamily="34" charset="0"/>
              </a:rPr>
              <a:t>7. </a:t>
            </a:r>
            <a:r>
              <a:rPr lang="ru-RU" sz="2400" dirty="0" err="1" smtClean="0">
                <a:solidFill>
                  <a:srgbClr val="7030A0"/>
                </a:solidFill>
                <a:latin typeface="Arial" pitchFamily="34" charset="0"/>
                <a:cs typeface="Arial" pitchFamily="34" charset="0"/>
              </a:rPr>
              <a:t>Шаститко</a:t>
            </a:r>
            <a:r>
              <a:rPr lang="ru-RU" sz="2400" dirty="0" smtClean="0">
                <a:solidFill>
                  <a:srgbClr val="7030A0"/>
                </a:solidFill>
                <a:latin typeface="Arial" pitchFamily="34" charset="0"/>
                <a:cs typeface="Arial" pitchFamily="34" charset="0"/>
              </a:rPr>
              <a:t> А., Кудрин А. Стимулы к инновациям в дискретных структурных альтернативах конкурентной политики//</a:t>
            </a:r>
            <a:r>
              <a:rPr lang="ru-RU" sz="2400" dirty="0" err="1" smtClean="0">
                <a:solidFill>
                  <a:srgbClr val="7030A0"/>
                </a:solidFill>
                <a:latin typeface="Arial" pitchFamily="34" charset="0"/>
                <a:cs typeface="Arial" pitchFamily="34" charset="0"/>
              </a:rPr>
              <a:t>Восросы</a:t>
            </a:r>
            <a:r>
              <a:rPr lang="ru-RU" sz="2400" dirty="0" smtClean="0">
                <a:solidFill>
                  <a:srgbClr val="7030A0"/>
                </a:solidFill>
                <a:latin typeface="Arial" pitchFamily="34" charset="0"/>
                <a:cs typeface="Arial" pitchFamily="34" charset="0"/>
              </a:rPr>
              <a:t> экономики. – Москва, 2016. – № 4</a:t>
            </a:r>
            <a:r>
              <a:rPr lang="ru-RU" sz="2400" dirty="0" smtClean="0">
                <a:solidFill>
                  <a:srgbClr val="7030A0"/>
                </a:solidFill>
                <a:latin typeface="Arial" pitchFamily="34" charset="0"/>
                <a:cs typeface="Arial" pitchFamily="34" charset="0"/>
              </a:rPr>
              <a:t>.</a:t>
            </a:r>
          </a:p>
          <a:p>
            <a:pPr algn="ctr" fontAlgn="base" hangingPunct="0">
              <a:lnSpc>
                <a:spcPct val="120000"/>
              </a:lnSpc>
              <a:spcBef>
                <a:spcPts val="0"/>
              </a:spcBef>
              <a:buNone/>
            </a:pPr>
            <a:r>
              <a:rPr lang="uz-Cyrl-UZ" sz="2400" dirty="0" smtClean="0">
                <a:solidFill>
                  <a:srgbClr val="7030A0"/>
                </a:solidFill>
                <a:latin typeface="Arial" pitchFamily="34" charset="0"/>
                <a:cs typeface="Arial" pitchFamily="34" charset="0"/>
              </a:rPr>
              <a:t>8. </a:t>
            </a:r>
            <a:r>
              <a:rPr lang="en-US" sz="2400" dirty="0" smtClean="0">
                <a:solidFill>
                  <a:srgbClr val="7030A0"/>
                </a:solidFill>
                <a:latin typeface="Arial" pitchFamily="34" charset="0"/>
                <a:cs typeface="Arial" pitchFamily="34" charset="0"/>
              </a:rPr>
              <a:t>https://ru.unesco.org</a:t>
            </a:r>
            <a:endParaRPr lang="ru-RU" sz="2400" dirty="0" smtClean="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365</TotalTime>
  <Words>1243</Words>
  <Application>Microsoft Office PowerPoint</Application>
  <PresentationFormat>Экран (4:3)</PresentationFormat>
  <Paragraphs>177</Paragraphs>
  <Slides>30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30</vt:i4>
      </vt:variant>
    </vt:vector>
  </HeadingPairs>
  <TitlesOfParts>
    <vt:vector size="31" baseType="lpstr">
      <vt:lpstr>Тема Office</vt:lpstr>
      <vt:lpstr>Бизнес ва тадбиркорлик олий мактаби  Кафедра: Инвестициялар ва лойиҳа бошқаруви Фан:  Тадбиркорлик ва инновациялар Мавзу: Миллий инновацион тизимлар ва уларнинг ўзига хос хусусиятлари National innovation systems and their features</vt:lpstr>
      <vt:lpstr>Маъруза режаси</vt:lpstr>
      <vt:lpstr>1. Миллий инновацион тизимнинг моҳияти</vt:lpstr>
      <vt:lpstr>1. Миллий инновацион тизимнинг моҳияти</vt:lpstr>
      <vt:lpstr>Молия бозори инструментлари [3]</vt:lpstr>
      <vt:lpstr>Молия бозори институтлари [3]</vt:lpstr>
      <vt:lpstr>1. Миллий инновацион тизимнинг моҳияти</vt:lpstr>
      <vt:lpstr>Инновацион жараён босқичлари [5]</vt:lpstr>
      <vt:lpstr>2. Миллий инновацион тизимнинг таркиби [6]</vt:lpstr>
      <vt:lpstr>2. Миллий инновацион тизимнинг таркиби [6]</vt:lpstr>
      <vt:lpstr>2. Миллий инновацион тизимнинг таркиби [6]</vt:lpstr>
      <vt:lpstr>2. Миллий инновацион тизимнинг таркиби [6]</vt:lpstr>
      <vt:lpstr>2. Миллий инновацион тизимнинг таркиби [6]</vt:lpstr>
      <vt:lpstr>2. Миллий инновацион тизимнинг таркиби [6]</vt:lpstr>
      <vt:lpstr>Слайд 15</vt:lpstr>
      <vt:lpstr>Слайд 16</vt:lpstr>
      <vt:lpstr>3. Миллий инновацион тизимларнинг ўзига хос хусусиятлари [7]</vt:lpstr>
      <vt:lpstr>3. Миллий инновацион тизимларнинг ўзига хос хусусиятлари [7]</vt:lpstr>
      <vt:lpstr>Слайд 19</vt:lpstr>
      <vt:lpstr>3. Миллий инновацион тизимларнинг ўзига хос хусусиятлари [7]</vt:lpstr>
      <vt:lpstr>Слайд 21</vt:lpstr>
      <vt:lpstr>3. Миллий инновацион тизимларнинг ўзига хос хусусиятлари [7]</vt:lpstr>
      <vt:lpstr>3. Миллий инновацион тизимларнинг ўзига хос хусусиятлари [1]</vt:lpstr>
      <vt:lpstr>Давлат томонидан инновацион фаолиятни рағбатлантиришнинг билвосита усуллари [1]</vt:lpstr>
      <vt:lpstr>Давлат томонидан инновацион фаолиятни рағбатлантиришнинг бевосита усуллари [1]</vt:lpstr>
      <vt:lpstr>Инновацион сиёсатнинг самарадорлигини баҳолаш мезонлари [4]</vt:lpstr>
      <vt:lpstr>Слайд 27</vt:lpstr>
      <vt:lpstr>Миллий инновацион тизимни давлат томонидан молиялаштириш даражаси юқори бўлган мамлакатлар (2019й.) [8]</vt:lpstr>
      <vt:lpstr>Слайд 29</vt:lpstr>
      <vt:lpstr>Фойдаланилган адабиётлар рўйхати</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t.boboqulov</cp:lastModifiedBy>
  <cp:revision>123</cp:revision>
  <dcterms:created xsi:type="dcterms:W3CDTF">2020-11-05T03:36:07Z</dcterms:created>
  <dcterms:modified xsi:type="dcterms:W3CDTF">2021-10-26T07:49:17Z</dcterms:modified>
</cp:coreProperties>
</file>