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1" r:id="rId5"/>
    <p:sldId id="272" r:id="rId6"/>
    <p:sldId id="273" r:id="rId7"/>
    <p:sldId id="274" r:id="rId8"/>
    <p:sldId id="275" r:id="rId9"/>
    <p:sldId id="276" r:id="rId10"/>
    <p:sldId id="277" r:id="rId11"/>
    <p:sldId id="278" r:id="rId12"/>
    <p:sldId id="279" r:id="rId13"/>
    <p:sldId id="280" r:id="rId14"/>
    <p:sldId id="259" r:id="rId15"/>
    <p:sldId id="260" r:id="rId16"/>
    <p:sldId id="281" r:id="rId17"/>
    <p:sldId id="262" r:id="rId18"/>
    <p:sldId id="282" r:id="rId19"/>
    <p:sldId id="263" r:id="rId20"/>
    <p:sldId id="264" r:id="rId21"/>
    <p:sldId id="265" r:id="rId22"/>
    <p:sldId id="266" r:id="rId23"/>
    <p:sldId id="267" r:id="rId24"/>
    <p:sldId id="268" r:id="rId25"/>
    <p:sldId id="269" r:id="rId26"/>
    <p:sldId id="270" r:id="rId27"/>
    <p:sldId id="284" r:id="rId28"/>
    <p:sldId id="285" r:id="rId29"/>
    <p:sldId id="286" r:id="rId30"/>
    <p:sldId id="287" r:id="rId31"/>
    <p:sldId id="288" r:id="rId32"/>
  </p:sldIdLst>
  <p:sldSz cx="9144000" cy="6858000" type="screen4x3"/>
  <p:notesSz cx="6735763" cy="98663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104"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69CA7BB-32B5-4E35-84CB-F9ED6867017D}" type="datetimeFigureOut">
              <a:rPr lang="ru-RU" smtClean="0"/>
              <a:pPr/>
              <a:t>27.10.2021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F855D3D-25FD-4562-9611-9AB7B21841B7}"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9CA7BB-32B5-4E35-84CB-F9ED6867017D}" type="datetimeFigureOut">
              <a:rPr lang="ru-RU" smtClean="0"/>
              <a:pPr/>
              <a:t>27.10.2021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855D3D-25FD-4562-9611-9AB7B21841B7}"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071547"/>
            <a:ext cx="7772400" cy="4143404"/>
          </a:xfrm>
        </p:spPr>
        <p:txBody>
          <a:bodyPr>
            <a:normAutofit/>
          </a:bodyPr>
          <a:lstStyle/>
          <a:p>
            <a:r>
              <a:rPr lang="uz-Cyrl-UZ" sz="2800" b="1" dirty="0" smtClean="0">
                <a:solidFill>
                  <a:srgbClr val="0070C0"/>
                </a:solidFill>
                <a:latin typeface="Arial" pitchFamily="34" charset="0"/>
                <a:cs typeface="Arial" pitchFamily="34" charset="0"/>
              </a:rPr>
              <a:t>Бизнес ва тадбиркорлик олий мактаби</a:t>
            </a:r>
            <a:br>
              <a:rPr lang="uz-Cyrl-UZ" sz="2800" b="1" dirty="0" smtClean="0">
                <a:solidFill>
                  <a:srgbClr val="0070C0"/>
                </a:solidFill>
                <a:latin typeface="Arial" pitchFamily="34" charset="0"/>
                <a:cs typeface="Arial" pitchFamily="34" charset="0"/>
              </a:rPr>
            </a:br>
            <a:r>
              <a:rPr lang="uz-Cyrl-UZ" sz="2000" b="1" dirty="0" smtClean="0">
                <a:solidFill>
                  <a:srgbClr val="0070C0"/>
                </a:solidFill>
                <a:latin typeface="Arial" pitchFamily="34" charset="0"/>
                <a:cs typeface="Arial" pitchFamily="34" charset="0"/>
              </a:rPr>
              <a:t/>
            </a:r>
            <a:br>
              <a:rPr lang="uz-Cyrl-UZ" sz="20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Кафедра: Инвестициялар ва лойиҳа бошқаруви</a:t>
            </a:r>
            <a:br>
              <a:rPr lang="uz-Cyrl-UZ" sz="24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Фан:  Тадбиркорлик ва инновациялар</a:t>
            </a:r>
            <a:r>
              <a:rPr lang="uz-Cyrl-UZ" sz="2400" b="1" dirty="0" smtClean="0">
                <a:solidFill>
                  <a:srgbClr val="0070C0"/>
                </a:solidFill>
                <a:latin typeface="Arial" pitchFamily="34" charset="0"/>
                <a:cs typeface="Arial" pitchFamily="34" charset="0"/>
              </a:rPr>
              <a:t/>
            </a:r>
            <a:br>
              <a:rPr lang="uz-Cyrl-UZ" sz="24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Мавзу:</a:t>
            </a:r>
            <a:r>
              <a:rPr lang="uz-Cyrl-UZ" sz="2000" b="1" dirty="0" smtClean="0">
                <a:solidFill>
                  <a:srgbClr val="0070C0"/>
                </a:solidFill>
                <a:latin typeface="Arial" pitchFamily="34" charset="0"/>
                <a:cs typeface="Arial" pitchFamily="34" charset="0"/>
              </a:rPr>
              <a:t/>
            </a:r>
            <a:br>
              <a:rPr lang="uz-Cyrl-UZ" sz="20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ИННОВАЦИОН ФАОЛИЯТНИНГ САМАРАДОРЛИГИ</a:t>
            </a:r>
            <a:r>
              <a:rPr lang="en-US" sz="2800" b="1" dirty="0" smtClean="0">
                <a:solidFill>
                  <a:srgbClr val="0070C0"/>
                </a:solidFill>
                <a:latin typeface="Arial" pitchFamily="34" charset="0"/>
                <a:cs typeface="Arial" pitchFamily="34" charset="0"/>
              </a:rPr>
              <a:t/>
            </a:r>
            <a:br>
              <a:rPr lang="en-US" sz="2800" b="1" dirty="0" smtClean="0">
                <a:solidFill>
                  <a:srgbClr val="0070C0"/>
                </a:solidFill>
                <a:latin typeface="Arial" pitchFamily="34" charset="0"/>
                <a:cs typeface="Arial" pitchFamily="34" charset="0"/>
              </a:rPr>
            </a:br>
            <a:r>
              <a:rPr lang="en-US" sz="2800" b="1" dirty="0" smtClean="0">
                <a:solidFill>
                  <a:srgbClr val="0070C0"/>
                </a:solidFill>
                <a:latin typeface="Arial" pitchFamily="34" charset="0"/>
                <a:cs typeface="Arial" pitchFamily="34" charset="0"/>
              </a:rPr>
              <a:t>Effectiveness of innovation activity</a:t>
            </a:r>
            <a:endParaRPr lang="ru-RU" sz="2800" dirty="0">
              <a:latin typeface="Arial" pitchFamily="34" charset="0"/>
              <a:cs typeface="Arial" pitchFamily="34" charset="0"/>
            </a:endParaRPr>
          </a:p>
        </p:txBody>
      </p:sp>
      <p:sp>
        <p:nvSpPr>
          <p:cNvPr id="3" name="Подзаголовок 2"/>
          <p:cNvSpPr>
            <a:spLocks noGrp="1"/>
          </p:cNvSpPr>
          <p:nvPr>
            <p:ph type="subTitle" idx="1"/>
          </p:nvPr>
        </p:nvSpPr>
        <p:spPr>
          <a:xfrm>
            <a:off x="1371600" y="5357826"/>
            <a:ext cx="6400800" cy="642942"/>
          </a:xfrm>
        </p:spPr>
        <p:txBody>
          <a:bodyPr>
            <a:normAutofit/>
          </a:bodyPr>
          <a:lstStyle/>
          <a:p>
            <a:pPr algn="r"/>
            <a:r>
              <a:rPr lang="uz-Cyrl-UZ" sz="2400" b="1" dirty="0" smtClean="0">
                <a:solidFill>
                  <a:srgbClr val="7030A0"/>
                </a:solidFill>
                <a:latin typeface="Arial" pitchFamily="34" charset="0"/>
                <a:cs typeface="Arial" pitchFamily="34" charset="0"/>
              </a:rPr>
              <a:t>и.ф.д.,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368412"/>
          </a:xfrm>
        </p:spPr>
        <p:txBody>
          <a:bodyPr>
            <a:normAutofit/>
          </a:bodyPr>
          <a:lstStyle/>
          <a:p>
            <a:r>
              <a:rPr lang="uz-Cyrl-UZ" sz="2800" b="1" dirty="0" smtClean="0">
                <a:solidFill>
                  <a:srgbClr val="0070C0"/>
                </a:solidFill>
                <a:latin typeface="Arial" pitchFamily="34" charset="0"/>
                <a:cs typeface="Arial" pitchFamily="34" charset="0"/>
              </a:rPr>
              <a:t>Маъруза режаси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683568" y="1928802"/>
            <a:ext cx="7848872" cy="4197361"/>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1. Инновацион фаолиятнинг самарадорлиги тушунчаси</a:t>
            </a:r>
          </a:p>
          <a:p>
            <a:pPr algn="ctr">
              <a:spcBef>
                <a:spcPts val="0"/>
              </a:spcBef>
              <a:buNone/>
            </a:pPr>
            <a:r>
              <a:rPr lang="uz-Cyrl-UZ" sz="2800" b="1" dirty="0" smtClean="0">
                <a:solidFill>
                  <a:srgbClr val="7030A0"/>
                </a:solidFill>
                <a:latin typeface="Arial" pitchFamily="34" charset="0"/>
                <a:cs typeface="Arial" pitchFamily="34" charset="0"/>
              </a:rPr>
              <a:t>2. Инновацион фаолият самарадорлигининг турлари</a:t>
            </a:r>
          </a:p>
          <a:p>
            <a:pPr algn="ctr">
              <a:spcBef>
                <a:spcPts val="0"/>
              </a:spcBef>
              <a:buNone/>
            </a:pPr>
            <a:r>
              <a:rPr lang="uz-Cyrl-UZ" sz="2800" b="1" dirty="0" smtClean="0">
                <a:solidFill>
                  <a:srgbClr val="7030A0"/>
                </a:solidFill>
                <a:latin typeface="Arial" pitchFamily="34" charset="0"/>
                <a:cs typeface="Arial" pitchFamily="34" charset="0"/>
              </a:rPr>
              <a:t>3. Инновацион фаолиятнинг иқтисодий самарадорлигини тавсифловчи кўрсаткичлар</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1. Инновацион фаолиятнинг самарадорлиги тушунчаси</a:t>
            </a:r>
          </a:p>
        </p:txBody>
      </p:sp>
      <p:sp>
        <p:nvSpPr>
          <p:cNvPr id="3" name="Содержимое 2"/>
          <p:cNvSpPr>
            <a:spLocks noGrp="1"/>
          </p:cNvSpPr>
          <p:nvPr>
            <p:ph idx="1"/>
          </p:nvPr>
        </p:nvSpPr>
        <p:spPr>
          <a:xfrm>
            <a:off x="457200" y="1916832"/>
            <a:ext cx="8229600" cy="4209331"/>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Инновацион фаолиятнинг самарадорлиги деганда олинган самаранинг харажатларга нисбати тушунилади.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Инновацион лойиҳанинг самарадорлиги деганда ушбу самара келтириши мумкин бўлган даромад миқдори </a:t>
            </a:r>
            <a:r>
              <a:rPr lang="uz-Cyrl-UZ" sz="2800" b="1" dirty="0" smtClean="0">
                <a:solidFill>
                  <a:srgbClr val="7030A0"/>
                </a:solidFill>
                <a:latin typeface="Arial" pitchFamily="34" charset="0"/>
                <a:cs typeface="Arial" pitchFamily="34" charset="0"/>
              </a:rPr>
              <a:t>тушунилади [6].</a:t>
            </a:r>
            <a:endParaRPr lang="ru-RU" sz="2800" b="1" dirty="0" smtClean="0">
              <a:solidFill>
                <a:srgbClr val="7030A0"/>
              </a:solidFill>
              <a:latin typeface="Arial" pitchFamily="34" charset="0"/>
              <a:cs typeface="Arial" pitchFamily="34" charset="0"/>
            </a:endParaRPr>
          </a:p>
          <a:p>
            <a:pPr algn="ctr">
              <a:buNone/>
            </a:pP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Инновацион фаолиятнинг самарадорлиги тушунчаси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Корхоналар инновация портфелининг тавсифий белгилари: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1. Инновациянинг номи ва тури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2. Инновацияларни жорий қилишдан кўзланган мақсад</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3. Инновация жорий қилинадиган жой</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4. Инновацияни жорий қилиш муддати: бошланиш вақти ва тугаш вақти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5. Инновацияни жорий қилиш харажатлари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6. Инновацияни жорий қилишдан кутиладиган </a:t>
            </a:r>
            <a:r>
              <a:rPr lang="uz-Cyrl-UZ" sz="2400" b="1" dirty="0" smtClean="0">
                <a:solidFill>
                  <a:srgbClr val="7030A0"/>
                </a:solidFill>
                <a:latin typeface="Arial" panose="020B0604020202020204" pitchFamily="34" charset="0"/>
                <a:cs typeface="Arial" panose="020B0604020202020204" pitchFamily="34" charset="0"/>
              </a:rPr>
              <a:t>самара [1]</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buNone/>
            </a:pPr>
            <a:endParaRPr lang="ru-RU" sz="2400" dirty="0" smtClean="0">
              <a:latin typeface="Arial" panose="020B0604020202020204" pitchFamily="34" charset="0"/>
              <a:cs typeface="Arial" panose="020B0604020202020204"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Инновацион фаолиятнинг самарадорлиги тушунчаси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400" b="1" dirty="0" smtClean="0">
                <a:solidFill>
                  <a:srgbClr val="7030A0"/>
                </a:solidFill>
                <a:latin typeface="Arial" pitchFamily="34" charset="0"/>
                <a:cs typeface="Arial" pitchFamily="34" charset="0"/>
              </a:rPr>
              <a:t>Инновацион фаолият самарадорлигига иқтисодий қонунларнинг таъсири:</a:t>
            </a:r>
          </a:p>
          <a:p>
            <a:pPr marL="0" indent="0" algn="ctr">
              <a:lnSpc>
                <a:spcPct val="100000"/>
              </a:lnSpc>
              <a:spcBef>
                <a:spcPts val="0"/>
              </a:spcBef>
              <a:buNone/>
            </a:pPr>
            <a:r>
              <a:rPr lang="uz-Cyrl-UZ" sz="2400" b="1" dirty="0" smtClean="0">
                <a:solidFill>
                  <a:srgbClr val="7030A0"/>
                </a:solidFill>
                <a:latin typeface="Arial" pitchFamily="34" charset="0"/>
                <a:cs typeface="Arial" pitchFamily="34" charset="0"/>
              </a:rPr>
              <a:t>1. Талаб қонуни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Талаб қонуни товарнинг баҳосини ўзгаришини унга бўлган талабнинг ўзгаришига боғлиқлигини (товарнинг сифати ўзгармай қолганда) тавсифлайди.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Товарнинг баҳосини пасайиши билан унга бўлган талаб ортади, товарнинг баҳоси ошиши билан унга бўлган талаб пасаяди (бунда харидорнинг товарни сотиб олишга пули етмайди ёки харидор шунга ўхшаш арзон товарни сотиб олади</a:t>
            </a:r>
            <a:r>
              <a:rPr lang="uz-Cyrl-UZ" sz="2400" b="1" dirty="0" smtClean="0">
                <a:solidFill>
                  <a:srgbClr val="7030A0"/>
                </a:solidFill>
                <a:latin typeface="Arial" panose="020B0604020202020204" pitchFamily="34" charset="0"/>
                <a:cs typeface="Arial" panose="020B0604020202020204" pitchFamily="34" charset="0"/>
              </a:rPr>
              <a:t>) [7].</a:t>
            </a:r>
            <a:endParaRPr lang="ru-RU" sz="2400" b="1" dirty="0" smtClean="0">
              <a:solidFill>
                <a:srgbClr val="7030A0"/>
              </a:solidFill>
              <a:latin typeface="Arial" panose="020B0604020202020204" pitchFamily="34" charset="0"/>
              <a:cs typeface="Arial" panose="020B0604020202020204" pitchFamily="34" charset="0"/>
            </a:endParaRPr>
          </a:p>
          <a:p>
            <a:pPr algn="ctr">
              <a:buNone/>
            </a:pPr>
            <a:endParaRPr lang="uz-Cyrl-UZ" sz="2400" dirty="0" smtClean="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Инновацион фаолиятнинг самарадорлиги тушунчаси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buNone/>
            </a:pPr>
            <a:r>
              <a:rPr lang="uz-Cyrl-UZ" sz="2400" b="1" dirty="0" smtClean="0">
                <a:solidFill>
                  <a:srgbClr val="7030A0"/>
                </a:solidFill>
                <a:latin typeface="Arial" pitchFamily="34" charset="0"/>
                <a:cs typeface="Arial" pitchFamily="34" charset="0"/>
              </a:rPr>
              <a:t>Инновацион фаолият самарадорлигига иқтисодий қонунларнинг таъсири:</a:t>
            </a:r>
          </a:p>
          <a:p>
            <a:pPr marL="0" indent="0" algn="ctr">
              <a:lnSpc>
                <a:spcPct val="100000"/>
              </a:lnSpc>
              <a:spcBef>
                <a:spcPts val="0"/>
              </a:spcBef>
              <a:buNone/>
            </a:pPr>
            <a:r>
              <a:rPr lang="uz-Cyrl-UZ" sz="2400" b="1" dirty="0" smtClean="0">
                <a:solidFill>
                  <a:srgbClr val="7030A0"/>
                </a:solidFill>
                <a:latin typeface="Arial" pitchFamily="34" charset="0"/>
                <a:cs typeface="Arial" pitchFamily="34" charset="0"/>
              </a:rPr>
              <a:t>2. Таклиф қонуни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Таклиф қонуни товарнинг баҳосини унинг бозордаги таклифини ўзгаришига боғлиқ равишда ўзгаришини тавсифлайди.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Агар товарнинг баҳоси ошса, унда товарни бозорга кириб келиши кўпаяди, чунки сотувчилар ушбу товарни катта миқдорда сотишдан манфаатдор бўладилар.</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Агар товарнинг баҳоси пасайса, унда товарнинг бозордаги таклифи камаяди, чунки сотувчи товарни паст баҳода сотишдан манфаатдор </a:t>
            </a:r>
            <a:r>
              <a:rPr lang="uz-Cyrl-UZ" sz="2400" b="1" dirty="0" smtClean="0">
                <a:solidFill>
                  <a:srgbClr val="7030A0"/>
                </a:solidFill>
                <a:latin typeface="Arial" panose="020B0604020202020204" pitchFamily="34" charset="0"/>
                <a:cs typeface="Arial" panose="020B0604020202020204" pitchFamily="34" charset="0"/>
              </a:rPr>
              <a:t>бўлмайди [7</a:t>
            </a:r>
            <a:r>
              <a:rPr lang="uz-Cyrl-UZ" sz="2400" b="1" dirty="0" smtClean="0">
                <a:solidFill>
                  <a:srgbClr val="7030A0"/>
                </a:solidFill>
                <a:latin typeface="Arial" panose="020B0604020202020204" pitchFamily="34" charset="0"/>
                <a:cs typeface="Arial" panose="020B0604020202020204" pitchFamily="34" charset="0"/>
              </a:rPr>
              <a:t>].</a:t>
            </a:r>
            <a:endParaRPr lang="ru-RU" sz="2400" b="1" dirty="0" smtClean="0">
              <a:solidFill>
                <a:srgbClr val="7030A0"/>
              </a:solidFill>
              <a:latin typeface="Arial" panose="020B0604020202020204" pitchFamily="34" charset="0"/>
              <a:cs typeface="Arial" panose="020B0604020202020204"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Инновацион фаолиятнинг самарадорлиги тушунчаси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a:bodyPr>
          <a:lstStyle/>
          <a:p>
            <a:pPr algn="ctr">
              <a:buNone/>
            </a:pPr>
            <a:r>
              <a:rPr lang="uz-Cyrl-UZ" sz="2400" b="1" dirty="0" smtClean="0">
                <a:solidFill>
                  <a:srgbClr val="7030A0"/>
                </a:solidFill>
                <a:latin typeface="Arial" pitchFamily="34" charset="0"/>
                <a:cs typeface="Arial" pitchFamily="34" charset="0"/>
              </a:rPr>
              <a:t>Инновацион фаолият самарадорлигига иқтисодий қонунларнинг таъсири:</a:t>
            </a:r>
          </a:p>
          <a:p>
            <a:pPr marL="0" indent="0" algn="ctr">
              <a:lnSpc>
                <a:spcPct val="100000"/>
              </a:lnSpc>
              <a:spcBef>
                <a:spcPts val="0"/>
              </a:spcBef>
              <a:buNone/>
            </a:pPr>
            <a:r>
              <a:rPr lang="uz-Cyrl-UZ" sz="2600" b="1" dirty="0" smtClean="0">
                <a:solidFill>
                  <a:srgbClr val="7030A0"/>
                </a:solidFill>
                <a:latin typeface="Arial" panose="020B0604020202020204" pitchFamily="34" charset="0"/>
                <a:cs typeface="Arial" panose="020B0604020202020204" pitchFamily="34" charset="0"/>
              </a:rPr>
              <a:t>3. Таклиф ва талаб ўртасидаги боғлиқлик қонуни</a:t>
            </a:r>
            <a:endParaRPr lang="ru-RU" sz="26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Таклиф ва талаб ўртасидаги боғлиқлик қонунининг мазмунини таклиф эгри чизиғи билан талаб эгри чизиғи ўртасидаги ўзаро боғлиқлик очиб беради.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Таклиф эгри чизиғи сотувчи бозорда қанча миқдордаги товарни қандай баҳода сотишини кўрсатади. Баҳо қанчалик юқори бўлса, шунча кўп компания товар сотиш имкониятига эга бўлади. Юқори баҳо мавжуд компанияларга қисқа муддат ичида товарни ишлаб чиқариш ҳажмини ошириш имконини </a:t>
            </a:r>
            <a:r>
              <a:rPr lang="uz-Cyrl-UZ" sz="2400" b="1" dirty="0" smtClean="0">
                <a:solidFill>
                  <a:srgbClr val="7030A0"/>
                </a:solidFill>
                <a:latin typeface="Arial" panose="020B0604020202020204" pitchFamily="34" charset="0"/>
                <a:cs typeface="Arial" panose="020B0604020202020204" pitchFamily="34" charset="0"/>
              </a:rPr>
              <a:t>беради [7]. </a:t>
            </a:r>
            <a:endParaRPr lang="ru-RU" sz="2400" b="1" dirty="0" smtClean="0">
              <a:solidFill>
                <a:srgbClr val="7030A0"/>
              </a:solidFill>
              <a:latin typeface="Arial" panose="020B0604020202020204" pitchFamily="34" charset="0"/>
              <a:cs typeface="Arial" panose="020B0604020202020204"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Инновацион фаолиятнинг самарадорлиги тушунчаси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10000"/>
          </a:bodyPr>
          <a:lstStyle/>
          <a:p>
            <a:pPr algn="ctr">
              <a:buNone/>
            </a:pPr>
            <a:r>
              <a:rPr lang="uz-Cyrl-UZ" sz="2400" b="1" dirty="0" smtClean="0">
                <a:solidFill>
                  <a:srgbClr val="7030A0"/>
                </a:solidFill>
                <a:latin typeface="Arial" pitchFamily="34" charset="0"/>
                <a:cs typeface="Arial" pitchFamily="34" charset="0"/>
              </a:rPr>
              <a:t>Инновацион фаолият самарадорлигига иқтисодий қонунларнинг таъсири:</a:t>
            </a:r>
          </a:p>
          <a:p>
            <a:pPr marL="0" indent="0" algn="ctr">
              <a:lnSpc>
                <a:spcPct val="110000"/>
              </a:lnSpc>
              <a:spcBef>
                <a:spcPts val="0"/>
              </a:spcBef>
              <a:buNone/>
            </a:pPr>
            <a:r>
              <a:rPr lang="uz-Cyrl-UZ" sz="2400" b="1" dirty="0" smtClean="0">
                <a:solidFill>
                  <a:srgbClr val="7030A0"/>
                </a:solidFill>
                <a:latin typeface="Arial" pitchFamily="34" charset="0"/>
                <a:cs typeface="Arial" pitchFamily="34" charset="0"/>
              </a:rPr>
              <a:t>4. Қўшимча харажатларни ошиб бориши қонуни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1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Қўшимча харажатларни ошиб бориши қонуни мамлакат бойлигининг таркибини, жамғарма ва истеъмол ўртасидаги нисбатни тавсифлайди.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1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Жамғармага сотиб олинган ёки яратилган моддий ва номоддий активлар киради, истеъмолга жисмоний шахсларнинг истеъмоли учун ишлаб чиқарилган товарлар ва хизматлар киради. </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1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Мамлакатнинг бойлиги даражаси уни комплекс ривожланиши ва табиий-иқлим шароити билан белгиланади. Ресурслардан тўлиқ ва самарали фойдаланмаслик қўшимча харажатларни ошишига олиб </a:t>
            </a:r>
            <a:r>
              <a:rPr lang="uz-Cyrl-UZ" sz="2400" b="1" dirty="0" smtClean="0">
                <a:solidFill>
                  <a:srgbClr val="7030A0"/>
                </a:solidFill>
                <a:latin typeface="Arial" panose="020B0604020202020204" pitchFamily="34" charset="0"/>
                <a:cs typeface="Arial" panose="020B0604020202020204" pitchFamily="34" charset="0"/>
              </a:rPr>
              <a:t>келади [7].</a:t>
            </a:r>
            <a:endParaRPr lang="ru-RU" sz="2400" b="1" dirty="0" smtClean="0">
              <a:solidFill>
                <a:srgbClr val="7030A0"/>
              </a:solidFill>
              <a:latin typeface="Arial" panose="020B0604020202020204" pitchFamily="34" charset="0"/>
              <a:cs typeface="Arial" panose="020B0604020202020204"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Инновацион фаолиятнинг самарадорлиги тушунчаси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400" b="1" dirty="0" smtClean="0">
                <a:solidFill>
                  <a:srgbClr val="7030A0"/>
                </a:solidFill>
                <a:latin typeface="Arial" pitchFamily="34" charset="0"/>
                <a:cs typeface="Arial" pitchFamily="34" charset="0"/>
              </a:rPr>
              <a:t>Инновацион фаолият самарадорлигига иқтисодий қонунларнинг таъсири:</a:t>
            </a:r>
          </a:p>
          <a:p>
            <a:pPr marL="0" indent="0" algn="ctr">
              <a:lnSpc>
                <a:spcPct val="100000"/>
              </a:lnSpc>
              <a:spcBef>
                <a:spcPts val="0"/>
              </a:spcBef>
              <a:buNone/>
            </a:pPr>
            <a:r>
              <a:rPr lang="uz-Cyrl-UZ" sz="2400" b="1" dirty="0" smtClean="0">
                <a:solidFill>
                  <a:srgbClr val="7030A0"/>
                </a:solidFill>
                <a:latin typeface="Arial" pitchFamily="34" charset="0"/>
                <a:cs typeface="Arial" pitchFamily="34" charset="0"/>
              </a:rPr>
              <a:t>5. Вақтни тежаш қонуни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Вақтни тежаш қонуни ижтимоий ишлаб чиқаришнинг иқтисодий самарадорлигини оширишнинг манбаларини ва усулларини акс эттиради.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Меҳнат унумдорлигининг ошиши, асосий воситаларнинг фонд қайтимини ошиши, ишлаб чиқарилаётган товарларнинг материал сиғимининг камайиши, товарларни ташиш вақтини қисқариши вақтни тежаш қонунининг намоён бўлиш шакллари </a:t>
            </a:r>
            <a:r>
              <a:rPr lang="uz-Cyrl-UZ" sz="2400" b="1" dirty="0" smtClean="0">
                <a:solidFill>
                  <a:srgbClr val="7030A0"/>
                </a:solidFill>
                <a:latin typeface="Arial" panose="020B0604020202020204" pitchFamily="34" charset="0"/>
                <a:cs typeface="Arial" panose="020B0604020202020204" pitchFamily="34" charset="0"/>
              </a:rPr>
              <a:t>ҳисобланади [7].</a:t>
            </a:r>
            <a:endParaRPr lang="ru-RU" sz="2400" b="1" dirty="0" smtClean="0">
              <a:solidFill>
                <a:srgbClr val="7030A0"/>
              </a:solidFill>
              <a:latin typeface="Arial" panose="020B0604020202020204" pitchFamily="34" charset="0"/>
              <a:cs typeface="Arial" panose="020B0604020202020204"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96974"/>
          </a:xfrm>
        </p:spPr>
        <p:txBody>
          <a:bodyPr>
            <a:normAutofit/>
          </a:bodyPr>
          <a:lstStyle/>
          <a:p>
            <a:r>
              <a:rPr lang="uz-Cyrl-UZ" sz="2800" b="1" dirty="0" smtClean="0">
                <a:solidFill>
                  <a:srgbClr val="0070C0"/>
                </a:solidFill>
                <a:latin typeface="Arial" pitchFamily="34" charset="0"/>
                <a:cs typeface="Arial" pitchFamily="34" charset="0"/>
              </a:rPr>
              <a:t>1. Инновацион фаолиятнинг самарадорлиги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2214554"/>
            <a:ext cx="8229600" cy="3911609"/>
          </a:xfrm>
        </p:spPr>
        <p:txBody>
          <a:bodyPr>
            <a:normAutofit/>
          </a:bodyPr>
          <a:lstStyle/>
          <a:p>
            <a:pPr marL="0" indent="0" algn="ctr">
              <a:lnSpc>
                <a:spcPct val="100000"/>
              </a:lnSpc>
              <a:spcBef>
                <a:spcPts val="0"/>
              </a:spcBef>
              <a:buNone/>
            </a:pPr>
            <a:r>
              <a:rPr lang="uz-Cyrl-UZ" sz="2800" b="1" dirty="0" smtClean="0">
                <a:solidFill>
                  <a:srgbClr val="7030A0"/>
                </a:solidFill>
                <a:latin typeface="Arial" panose="020B0604020202020204" pitchFamily="34" charset="0"/>
                <a:cs typeface="Arial" panose="020B0604020202020204" pitchFamily="34" charset="0"/>
              </a:rPr>
              <a:t>Компаниялар инновацион фаолиятини танлашнинг 3 усули мавжуд:</a:t>
            </a:r>
            <a:endParaRPr lang="ru-RU" sz="28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800" b="1" dirty="0" smtClean="0">
                <a:solidFill>
                  <a:srgbClr val="7030A0"/>
                </a:solidFill>
                <a:latin typeface="Arial" panose="020B0604020202020204" pitchFamily="34" charset="0"/>
                <a:cs typeface="Arial" panose="020B0604020202020204" pitchFamily="34" charset="0"/>
              </a:rPr>
              <a:t>1. Сценарий усули</a:t>
            </a:r>
            <a:endParaRPr lang="ru-RU" sz="28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800" b="1" dirty="0" smtClean="0">
                <a:solidFill>
                  <a:srgbClr val="7030A0"/>
                </a:solidFill>
                <a:latin typeface="Arial" panose="020B0604020202020204" pitchFamily="34" charset="0"/>
                <a:cs typeface="Arial" panose="020B0604020202020204" pitchFamily="34" charset="0"/>
              </a:rPr>
              <a:t>2. Ўйин усули</a:t>
            </a:r>
            <a:endParaRPr lang="ru-RU" sz="28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800" b="1" dirty="0" smtClean="0">
                <a:solidFill>
                  <a:srgbClr val="7030A0"/>
                </a:solidFill>
                <a:latin typeface="Arial" panose="020B0604020202020204" pitchFamily="34" charset="0"/>
                <a:cs typeface="Arial" panose="020B0604020202020204" pitchFamily="34" charset="0"/>
              </a:rPr>
              <a:t>3. Дельфи </a:t>
            </a:r>
            <a:r>
              <a:rPr lang="uz-Cyrl-UZ" sz="2800" b="1" dirty="0" smtClean="0">
                <a:solidFill>
                  <a:srgbClr val="7030A0"/>
                </a:solidFill>
                <a:latin typeface="Arial" panose="020B0604020202020204" pitchFamily="34" charset="0"/>
                <a:cs typeface="Arial" panose="020B0604020202020204" pitchFamily="34" charset="0"/>
              </a:rPr>
              <a:t>усули [2]</a:t>
            </a:r>
            <a:endParaRPr lang="ru-RU" sz="2800" b="1" dirty="0" smtClean="0">
              <a:solidFill>
                <a:srgbClr val="7030A0"/>
              </a:solidFill>
              <a:latin typeface="Arial" panose="020B0604020202020204" pitchFamily="34" charset="0"/>
              <a:cs typeface="Arial" panose="020B0604020202020204"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Инновацион фаолиятнинг самарадорлиги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10000"/>
          </a:bodyPr>
          <a:lstStyle/>
          <a:p>
            <a:pPr marL="0" indent="0" algn="ctr">
              <a:lnSpc>
                <a:spcPct val="110000"/>
              </a:lnSpc>
              <a:spcBef>
                <a:spcPts val="0"/>
              </a:spcBef>
              <a:buNone/>
            </a:pPr>
            <a:r>
              <a:rPr lang="uz-Cyrl-UZ" sz="3000" b="1" dirty="0" smtClean="0">
                <a:solidFill>
                  <a:srgbClr val="7030A0"/>
                </a:solidFill>
                <a:latin typeface="Arial" panose="020B0604020202020204" pitchFamily="34" charset="0"/>
                <a:cs typeface="Arial" panose="020B0604020202020204" pitchFamily="34" charset="0"/>
              </a:rPr>
              <a:t>Инновацион фаолиятни танлашнинг Сценарий усули</a:t>
            </a:r>
            <a:endParaRPr lang="ru-RU" sz="3000" b="1" dirty="0" smtClean="0">
              <a:solidFill>
                <a:srgbClr val="7030A0"/>
              </a:solidFill>
              <a:latin typeface="Arial" panose="020B0604020202020204" pitchFamily="34" charset="0"/>
              <a:cs typeface="Arial" panose="020B0604020202020204" pitchFamily="34" charset="0"/>
            </a:endParaRPr>
          </a:p>
          <a:p>
            <a:pPr marL="0" indent="0" algn="ctr">
              <a:lnSpc>
                <a:spcPct val="110000"/>
              </a:lnSpc>
              <a:spcBef>
                <a:spcPts val="0"/>
              </a:spcBef>
              <a:buNone/>
            </a:pPr>
            <a:r>
              <a:rPr lang="uz-Cyrl-UZ" sz="2800" b="1" dirty="0" smtClean="0">
                <a:solidFill>
                  <a:srgbClr val="7030A0"/>
                </a:solidFill>
                <a:latin typeface="Arial" panose="020B0604020202020204" pitchFamily="34" charset="0"/>
                <a:cs typeface="Arial" panose="020B0604020202020204" pitchFamily="34" charset="0"/>
              </a:rPr>
              <a:t>Инновация сценарийсини ёзишдан мақсад – инновацион жараёнларда кегусида юз бериши мумкин бўлган гипотетик ҳолатларни ёритиб бериш.</a:t>
            </a:r>
            <a:endParaRPr lang="ru-RU" sz="2800" b="1" dirty="0" smtClean="0">
              <a:solidFill>
                <a:srgbClr val="7030A0"/>
              </a:solidFill>
              <a:latin typeface="Arial" panose="020B0604020202020204" pitchFamily="34" charset="0"/>
              <a:cs typeface="Arial" panose="020B0604020202020204" pitchFamily="34" charset="0"/>
            </a:endParaRPr>
          </a:p>
          <a:p>
            <a:pPr marL="0" indent="0" algn="ctr">
              <a:lnSpc>
                <a:spcPct val="110000"/>
              </a:lnSpc>
              <a:spcBef>
                <a:spcPts val="0"/>
              </a:spcBef>
              <a:buNone/>
            </a:pPr>
            <a:r>
              <a:rPr lang="uz-Cyrl-UZ" sz="2800" b="1" dirty="0" smtClean="0">
                <a:solidFill>
                  <a:srgbClr val="7030A0"/>
                </a:solidFill>
                <a:latin typeface="Arial" panose="020B0604020202020204" pitchFamily="34" charset="0"/>
                <a:cs typeface="Arial" panose="020B0604020202020204" pitchFamily="34" charset="0"/>
              </a:rPr>
              <a:t>Сценарий прогноз ҳисобланмайди.</a:t>
            </a:r>
            <a:endParaRPr lang="ru-RU" sz="2800" b="1" dirty="0" smtClean="0">
              <a:solidFill>
                <a:srgbClr val="7030A0"/>
              </a:solidFill>
              <a:latin typeface="Arial" panose="020B0604020202020204" pitchFamily="34" charset="0"/>
              <a:cs typeface="Arial" panose="020B0604020202020204" pitchFamily="34" charset="0"/>
            </a:endParaRPr>
          </a:p>
          <a:p>
            <a:pPr marL="0" indent="0" algn="ctr">
              <a:lnSpc>
                <a:spcPct val="110000"/>
              </a:lnSpc>
              <a:spcBef>
                <a:spcPts val="0"/>
              </a:spcBef>
              <a:buNone/>
            </a:pPr>
            <a:r>
              <a:rPr lang="uz-Cyrl-UZ" sz="2800" b="1" dirty="0" smtClean="0">
                <a:solidFill>
                  <a:srgbClr val="7030A0"/>
                </a:solidFill>
                <a:latin typeface="Arial" panose="020B0604020202020204" pitchFamily="34" charset="0"/>
                <a:cs typeface="Arial" panose="020B0604020202020204" pitchFamily="34" charset="0"/>
              </a:rPr>
              <a:t>Сценарий ҳар доим келгусида бз бериши мумкин бўлган ҳолатларни баҳолаш мақсадида ёзилади.</a:t>
            </a:r>
            <a:endParaRPr lang="ru-RU" sz="2800" b="1" dirty="0" smtClean="0">
              <a:solidFill>
                <a:srgbClr val="7030A0"/>
              </a:solidFill>
              <a:latin typeface="Arial" panose="020B0604020202020204" pitchFamily="34" charset="0"/>
              <a:cs typeface="Arial" panose="020B0604020202020204" pitchFamily="34" charset="0"/>
            </a:endParaRPr>
          </a:p>
          <a:p>
            <a:pPr marL="0" indent="0" algn="ctr">
              <a:lnSpc>
                <a:spcPct val="110000"/>
              </a:lnSpc>
              <a:spcBef>
                <a:spcPts val="0"/>
              </a:spcBef>
              <a:buNone/>
            </a:pPr>
            <a:r>
              <a:rPr lang="uz-Cyrl-UZ" sz="2800" b="1" dirty="0" smtClean="0">
                <a:solidFill>
                  <a:srgbClr val="7030A0"/>
                </a:solidFill>
                <a:latin typeface="Arial" panose="020B0604020202020204" pitchFamily="34" charset="0"/>
                <a:cs typeface="Arial" panose="020B0604020202020204" pitchFamily="34" charset="0"/>
              </a:rPr>
              <a:t>Сценарий – бу бир вақтнинг ўзида ёки маълум кетма-кетликда юз берадиган воқеаларнинг мантиқий ва ҳақиқатга яқин бўлган </a:t>
            </a:r>
            <a:r>
              <a:rPr lang="uz-Cyrl-UZ" sz="2800" b="1" dirty="0" smtClean="0">
                <a:solidFill>
                  <a:srgbClr val="7030A0"/>
                </a:solidFill>
                <a:latin typeface="Arial" panose="020B0604020202020204" pitchFamily="34" charset="0"/>
                <a:cs typeface="Arial" panose="020B0604020202020204" pitchFamily="34" charset="0"/>
              </a:rPr>
              <a:t>мажмуидир [2]</a:t>
            </a:r>
            <a:endParaRPr lang="ru-RU" sz="2800" b="1" dirty="0" smtClean="0">
              <a:solidFill>
                <a:srgbClr val="7030A0"/>
              </a:solidFill>
              <a:latin typeface="Arial" panose="020B0604020202020204" pitchFamily="34" charset="0"/>
              <a:cs typeface="Arial" panose="020B0604020202020204"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Инновацион фаолиятнинг самарадорлиги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785926"/>
            <a:ext cx="8229600" cy="4340237"/>
          </a:xfrm>
        </p:spPr>
        <p:txBody>
          <a:bodyPr>
            <a:normAutofit/>
          </a:bodyPr>
          <a:lstStyle/>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Инновацион фаолиятни танлашнинг Ўйин усули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Ўйин усули деганда иқтисодий, молиявий, техник ва ташкилйи жараёнларни моделлаштиришнинг бир тури тушунилади.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Ўйин усулида иштирокчиларнинг ҳар бири ёки гуруҳи ўзларига юклатилган вазифаларни юқори даражада бажаришга ҳаракат қилади.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Ўйин усулида иштирокчиларга белгиланган вазифаларни маълум қоидалар доирасида бажариш мажбурияти </a:t>
            </a:r>
            <a:r>
              <a:rPr lang="uz-Cyrl-UZ" sz="2400" b="1" dirty="0" smtClean="0">
                <a:solidFill>
                  <a:srgbClr val="7030A0"/>
                </a:solidFill>
                <a:latin typeface="Arial" panose="020B0604020202020204" pitchFamily="34" charset="0"/>
                <a:cs typeface="Arial" panose="020B0604020202020204" pitchFamily="34" charset="0"/>
              </a:rPr>
              <a:t>юклатилади [2]</a:t>
            </a:r>
            <a:endParaRPr lang="ru-RU" sz="2400" b="1" dirty="0" smtClean="0">
              <a:solidFill>
                <a:srgbClr val="7030A0"/>
              </a:solidFill>
              <a:latin typeface="Arial" panose="020B0604020202020204" pitchFamily="34" charset="0"/>
              <a:cs typeface="Arial" panose="020B0604020202020204"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Инновацион фаолиятнинг самарадорлиги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500174"/>
            <a:ext cx="8229600" cy="4625989"/>
          </a:xfrm>
        </p:spPr>
        <p:txBody>
          <a:bodyPr>
            <a:normAutofit lnSpcReduction="10000"/>
          </a:bodyPr>
          <a:lstStyle/>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Инновацион фаолиятни танлашнинг Дельфи усули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Дельфи усули – бу прогноз қилиш усулидир.</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Дель усулида прогноз қилишда тадқиқот жараёнида гуруҳ аъзоларининг бевосита мулоқот қилиши таъқиқланади ва ҳар бир экспертнинг келгусидаги гипотетик ҳодисалар тўғрисидаги фикрлари анкетадан фойдаланган ҳолда ёзма тарзда олинади. Бунда экспертлар зарур маълумотлар билан таъминланади.</a:t>
            </a:r>
            <a:endParaRPr lang="ru-RU" sz="2400" b="1" dirty="0" smtClean="0">
              <a:solidFill>
                <a:srgbClr val="7030A0"/>
              </a:solidFill>
              <a:latin typeface="Arial" panose="020B0604020202020204" pitchFamily="34" charset="0"/>
              <a:cs typeface="Arial" panose="020B0604020202020204" pitchFamily="34" charset="0"/>
            </a:endParaRPr>
          </a:p>
          <a:p>
            <a:pPr marL="0" indent="0" algn="ctr">
              <a:lnSpc>
                <a:spcPct val="100000"/>
              </a:lnSpc>
              <a:spcBef>
                <a:spcPts val="0"/>
              </a:spcBef>
              <a:buNone/>
            </a:pPr>
            <a:r>
              <a:rPr lang="uz-Cyrl-UZ" sz="2400" b="1" dirty="0" smtClean="0">
                <a:solidFill>
                  <a:srgbClr val="7030A0"/>
                </a:solidFill>
                <a:latin typeface="Arial" panose="020B0604020202020204" pitchFamily="34" charset="0"/>
                <a:cs typeface="Arial" panose="020B0604020202020204" pitchFamily="34" charset="0"/>
              </a:rPr>
              <a:t>Дельфи усулини қўллашдан кўзланган мақсад – долзарб муаммоларнинг ишончли ечимига асосланган ҳолда прогноз кўрсаткичларини ишлаб </a:t>
            </a:r>
            <a:r>
              <a:rPr lang="uz-Cyrl-UZ" sz="2400" b="1" dirty="0" smtClean="0">
                <a:solidFill>
                  <a:srgbClr val="7030A0"/>
                </a:solidFill>
                <a:latin typeface="Arial" panose="020B0604020202020204" pitchFamily="34" charset="0"/>
                <a:cs typeface="Arial" panose="020B0604020202020204" pitchFamily="34" charset="0"/>
              </a:rPr>
              <a:t>чиқиш [2]</a:t>
            </a:r>
            <a:endParaRPr lang="ru-RU" sz="2400" b="1" dirty="0" smtClean="0">
              <a:solidFill>
                <a:srgbClr val="7030A0"/>
              </a:solidFill>
              <a:latin typeface="Arial" panose="020B0604020202020204" pitchFamily="34" charset="0"/>
              <a:cs typeface="Arial" panose="020B0604020202020204"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Инновацион фаолиятнинг самарадорлиги тушунчаси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20000"/>
          </a:bodyPr>
          <a:lstStyle/>
          <a:p>
            <a:pPr algn="ctr">
              <a:lnSpc>
                <a:spcPct val="110000"/>
              </a:lnSpc>
              <a:spcBef>
                <a:spcPts val="0"/>
              </a:spcBef>
              <a:buNone/>
            </a:pPr>
            <a:r>
              <a:rPr lang="uz-Cyrl-UZ" sz="2600" b="1" dirty="0" smtClean="0">
                <a:solidFill>
                  <a:srgbClr val="7030A0"/>
                </a:solidFill>
                <a:latin typeface="Arial" pitchFamily="34" charset="0"/>
                <a:cs typeface="Arial" pitchFamily="34" charset="0"/>
              </a:rPr>
              <a:t>Инновацион фаолиятни баҳолашдаги мураккаблик қуйидаги сабаблар билан изоҳланади:</a:t>
            </a:r>
          </a:p>
          <a:p>
            <a:pPr algn="ctr">
              <a:lnSpc>
                <a:spcPct val="110000"/>
              </a:lnSpc>
              <a:spcBef>
                <a:spcPts val="0"/>
              </a:spcBef>
              <a:buNone/>
            </a:pPr>
            <a:r>
              <a:rPr lang="uz-Cyrl-UZ" sz="2600" dirty="0" smtClean="0">
                <a:solidFill>
                  <a:srgbClr val="7030A0"/>
                </a:solidFill>
                <a:latin typeface="Arial" pitchFamily="34" charset="0"/>
                <a:cs typeface="Arial" pitchFamily="34" charset="0"/>
              </a:rPr>
              <a:t>1. Айрим инновацияларнинг даромадлилиги кечиктирилган стратегик мазмунга эга. Масалан, компаниянинг бошқарув тизимидаги инновациялар, ходимларни бошқаришнинг янги усулларин қўллаш, маркетинг инновациялари ўзининг натижасини маълум вақт ўтгандан кейин беради.</a:t>
            </a:r>
            <a:endParaRPr lang="ru-RU" sz="2600" dirty="0" smtClean="0">
              <a:solidFill>
                <a:srgbClr val="7030A0"/>
              </a:solidFill>
              <a:latin typeface="Arial" pitchFamily="34" charset="0"/>
              <a:cs typeface="Arial" pitchFamily="34" charset="0"/>
            </a:endParaRPr>
          </a:p>
          <a:p>
            <a:pPr algn="ctr">
              <a:lnSpc>
                <a:spcPct val="110000"/>
              </a:lnSpc>
              <a:spcBef>
                <a:spcPts val="0"/>
              </a:spcBef>
              <a:buNone/>
            </a:pPr>
            <a:r>
              <a:rPr lang="uz-Cyrl-UZ" sz="2600" dirty="0" smtClean="0">
                <a:solidFill>
                  <a:srgbClr val="7030A0"/>
                </a:solidFill>
                <a:latin typeface="Arial" pitchFamily="34" charset="0"/>
                <a:cs typeface="Arial" pitchFamily="34" charset="0"/>
              </a:rPr>
              <a:t>2. Инновацион фаолият ноаниқлик ва юқори риск мавжуд бўлган шароитда амалга оширилади. Бунинг сабаби шундаки, инновацион лойиҳани ишлаб чиқиш ва амалга ошириш узоқ муддат давом этади, ташқи муҳит эса, тез </a:t>
            </a:r>
            <a:r>
              <a:rPr lang="uz-Cyrl-UZ" sz="2600" dirty="0" smtClean="0">
                <a:solidFill>
                  <a:srgbClr val="7030A0"/>
                </a:solidFill>
                <a:latin typeface="Arial" pitchFamily="34" charset="0"/>
                <a:cs typeface="Arial" pitchFamily="34" charset="0"/>
              </a:rPr>
              <a:t>ўзгаради [3].</a:t>
            </a:r>
            <a:endParaRPr lang="ru-RU" sz="26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2. Инновацион фаолият самарадорлигининг турлари</a:t>
            </a:r>
          </a:p>
        </p:txBody>
      </p:sp>
      <p:sp>
        <p:nvSpPr>
          <p:cNvPr id="3" name="Содержимое 2"/>
          <p:cNvSpPr>
            <a:spLocks noGrp="1"/>
          </p:cNvSpPr>
          <p:nvPr>
            <p:ph idx="1"/>
          </p:nvPr>
        </p:nvSpPr>
        <p:spPr/>
        <p:txBody>
          <a:bodyPr>
            <a:normAutofit fontScale="92500" lnSpcReduction="10000"/>
          </a:bodyPr>
          <a:lstStyle/>
          <a:p>
            <a:pPr algn="ctr">
              <a:spcBef>
                <a:spcPts val="0"/>
              </a:spcBef>
              <a:buNone/>
            </a:pPr>
            <a:r>
              <a:rPr lang="uz-Cyrl-UZ" sz="3000" b="1" u="sng" dirty="0" smtClean="0">
                <a:solidFill>
                  <a:srgbClr val="7030A0"/>
                </a:solidFill>
                <a:latin typeface="Arial" pitchFamily="34" charset="0"/>
                <a:cs typeface="Arial" pitchFamily="34" charset="0"/>
              </a:rPr>
              <a:t>1. Иқтисодий самара:</a:t>
            </a:r>
            <a:endParaRPr lang="ru-RU" sz="3000" b="1" u="sng" dirty="0" smtClean="0">
              <a:solidFill>
                <a:srgbClr val="7030A0"/>
              </a:solidFill>
              <a:latin typeface="Arial" pitchFamily="34" charset="0"/>
              <a:cs typeface="Arial" pitchFamily="34" charset="0"/>
            </a:endParaRPr>
          </a:p>
          <a:p>
            <a:pPr algn="ctr">
              <a:spcBef>
                <a:spcPts val="0"/>
              </a:spcBef>
              <a:buNone/>
            </a:pPr>
            <a:r>
              <a:rPr lang="uz-Cyrl-UZ" sz="2600" b="1" dirty="0" smtClean="0">
                <a:solidFill>
                  <a:srgbClr val="7030A0"/>
                </a:solidFill>
                <a:latin typeface="Arial" pitchFamily="34" charset="0"/>
                <a:cs typeface="Arial" pitchFamily="34" charset="0"/>
              </a:rPr>
              <a:t>*инновацияларни амалиётга жорий қилишдан олинган фойда миқдори;</a:t>
            </a:r>
            <a:endParaRPr lang="ru-RU" sz="2600" b="1" dirty="0" smtClean="0">
              <a:solidFill>
                <a:srgbClr val="7030A0"/>
              </a:solidFill>
              <a:latin typeface="Arial" pitchFamily="34" charset="0"/>
              <a:cs typeface="Arial" pitchFamily="34" charset="0"/>
            </a:endParaRPr>
          </a:p>
          <a:p>
            <a:pPr algn="ctr">
              <a:spcBef>
                <a:spcPts val="0"/>
              </a:spcBef>
              <a:buNone/>
            </a:pPr>
            <a:r>
              <a:rPr lang="uz-Cyrl-UZ" sz="2600" b="1" dirty="0" smtClean="0">
                <a:solidFill>
                  <a:srgbClr val="7030A0"/>
                </a:solidFill>
                <a:latin typeface="Arial" pitchFamily="34" charset="0"/>
                <a:cs typeface="Arial" pitchFamily="34" charset="0"/>
              </a:rPr>
              <a:t>*маҳсулотларни сотиш ҳажмининг ошиши;</a:t>
            </a:r>
            <a:endParaRPr lang="ru-RU" sz="2600" b="1" dirty="0" smtClean="0">
              <a:solidFill>
                <a:srgbClr val="7030A0"/>
              </a:solidFill>
              <a:latin typeface="Arial" pitchFamily="34" charset="0"/>
              <a:cs typeface="Arial" pitchFamily="34" charset="0"/>
            </a:endParaRPr>
          </a:p>
          <a:p>
            <a:pPr algn="ctr">
              <a:spcBef>
                <a:spcPts val="0"/>
              </a:spcBef>
              <a:buNone/>
            </a:pPr>
            <a:r>
              <a:rPr lang="uz-Cyrl-UZ" sz="2600" b="1" dirty="0" smtClean="0">
                <a:solidFill>
                  <a:srgbClr val="7030A0"/>
                </a:solidFill>
                <a:latin typeface="Arial" pitchFamily="34" charset="0"/>
                <a:cs typeface="Arial" pitchFamily="34" charset="0"/>
              </a:rPr>
              <a:t>*таннархнинг маҳсулотларни сотишдан олинган тушум ҳажмидаги салмоғининг пасайиши;</a:t>
            </a:r>
            <a:endParaRPr lang="ru-RU" sz="2600" b="1" dirty="0" smtClean="0">
              <a:solidFill>
                <a:srgbClr val="7030A0"/>
              </a:solidFill>
              <a:latin typeface="Arial" pitchFamily="34" charset="0"/>
              <a:cs typeface="Arial" pitchFamily="34" charset="0"/>
            </a:endParaRPr>
          </a:p>
          <a:p>
            <a:pPr algn="ctr">
              <a:spcBef>
                <a:spcPts val="0"/>
              </a:spcBef>
              <a:buNone/>
            </a:pPr>
            <a:r>
              <a:rPr lang="uz-Cyrl-UZ" sz="2600" b="1" dirty="0" smtClean="0">
                <a:solidFill>
                  <a:srgbClr val="7030A0"/>
                </a:solidFill>
                <a:latin typeface="Arial" pitchFamily="34" charset="0"/>
                <a:cs typeface="Arial" pitchFamily="34" charset="0"/>
              </a:rPr>
              <a:t>*инвестицияларни қоплаш муддатини қисқариши;</a:t>
            </a:r>
            <a:endParaRPr lang="ru-RU" sz="2600" b="1" dirty="0" smtClean="0">
              <a:solidFill>
                <a:srgbClr val="7030A0"/>
              </a:solidFill>
              <a:latin typeface="Arial" pitchFamily="34" charset="0"/>
              <a:cs typeface="Arial" pitchFamily="34" charset="0"/>
            </a:endParaRPr>
          </a:p>
          <a:p>
            <a:pPr algn="ctr">
              <a:spcBef>
                <a:spcPts val="0"/>
              </a:spcBef>
              <a:buNone/>
            </a:pPr>
            <a:r>
              <a:rPr lang="uz-Cyrl-UZ" sz="2600" b="1" dirty="0" smtClean="0">
                <a:solidFill>
                  <a:srgbClr val="7030A0"/>
                </a:solidFill>
                <a:latin typeface="Arial" pitchFamily="34" charset="0"/>
                <a:cs typeface="Arial" pitchFamily="34" charset="0"/>
              </a:rPr>
              <a:t>*ресурслардан фойдаланиш даражасининг яхшиланиши;</a:t>
            </a:r>
            <a:endParaRPr lang="ru-RU" sz="2600" b="1" dirty="0" smtClean="0">
              <a:solidFill>
                <a:srgbClr val="7030A0"/>
              </a:solidFill>
              <a:latin typeface="Arial" pitchFamily="34" charset="0"/>
              <a:cs typeface="Arial" pitchFamily="34" charset="0"/>
            </a:endParaRPr>
          </a:p>
          <a:p>
            <a:pPr algn="ctr">
              <a:spcBef>
                <a:spcPts val="0"/>
              </a:spcBef>
              <a:buNone/>
            </a:pPr>
            <a:r>
              <a:rPr lang="uz-Cyrl-UZ" sz="2600" b="1" dirty="0" smtClean="0">
                <a:solidFill>
                  <a:srgbClr val="7030A0"/>
                </a:solidFill>
                <a:latin typeface="Arial" pitchFamily="34" charset="0"/>
                <a:cs typeface="Arial" pitchFamily="34" charset="0"/>
              </a:rPr>
              <a:t>*меҳнат унумдорлигининг ошиши;</a:t>
            </a:r>
            <a:endParaRPr lang="ru-RU" sz="2600" b="1" dirty="0" smtClean="0">
              <a:solidFill>
                <a:srgbClr val="7030A0"/>
              </a:solidFill>
              <a:latin typeface="Arial" pitchFamily="34" charset="0"/>
              <a:cs typeface="Arial" pitchFamily="34" charset="0"/>
            </a:endParaRPr>
          </a:p>
          <a:p>
            <a:pPr algn="ctr">
              <a:spcBef>
                <a:spcPts val="0"/>
              </a:spcBef>
              <a:buNone/>
            </a:pPr>
            <a:r>
              <a:rPr lang="uz-Cyrl-UZ" sz="2600" b="1" dirty="0" smtClean="0">
                <a:solidFill>
                  <a:srgbClr val="7030A0"/>
                </a:solidFill>
                <a:latin typeface="Arial" pitchFamily="34" charset="0"/>
                <a:cs typeface="Arial" pitchFamily="34" charset="0"/>
              </a:rPr>
              <a:t>*айланма маблағларнинг айланиш тезлигининг </a:t>
            </a:r>
            <a:r>
              <a:rPr lang="uz-Cyrl-UZ" sz="2600" b="1" dirty="0" smtClean="0">
                <a:solidFill>
                  <a:srgbClr val="7030A0"/>
                </a:solidFill>
                <a:latin typeface="Arial" pitchFamily="34" charset="0"/>
                <a:cs typeface="Arial" pitchFamily="34" charset="0"/>
              </a:rPr>
              <a:t>ошиши [4].</a:t>
            </a:r>
            <a:endParaRPr lang="ru-RU" sz="2600" b="1" dirty="0" smtClean="0">
              <a:solidFill>
                <a:srgbClr val="7030A0"/>
              </a:solidFill>
              <a:latin typeface="Arial" pitchFamily="34" charset="0"/>
              <a:cs typeface="Arial" pitchFamily="34" charset="0"/>
            </a:endParaRPr>
          </a:p>
          <a:p>
            <a:pPr algn="ctr">
              <a:buNone/>
            </a:pPr>
            <a:endParaRPr lang="uz-Cyrl-UZ" sz="2400" dirty="0" smtClean="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3143240" y="2357430"/>
            <a:ext cx="3000396" cy="200026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Инновацион фаолиятдан олинадиган фойдага таъсир этувчи омиллар</a:t>
            </a:r>
            <a:endParaRPr lang="ru-RU" sz="2000" b="1" dirty="0">
              <a:latin typeface="Arial" pitchFamily="34" charset="0"/>
              <a:cs typeface="Arial" pitchFamily="34" charset="0"/>
            </a:endParaRPr>
          </a:p>
        </p:txBody>
      </p:sp>
      <p:sp>
        <p:nvSpPr>
          <p:cNvPr id="5" name="Прямоугольник с одним скругленным углом 4"/>
          <p:cNvSpPr/>
          <p:nvPr/>
        </p:nvSpPr>
        <p:spPr>
          <a:xfrm>
            <a:off x="2285984" y="571480"/>
            <a:ext cx="5072098" cy="714380"/>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Товарлар сотиш ҳажмининг ўзгариши</a:t>
            </a:r>
            <a:endParaRPr lang="ru-RU" b="1" dirty="0">
              <a:latin typeface="Arial" pitchFamily="34" charset="0"/>
              <a:cs typeface="Arial" pitchFamily="34" charset="0"/>
            </a:endParaRPr>
          </a:p>
        </p:txBody>
      </p:sp>
      <p:sp>
        <p:nvSpPr>
          <p:cNvPr id="6" name="Прямоугольник с одним скругленным углом 5"/>
          <p:cNvSpPr/>
          <p:nvPr/>
        </p:nvSpPr>
        <p:spPr>
          <a:xfrm>
            <a:off x="2285984" y="5286388"/>
            <a:ext cx="5072098" cy="714380"/>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Инновацион фаолият рискларини бошқариш сифати</a:t>
            </a:r>
            <a:endParaRPr lang="ru-RU" b="1" dirty="0">
              <a:latin typeface="Arial" pitchFamily="34" charset="0"/>
              <a:cs typeface="Arial" pitchFamily="34" charset="0"/>
            </a:endParaRPr>
          </a:p>
        </p:txBody>
      </p:sp>
      <p:sp>
        <p:nvSpPr>
          <p:cNvPr id="7" name="Скругленный прямоугольник 6"/>
          <p:cNvSpPr/>
          <p:nvPr/>
        </p:nvSpPr>
        <p:spPr>
          <a:xfrm>
            <a:off x="285720" y="1928802"/>
            <a:ext cx="2428892" cy="1285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Макроиқтисодий конъюнктурани ўзгариши</a:t>
            </a:r>
            <a:endParaRPr lang="ru-RU" b="1" dirty="0">
              <a:latin typeface="Arial" pitchFamily="34" charset="0"/>
              <a:cs typeface="Arial" pitchFamily="34" charset="0"/>
            </a:endParaRPr>
          </a:p>
        </p:txBody>
      </p:sp>
      <p:sp>
        <p:nvSpPr>
          <p:cNvPr id="8" name="Скругленный прямоугольник 7"/>
          <p:cNvSpPr/>
          <p:nvPr/>
        </p:nvSpPr>
        <p:spPr>
          <a:xfrm>
            <a:off x="285720" y="3571876"/>
            <a:ext cx="2428892" cy="1285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Давлатнинг солиқ сиёсатини ўзгариши</a:t>
            </a:r>
            <a:endParaRPr lang="ru-RU" b="1" dirty="0">
              <a:latin typeface="Arial" pitchFamily="34" charset="0"/>
              <a:cs typeface="Arial" pitchFamily="34" charset="0"/>
            </a:endParaRPr>
          </a:p>
        </p:txBody>
      </p:sp>
      <p:sp>
        <p:nvSpPr>
          <p:cNvPr id="9" name="Скругленный прямоугольник 8"/>
          <p:cNvSpPr/>
          <p:nvPr/>
        </p:nvSpPr>
        <p:spPr>
          <a:xfrm>
            <a:off x="6572264" y="3643314"/>
            <a:ext cx="2428892" cy="1285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Рақобат муҳитининг ўзгариши</a:t>
            </a:r>
            <a:endParaRPr lang="ru-RU" b="1" dirty="0">
              <a:latin typeface="Arial" pitchFamily="34" charset="0"/>
              <a:cs typeface="Arial" pitchFamily="34" charset="0"/>
            </a:endParaRPr>
          </a:p>
        </p:txBody>
      </p:sp>
      <p:sp>
        <p:nvSpPr>
          <p:cNvPr id="10" name="Скругленный прямоугольник 9"/>
          <p:cNvSpPr/>
          <p:nvPr/>
        </p:nvSpPr>
        <p:spPr>
          <a:xfrm>
            <a:off x="6572264" y="2000240"/>
            <a:ext cx="2428892" cy="1285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Молиявий фаолият натижаларини ўзгариши</a:t>
            </a:r>
            <a:endParaRPr lang="ru-RU" b="1" dirty="0">
              <a:latin typeface="Arial" pitchFamily="34" charset="0"/>
              <a:cs typeface="Arial" pitchFamily="34" charset="0"/>
            </a:endParaRPr>
          </a:p>
        </p:txBody>
      </p:sp>
      <p:sp>
        <p:nvSpPr>
          <p:cNvPr id="11" name="Стрелка вверх 10"/>
          <p:cNvSpPr/>
          <p:nvPr/>
        </p:nvSpPr>
        <p:spPr>
          <a:xfrm>
            <a:off x="4500562" y="1428736"/>
            <a:ext cx="214314" cy="85725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4572000" y="4500570"/>
            <a:ext cx="214314" cy="7143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право 12"/>
          <p:cNvSpPr/>
          <p:nvPr/>
        </p:nvSpPr>
        <p:spPr>
          <a:xfrm>
            <a:off x="6215074" y="2786058"/>
            <a:ext cx="285752"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право 13"/>
          <p:cNvSpPr/>
          <p:nvPr/>
        </p:nvSpPr>
        <p:spPr>
          <a:xfrm>
            <a:off x="6215074" y="3857628"/>
            <a:ext cx="285752"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трелка влево 14"/>
          <p:cNvSpPr/>
          <p:nvPr/>
        </p:nvSpPr>
        <p:spPr>
          <a:xfrm>
            <a:off x="2786050" y="2857496"/>
            <a:ext cx="285752"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трелка влево 15"/>
          <p:cNvSpPr/>
          <p:nvPr/>
        </p:nvSpPr>
        <p:spPr>
          <a:xfrm>
            <a:off x="2786050" y="3786190"/>
            <a:ext cx="285752"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Инновацион фаолият самарадорлигининг турлари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b="1" u="sng" dirty="0" smtClean="0">
                <a:solidFill>
                  <a:srgbClr val="7030A0"/>
                </a:solidFill>
                <a:latin typeface="Arial" pitchFamily="34" charset="0"/>
                <a:cs typeface="Arial" pitchFamily="34" charset="0"/>
              </a:rPr>
              <a:t>2. Илмий-техник самара:</a:t>
            </a:r>
            <a:endParaRPr lang="ru-RU" b="1" u="sng"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*янги ишланмаларга муаллифлик гувоҳномалари сонининг ошиши;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*янги технологияларнинг салмоғини ошиши;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*ишлаб чиқаришни автоматлаштириш даражасини ошиши;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*ишлаб чиқариш ва меҳнатни ташкил қилиш даражасини ошиши;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*компаниянинг рақобатбардошлигини </a:t>
            </a:r>
            <a:r>
              <a:rPr lang="uz-Cyrl-UZ" sz="2800" b="1" dirty="0" smtClean="0">
                <a:solidFill>
                  <a:srgbClr val="7030A0"/>
                </a:solidFill>
                <a:latin typeface="Arial" pitchFamily="34" charset="0"/>
                <a:cs typeface="Arial" pitchFamily="34" charset="0"/>
              </a:rPr>
              <a:t>ошиши </a:t>
            </a:r>
            <a:r>
              <a:rPr lang="uz-Cyrl-UZ" sz="2800" b="1" dirty="0" smtClean="0">
                <a:solidFill>
                  <a:srgbClr val="7030A0"/>
                </a:solidFill>
                <a:latin typeface="Arial" pitchFamily="34" charset="0"/>
                <a:cs typeface="Arial" pitchFamily="34" charset="0"/>
              </a:rPr>
              <a:t>[5].</a:t>
            </a:r>
            <a:endParaRPr lang="ru-RU" sz="28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786050" y="2143116"/>
            <a:ext cx="3429024" cy="15001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Инновацион фаолиятнинг илмий-техник самарадорлигига таъсир этувчи омиллар</a:t>
            </a:r>
            <a:endParaRPr lang="ru-RU" b="1" dirty="0">
              <a:latin typeface="Arial" pitchFamily="34" charset="0"/>
              <a:cs typeface="Arial" pitchFamily="34" charset="0"/>
            </a:endParaRPr>
          </a:p>
        </p:txBody>
      </p:sp>
      <p:sp>
        <p:nvSpPr>
          <p:cNvPr id="5" name="Горизонтальный свиток 4"/>
          <p:cNvSpPr/>
          <p:nvPr/>
        </p:nvSpPr>
        <p:spPr>
          <a:xfrm>
            <a:off x="2071670" y="428604"/>
            <a:ext cx="5357850" cy="92869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Инновацион ишланмаларнинг сони ва сифати</a:t>
            </a:r>
            <a:endParaRPr lang="ru-RU" b="1" dirty="0">
              <a:latin typeface="Arial" pitchFamily="34" charset="0"/>
              <a:cs typeface="Arial" pitchFamily="34" charset="0"/>
            </a:endParaRPr>
          </a:p>
        </p:txBody>
      </p:sp>
      <p:sp>
        <p:nvSpPr>
          <p:cNvPr id="6" name="Горизонтальный свиток 5"/>
          <p:cNvSpPr/>
          <p:nvPr/>
        </p:nvSpPr>
        <p:spPr>
          <a:xfrm>
            <a:off x="2214546" y="4357694"/>
            <a:ext cx="5357850" cy="92869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Инновацион ишланмаларни  тижоратлаштириш даражаси</a:t>
            </a:r>
            <a:endParaRPr lang="ru-RU" b="1" dirty="0">
              <a:latin typeface="Arial" pitchFamily="34" charset="0"/>
              <a:cs typeface="Arial" pitchFamily="34" charset="0"/>
            </a:endParaRPr>
          </a:p>
        </p:txBody>
      </p:sp>
      <p:sp>
        <p:nvSpPr>
          <p:cNvPr id="7" name="Табличка 6"/>
          <p:cNvSpPr/>
          <p:nvPr/>
        </p:nvSpPr>
        <p:spPr>
          <a:xfrm>
            <a:off x="142844" y="1928802"/>
            <a:ext cx="2071702" cy="214314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Иннова-цион инфратузил-манинг ҳолати</a:t>
            </a:r>
            <a:endParaRPr lang="ru-RU" b="1" dirty="0">
              <a:latin typeface="Arial" pitchFamily="34" charset="0"/>
              <a:cs typeface="Arial" pitchFamily="34" charset="0"/>
            </a:endParaRPr>
          </a:p>
        </p:txBody>
      </p:sp>
      <p:sp>
        <p:nvSpPr>
          <p:cNvPr id="8" name="Табличка 7"/>
          <p:cNvSpPr/>
          <p:nvPr/>
        </p:nvSpPr>
        <p:spPr>
          <a:xfrm>
            <a:off x="6858016" y="1785926"/>
            <a:ext cx="2071702" cy="214314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Давлат томонидан қўллаб-қувватлаш тизими</a:t>
            </a:r>
            <a:endParaRPr lang="ru-RU" b="1" dirty="0">
              <a:latin typeface="Arial" pitchFamily="34" charset="0"/>
              <a:cs typeface="Arial" pitchFamily="34" charset="0"/>
            </a:endParaRPr>
          </a:p>
        </p:txBody>
      </p:sp>
      <p:sp>
        <p:nvSpPr>
          <p:cNvPr id="9" name="Стрелка вверх 8"/>
          <p:cNvSpPr/>
          <p:nvPr/>
        </p:nvSpPr>
        <p:spPr>
          <a:xfrm>
            <a:off x="4286248" y="1285860"/>
            <a:ext cx="357190" cy="71438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низ 9"/>
          <p:cNvSpPr/>
          <p:nvPr/>
        </p:nvSpPr>
        <p:spPr>
          <a:xfrm>
            <a:off x="4357686" y="3714752"/>
            <a:ext cx="285752" cy="7143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право 10"/>
          <p:cNvSpPr/>
          <p:nvPr/>
        </p:nvSpPr>
        <p:spPr>
          <a:xfrm>
            <a:off x="6286512" y="2786058"/>
            <a:ext cx="500066"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лево 11"/>
          <p:cNvSpPr/>
          <p:nvPr/>
        </p:nvSpPr>
        <p:spPr>
          <a:xfrm>
            <a:off x="2285984" y="2786058"/>
            <a:ext cx="428628" cy="28575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Инновацион фаолият самарадорлигининг турлари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b="1" u="sng" dirty="0" smtClean="0">
                <a:solidFill>
                  <a:srgbClr val="7030A0"/>
                </a:solidFill>
                <a:latin typeface="Arial" pitchFamily="34" charset="0"/>
                <a:cs typeface="Arial" pitchFamily="34" charset="0"/>
              </a:rPr>
              <a:t>3. Ижтимоий самара:</a:t>
            </a:r>
            <a:endParaRPr lang="ru-RU" b="1" u="sng"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*компания ходимларининг даромадлари миқдорининг ошиши;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*меҳнат хавфсизлиги даражасининг ошиши;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*иш ўринларини кўпайиши;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*меҳнат шароитларини яхшиланиши;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*ходимларнинг умрини узайиши;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*ходимларни касалланиш даражасини </a:t>
            </a:r>
            <a:r>
              <a:rPr lang="uz-Cyrl-UZ" sz="2800" b="1" dirty="0" smtClean="0">
                <a:solidFill>
                  <a:srgbClr val="7030A0"/>
                </a:solidFill>
                <a:latin typeface="Arial" pitchFamily="34" charset="0"/>
                <a:cs typeface="Arial" pitchFamily="34" charset="0"/>
              </a:rPr>
              <a:t>камайиши </a:t>
            </a:r>
            <a:r>
              <a:rPr lang="uz-Cyrl-UZ" sz="2800" b="1" dirty="0" smtClean="0">
                <a:solidFill>
                  <a:srgbClr val="7030A0"/>
                </a:solidFill>
                <a:latin typeface="Arial" pitchFamily="34" charset="0"/>
                <a:cs typeface="Arial" pitchFamily="34" charset="0"/>
              </a:rPr>
              <a:t>[2].</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Инновацион фаолият самарадорлигининг турлари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b="1" u="sng" dirty="0" smtClean="0">
                <a:solidFill>
                  <a:srgbClr val="7030A0"/>
                </a:solidFill>
                <a:latin typeface="Arial" pitchFamily="34" charset="0"/>
                <a:cs typeface="Arial" pitchFamily="34" charset="0"/>
              </a:rPr>
              <a:t>4. Экологик самара:</a:t>
            </a:r>
            <a:endParaRPr lang="ru-RU" b="1" u="sng"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*атмосферага, тупроққа, сувга зарарли чиқиндиларни ташлашнинг камайиши;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*ишлаб чиқариш чиқиндиларининг камайиши;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*экологик қонунчиликни бузганлиги учун қўлланиладиган жарималар миқдорининг камайиши;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*маҳсулотлардаги шовқинни камайиши ёки </a:t>
            </a:r>
            <a:r>
              <a:rPr lang="uz-Cyrl-UZ" sz="2800" b="1" dirty="0" smtClean="0">
                <a:solidFill>
                  <a:srgbClr val="7030A0"/>
                </a:solidFill>
                <a:latin typeface="Arial" pitchFamily="34" charset="0"/>
                <a:cs typeface="Arial" pitchFamily="34" charset="0"/>
              </a:rPr>
              <a:t>йўқолиши </a:t>
            </a:r>
            <a:r>
              <a:rPr lang="uz-Cyrl-UZ" sz="2800" b="1" dirty="0" smtClean="0">
                <a:solidFill>
                  <a:srgbClr val="7030A0"/>
                </a:solidFill>
                <a:latin typeface="Arial" pitchFamily="34" charset="0"/>
                <a:cs typeface="Arial" pitchFamily="34" charset="0"/>
              </a:rPr>
              <a:t>[7].</a:t>
            </a:r>
            <a:endParaRPr lang="ru-RU" sz="2800" b="1" dirty="0" smtClean="0">
              <a:solidFill>
                <a:srgbClr val="7030A0"/>
              </a:solidFill>
              <a:latin typeface="Arial" pitchFamily="34" charset="0"/>
              <a:cs typeface="Arial" pitchFamily="34" charset="0"/>
            </a:endParaRPr>
          </a:p>
          <a:p>
            <a:pPr algn="ctr">
              <a:spcBef>
                <a:spcPts val="0"/>
              </a:spcBef>
              <a:buNone/>
            </a:pP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spcBef>
                <a:spcPts val="0"/>
              </a:spcBef>
            </a:pPr>
            <a:r>
              <a:rPr lang="uz-Cyrl-UZ" sz="28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628800"/>
            <a:ext cx="8229600" cy="4497363"/>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Тараққий этган мамлакатлар амалиётида компанияларнинг инновацион фаолиятининг самарадорлигини баҳолашда қуйидаги кўрсаткичлардан фойдаланилмоқда:</a:t>
            </a:r>
          </a:p>
          <a:p>
            <a:pPr algn="ctr">
              <a:spcBef>
                <a:spcPts val="0"/>
              </a:spcBef>
              <a:buNone/>
            </a:pPr>
            <a:r>
              <a:rPr lang="uz-Cyrl-UZ" sz="2400" b="1" dirty="0" smtClean="0">
                <a:solidFill>
                  <a:srgbClr val="7030A0"/>
                </a:solidFill>
                <a:latin typeface="Arial" pitchFamily="34" charset="0"/>
                <a:cs typeface="Arial" pitchFamily="34" charset="0"/>
              </a:rPr>
              <a:t>*соф дисконтлашган даромад;</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*рентабелликнинг ички меъёри;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*акциядорлик капиталига тўғри келадиган фойда меъёри;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*жорий ликвидлилик коэффициенти;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*молиявий мухторлик </a:t>
            </a:r>
            <a:r>
              <a:rPr lang="uz-Cyrl-UZ" sz="2400" b="1" dirty="0" smtClean="0">
                <a:solidFill>
                  <a:srgbClr val="7030A0"/>
                </a:solidFill>
                <a:latin typeface="Arial" pitchFamily="34" charset="0"/>
                <a:cs typeface="Arial" pitchFamily="34" charset="0"/>
              </a:rPr>
              <a:t>коэффициенти;</a:t>
            </a:r>
          </a:p>
          <a:p>
            <a:pPr algn="ctr">
              <a:spcBef>
                <a:spcPts val="0"/>
              </a:spcBef>
              <a:buNone/>
            </a:pPr>
            <a:r>
              <a:rPr lang="uz-Cyrl-UZ" sz="2400" b="1" dirty="0" smtClean="0">
                <a:solidFill>
                  <a:srgbClr val="7030A0"/>
                </a:solidFill>
                <a:latin typeface="Arial" pitchFamily="34" charset="0"/>
                <a:cs typeface="Arial" pitchFamily="34" charset="0"/>
              </a:rPr>
              <a:t>*умумий пул оқимининг даражаси [1].</a:t>
            </a:r>
            <a:endParaRPr lang="ru-RU" sz="2400" b="1" dirty="0" smtClean="0">
              <a:solidFill>
                <a:srgbClr val="7030A0"/>
              </a:solidFill>
              <a:latin typeface="Arial" pitchFamily="34" charset="0"/>
              <a:cs typeface="Arial" pitchFamily="34" charset="0"/>
            </a:endParaRPr>
          </a:p>
          <a:p>
            <a:pPr algn="ctr">
              <a:spcBef>
                <a:spcPts val="0"/>
              </a:spcBef>
              <a:buNone/>
            </a:pPr>
            <a:endParaRPr lang="ru-RU" sz="2400" b="1" dirty="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611560" y="1600200"/>
            <a:ext cx="8075240" cy="4525963"/>
          </a:xfrm>
        </p:spPr>
        <p:txBody>
          <a:bodyPr>
            <a:normAutofit fontScale="92500"/>
          </a:bodyPr>
          <a:lstStyle/>
          <a:p>
            <a:pPr algn="ctr">
              <a:buNone/>
            </a:pPr>
            <a:r>
              <a:rPr lang="uz-Cyrl-UZ" sz="2800" b="1" dirty="0" smtClean="0">
                <a:solidFill>
                  <a:srgbClr val="7030A0"/>
                </a:solidFill>
                <a:latin typeface="Arial" pitchFamily="34" charset="0"/>
                <a:cs typeface="Arial" pitchFamily="34" charset="0"/>
              </a:rPr>
              <a:t>Соф келтирилган қиймат (NPV</a:t>
            </a:r>
            <a:r>
              <a:rPr lang="uz-Cyrl-UZ" sz="2800" b="1" dirty="0" smtClean="0">
                <a:solidFill>
                  <a:srgbClr val="7030A0"/>
                </a:solidFill>
                <a:latin typeface="Arial" pitchFamily="34" charset="0"/>
                <a:cs typeface="Arial" pitchFamily="34" charset="0"/>
              </a:rPr>
              <a:t>) [1].</a:t>
            </a:r>
            <a:endParaRPr lang="ru-RU" sz="2800" dirty="0" smtClean="0">
              <a:solidFill>
                <a:srgbClr val="7030A0"/>
              </a:solidFill>
              <a:latin typeface="Arial" pitchFamily="34" charset="0"/>
              <a:cs typeface="Arial" pitchFamily="34" charset="0"/>
            </a:endParaRPr>
          </a:p>
          <a:p>
            <a:pPr algn="ctr">
              <a:buNone/>
            </a:pPr>
            <a:endParaRPr lang="uz-Cyrl-UZ" sz="2400" dirty="0" smtClean="0">
              <a:latin typeface="Arial" pitchFamily="34" charset="0"/>
              <a:cs typeface="Arial" pitchFamily="34" charset="0"/>
            </a:endParaRPr>
          </a:p>
          <a:p>
            <a:pPr algn="ctr">
              <a:buNone/>
            </a:pPr>
            <a:endParaRPr lang="uz-Cyrl-UZ" sz="2400" dirty="0" smtClean="0">
              <a:latin typeface="Arial" pitchFamily="34" charset="0"/>
              <a:cs typeface="Arial" pitchFamily="34" charset="0"/>
            </a:endParaRPr>
          </a:p>
          <a:p>
            <a:pPr algn="ctr">
              <a:buNone/>
            </a:pPr>
            <a:endParaRPr lang="uz-Cyrl-UZ" sz="2400" dirty="0" smtClean="0">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Бу ерда:</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a:t>
            </a:r>
            <a:r>
              <a:rPr lang="ru-RU" sz="2400" dirty="0" smtClean="0"/>
              <a:t> </a:t>
            </a:r>
            <a:r>
              <a:rPr lang="en-US" sz="2400" b="1" dirty="0" smtClean="0">
                <a:solidFill>
                  <a:srgbClr val="7030A0"/>
                </a:solidFill>
                <a:latin typeface="Arial" pitchFamily="34" charset="0"/>
                <a:cs typeface="Arial" pitchFamily="34" charset="0"/>
              </a:rPr>
              <a:t>CF</a:t>
            </a:r>
            <a:r>
              <a:rPr lang="en-US" sz="2400" dirty="0" smtClean="0"/>
              <a:t> </a:t>
            </a:r>
            <a:r>
              <a:rPr lang="uz-Cyrl-UZ" sz="2400" b="1" dirty="0" smtClean="0">
                <a:solidFill>
                  <a:srgbClr val="7030A0"/>
                </a:solidFill>
                <a:latin typeface="Arial" pitchFamily="34" charset="0"/>
                <a:cs typeface="Arial" pitchFamily="34" charset="0"/>
              </a:rPr>
              <a:t>– t вақт мобайнидаги пул оқими</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WACC – капиталнинг ўртача тортилган қиймати</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n – даврлар сони </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Бир-бирини инкор қилувчи лойиҳалар бўйича NPVси юқори бўлган лойиҳа танланади, холис лойиҳалар орасидан NPVси ижобий бўлган лойиҳа танланади.</a:t>
            </a:r>
            <a:endParaRPr lang="ru-RU" sz="2400" b="1" dirty="0">
              <a:solidFill>
                <a:srgbClr val="7030A0"/>
              </a:solidFill>
              <a:latin typeface="Arial" pitchFamily="34" charset="0"/>
              <a:cs typeface="Arial" pitchFamily="34" charset="0"/>
            </a:endParaRPr>
          </a:p>
        </p:txBody>
      </p:sp>
      <p:sp>
        <p:nvSpPr>
          <p:cNvPr id="717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7169"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419872" y="2204864"/>
            <a:ext cx="1876425" cy="581025"/>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spcBef>
                <a:spcPts val="0"/>
              </a:spcBef>
              <a:buNone/>
            </a:pPr>
            <a:r>
              <a:rPr lang="uz-Cyrl-UZ" sz="2400" b="1" dirty="0" smtClean="0">
                <a:solidFill>
                  <a:srgbClr val="7030A0"/>
                </a:solidFill>
                <a:latin typeface="Arial" pitchFamily="34" charset="0"/>
                <a:cs typeface="Arial" pitchFamily="34" charset="0"/>
              </a:rPr>
              <a:t>Рентабелликнинг ички меъёри (</a:t>
            </a:r>
            <a:r>
              <a:rPr lang="en-US" sz="2400" b="1" dirty="0" smtClean="0">
                <a:solidFill>
                  <a:srgbClr val="7030A0"/>
                </a:solidFill>
                <a:latin typeface="Arial" pitchFamily="34" charset="0"/>
                <a:cs typeface="Arial" pitchFamily="34" charset="0"/>
              </a:rPr>
              <a:t>IRR</a:t>
            </a:r>
            <a:r>
              <a:rPr lang="uz-Cyrl-UZ" sz="2400" b="1" dirty="0" smtClean="0">
                <a:solidFill>
                  <a:srgbClr val="7030A0"/>
                </a:solidFill>
                <a:latin typeface="Arial" pitchFamily="34" charset="0"/>
                <a:cs typeface="Arial" pitchFamily="34" charset="0"/>
              </a:rPr>
              <a:t>) [1].</a:t>
            </a:r>
            <a:endParaRPr lang="ru-RU" sz="2400" b="1" dirty="0" smtClean="0">
              <a:solidFill>
                <a:srgbClr val="7030A0"/>
              </a:solidFill>
              <a:latin typeface="Arial" pitchFamily="34" charset="0"/>
              <a:cs typeface="Arial" pitchFamily="34" charset="0"/>
            </a:endParaRPr>
          </a:p>
          <a:p>
            <a:pPr algn="ctr">
              <a:spcBef>
                <a:spcPts val="0"/>
              </a:spcBef>
              <a:buNone/>
            </a:pPr>
            <a:r>
              <a:rPr lang="ru-RU" sz="2400" b="1" dirty="0" smtClean="0">
                <a:solidFill>
                  <a:srgbClr val="7030A0"/>
                </a:solidFill>
                <a:latin typeface="Arial" pitchFamily="34" charset="0"/>
                <a:cs typeface="Arial" pitchFamily="34" charset="0"/>
              </a:rPr>
              <a:t>	</a:t>
            </a:r>
            <a:r>
              <a:rPr lang="en-US" sz="2400" b="1" dirty="0" smtClean="0">
                <a:solidFill>
                  <a:srgbClr val="7030A0"/>
                </a:solidFill>
                <a:latin typeface="Arial" pitchFamily="34" charset="0"/>
                <a:cs typeface="Arial" pitchFamily="34" charset="0"/>
              </a:rPr>
              <a:t>IRR – </a:t>
            </a:r>
            <a:r>
              <a:rPr lang="uz-Cyrl-UZ" sz="2400" b="1" dirty="0" smtClean="0">
                <a:solidFill>
                  <a:srgbClr val="7030A0"/>
                </a:solidFill>
                <a:latin typeface="Arial" pitchFamily="34" charset="0"/>
                <a:cs typeface="Arial" pitchFamily="34" charset="0"/>
              </a:rPr>
              <a:t>бу дисконтлаш ставкасининг шундай даражасики, бунда лойиҳанинг соф келтирилган қиймати нолга тенг бўлади.</a:t>
            </a:r>
            <a:endParaRPr lang="ru-RU" sz="2400" b="1" dirty="0" smtClean="0">
              <a:solidFill>
                <a:srgbClr val="7030A0"/>
              </a:solidFill>
              <a:latin typeface="Arial" pitchFamily="34" charset="0"/>
              <a:cs typeface="Arial" pitchFamily="34" charset="0"/>
            </a:endParaRPr>
          </a:p>
          <a:p>
            <a:pPr algn="ctr">
              <a:spcBef>
                <a:spcPts val="0"/>
              </a:spcBef>
              <a:buNone/>
            </a:pPr>
            <a:r>
              <a:rPr lang="en-US" sz="2400" b="1" dirty="0" smtClean="0">
                <a:solidFill>
                  <a:srgbClr val="7030A0"/>
                </a:solidFill>
                <a:latin typeface="Arial" pitchFamily="34" charset="0"/>
                <a:cs typeface="Arial" pitchFamily="34" charset="0"/>
              </a:rPr>
              <a:t>IRR</a:t>
            </a:r>
            <a:r>
              <a:rPr lang="uz-Cyrl-UZ" sz="2400" b="1" dirty="0" smtClean="0">
                <a:solidFill>
                  <a:srgbClr val="7030A0"/>
                </a:solidFill>
                <a:latin typeface="Arial" pitchFamily="34" charset="0"/>
                <a:cs typeface="Arial" pitchFamily="34" charset="0"/>
              </a:rPr>
              <a:t> қуйидаги формула орқали ҳисобланади:</a:t>
            </a:r>
            <a:endParaRPr lang="ru-RU" sz="2400" b="1" dirty="0" smtClean="0">
              <a:solidFill>
                <a:srgbClr val="7030A0"/>
              </a:solidFill>
              <a:latin typeface="Arial" pitchFamily="34" charset="0"/>
              <a:cs typeface="Arial" pitchFamily="34" charset="0"/>
            </a:endParaRPr>
          </a:p>
          <a:p>
            <a:pPr algn="ctr">
              <a:buNone/>
            </a:pPr>
            <a:endParaRPr lang="uz-Cyrl-UZ" sz="2800" b="1" dirty="0" smtClean="0">
              <a:solidFill>
                <a:srgbClr val="7030A0"/>
              </a:solidFill>
              <a:latin typeface="Arial" pitchFamily="34" charset="0"/>
              <a:cs typeface="Arial" pitchFamily="34" charset="0"/>
            </a:endParaRPr>
          </a:p>
          <a:p>
            <a:pPr algn="ctr">
              <a:buNone/>
            </a:pPr>
            <a:endParaRPr lang="uz-Cyrl-UZ" sz="2800" b="1" dirty="0" smtClean="0">
              <a:solidFill>
                <a:srgbClr val="7030A0"/>
              </a:solidFill>
              <a:latin typeface="Arial" pitchFamily="34" charset="0"/>
              <a:cs typeface="Arial" pitchFamily="34" charset="0"/>
            </a:endParaRPr>
          </a:p>
          <a:p>
            <a:pPr algn="ctr">
              <a:buNone/>
            </a:pPr>
            <a:r>
              <a:rPr lang="uz-Cyrl-UZ" sz="2600" b="1" dirty="0" smtClean="0">
                <a:solidFill>
                  <a:srgbClr val="7030A0"/>
                </a:solidFill>
                <a:latin typeface="Arial" pitchFamily="34" charset="0"/>
                <a:cs typeface="Arial" pitchFamily="34" charset="0"/>
              </a:rPr>
              <a:t>Бир-бирини инкор қилувчи лойиҳалар бўйича IRR даражаси катта бўлган лойиҳа танланади, холис лойиҳалар орасидан WACC катта бўлган лойиҳа танланади.</a:t>
            </a:r>
            <a:endParaRPr lang="ru-RU" sz="2600" b="1" dirty="0" smtClean="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
        <p:nvSpPr>
          <p:cNvPr id="614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6145"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491880" y="3356992"/>
            <a:ext cx="1495425" cy="581025"/>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4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Акциядорлик капиталига тўғри келадиган фойда </a:t>
            </a:r>
            <a:r>
              <a:rPr lang="uz-Cyrl-UZ" sz="2800" b="1" dirty="0" smtClean="0">
                <a:solidFill>
                  <a:srgbClr val="7030A0"/>
                </a:solidFill>
                <a:latin typeface="Arial" pitchFamily="34" charset="0"/>
                <a:cs typeface="Arial" pitchFamily="34" charset="0"/>
              </a:rPr>
              <a:t>меъёри [1].</a:t>
            </a:r>
            <a:endParaRPr lang="uz-Cyrl-UZ" sz="2800" b="1" dirty="0" smtClean="0">
              <a:solidFill>
                <a:srgbClr val="7030A0"/>
              </a:solidFill>
              <a:latin typeface="Arial" pitchFamily="34" charset="0"/>
              <a:cs typeface="Arial" pitchFamily="34" charset="0"/>
            </a:endParaRPr>
          </a:p>
          <a:p>
            <a:pPr algn="ctr">
              <a:spcBef>
                <a:spcPts val="0"/>
              </a:spcBef>
              <a:buNone/>
            </a:pPr>
            <a:endParaRPr lang="uz-Cyrl-UZ"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(СФ : АК) х 100 %</a:t>
            </a:r>
          </a:p>
          <a:p>
            <a:pPr algn="ctr">
              <a:spcBef>
                <a:spcPts val="0"/>
              </a:spcBef>
              <a:buNone/>
            </a:pPr>
            <a:r>
              <a:rPr lang="uz-Cyrl-UZ" sz="2800" b="1" dirty="0" smtClean="0">
                <a:solidFill>
                  <a:srgbClr val="7030A0"/>
                </a:solidFill>
                <a:latin typeface="Arial" pitchFamily="34" charset="0"/>
                <a:cs typeface="Arial" pitchFamily="34" charset="0"/>
              </a:rPr>
              <a:t>Бу ерда:</a:t>
            </a:r>
          </a:p>
          <a:p>
            <a:pPr algn="ctr">
              <a:spcBef>
                <a:spcPts val="0"/>
              </a:spcBef>
              <a:buNone/>
            </a:pPr>
            <a:r>
              <a:rPr lang="uz-Cyrl-UZ" sz="2800" b="1" dirty="0" smtClean="0">
                <a:solidFill>
                  <a:srgbClr val="7030A0"/>
                </a:solidFill>
                <a:latin typeface="Arial" pitchFamily="34" charset="0"/>
                <a:cs typeface="Arial" pitchFamily="34" charset="0"/>
              </a:rPr>
              <a:t>СФ - соф фойда;</a:t>
            </a:r>
          </a:p>
          <a:p>
            <a:pPr algn="ctr">
              <a:spcBef>
                <a:spcPts val="0"/>
              </a:spcBef>
              <a:buNone/>
            </a:pPr>
            <a:r>
              <a:rPr lang="uz-Cyrl-UZ" sz="2800" b="1" dirty="0" smtClean="0">
                <a:solidFill>
                  <a:srgbClr val="7030A0"/>
                </a:solidFill>
                <a:latin typeface="Arial" pitchFamily="34" charset="0"/>
                <a:cs typeface="Arial" pitchFamily="34" charset="0"/>
              </a:rPr>
              <a:t>АК - акциядорлик капитали</a:t>
            </a:r>
          </a:p>
          <a:p>
            <a:pPr algn="ctr">
              <a:spcBef>
                <a:spcPts val="0"/>
              </a:spcBef>
              <a:buNone/>
            </a:pPr>
            <a:endParaRPr lang="uz-Cyrl-UZ"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Бу кўрсаткич камида 15% бўлиши керак.</a:t>
            </a:r>
            <a:endParaRPr lang="ru-RU" sz="28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2071678"/>
            <a:ext cx="8229600" cy="4054485"/>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Жорий ликвидлилик коэффициенти (ЖЛК</a:t>
            </a:r>
            <a:r>
              <a:rPr lang="uz-Cyrl-UZ" sz="2400" b="1" dirty="0" smtClean="0">
                <a:solidFill>
                  <a:srgbClr val="7030A0"/>
                </a:solidFill>
                <a:latin typeface="Arial" pitchFamily="34" charset="0"/>
                <a:cs typeface="Arial" pitchFamily="34" charset="0"/>
              </a:rPr>
              <a:t>) [1].</a:t>
            </a:r>
            <a:endParaRPr lang="uz-Cyrl-UZ" sz="2400" b="1" dirty="0" smtClean="0">
              <a:solidFill>
                <a:srgbClr val="7030A0"/>
              </a:solidFill>
              <a:latin typeface="Arial" pitchFamily="34" charset="0"/>
              <a:cs typeface="Arial" pitchFamily="34" charset="0"/>
            </a:endParaRPr>
          </a:p>
          <a:p>
            <a:pPr algn="ctr">
              <a:spcBef>
                <a:spcPts val="0"/>
              </a:spcBef>
              <a:buNone/>
            </a:pPr>
            <a:endParaRPr lang="uz-Cyrl-UZ"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ЖЛК </a:t>
            </a:r>
            <a:r>
              <a:rPr lang="en-US" sz="2400" b="1" dirty="0" smtClean="0">
                <a:solidFill>
                  <a:srgbClr val="7030A0"/>
                </a:solidFill>
                <a:latin typeface="Arial" pitchFamily="34" charset="0"/>
                <a:cs typeface="Arial" pitchFamily="34" charset="0"/>
              </a:rPr>
              <a:t>=</a:t>
            </a:r>
            <a:r>
              <a:rPr lang="uz-Cyrl-UZ" sz="2400" b="1" dirty="0" smtClean="0">
                <a:solidFill>
                  <a:srgbClr val="7030A0"/>
                </a:solidFill>
                <a:latin typeface="Arial" pitchFamily="34" charset="0"/>
                <a:cs typeface="Arial" pitchFamily="34" charset="0"/>
              </a:rPr>
              <a:t> ЖА : ЖП</a:t>
            </a:r>
            <a:endParaRPr lang="ru-RU" sz="2400" b="1" dirty="0" smtClean="0">
              <a:solidFill>
                <a:srgbClr val="7030A0"/>
              </a:solidFill>
              <a:latin typeface="Arial" pitchFamily="34" charset="0"/>
              <a:cs typeface="Arial" pitchFamily="34" charset="0"/>
            </a:endParaRPr>
          </a:p>
          <a:p>
            <a:pPr algn="ctr">
              <a:spcBef>
                <a:spcPts val="0"/>
              </a:spcBef>
              <a:buNone/>
            </a:pPr>
            <a:endParaRPr lang="uz-Cyrl-UZ"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Бу ерда:</a:t>
            </a:r>
          </a:p>
          <a:p>
            <a:pPr algn="ctr">
              <a:spcBef>
                <a:spcPts val="0"/>
              </a:spcBef>
              <a:buNone/>
            </a:pPr>
            <a:r>
              <a:rPr lang="uz-Cyrl-UZ" sz="2400" b="1" dirty="0" smtClean="0">
                <a:solidFill>
                  <a:srgbClr val="7030A0"/>
                </a:solidFill>
                <a:latin typeface="Arial" pitchFamily="34" charset="0"/>
                <a:cs typeface="Arial" pitchFamily="34" charset="0"/>
              </a:rPr>
              <a:t>ЖА – жорий активлар</a:t>
            </a:r>
          </a:p>
          <a:p>
            <a:pPr algn="ctr">
              <a:spcBef>
                <a:spcPts val="0"/>
              </a:spcBef>
              <a:buNone/>
            </a:pPr>
            <a:r>
              <a:rPr lang="uz-Cyrl-UZ" sz="2400" b="1" dirty="0" smtClean="0">
                <a:solidFill>
                  <a:srgbClr val="7030A0"/>
                </a:solidFill>
                <a:latin typeface="Arial" pitchFamily="34" charset="0"/>
                <a:cs typeface="Arial" pitchFamily="34" charset="0"/>
              </a:rPr>
              <a:t>ЖП – пассивлар</a:t>
            </a:r>
            <a:endParaRPr lang="ru-RU" sz="2400" b="1" dirty="0">
              <a:solidFill>
                <a:srgbClr val="7030A0"/>
              </a:solidFill>
              <a:latin typeface="Arial" pitchFamily="34" charset="0"/>
              <a:cs typeface="Arial" pitchFamily="34" charset="0"/>
            </a:endParaRPr>
          </a:p>
          <a:p>
            <a:pPr algn="ctr">
              <a:spcBef>
                <a:spcPts val="0"/>
              </a:spcBef>
              <a:buNone/>
            </a:pP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lnSpc>
                <a:spcPct val="110000"/>
              </a:lnSpc>
              <a:spcBef>
                <a:spcPts val="0"/>
              </a:spcBef>
              <a:buNone/>
            </a:pPr>
            <a:r>
              <a:rPr lang="uz-Cyrl-UZ" sz="2400" b="1" dirty="0" smtClean="0">
                <a:solidFill>
                  <a:srgbClr val="7030A0"/>
                </a:solidFill>
                <a:latin typeface="Arial" pitchFamily="34" charset="0"/>
                <a:cs typeface="Arial" pitchFamily="34" charset="0"/>
              </a:rPr>
              <a:t>Молиявий мухторлик коэффициенти (ММК</a:t>
            </a:r>
            <a:r>
              <a:rPr lang="uz-Cyrl-UZ" sz="2400" b="1" dirty="0" smtClean="0">
                <a:solidFill>
                  <a:srgbClr val="7030A0"/>
                </a:solidFill>
                <a:latin typeface="Arial" pitchFamily="34" charset="0"/>
                <a:cs typeface="Arial" pitchFamily="34" charset="0"/>
              </a:rPr>
              <a:t>) </a:t>
            </a:r>
            <a:r>
              <a:rPr lang="uz-Cyrl-UZ" sz="2800" b="1" dirty="0" smtClean="0">
                <a:solidFill>
                  <a:srgbClr val="7030A0"/>
                </a:solidFill>
                <a:latin typeface="Arial" pitchFamily="34" charset="0"/>
                <a:cs typeface="Arial" pitchFamily="34" charset="0"/>
              </a:rPr>
              <a:t>[1].</a:t>
            </a:r>
            <a:endParaRPr lang="uz-Cyrl-UZ" sz="2800" b="1" dirty="0" smtClean="0">
              <a:solidFill>
                <a:srgbClr val="7030A0"/>
              </a:solidFill>
              <a:latin typeface="Arial" pitchFamily="34" charset="0"/>
              <a:cs typeface="Arial" pitchFamily="34" charset="0"/>
            </a:endParaRPr>
          </a:p>
          <a:p>
            <a:pPr algn="ctr">
              <a:lnSpc>
                <a:spcPct val="110000"/>
              </a:lnSpc>
              <a:spcBef>
                <a:spcPts val="0"/>
              </a:spcBef>
              <a:buNone/>
            </a:pPr>
            <a:endParaRPr lang="uz-Cyrl-UZ"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dirty="0" smtClean="0">
                <a:solidFill>
                  <a:srgbClr val="7030A0"/>
                </a:solidFill>
                <a:latin typeface="Arial" pitchFamily="34" charset="0"/>
                <a:cs typeface="Arial" pitchFamily="34" charset="0"/>
              </a:rPr>
              <a:t>ММК </a:t>
            </a:r>
            <a:r>
              <a:rPr lang="en-US" sz="2800" b="1" dirty="0" smtClean="0">
                <a:solidFill>
                  <a:srgbClr val="7030A0"/>
                </a:solidFill>
                <a:latin typeface="Arial" pitchFamily="34" charset="0"/>
                <a:cs typeface="Arial" pitchFamily="34" charset="0"/>
              </a:rPr>
              <a:t>= </a:t>
            </a:r>
            <a:r>
              <a:rPr lang="uz-Cyrl-UZ" sz="2800" b="1" dirty="0" smtClean="0">
                <a:solidFill>
                  <a:srgbClr val="7030A0"/>
                </a:solidFill>
                <a:latin typeface="Arial" pitchFamily="34" charset="0"/>
                <a:cs typeface="Arial" pitchFamily="34" charset="0"/>
              </a:rPr>
              <a:t>ЎМ : БПҚ</a:t>
            </a:r>
          </a:p>
          <a:p>
            <a:pPr algn="ctr">
              <a:lnSpc>
                <a:spcPct val="110000"/>
              </a:lnSpc>
              <a:spcBef>
                <a:spcPts val="0"/>
              </a:spcBef>
              <a:buNone/>
            </a:pPr>
            <a:endParaRPr lang="uz-Cyrl-UZ"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dirty="0" smtClean="0">
                <a:solidFill>
                  <a:srgbClr val="7030A0"/>
                </a:solidFill>
                <a:latin typeface="Arial" pitchFamily="34" charset="0"/>
                <a:cs typeface="Arial" pitchFamily="34" charset="0"/>
              </a:rPr>
              <a:t>Бу ерда:</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ЎМ – ўз маблағлари</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БПҚ – баланснинг пассив қисми</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Инвестиция лойиҳаларини баҳолашда ҳисобга олинадиган </a:t>
            </a:r>
            <a:r>
              <a:rPr lang="uz-Cyrl-UZ" sz="2400" b="1" dirty="0" smtClean="0">
                <a:solidFill>
                  <a:srgbClr val="7030A0"/>
                </a:solidFill>
                <a:latin typeface="Arial" pitchFamily="34" charset="0"/>
                <a:cs typeface="Arial" pitchFamily="34" charset="0"/>
              </a:rPr>
              <a:t>принциплар:</a:t>
            </a:r>
          </a:p>
          <a:p>
            <a:pPr algn="ctr">
              <a:spcBef>
                <a:spcPts val="0"/>
              </a:spcBef>
              <a:buNone/>
            </a:pPr>
            <a:r>
              <a:rPr lang="uz-Cyrl-UZ" sz="2400" b="1" dirty="0" smtClean="0">
                <a:solidFill>
                  <a:srgbClr val="7030A0"/>
                </a:solidFill>
                <a:latin typeface="Arial" pitchFamily="34" charset="0"/>
                <a:cs typeface="Arial" pitchFamily="34" charset="0"/>
              </a:rPr>
              <a:t>1. Муқобиллик принципи</a:t>
            </a:r>
          </a:p>
          <a:p>
            <a:pPr algn="ctr">
              <a:spcBef>
                <a:spcPts val="0"/>
              </a:spcBef>
              <a:buNone/>
            </a:pPr>
            <a:r>
              <a:rPr lang="uz-Cyrl-UZ" sz="2400" b="1" dirty="0" smtClean="0">
                <a:solidFill>
                  <a:srgbClr val="7030A0"/>
                </a:solidFill>
                <a:latin typeface="Arial" pitchFamily="34" charset="0"/>
                <a:cs typeface="Arial" pitchFamily="34" charset="0"/>
              </a:rPr>
              <a:t>2. Пул маблағлари оқимини мувофиқлаштириш</a:t>
            </a:r>
          </a:p>
          <a:p>
            <a:pPr algn="ctr">
              <a:spcBef>
                <a:spcPts val="0"/>
              </a:spcBef>
              <a:buNone/>
            </a:pPr>
            <a:r>
              <a:rPr lang="uz-Cyrl-UZ" sz="2400" b="1" dirty="0" smtClean="0">
                <a:solidFill>
                  <a:srgbClr val="7030A0"/>
                </a:solidFill>
                <a:latin typeface="Arial" pitchFamily="34" charset="0"/>
                <a:cs typeface="Arial" pitchFamily="34" charset="0"/>
              </a:rPr>
              <a:t>3. Лойиҳани таҳлилнинг турли мезонлари ва даражалари бўйича баҳолаш (техник, тижорат, макроиқтисодий, микроиқтисодий, молиявий, ижтимоий, экологик)</a:t>
            </a:r>
          </a:p>
          <a:p>
            <a:pPr algn="ctr">
              <a:spcBef>
                <a:spcPts val="0"/>
              </a:spcBef>
              <a:buNone/>
            </a:pPr>
            <a:r>
              <a:rPr lang="uz-Cyrl-UZ" sz="2400" b="1" dirty="0" smtClean="0">
                <a:solidFill>
                  <a:srgbClr val="7030A0"/>
                </a:solidFill>
                <a:latin typeface="Arial" pitchFamily="34" charset="0"/>
                <a:cs typeface="Arial" pitchFamily="34" charset="0"/>
              </a:rPr>
              <a:t>4. Халқаро амалиётда кенг қўлланилаётган баҳолаш усулларидан фойдаланиш</a:t>
            </a:r>
          </a:p>
          <a:p>
            <a:pPr algn="ctr">
              <a:spcBef>
                <a:spcPts val="0"/>
              </a:spcBef>
              <a:buNone/>
            </a:pPr>
            <a:r>
              <a:rPr lang="uz-Cyrl-UZ" sz="2400" b="1" dirty="0" smtClean="0">
                <a:solidFill>
                  <a:srgbClr val="7030A0"/>
                </a:solidFill>
                <a:latin typeface="Arial" pitchFamily="34" charset="0"/>
                <a:cs typeface="Arial" pitchFamily="34" charset="0"/>
              </a:rPr>
              <a:t>Лойиҳа билан боғлиқ бўлган ноаниқликларни ва рискларни ҳисобга </a:t>
            </a:r>
            <a:r>
              <a:rPr lang="uz-Cyrl-UZ" sz="2400" b="1" dirty="0" smtClean="0">
                <a:solidFill>
                  <a:srgbClr val="7030A0"/>
                </a:solidFill>
                <a:latin typeface="Arial" pitchFamily="34" charset="0"/>
                <a:cs typeface="Arial" pitchFamily="34" charset="0"/>
              </a:rPr>
              <a:t>олиш [2].</a:t>
            </a:r>
            <a:endParaRPr lang="ru-RU" sz="2400" b="1" dirty="0" smtClean="0">
              <a:solidFill>
                <a:srgbClr val="7030A0"/>
              </a:solidFill>
              <a:latin typeface="Arial" pitchFamily="34" charset="0"/>
              <a:cs typeface="Arial" pitchFamily="34" charset="0"/>
            </a:endParaRPr>
          </a:p>
          <a:p>
            <a:pPr algn="ctr">
              <a:buNone/>
            </a:pPr>
            <a:endParaRPr lang="ru-RU" sz="2400" dirty="0">
              <a:solidFill>
                <a:srgbClr val="7030A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2143116"/>
            <a:ext cx="8229600" cy="3983047"/>
          </a:xfrm>
        </p:spPr>
        <p:txBody>
          <a:bodyPr>
            <a:normAutofit/>
          </a:bodyPr>
          <a:lstStyle/>
          <a:p>
            <a:pPr algn="ctr">
              <a:buNone/>
            </a:pPr>
            <a:r>
              <a:rPr lang="uz-Cyrl-UZ" sz="2400" b="1" dirty="0" smtClean="0">
                <a:solidFill>
                  <a:srgbClr val="7030A0"/>
                </a:solidFill>
                <a:latin typeface="Arial" pitchFamily="34" charset="0"/>
                <a:cs typeface="Arial" pitchFamily="34" charset="0"/>
              </a:rPr>
              <a:t>Бошланғич (дастлабки) пул оқимлари:</a:t>
            </a:r>
          </a:p>
          <a:p>
            <a:pPr algn="ctr">
              <a:buNone/>
            </a:pPr>
            <a:r>
              <a:rPr lang="uz-Cyrl-UZ" sz="2400" b="1" dirty="0" smtClean="0">
                <a:solidFill>
                  <a:srgbClr val="7030A0"/>
                </a:solidFill>
                <a:latin typeface="Arial" pitchFamily="34" charset="0"/>
                <a:cs typeface="Arial" pitchFamily="34" charset="0"/>
              </a:rPr>
              <a:t>1. Янги активлар қиймати</a:t>
            </a:r>
          </a:p>
          <a:p>
            <a:pPr algn="ctr">
              <a:buNone/>
            </a:pPr>
            <a:r>
              <a:rPr lang="uz-Cyrl-UZ" sz="2400" b="1" dirty="0" smtClean="0">
                <a:solidFill>
                  <a:srgbClr val="7030A0"/>
                </a:solidFill>
                <a:latin typeface="Arial" pitchFamily="34" charset="0"/>
                <a:cs typeface="Arial" pitchFamily="34" charset="0"/>
              </a:rPr>
              <a:t>2. Ускунани олиб келиш ва ўрнатиш харажатлари</a:t>
            </a:r>
          </a:p>
          <a:p>
            <a:pPr algn="ctr">
              <a:buNone/>
            </a:pPr>
            <a:r>
              <a:rPr lang="uz-Cyrl-UZ" sz="2400" b="1" dirty="0" smtClean="0">
                <a:solidFill>
                  <a:srgbClr val="7030A0"/>
                </a:solidFill>
                <a:latin typeface="Arial" pitchFamily="34" charset="0"/>
                <a:cs typeface="Arial" pitchFamily="34" charset="0"/>
              </a:rPr>
              <a:t>3. Айланма активларни ўзгариши</a:t>
            </a:r>
          </a:p>
          <a:p>
            <a:pPr algn="ctr">
              <a:buNone/>
            </a:pPr>
            <a:r>
              <a:rPr lang="uz-Cyrl-UZ" sz="2400" b="1" dirty="0" smtClean="0">
                <a:solidFill>
                  <a:srgbClr val="7030A0"/>
                </a:solidFill>
                <a:latin typeface="Arial" pitchFamily="34" charset="0"/>
                <a:cs typeface="Arial" pitchFamily="34" charset="0"/>
              </a:rPr>
              <a:t>Солиқ қалқони </a:t>
            </a:r>
            <a:r>
              <a:rPr lang="en-US" sz="2400" b="1" dirty="0" smtClean="0">
                <a:solidFill>
                  <a:srgbClr val="7030A0"/>
                </a:solidFill>
                <a:latin typeface="Arial" pitchFamily="34" charset="0"/>
                <a:cs typeface="Arial" pitchFamily="34" charset="0"/>
              </a:rPr>
              <a:t>=</a:t>
            </a:r>
            <a:r>
              <a:rPr lang="uz-Cyrl-UZ" sz="2400" b="1" dirty="0" smtClean="0">
                <a:solidFill>
                  <a:srgbClr val="7030A0"/>
                </a:solidFill>
                <a:latin typeface="Arial" pitchFamily="34" charset="0"/>
                <a:cs typeface="Arial" pitchFamily="34" charset="0"/>
              </a:rPr>
              <a:t> Амортизация х Солиқ ставкаси</a:t>
            </a:r>
          </a:p>
          <a:p>
            <a:pPr algn="ctr">
              <a:buNone/>
            </a:pPr>
            <a:r>
              <a:rPr lang="uz-Cyrl-UZ" sz="2400" b="1" dirty="0" smtClean="0">
                <a:solidFill>
                  <a:srgbClr val="7030A0"/>
                </a:solidFill>
                <a:latin typeface="Arial" pitchFamily="34" charset="0"/>
                <a:cs typeface="Arial" pitchFamily="34" charset="0"/>
              </a:rPr>
              <a:t>Соф даромад </a:t>
            </a:r>
            <a:r>
              <a:rPr lang="en-US" sz="2400" b="1" dirty="0" smtClean="0">
                <a:solidFill>
                  <a:srgbClr val="7030A0"/>
                </a:solidFill>
                <a:latin typeface="Arial" pitchFamily="34" charset="0"/>
                <a:cs typeface="Arial" pitchFamily="34" charset="0"/>
              </a:rPr>
              <a:t>=</a:t>
            </a:r>
            <a:r>
              <a:rPr lang="uz-Cyrl-UZ"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Даромад-Харажат-Солиқлар [3].</a:t>
            </a:r>
            <a:endParaRPr lang="ru-RU" sz="2400" dirty="0">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fontScale="92500"/>
          </a:bodyPr>
          <a:lstStyle/>
          <a:p>
            <a:pPr algn="ctr">
              <a:lnSpc>
                <a:spcPct val="110000"/>
              </a:lnSpc>
              <a:spcBef>
                <a:spcPts val="0"/>
              </a:spcBef>
              <a:buNone/>
            </a:pPr>
            <a:r>
              <a:rPr lang="uz-Cyrl-UZ" sz="2400" b="1" dirty="0" smtClean="0">
                <a:solidFill>
                  <a:srgbClr val="7030A0"/>
                </a:solidFill>
                <a:latin typeface="Arial" pitchFamily="34" charset="0"/>
                <a:cs typeface="Arial" pitchFamily="34" charset="0"/>
              </a:rPr>
              <a:t>Пул маблағларининг кирим элементлари</a:t>
            </a:r>
            <a:r>
              <a:rPr lang="uz-Cyrl-UZ" sz="2400" b="1" u="sng" dirty="0" smtClean="0">
                <a:solidFill>
                  <a:srgbClr val="7030A0"/>
                </a:solidFill>
                <a:latin typeface="Arial" pitchFamily="34" charset="0"/>
                <a:cs typeface="Arial" pitchFamily="34" charset="0"/>
              </a:rPr>
              <a:t>:</a:t>
            </a:r>
            <a:endParaRPr lang="ru-RU" sz="2400" b="1" u="sng"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таҳлил қилинаётган давр мобайнида олинган фойда;</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асосий воситаларга ҳисобланган амортизация ажратмалари;</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дебитор қарздорлик ва товар-моддий захираларига жойланган маблағларнинг бўшаб қолиши;</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кредитор қарздорлик миқдорининг кўпайиши;</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тижорат банкларидан кредитлар олиш;</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акциядорлик капитали ва бошқа пассивлар суммасининг ошиши;</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 молиявий грантлар жалб </a:t>
            </a:r>
            <a:r>
              <a:rPr lang="uz-Cyrl-UZ" sz="2400" b="1" dirty="0" smtClean="0">
                <a:solidFill>
                  <a:srgbClr val="7030A0"/>
                </a:solidFill>
                <a:latin typeface="Arial" pitchFamily="34" charset="0"/>
                <a:cs typeface="Arial" pitchFamily="34" charset="0"/>
              </a:rPr>
              <a:t>қилиш [3].</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Инновацион фаолиятнинг иқтисодий самарадорлигини тавсифловчи кўрсаткичлар</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lnSpc>
                <a:spcPct val="120000"/>
              </a:lnSpc>
              <a:spcBef>
                <a:spcPts val="0"/>
              </a:spcBef>
              <a:buNone/>
            </a:pPr>
            <a:r>
              <a:rPr lang="uz-Cyrl-UZ" sz="2400" b="1" dirty="0" smtClean="0">
                <a:solidFill>
                  <a:srgbClr val="7030A0"/>
                </a:solidFill>
                <a:latin typeface="Arial" pitchFamily="34" charset="0"/>
                <a:cs typeface="Arial" pitchFamily="34" charset="0"/>
              </a:rPr>
              <a:t>Пул маблағларининг чиқим элементлари:</a:t>
            </a:r>
            <a:endParaRPr lang="ru-RU" sz="2400" b="1" dirty="0" smtClean="0">
              <a:solidFill>
                <a:srgbClr val="7030A0"/>
              </a:solidFill>
              <a:latin typeface="Arial" pitchFamily="34" charset="0"/>
              <a:cs typeface="Arial" pitchFamily="34" charset="0"/>
            </a:endParaRPr>
          </a:p>
          <a:p>
            <a:pPr algn="ctr">
              <a:lnSpc>
                <a:spcPct val="120000"/>
              </a:lnSpc>
              <a:spcBef>
                <a:spcPts val="0"/>
              </a:spcBef>
              <a:buNone/>
            </a:pPr>
            <a:r>
              <a:rPr lang="uz-Cyrl-UZ" sz="2400" b="1" dirty="0" smtClean="0">
                <a:solidFill>
                  <a:srgbClr val="7030A0"/>
                </a:solidFill>
                <a:latin typeface="Arial" pitchFamily="34" charset="0"/>
                <a:cs typeface="Arial" pitchFamily="34" charset="0"/>
              </a:rPr>
              <a:t>– дебитор қарздорлик ва товар-моддий захираларга қўшимча маблағлар жойлаштириш;</a:t>
            </a:r>
            <a:endParaRPr lang="ru-RU" sz="2400" b="1" dirty="0" smtClean="0">
              <a:solidFill>
                <a:srgbClr val="7030A0"/>
              </a:solidFill>
              <a:latin typeface="Arial" pitchFamily="34" charset="0"/>
              <a:cs typeface="Arial" pitchFamily="34" charset="0"/>
            </a:endParaRPr>
          </a:p>
          <a:p>
            <a:pPr algn="ctr">
              <a:lnSpc>
                <a:spcPct val="120000"/>
              </a:lnSpc>
              <a:spcBef>
                <a:spcPts val="0"/>
              </a:spcBef>
              <a:buNone/>
            </a:pPr>
            <a:r>
              <a:rPr lang="uz-Cyrl-UZ" sz="2400" b="1" dirty="0" smtClean="0">
                <a:solidFill>
                  <a:srgbClr val="7030A0"/>
                </a:solidFill>
                <a:latin typeface="Arial" pitchFamily="34" charset="0"/>
                <a:cs typeface="Arial" pitchFamily="34" charset="0"/>
              </a:rPr>
              <a:t>– солиқлар, фоизлар, дивидендлар, бўнаклар тўлаш;</a:t>
            </a:r>
            <a:endParaRPr lang="ru-RU" sz="2400" b="1" dirty="0" smtClean="0">
              <a:solidFill>
                <a:srgbClr val="7030A0"/>
              </a:solidFill>
              <a:latin typeface="Arial" pitchFamily="34" charset="0"/>
              <a:cs typeface="Arial" pitchFamily="34" charset="0"/>
            </a:endParaRPr>
          </a:p>
          <a:p>
            <a:pPr algn="ctr">
              <a:lnSpc>
                <a:spcPct val="120000"/>
              </a:lnSpc>
              <a:spcBef>
                <a:spcPts val="0"/>
              </a:spcBef>
              <a:buNone/>
            </a:pPr>
            <a:r>
              <a:rPr lang="uz-Cyrl-UZ" sz="2400" b="1" dirty="0" smtClean="0">
                <a:solidFill>
                  <a:srgbClr val="7030A0"/>
                </a:solidFill>
                <a:latin typeface="Arial" pitchFamily="34" charset="0"/>
                <a:cs typeface="Arial" pitchFamily="34" charset="0"/>
              </a:rPr>
              <a:t>– пеня ва жарималар тўлаш;</a:t>
            </a:r>
            <a:endParaRPr lang="ru-RU" sz="2400" b="1" dirty="0" smtClean="0">
              <a:solidFill>
                <a:srgbClr val="7030A0"/>
              </a:solidFill>
              <a:latin typeface="Arial" pitchFamily="34" charset="0"/>
              <a:cs typeface="Arial" pitchFamily="34" charset="0"/>
            </a:endParaRPr>
          </a:p>
          <a:p>
            <a:pPr algn="ctr">
              <a:lnSpc>
                <a:spcPct val="120000"/>
              </a:lnSpc>
              <a:spcBef>
                <a:spcPts val="0"/>
              </a:spcBef>
              <a:buNone/>
            </a:pPr>
            <a:r>
              <a:rPr lang="uz-Cyrl-UZ" sz="2400" b="1" dirty="0" smtClean="0">
                <a:solidFill>
                  <a:srgbClr val="7030A0"/>
                </a:solidFill>
                <a:latin typeface="Arial" pitchFamily="34" charset="0"/>
                <a:cs typeface="Arial" pitchFamily="34" charset="0"/>
              </a:rPr>
              <a:t>– банклардан олинган кредитларни тўлаш;</a:t>
            </a:r>
            <a:endParaRPr lang="ru-RU" sz="2400" b="1" dirty="0" smtClean="0">
              <a:solidFill>
                <a:srgbClr val="7030A0"/>
              </a:solidFill>
              <a:latin typeface="Arial" pitchFamily="34" charset="0"/>
              <a:cs typeface="Arial" pitchFamily="34" charset="0"/>
            </a:endParaRPr>
          </a:p>
          <a:p>
            <a:pPr algn="ctr">
              <a:lnSpc>
                <a:spcPct val="120000"/>
              </a:lnSpc>
              <a:spcBef>
                <a:spcPts val="0"/>
              </a:spcBef>
              <a:buNone/>
            </a:pPr>
            <a:r>
              <a:rPr lang="uz-Cyrl-UZ" sz="2400" b="1" dirty="0" smtClean="0">
                <a:solidFill>
                  <a:srgbClr val="7030A0"/>
                </a:solidFill>
                <a:latin typeface="Arial" pitchFamily="34" charset="0"/>
                <a:cs typeface="Arial" pitchFamily="34" charset="0"/>
              </a:rPr>
              <a:t>– тижорат кредитлари бўйича асосий қарз суммаси ва фоизларни тўлаш;</a:t>
            </a:r>
            <a:endParaRPr lang="ru-RU" sz="2400" b="1" dirty="0" smtClean="0">
              <a:solidFill>
                <a:srgbClr val="7030A0"/>
              </a:solidFill>
              <a:latin typeface="Arial" pitchFamily="34" charset="0"/>
              <a:cs typeface="Arial" pitchFamily="34" charset="0"/>
            </a:endParaRPr>
          </a:p>
          <a:p>
            <a:pPr algn="ctr">
              <a:lnSpc>
                <a:spcPct val="120000"/>
              </a:lnSpc>
              <a:spcBef>
                <a:spcPts val="0"/>
              </a:spcBef>
              <a:buNone/>
            </a:pPr>
            <a:r>
              <a:rPr lang="uz-Cyrl-UZ" sz="2400" b="1" dirty="0" smtClean="0">
                <a:solidFill>
                  <a:srgbClr val="7030A0"/>
                </a:solidFill>
                <a:latin typeface="Arial" pitchFamily="34" charset="0"/>
                <a:cs typeface="Arial" pitchFamily="34" charset="0"/>
              </a:rPr>
              <a:t>– кредитор қарздорлик миқдорининг камайиши;</a:t>
            </a:r>
            <a:endParaRPr lang="ru-RU" sz="2400" b="1" dirty="0" smtClean="0">
              <a:solidFill>
                <a:srgbClr val="7030A0"/>
              </a:solidFill>
              <a:latin typeface="Arial" pitchFamily="34" charset="0"/>
              <a:cs typeface="Arial" pitchFamily="34" charset="0"/>
            </a:endParaRPr>
          </a:p>
          <a:p>
            <a:pPr algn="ctr">
              <a:lnSpc>
                <a:spcPct val="120000"/>
              </a:lnSpc>
              <a:spcBef>
                <a:spcPts val="0"/>
              </a:spcBef>
              <a:buNone/>
            </a:pPr>
            <a:r>
              <a:rPr lang="uz-Cyrl-UZ" sz="2400" b="1" dirty="0" smtClean="0">
                <a:solidFill>
                  <a:srgbClr val="7030A0"/>
                </a:solidFill>
                <a:latin typeface="Arial" pitchFamily="34" charset="0"/>
                <a:cs typeface="Arial" pitchFamily="34" charset="0"/>
              </a:rPr>
              <a:t>– акциядорлик капитали суммасининг </a:t>
            </a:r>
            <a:r>
              <a:rPr lang="uz-Cyrl-UZ" sz="2400" b="1" smtClean="0">
                <a:solidFill>
                  <a:srgbClr val="7030A0"/>
                </a:solidFill>
                <a:latin typeface="Arial" pitchFamily="34" charset="0"/>
                <a:cs typeface="Arial" pitchFamily="34" charset="0"/>
              </a:rPr>
              <a:t>камайиши [3].</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96908"/>
          </a:xfrm>
        </p:spPr>
        <p:txBody>
          <a:bodyPr>
            <a:normAutofit/>
          </a:bodyPr>
          <a:lstStyle/>
          <a:p>
            <a:r>
              <a:rPr lang="uz-Cyrl-UZ" sz="2400" b="1" dirty="0" smtClean="0">
                <a:solidFill>
                  <a:srgbClr val="7030A0"/>
                </a:solidFill>
                <a:latin typeface="Arial" pitchFamily="34" charset="0"/>
                <a:cs typeface="Arial" pitchFamily="34" charset="0"/>
              </a:rPr>
              <a:t>Фойдаланилган адабиётлар рўйхати</a:t>
            </a:r>
            <a:endParaRPr lang="ru-RU" sz="2400" b="1" dirty="0">
              <a:solidFill>
                <a:srgbClr val="7030A0"/>
              </a:solidFill>
              <a:latin typeface="Arial" pitchFamily="34" charset="0"/>
              <a:cs typeface="Arial" pitchFamily="34" charset="0"/>
            </a:endParaRPr>
          </a:p>
        </p:txBody>
      </p:sp>
      <p:sp>
        <p:nvSpPr>
          <p:cNvPr id="3" name="Содержимое 2"/>
          <p:cNvSpPr>
            <a:spLocks noGrp="1"/>
          </p:cNvSpPr>
          <p:nvPr>
            <p:ph idx="1"/>
          </p:nvPr>
        </p:nvSpPr>
        <p:spPr>
          <a:xfrm>
            <a:off x="457200" y="1142984"/>
            <a:ext cx="8229600" cy="4983179"/>
          </a:xfrm>
        </p:spPr>
        <p:txBody>
          <a:bodyPr>
            <a:normAutofit fontScale="85000" lnSpcReduction="20000"/>
          </a:bodyPr>
          <a:lstStyle/>
          <a:p>
            <a:pPr marL="457200" indent="-457200" algn="ctr">
              <a:lnSpc>
                <a:spcPct val="120000"/>
              </a:lnSpc>
              <a:spcBef>
                <a:spcPts val="0"/>
              </a:spcBef>
              <a:buAutoNum type="arabicPeriod"/>
            </a:pPr>
            <a:r>
              <a:rPr lang="ru-RU" sz="2400" dirty="0" err="1" smtClean="0">
                <a:solidFill>
                  <a:srgbClr val="7030A0"/>
                </a:solidFill>
                <a:latin typeface="Arial" pitchFamily="34" charset="0"/>
                <a:cs typeface="Arial" pitchFamily="34" charset="0"/>
              </a:rPr>
              <a:t>Мильнер</a:t>
            </a:r>
            <a:r>
              <a:rPr lang="ru-RU" sz="2400" dirty="0" smtClean="0">
                <a:solidFill>
                  <a:srgbClr val="7030A0"/>
                </a:solidFill>
                <a:latin typeface="Arial" pitchFamily="34" charset="0"/>
                <a:cs typeface="Arial" pitchFamily="34" charset="0"/>
              </a:rPr>
              <a:t> </a:t>
            </a:r>
            <a:r>
              <a:rPr lang="ru-RU" sz="2400" dirty="0" smtClean="0">
                <a:solidFill>
                  <a:srgbClr val="7030A0"/>
                </a:solidFill>
                <a:latin typeface="Arial" pitchFamily="34" charset="0"/>
                <a:cs typeface="Arial" pitchFamily="34" charset="0"/>
              </a:rPr>
              <a:t>Б.З. Инновационное развитие.– Москва: ИНФРА-М, 2016.</a:t>
            </a:r>
          </a:p>
          <a:p>
            <a:pPr marL="457200" indent="-457200" algn="ctr">
              <a:lnSpc>
                <a:spcPct val="120000"/>
              </a:lnSpc>
              <a:spcBef>
                <a:spcPts val="0"/>
              </a:spcBef>
              <a:buAutoNum type="arabicPeriod"/>
            </a:pPr>
            <a:r>
              <a:rPr lang="ru-RU" sz="2400" dirty="0" err="1" smtClean="0">
                <a:solidFill>
                  <a:srgbClr val="7030A0"/>
                </a:solidFill>
                <a:latin typeface="Arial" pitchFamily="34" charset="0"/>
                <a:cs typeface="Arial" pitchFamily="34" charset="0"/>
              </a:rPr>
              <a:t>Ведзижев</a:t>
            </a:r>
            <a:r>
              <a:rPr lang="ru-RU" sz="2400" dirty="0" smtClean="0">
                <a:solidFill>
                  <a:srgbClr val="7030A0"/>
                </a:solidFill>
                <a:latin typeface="Arial" pitchFamily="34" charset="0"/>
                <a:cs typeface="Arial" pitchFamily="34" charset="0"/>
              </a:rPr>
              <a:t> </a:t>
            </a:r>
            <a:r>
              <a:rPr lang="ru-RU" sz="2400" dirty="0" smtClean="0">
                <a:solidFill>
                  <a:srgbClr val="7030A0"/>
                </a:solidFill>
                <a:latin typeface="Arial" pitchFamily="34" charset="0"/>
                <a:cs typeface="Arial" pitchFamily="34" charset="0"/>
              </a:rPr>
              <a:t>А.Б. Инновации как фактор экономической эффективности промышленных предприятий. </a:t>
            </a:r>
            <a:r>
              <a:rPr lang="ru-RU" sz="2400" dirty="0" err="1" smtClean="0">
                <a:solidFill>
                  <a:srgbClr val="7030A0"/>
                </a:solidFill>
                <a:latin typeface="Arial" pitchFamily="34" charset="0"/>
                <a:cs typeface="Arial" pitchFamily="34" charset="0"/>
              </a:rPr>
              <a:t>Дис</a:t>
            </a:r>
            <a:r>
              <a:rPr lang="ru-RU" sz="2400" dirty="0" smtClean="0">
                <a:solidFill>
                  <a:srgbClr val="7030A0"/>
                </a:solidFill>
                <a:latin typeface="Arial" pitchFamily="34" charset="0"/>
                <a:cs typeface="Arial" pitchFamily="34" charset="0"/>
              </a:rPr>
              <a:t>. на </a:t>
            </a:r>
            <a:r>
              <a:rPr lang="ru-RU" sz="2400" dirty="0" err="1" smtClean="0">
                <a:solidFill>
                  <a:srgbClr val="7030A0"/>
                </a:solidFill>
                <a:latin typeface="Arial" pitchFamily="34" charset="0"/>
                <a:cs typeface="Arial" pitchFamily="34" charset="0"/>
              </a:rPr>
              <a:t>соиск</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уч</a:t>
            </a:r>
            <a:r>
              <a:rPr lang="ru-RU" sz="2400" dirty="0" smtClean="0">
                <a:solidFill>
                  <a:srgbClr val="7030A0"/>
                </a:solidFill>
                <a:latin typeface="Arial" pitchFamily="34" charset="0"/>
                <a:cs typeface="Arial" pitchFamily="34" charset="0"/>
              </a:rPr>
              <a:t>. ст. </a:t>
            </a:r>
            <a:r>
              <a:rPr lang="ru-RU" sz="2400" dirty="0" err="1" smtClean="0">
                <a:solidFill>
                  <a:srgbClr val="7030A0"/>
                </a:solidFill>
                <a:latin typeface="Arial" pitchFamily="34" charset="0"/>
                <a:cs typeface="Arial" pitchFamily="34" charset="0"/>
              </a:rPr>
              <a:t>к.э.н</a:t>
            </a:r>
            <a:r>
              <a:rPr lang="ru-RU" sz="2400" dirty="0" smtClean="0">
                <a:solidFill>
                  <a:srgbClr val="7030A0"/>
                </a:solidFill>
                <a:latin typeface="Arial" pitchFamily="34" charset="0"/>
                <a:cs typeface="Arial" pitchFamily="34" charset="0"/>
              </a:rPr>
              <a:t>. –Москва, 2007.</a:t>
            </a:r>
          </a:p>
          <a:p>
            <a:pPr algn="ctr">
              <a:lnSpc>
                <a:spcPct val="120000"/>
              </a:lnSpc>
              <a:spcBef>
                <a:spcPts val="0"/>
              </a:spcBef>
              <a:buNone/>
            </a:pPr>
            <a:r>
              <a:rPr lang="ru-RU" sz="2400" dirty="0" smtClean="0">
                <a:solidFill>
                  <a:srgbClr val="7030A0"/>
                </a:solidFill>
                <a:latin typeface="Arial" pitchFamily="34" charset="0"/>
                <a:cs typeface="Arial" pitchFamily="34" charset="0"/>
              </a:rPr>
              <a:t>3. </a:t>
            </a:r>
            <a:r>
              <a:rPr lang="ru-RU" sz="2400" dirty="0" smtClean="0">
                <a:solidFill>
                  <a:srgbClr val="7030A0"/>
                </a:solidFill>
                <a:latin typeface="Arial" pitchFamily="34" charset="0"/>
                <a:cs typeface="Arial" pitchFamily="34" charset="0"/>
              </a:rPr>
              <a:t>Михайлов С. Н. Инновационное развитие как основа повышения конкурентоспособности предприятия//Вестник экономики, права и социологии. – Москва, 2012. – №. 3.</a:t>
            </a:r>
          </a:p>
          <a:p>
            <a:pPr algn="ctr">
              <a:lnSpc>
                <a:spcPct val="120000"/>
              </a:lnSpc>
              <a:spcBef>
                <a:spcPts val="0"/>
              </a:spcBef>
              <a:buNone/>
            </a:pPr>
            <a:r>
              <a:rPr lang="ru-RU" sz="2400" dirty="0" smtClean="0">
                <a:solidFill>
                  <a:srgbClr val="7030A0"/>
                </a:solidFill>
                <a:latin typeface="Arial" pitchFamily="34" charset="0"/>
                <a:cs typeface="Arial" pitchFamily="34" charset="0"/>
              </a:rPr>
              <a:t>4. </a:t>
            </a:r>
            <a:r>
              <a:rPr lang="ru-RU" sz="2400" dirty="0" err="1" smtClean="0">
                <a:solidFill>
                  <a:srgbClr val="7030A0"/>
                </a:solidFill>
                <a:latin typeface="Arial" pitchFamily="34" charset="0"/>
                <a:cs typeface="Arial" pitchFamily="34" charset="0"/>
              </a:rPr>
              <a:t>Шумпетер</a:t>
            </a:r>
            <a:r>
              <a:rPr lang="ru-RU" sz="2400" dirty="0" smtClean="0">
                <a:solidFill>
                  <a:srgbClr val="7030A0"/>
                </a:solidFill>
                <a:latin typeface="Arial" pitchFamily="34" charset="0"/>
                <a:cs typeface="Arial" pitchFamily="34" charset="0"/>
              </a:rPr>
              <a:t> Й.А Теория экономического развития. Пер. с англ. – Москва: </a:t>
            </a:r>
            <a:r>
              <a:rPr lang="ru-RU" sz="2400" dirty="0" err="1" smtClean="0">
                <a:solidFill>
                  <a:srgbClr val="7030A0"/>
                </a:solidFill>
                <a:latin typeface="Arial" pitchFamily="34" charset="0"/>
                <a:cs typeface="Arial" pitchFamily="34" charset="0"/>
              </a:rPr>
              <a:t>Эксмо</a:t>
            </a:r>
            <a:r>
              <a:rPr lang="ru-RU" sz="2400" dirty="0" smtClean="0">
                <a:solidFill>
                  <a:srgbClr val="7030A0"/>
                </a:solidFill>
                <a:latin typeface="Arial" pitchFamily="34" charset="0"/>
                <a:cs typeface="Arial" pitchFamily="34" charset="0"/>
              </a:rPr>
              <a:t>, 2015.</a:t>
            </a:r>
          </a:p>
          <a:p>
            <a:pPr algn="ctr">
              <a:lnSpc>
                <a:spcPct val="120000"/>
              </a:lnSpc>
              <a:spcBef>
                <a:spcPts val="0"/>
              </a:spcBef>
              <a:buNone/>
            </a:pPr>
            <a:r>
              <a:rPr lang="uz-Cyrl-UZ" sz="2400" dirty="0" smtClean="0">
                <a:solidFill>
                  <a:srgbClr val="7030A0"/>
                </a:solidFill>
                <a:latin typeface="Arial" pitchFamily="34" charset="0"/>
                <a:cs typeface="Arial" pitchFamily="34" charset="0"/>
              </a:rPr>
              <a:t>5</a:t>
            </a:r>
            <a:r>
              <a:rPr lang="en-US" sz="2400" dirty="0" smtClean="0">
                <a:solidFill>
                  <a:srgbClr val="7030A0"/>
                </a:solidFill>
                <a:latin typeface="Arial" pitchFamily="34" charset="0"/>
                <a:cs typeface="Arial" pitchFamily="34" charset="0"/>
              </a:rPr>
              <a:t>. </a:t>
            </a:r>
            <a:r>
              <a:rPr lang="en-US" sz="2400" dirty="0" err="1" smtClean="0">
                <a:solidFill>
                  <a:srgbClr val="7030A0"/>
                </a:solidFill>
                <a:latin typeface="Arial" pitchFamily="34" charset="0"/>
                <a:cs typeface="Arial" pitchFamily="34" charset="0"/>
              </a:rPr>
              <a:t>Trinugroho</a:t>
            </a:r>
            <a:r>
              <a:rPr lang="en-US" sz="2400" dirty="0" smtClean="0">
                <a:solidFill>
                  <a:srgbClr val="7030A0"/>
                </a:solidFill>
                <a:latin typeface="Arial" pitchFamily="34" charset="0"/>
                <a:cs typeface="Arial" pitchFamily="34" charset="0"/>
              </a:rPr>
              <a:t> I, Lau E. Business Innovation and Development in Emerging Economies.– CRC Press, 2020.</a:t>
            </a:r>
            <a:r>
              <a:rPr lang="ru-RU" sz="2400" dirty="0" smtClean="0">
                <a:solidFill>
                  <a:srgbClr val="7030A0"/>
                </a:solidFill>
                <a:latin typeface="Arial" pitchFamily="34" charset="0"/>
                <a:cs typeface="Arial" pitchFamily="34" charset="0"/>
              </a:rPr>
              <a:t> </a:t>
            </a:r>
            <a:endParaRPr lang="ru-RU" sz="2400" dirty="0" smtClean="0">
              <a:solidFill>
                <a:srgbClr val="7030A0"/>
              </a:solidFill>
              <a:latin typeface="Arial" pitchFamily="34" charset="0"/>
              <a:cs typeface="Arial" pitchFamily="34" charset="0"/>
            </a:endParaRPr>
          </a:p>
          <a:p>
            <a:pPr algn="ctr">
              <a:lnSpc>
                <a:spcPct val="120000"/>
              </a:lnSpc>
              <a:spcBef>
                <a:spcPts val="0"/>
              </a:spcBef>
              <a:buNone/>
            </a:pPr>
            <a:r>
              <a:rPr lang="uz-Cyrl-UZ" sz="2400" dirty="0" smtClean="0">
                <a:solidFill>
                  <a:srgbClr val="7030A0"/>
                </a:solidFill>
                <a:latin typeface="Arial" pitchFamily="34" charset="0"/>
                <a:cs typeface="Arial" pitchFamily="34" charset="0"/>
              </a:rPr>
              <a:t>6</a:t>
            </a:r>
            <a:r>
              <a:rPr lang="en-US" sz="2400" dirty="0" smtClean="0">
                <a:solidFill>
                  <a:srgbClr val="7030A0"/>
                </a:solidFill>
                <a:latin typeface="Arial" pitchFamily="34" charset="0"/>
                <a:cs typeface="Arial" pitchFamily="34" charset="0"/>
              </a:rPr>
              <a:t>. </a:t>
            </a:r>
            <a:r>
              <a:rPr lang="en-US" sz="2400" dirty="0" smtClean="0">
                <a:solidFill>
                  <a:srgbClr val="7030A0"/>
                </a:solidFill>
                <a:latin typeface="Arial" pitchFamily="34" charset="0"/>
                <a:cs typeface="Arial" pitchFamily="34" charset="0"/>
              </a:rPr>
              <a:t>Atkinson R., Ezell S. Innovation Economics: The Race for Global Advantage Paperback. – Vale University Press, 2014.</a:t>
            </a:r>
            <a:endParaRPr lang="ru-RU" sz="2400" dirty="0" smtClean="0">
              <a:solidFill>
                <a:srgbClr val="7030A0"/>
              </a:solidFill>
              <a:latin typeface="Arial" pitchFamily="34" charset="0"/>
              <a:cs typeface="Arial" pitchFamily="34" charset="0"/>
            </a:endParaRPr>
          </a:p>
          <a:p>
            <a:pPr algn="ctr">
              <a:lnSpc>
                <a:spcPct val="120000"/>
              </a:lnSpc>
              <a:spcBef>
                <a:spcPts val="0"/>
              </a:spcBef>
              <a:buNone/>
            </a:pPr>
            <a:r>
              <a:rPr lang="uz-Cyrl-UZ" sz="2400" dirty="0" smtClean="0">
                <a:solidFill>
                  <a:srgbClr val="7030A0"/>
                </a:solidFill>
                <a:latin typeface="Arial" pitchFamily="34" charset="0"/>
                <a:cs typeface="Arial" pitchFamily="34" charset="0"/>
              </a:rPr>
              <a:t>7</a:t>
            </a:r>
            <a:r>
              <a:rPr lang="en-US" sz="2400" dirty="0" smtClean="0">
                <a:solidFill>
                  <a:srgbClr val="7030A0"/>
                </a:solidFill>
                <a:latin typeface="Arial" pitchFamily="34" charset="0"/>
                <a:cs typeface="Arial" pitchFamily="34" charset="0"/>
              </a:rPr>
              <a:t>. </a:t>
            </a:r>
            <a:r>
              <a:rPr lang="en-US" sz="2400" dirty="0" err="1" smtClean="0">
                <a:solidFill>
                  <a:srgbClr val="7030A0"/>
                </a:solidFill>
                <a:latin typeface="Arial" pitchFamily="34" charset="0"/>
                <a:cs typeface="Arial" pitchFamily="34" charset="0"/>
              </a:rPr>
              <a:t>Freman</a:t>
            </a:r>
            <a:r>
              <a:rPr lang="en-US" sz="2400" dirty="0" smtClean="0">
                <a:solidFill>
                  <a:srgbClr val="7030A0"/>
                </a:solidFill>
                <a:latin typeface="Arial" pitchFamily="34" charset="0"/>
                <a:cs typeface="Arial" pitchFamily="34" charset="0"/>
              </a:rPr>
              <a:t> C., </a:t>
            </a:r>
            <a:r>
              <a:rPr lang="en-US" sz="2400" dirty="0" err="1" smtClean="0">
                <a:solidFill>
                  <a:srgbClr val="7030A0"/>
                </a:solidFill>
                <a:latin typeface="Arial" pitchFamily="34" charset="0"/>
                <a:cs typeface="Arial" pitchFamily="34" charset="0"/>
              </a:rPr>
              <a:t>Solte</a:t>
            </a:r>
            <a:r>
              <a:rPr lang="en-US" sz="2400" dirty="0" smtClean="0">
                <a:solidFill>
                  <a:srgbClr val="7030A0"/>
                </a:solidFill>
                <a:latin typeface="Arial" pitchFamily="34" charset="0"/>
                <a:cs typeface="Arial" pitchFamily="34" charset="0"/>
              </a:rPr>
              <a:t> L. The Economics of Industrial Innovation. – Canada, 1997</a:t>
            </a:r>
            <a:r>
              <a:rPr lang="en-US" sz="2400" dirty="0" smtClean="0"/>
              <a:t>.</a:t>
            </a:r>
            <a:endParaRPr lang="ru-RU" sz="2400" dirty="0" smtClean="0"/>
          </a:p>
          <a:p>
            <a:pPr algn="ctr">
              <a:buNone/>
            </a:pPr>
            <a:endParaRPr lang="ru-RU" sz="24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444</TotalTime>
  <Words>1633</Words>
  <Application>Microsoft Office PowerPoint</Application>
  <PresentationFormat>Экран (4:3)</PresentationFormat>
  <Paragraphs>201</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Бизнес ва тадбиркорлик олий мактаби  Кафедра: Инвестициялар ва лойиҳа бошқаруви Фан:  Тадбиркорлик ва инновациялар Мавзу: ИННОВАЦИОН ФАОЛИЯТНИНГ САМАРАДОРЛИГИ Effectiveness of innovation activity</vt:lpstr>
      <vt:lpstr>Маъруза режаси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1. Инновацион фаолиятнинг самарадорлиги тушунчаси</vt:lpstr>
      <vt:lpstr>2. Инновацион фаолият самарадорлигининг турлари</vt:lpstr>
      <vt:lpstr>Слайд 16</vt:lpstr>
      <vt:lpstr>2. Инновацион фаолият самарадорлигининг турлари</vt:lpstr>
      <vt:lpstr>Слайд 18</vt:lpstr>
      <vt:lpstr>2. Инновацион фаолият самарадорлигининг турлари</vt:lpstr>
      <vt:lpstr>2. Инновацион фаолият самарадорлигининг турлари</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3. Инновацион фаолиятнинг иқтисодий самарадорлигини тавсифловчи кўрсаткичлар</vt:lpstr>
      <vt:lpstr>Фойдаланилган адабиётлар рўйхати</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t.boboqulov</cp:lastModifiedBy>
  <cp:revision>170</cp:revision>
  <dcterms:created xsi:type="dcterms:W3CDTF">2020-11-05T03:36:07Z</dcterms:created>
  <dcterms:modified xsi:type="dcterms:W3CDTF">2021-10-27T11:50:02Z</dcterms:modified>
</cp:coreProperties>
</file>