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8" r:id="rId5"/>
    <p:sldId id="270" r:id="rId6"/>
    <p:sldId id="271" r:id="rId7"/>
    <p:sldId id="272" r:id="rId8"/>
    <p:sldId id="288" r:id="rId9"/>
    <p:sldId id="273" r:id="rId10"/>
    <p:sldId id="274" r:id="rId11"/>
    <p:sldId id="275" r:id="rId12"/>
    <p:sldId id="262" r:id="rId13"/>
    <p:sldId id="263" r:id="rId14"/>
    <p:sldId id="276" r:id="rId15"/>
    <p:sldId id="277" r:id="rId16"/>
    <p:sldId id="264" r:id="rId17"/>
    <p:sldId id="265" r:id="rId18"/>
    <p:sldId id="278" r:id="rId19"/>
    <p:sldId id="266" r:id="rId20"/>
    <p:sldId id="279" r:id="rId21"/>
    <p:sldId id="267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6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B39CF-7719-4D24-A219-85D0200A0EA9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EC145-B3D0-41FE-AEB3-22593C166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71546"/>
            <a:ext cx="7772400" cy="4572032"/>
          </a:xfrm>
        </p:spPr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Бизнес ва тадбиркорлик олий мактаби</a:t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Кафедра: </a:t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Инвестициялар ва лойиҳа бошқаруви</a:t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Фан:</a:t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Тадбиркорлик ва инновациялар</a:t>
            </a: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Мавзу:</a:t>
            </a:r>
            <a:b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z-Cyrl-U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Инновацион фаолиятни давлат томонидан </a:t>
            </a:r>
            <a:r>
              <a:rPr lang="uz-Cyrl-U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қўллаб-қувватлаш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State support for </a:t>
            </a:r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innovation activity.</a:t>
            </a:r>
            <a:endParaRPr lang="ru-RU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929330"/>
            <a:ext cx="7232848" cy="500066"/>
          </a:xfrm>
        </p:spPr>
        <p:txBody>
          <a:bodyPr>
            <a:normAutofit/>
          </a:bodyPr>
          <a:lstStyle/>
          <a:p>
            <a:pPr algn="r"/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и.ф.д., проф. Т.И. Бобакулов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Маъруза режаси</a:t>
            </a:r>
            <a:endParaRPr lang="ru-RU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Инновацион фаолиятни давлат томонидан қўллаб-қувватлаш шакллари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Солиқ имтиёзлари орқали қўллаб-қувватлаш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Давлат буюртмалари орқали қўллаб-қувватлаш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Давлат кафолатлари орқали қўллаб-қувватлаш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Инновацион фаолиятни давлат томонидан қўллаб-қувватлашнинг бошқа шакллари </a:t>
            </a:r>
            <a:endParaRPr lang="ru-RU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фаолиятни давлат томонидан қўллаб-қувватлаш шакллари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lnSpcReduction="10000"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Халқаро амалиётда инновацион фаолиятни давлат томонидан қўллаб-қувватлашнинг қуйидаги шакллари мавжуд: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Солиқ имтиёзлари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Давлат буюртмалари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Давлат кафолатлари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Амортизация сиёсати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Бож солиғи ставкаларини пасайтириш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6. Бошқа шакллар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(имтиёзли ижара ставкаларини қўллаш, илмий-тадқиқот учун давлат грантларини бериш, инфратузилма объектларини молиялаштириш ва бошқ.)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фаолиятни давлат томонидан қўллаб-қувватлаш шакллари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XXI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асрда АҚШда давлат томонидан қўллаб-қуватланадиган инновацион фаолият йўналишлари: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*биотехнология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*оптоэлекторника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*компьютерлар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*коммуникацион ускуналар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*электроника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*авиакосмик технологиялар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*ҳарбий техника ва қуроллар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*ядровий технологиялар [1]</a:t>
            </a: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фаолиятни давлат томонидан қўллаб-қувватлаш шакллари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054485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XXI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асрда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Японияда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томонидан қўллаб-қуватланадиган инновацион фаолият йўналишлари: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*биотехнология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*медицина ускуналари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*телекоммуникацион технологиялар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*информацион технологиялар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*электроника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*авиакосмик технологиялар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[1]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Инновацион фаолиятни давлат томонидан қўллаб-қувватлаш шакллари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саноатда тадқиқот фаолиятини амалга оширишда хусусий инвестицияларнинг катализатори ролини ўйнайди. У илмий-техник соҳада тадбиркорлик секторини ривожланишини рағбатлантиради, айрим иқтисодий имтиёзлар бериш орқали тадбиркорлик сектори учун махсус инфратузилма яратади.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давлат таълим тизими орқали илмий-техник соҳадаги тадбиркорлик субъектларини кадрлар билан таъминлайди.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1214414" y="357166"/>
            <a:ext cx="7215238" cy="92869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 smtClean="0">
                <a:latin typeface="Arial" pitchFamily="34" charset="0"/>
                <a:cs typeface="Arial" pitchFamily="34" charset="0"/>
              </a:rPr>
              <a:t>Инновацияларни давлат томонидан қўллаб-қувватлаш чоралари [5]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2071678"/>
            <a:ext cx="2786082" cy="1571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Arial" pitchFamily="34" charset="0"/>
                <a:cs typeface="Arial" pitchFamily="34" charset="0"/>
              </a:rPr>
              <a:t>Субсидиялар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грантлар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кредитлар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ор</a:t>
            </a:r>
            <a:r>
              <a:rPr lang="uz-Cyrl-UZ" b="1" dirty="0" smtClean="0">
                <a:latin typeface="Arial" pitchFamily="34" charset="0"/>
                <a:cs typeface="Arial" pitchFamily="34" charset="0"/>
              </a:rPr>
              <a:t>қали қўллаш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43636" y="2071678"/>
            <a:ext cx="2786082" cy="1571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Информацион ва методик қўллаб-қувватлашни тақдим этиш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14678" y="2071678"/>
            <a:ext cx="2786082" cy="1571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Технопарклар орқали инновацион инфратузилмани таъминлаш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Табличка 7"/>
          <p:cNvSpPr/>
          <p:nvPr/>
        </p:nvSpPr>
        <p:spPr>
          <a:xfrm>
            <a:off x="285720" y="4572008"/>
            <a:ext cx="2714644" cy="2071702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Франция, АҚШ, Хитой, Дания, Германия, Австрия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Табличка 8"/>
          <p:cNvSpPr/>
          <p:nvPr/>
        </p:nvSpPr>
        <p:spPr>
          <a:xfrm>
            <a:off x="3286116" y="4572008"/>
            <a:ext cx="2714644" cy="2071702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Германия, Дания, Ҳиндистон, Швеция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Табличка 9"/>
          <p:cNvSpPr/>
          <p:nvPr/>
        </p:nvSpPr>
        <p:spPr>
          <a:xfrm>
            <a:off x="6286512" y="4500570"/>
            <a:ext cx="2714644" cy="2071702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Буюк Британия, АҚШ, Германия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500166" y="1285860"/>
            <a:ext cx="500066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4286248" y="1285860"/>
            <a:ext cx="500066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7286644" y="1285860"/>
            <a:ext cx="500066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1357290" y="3786190"/>
            <a:ext cx="428628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4286248" y="3786190"/>
            <a:ext cx="428628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7429520" y="3714752"/>
            <a:ext cx="428628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Давлат томонидан инновацион фаолиятни молиявий қўллаб-қувватлаш шартлари</a:t>
            </a:r>
            <a:endParaRPr lang="ru-RU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 Давлат бюджетини профицит билан бажарилиши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Давлат қарзи даражасини мўътадил бўлиши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Инфляция даражасининг паст ва барқарор бўлиши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Миллий валюта номинал алмашув курсининг барқарорлиги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Давлат молиявий кафолатларининг мавжудлиги</a:t>
            </a:r>
            <a:endParaRPr lang="ru-RU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Солиқ имтиёзлари орқали қўллаб-қувватлаш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Солиқ имтиёзлари орқали қўллаб-қувватлаш инновацион фаолиятни давлат томонидан қўллаб-қувватлашнинг самарали шакли ҳисобланади. 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Солиқ сиёсатининг афзаллиги шундаки, у инновациялар билан боғлиқ бўлган фаолиятнинг барча томонларини қамраб олади.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Солиқ имтиёзлари орқали қўллаб-қувватлашдан фойдаланиш учун компания инновациялар соҳасида харажатларни амалга оширган бўлиши керак.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Солиқ имтиёзлари орқали қўллаб-қувватлаш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Солиқ имтиёзлари орқали қўллаб-қувватлаш корхоналарнинг инновацион фаоллигини оширишга, инновацион жараёнларни ўз маблағлари ҳисобидан молиялаштириш манбаларини кўпайтиришга қаратилган.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Солиқ имтиёзлари бюрократияни чеклайди ва харажатларни камайтиради. Чунки, солиқ имтиёзлари орқали қўллаб-қуввватлашда инновацион лойиҳани ва корхонани давлат томонидан баҳолаш зарурияти мавжуд эмас.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Солиқ имтиёзлари орқали қўллаб-қувватлаш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Тараққий этган мамлакатларда ва Хитой, Россия каби давлатларда солиқ имтиёзлари орқали қўллаб-қувватлашда солиқ кредитларидан кенг фойдаланилади.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Солиқ кредитида солиқ тўловини кечиктириш асосида солиқ тўловчининг мажбурияти камайтирилади.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Солиқ кредити инновацион харажатларнинг ҳажмига нисбатан фоизда белгиланади ва фойда солиғи суммасидан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чегирилади [2].</a:t>
            </a:r>
            <a:endParaRPr lang="uz-Cyrl-UZ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Солиқ имтиёзлари орқали қўллаб-қувватлаш</a:t>
            </a:r>
            <a:endParaRPr lang="ru-RU" sz="28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411675"/>
          </a:xfrm>
        </p:spPr>
        <p:txBody>
          <a:bodyPr>
            <a:normAutofit lnSpcReduction="10000"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Солиқ кредитлари инновацион корхонани солиқларни ўз вақтида ва тўлиқ тўлашга ундайди. Чунки, солиқ кредити суммаси шунда корхонага қайтарилади ва ушбу суммани илмий-тадқиқот, тажриба-конструкторлик ишларини молиялаштиришга сарфлайди.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Солиқ кредити корхонани янги маҳсулотни ўзлаштириш ва ишлаб чиқаришга жорий қилишдан манфаатдорлигини оширади. Чунки, ушбу муддатни қисқариши солиқ кредити шаклида тушадиган сумма миқдорини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оширади [2].</a:t>
            </a:r>
            <a:endParaRPr lang="ru-RU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fontScale="70000" lnSpcReduction="20000"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uz-Cyrl-UZ" sz="2600" dirty="0">
                <a:latin typeface="Arial" pitchFamily="34" charset="0"/>
                <a:cs typeface="Arial" pitchFamily="34" charset="0"/>
              </a:rPr>
              <a:t>Ў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збекистон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uz-Cyrl-UZ" sz="2900" dirty="0">
                <a:latin typeface="Arial" pitchFamily="34" charset="0"/>
                <a:cs typeface="Arial" pitchFamily="34" charset="0"/>
              </a:rPr>
              <a:t>Р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еспубликаси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uz-Cyrl-UZ" sz="29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резидентининг</a:t>
            </a:r>
            <a:r>
              <a:rPr lang="uz-Cyrl-UZ" sz="2900" dirty="0">
                <a:latin typeface="Arial" pitchFamily="34" charset="0"/>
                <a:cs typeface="Arial" pitchFamily="34" charset="0"/>
              </a:rPr>
              <a:t> 2018 йил 5 майдаги ПҚ-3697-сонли “Ф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аол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тадбиркорлик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ва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инновацион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фаолиятни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ривожлантириш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учун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шарт-шароитларни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яратиш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бўйича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қўшимча чора-тадбирлар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тўғрисида</a:t>
            </a:r>
            <a:r>
              <a:rPr lang="uz-Cyrl-UZ" sz="2900" dirty="0">
                <a:latin typeface="Arial" pitchFamily="34" charset="0"/>
                <a:cs typeface="Arial" pitchFamily="34" charset="0"/>
              </a:rPr>
              <a:t>”ги қарорига кўра:</a:t>
            </a:r>
            <a:endParaRPr lang="ru-RU" sz="290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 err="1">
                <a:latin typeface="Arial" pitchFamily="34" charset="0"/>
                <a:cs typeface="Arial" pitchFamily="34" charset="0"/>
              </a:rPr>
              <a:t>қуйидагилар 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2023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йил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1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январга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қадар муддатга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ягона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ижтимоий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тўловдан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ташқари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барча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турдаги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солиқ ва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мажбурий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тўловлар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тўлашдан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озод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қилинди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>
                <a:latin typeface="Arial" pitchFamily="34" charset="0"/>
                <a:cs typeface="Arial" pitchFamily="34" charset="0"/>
              </a:rPr>
              <a:t>*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юқори технологияли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тадбиркорлик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лойиҳалари-стартапларни биргаликда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молиялаштириш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учун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ташкил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қилинадиган венчур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фондлар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>
                <a:latin typeface="Arial" pitchFamily="34" charset="0"/>
                <a:cs typeface="Arial" pitchFamily="34" charset="0"/>
              </a:rPr>
              <a:t>*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венчур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фондлардан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биргаликда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молиялаштириладиган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юқори технологияли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лойиҳалар-стартаплар;</a:t>
            </a:r>
            <a:endParaRPr lang="ru-RU" sz="290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>
                <a:latin typeface="Arial" pitchFamily="34" charset="0"/>
                <a:cs typeface="Arial" pitchFamily="34" charset="0"/>
              </a:rPr>
              <a:t>*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илмий-тадқиқот муассасалари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инновацион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марказлар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лойиҳа-конструкторлик бюролари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ўзларининг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янги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технологияларини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тадбиркорларга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сотишдан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(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фойдаланишга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беришдан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)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олинган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даромадлар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бўйича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>
                <a:latin typeface="Arial" pitchFamily="34" charset="0"/>
                <a:cs typeface="Arial" pitchFamily="34" charset="0"/>
              </a:rPr>
              <a:t>*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янги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технологияларни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маҳаллий тадбиркорликка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трансфер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қилувчи ташкилотлар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бу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фаолиятдан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олинган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даромадлари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00" dirty="0" err="1">
                <a:latin typeface="Arial" pitchFamily="34" charset="0"/>
                <a:cs typeface="Arial" pitchFamily="34" charset="0"/>
              </a:rPr>
              <a:t>бўйича</a:t>
            </a:r>
            <a:r>
              <a:rPr lang="ru-RU" sz="29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4414" y="428604"/>
            <a:ext cx="7286676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 smtClean="0">
                <a:latin typeface="Arial" pitchFamily="34" charset="0"/>
                <a:cs typeface="Arial" pitchFamily="34" charset="0"/>
              </a:rPr>
              <a:t>Инновацияларга фойда солиғи бўйича имтиёзлар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абличка 4"/>
          <p:cNvSpPr/>
          <p:nvPr/>
        </p:nvSpPr>
        <p:spPr>
          <a:xfrm>
            <a:off x="214282" y="2928934"/>
            <a:ext cx="2643206" cy="2714644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Амортизацияни махсус механизмлари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Табличка 5"/>
          <p:cNvSpPr/>
          <p:nvPr/>
        </p:nvSpPr>
        <p:spPr>
          <a:xfrm>
            <a:off x="3214678" y="2928934"/>
            <a:ext cx="2643206" cy="2714644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Солиққа тортиш базасини камайтириш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Табличка 6"/>
          <p:cNvSpPr/>
          <p:nvPr/>
        </p:nvSpPr>
        <p:spPr>
          <a:xfrm>
            <a:off x="6215074" y="2857496"/>
            <a:ext cx="2643206" cy="2714644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Солиқ суммасидан чегирма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1285852" y="1428736"/>
            <a:ext cx="357190" cy="14287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4286248" y="1357298"/>
            <a:ext cx="357190" cy="14287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7429520" y="1357298"/>
            <a:ext cx="357190" cy="14287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857224" y="428604"/>
            <a:ext cx="7429552" cy="107157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 smtClean="0">
                <a:latin typeface="Arial" pitchFamily="34" charset="0"/>
                <a:cs typeface="Arial" pitchFamily="34" charset="0"/>
              </a:rPr>
              <a:t>Инновацияларга солиқ имтиёзлари самарадорлигини баҳолаш йўналишлари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абличка 4"/>
          <p:cNvSpPr/>
          <p:nvPr/>
        </p:nvSpPr>
        <p:spPr>
          <a:xfrm>
            <a:off x="142844" y="2428868"/>
            <a:ext cx="2643206" cy="1714512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Технологик модернизация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Табличка 5"/>
          <p:cNvSpPr/>
          <p:nvPr/>
        </p:nvSpPr>
        <p:spPr>
          <a:xfrm>
            <a:off x="3214678" y="2357430"/>
            <a:ext cx="2643206" cy="1714512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Патент ва лицензиялар олиш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Табличка 6"/>
          <p:cNvSpPr/>
          <p:nvPr/>
        </p:nvSpPr>
        <p:spPr>
          <a:xfrm>
            <a:off x="6286512" y="2357430"/>
            <a:ext cx="2643206" cy="1714512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Илмий-тадқиқот ва тажриба конструкторлик ишлари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1500166" y="1500174"/>
            <a:ext cx="428628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7215206" y="1500174"/>
            <a:ext cx="428628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4429124" y="1500174"/>
            <a:ext cx="428628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4857760"/>
            <a:ext cx="392909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Кадрларни тайёрлаш ва қайта тайёрлаш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929190" y="4929198"/>
            <a:ext cx="392909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Патент ва лицензиялар сотиш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2928926" y="1500174"/>
            <a:ext cx="142876" cy="32861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6000760" y="1500174"/>
            <a:ext cx="142876" cy="32861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3. Давлат буюртмалари орқали қўллаб-қувватлаш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Ушбу қўллаб-қувватлашнинг моҳияти шундаки, давлат хусусий инновацион компанияларга технологияларни ишлаб чиқишга буюртма беради.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*инновацион актив компаниялар ўртасида рақобатнинг кучли бўлиши давлат инновацион ишланмаларнинг сифатини ошириш ва харажатларни камайтириш имконини беради;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*давлат лабораторияларини янги ускуналар билан, маълумотлар билан ва тор дирадаги мутахассислар билан етарли даражада таъминланмаганлиги;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*давлат инфратузилмани яратиш ва уни молиялаштиришдан халос бўлади.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3. Давлат буюртмалари орқали қўллаб-қувватлаш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инновацион маҳсулотни биринчи харидори бўлганлиги сабабли ушбу маҳсулотни яратган компания инновацион маҳсулотни рақобат курашидан ташқари яратиш имконияга эга бўлади. Бу эса, компаниянинг илмий-техник ривожланишининг ички даражасини ошириш имконини беради.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буюртмасининг камчиликлари: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давлат буюртмасида асосан йирик инновацион компанияларга эътибор қаратилади;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 инновацион маҳсулотнинг сифати эмас, балки ишни бажариш муддати ва қийматига асосий эътибор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қаратилади [4].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571480"/>
            <a:ext cx="750099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 smtClean="0">
                <a:latin typeface="Arial" pitchFamily="34" charset="0"/>
                <a:cs typeface="Arial" pitchFamily="34" charset="0"/>
              </a:rPr>
              <a:t>Ўзбекистонда инновацияларга давлат буюртмасининг асосий талаблари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абличка 4"/>
          <p:cNvSpPr/>
          <p:nvPr/>
        </p:nvSpPr>
        <p:spPr>
          <a:xfrm>
            <a:off x="785786" y="2571744"/>
            <a:ext cx="2928958" cy="2000264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Инновацион маҳсулот импорт ўрнини босиши керак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Табличка 5"/>
          <p:cNvSpPr/>
          <p:nvPr/>
        </p:nvSpPr>
        <p:spPr>
          <a:xfrm>
            <a:off x="5786446" y="2571744"/>
            <a:ext cx="2928958" cy="2000264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Инновацион маҳсулот экспорт қилиниши керак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2844" y="5286388"/>
            <a:ext cx="4214842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Инновацион маҳсулот маҳсулот таннархини пасайтириши керак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14844" y="5286388"/>
            <a:ext cx="4286312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latin typeface="Arial" pitchFamily="34" charset="0"/>
                <a:cs typeface="Arial" pitchFamily="34" charset="0"/>
              </a:rPr>
              <a:t>Инновацион маҳсулот  самарага эга бўлиши керак  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2000232" y="1643050"/>
            <a:ext cx="357190" cy="8572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7143768" y="1643050"/>
            <a:ext cx="357190" cy="8572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3786182" y="1643050"/>
            <a:ext cx="214314" cy="3571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5286380" y="1643050"/>
            <a:ext cx="214314" cy="3571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4. Давлат кафолатлари орқали қўллаб-қувватлаш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68552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кафолатлари инновацион фаолиятни давлат томонидан қўллаб-қувватлашнинг истиқболли шакли ҳисобланади.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кафолатининг 2 тури мавжуд: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Ҳуқуқий кафолат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Молиявий кафолат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Ҳуқуқий кафолат давлат томонидан қонунчиликни инновацион фаолиятга салбий таъсир қиладиган даражада ўзгармаслигига берилган кафолатдир.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	Молиявий кафолат давлат томонидан хорижлик инвесторлар ва кредиторлар олдидаги мажбуриятларнинг тўлови бўйича берилган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кафолатдир [2].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Ўзбекистонда инвестицион фаолият субъектларига давлатнинг ҳуқуқий кафолатлари</a:t>
            </a:r>
            <a:endParaRPr lang="ru-RU" sz="24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Давлат 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инвестиция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фаолияти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субъектларининг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ҳуқуқларини кафолатлайди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Давлат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органлари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уларнинг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мансабдор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шахслари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инвестиция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субъектларининг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қонунчиликка мувофиқ амалга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оширилаётган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фаолиятига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аралашишга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ҳақли эмас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инвесторларнинг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фуқаролиги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яшаш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жойи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иқтисодий фаолиятни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амалга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ошириш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жойи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билан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боғлиқ ҳолда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шунингдек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инвесторларнинг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ёки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инвестицияларнинг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келиб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чиқиш мамлакатига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қараб инвесторларни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камситишга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йўл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қўймасликни кафолатлайди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uz-Cyrl-U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Инновацион фаолиятни давлат томонидан қўллаб-қувватлашнинг бошқа шакллари </a:t>
            </a:r>
            <a:endParaRPr lang="ru-RU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/>
          </a:bodyPr>
          <a:lstStyle/>
          <a:p>
            <a:pPr marL="514350" indent="-514350" algn="ctr">
              <a:spcBef>
                <a:spcPts val="0"/>
              </a:spcBef>
              <a:buAutoNum type="arabicPeriod"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Имтиёзли ижара ставкаларини қўллаш. 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Илмий-тадқиқот учун давлат грантларини бериш.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Инфратузилма объектларини молиялаштириш.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Субсидиялар бериш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Маълумотлар билан таъминлаш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uz-Cyrl-U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6. Маслаҳат хизмати </a:t>
            </a:r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кўрсатиш [5].</a:t>
            </a:r>
            <a:endParaRPr lang="ru-RU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Инновацион фаолиятни давлат томонидан қўллаб-қувватлашнинг бошқа шакллари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Ўзбекистон Республикасида барча ер майдонлари давлат мулки ҳисобланади. Шу сабабли, ердан фойдаланувчи барча субъектлар давлатга ерт солиғи яъни ер рентаси тўлайди. </a:t>
            </a:r>
            <a:endParaRPr lang="uz-Cyrl-UZ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ердан фойдаланувчиларга нисбатан паст ставкада ер солиғи қўллаши мумкин. 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Бундан ташқари, давлат ўзига тегишли бўлган қўзғалмас мулк объектларини инновацион фаолият субъектларига имтиёзли ставкаларда ижарага беришлари мумкин.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Инновацион фаолиятни давлат томонидан қўллаб-қувватлашнинг бошқа шакллари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ўзига тегишли маблағлар ҳисобидан илмий тадқиқотлар учун давлат грантлари ажратилади. 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Ўзбекистон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Республикасининг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Инновацион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фаолият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тўғрисидаги қонунига кўра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Ўзбекистонда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бюджети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маблағлари ва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қонун ҳужжатларида тақиқланмаган бошқа манбалар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ҳисобидан инновацияларни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яратишга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оид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тадқиқотлар молиялаштирилади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бюджети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маблағлари билан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бирга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Инновацион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ривожланишни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новаторлик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ғояларини қўллаб-қувватлаш жамғармасининг маблағлари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ҳисобидан давлат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грантлари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ажратилади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Инновацион фаолиятни давлат томонидан қўллаб-қувватлашнинг бошқа шакллари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05448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инфратузилма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фаолиятни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моддий-техник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молиявий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ташкилий-услубий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ахборот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консультатив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ва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бошқа жиҳатдан таъминлайдиган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корхоналар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ташкилотлар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муассасалар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мулкчиликнинг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исталган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шаклидаги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улар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бирлашмаларининг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мажмуидир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[7].</a:t>
            </a:r>
            <a:endParaRPr lang="ru-RU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Инновацион фаолиятни давлат томонидан қўллаб-қувватлашнинг бошқа шакллари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Ўзбекистонда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инфратузилмани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томонидан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молиялаштириш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манбалари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Ўзбекистон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Республикасининг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республика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бюджети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*Қорақалпоғистон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Республикасининг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республика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бюджети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ҳамда вилоятлар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Тошкент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шаҳар маҳаллий бюджетлари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*Инновацион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ривожланишни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новаторлик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ғояларини қўллаб-қувватлаш жамғармаси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*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инновацион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фаолиятни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қўллаб-қувватлаш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давлат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жамғармалари.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Инновацион фаолиятни давлат томонидан қўллаб-қувватлашнинг бошқа шакллари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Субсидиялар бериш инновацион фаолиятни давлат томонидан қўллаб-қувватлашнинг мустақил шаклларидан бири ҳисобланади. 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Субсидиялар, одатда, давлат бюджетининг маблағлари ҳисобидан инновацион фаолият субъектларининг инновацион харажатларини бир қисмини молиялаштириш учун берилади.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Субсидия икки хил шаклда берилади: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Дотация</a:t>
            </a: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Субвенция.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Инновацион фаолиятни давлат томонидан қўллаб-қувватлашнинг бошқа шакллари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uz-Cyrl-UZ" sz="2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Фундаментал тадқиқотларда назарий қарашлар ва ёндашувлар тасдиқланади ёки инкор қилинади.</a:t>
            </a:r>
            <a:endParaRPr lang="ru-RU" sz="2800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uz-Cyrl-UZ" sz="2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Фундаментал тадқиқотлар инновацион ғояларни ишлаб чиқиш ва янги йўналишларни аниқлаш имконини беради. Фундаментал тадқиқотлар бирдан самара бермайди. Шу сабабли, улар давлат бюджетидан молиялаштирилиши керак.</a:t>
            </a:r>
            <a:endParaRPr lang="ru-RU" sz="2800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Инновацион фаолиятни давлат томонидан қўллаб-қувватлашнинг бошқа шакллари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Осло директивасига асосан тайёрланган Инновацион тадқиқотларнинг ягона дастурида икки асосий мақсад кўзда тутилган: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ИИҲТ аъзо мамлакатларда тадқиқотлар дастурини ишлаб чиқишни енгиллаштириш.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Тадқиқотлар жараёнида олинган натижаларни таққослаш имкониятларини таъминлаш.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Халқаро стандартлар турли мамлакатлардаги инновацияларни ўзаро таққослаш имконини берадиган нормативларни шакллантиришни кўзда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тутади [6].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Инновацион фаолиятни давлат томонидан қўллаб-қувватлашнинг бошқа шакллари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197361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Миллий иқтисодиётни инновацион тизимларга ўтиши бозорнинг исталган конъюнктуравий ўзгаришларига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мослашиш 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имконини беради, янги илмий билимларни интенсив ўзлаштириш ва тарқатишни таъминлайди.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Ҳозирги даврда Ўзбекистонда инновацион фаолиятни ривожланиш даражаси паст. Бунинг асосий сабабларидан бири бўлиб, информацион инфратузилмани етарли даражада ривожланмаганлиги ҳисобланади.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Фойдаланилган адабиётлар</a:t>
            </a:r>
            <a:endParaRPr lang="ru-RU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Богатова Е. Инновационная экономика.– Москва: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Русайнс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2021.</a:t>
            </a:r>
          </a:p>
          <a:p>
            <a:pPr algn="ctr" fontAlgn="base" hangingPunct="0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Дынкин А.А. Инновационная экономика. – Москва: Наука, 2004.</a:t>
            </a:r>
          </a:p>
          <a:p>
            <a:pPr algn="ctr" fontAlgn="base" hangingPunct="0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 Ковалев П.П. Успешный инвестиционный проект: риски, проблемы и решения. – М.: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Альпина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Паблишер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2017. 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Trinugroho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I, Lau E. Business Innovation and Development in Emerging Economies.– CRC Press, 2020.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Atkinson R., Ezell S. Innovation Economics: The Race for Global Advantage Paperback. – Vale University Press, 2014.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 Якушев А.А. Инновационная экономика: теория и практика. –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Балашиха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Де-По</a:t>
            </a:r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2011.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uz-Cyrl-U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7. 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Foss. N.J.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Recources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Technology and Strategy: Explorations in the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Resoursee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-Based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Perspektive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 – Oxford University Press, 2000.</a:t>
            </a:r>
            <a:endParaRPr lang="ru-RU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1519</Words>
  <Application>Microsoft Office PowerPoint</Application>
  <PresentationFormat>Экран (4:3)</PresentationFormat>
  <Paragraphs>155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Бизнес ва тадбиркорлик олий мактаби Кафедра:  Инвестициялар ва лойиҳа бошқаруви Фан: Тадбиркорлик ва инновациялар Мавзу: Инновацион фаолиятни давлат томонидан қўллаб-қувватлаш State support for innovation activity.</vt:lpstr>
      <vt:lpstr>Маъруза режаси</vt:lpstr>
      <vt:lpstr>1. Инновацион фаолиятни давлат томонидан қўллаб-қувватлаш шакллари</vt:lpstr>
      <vt:lpstr>1. Инновацион фаолиятни давлат томонидан қўллаб-қувватлаш шакллари</vt:lpstr>
      <vt:lpstr>1. Инновацион фаолиятни давлат томонидан қўллаб-қувватлаш шакллари</vt:lpstr>
      <vt:lpstr>1. Инновацион фаолиятни давлат томонидан қўллаб-қувватлаш шакллари</vt:lpstr>
      <vt:lpstr>Слайд 7</vt:lpstr>
      <vt:lpstr>Давлат томонидан инновацион фаолиятни молиявий қўллаб-қувватлаш шартлари</vt:lpstr>
      <vt:lpstr>2. Солиқ имтиёзлари орқали қўллаб-қувватлаш</vt:lpstr>
      <vt:lpstr>2. Солиқ имтиёзлари орқали қўллаб-қувватлаш</vt:lpstr>
      <vt:lpstr>2. Солиқ имтиёзлари орқали қўллаб-қувватлаш</vt:lpstr>
      <vt:lpstr>2. Солиқ имтиёзлари орқали қўллаб-қувватлаш</vt:lpstr>
      <vt:lpstr>Слайд 13</vt:lpstr>
      <vt:lpstr>Слайд 14</vt:lpstr>
      <vt:lpstr>Слайд 15</vt:lpstr>
      <vt:lpstr>3. Давлат буюртмалари орқали қўллаб-қувватлаш</vt:lpstr>
      <vt:lpstr>3. Давлат буюртмалари орқали қўллаб-қувватлаш</vt:lpstr>
      <vt:lpstr>Слайд 18</vt:lpstr>
      <vt:lpstr>4. Давлат кафолатлари орқали қўллаб-қувватлаш</vt:lpstr>
      <vt:lpstr>Ўзбекистонда инвестицион фаолият субъектларига давлатнинг ҳуқуқий кафолатлари</vt:lpstr>
      <vt:lpstr>5. Инновацион фаолиятни давлат томонидан қўллаб-қувватлашнинг бошқа шакллари </vt:lpstr>
      <vt:lpstr>5. Инновацион фаолиятни давлат томонидан қўллаб-қувватлашнинг бошқа шакллари </vt:lpstr>
      <vt:lpstr>5. Инновацион фаолиятни давлат томонидан қўллаб-қувватлашнинг бошқа шакллари </vt:lpstr>
      <vt:lpstr>5. Инновацион фаолиятни давлат томонидан қўллаб-қувватлашнинг бошқа шакллари </vt:lpstr>
      <vt:lpstr>5. Инновацион фаолиятни давлат томонидан қўллаб-қувватлашнинг бошқа шакллари </vt:lpstr>
      <vt:lpstr>5. Инновацион фаолиятни давлат томонидан қўллаб-қувватлашнинг бошқа шакллари </vt:lpstr>
      <vt:lpstr>5. Инновацион фаолиятни давлат томонидан қўллаб-қувватлашнинг бошқа шакллари </vt:lpstr>
      <vt:lpstr>5. Инновацион фаолиятни давлат томонидан қўллаб-қувватлашнинг бошқа шакллари </vt:lpstr>
      <vt:lpstr>5. Инновацион фаолиятни давлат томонидан қўллаб-қувватлашнинг бошқа шакллари </vt:lpstr>
      <vt:lpstr>Фойдаланилган адабиётлар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t.boboqulov</cp:lastModifiedBy>
  <cp:revision>188</cp:revision>
  <dcterms:created xsi:type="dcterms:W3CDTF">2020-11-17T03:35:27Z</dcterms:created>
  <dcterms:modified xsi:type="dcterms:W3CDTF">2021-11-01T08:18:51Z</dcterms:modified>
</cp:coreProperties>
</file>