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31.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61" r:id="rId4"/>
    <p:sldId id="258" r:id="rId5"/>
    <p:sldId id="259" r:id="rId6"/>
    <p:sldId id="260" r:id="rId7"/>
    <p:sldId id="262" r:id="rId8"/>
    <p:sldId id="264" r:id="rId9"/>
    <p:sldId id="265" r:id="rId10"/>
    <p:sldId id="287" r:id="rId11"/>
    <p:sldId id="266" r:id="rId12"/>
    <p:sldId id="267" r:id="rId13"/>
    <p:sldId id="268" r:id="rId14"/>
    <p:sldId id="269" r:id="rId15"/>
    <p:sldId id="275" r:id="rId16"/>
    <p:sldId id="276" r:id="rId17"/>
    <p:sldId id="277" r:id="rId18"/>
    <p:sldId id="278" r:id="rId19"/>
    <p:sldId id="279" r:id="rId20"/>
    <p:sldId id="282" r:id="rId21"/>
    <p:sldId id="270" r:id="rId22"/>
    <p:sldId id="271" r:id="rId23"/>
    <p:sldId id="283" r:id="rId24"/>
    <p:sldId id="284" r:id="rId25"/>
    <p:sldId id="272" r:id="rId26"/>
    <p:sldId id="285" r:id="rId27"/>
    <p:sldId id="273" r:id="rId28"/>
    <p:sldId id="280" r:id="rId29"/>
    <p:sldId id="281" r:id="rId30"/>
    <p:sldId id="286" r:id="rId31"/>
    <p:sldId id="274" r:id="rId32"/>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 xmlns:p14="http://schemas.microsoft.com/office/powerpoint/2010/main" val="0"/>
    </p:ext>
    <p:ext uri="{D31A062A-798A-4329-ABDD-BBA856620510}">
      <p14:defaultImageDpi xmlns="" xmlns:p14="http://schemas.microsoft.com/office/powerpoint/2010/main"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86" d="100"/>
          <a:sy n="86" d="100"/>
        </p:scale>
        <p:origin x="-1494" y="-90"/>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a:t>Образец заголовка</a:t>
            </a:r>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a:t>Образец подзаголовка</a:t>
            </a:r>
          </a:p>
        </p:txBody>
      </p:sp>
      <p:sp>
        <p:nvSpPr>
          <p:cNvPr id="4" name="Дата 3"/>
          <p:cNvSpPr>
            <a:spLocks noGrp="1"/>
          </p:cNvSpPr>
          <p:nvPr>
            <p:ph type="dt" sz="half" idx="10"/>
          </p:nvPr>
        </p:nvSpPr>
        <p:spPr/>
        <p:txBody>
          <a:bodyPr/>
          <a:lstStyle/>
          <a:p>
            <a:fld id="{94DB39CF-7719-4D24-A219-85D0200A0EA9}" type="datetimeFigureOut">
              <a:rPr lang="ru-RU" smtClean="0"/>
              <a:pPr/>
              <a:t>02.11.2021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453EC145-B3D0-41FE-AEB3-22593C166171}" type="slidenum">
              <a:rPr lang="ru-RU" smtClean="0"/>
              <a:pPr/>
              <a:t>‹#›</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Содержимое 2"/>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10"/>
          </p:nvPr>
        </p:nvSpPr>
        <p:spPr/>
        <p:txBody>
          <a:bodyPr/>
          <a:lstStyle/>
          <a:p>
            <a:fld id="{94DB39CF-7719-4D24-A219-85D0200A0EA9}" type="datetimeFigureOut">
              <a:rPr lang="ru-RU" smtClean="0"/>
              <a:pPr/>
              <a:t>02.11.2021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453EC145-B3D0-41FE-AEB3-22593C166171}" type="slidenum">
              <a:rPr lang="ru-RU" smtClean="0"/>
              <a:pPr/>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a:t>Образец заголовка</a:t>
            </a:r>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a:t>Образец текста</a:t>
            </a:r>
          </a:p>
        </p:txBody>
      </p:sp>
      <p:sp>
        <p:nvSpPr>
          <p:cNvPr id="4" name="Дата 3"/>
          <p:cNvSpPr>
            <a:spLocks noGrp="1"/>
          </p:cNvSpPr>
          <p:nvPr>
            <p:ph type="dt" sz="half" idx="10"/>
          </p:nvPr>
        </p:nvSpPr>
        <p:spPr/>
        <p:txBody>
          <a:bodyPr/>
          <a:lstStyle/>
          <a:p>
            <a:fld id="{94DB39CF-7719-4D24-A219-85D0200A0EA9}" type="datetimeFigureOut">
              <a:rPr lang="ru-RU" smtClean="0"/>
              <a:pPr/>
              <a:t>02.11.2021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453EC145-B3D0-41FE-AEB3-22593C166171}" type="slidenum">
              <a:rPr lang="ru-RU" smtClean="0"/>
              <a:pPr/>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Содержимое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Содержимое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Дата 4"/>
          <p:cNvSpPr>
            <a:spLocks noGrp="1"/>
          </p:cNvSpPr>
          <p:nvPr>
            <p:ph type="dt" sz="half" idx="10"/>
          </p:nvPr>
        </p:nvSpPr>
        <p:spPr/>
        <p:txBody>
          <a:bodyPr/>
          <a:lstStyle/>
          <a:p>
            <a:fld id="{94DB39CF-7719-4D24-A219-85D0200A0EA9}" type="datetimeFigureOut">
              <a:rPr lang="ru-RU" smtClean="0"/>
              <a:pPr/>
              <a:t>02.11.2021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453EC145-B3D0-41FE-AEB3-22593C166171}" type="slidenum">
              <a:rPr lang="ru-RU" smtClean="0"/>
              <a:pPr/>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a:t>Образец заголовка</a:t>
            </a:r>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7" name="Дата 6"/>
          <p:cNvSpPr>
            <a:spLocks noGrp="1"/>
          </p:cNvSpPr>
          <p:nvPr>
            <p:ph type="dt" sz="half" idx="10"/>
          </p:nvPr>
        </p:nvSpPr>
        <p:spPr/>
        <p:txBody>
          <a:bodyPr/>
          <a:lstStyle/>
          <a:p>
            <a:fld id="{94DB39CF-7719-4D24-A219-85D0200A0EA9}" type="datetimeFigureOut">
              <a:rPr lang="ru-RU" smtClean="0"/>
              <a:pPr/>
              <a:t>02.11.2021</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453EC145-B3D0-41FE-AEB3-22593C166171}" type="slidenum">
              <a:rPr lang="ru-RU" smtClean="0"/>
              <a:pPr/>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Дата 2"/>
          <p:cNvSpPr>
            <a:spLocks noGrp="1"/>
          </p:cNvSpPr>
          <p:nvPr>
            <p:ph type="dt" sz="half" idx="10"/>
          </p:nvPr>
        </p:nvSpPr>
        <p:spPr/>
        <p:txBody>
          <a:bodyPr/>
          <a:lstStyle/>
          <a:p>
            <a:fld id="{94DB39CF-7719-4D24-A219-85D0200A0EA9}" type="datetimeFigureOut">
              <a:rPr lang="ru-RU" smtClean="0"/>
              <a:pPr/>
              <a:t>02.11.2021</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453EC145-B3D0-41FE-AEB3-22593C166171}" type="slidenum">
              <a:rPr lang="ru-RU" smtClean="0"/>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94DB39CF-7719-4D24-A219-85D0200A0EA9}" type="datetimeFigureOut">
              <a:rPr lang="ru-RU" smtClean="0"/>
              <a:pPr/>
              <a:t>02.11.2021</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453EC145-B3D0-41FE-AEB3-22593C166171}" type="slidenum">
              <a:rPr lang="ru-RU" smtClean="0"/>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a:t>Образец заголовка</a:t>
            </a:r>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Дата 4"/>
          <p:cNvSpPr>
            <a:spLocks noGrp="1"/>
          </p:cNvSpPr>
          <p:nvPr>
            <p:ph type="dt" sz="half" idx="10"/>
          </p:nvPr>
        </p:nvSpPr>
        <p:spPr/>
        <p:txBody>
          <a:bodyPr/>
          <a:lstStyle/>
          <a:p>
            <a:fld id="{94DB39CF-7719-4D24-A219-85D0200A0EA9}" type="datetimeFigureOut">
              <a:rPr lang="ru-RU" smtClean="0"/>
              <a:pPr/>
              <a:t>02.11.2021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453EC145-B3D0-41FE-AEB3-22593C166171}" type="slidenum">
              <a:rPr lang="ru-RU" smtClean="0"/>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a:t>Образец заголовка</a:t>
            </a:r>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Дата 4"/>
          <p:cNvSpPr>
            <a:spLocks noGrp="1"/>
          </p:cNvSpPr>
          <p:nvPr>
            <p:ph type="dt" sz="half" idx="10"/>
          </p:nvPr>
        </p:nvSpPr>
        <p:spPr/>
        <p:txBody>
          <a:bodyPr/>
          <a:lstStyle/>
          <a:p>
            <a:fld id="{94DB39CF-7719-4D24-A219-85D0200A0EA9}" type="datetimeFigureOut">
              <a:rPr lang="ru-RU" smtClean="0"/>
              <a:pPr/>
              <a:t>02.11.2021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453EC145-B3D0-41FE-AEB3-22593C166171}" type="slidenum">
              <a:rPr lang="ru-RU" smtClean="0"/>
              <a:pPr/>
              <a:t>‹#›</a:t>
            </a:fld>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Вертикальный текст 2"/>
          <p:cNvSpPr>
            <a:spLocks noGrp="1"/>
          </p:cNvSpPr>
          <p:nvPr>
            <p:ph type="body" orient="vert" idx="1"/>
          </p:nvPr>
        </p:nvSpPr>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10"/>
          </p:nvPr>
        </p:nvSpPr>
        <p:spPr/>
        <p:txBody>
          <a:bodyPr/>
          <a:lstStyle/>
          <a:p>
            <a:fld id="{94DB39CF-7719-4D24-A219-85D0200A0EA9}" type="datetimeFigureOut">
              <a:rPr lang="ru-RU" smtClean="0"/>
              <a:pPr/>
              <a:t>02.11.2021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453EC145-B3D0-41FE-AEB3-22593C166171}" type="slidenum">
              <a:rPr lang="ru-RU" smtClean="0"/>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a:t>Образец заголовка</a:t>
            </a:r>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10"/>
          </p:nvPr>
        </p:nvSpPr>
        <p:spPr/>
        <p:txBody>
          <a:bodyPr/>
          <a:lstStyle/>
          <a:p>
            <a:fld id="{94DB39CF-7719-4D24-A219-85D0200A0EA9}" type="datetimeFigureOut">
              <a:rPr lang="ru-RU" smtClean="0"/>
              <a:pPr/>
              <a:t>02.11.2021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453EC145-B3D0-41FE-AEB3-22593C166171}" type="slidenum">
              <a:rPr lang="ru-RU" smtClean="0"/>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a:t>Образец заголовка</a:t>
            </a:r>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4DB39CF-7719-4D24-A219-85D0200A0EA9}" type="datetimeFigureOut">
              <a:rPr lang="ru-RU" smtClean="0"/>
              <a:pPr/>
              <a:t>02.11.2021</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53EC145-B3D0-41FE-AEB3-22593C166171}" type="slidenum">
              <a:rPr lang="ru-RU" smtClean="0"/>
              <a:pPr/>
              <a:t>‹#›</a:t>
            </a:fld>
            <a:endParaRPr lang="ru-RU"/>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1071546"/>
            <a:ext cx="7772400" cy="4143403"/>
          </a:xfrm>
        </p:spPr>
        <p:txBody>
          <a:bodyPr>
            <a:normAutofit fontScale="90000"/>
          </a:bodyPr>
          <a:lstStyle/>
          <a:p>
            <a:r>
              <a:rPr lang="uz-Cyrl-UZ" sz="2800" b="1" dirty="0">
                <a:solidFill>
                  <a:srgbClr val="0070C0"/>
                </a:solidFill>
                <a:latin typeface="Arial" pitchFamily="34" charset="0"/>
                <a:cs typeface="Arial" pitchFamily="34" charset="0"/>
              </a:rPr>
              <a:t>Бизнес ва тадбиркорлик олий мактаби</a:t>
            </a:r>
            <a:br>
              <a:rPr lang="uz-Cyrl-UZ" sz="2800" b="1" dirty="0">
                <a:solidFill>
                  <a:srgbClr val="0070C0"/>
                </a:solidFill>
                <a:latin typeface="Arial" pitchFamily="34" charset="0"/>
                <a:cs typeface="Arial" pitchFamily="34" charset="0"/>
              </a:rPr>
            </a:br>
            <a:r>
              <a:rPr lang="uz-Cyrl-UZ" sz="2800" b="1" dirty="0">
                <a:solidFill>
                  <a:srgbClr val="0070C0"/>
                </a:solidFill>
                <a:latin typeface="Arial" pitchFamily="34" charset="0"/>
                <a:cs typeface="Arial" pitchFamily="34" charset="0"/>
              </a:rPr>
              <a:t>Кафедра: </a:t>
            </a:r>
            <a:br>
              <a:rPr lang="uz-Cyrl-UZ" sz="2800" b="1" dirty="0">
                <a:solidFill>
                  <a:srgbClr val="0070C0"/>
                </a:solidFill>
                <a:latin typeface="Arial" pitchFamily="34" charset="0"/>
                <a:cs typeface="Arial" pitchFamily="34" charset="0"/>
              </a:rPr>
            </a:br>
            <a:r>
              <a:rPr lang="uz-Cyrl-UZ" sz="2800" b="1" dirty="0">
                <a:solidFill>
                  <a:srgbClr val="0070C0"/>
                </a:solidFill>
                <a:latin typeface="Arial" pitchFamily="34" charset="0"/>
                <a:cs typeface="Arial" pitchFamily="34" charset="0"/>
              </a:rPr>
              <a:t>Инвестициялар ва лойиҳа бошқаруви</a:t>
            </a:r>
            <a:br>
              <a:rPr lang="uz-Cyrl-UZ" sz="2800" b="1" dirty="0">
                <a:solidFill>
                  <a:srgbClr val="0070C0"/>
                </a:solidFill>
                <a:latin typeface="Arial" pitchFamily="34" charset="0"/>
                <a:cs typeface="Arial" pitchFamily="34" charset="0"/>
              </a:rPr>
            </a:br>
            <a:r>
              <a:rPr lang="uz-Cyrl-UZ" sz="2800" b="1" dirty="0">
                <a:solidFill>
                  <a:srgbClr val="0070C0"/>
                </a:solidFill>
                <a:latin typeface="Arial" pitchFamily="34" charset="0"/>
                <a:cs typeface="Arial" pitchFamily="34" charset="0"/>
              </a:rPr>
              <a:t>Фан:</a:t>
            </a:r>
            <a:br>
              <a:rPr lang="uz-Cyrl-UZ" sz="2800" b="1" dirty="0">
                <a:solidFill>
                  <a:srgbClr val="0070C0"/>
                </a:solidFill>
                <a:latin typeface="Arial" pitchFamily="34" charset="0"/>
                <a:cs typeface="Arial" pitchFamily="34" charset="0"/>
              </a:rPr>
            </a:br>
            <a:r>
              <a:rPr lang="uz-Cyrl-UZ" sz="3200" b="1" dirty="0">
                <a:solidFill>
                  <a:srgbClr val="0070C0"/>
                </a:solidFill>
                <a:latin typeface="Arial" pitchFamily="34" charset="0"/>
                <a:cs typeface="Arial" pitchFamily="34" charset="0"/>
              </a:rPr>
              <a:t>Тадбиркорлик ва инновациялар</a:t>
            </a:r>
            <a:r>
              <a:rPr lang="uz-Cyrl-UZ" sz="2800" b="1" dirty="0">
                <a:solidFill>
                  <a:srgbClr val="0070C0"/>
                </a:solidFill>
                <a:latin typeface="Arial" pitchFamily="34" charset="0"/>
                <a:cs typeface="Arial" pitchFamily="34" charset="0"/>
              </a:rPr>
              <a:t/>
            </a:r>
            <a:br>
              <a:rPr lang="uz-Cyrl-UZ" sz="2800" b="1" dirty="0">
                <a:solidFill>
                  <a:srgbClr val="0070C0"/>
                </a:solidFill>
                <a:latin typeface="Arial" pitchFamily="34" charset="0"/>
                <a:cs typeface="Arial" pitchFamily="34" charset="0"/>
              </a:rPr>
            </a:br>
            <a:r>
              <a:rPr lang="uz-Cyrl-UZ" sz="2800" b="1" dirty="0">
                <a:solidFill>
                  <a:srgbClr val="0070C0"/>
                </a:solidFill>
                <a:latin typeface="Arial" pitchFamily="34" charset="0"/>
                <a:cs typeface="Arial" pitchFamily="34" charset="0"/>
              </a:rPr>
              <a:t>Тадбиркорлик субъектларининг ташқи савдо </a:t>
            </a:r>
            <a:r>
              <a:rPr lang="uz-Cyrl-UZ" sz="2800" b="1" dirty="0" smtClean="0">
                <a:solidFill>
                  <a:srgbClr val="0070C0"/>
                </a:solidFill>
                <a:latin typeface="Arial" pitchFamily="34" charset="0"/>
                <a:cs typeface="Arial" pitchFamily="34" charset="0"/>
              </a:rPr>
              <a:t>фаолияти</a:t>
            </a:r>
            <a:r>
              <a:rPr lang="en-US" sz="2800" b="1" dirty="0" smtClean="0">
                <a:solidFill>
                  <a:srgbClr val="0070C0"/>
                </a:solidFill>
                <a:latin typeface="Arial" pitchFamily="34" charset="0"/>
                <a:cs typeface="Arial" pitchFamily="34" charset="0"/>
              </a:rPr>
              <a:t> </a:t>
            </a:r>
            <a:r>
              <a:rPr lang="uz-Cyrl-UZ" sz="2800" b="1" dirty="0" smtClean="0">
                <a:solidFill>
                  <a:srgbClr val="0070C0"/>
                </a:solidFill>
                <a:latin typeface="Arial" pitchFamily="34" charset="0"/>
                <a:cs typeface="Arial" pitchFamily="34" charset="0"/>
              </a:rPr>
              <a:t>ва уни инновацион ривожлантириш</a:t>
            </a:r>
            <a:r>
              <a:rPr lang="en-US" sz="2800" b="1" dirty="0" smtClean="0">
                <a:solidFill>
                  <a:srgbClr val="0070C0"/>
                </a:solidFill>
                <a:latin typeface="Arial" pitchFamily="34" charset="0"/>
                <a:cs typeface="Arial" pitchFamily="34" charset="0"/>
              </a:rPr>
              <a:t/>
            </a:r>
            <a:br>
              <a:rPr lang="en-US" sz="2800" b="1" dirty="0" smtClean="0">
                <a:solidFill>
                  <a:srgbClr val="0070C0"/>
                </a:solidFill>
                <a:latin typeface="Arial" pitchFamily="34" charset="0"/>
                <a:cs typeface="Arial" pitchFamily="34" charset="0"/>
              </a:rPr>
            </a:br>
            <a:r>
              <a:rPr lang="en-US" sz="2800" b="1" dirty="0" smtClean="0">
                <a:solidFill>
                  <a:srgbClr val="0070C0"/>
                </a:solidFill>
                <a:latin typeface="Arial" pitchFamily="34" charset="0"/>
                <a:cs typeface="Arial" pitchFamily="34" charset="0"/>
              </a:rPr>
              <a:t>Foreign economic activity of business entities and its innovative development.</a:t>
            </a:r>
            <a:endParaRPr lang="ru-RU" sz="3200" b="1" dirty="0">
              <a:solidFill>
                <a:srgbClr val="0070C0"/>
              </a:solidFill>
              <a:latin typeface="Arial" pitchFamily="34" charset="0"/>
              <a:cs typeface="Arial" pitchFamily="34" charset="0"/>
            </a:endParaRPr>
          </a:p>
        </p:txBody>
      </p:sp>
      <p:sp>
        <p:nvSpPr>
          <p:cNvPr id="3" name="Подзаголовок 2"/>
          <p:cNvSpPr>
            <a:spLocks noGrp="1"/>
          </p:cNvSpPr>
          <p:nvPr>
            <p:ph type="subTitle" idx="1"/>
          </p:nvPr>
        </p:nvSpPr>
        <p:spPr>
          <a:xfrm>
            <a:off x="1371600" y="5517232"/>
            <a:ext cx="7232848" cy="648072"/>
          </a:xfrm>
        </p:spPr>
        <p:txBody>
          <a:bodyPr>
            <a:normAutofit/>
          </a:bodyPr>
          <a:lstStyle/>
          <a:p>
            <a:pPr algn="r"/>
            <a:r>
              <a:rPr lang="uz-Cyrl-UZ" sz="2400" b="1" dirty="0">
                <a:solidFill>
                  <a:srgbClr val="7030A0"/>
                </a:solidFill>
                <a:latin typeface="Arial" pitchFamily="34" charset="0"/>
                <a:cs typeface="Arial" pitchFamily="34" charset="0"/>
              </a:rPr>
              <a:t>и.ф.д., проф. Т.И. Бобакулов</a:t>
            </a:r>
            <a:endParaRPr lang="ru-RU" sz="2400" b="1" dirty="0">
              <a:solidFill>
                <a:srgbClr val="7030A0"/>
              </a:solidFill>
              <a:latin typeface="Arial" pitchFamily="34" charset="0"/>
              <a:cs typeface="Arial" pitchFamily="34"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uz-Cyrl-UZ" sz="2800" b="1" dirty="0">
                <a:solidFill>
                  <a:srgbClr val="0070C0"/>
                </a:solidFill>
                <a:latin typeface="Arial" pitchFamily="34" charset="0"/>
                <a:cs typeface="Arial" pitchFamily="34" charset="0"/>
              </a:rPr>
              <a:t>Маъруза режаси</a:t>
            </a:r>
            <a:endParaRPr lang="ru-RU" sz="2800" b="1" dirty="0">
              <a:solidFill>
                <a:srgbClr val="0070C0"/>
              </a:solidFill>
              <a:latin typeface="Arial" pitchFamily="34" charset="0"/>
              <a:cs typeface="Arial" pitchFamily="34" charset="0"/>
            </a:endParaRPr>
          </a:p>
        </p:txBody>
      </p:sp>
      <p:sp>
        <p:nvSpPr>
          <p:cNvPr id="3" name="Содержимое 2"/>
          <p:cNvSpPr>
            <a:spLocks noGrp="1"/>
          </p:cNvSpPr>
          <p:nvPr>
            <p:ph idx="1"/>
          </p:nvPr>
        </p:nvSpPr>
        <p:spPr>
          <a:xfrm>
            <a:off x="457200" y="1857364"/>
            <a:ext cx="8229600" cy="4268799"/>
          </a:xfrm>
        </p:spPr>
        <p:txBody>
          <a:bodyPr>
            <a:normAutofit/>
          </a:bodyPr>
          <a:lstStyle/>
          <a:p>
            <a:pPr algn="ctr">
              <a:spcBef>
                <a:spcPts val="0"/>
              </a:spcBef>
              <a:buNone/>
            </a:pPr>
            <a:r>
              <a:rPr lang="uz-Cyrl-UZ" sz="2800" b="1" dirty="0">
                <a:solidFill>
                  <a:srgbClr val="7030A0"/>
                </a:solidFill>
                <a:latin typeface="Arial" pitchFamily="34" charset="0"/>
                <a:cs typeface="Arial" pitchFamily="34" charset="0"/>
              </a:rPr>
              <a:t>1. Ташқи савдо битимларининг шартлари</a:t>
            </a:r>
          </a:p>
          <a:p>
            <a:pPr algn="ctr">
              <a:spcBef>
                <a:spcPts val="0"/>
              </a:spcBef>
              <a:buNone/>
            </a:pPr>
            <a:r>
              <a:rPr lang="uz-Cyrl-UZ" sz="2800" b="1" dirty="0">
                <a:solidFill>
                  <a:srgbClr val="7030A0"/>
                </a:solidFill>
                <a:latin typeface="Arial" pitchFamily="34" charset="0"/>
                <a:cs typeface="Arial" pitchFamily="34" charset="0"/>
              </a:rPr>
              <a:t>2. Ташқи савдо битимлари бўйича тўловларни амалга ошириш тартиби</a:t>
            </a:r>
          </a:p>
          <a:p>
            <a:pPr algn="ctr">
              <a:spcBef>
                <a:spcPts val="0"/>
              </a:spcBef>
              <a:buNone/>
            </a:pPr>
            <a:r>
              <a:rPr lang="uz-Cyrl-UZ" sz="2800" b="1" dirty="0">
                <a:solidFill>
                  <a:srgbClr val="7030A0"/>
                </a:solidFill>
                <a:latin typeface="Arial" pitchFamily="34" charset="0"/>
                <a:cs typeface="Arial" pitchFamily="34" charset="0"/>
              </a:rPr>
              <a:t>3. Ташқи савдо фаолиятини инновацион ривожлантириш</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pPr>
              <a:spcBef>
                <a:spcPts val="0"/>
              </a:spcBef>
            </a:pPr>
            <a:r>
              <a:rPr lang="uz-Cyrl-UZ" sz="2800" b="1" dirty="0">
                <a:solidFill>
                  <a:srgbClr val="0070C0"/>
                </a:solidFill>
                <a:latin typeface="Arial" pitchFamily="34" charset="0"/>
                <a:cs typeface="Arial" pitchFamily="34" charset="0"/>
              </a:rPr>
              <a:t>1. Ташқи савдо битимларининг шартлари</a:t>
            </a:r>
          </a:p>
        </p:txBody>
      </p:sp>
      <p:sp>
        <p:nvSpPr>
          <p:cNvPr id="3" name="Содержимое 2"/>
          <p:cNvSpPr>
            <a:spLocks noGrp="1"/>
          </p:cNvSpPr>
          <p:nvPr>
            <p:ph idx="1"/>
          </p:nvPr>
        </p:nvSpPr>
        <p:spPr>
          <a:xfrm>
            <a:off x="457200" y="1556792"/>
            <a:ext cx="8229600" cy="4569371"/>
          </a:xfrm>
        </p:spPr>
        <p:txBody>
          <a:bodyPr>
            <a:normAutofit fontScale="92500" lnSpcReduction="20000"/>
          </a:bodyPr>
          <a:lstStyle/>
          <a:p>
            <a:pPr algn="ctr">
              <a:buNone/>
            </a:pPr>
            <a:r>
              <a:rPr lang="uz-Cyrl-UZ" sz="2400" b="1" dirty="0">
                <a:solidFill>
                  <a:srgbClr val="7030A0"/>
                </a:solidFill>
                <a:latin typeface="Arial" pitchFamily="34" charset="0"/>
                <a:cs typeface="Arial" pitchFamily="34" charset="0"/>
              </a:rPr>
              <a:t>Ташқи савдо битимларининг валютавий шартлари:</a:t>
            </a:r>
          </a:p>
          <a:p>
            <a:pPr algn="ctr">
              <a:buNone/>
            </a:pPr>
            <a:r>
              <a:rPr lang="uz-Cyrl-UZ" sz="2400" b="1" u="sng" dirty="0">
                <a:solidFill>
                  <a:srgbClr val="7030A0"/>
                </a:solidFill>
                <a:latin typeface="Arial" pitchFamily="34" charset="0"/>
                <a:cs typeface="Arial" pitchFamily="34" charset="0"/>
              </a:rPr>
              <a:t>1. Шартнома баҳоси.</a:t>
            </a:r>
          </a:p>
          <a:p>
            <a:pPr algn="ctr">
              <a:buNone/>
            </a:pPr>
            <a:r>
              <a:rPr lang="uz-Cyrl-UZ" sz="2400" b="1" dirty="0">
                <a:solidFill>
                  <a:srgbClr val="7030A0"/>
                </a:solidFill>
                <a:latin typeface="Arial" pitchFamily="34" charset="0"/>
                <a:cs typeface="Arial" pitchFamily="34" charset="0"/>
              </a:rPr>
              <a:t>Бу товарни сотиб олувчи товарни сотувчига тўлаши лозим бўлган ва маълум бир валютада акс этган пул миқдоридир.</a:t>
            </a:r>
          </a:p>
          <a:p>
            <a:pPr algn="ctr">
              <a:buNone/>
            </a:pPr>
            <a:r>
              <a:rPr lang="uz-Cyrl-UZ" sz="2400" b="1" dirty="0">
                <a:solidFill>
                  <a:srgbClr val="7030A0"/>
                </a:solidFill>
                <a:latin typeface="Arial" pitchFamily="34" charset="0"/>
                <a:cs typeface="Arial" pitchFamily="34" charset="0"/>
              </a:rPr>
              <a:t>Халқаро савдода қаттиқ ва ўзгарувчан баҳолар кенг қўлланилади:</a:t>
            </a:r>
          </a:p>
          <a:p>
            <a:pPr algn="ctr">
              <a:buNone/>
            </a:pPr>
            <a:r>
              <a:rPr lang="uz-Cyrl-UZ" sz="2400" b="1" dirty="0">
                <a:solidFill>
                  <a:srgbClr val="7030A0"/>
                </a:solidFill>
                <a:latin typeface="Arial" pitchFamily="34" charset="0"/>
                <a:cs typeface="Arial" pitchFamily="34" charset="0"/>
              </a:rPr>
              <a:t>Қаттиқ баҳо – шартнома тузилаётган пайтда белгилаб қўйилади ва шартнома ижросига қадар ўзгармайди.</a:t>
            </a:r>
          </a:p>
          <a:p>
            <a:pPr algn="ctr">
              <a:buNone/>
            </a:pPr>
            <a:r>
              <a:rPr lang="uz-Cyrl-UZ" sz="2400" b="1" dirty="0">
                <a:solidFill>
                  <a:srgbClr val="7030A0"/>
                </a:solidFill>
                <a:latin typeface="Arial" pitchFamily="34" charset="0"/>
                <a:cs typeface="Arial" pitchFamily="34" charset="0"/>
              </a:rPr>
              <a:t>Ўзгарувчан баҳо – шартнома тузилаётган пайтда белгилаб қўйилади ва у, товарни етказиб бериш вақтида унинг бозор баҳоси ўзгарган бўлса, ўзгаради.</a:t>
            </a:r>
          </a:p>
          <a:p>
            <a:pPr algn="ctr">
              <a:buNone/>
            </a:pPr>
            <a:r>
              <a:rPr lang="uz-Cyrl-UZ" sz="2400" b="1" dirty="0">
                <a:solidFill>
                  <a:srgbClr val="7030A0"/>
                </a:solidFill>
                <a:latin typeface="Arial" pitchFamily="34" charset="0"/>
                <a:cs typeface="Arial" pitchFamily="34" charset="0"/>
              </a:rPr>
              <a:t>Одатда, шартномаларда 2-5% даражасида товарнинг шартномавий баҳосидан бозор баҳосини тебранишига йўл </a:t>
            </a:r>
            <a:r>
              <a:rPr lang="uz-Cyrl-UZ" sz="2400" b="1" dirty="0" smtClean="0">
                <a:solidFill>
                  <a:srgbClr val="7030A0"/>
                </a:solidFill>
                <a:latin typeface="Arial" pitchFamily="34" charset="0"/>
                <a:cs typeface="Arial" pitchFamily="34" charset="0"/>
              </a:rPr>
              <a:t>қўйилади [1].    </a:t>
            </a:r>
            <a:endParaRPr lang="ru-RU" sz="2400" b="1" dirty="0">
              <a:solidFill>
                <a:srgbClr val="7030A0"/>
              </a:solidFill>
              <a:latin typeface="Arial" pitchFamily="34" charset="0"/>
              <a:cs typeface="Arial" pitchFamily="34" charset="0"/>
            </a:endParaRPr>
          </a:p>
          <a:p>
            <a:pPr algn="ctr">
              <a:spcBef>
                <a:spcPts val="0"/>
              </a:spcBef>
              <a:buNone/>
            </a:pPr>
            <a:endParaRPr lang="ru-RU" sz="2400" b="1" dirty="0">
              <a:solidFill>
                <a:srgbClr val="7030A0"/>
              </a:solidFill>
              <a:latin typeface="Arial" pitchFamily="34" charset="0"/>
              <a:cs typeface="Arial" pitchFamily="34" charset="0"/>
            </a:endParaRPr>
          </a:p>
          <a:p>
            <a:pPr algn="ctr">
              <a:buNone/>
            </a:pPr>
            <a:endParaRPr lang="ru-RU" sz="2400" dirty="0">
              <a:latin typeface="Arial" pitchFamily="34" charset="0"/>
              <a:cs typeface="Arial" pitchFamily="34"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pPr>
              <a:spcBef>
                <a:spcPts val="0"/>
              </a:spcBef>
            </a:pPr>
            <a:r>
              <a:rPr lang="uz-Cyrl-UZ" sz="2800" b="1" dirty="0">
                <a:solidFill>
                  <a:srgbClr val="0070C0"/>
                </a:solidFill>
                <a:latin typeface="Arial" pitchFamily="34" charset="0"/>
                <a:cs typeface="Arial" pitchFamily="34" charset="0"/>
              </a:rPr>
              <a:t>1. Ташқи савдо битимларининг шартлари</a:t>
            </a:r>
          </a:p>
        </p:txBody>
      </p:sp>
      <p:sp>
        <p:nvSpPr>
          <p:cNvPr id="3" name="Содержимое 2"/>
          <p:cNvSpPr>
            <a:spLocks noGrp="1"/>
          </p:cNvSpPr>
          <p:nvPr>
            <p:ph idx="1"/>
          </p:nvPr>
        </p:nvSpPr>
        <p:spPr>
          <a:xfrm>
            <a:off x="457200" y="1700808"/>
            <a:ext cx="8229600" cy="4608512"/>
          </a:xfrm>
        </p:spPr>
        <p:txBody>
          <a:bodyPr>
            <a:normAutofit fontScale="85000" lnSpcReduction="10000"/>
          </a:bodyPr>
          <a:lstStyle/>
          <a:p>
            <a:pPr algn="ctr">
              <a:spcBef>
                <a:spcPts val="0"/>
              </a:spcBef>
              <a:buNone/>
            </a:pPr>
            <a:r>
              <a:rPr lang="uz-Cyrl-UZ" sz="2800" b="1" dirty="0">
                <a:solidFill>
                  <a:srgbClr val="7030A0"/>
                </a:solidFill>
                <a:latin typeface="Arial" pitchFamily="34" charset="0"/>
                <a:cs typeface="Arial" pitchFamily="34" charset="0"/>
              </a:rPr>
              <a:t>Махсус информацион бюллетенларда эълон қилинадиган баҳолар жаҳон баҳоларини акс эттиради.</a:t>
            </a:r>
          </a:p>
          <a:p>
            <a:pPr algn="ctr">
              <a:spcBef>
                <a:spcPts val="0"/>
              </a:spcBef>
              <a:buNone/>
            </a:pPr>
            <a:r>
              <a:rPr lang="uz-Cyrl-UZ" sz="2800" b="1" dirty="0">
                <a:solidFill>
                  <a:srgbClr val="7030A0"/>
                </a:solidFill>
                <a:latin typeface="Arial" pitchFamily="34" charset="0"/>
                <a:cs typeface="Arial" pitchFamily="34" charset="0"/>
              </a:rPr>
              <a:t>Жаҳон баҳолари – бу жаҳон товар бозорларидаги асосий экспортерларнинг экспорт баҳолари ва импортерларнинг импорт баҳоларидир.</a:t>
            </a:r>
          </a:p>
          <a:p>
            <a:pPr algn="ctr">
              <a:spcBef>
                <a:spcPts val="0"/>
              </a:spcBef>
              <a:buNone/>
            </a:pPr>
            <a:r>
              <a:rPr lang="uz-Cyrl-UZ" sz="2800" b="1" dirty="0">
                <a:solidFill>
                  <a:srgbClr val="7030A0"/>
                </a:solidFill>
                <a:latin typeface="Arial" pitchFamily="34" charset="0"/>
                <a:cs typeface="Arial" pitchFamily="34" charset="0"/>
              </a:rPr>
              <a:t>Масалан, алюминий ва буғдойнинг жаҳон баҳолари бўлиб, Канаданинг экспорт баҳолари ҳисобланади. Каучукнинг жаҳон баҳоси –Сингапур биржасининг баҳоси, чайнинг жаҳон баҳоси – Калькутта, Коломбо ва Дондондаги аукционлар баҳоси, нефтнинг жаҳон баҳоси – Лондон биржасининг баҳоси </a:t>
            </a:r>
            <a:r>
              <a:rPr lang="uz-Cyrl-UZ" sz="2800" b="1" dirty="0" smtClean="0">
                <a:solidFill>
                  <a:srgbClr val="7030A0"/>
                </a:solidFill>
                <a:latin typeface="Arial" pitchFamily="34" charset="0"/>
                <a:cs typeface="Arial" pitchFamily="34" charset="0"/>
              </a:rPr>
              <a:t>ҳисобланади [1]. </a:t>
            </a:r>
            <a:endParaRPr lang="ru-RU" sz="2800" b="1" dirty="0">
              <a:solidFill>
                <a:srgbClr val="7030A0"/>
              </a:solidFill>
              <a:latin typeface="Arial" pitchFamily="34" charset="0"/>
              <a:cs typeface="Arial" pitchFamily="34" charset="0"/>
            </a:endParaRPr>
          </a:p>
          <a:p>
            <a:pPr algn="ctr">
              <a:buNone/>
            </a:pPr>
            <a:endParaRPr lang="ru-RU" sz="2400" b="1" dirty="0">
              <a:solidFill>
                <a:srgbClr val="7030A0"/>
              </a:solidFill>
              <a:latin typeface="Arial" pitchFamily="34" charset="0"/>
              <a:cs typeface="Arial" pitchFamily="34"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uz-Cyrl-UZ" sz="2800" b="1" dirty="0">
                <a:solidFill>
                  <a:srgbClr val="0070C0"/>
                </a:solidFill>
                <a:latin typeface="Arial" pitchFamily="34" charset="0"/>
                <a:cs typeface="Arial" pitchFamily="34" charset="0"/>
              </a:rPr>
              <a:t>1. Ташқи савдо битимларининг шартлари</a:t>
            </a:r>
            <a:endParaRPr lang="ru-RU" sz="2800" dirty="0">
              <a:latin typeface="Arial" pitchFamily="34" charset="0"/>
              <a:cs typeface="Arial" pitchFamily="34" charset="0"/>
            </a:endParaRPr>
          </a:p>
        </p:txBody>
      </p:sp>
      <p:sp>
        <p:nvSpPr>
          <p:cNvPr id="3" name="Содержимое 2"/>
          <p:cNvSpPr>
            <a:spLocks noGrp="1"/>
          </p:cNvSpPr>
          <p:nvPr>
            <p:ph idx="1"/>
          </p:nvPr>
        </p:nvSpPr>
        <p:spPr>
          <a:xfrm>
            <a:off x="457200" y="1500174"/>
            <a:ext cx="8229600" cy="4625989"/>
          </a:xfrm>
        </p:spPr>
        <p:txBody>
          <a:bodyPr>
            <a:normAutofit lnSpcReduction="10000"/>
          </a:bodyPr>
          <a:lstStyle/>
          <a:p>
            <a:pPr algn="ctr">
              <a:buNone/>
            </a:pPr>
            <a:r>
              <a:rPr lang="uz-Cyrl-UZ" sz="2800" b="1" dirty="0">
                <a:solidFill>
                  <a:srgbClr val="7030A0"/>
                </a:solidFill>
                <a:latin typeface="Arial" pitchFamily="34" charset="0"/>
                <a:cs typeface="Arial" pitchFamily="34" charset="0"/>
              </a:rPr>
              <a:t>Ташқи савдо битимларининг валютавий шартлари:</a:t>
            </a:r>
          </a:p>
          <a:p>
            <a:pPr algn="ctr">
              <a:buNone/>
            </a:pPr>
            <a:r>
              <a:rPr lang="uz-Cyrl-UZ" sz="2800" b="1" u="sng" dirty="0">
                <a:solidFill>
                  <a:srgbClr val="7030A0"/>
                </a:solidFill>
                <a:latin typeface="Arial" pitchFamily="34" charset="0"/>
                <a:cs typeface="Arial" pitchFamily="34" charset="0"/>
              </a:rPr>
              <a:t>2. Чегирмалар.</a:t>
            </a:r>
          </a:p>
          <a:p>
            <a:pPr algn="ctr">
              <a:spcBef>
                <a:spcPts val="0"/>
              </a:spcBef>
              <a:buNone/>
            </a:pPr>
            <a:r>
              <a:rPr lang="uz-Cyrl-UZ" sz="2800" b="1" dirty="0">
                <a:solidFill>
                  <a:srgbClr val="7030A0"/>
                </a:solidFill>
                <a:latin typeface="Arial" pitchFamily="34" charset="0"/>
                <a:cs typeface="Arial" pitchFamily="34" charset="0"/>
              </a:rPr>
              <a:t>Халқаро савдода 20 га яқин чегирмалар қўлланилмоқда.</a:t>
            </a:r>
          </a:p>
          <a:p>
            <a:pPr algn="ctr">
              <a:spcBef>
                <a:spcPts val="0"/>
              </a:spcBef>
              <a:buNone/>
            </a:pPr>
            <a:r>
              <a:rPr lang="uz-Cyrl-UZ" sz="2800" b="1" dirty="0">
                <a:solidFill>
                  <a:srgbClr val="7030A0"/>
                </a:solidFill>
                <a:latin typeface="Arial" pitchFamily="34" charset="0"/>
                <a:cs typeface="Arial" pitchFamily="34" charset="0"/>
              </a:rPr>
              <a:t>Чегирмалар турига қараб товарлар баҳосига нисбатан 2 фоиздан 40 фоизгача берилади.</a:t>
            </a:r>
            <a:endParaRPr lang="ru-RU" sz="2800" b="1" dirty="0">
              <a:solidFill>
                <a:srgbClr val="7030A0"/>
              </a:solidFill>
              <a:latin typeface="Arial" pitchFamily="34" charset="0"/>
              <a:cs typeface="Arial" pitchFamily="34" charset="0"/>
            </a:endParaRPr>
          </a:p>
          <a:p>
            <a:pPr algn="ctr">
              <a:spcBef>
                <a:spcPts val="0"/>
              </a:spcBef>
              <a:buNone/>
            </a:pPr>
            <a:r>
              <a:rPr lang="uz-Cyrl-UZ" sz="2800" b="1" dirty="0">
                <a:solidFill>
                  <a:srgbClr val="7030A0"/>
                </a:solidFill>
                <a:latin typeface="Arial" pitchFamily="34" charset="0"/>
                <a:cs typeface="Arial" pitchFamily="34" charset="0"/>
              </a:rPr>
              <a:t>Масалан, минерал ўғитларни мавсумдан ташқари сотишда 15 фоизгача чегирма </a:t>
            </a:r>
            <a:r>
              <a:rPr lang="uz-Cyrl-UZ" sz="2800" b="1" dirty="0" smtClean="0">
                <a:solidFill>
                  <a:srgbClr val="7030A0"/>
                </a:solidFill>
                <a:latin typeface="Arial" pitchFamily="34" charset="0"/>
                <a:cs typeface="Arial" pitchFamily="34" charset="0"/>
              </a:rPr>
              <a:t>берилади [1]. </a:t>
            </a:r>
            <a:endParaRPr lang="ru-RU" sz="2800" b="1" dirty="0">
              <a:solidFill>
                <a:srgbClr val="7030A0"/>
              </a:solidFill>
              <a:latin typeface="Arial" pitchFamily="34" charset="0"/>
              <a:cs typeface="Arial" pitchFamily="34" charset="0"/>
            </a:endParaRPr>
          </a:p>
          <a:p>
            <a:pPr algn="ctr">
              <a:spcBef>
                <a:spcPts val="0"/>
              </a:spcBef>
              <a:buNone/>
            </a:pPr>
            <a:endParaRPr lang="uz-Cyrl-UZ" sz="2400" dirty="0">
              <a:solidFill>
                <a:srgbClr val="7030A0"/>
              </a:solidFill>
              <a:latin typeface="Arial" pitchFamily="34" charset="0"/>
              <a:cs typeface="Arial" pitchFamily="34" charset="0"/>
            </a:endParaRPr>
          </a:p>
          <a:p>
            <a:pPr algn="ctr">
              <a:buNone/>
            </a:pPr>
            <a:endParaRPr lang="uz-Cyrl-UZ" sz="2400" dirty="0">
              <a:latin typeface="Arial" pitchFamily="34" charset="0"/>
              <a:cs typeface="Arial" pitchFamily="34" charset="0"/>
            </a:endParaRPr>
          </a:p>
          <a:p>
            <a:pPr algn="ctr">
              <a:buNone/>
            </a:pPr>
            <a:endParaRPr lang="ru-RU" sz="2400" dirty="0">
              <a:latin typeface="Arial" pitchFamily="34" charset="0"/>
              <a:cs typeface="Arial" pitchFamily="34"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uz-Cyrl-UZ" sz="2800" b="1" dirty="0">
                <a:solidFill>
                  <a:srgbClr val="0070C0"/>
                </a:solidFill>
                <a:latin typeface="Arial" pitchFamily="34" charset="0"/>
                <a:cs typeface="Arial" pitchFamily="34" charset="0"/>
              </a:rPr>
              <a:t>1. Ташқи савдо битимларининг шартлари</a:t>
            </a:r>
            <a:endParaRPr lang="ru-RU" sz="2800" dirty="0">
              <a:latin typeface="Arial" pitchFamily="34" charset="0"/>
              <a:cs typeface="Arial" pitchFamily="34" charset="0"/>
            </a:endParaRPr>
          </a:p>
        </p:txBody>
      </p:sp>
      <p:sp>
        <p:nvSpPr>
          <p:cNvPr id="3" name="Содержимое 2"/>
          <p:cNvSpPr>
            <a:spLocks noGrp="1"/>
          </p:cNvSpPr>
          <p:nvPr>
            <p:ph idx="1"/>
          </p:nvPr>
        </p:nvSpPr>
        <p:spPr>
          <a:xfrm>
            <a:off x="457200" y="1916832"/>
            <a:ext cx="8229600" cy="4209331"/>
          </a:xfrm>
        </p:spPr>
        <p:txBody>
          <a:bodyPr>
            <a:normAutofit fontScale="92500"/>
          </a:bodyPr>
          <a:lstStyle/>
          <a:p>
            <a:pPr algn="ctr">
              <a:buNone/>
            </a:pPr>
            <a:r>
              <a:rPr lang="uz-Cyrl-UZ" sz="2400" b="1" dirty="0">
                <a:solidFill>
                  <a:srgbClr val="7030A0"/>
                </a:solidFill>
                <a:latin typeface="Arial" pitchFamily="34" charset="0"/>
                <a:cs typeface="Arial" pitchFamily="34" charset="0"/>
              </a:rPr>
              <a:t>Ташқи савдо битимларининг валютавий шартлари:</a:t>
            </a:r>
          </a:p>
          <a:p>
            <a:pPr algn="ctr">
              <a:buNone/>
            </a:pPr>
            <a:r>
              <a:rPr lang="uz-Cyrl-UZ" sz="2400" b="1" u="sng" dirty="0">
                <a:solidFill>
                  <a:srgbClr val="7030A0"/>
                </a:solidFill>
                <a:latin typeface="Arial" pitchFamily="34" charset="0"/>
                <a:cs typeface="Arial" pitchFamily="34" charset="0"/>
              </a:rPr>
              <a:t>3. Тўлов валютаси.</a:t>
            </a:r>
          </a:p>
          <a:p>
            <a:pPr algn="ctr">
              <a:buNone/>
            </a:pPr>
            <a:r>
              <a:rPr lang="uz-Cyrl-UZ" sz="2400" dirty="0">
                <a:solidFill>
                  <a:srgbClr val="7030A0"/>
                </a:solidFill>
                <a:latin typeface="Arial" pitchFamily="34" charset="0"/>
                <a:cs typeface="Arial" pitchFamily="34" charset="0"/>
              </a:rPr>
              <a:t>Бу тўлов амалга ошириладиган валюта бўлиб, шартноманинг баҳо валютасига мос келмаслиги мумкин.</a:t>
            </a:r>
          </a:p>
          <a:p>
            <a:pPr algn="ctr">
              <a:buNone/>
            </a:pPr>
            <a:r>
              <a:rPr lang="uz-Cyrl-UZ" sz="2400" b="1" u="sng" dirty="0">
                <a:solidFill>
                  <a:srgbClr val="7030A0"/>
                </a:solidFill>
                <a:latin typeface="Arial" pitchFamily="34" charset="0"/>
                <a:cs typeface="Arial" pitchFamily="34" charset="0"/>
              </a:rPr>
              <a:t>4. Тўлов муддати.</a:t>
            </a:r>
          </a:p>
          <a:p>
            <a:pPr algn="ctr">
              <a:buNone/>
            </a:pPr>
            <a:r>
              <a:rPr lang="uz-Cyrl-UZ" sz="2400" b="1" u="sng" dirty="0">
                <a:solidFill>
                  <a:srgbClr val="7030A0"/>
                </a:solidFill>
                <a:latin typeface="Arial" pitchFamily="34" charset="0"/>
                <a:cs typeface="Arial" pitchFamily="34" charset="0"/>
              </a:rPr>
              <a:t>5. Валюта писандаси (оговорка).</a:t>
            </a:r>
          </a:p>
          <a:p>
            <a:pPr algn="ctr">
              <a:buNone/>
            </a:pPr>
            <a:r>
              <a:rPr lang="uz-Cyrl-UZ" sz="2400" dirty="0">
                <a:solidFill>
                  <a:srgbClr val="7030A0"/>
                </a:solidFill>
                <a:latin typeface="Arial" pitchFamily="34" charset="0"/>
                <a:cs typeface="Arial" pitchFamily="34" charset="0"/>
              </a:rPr>
              <a:t>Бу валюта рискларини суғурталаш шаклларидан бири бўлиб, баҳо валютаси билан тўлов валютаси мос келмаганда қўлланилади.</a:t>
            </a:r>
          </a:p>
          <a:p>
            <a:pPr algn="ctr">
              <a:buNone/>
            </a:pPr>
            <a:r>
              <a:rPr lang="uz-Cyrl-UZ" sz="2400" dirty="0">
                <a:solidFill>
                  <a:srgbClr val="7030A0"/>
                </a:solidFill>
                <a:latin typeface="Arial" pitchFamily="34" charset="0"/>
                <a:cs typeface="Arial" pitchFamily="34" charset="0"/>
              </a:rPr>
              <a:t>Валюта писандаси бир томонлама ва икки томонлама </a:t>
            </a:r>
            <a:r>
              <a:rPr lang="uz-Cyrl-UZ" sz="2400" dirty="0" smtClean="0">
                <a:solidFill>
                  <a:srgbClr val="7030A0"/>
                </a:solidFill>
                <a:latin typeface="Arial" pitchFamily="34" charset="0"/>
                <a:cs typeface="Arial" pitchFamily="34" charset="0"/>
              </a:rPr>
              <a:t>бўлади </a:t>
            </a:r>
            <a:r>
              <a:rPr lang="uz-Cyrl-UZ" sz="2400" b="1" dirty="0" smtClean="0">
                <a:solidFill>
                  <a:srgbClr val="7030A0"/>
                </a:solidFill>
                <a:latin typeface="Arial" pitchFamily="34" charset="0"/>
                <a:cs typeface="Arial" pitchFamily="34" charset="0"/>
              </a:rPr>
              <a:t>[1]. </a:t>
            </a:r>
            <a:endParaRPr lang="ru-RU" sz="2400" dirty="0">
              <a:solidFill>
                <a:srgbClr val="7030A0"/>
              </a:solidFill>
              <a:latin typeface="Arial" pitchFamily="34" charset="0"/>
              <a:cs typeface="Arial" pitchFamily="34" charset="0"/>
            </a:endParaRPr>
          </a:p>
          <a:p>
            <a:pPr algn="ctr">
              <a:spcBef>
                <a:spcPts val="0"/>
              </a:spcBef>
              <a:buNone/>
            </a:pPr>
            <a:endParaRPr lang="uz-Cyrl-UZ" sz="2400" b="1" dirty="0">
              <a:solidFill>
                <a:srgbClr val="7030A0"/>
              </a:solidFill>
              <a:latin typeface="Arial" pitchFamily="34" charset="0"/>
              <a:cs typeface="Arial" pitchFamily="34" charset="0"/>
            </a:endParaRPr>
          </a:p>
          <a:p>
            <a:pPr algn="ctr">
              <a:spcBef>
                <a:spcPts val="0"/>
              </a:spcBef>
              <a:buNone/>
            </a:pPr>
            <a:endParaRPr lang="uz-Cyrl-UZ" sz="2400" dirty="0">
              <a:latin typeface="Arial" pitchFamily="34" charset="0"/>
              <a:cs typeface="Arial" pitchFamily="34" charset="0"/>
            </a:endParaRPr>
          </a:p>
          <a:p>
            <a:pPr algn="ctr">
              <a:buNone/>
            </a:pPr>
            <a:endParaRPr lang="ru-RU" sz="2800" dirty="0">
              <a:latin typeface="Arial" pitchFamily="34" charset="0"/>
              <a:cs typeface="Arial" pitchFamily="34"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uz-Cyrl-UZ" sz="2800" b="1" dirty="0">
                <a:solidFill>
                  <a:srgbClr val="0070C0"/>
                </a:solidFill>
                <a:latin typeface="Arial" pitchFamily="34" charset="0"/>
                <a:cs typeface="Arial" pitchFamily="34" charset="0"/>
              </a:rPr>
              <a:t>1. Ташқи савдо битимларининг шартлари</a:t>
            </a:r>
            <a:endParaRPr lang="ru-RU" sz="2800" dirty="0">
              <a:solidFill>
                <a:srgbClr val="0070C0"/>
              </a:solidFill>
              <a:latin typeface="Arial" pitchFamily="34" charset="0"/>
              <a:cs typeface="Arial" pitchFamily="34" charset="0"/>
            </a:endParaRPr>
          </a:p>
        </p:txBody>
      </p:sp>
      <p:sp>
        <p:nvSpPr>
          <p:cNvPr id="3" name="Содержимое 2"/>
          <p:cNvSpPr>
            <a:spLocks noGrp="1"/>
          </p:cNvSpPr>
          <p:nvPr>
            <p:ph idx="1"/>
          </p:nvPr>
        </p:nvSpPr>
        <p:spPr>
          <a:xfrm>
            <a:off x="457200" y="1714488"/>
            <a:ext cx="8229600" cy="4411675"/>
          </a:xfrm>
        </p:spPr>
        <p:txBody>
          <a:bodyPr>
            <a:normAutofit/>
          </a:bodyPr>
          <a:lstStyle/>
          <a:p>
            <a:pPr algn="ctr">
              <a:buNone/>
            </a:pPr>
            <a:r>
              <a:rPr lang="uz-Cyrl-UZ" sz="2400" b="1" dirty="0">
                <a:solidFill>
                  <a:srgbClr val="7030A0"/>
                </a:solidFill>
                <a:latin typeface="Arial" pitchFamily="34" charset="0"/>
                <a:cs typeface="Arial" pitchFamily="34" charset="0"/>
              </a:rPr>
              <a:t>Ташқи савдо битимларининг молиявий шартлари:</a:t>
            </a:r>
          </a:p>
          <a:p>
            <a:pPr algn="ctr">
              <a:buNone/>
            </a:pPr>
            <a:r>
              <a:rPr lang="uz-Cyrl-UZ" sz="2400" b="1" u="sng" dirty="0">
                <a:solidFill>
                  <a:srgbClr val="7030A0"/>
                </a:solidFill>
                <a:latin typeface="Arial" pitchFamily="34" charset="0"/>
                <a:cs typeface="Arial" pitchFamily="34" charset="0"/>
              </a:rPr>
              <a:t>1.Ҳисоб-китоб шартлари.</a:t>
            </a:r>
          </a:p>
          <a:p>
            <a:pPr algn="ctr">
              <a:buNone/>
            </a:pPr>
            <a:r>
              <a:rPr lang="uz-Cyrl-UZ" sz="2400" b="1" dirty="0">
                <a:solidFill>
                  <a:srgbClr val="7030A0"/>
                </a:solidFill>
                <a:latin typeface="Arial" pitchFamily="34" charset="0"/>
                <a:cs typeface="Arial" pitchFamily="34" charset="0"/>
              </a:rPr>
              <a:t>*тўлиқ тўлаш;</a:t>
            </a:r>
          </a:p>
          <a:p>
            <a:pPr algn="ctr">
              <a:buNone/>
            </a:pPr>
            <a:r>
              <a:rPr lang="uz-Cyrl-UZ" sz="2400" b="1" dirty="0">
                <a:solidFill>
                  <a:srgbClr val="7030A0"/>
                </a:solidFill>
                <a:latin typeface="Arial" pitchFamily="34" charset="0"/>
                <a:cs typeface="Arial" pitchFamily="34" charset="0"/>
              </a:rPr>
              <a:t>*аванс тўлови;</a:t>
            </a:r>
          </a:p>
          <a:p>
            <a:pPr algn="ctr">
              <a:buNone/>
            </a:pPr>
            <a:r>
              <a:rPr lang="uz-Cyrl-UZ" sz="2400" b="1" dirty="0">
                <a:solidFill>
                  <a:srgbClr val="7030A0"/>
                </a:solidFill>
                <a:latin typeface="Arial" pitchFamily="34" charset="0"/>
                <a:cs typeface="Arial" pitchFamily="34" charset="0"/>
              </a:rPr>
              <a:t>* кечиктириб тўлаш.</a:t>
            </a:r>
          </a:p>
          <a:p>
            <a:pPr algn="ctr">
              <a:buNone/>
            </a:pPr>
            <a:r>
              <a:rPr lang="uz-Cyrl-UZ" sz="2400" b="1" dirty="0">
                <a:solidFill>
                  <a:srgbClr val="7030A0"/>
                </a:solidFill>
                <a:latin typeface="Arial" pitchFamily="34" charset="0"/>
                <a:cs typeface="Arial" pitchFamily="34" charset="0"/>
              </a:rPr>
              <a:t>2.Ҳисоб-китоб шакллари</a:t>
            </a:r>
          </a:p>
          <a:p>
            <a:pPr algn="ctr">
              <a:buNone/>
            </a:pPr>
            <a:r>
              <a:rPr lang="uz-Cyrl-UZ" sz="2400" b="1" dirty="0">
                <a:solidFill>
                  <a:srgbClr val="7030A0"/>
                </a:solidFill>
                <a:latin typeface="Arial" pitchFamily="34" charset="0"/>
                <a:cs typeface="Arial" pitchFamily="34" charset="0"/>
              </a:rPr>
              <a:t>3. Банк харажатларини тўлаш тартиби.</a:t>
            </a:r>
          </a:p>
          <a:p>
            <a:pPr algn="ctr">
              <a:buNone/>
            </a:pPr>
            <a:r>
              <a:rPr lang="uz-Cyrl-UZ" sz="2400" b="1" dirty="0">
                <a:solidFill>
                  <a:srgbClr val="7030A0"/>
                </a:solidFill>
                <a:latin typeface="Arial" pitchFamily="34" charset="0"/>
                <a:cs typeface="Arial" pitchFamily="34" charset="0"/>
              </a:rPr>
              <a:t>4. Томонларнинг молиявий </a:t>
            </a:r>
            <a:r>
              <a:rPr lang="uz-Cyrl-UZ" sz="2400" b="1" dirty="0" smtClean="0">
                <a:solidFill>
                  <a:srgbClr val="7030A0"/>
                </a:solidFill>
                <a:latin typeface="Arial" pitchFamily="34" charset="0"/>
                <a:cs typeface="Arial" pitchFamily="34" charset="0"/>
              </a:rPr>
              <a:t>жавобгарлиги [6].</a:t>
            </a:r>
            <a:endParaRPr lang="uz-Cyrl-UZ" sz="2400" b="1" dirty="0">
              <a:solidFill>
                <a:srgbClr val="7030A0"/>
              </a:solidFill>
              <a:latin typeface="Arial" pitchFamily="34" charset="0"/>
              <a:cs typeface="Arial" pitchFamily="34" charset="0"/>
            </a:endParaRPr>
          </a:p>
          <a:p>
            <a:pPr algn="ctr">
              <a:buNone/>
            </a:pPr>
            <a:endParaRPr lang="ru-RU" sz="2400" dirty="0">
              <a:latin typeface="Arial" pitchFamily="34" charset="0"/>
              <a:cs typeface="Arial" pitchFamily="34"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pPr>
              <a:spcBef>
                <a:spcPts val="0"/>
              </a:spcBef>
            </a:pPr>
            <a:r>
              <a:rPr lang="uz-Cyrl-UZ" sz="2800" b="1" dirty="0">
                <a:solidFill>
                  <a:srgbClr val="0070C0"/>
                </a:solidFill>
                <a:latin typeface="Arial" pitchFamily="34" charset="0"/>
                <a:cs typeface="Arial" pitchFamily="34" charset="0"/>
              </a:rPr>
              <a:t>1. Ташқи савдо битимларининг шартлари</a:t>
            </a:r>
          </a:p>
        </p:txBody>
      </p:sp>
      <p:sp>
        <p:nvSpPr>
          <p:cNvPr id="3" name="Содержимое 2"/>
          <p:cNvSpPr>
            <a:spLocks noGrp="1"/>
          </p:cNvSpPr>
          <p:nvPr>
            <p:ph idx="1"/>
          </p:nvPr>
        </p:nvSpPr>
        <p:spPr/>
        <p:txBody>
          <a:bodyPr>
            <a:normAutofit/>
          </a:bodyPr>
          <a:lstStyle/>
          <a:p>
            <a:pPr algn="ctr">
              <a:lnSpc>
                <a:spcPct val="110000"/>
              </a:lnSpc>
              <a:spcBef>
                <a:spcPts val="0"/>
              </a:spcBef>
              <a:buNone/>
            </a:pPr>
            <a:r>
              <a:rPr lang="uz-Cyrl-UZ" sz="2400" b="1" dirty="0">
                <a:solidFill>
                  <a:srgbClr val="7030A0"/>
                </a:solidFill>
                <a:latin typeface="Arial" pitchFamily="34" charset="0"/>
                <a:cs typeface="Arial" pitchFamily="34" charset="0"/>
              </a:rPr>
              <a:t>Ташқи савдо битимларининг тўлов шартлари:</a:t>
            </a:r>
          </a:p>
          <a:p>
            <a:pPr algn="ctr">
              <a:lnSpc>
                <a:spcPct val="110000"/>
              </a:lnSpc>
              <a:spcBef>
                <a:spcPts val="0"/>
              </a:spcBef>
              <a:buNone/>
            </a:pPr>
            <a:r>
              <a:rPr lang="uz-Cyrl-UZ" sz="2400" b="1" dirty="0">
                <a:solidFill>
                  <a:srgbClr val="7030A0"/>
                </a:solidFill>
                <a:latin typeface="Arial" pitchFamily="34" charset="0"/>
                <a:cs typeface="Arial" pitchFamily="34" charset="0"/>
              </a:rPr>
              <a:t>1. Соф тўловлар</a:t>
            </a:r>
          </a:p>
          <a:p>
            <a:pPr algn="ctr">
              <a:lnSpc>
                <a:spcPct val="110000"/>
              </a:lnSpc>
              <a:spcBef>
                <a:spcPts val="0"/>
              </a:spcBef>
              <a:buNone/>
            </a:pPr>
            <a:r>
              <a:rPr lang="uz-Cyrl-UZ" sz="2400" b="1" dirty="0">
                <a:solidFill>
                  <a:srgbClr val="7030A0"/>
                </a:solidFill>
                <a:latin typeface="Arial" pitchFamily="34" charset="0"/>
                <a:cs typeface="Arial" pitchFamily="34" charset="0"/>
              </a:rPr>
              <a:t>2. Ҳужжатли тўловлар</a:t>
            </a:r>
          </a:p>
          <a:p>
            <a:pPr algn="ctr">
              <a:lnSpc>
                <a:spcPct val="110000"/>
              </a:lnSpc>
              <a:spcBef>
                <a:spcPts val="0"/>
              </a:spcBef>
              <a:buNone/>
            </a:pPr>
            <a:r>
              <a:rPr lang="uz-Cyrl-UZ" sz="2400" b="1" dirty="0">
                <a:solidFill>
                  <a:srgbClr val="7030A0"/>
                </a:solidFill>
                <a:latin typeface="Arial" pitchFamily="34" charset="0"/>
                <a:cs typeface="Arial" pitchFamily="34" charset="0"/>
              </a:rPr>
              <a:t>Қуйидаги тўлов шартларидан камида биттаси бажарилса бу соф тўлов ҳисобланади:</a:t>
            </a:r>
            <a:endParaRPr lang="ru-RU" sz="2400" b="1" dirty="0">
              <a:solidFill>
                <a:srgbClr val="7030A0"/>
              </a:solidFill>
              <a:latin typeface="Arial" pitchFamily="34" charset="0"/>
              <a:cs typeface="Arial" pitchFamily="34" charset="0"/>
            </a:endParaRPr>
          </a:p>
          <a:p>
            <a:pPr algn="ctr">
              <a:buNone/>
            </a:pPr>
            <a:r>
              <a:rPr lang="uz-Cyrl-UZ" sz="2400" b="1" dirty="0">
                <a:solidFill>
                  <a:srgbClr val="7030A0"/>
                </a:solidFill>
                <a:latin typeface="Arial" pitchFamily="34" charset="0"/>
                <a:cs typeface="Arial" pitchFamily="34" charset="0"/>
              </a:rPr>
              <a:t>1. Олдиндан тўлаш</a:t>
            </a:r>
          </a:p>
          <a:p>
            <a:pPr algn="ctr">
              <a:buNone/>
            </a:pPr>
            <a:r>
              <a:rPr lang="uz-Cyrl-UZ" sz="2400" b="1" dirty="0">
                <a:solidFill>
                  <a:srgbClr val="7030A0"/>
                </a:solidFill>
                <a:latin typeface="Arial" pitchFamily="34" charset="0"/>
                <a:cs typeface="Arial" pitchFamily="34" charset="0"/>
              </a:rPr>
              <a:t>2. Тўловни товарни қабул қилиб олгандан сўнг амалга ошириш</a:t>
            </a:r>
          </a:p>
          <a:p>
            <a:pPr algn="ctr">
              <a:buNone/>
            </a:pPr>
            <a:r>
              <a:rPr lang="uz-Cyrl-UZ" sz="2400" b="1" dirty="0">
                <a:solidFill>
                  <a:srgbClr val="7030A0"/>
                </a:solidFill>
                <a:latin typeface="Arial" pitchFamily="34" charset="0"/>
                <a:cs typeface="Arial" pitchFamily="34" charset="0"/>
              </a:rPr>
              <a:t>3. Очиқ счётлар бўйича </a:t>
            </a:r>
            <a:r>
              <a:rPr lang="uz-Cyrl-UZ" sz="2400" b="1" dirty="0" smtClean="0">
                <a:solidFill>
                  <a:srgbClr val="7030A0"/>
                </a:solidFill>
                <a:latin typeface="Arial" pitchFamily="34" charset="0"/>
                <a:cs typeface="Arial" pitchFamily="34" charset="0"/>
              </a:rPr>
              <a:t>ҳисоблашиш [6]</a:t>
            </a:r>
            <a:endParaRPr lang="ru-RU" sz="2400" b="1" dirty="0">
              <a:solidFill>
                <a:srgbClr val="7030A0"/>
              </a:solidFill>
              <a:latin typeface="Arial" pitchFamily="34" charset="0"/>
              <a:cs typeface="Arial" pitchFamily="34" charset="0"/>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296974"/>
          </a:xfrm>
        </p:spPr>
        <p:txBody>
          <a:bodyPr>
            <a:normAutofit/>
          </a:bodyPr>
          <a:lstStyle/>
          <a:p>
            <a:r>
              <a:rPr lang="uz-Cyrl-UZ" sz="2800" b="1" dirty="0">
                <a:solidFill>
                  <a:srgbClr val="0070C0"/>
                </a:solidFill>
                <a:latin typeface="Arial" pitchFamily="34" charset="0"/>
                <a:cs typeface="Arial" pitchFamily="34" charset="0"/>
              </a:rPr>
              <a:t>1. Ташқи савдо битимларининг шартлари</a:t>
            </a:r>
            <a:endParaRPr lang="ru-RU" sz="2800" dirty="0">
              <a:latin typeface="Arial" pitchFamily="34" charset="0"/>
              <a:cs typeface="Arial" pitchFamily="34" charset="0"/>
            </a:endParaRPr>
          </a:p>
        </p:txBody>
      </p:sp>
      <p:sp>
        <p:nvSpPr>
          <p:cNvPr id="3" name="Содержимое 2"/>
          <p:cNvSpPr>
            <a:spLocks noGrp="1"/>
          </p:cNvSpPr>
          <p:nvPr>
            <p:ph idx="1"/>
          </p:nvPr>
        </p:nvSpPr>
        <p:spPr>
          <a:xfrm>
            <a:off x="457200" y="1785926"/>
            <a:ext cx="8229600" cy="4340237"/>
          </a:xfrm>
        </p:spPr>
        <p:txBody>
          <a:bodyPr>
            <a:normAutofit/>
          </a:bodyPr>
          <a:lstStyle/>
          <a:p>
            <a:pPr algn="ctr">
              <a:spcBef>
                <a:spcPts val="0"/>
              </a:spcBef>
              <a:buNone/>
            </a:pPr>
            <a:r>
              <a:rPr lang="uz-Cyrl-UZ" sz="2800" b="1" dirty="0">
                <a:solidFill>
                  <a:srgbClr val="7030A0"/>
                </a:solidFill>
                <a:latin typeface="Arial" pitchFamily="34" charset="0"/>
                <a:cs typeface="Arial" pitchFamily="34" charset="0"/>
              </a:rPr>
              <a:t>Ташқи савдо битимларининг тўлов шартлари.</a:t>
            </a:r>
          </a:p>
          <a:p>
            <a:pPr algn="ctr">
              <a:spcBef>
                <a:spcPts val="0"/>
              </a:spcBef>
              <a:buNone/>
            </a:pPr>
            <a:r>
              <a:rPr lang="uz-Cyrl-UZ" sz="2800" b="1" dirty="0">
                <a:solidFill>
                  <a:srgbClr val="7030A0"/>
                </a:solidFill>
                <a:latin typeface="Arial" pitchFamily="34" charset="0"/>
                <a:cs typeface="Arial" pitchFamily="34" charset="0"/>
              </a:rPr>
              <a:t>Ҳужжатли тўловларга хос бўлган тўлов шартлари:</a:t>
            </a:r>
          </a:p>
          <a:p>
            <a:pPr algn="ctr">
              <a:spcBef>
                <a:spcPts val="0"/>
              </a:spcBef>
              <a:buNone/>
            </a:pPr>
            <a:r>
              <a:rPr lang="uz-Cyrl-UZ" sz="2800" b="1" dirty="0">
                <a:solidFill>
                  <a:srgbClr val="7030A0"/>
                </a:solidFill>
                <a:latin typeface="Arial" pitchFamily="34" charset="0"/>
                <a:cs typeface="Arial" pitchFamily="34" charset="0"/>
              </a:rPr>
              <a:t>1. Ҳужжатлар акцептга қарши</a:t>
            </a:r>
          </a:p>
          <a:p>
            <a:pPr algn="ctr">
              <a:spcBef>
                <a:spcPts val="0"/>
              </a:spcBef>
              <a:buNone/>
            </a:pPr>
            <a:r>
              <a:rPr lang="uz-Cyrl-UZ" sz="2800" b="1" dirty="0">
                <a:solidFill>
                  <a:srgbClr val="7030A0"/>
                </a:solidFill>
                <a:latin typeface="Arial" pitchFamily="34" charset="0"/>
                <a:cs typeface="Arial" pitchFamily="34" charset="0"/>
              </a:rPr>
              <a:t>2. Ҳужжатлар тўловга </a:t>
            </a:r>
            <a:r>
              <a:rPr lang="uz-Cyrl-UZ" sz="2800" b="1" dirty="0" smtClean="0">
                <a:solidFill>
                  <a:srgbClr val="7030A0"/>
                </a:solidFill>
                <a:latin typeface="Arial" pitchFamily="34" charset="0"/>
                <a:cs typeface="Arial" pitchFamily="34" charset="0"/>
              </a:rPr>
              <a:t>қарши [6]</a:t>
            </a:r>
            <a:endParaRPr lang="uz-Cyrl-UZ" sz="2800" b="1" dirty="0">
              <a:solidFill>
                <a:srgbClr val="7030A0"/>
              </a:solidFill>
              <a:latin typeface="Arial" pitchFamily="34" charset="0"/>
              <a:cs typeface="Arial" pitchFamily="34" charset="0"/>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uz-Cyrl-UZ" sz="2800" b="1" dirty="0" smtClean="0">
                <a:solidFill>
                  <a:srgbClr val="0070C0"/>
                </a:solidFill>
                <a:latin typeface="Arial" pitchFamily="34" charset="0"/>
                <a:cs typeface="Arial" pitchFamily="34" charset="0"/>
              </a:rPr>
              <a:t>1. Ташқи савдо битимларининг шартлари</a:t>
            </a:r>
            <a:endParaRPr lang="ru-RU" sz="2800" dirty="0">
              <a:latin typeface="Arial" pitchFamily="34" charset="0"/>
              <a:cs typeface="Arial" pitchFamily="34" charset="0"/>
            </a:endParaRPr>
          </a:p>
        </p:txBody>
      </p:sp>
      <p:sp>
        <p:nvSpPr>
          <p:cNvPr id="3" name="Содержимое 2"/>
          <p:cNvSpPr>
            <a:spLocks noGrp="1"/>
          </p:cNvSpPr>
          <p:nvPr>
            <p:ph idx="1"/>
          </p:nvPr>
        </p:nvSpPr>
        <p:spPr/>
        <p:txBody>
          <a:bodyPr>
            <a:normAutofit lnSpcReduction="10000"/>
          </a:bodyPr>
          <a:lstStyle/>
          <a:p>
            <a:pPr algn="ctr">
              <a:lnSpc>
                <a:spcPct val="110000"/>
              </a:lnSpc>
              <a:spcBef>
                <a:spcPts val="0"/>
              </a:spcBef>
              <a:buNone/>
            </a:pPr>
            <a:r>
              <a:rPr lang="uz-Cyrl-UZ" sz="2800" b="1" dirty="0" smtClean="0">
                <a:solidFill>
                  <a:srgbClr val="7030A0"/>
                </a:solidFill>
                <a:latin typeface="Arial" pitchFamily="34" charset="0"/>
                <a:cs typeface="Arial" pitchFamily="34" charset="0"/>
              </a:rPr>
              <a:t>Ташқи савдо битимлари бўйича тўловлар амалга ошириладиган етакчи валюталар:</a:t>
            </a:r>
          </a:p>
          <a:p>
            <a:pPr algn="ctr">
              <a:lnSpc>
                <a:spcPct val="110000"/>
              </a:lnSpc>
              <a:spcBef>
                <a:spcPts val="0"/>
              </a:spcBef>
              <a:buNone/>
            </a:pPr>
            <a:r>
              <a:rPr lang="uz-Cyrl-UZ" sz="2800" b="1" dirty="0" smtClean="0">
                <a:solidFill>
                  <a:srgbClr val="7030A0"/>
                </a:solidFill>
                <a:latin typeface="Arial" pitchFamily="34" charset="0"/>
                <a:cs typeface="Arial" pitchFamily="34" charset="0"/>
              </a:rPr>
              <a:t>* АҚШ </a:t>
            </a:r>
            <a:r>
              <a:rPr lang="uz-Cyrl-UZ" sz="2800" b="1" dirty="0" smtClean="0">
                <a:solidFill>
                  <a:srgbClr val="7030A0"/>
                </a:solidFill>
                <a:latin typeface="Arial" pitchFamily="34" charset="0"/>
                <a:cs typeface="Arial" pitchFamily="34" charset="0"/>
              </a:rPr>
              <a:t>доллари (USD)</a:t>
            </a:r>
            <a:endParaRPr lang="ru-RU" sz="2800" b="1" dirty="0" smtClean="0">
              <a:solidFill>
                <a:srgbClr val="7030A0"/>
              </a:solidFill>
              <a:latin typeface="Arial" pitchFamily="34" charset="0"/>
              <a:cs typeface="Arial" pitchFamily="34" charset="0"/>
            </a:endParaRPr>
          </a:p>
          <a:p>
            <a:pPr algn="ctr">
              <a:lnSpc>
                <a:spcPct val="110000"/>
              </a:lnSpc>
              <a:spcBef>
                <a:spcPts val="0"/>
              </a:spcBef>
              <a:buNone/>
            </a:pPr>
            <a:r>
              <a:rPr lang="uz-Cyrl-UZ" sz="2800" b="1" dirty="0" smtClean="0">
                <a:solidFill>
                  <a:srgbClr val="7030A0"/>
                </a:solidFill>
                <a:latin typeface="Arial" pitchFamily="34" charset="0"/>
                <a:cs typeface="Arial" pitchFamily="34" charset="0"/>
              </a:rPr>
              <a:t>* Евро </a:t>
            </a:r>
            <a:r>
              <a:rPr lang="uz-Cyrl-UZ" sz="2800" b="1" dirty="0" smtClean="0">
                <a:solidFill>
                  <a:srgbClr val="7030A0"/>
                </a:solidFill>
                <a:latin typeface="Arial" pitchFamily="34" charset="0"/>
                <a:cs typeface="Arial" pitchFamily="34" charset="0"/>
              </a:rPr>
              <a:t>(EUR)</a:t>
            </a:r>
            <a:endParaRPr lang="ru-RU" sz="2800" b="1" dirty="0" smtClean="0">
              <a:solidFill>
                <a:srgbClr val="7030A0"/>
              </a:solidFill>
              <a:latin typeface="Arial" pitchFamily="34" charset="0"/>
              <a:cs typeface="Arial" pitchFamily="34" charset="0"/>
            </a:endParaRPr>
          </a:p>
          <a:p>
            <a:pPr algn="ctr">
              <a:lnSpc>
                <a:spcPct val="110000"/>
              </a:lnSpc>
              <a:spcBef>
                <a:spcPts val="0"/>
              </a:spcBef>
              <a:buNone/>
            </a:pPr>
            <a:r>
              <a:rPr lang="uz-Cyrl-UZ" sz="2800" b="1" dirty="0" smtClean="0">
                <a:solidFill>
                  <a:srgbClr val="7030A0"/>
                </a:solidFill>
                <a:latin typeface="Arial" pitchFamily="34" charset="0"/>
                <a:cs typeface="Arial" pitchFamily="34" charset="0"/>
              </a:rPr>
              <a:t>* Япония </a:t>
            </a:r>
            <a:r>
              <a:rPr lang="uz-Cyrl-UZ" sz="2800" b="1" dirty="0" smtClean="0">
                <a:solidFill>
                  <a:srgbClr val="7030A0"/>
                </a:solidFill>
                <a:latin typeface="Arial" pitchFamily="34" charset="0"/>
                <a:cs typeface="Arial" pitchFamily="34" charset="0"/>
              </a:rPr>
              <a:t>иени (JPY)</a:t>
            </a:r>
            <a:endParaRPr lang="ru-RU" sz="2800" b="1" dirty="0" smtClean="0">
              <a:solidFill>
                <a:srgbClr val="7030A0"/>
              </a:solidFill>
              <a:latin typeface="Arial" pitchFamily="34" charset="0"/>
              <a:cs typeface="Arial" pitchFamily="34" charset="0"/>
            </a:endParaRPr>
          </a:p>
          <a:p>
            <a:pPr algn="ctr">
              <a:lnSpc>
                <a:spcPct val="110000"/>
              </a:lnSpc>
              <a:spcBef>
                <a:spcPts val="0"/>
              </a:spcBef>
              <a:buNone/>
            </a:pPr>
            <a:r>
              <a:rPr lang="uz-Cyrl-UZ" sz="2800" b="1" dirty="0" smtClean="0">
                <a:solidFill>
                  <a:srgbClr val="7030A0"/>
                </a:solidFill>
                <a:latin typeface="Arial" pitchFamily="34" charset="0"/>
                <a:cs typeface="Arial" pitchFamily="34" charset="0"/>
              </a:rPr>
              <a:t>* Буюк </a:t>
            </a:r>
            <a:r>
              <a:rPr lang="uz-Cyrl-UZ" sz="2800" b="1" dirty="0" smtClean="0">
                <a:solidFill>
                  <a:srgbClr val="7030A0"/>
                </a:solidFill>
                <a:latin typeface="Arial" pitchFamily="34" charset="0"/>
                <a:cs typeface="Arial" pitchFamily="34" charset="0"/>
              </a:rPr>
              <a:t>Британия фунт стерлинги (GBP)</a:t>
            </a:r>
            <a:endParaRPr lang="ru-RU" sz="2800" b="1" dirty="0" smtClean="0">
              <a:solidFill>
                <a:srgbClr val="7030A0"/>
              </a:solidFill>
              <a:latin typeface="Arial" pitchFamily="34" charset="0"/>
              <a:cs typeface="Arial" pitchFamily="34" charset="0"/>
            </a:endParaRPr>
          </a:p>
          <a:p>
            <a:pPr algn="ctr">
              <a:lnSpc>
                <a:spcPct val="110000"/>
              </a:lnSpc>
              <a:spcBef>
                <a:spcPts val="0"/>
              </a:spcBef>
              <a:buNone/>
            </a:pPr>
            <a:r>
              <a:rPr lang="uz-Cyrl-UZ" sz="2800" b="1" dirty="0" smtClean="0">
                <a:solidFill>
                  <a:srgbClr val="7030A0"/>
                </a:solidFill>
                <a:latin typeface="Arial" pitchFamily="34" charset="0"/>
                <a:cs typeface="Arial" pitchFamily="34" charset="0"/>
              </a:rPr>
              <a:t>* Швейцария </a:t>
            </a:r>
            <a:r>
              <a:rPr lang="uz-Cyrl-UZ" sz="2800" b="1" dirty="0" smtClean="0">
                <a:solidFill>
                  <a:srgbClr val="7030A0"/>
                </a:solidFill>
                <a:latin typeface="Arial" pitchFamily="34" charset="0"/>
                <a:cs typeface="Arial" pitchFamily="34" charset="0"/>
              </a:rPr>
              <a:t>франки (CHF)</a:t>
            </a:r>
            <a:endParaRPr lang="ru-RU" sz="2800" b="1" dirty="0" smtClean="0">
              <a:solidFill>
                <a:srgbClr val="7030A0"/>
              </a:solidFill>
              <a:latin typeface="Arial" pitchFamily="34" charset="0"/>
              <a:cs typeface="Arial" pitchFamily="34" charset="0"/>
            </a:endParaRPr>
          </a:p>
          <a:p>
            <a:pPr algn="ctr">
              <a:lnSpc>
                <a:spcPct val="110000"/>
              </a:lnSpc>
              <a:spcBef>
                <a:spcPts val="0"/>
              </a:spcBef>
              <a:buNone/>
            </a:pPr>
            <a:r>
              <a:rPr lang="uz-Cyrl-UZ" sz="2800" b="1" dirty="0" smtClean="0">
                <a:solidFill>
                  <a:srgbClr val="7030A0"/>
                </a:solidFill>
                <a:latin typeface="Arial" pitchFamily="34" charset="0"/>
                <a:cs typeface="Arial" pitchFamily="34" charset="0"/>
              </a:rPr>
              <a:t>*Канада </a:t>
            </a:r>
            <a:r>
              <a:rPr lang="uz-Cyrl-UZ" sz="2800" b="1" dirty="0" smtClean="0">
                <a:solidFill>
                  <a:srgbClr val="7030A0"/>
                </a:solidFill>
                <a:latin typeface="Arial" pitchFamily="34" charset="0"/>
                <a:cs typeface="Arial" pitchFamily="34" charset="0"/>
              </a:rPr>
              <a:t>доллари (CAD)</a:t>
            </a:r>
            <a:endParaRPr lang="ru-RU" sz="2800" b="1" dirty="0" smtClean="0">
              <a:solidFill>
                <a:srgbClr val="7030A0"/>
              </a:solidFill>
              <a:latin typeface="Arial" pitchFamily="34" charset="0"/>
              <a:cs typeface="Arial" pitchFamily="34" charset="0"/>
            </a:endParaRPr>
          </a:p>
          <a:p>
            <a:pPr algn="ctr">
              <a:lnSpc>
                <a:spcPct val="110000"/>
              </a:lnSpc>
              <a:spcBef>
                <a:spcPts val="0"/>
              </a:spcBef>
              <a:buNone/>
            </a:pPr>
            <a:r>
              <a:rPr lang="uz-Cyrl-UZ" sz="2800" b="1" dirty="0" smtClean="0">
                <a:solidFill>
                  <a:srgbClr val="7030A0"/>
                </a:solidFill>
                <a:latin typeface="Arial" pitchFamily="34" charset="0"/>
                <a:cs typeface="Arial" pitchFamily="34" charset="0"/>
              </a:rPr>
              <a:t>*Австралия </a:t>
            </a:r>
            <a:r>
              <a:rPr lang="uz-Cyrl-UZ" sz="2800" b="1" dirty="0" smtClean="0">
                <a:solidFill>
                  <a:srgbClr val="7030A0"/>
                </a:solidFill>
                <a:latin typeface="Arial" pitchFamily="34" charset="0"/>
                <a:cs typeface="Arial" pitchFamily="34" charset="0"/>
              </a:rPr>
              <a:t>доллари (AUD)</a:t>
            </a:r>
            <a:endParaRPr lang="ru-RU" sz="2800" b="1" dirty="0" smtClean="0">
              <a:solidFill>
                <a:srgbClr val="7030A0"/>
              </a:solidFill>
              <a:latin typeface="Arial" pitchFamily="34" charset="0"/>
              <a:cs typeface="Arial" pitchFamily="34" charset="0"/>
            </a:endParaRPr>
          </a:p>
          <a:p>
            <a:pPr algn="ctr">
              <a:lnSpc>
                <a:spcPct val="110000"/>
              </a:lnSpc>
              <a:spcBef>
                <a:spcPts val="0"/>
              </a:spcBef>
              <a:buNone/>
            </a:pPr>
            <a:r>
              <a:rPr lang="uz-Cyrl-UZ" sz="2800" b="1" smtClean="0">
                <a:solidFill>
                  <a:srgbClr val="7030A0"/>
                </a:solidFill>
                <a:latin typeface="Arial" pitchFamily="34" charset="0"/>
                <a:cs typeface="Arial" pitchFamily="34" charset="0"/>
              </a:rPr>
              <a:t>* Хитой </a:t>
            </a:r>
            <a:r>
              <a:rPr lang="uz-Cyrl-UZ" sz="2800" b="1" dirty="0" smtClean="0">
                <a:solidFill>
                  <a:srgbClr val="7030A0"/>
                </a:solidFill>
                <a:latin typeface="Arial" pitchFamily="34" charset="0"/>
                <a:cs typeface="Arial" pitchFamily="34" charset="0"/>
              </a:rPr>
              <a:t>юани (CNY).</a:t>
            </a:r>
            <a:endParaRPr lang="ru-RU" sz="2800" b="1" dirty="0" smtClean="0">
              <a:solidFill>
                <a:srgbClr val="7030A0"/>
              </a:solidFill>
              <a:latin typeface="Arial" pitchFamily="34" charset="0"/>
              <a:cs typeface="Arial" pitchFamily="34" charset="0"/>
            </a:endParaRPr>
          </a:p>
          <a:p>
            <a:pPr algn="ctr">
              <a:buNone/>
            </a:pPr>
            <a:endParaRPr lang="ru-RU" sz="2800" dirty="0">
              <a:latin typeface="Arial" pitchFamily="34" charset="0"/>
              <a:cs typeface="Arial" pitchFamily="34" charset="0"/>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pPr>
              <a:spcBef>
                <a:spcPts val="0"/>
              </a:spcBef>
            </a:pPr>
            <a:r>
              <a:rPr lang="uz-Cyrl-UZ" sz="2800" b="1" dirty="0">
                <a:solidFill>
                  <a:srgbClr val="0070C0"/>
                </a:solidFill>
                <a:latin typeface="Arial" pitchFamily="34" charset="0"/>
                <a:cs typeface="Arial" pitchFamily="34" charset="0"/>
              </a:rPr>
              <a:t>2. Ташқи савдо битимлари бўйича тўловларни амалга ошириш тартиби</a:t>
            </a:r>
          </a:p>
        </p:txBody>
      </p:sp>
      <p:sp>
        <p:nvSpPr>
          <p:cNvPr id="3" name="Содержимое 2"/>
          <p:cNvSpPr>
            <a:spLocks noGrp="1"/>
          </p:cNvSpPr>
          <p:nvPr>
            <p:ph idx="1"/>
          </p:nvPr>
        </p:nvSpPr>
        <p:spPr>
          <a:xfrm>
            <a:off x="457200" y="1857364"/>
            <a:ext cx="8229600" cy="4739988"/>
          </a:xfrm>
        </p:spPr>
        <p:txBody>
          <a:bodyPr>
            <a:normAutofit/>
          </a:bodyPr>
          <a:lstStyle/>
          <a:p>
            <a:pPr algn="ctr">
              <a:lnSpc>
                <a:spcPct val="110000"/>
              </a:lnSpc>
              <a:spcBef>
                <a:spcPts val="0"/>
              </a:spcBef>
              <a:buNone/>
            </a:pPr>
            <a:r>
              <a:rPr lang="uz-Cyrl-UZ" sz="2800" b="1" dirty="0">
                <a:solidFill>
                  <a:srgbClr val="7030A0"/>
                </a:solidFill>
                <a:latin typeface="Arial" pitchFamily="34" charset="0"/>
                <a:cs typeface="Arial" pitchFamily="34" charset="0"/>
              </a:rPr>
              <a:t>Ташқи савдо битимлари бўйича тўловларни амалга оширишда халқаро ҳисоб-китобларнинг қуйидаги 2  шаклидан кенг фойдаланилмоқда:</a:t>
            </a:r>
          </a:p>
          <a:p>
            <a:pPr algn="ctr">
              <a:lnSpc>
                <a:spcPct val="110000"/>
              </a:lnSpc>
              <a:spcBef>
                <a:spcPts val="0"/>
              </a:spcBef>
              <a:buNone/>
            </a:pPr>
            <a:r>
              <a:rPr lang="uz-Cyrl-UZ" sz="2800" b="1" dirty="0">
                <a:solidFill>
                  <a:srgbClr val="7030A0"/>
                </a:solidFill>
                <a:latin typeface="Arial" pitchFamily="34" charset="0"/>
                <a:cs typeface="Arial" pitchFamily="34" charset="0"/>
              </a:rPr>
              <a:t>1. Ҳужжатлаштирилган аккредитивлар</a:t>
            </a:r>
          </a:p>
          <a:p>
            <a:pPr algn="ctr">
              <a:lnSpc>
                <a:spcPct val="110000"/>
              </a:lnSpc>
              <a:spcBef>
                <a:spcPts val="0"/>
              </a:spcBef>
              <a:buNone/>
            </a:pPr>
            <a:r>
              <a:rPr lang="uz-Cyrl-UZ" sz="2800" b="1" dirty="0">
                <a:solidFill>
                  <a:srgbClr val="7030A0"/>
                </a:solidFill>
                <a:latin typeface="Arial" pitchFamily="34" charset="0"/>
                <a:cs typeface="Arial" pitchFamily="34" charset="0"/>
              </a:rPr>
              <a:t>2. Банкларнинг ордерли </a:t>
            </a:r>
            <a:r>
              <a:rPr lang="uz-Cyrl-UZ" sz="2800" b="1" dirty="0" smtClean="0">
                <a:solidFill>
                  <a:srgbClr val="7030A0"/>
                </a:solidFill>
                <a:latin typeface="Arial" pitchFamily="34" charset="0"/>
                <a:cs typeface="Arial" pitchFamily="34" charset="0"/>
              </a:rPr>
              <a:t>чеклари [5]</a:t>
            </a:r>
            <a:endParaRPr lang="ru-RU" sz="2800" b="1" dirty="0">
              <a:solidFill>
                <a:srgbClr val="7030A0"/>
              </a:solidFill>
              <a:latin typeface="Arial" pitchFamily="34" charset="0"/>
              <a:cs typeface="Arial" pitchFamily="34" charset="0"/>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pPr>
              <a:spcBef>
                <a:spcPts val="0"/>
              </a:spcBef>
            </a:pPr>
            <a:r>
              <a:rPr lang="uz-Cyrl-UZ" sz="2800" b="1" dirty="0">
                <a:solidFill>
                  <a:srgbClr val="0070C0"/>
                </a:solidFill>
                <a:latin typeface="Arial" pitchFamily="34" charset="0"/>
                <a:cs typeface="Arial" pitchFamily="34" charset="0"/>
              </a:rPr>
              <a:t>2. Ташқи савдо битимлари бўйича тўловларни амалга ошириш тартиби</a:t>
            </a:r>
            <a:endParaRPr lang="ru-RU" sz="2800" b="1" dirty="0">
              <a:solidFill>
                <a:srgbClr val="0070C0"/>
              </a:solidFill>
              <a:latin typeface="Arial" pitchFamily="34" charset="0"/>
              <a:cs typeface="Arial" pitchFamily="34" charset="0"/>
            </a:endParaRPr>
          </a:p>
        </p:txBody>
      </p:sp>
      <p:sp>
        <p:nvSpPr>
          <p:cNvPr id="3" name="Содержимое 2"/>
          <p:cNvSpPr>
            <a:spLocks noGrp="1"/>
          </p:cNvSpPr>
          <p:nvPr>
            <p:ph idx="1"/>
          </p:nvPr>
        </p:nvSpPr>
        <p:spPr>
          <a:xfrm>
            <a:off x="457200" y="1785926"/>
            <a:ext cx="8229600" cy="4340237"/>
          </a:xfrm>
        </p:spPr>
        <p:txBody>
          <a:bodyPr>
            <a:normAutofit/>
          </a:bodyPr>
          <a:lstStyle/>
          <a:p>
            <a:pPr marL="514350" indent="-514350" algn="ctr">
              <a:spcBef>
                <a:spcPts val="0"/>
              </a:spcBef>
              <a:buNone/>
            </a:pPr>
            <a:r>
              <a:rPr lang="uz-Cyrl-UZ" sz="2800" b="1" dirty="0">
                <a:solidFill>
                  <a:srgbClr val="7030A0"/>
                </a:solidFill>
                <a:latin typeface="Arial" pitchFamily="34" charset="0"/>
                <a:cs typeface="Arial" pitchFamily="34" charset="0"/>
              </a:rPr>
              <a:t>Ҳужжатлаштирилган аккредитивларнинг шакллари</a:t>
            </a:r>
            <a:endParaRPr lang="ru-RU" sz="2800" b="1" dirty="0">
              <a:solidFill>
                <a:srgbClr val="7030A0"/>
              </a:solidFill>
              <a:latin typeface="Arial" pitchFamily="34" charset="0"/>
              <a:cs typeface="Arial" pitchFamily="34" charset="0"/>
            </a:endParaRPr>
          </a:p>
          <a:p>
            <a:pPr algn="ctr">
              <a:buNone/>
            </a:pPr>
            <a:r>
              <a:rPr lang="uz-Cyrl-UZ" sz="2800" b="1" dirty="0">
                <a:solidFill>
                  <a:srgbClr val="7030A0"/>
                </a:solidFill>
                <a:latin typeface="Arial" pitchFamily="34" charset="0"/>
                <a:cs typeface="Arial" pitchFamily="34" charset="0"/>
              </a:rPr>
              <a:t>1. Чақириб олинадиган аккредитивлар</a:t>
            </a:r>
          </a:p>
          <a:p>
            <a:pPr algn="ctr">
              <a:buNone/>
            </a:pPr>
            <a:r>
              <a:rPr lang="uz-Cyrl-UZ" sz="2800" b="1" dirty="0">
                <a:solidFill>
                  <a:srgbClr val="7030A0"/>
                </a:solidFill>
                <a:latin typeface="Arial" pitchFamily="34" charset="0"/>
                <a:cs typeface="Arial" pitchFamily="34" charset="0"/>
              </a:rPr>
              <a:t>2. Чақириб олинмайдиган аккредитивлар</a:t>
            </a:r>
          </a:p>
          <a:p>
            <a:pPr algn="ctr">
              <a:buNone/>
            </a:pPr>
            <a:r>
              <a:rPr lang="uz-Cyrl-UZ" sz="2800" b="1" dirty="0">
                <a:solidFill>
                  <a:srgbClr val="7030A0"/>
                </a:solidFill>
                <a:latin typeface="Arial" pitchFamily="34" charset="0"/>
                <a:cs typeface="Arial" pitchFamily="34" charset="0"/>
              </a:rPr>
              <a:t>3. Тасдиқладиган аккредитивлар</a:t>
            </a:r>
          </a:p>
          <a:p>
            <a:pPr algn="ctr">
              <a:buNone/>
            </a:pPr>
            <a:r>
              <a:rPr lang="uz-Cyrl-UZ" sz="2800" b="1" dirty="0">
                <a:solidFill>
                  <a:srgbClr val="7030A0"/>
                </a:solidFill>
                <a:latin typeface="Arial" pitchFamily="34" charset="0"/>
                <a:cs typeface="Arial" pitchFamily="34" charset="0"/>
              </a:rPr>
              <a:t>4. Тасдиқланмайдиган аккредитивлар</a:t>
            </a:r>
          </a:p>
          <a:p>
            <a:pPr algn="ctr">
              <a:buNone/>
            </a:pPr>
            <a:r>
              <a:rPr lang="uz-Cyrl-UZ" sz="2800" b="1" dirty="0">
                <a:solidFill>
                  <a:srgbClr val="7030A0"/>
                </a:solidFill>
                <a:latin typeface="Arial" pitchFamily="34" charset="0"/>
                <a:cs typeface="Arial" pitchFamily="34" charset="0"/>
              </a:rPr>
              <a:t>5. Қопланадиган </a:t>
            </a:r>
            <a:r>
              <a:rPr lang="uz-Cyrl-UZ" sz="2800" b="1" dirty="0" smtClean="0">
                <a:solidFill>
                  <a:srgbClr val="7030A0"/>
                </a:solidFill>
                <a:latin typeface="Arial" pitchFamily="34" charset="0"/>
                <a:cs typeface="Arial" pitchFamily="34" charset="0"/>
              </a:rPr>
              <a:t>аккредитивлар </a:t>
            </a:r>
            <a:r>
              <a:rPr lang="uz-Cyrl-UZ" sz="2800" b="1" dirty="0" smtClean="0">
                <a:solidFill>
                  <a:srgbClr val="7030A0"/>
                </a:solidFill>
                <a:latin typeface="Arial" pitchFamily="34" charset="0"/>
                <a:cs typeface="Arial" pitchFamily="34" charset="0"/>
              </a:rPr>
              <a:t>[</a:t>
            </a:r>
            <a:r>
              <a:rPr lang="uz-Cyrl-UZ" sz="2800" b="1" dirty="0" smtClean="0">
                <a:solidFill>
                  <a:srgbClr val="7030A0"/>
                </a:solidFill>
                <a:latin typeface="Arial" pitchFamily="34" charset="0"/>
                <a:cs typeface="Arial" pitchFamily="34" charset="0"/>
              </a:rPr>
              <a:t>5]</a:t>
            </a:r>
            <a:endParaRPr lang="ru-RU" sz="2800" b="1" dirty="0">
              <a:solidFill>
                <a:srgbClr val="7030A0"/>
              </a:solidFill>
              <a:latin typeface="Arial" pitchFamily="34" charset="0"/>
              <a:cs typeface="Arial" pitchFamily="34"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368412"/>
          </a:xfrm>
        </p:spPr>
        <p:txBody>
          <a:bodyPr>
            <a:normAutofit/>
          </a:bodyPr>
          <a:lstStyle/>
          <a:p>
            <a:r>
              <a:rPr lang="uz-Cyrl-UZ" sz="2400" b="1" dirty="0">
                <a:solidFill>
                  <a:srgbClr val="0070C0"/>
                </a:solidFill>
                <a:latin typeface="Arial" pitchFamily="34" charset="0"/>
                <a:cs typeface="Arial" pitchFamily="34" charset="0"/>
              </a:rPr>
              <a:t>Чақириб олинмайдиган ва тасдиқланмайдиган ҳужжатлаштирилган аккредитив воситасида ҳисоблашиш тартиби</a:t>
            </a:r>
            <a:endParaRPr lang="ru-RU" sz="2400" b="1" dirty="0">
              <a:solidFill>
                <a:srgbClr val="0070C0"/>
              </a:solidFill>
              <a:latin typeface="Arial" pitchFamily="34" charset="0"/>
              <a:cs typeface="Arial" pitchFamily="34" charset="0"/>
            </a:endParaRPr>
          </a:p>
        </p:txBody>
      </p:sp>
      <p:sp>
        <p:nvSpPr>
          <p:cNvPr id="4" name="Табличка 3"/>
          <p:cNvSpPr/>
          <p:nvPr/>
        </p:nvSpPr>
        <p:spPr>
          <a:xfrm>
            <a:off x="1214414" y="2071678"/>
            <a:ext cx="2143140" cy="1143008"/>
          </a:xfrm>
          <a:prstGeom prst="plaqu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z-Cyrl-UZ" sz="2000" b="1" dirty="0">
                <a:latin typeface="Arial" pitchFamily="34" charset="0"/>
                <a:cs typeface="Arial" pitchFamily="34" charset="0"/>
              </a:rPr>
              <a:t>Банк  7</a:t>
            </a:r>
          </a:p>
          <a:p>
            <a:pPr algn="ctr"/>
            <a:r>
              <a:rPr lang="uz-Cyrl-UZ" sz="2000" b="1" dirty="0">
                <a:latin typeface="Arial" pitchFamily="34" charset="0"/>
                <a:cs typeface="Arial" pitchFamily="34" charset="0"/>
              </a:rPr>
              <a:t>Экспортёр</a:t>
            </a:r>
          </a:p>
          <a:p>
            <a:pPr algn="ctr"/>
            <a:r>
              <a:rPr lang="uz-Cyrl-UZ" sz="2000" b="1" dirty="0">
                <a:latin typeface="Arial" pitchFamily="34" charset="0"/>
                <a:cs typeface="Arial" pitchFamily="34" charset="0"/>
              </a:rPr>
              <a:t>12</a:t>
            </a:r>
            <a:endParaRPr lang="ru-RU" sz="2000" b="1" dirty="0">
              <a:latin typeface="Arial" pitchFamily="34" charset="0"/>
              <a:cs typeface="Arial" pitchFamily="34" charset="0"/>
            </a:endParaRPr>
          </a:p>
        </p:txBody>
      </p:sp>
      <p:sp>
        <p:nvSpPr>
          <p:cNvPr id="5" name="Табличка 4"/>
          <p:cNvSpPr/>
          <p:nvPr/>
        </p:nvSpPr>
        <p:spPr>
          <a:xfrm>
            <a:off x="5000628" y="2071678"/>
            <a:ext cx="2143140" cy="1143008"/>
          </a:xfrm>
          <a:prstGeom prst="plaqu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z-Cyrl-UZ" sz="2000" b="1" dirty="0">
                <a:latin typeface="Arial" pitchFamily="34" charset="0"/>
                <a:cs typeface="Arial" pitchFamily="34" charset="0"/>
              </a:rPr>
              <a:t>Банк   9</a:t>
            </a:r>
          </a:p>
          <a:p>
            <a:pPr algn="ctr"/>
            <a:r>
              <a:rPr lang="uz-Cyrl-UZ" sz="2000" b="1" dirty="0">
                <a:latin typeface="Arial" pitchFamily="34" charset="0"/>
                <a:cs typeface="Arial" pitchFamily="34" charset="0"/>
              </a:rPr>
              <a:t>импортёр</a:t>
            </a:r>
            <a:endParaRPr lang="ru-RU" sz="2000" b="1" dirty="0">
              <a:latin typeface="Arial" pitchFamily="34" charset="0"/>
              <a:cs typeface="Arial" pitchFamily="34" charset="0"/>
            </a:endParaRPr>
          </a:p>
        </p:txBody>
      </p:sp>
      <p:sp>
        <p:nvSpPr>
          <p:cNvPr id="6" name="Скругленный прямоугольник 5"/>
          <p:cNvSpPr/>
          <p:nvPr/>
        </p:nvSpPr>
        <p:spPr>
          <a:xfrm>
            <a:off x="1428728" y="4286256"/>
            <a:ext cx="1785950" cy="100013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z-Cyrl-UZ" sz="2000" b="1" dirty="0">
                <a:latin typeface="Arial" pitchFamily="34" charset="0"/>
                <a:cs typeface="Arial" pitchFamily="34" charset="0"/>
              </a:rPr>
              <a:t>Экспортёр</a:t>
            </a:r>
            <a:endParaRPr lang="ru-RU" sz="2000" b="1" dirty="0">
              <a:latin typeface="Arial" pitchFamily="34" charset="0"/>
              <a:cs typeface="Arial" pitchFamily="34" charset="0"/>
            </a:endParaRPr>
          </a:p>
        </p:txBody>
      </p:sp>
      <p:sp>
        <p:nvSpPr>
          <p:cNvPr id="7" name="Скругленный прямоугольник 6"/>
          <p:cNvSpPr/>
          <p:nvPr/>
        </p:nvSpPr>
        <p:spPr>
          <a:xfrm>
            <a:off x="5286380" y="4214818"/>
            <a:ext cx="1785950" cy="100013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z-Cyrl-UZ" b="1" dirty="0">
                <a:latin typeface="Arial" pitchFamily="34" charset="0"/>
                <a:cs typeface="Arial" pitchFamily="34" charset="0"/>
              </a:rPr>
              <a:t>Импортёр</a:t>
            </a:r>
            <a:endParaRPr lang="ru-RU" b="1" dirty="0">
              <a:latin typeface="Arial" pitchFamily="34" charset="0"/>
              <a:cs typeface="Arial" pitchFamily="34" charset="0"/>
            </a:endParaRPr>
          </a:p>
        </p:txBody>
      </p:sp>
      <p:sp>
        <p:nvSpPr>
          <p:cNvPr id="8" name="Двойная стрелка влево/вправо 7"/>
          <p:cNvSpPr/>
          <p:nvPr/>
        </p:nvSpPr>
        <p:spPr>
          <a:xfrm>
            <a:off x="3428992" y="4714884"/>
            <a:ext cx="1571636" cy="214314"/>
          </a:xfrm>
          <a:prstGeom prst="lef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9" name="TextBox 8"/>
          <p:cNvSpPr txBox="1"/>
          <p:nvPr/>
        </p:nvSpPr>
        <p:spPr>
          <a:xfrm>
            <a:off x="4214810" y="4500570"/>
            <a:ext cx="45719" cy="369332"/>
          </a:xfrm>
          <a:prstGeom prst="rect">
            <a:avLst/>
          </a:prstGeom>
          <a:noFill/>
        </p:spPr>
        <p:txBody>
          <a:bodyPr wrap="square" rtlCol="0">
            <a:spAutoFit/>
          </a:bodyPr>
          <a:lstStyle/>
          <a:p>
            <a:r>
              <a:rPr lang="uz-Cyrl-UZ" dirty="0"/>
              <a:t>1</a:t>
            </a:r>
            <a:endParaRPr lang="ru-RU" dirty="0"/>
          </a:p>
        </p:txBody>
      </p:sp>
      <p:sp>
        <p:nvSpPr>
          <p:cNvPr id="10" name="Стрелка вверх 9"/>
          <p:cNvSpPr/>
          <p:nvPr/>
        </p:nvSpPr>
        <p:spPr>
          <a:xfrm>
            <a:off x="5857884" y="3286124"/>
            <a:ext cx="71438" cy="785818"/>
          </a:xfrm>
          <a:prstGeom prst="up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11" name="TextBox 10"/>
          <p:cNvSpPr txBox="1"/>
          <p:nvPr/>
        </p:nvSpPr>
        <p:spPr>
          <a:xfrm>
            <a:off x="5643570" y="3571876"/>
            <a:ext cx="301686" cy="369332"/>
          </a:xfrm>
          <a:prstGeom prst="rect">
            <a:avLst/>
          </a:prstGeom>
          <a:noFill/>
        </p:spPr>
        <p:txBody>
          <a:bodyPr wrap="none" rtlCol="0">
            <a:spAutoFit/>
          </a:bodyPr>
          <a:lstStyle/>
          <a:p>
            <a:r>
              <a:rPr lang="uz-Cyrl-UZ" dirty="0"/>
              <a:t>2</a:t>
            </a:r>
            <a:endParaRPr lang="ru-RU" dirty="0"/>
          </a:p>
        </p:txBody>
      </p:sp>
      <p:sp>
        <p:nvSpPr>
          <p:cNvPr id="12" name="Стрелка влево 11"/>
          <p:cNvSpPr/>
          <p:nvPr/>
        </p:nvSpPr>
        <p:spPr>
          <a:xfrm>
            <a:off x="3500430" y="2643182"/>
            <a:ext cx="1428760" cy="142876"/>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3" name="TextBox 12"/>
          <p:cNvSpPr txBox="1"/>
          <p:nvPr/>
        </p:nvSpPr>
        <p:spPr>
          <a:xfrm>
            <a:off x="4071934" y="2357430"/>
            <a:ext cx="301686" cy="369332"/>
          </a:xfrm>
          <a:prstGeom prst="rect">
            <a:avLst/>
          </a:prstGeom>
          <a:noFill/>
        </p:spPr>
        <p:txBody>
          <a:bodyPr wrap="none" rtlCol="0">
            <a:spAutoFit/>
          </a:bodyPr>
          <a:lstStyle/>
          <a:p>
            <a:r>
              <a:rPr lang="uz-Cyrl-UZ" dirty="0"/>
              <a:t>3</a:t>
            </a:r>
            <a:endParaRPr lang="ru-RU" dirty="0"/>
          </a:p>
        </p:txBody>
      </p:sp>
      <p:sp>
        <p:nvSpPr>
          <p:cNvPr id="14" name="Стрелка вниз 13"/>
          <p:cNvSpPr/>
          <p:nvPr/>
        </p:nvSpPr>
        <p:spPr>
          <a:xfrm>
            <a:off x="2428860" y="3286124"/>
            <a:ext cx="71438" cy="928694"/>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5" name="TextBox 14"/>
          <p:cNvSpPr txBox="1"/>
          <p:nvPr/>
        </p:nvSpPr>
        <p:spPr>
          <a:xfrm>
            <a:off x="2428861" y="3643314"/>
            <a:ext cx="214314" cy="369332"/>
          </a:xfrm>
          <a:prstGeom prst="rect">
            <a:avLst/>
          </a:prstGeom>
          <a:noFill/>
        </p:spPr>
        <p:txBody>
          <a:bodyPr wrap="square" rtlCol="0">
            <a:spAutoFit/>
          </a:bodyPr>
          <a:lstStyle/>
          <a:p>
            <a:r>
              <a:rPr lang="uz-Cyrl-UZ" dirty="0"/>
              <a:t>4</a:t>
            </a:r>
            <a:endParaRPr lang="ru-RU" dirty="0"/>
          </a:p>
        </p:txBody>
      </p:sp>
      <p:sp>
        <p:nvSpPr>
          <p:cNvPr id="16" name="Стрелка вправо 15"/>
          <p:cNvSpPr/>
          <p:nvPr/>
        </p:nvSpPr>
        <p:spPr>
          <a:xfrm>
            <a:off x="3428992" y="4357694"/>
            <a:ext cx="1643074" cy="142876"/>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7" name="TextBox 16"/>
          <p:cNvSpPr txBox="1"/>
          <p:nvPr/>
        </p:nvSpPr>
        <p:spPr>
          <a:xfrm>
            <a:off x="4143372" y="4071942"/>
            <a:ext cx="301686" cy="369332"/>
          </a:xfrm>
          <a:prstGeom prst="rect">
            <a:avLst/>
          </a:prstGeom>
          <a:noFill/>
        </p:spPr>
        <p:txBody>
          <a:bodyPr wrap="none" rtlCol="0">
            <a:spAutoFit/>
          </a:bodyPr>
          <a:lstStyle/>
          <a:p>
            <a:r>
              <a:rPr lang="uz-Cyrl-UZ" dirty="0"/>
              <a:t>5</a:t>
            </a:r>
            <a:endParaRPr lang="ru-RU" dirty="0"/>
          </a:p>
        </p:txBody>
      </p:sp>
      <p:sp>
        <p:nvSpPr>
          <p:cNvPr id="18" name="Стрелка вверх 17"/>
          <p:cNvSpPr/>
          <p:nvPr/>
        </p:nvSpPr>
        <p:spPr>
          <a:xfrm>
            <a:off x="2071670" y="3286124"/>
            <a:ext cx="71438" cy="928694"/>
          </a:xfrm>
          <a:prstGeom prst="up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9" name="TextBox 18"/>
          <p:cNvSpPr txBox="1"/>
          <p:nvPr/>
        </p:nvSpPr>
        <p:spPr>
          <a:xfrm>
            <a:off x="1928794" y="3714752"/>
            <a:ext cx="45719" cy="369332"/>
          </a:xfrm>
          <a:prstGeom prst="rect">
            <a:avLst/>
          </a:prstGeom>
          <a:noFill/>
        </p:spPr>
        <p:txBody>
          <a:bodyPr wrap="square" rtlCol="0">
            <a:spAutoFit/>
          </a:bodyPr>
          <a:lstStyle/>
          <a:p>
            <a:r>
              <a:rPr lang="uz-Cyrl-UZ" dirty="0"/>
              <a:t>6</a:t>
            </a:r>
            <a:endParaRPr lang="ru-RU" dirty="0"/>
          </a:p>
        </p:txBody>
      </p:sp>
      <p:sp>
        <p:nvSpPr>
          <p:cNvPr id="20" name="Стрелка вправо 19"/>
          <p:cNvSpPr/>
          <p:nvPr/>
        </p:nvSpPr>
        <p:spPr>
          <a:xfrm>
            <a:off x="3500430" y="2285992"/>
            <a:ext cx="1428760" cy="142876"/>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21" name="TextBox 20"/>
          <p:cNvSpPr txBox="1"/>
          <p:nvPr/>
        </p:nvSpPr>
        <p:spPr>
          <a:xfrm>
            <a:off x="4286248" y="2000240"/>
            <a:ext cx="301686" cy="369332"/>
          </a:xfrm>
          <a:prstGeom prst="rect">
            <a:avLst/>
          </a:prstGeom>
          <a:noFill/>
        </p:spPr>
        <p:txBody>
          <a:bodyPr wrap="none" rtlCol="0">
            <a:spAutoFit/>
          </a:bodyPr>
          <a:lstStyle/>
          <a:p>
            <a:r>
              <a:rPr lang="uz-Cyrl-UZ" dirty="0"/>
              <a:t>8</a:t>
            </a:r>
            <a:endParaRPr lang="ru-RU" dirty="0"/>
          </a:p>
        </p:txBody>
      </p:sp>
      <p:sp>
        <p:nvSpPr>
          <p:cNvPr id="22" name="Стрелка вниз 21"/>
          <p:cNvSpPr/>
          <p:nvPr/>
        </p:nvSpPr>
        <p:spPr>
          <a:xfrm>
            <a:off x="6429388" y="3286124"/>
            <a:ext cx="71438" cy="785818"/>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25" name="TextBox 24"/>
          <p:cNvSpPr txBox="1"/>
          <p:nvPr/>
        </p:nvSpPr>
        <p:spPr>
          <a:xfrm>
            <a:off x="6572264" y="3500438"/>
            <a:ext cx="418704" cy="369332"/>
          </a:xfrm>
          <a:prstGeom prst="rect">
            <a:avLst/>
          </a:prstGeom>
          <a:noFill/>
        </p:spPr>
        <p:txBody>
          <a:bodyPr wrap="none" rtlCol="0">
            <a:spAutoFit/>
          </a:bodyPr>
          <a:lstStyle/>
          <a:p>
            <a:r>
              <a:rPr lang="uz-Cyrl-UZ" dirty="0"/>
              <a:t>10</a:t>
            </a:r>
            <a:endParaRPr lang="ru-RU" dirty="0"/>
          </a:p>
        </p:txBody>
      </p:sp>
      <p:sp>
        <p:nvSpPr>
          <p:cNvPr id="26" name="Стрелка влево 25"/>
          <p:cNvSpPr/>
          <p:nvPr/>
        </p:nvSpPr>
        <p:spPr>
          <a:xfrm>
            <a:off x="3500430" y="3071810"/>
            <a:ext cx="1285884" cy="142876"/>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27" name="TextBox 26"/>
          <p:cNvSpPr txBox="1"/>
          <p:nvPr/>
        </p:nvSpPr>
        <p:spPr>
          <a:xfrm>
            <a:off x="4000496" y="3214686"/>
            <a:ext cx="561580" cy="369332"/>
          </a:xfrm>
          <a:prstGeom prst="rect">
            <a:avLst/>
          </a:prstGeom>
          <a:noFill/>
        </p:spPr>
        <p:txBody>
          <a:bodyPr wrap="square" rtlCol="0">
            <a:spAutoFit/>
          </a:bodyPr>
          <a:lstStyle/>
          <a:p>
            <a:r>
              <a:rPr lang="uz-Cyrl-UZ" dirty="0"/>
              <a:t>11</a:t>
            </a:r>
            <a:endParaRPr lang="ru-RU" dirty="0"/>
          </a:p>
        </p:txBody>
      </p:sp>
      <p:sp>
        <p:nvSpPr>
          <p:cNvPr id="28" name="Стрелка вниз 27"/>
          <p:cNvSpPr/>
          <p:nvPr/>
        </p:nvSpPr>
        <p:spPr>
          <a:xfrm>
            <a:off x="1500166" y="3286124"/>
            <a:ext cx="71438" cy="857256"/>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29" name="TextBox 28"/>
          <p:cNvSpPr txBox="1"/>
          <p:nvPr/>
        </p:nvSpPr>
        <p:spPr>
          <a:xfrm>
            <a:off x="1142976" y="3571876"/>
            <a:ext cx="490142" cy="369332"/>
          </a:xfrm>
          <a:prstGeom prst="rect">
            <a:avLst/>
          </a:prstGeom>
          <a:noFill/>
        </p:spPr>
        <p:txBody>
          <a:bodyPr wrap="square" rtlCol="0">
            <a:spAutoFit/>
          </a:bodyPr>
          <a:lstStyle/>
          <a:p>
            <a:r>
              <a:rPr lang="uz-Cyrl-UZ" dirty="0"/>
              <a:t>13</a:t>
            </a:r>
            <a:endParaRPr lang="ru-RU"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uz-Cyrl-UZ" sz="2800" b="1" dirty="0">
                <a:solidFill>
                  <a:srgbClr val="0070C0"/>
                </a:solidFill>
                <a:latin typeface="Arial" pitchFamily="34" charset="0"/>
                <a:cs typeface="Arial" pitchFamily="34" charset="0"/>
              </a:rPr>
              <a:t>Банкларнинг ордерли чеклари воситасида ҳисоблашиш</a:t>
            </a:r>
            <a:endParaRPr lang="ru-RU" sz="2800" b="1" dirty="0">
              <a:solidFill>
                <a:srgbClr val="0070C0"/>
              </a:solidFill>
              <a:latin typeface="Arial" pitchFamily="34" charset="0"/>
              <a:cs typeface="Arial" pitchFamily="34" charset="0"/>
            </a:endParaRPr>
          </a:p>
        </p:txBody>
      </p:sp>
      <p:sp>
        <p:nvSpPr>
          <p:cNvPr id="4" name="Табличка 3"/>
          <p:cNvSpPr/>
          <p:nvPr/>
        </p:nvSpPr>
        <p:spPr>
          <a:xfrm>
            <a:off x="1285852" y="1714488"/>
            <a:ext cx="2286016" cy="1214446"/>
          </a:xfrm>
          <a:prstGeom prst="plaqu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z-Cyrl-UZ" sz="2000" b="1" dirty="0">
                <a:latin typeface="Arial" pitchFamily="34" charset="0"/>
                <a:cs typeface="Arial" pitchFamily="34" charset="0"/>
              </a:rPr>
              <a:t>Банк</a:t>
            </a:r>
          </a:p>
          <a:p>
            <a:pPr algn="ctr"/>
            <a:r>
              <a:rPr lang="uz-Cyrl-UZ" sz="2000" b="1" dirty="0">
                <a:latin typeface="Arial" pitchFamily="34" charset="0"/>
                <a:cs typeface="Arial" pitchFamily="34" charset="0"/>
              </a:rPr>
              <a:t>Экспортёр</a:t>
            </a:r>
          </a:p>
          <a:p>
            <a:pPr algn="ctr"/>
            <a:r>
              <a:rPr lang="uz-Cyrl-UZ" sz="2000" b="1" dirty="0">
                <a:latin typeface="Arial" pitchFamily="34" charset="0"/>
                <a:cs typeface="Arial" pitchFamily="34" charset="0"/>
              </a:rPr>
              <a:t>12</a:t>
            </a:r>
            <a:endParaRPr lang="ru-RU" sz="2000" b="1" dirty="0">
              <a:latin typeface="Arial" pitchFamily="34" charset="0"/>
              <a:cs typeface="Arial" pitchFamily="34" charset="0"/>
            </a:endParaRPr>
          </a:p>
        </p:txBody>
      </p:sp>
      <p:sp>
        <p:nvSpPr>
          <p:cNvPr id="5" name="Табличка 4"/>
          <p:cNvSpPr/>
          <p:nvPr/>
        </p:nvSpPr>
        <p:spPr>
          <a:xfrm>
            <a:off x="5429256" y="1714488"/>
            <a:ext cx="2286016" cy="1214446"/>
          </a:xfrm>
          <a:prstGeom prst="plaqu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z-Cyrl-UZ" sz="2000" b="1" dirty="0">
                <a:latin typeface="Arial" pitchFamily="34" charset="0"/>
                <a:cs typeface="Arial" pitchFamily="34" charset="0"/>
              </a:rPr>
              <a:t>Банк   3</a:t>
            </a:r>
          </a:p>
          <a:p>
            <a:pPr algn="ctr"/>
            <a:r>
              <a:rPr lang="uz-Cyrl-UZ" sz="2000" b="1" dirty="0">
                <a:latin typeface="Arial" pitchFamily="34" charset="0"/>
                <a:cs typeface="Arial" pitchFamily="34" charset="0"/>
              </a:rPr>
              <a:t>Импортёр</a:t>
            </a:r>
          </a:p>
          <a:p>
            <a:pPr algn="ctr"/>
            <a:r>
              <a:rPr lang="uz-Cyrl-UZ" sz="2000" b="1" dirty="0">
                <a:latin typeface="Arial" pitchFamily="34" charset="0"/>
                <a:cs typeface="Arial" pitchFamily="34" charset="0"/>
              </a:rPr>
              <a:t>10</a:t>
            </a:r>
            <a:endParaRPr lang="ru-RU" sz="2000" b="1" dirty="0">
              <a:latin typeface="Arial" pitchFamily="34" charset="0"/>
              <a:cs typeface="Arial" pitchFamily="34" charset="0"/>
            </a:endParaRPr>
          </a:p>
        </p:txBody>
      </p:sp>
      <p:sp>
        <p:nvSpPr>
          <p:cNvPr id="6" name="Прямоугольник 5"/>
          <p:cNvSpPr/>
          <p:nvPr/>
        </p:nvSpPr>
        <p:spPr>
          <a:xfrm>
            <a:off x="1428728" y="3929066"/>
            <a:ext cx="2000264" cy="142876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z-Cyrl-UZ" sz="2000" b="1" dirty="0">
                <a:latin typeface="Arial" pitchFamily="34" charset="0"/>
                <a:cs typeface="Arial" pitchFamily="34" charset="0"/>
              </a:rPr>
              <a:t>Экспортёр</a:t>
            </a:r>
            <a:endParaRPr lang="ru-RU" sz="2000" b="1" dirty="0">
              <a:latin typeface="Arial" pitchFamily="34" charset="0"/>
              <a:cs typeface="Arial" pitchFamily="34" charset="0"/>
            </a:endParaRPr>
          </a:p>
        </p:txBody>
      </p:sp>
      <p:sp>
        <p:nvSpPr>
          <p:cNvPr id="7" name="Прямоугольник 6"/>
          <p:cNvSpPr/>
          <p:nvPr/>
        </p:nvSpPr>
        <p:spPr>
          <a:xfrm>
            <a:off x="5715008" y="4000504"/>
            <a:ext cx="2000264" cy="135732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z-Cyrl-UZ" sz="2000" b="1" dirty="0">
                <a:latin typeface="Arial" pitchFamily="34" charset="0"/>
                <a:cs typeface="Arial" pitchFamily="34" charset="0"/>
              </a:rPr>
              <a:t>Импортёр</a:t>
            </a:r>
            <a:endParaRPr lang="ru-RU" sz="2000" b="1" dirty="0">
              <a:latin typeface="Arial" pitchFamily="34" charset="0"/>
              <a:cs typeface="Arial" pitchFamily="34" charset="0"/>
            </a:endParaRPr>
          </a:p>
        </p:txBody>
      </p:sp>
      <p:sp>
        <p:nvSpPr>
          <p:cNvPr id="8" name="Двойная стрелка влево/вправо 7"/>
          <p:cNvSpPr/>
          <p:nvPr/>
        </p:nvSpPr>
        <p:spPr>
          <a:xfrm>
            <a:off x="3571868" y="4857760"/>
            <a:ext cx="2000264" cy="142876"/>
          </a:xfrm>
          <a:prstGeom prst="lef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1" name="Стрелка вверх 10"/>
          <p:cNvSpPr/>
          <p:nvPr/>
        </p:nvSpPr>
        <p:spPr>
          <a:xfrm>
            <a:off x="6000760" y="3000372"/>
            <a:ext cx="71438" cy="928694"/>
          </a:xfrm>
          <a:prstGeom prst="up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2" name="TextBox 11"/>
          <p:cNvSpPr txBox="1"/>
          <p:nvPr/>
        </p:nvSpPr>
        <p:spPr>
          <a:xfrm>
            <a:off x="5715008" y="3357562"/>
            <a:ext cx="444562" cy="369332"/>
          </a:xfrm>
          <a:prstGeom prst="rect">
            <a:avLst/>
          </a:prstGeom>
          <a:noFill/>
        </p:spPr>
        <p:txBody>
          <a:bodyPr wrap="square" rtlCol="0">
            <a:spAutoFit/>
          </a:bodyPr>
          <a:lstStyle/>
          <a:p>
            <a:r>
              <a:rPr lang="uz-Cyrl-UZ" dirty="0"/>
              <a:t>2</a:t>
            </a:r>
            <a:endParaRPr lang="ru-RU" dirty="0"/>
          </a:p>
        </p:txBody>
      </p:sp>
      <p:sp>
        <p:nvSpPr>
          <p:cNvPr id="13" name="Стрелка вниз 12"/>
          <p:cNvSpPr/>
          <p:nvPr/>
        </p:nvSpPr>
        <p:spPr>
          <a:xfrm>
            <a:off x="6929454" y="3000372"/>
            <a:ext cx="71438" cy="928694"/>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4" name="TextBox 13"/>
          <p:cNvSpPr txBox="1"/>
          <p:nvPr/>
        </p:nvSpPr>
        <p:spPr>
          <a:xfrm>
            <a:off x="7000892" y="3286124"/>
            <a:ext cx="301686" cy="369332"/>
          </a:xfrm>
          <a:prstGeom prst="rect">
            <a:avLst/>
          </a:prstGeom>
          <a:noFill/>
        </p:spPr>
        <p:txBody>
          <a:bodyPr wrap="none" rtlCol="0">
            <a:spAutoFit/>
          </a:bodyPr>
          <a:lstStyle/>
          <a:p>
            <a:r>
              <a:rPr lang="uz-Cyrl-UZ" dirty="0"/>
              <a:t>4</a:t>
            </a:r>
            <a:endParaRPr lang="ru-RU" dirty="0"/>
          </a:p>
        </p:txBody>
      </p:sp>
      <p:sp>
        <p:nvSpPr>
          <p:cNvPr id="15" name="Стрелка вправо 14"/>
          <p:cNvSpPr/>
          <p:nvPr/>
        </p:nvSpPr>
        <p:spPr>
          <a:xfrm>
            <a:off x="3643306" y="4500570"/>
            <a:ext cx="1857388" cy="142876"/>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6" name="TextBox 15"/>
          <p:cNvSpPr txBox="1"/>
          <p:nvPr/>
        </p:nvSpPr>
        <p:spPr>
          <a:xfrm>
            <a:off x="4429124" y="4572008"/>
            <a:ext cx="301686" cy="369332"/>
          </a:xfrm>
          <a:prstGeom prst="rect">
            <a:avLst/>
          </a:prstGeom>
          <a:noFill/>
        </p:spPr>
        <p:txBody>
          <a:bodyPr wrap="none" rtlCol="0">
            <a:spAutoFit/>
          </a:bodyPr>
          <a:lstStyle/>
          <a:p>
            <a:r>
              <a:rPr lang="uz-Cyrl-UZ" dirty="0"/>
              <a:t>1</a:t>
            </a:r>
            <a:endParaRPr lang="ru-RU" dirty="0"/>
          </a:p>
        </p:txBody>
      </p:sp>
      <p:sp>
        <p:nvSpPr>
          <p:cNvPr id="18" name="TextBox 17"/>
          <p:cNvSpPr txBox="1"/>
          <p:nvPr/>
        </p:nvSpPr>
        <p:spPr>
          <a:xfrm>
            <a:off x="4429124" y="4214818"/>
            <a:ext cx="301686" cy="369332"/>
          </a:xfrm>
          <a:prstGeom prst="rect">
            <a:avLst/>
          </a:prstGeom>
          <a:noFill/>
        </p:spPr>
        <p:txBody>
          <a:bodyPr wrap="square" rtlCol="0">
            <a:spAutoFit/>
          </a:bodyPr>
          <a:lstStyle/>
          <a:p>
            <a:r>
              <a:rPr lang="uz-Cyrl-UZ" dirty="0"/>
              <a:t>5</a:t>
            </a:r>
            <a:endParaRPr lang="ru-RU" dirty="0"/>
          </a:p>
        </p:txBody>
      </p:sp>
      <p:sp>
        <p:nvSpPr>
          <p:cNvPr id="19" name="Стрелка вправо 18"/>
          <p:cNvSpPr/>
          <p:nvPr/>
        </p:nvSpPr>
        <p:spPr>
          <a:xfrm>
            <a:off x="3643306" y="4143380"/>
            <a:ext cx="1928826" cy="142876"/>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20" name="TextBox 19"/>
          <p:cNvSpPr txBox="1"/>
          <p:nvPr/>
        </p:nvSpPr>
        <p:spPr>
          <a:xfrm>
            <a:off x="4429124" y="3786190"/>
            <a:ext cx="444562" cy="369332"/>
          </a:xfrm>
          <a:prstGeom prst="rect">
            <a:avLst/>
          </a:prstGeom>
          <a:noFill/>
        </p:spPr>
        <p:txBody>
          <a:bodyPr wrap="square" rtlCol="0">
            <a:spAutoFit/>
          </a:bodyPr>
          <a:lstStyle/>
          <a:p>
            <a:r>
              <a:rPr lang="uz-Cyrl-UZ" dirty="0"/>
              <a:t>6</a:t>
            </a:r>
            <a:endParaRPr lang="ru-RU" dirty="0"/>
          </a:p>
        </p:txBody>
      </p:sp>
      <p:sp>
        <p:nvSpPr>
          <p:cNvPr id="21" name="Стрелка влево 20"/>
          <p:cNvSpPr/>
          <p:nvPr/>
        </p:nvSpPr>
        <p:spPr>
          <a:xfrm>
            <a:off x="3571868" y="5143512"/>
            <a:ext cx="2000264" cy="142876"/>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22" name="TextBox 21"/>
          <p:cNvSpPr txBox="1"/>
          <p:nvPr/>
        </p:nvSpPr>
        <p:spPr>
          <a:xfrm>
            <a:off x="4429124" y="5214950"/>
            <a:ext cx="301686" cy="369332"/>
          </a:xfrm>
          <a:prstGeom prst="rect">
            <a:avLst/>
          </a:prstGeom>
          <a:noFill/>
        </p:spPr>
        <p:txBody>
          <a:bodyPr wrap="none" rtlCol="0">
            <a:spAutoFit/>
          </a:bodyPr>
          <a:lstStyle/>
          <a:p>
            <a:r>
              <a:rPr lang="uz-Cyrl-UZ" dirty="0"/>
              <a:t>7</a:t>
            </a:r>
            <a:endParaRPr lang="ru-RU" dirty="0"/>
          </a:p>
        </p:txBody>
      </p:sp>
      <p:sp>
        <p:nvSpPr>
          <p:cNvPr id="23" name="Стрелка вверх 22"/>
          <p:cNvSpPr/>
          <p:nvPr/>
        </p:nvSpPr>
        <p:spPr>
          <a:xfrm>
            <a:off x="2500298" y="3000372"/>
            <a:ext cx="142876" cy="785818"/>
          </a:xfrm>
          <a:prstGeom prst="up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24" name="TextBox 23"/>
          <p:cNvSpPr txBox="1"/>
          <p:nvPr/>
        </p:nvSpPr>
        <p:spPr>
          <a:xfrm>
            <a:off x="2285984" y="3286124"/>
            <a:ext cx="301686" cy="369332"/>
          </a:xfrm>
          <a:prstGeom prst="rect">
            <a:avLst/>
          </a:prstGeom>
          <a:noFill/>
        </p:spPr>
        <p:txBody>
          <a:bodyPr wrap="none" rtlCol="0">
            <a:spAutoFit/>
          </a:bodyPr>
          <a:lstStyle/>
          <a:p>
            <a:r>
              <a:rPr lang="uz-Cyrl-UZ" dirty="0"/>
              <a:t>8</a:t>
            </a:r>
            <a:endParaRPr lang="ru-RU" dirty="0"/>
          </a:p>
        </p:txBody>
      </p:sp>
      <p:sp>
        <p:nvSpPr>
          <p:cNvPr id="25" name="Стрелка вправо 24"/>
          <p:cNvSpPr/>
          <p:nvPr/>
        </p:nvSpPr>
        <p:spPr>
          <a:xfrm>
            <a:off x="3643306" y="2285992"/>
            <a:ext cx="1714512" cy="142876"/>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26" name="TextBox 25"/>
          <p:cNvSpPr txBox="1"/>
          <p:nvPr/>
        </p:nvSpPr>
        <p:spPr>
          <a:xfrm>
            <a:off x="4429124" y="2000240"/>
            <a:ext cx="301686" cy="369332"/>
          </a:xfrm>
          <a:prstGeom prst="rect">
            <a:avLst/>
          </a:prstGeom>
          <a:noFill/>
        </p:spPr>
        <p:txBody>
          <a:bodyPr wrap="square" rtlCol="0">
            <a:spAutoFit/>
          </a:bodyPr>
          <a:lstStyle/>
          <a:p>
            <a:r>
              <a:rPr lang="uz-Cyrl-UZ" dirty="0"/>
              <a:t>9</a:t>
            </a:r>
            <a:endParaRPr lang="ru-RU" dirty="0"/>
          </a:p>
        </p:txBody>
      </p:sp>
      <p:sp>
        <p:nvSpPr>
          <p:cNvPr id="27" name="Стрелка влево 26"/>
          <p:cNvSpPr/>
          <p:nvPr/>
        </p:nvSpPr>
        <p:spPr>
          <a:xfrm>
            <a:off x="3714744" y="1928802"/>
            <a:ext cx="1571636" cy="71438"/>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28" name="TextBox 27"/>
          <p:cNvSpPr txBox="1"/>
          <p:nvPr/>
        </p:nvSpPr>
        <p:spPr>
          <a:xfrm>
            <a:off x="4429124" y="1643050"/>
            <a:ext cx="418704" cy="369332"/>
          </a:xfrm>
          <a:prstGeom prst="rect">
            <a:avLst/>
          </a:prstGeom>
          <a:noFill/>
        </p:spPr>
        <p:txBody>
          <a:bodyPr wrap="none" rtlCol="0">
            <a:spAutoFit/>
          </a:bodyPr>
          <a:lstStyle/>
          <a:p>
            <a:r>
              <a:rPr lang="uz-Cyrl-UZ" dirty="0"/>
              <a:t>11</a:t>
            </a:r>
            <a:endParaRPr lang="ru-RU" dirty="0"/>
          </a:p>
        </p:txBody>
      </p:sp>
      <p:sp>
        <p:nvSpPr>
          <p:cNvPr id="29" name="Стрелка вниз 28"/>
          <p:cNvSpPr/>
          <p:nvPr/>
        </p:nvSpPr>
        <p:spPr>
          <a:xfrm>
            <a:off x="1928794" y="3000372"/>
            <a:ext cx="71438" cy="857256"/>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30" name="TextBox 29"/>
          <p:cNvSpPr txBox="1"/>
          <p:nvPr/>
        </p:nvSpPr>
        <p:spPr>
          <a:xfrm>
            <a:off x="1571604" y="3429000"/>
            <a:ext cx="490142" cy="369332"/>
          </a:xfrm>
          <a:prstGeom prst="rect">
            <a:avLst/>
          </a:prstGeom>
          <a:noFill/>
        </p:spPr>
        <p:txBody>
          <a:bodyPr wrap="square" rtlCol="0">
            <a:spAutoFit/>
          </a:bodyPr>
          <a:lstStyle/>
          <a:p>
            <a:r>
              <a:rPr lang="uz-Cyrl-UZ" dirty="0"/>
              <a:t>13</a:t>
            </a:r>
            <a:endParaRPr lang="ru-RU"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uz-Cyrl-UZ" sz="2800" b="1" dirty="0" smtClean="0">
                <a:solidFill>
                  <a:srgbClr val="0070C0"/>
                </a:solidFill>
                <a:latin typeface="Arial" pitchFamily="34" charset="0"/>
                <a:cs typeface="Arial" pitchFamily="34" charset="0"/>
              </a:rPr>
              <a:t>Ташқи савдода қўлланиладиган ҳужжатлаштирилган аккредитив турлари</a:t>
            </a:r>
            <a:endParaRPr lang="ru-RU" sz="2800" b="1" dirty="0">
              <a:solidFill>
                <a:srgbClr val="0070C0"/>
              </a:solidFill>
              <a:latin typeface="Arial" pitchFamily="34" charset="0"/>
              <a:cs typeface="Arial" pitchFamily="34" charset="0"/>
            </a:endParaRPr>
          </a:p>
        </p:txBody>
      </p:sp>
      <p:sp>
        <p:nvSpPr>
          <p:cNvPr id="3" name="Содержимое 2"/>
          <p:cNvSpPr>
            <a:spLocks noGrp="1"/>
          </p:cNvSpPr>
          <p:nvPr>
            <p:ph idx="1"/>
          </p:nvPr>
        </p:nvSpPr>
        <p:spPr>
          <a:xfrm>
            <a:off x="457200" y="1714488"/>
            <a:ext cx="8229600" cy="4411675"/>
          </a:xfrm>
        </p:spPr>
        <p:txBody>
          <a:bodyPr>
            <a:normAutofit/>
          </a:bodyPr>
          <a:lstStyle/>
          <a:p>
            <a:pPr algn="ctr">
              <a:buNone/>
            </a:pPr>
            <a:r>
              <a:rPr lang="uz-Cyrl-UZ" sz="2800" b="1" dirty="0" smtClean="0">
                <a:solidFill>
                  <a:srgbClr val="7030A0"/>
                </a:solidFill>
                <a:latin typeface="Arial" pitchFamily="34" charset="0"/>
                <a:cs typeface="Arial" pitchFamily="34" charset="0"/>
              </a:rPr>
              <a:t>1. Стэнд-бай аккредитиви</a:t>
            </a:r>
          </a:p>
          <a:p>
            <a:pPr algn="ctr">
              <a:buNone/>
            </a:pPr>
            <a:r>
              <a:rPr lang="uz-Cyrl-UZ" sz="2800" b="1" dirty="0" smtClean="0">
                <a:solidFill>
                  <a:srgbClr val="7030A0"/>
                </a:solidFill>
                <a:latin typeface="Arial" pitchFamily="34" charset="0"/>
                <a:cs typeface="Arial" pitchFamily="34" charset="0"/>
              </a:rPr>
              <a:t>2. Револьверли аккредитив</a:t>
            </a:r>
          </a:p>
          <a:p>
            <a:pPr algn="ctr">
              <a:buNone/>
            </a:pPr>
            <a:r>
              <a:rPr lang="uz-Cyrl-UZ" sz="2800" b="1" dirty="0" smtClean="0">
                <a:solidFill>
                  <a:srgbClr val="7030A0"/>
                </a:solidFill>
                <a:latin typeface="Arial" pitchFamily="34" charset="0"/>
                <a:cs typeface="Arial" pitchFamily="34" charset="0"/>
              </a:rPr>
              <a:t>3. Трансферабелли аккредитив</a:t>
            </a:r>
          </a:p>
          <a:p>
            <a:pPr algn="ctr">
              <a:buNone/>
            </a:pPr>
            <a:r>
              <a:rPr lang="uz-Cyrl-UZ" sz="2800" b="1" dirty="0" smtClean="0">
                <a:solidFill>
                  <a:srgbClr val="7030A0"/>
                </a:solidFill>
                <a:latin typeface="Arial" pitchFamily="34" charset="0"/>
                <a:cs typeface="Arial" pitchFamily="34" charset="0"/>
              </a:rPr>
              <a:t>4. Қизил ҳошияли аккредитив</a:t>
            </a:r>
          </a:p>
          <a:p>
            <a:pPr algn="ctr">
              <a:buNone/>
            </a:pPr>
            <a:r>
              <a:rPr lang="uz-Cyrl-UZ" sz="2800" b="1" dirty="0" smtClean="0">
                <a:solidFill>
                  <a:srgbClr val="7030A0"/>
                </a:solidFill>
                <a:latin typeface="Arial" pitchFamily="34" charset="0"/>
                <a:cs typeface="Arial" pitchFamily="34" charset="0"/>
              </a:rPr>
              <a:t>5. Кўк ҳошияли аккредитив</a:t>
            </a:r>
          </a:p>
          <a:p>
            <a:pPr algn="ctr">
              <a:buNone/>
            </a:pPr>
            <a:r>
              <a:rPr lang="uz-Cyrl-UZ" sz="2800" b="1" dirty="0" smtClean="0">
                <a:solidFill>
                  <a:srgbClr val="7030A0"/>
                </a:solidFill>
                <a:latin typeface="Arial" pitchFamily="34" charset="0"/>
                <a:cs typeface="Arial" pitchFamily="34" charset="0"/>
              </a:rPr>
              <a:t>6. Транзитли аккредитив</a:t>
            </a:r>
          </a:p>
          <a:p>
            <a:pPr algn="ctr">
              <a:buNone/>
            </a:pPr>
            <a:r>
              <a:rPr lang="uz-Cyrl-UZ" sz="2800" b="1" dirty="0" smtClean="0">
                <a:solidFill>
                  <a:srgbClr val="7030A0"/>
                </a:solidFill>
                <a:latin typeface="Arial" pitchFamily="34" charset="0"/>
                <a:cs typeface="Arial" pitchFamily="34" charset="0"/>
              </a:rPr>
              <a:t>7. Бэк-ту-бэк аккредитиви</a:t>
            </a:r>
            <a:endParaRPr lang="ru-RU" sz="2800" b="1" dirty="0">
              <a:solidFill>
                <a:srgbClr val="7030A0"/>
              </a:solidFill>
              <a:latin typeface="Arial" pitchFamily="34" charset="0"/>
              <a:cs typeface="Arial" pitchFamily="34" charset="0"/>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uz-Cyrl-UZ" sz="2800" b="1" dirty="0" smtClean="0">
                <a:solidFill>
                  <a:srgbClr val="0070C0"/>
                </a:solidFill>
                <a:latin typeface="Arial" pitchFamily="34" charset="0"/>
                <a:cs typeface="Arial" pitchFamily="34" charset="0"/>
              </a:rPr>
              <a:t>2. Ташқи савдо битимлари бўйича тўловларни амалга ошириш тартиби</a:t>
            </a:r>
            <a:endParaRPr lang="ru-RU" sz="2800" dirty="0">
              <a:latin typeface="Arial" pitchFamily="34" charset="0"/>
              <a:cs typeface="Arial" pitchFamily="34" charset="0"/>
            </a:endParaRPr>
          </a:p>
        </p:txBody>
      </p:sp>
      <p:sp>
        <p:nvSpPr>
          <p:cNvPr id="3" name="Содержимое 2"/>
          <p:cNvSpPr>
            <a:spLocks noGrp="1"/>
          </p:cNvSpPr>
          <p:nvPr>
            <p:ph idx="1"/>
          </p:nvPr>
        </p:nvSpPr>
        <p:spPr/>
        <p:txBody>
          <a:bodyPr>
            <a:normAutofit lnSpcReduction="10000"/>
          </a:bodyPr>
          <a:lstStyle/>
          <a:p>
            <a:pPr algn="ctr">
              <a:lnSpc>
                <a:spcPct val="110000"/>
              </a:lnSpc>
              <a:spcBef>
                <a:spcPts val="0"/>
              </a:spcBef>
              <a:buNone/>
            </a:pPr>
            <a:r>
              <a:rPr lang="uz-Cyrl-UZ" sz="2400" dirty="0" smtClean="0">
                <a:solidFill>
                  <a:srgbClr val="7030A0"/>
                </a:solidFill>
                <a:latin typeface="Arial" pitchFamily="34" charset="0"/>
                <a:cs typeface="Arial" pitchFamily="34" charset="0"/>
              </a:rPr>
              <a:t>Ташқи савдо битимлари бўйича тўловларни амалга оширишда халқаро ҳисоб-китобларнинг инкассо шаклидан ҳам фойдаланилади.</a:t>
            </a:r>
          </a:p>
          <a:p>
            <a:pPr algn="ctr">
              <a:lnSpc>
                <a:spcPct val="110000"/>
              </a:lnSpc>
              <a:spcBef>
                <a:spcPts val="0"/>
              </a:spcBef>
              <a:buNone/>
            </a:pPr>
            <a:r>
              <a:rPr lang="uz-Cyrl-UZ" sz="2400" dirty="0" smtClean="0">
                <a:solidFill>
                  <a:srgbClr val="7030A0"/>
                </a:solidFill>
                <a:latin typeface="Arial" pitchFamily="34" charset="0"/>
                <a:cs typeface="Arial" pitchFamily="34" charset="0"/>
              </a:rPr>
              <a:t>Инкассонинг икки тури мавжуд:</a:t>
            </a:r>
          </a:p>
          <a:p>
            <a:pPr algn="ctr">
              <a:lnSpc>
                <a:spcPct val="110000"/>
              </a:lnSpc>
              <a:spcBef>
                <a:spcPts val="0"/>
              </a:spcBef>
              <a:buNone/>
            </a:pPr>
            <a:r>
              <a:rPr lang="uz-Cyrl-UZ" sz="2400" dirty="0" smtClean="0">
                <a:solidFill>
                  <a:srgbClr val="7030A0"/>
                </a:solidFill>
                <a:latin typeface="Arial" pitchFamily="34" charset="0"/>
                <a:cs typeface="Arial" pitchFamily="34" charset="0"/>
              </a:rPr>
              <a:t>1. Ҳужжатли инкассо</a:t>
            </a:r>
          </a:p>
          <a:p>
            <a:pPr algn="ctr">
              <a:lnSpc>
                <a:spcPct val="110000"/>
              </a:lnSpc>
              <a:spcBef>
                <a:spcPts val="0"/>
              </a:spcBef>
              <a:buNone/>
            </a:pPr>
            <a:r>
              <a:rPr lang="uz-Cyrl-UZ" sz="2400" dirty="0" smtClean="0">
                <a:solidFill>
                  <a:srgbClr val="7030A0"/>
                </a:solidFill>
                <a:latin typeface="Arial" pitchFamily="34" charset="0"/>
                <a:cs typeface="Arial" pitchFamily="34" charset="0"/>
              </a:rPr>
              <a:t>2. Соф инкассо</a:t>
            </a:r>
          </a:p>
          <a:p>
            <a:pPr algn="ctr">
              <a:lnSpc>
                <a:spcPct val="110000"/>
              </a:lnSpc>
              <a:spcBef>
                <a:spcPts val="0"/>
              </a:spcBef>
              <a:buNone/>
            </a:pPr>
            <a:r>
              <a:rPr lang="uz-Cyrl-UZ" sz="2400" dirty="0" smtClean="0">
                <a:solidFill>
                  <a:srgbClr val="7030A0"/>
                </a:solidFill>
                <a:latin typeface="Arial" pitchFamily="34" charset="0"/>
                <a:cs typeface="Arial" pitchFamily="34" charset="0"/>
              </a:rPr>
              <a:t>Ҳужжатли инкассода фақат тижорат ҳужжатлари инкассога қабул қилинади ёки тижорат ҳужжатлари транспорт ҳужжатлари билан биргаликда инкассога қабул қилинади.</a:t>
            </a:r>
          </a:p>
          <a:p>
            <a:pPr algn="ctr">
              <a:lnSpc>
                <a:spcPct val="110000"/>
              </a:lnSpc>
              <a:spcBef>
                <a:spcPts val="0"/>
              </a:spcBef>
              <a:buNone/>
            </a:pPr>
            <a:r>
              <a:rPr lang="uz-Cyrl-UZ" sz="2400" dirty="0" smtClean="0">
                <a:solidFill>
                  <a:srgbClr val="7030A0"/>
                </a:solidFill>
                <a:latin typeface="Arial" pitchFamily="34" charset="0"/>
                <a:cs typeface="Arial" pitchFamily="34" charset="0"/>
              </a:rPr>
              <a:t>Соф инкассода фақат тўлов ҳужжатлари инкассога қабул қилинади. </a:t>
            </a:r>
            <a:endParaRPr lang="ru-RU" sz="2400" dirty="0">
              <a:solidFill>
                <a:srgbClr val="7030A0"/>
              </a:solidFill>
              <a:latin typeface="Arial" pitchFamily="34" charset="0"/>
              <a:cs typeface="Arial" pitchFamily="34" charset="0"/>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uz-Cyrl-UZ" sz="2800" b="1" dirty="0" smtClean="0">
                <a:solidFill>
                  <a:srgbClr val="0070C0"/>
                </a:solidFill>
                <a:latin typeface="Arial" pitchFamily="34" charset="0"/>
                <a:cs typeface="Arial" pitchFamily="34" charset="0"/>
              </a:rPr>
              <a:t>2. Ташқи савдо битимлари бўйича тўловларни амалга ошириш тартиби</a:t>
            </a:r>
            <a:endParaRPr lang="ru-RU" sz="2800" dirty="0">
              <a:latin typeface="Arial" pitchFamily="34" charset="0"/>
              <a:cs typeface="Arial" pitchFamily="34" charset="0"/>
            </a:endParaRPr>
          </a:p>
        </p:txBody>
      </p:sp>
      <p:sp>
        <p:nvSpPr>
          <p:cNvPr id="3" name="Содержимое 2"/>
          <p:cNvSpPr>
            <a:spLocks noGrp="1"/>
          </p:cNvSpPr>
          <p:nvPr>
            <p:ph idx="1"/>
          </p:nvPr>
        </p:nvSpPr>
        <p:spPr/>
        <p:txBody>
          <a:bodyPr>
            <a:normAutofit fontScale="92500" lnSpcReduction="10000"/>
          </a:bodyPr>
          <a:lstStyle/>
          <a:p>
            <a:pPr algn="ctr">
              <a:buNone/>
            </a:pPr>
            <a:r>
              <a:rPr lang="ru-RU" sz="2400" dirty="0" err="1" smtClean="0">
                <a:solidFill>
                  <a:srgbClr val="7030A0"/>
                </a:solidFill>
                <a:latin typeface="Arial" pitchFamily="34" charset="0"/>
                <a:cs typeface="Arial" pitchFamily="34" charset="0"/>
              </a:rPr>
              <a:t>Ривожланаётган</a:t>
            </a:r>
            <a:r>
              <a:rPr lang="ru-RU" sz="2400" dirty="0" smtClean="0">
                <a:solidFill>
                  <a:srgbClr val="7030A0"/>
                </a:solidFill>
                <a:latin typeface="Arial" pitchFamily="34" charset="0"/>
                <a:cs typeface="Arial" pitchFamily="34" charset="0"/>
              </a:rPr>
              <a:t> </a:t>
            </a:r>
            <a:r>
              <a:rPr lang="ru-RU" sz="2400" dirty="0" err="1" smtClean="0">
                <a:solidFill>
                  <a:srgbClr val="7030A0"/>
                </a:solidFill>
                <a:latin typeface="Arial" pitchFamily="34" charset="0"/>
                <a:cs typeface="Arial" pitchFamily="34" charset="0"/>
              </a:rPr>
              <a:t>мамлакатларда</a:t>
            </a:r>
            <a:r>
              <a:rPr lang="ru-RU" sz="2400" dirty="0" smtClean="0">
                <a:solidFill>
                  <a:srgbClr val="7030A0"/>
                </a:solidFill>
                <a:latin typeface="Arial" pitchFamily="34" charset="0"/>
                <a:cs typeface="Arial" pitchFamily="34" charset="0"/>
              </a:rPr>
              <a:t> </a:t>
            </a:r>
            <a:r>
              <a:rPr lang="ru-RU" sz="2400" dirty="0" err="1" smtClean="0">
                <a:solidFill>
                  <a:srgbClr val="7030A0"/>
                </a:solidFill>
                <a:latin typeface="Arial" pitchFamily="34" charset="0"/>
                <a:cs typeface="Arial" pitchFamily="34" charset="0"/>
              </a:rPr>
              <a:t>хўжалик</a:t>
            </a:r>
            <a:r>
              <a:rPr lang="ru-RU" sz="2400" dirty="0" smtClean="0">
                <a:solidFill>
                  <a:srgbClr val="7030A0"/>
                </a:solidFill>
                <a:latin typeface="Arial" pitchFamily="34" charset="0"/>
                <a:cs typeface="Arial" pitchFamily="34" charset="0"/>
              </a:rPr>
              <a:t> </a:t>
            </a:r>
            <a:r>
              <a:rPr lang="ru-RU" sz="2400" dirty="0" err="1" smtClean="0">
                <a:solidFill>
                  <a:srgbClr val="7030A0"/>
                </a:solidFill>
                <a:latin typeface="Arial" pitchFamily="34" charset="0"/>
                <a:cs typeface="Arial" pitchFamily="34" charset="0"/>
              </a:rPr>
              <a:t>юритувчи</a:t>
            </a:r>
            <a:r>
              <a:rPr lang="ru-RU" sz="2400" dirty="0" smtClean="0">
                <a:solidFill>
                  <a:srgbClr val="7030A0"/>
                </a:solidFill>
                <a:latin typeface="Arial" pitchFamily="34" charset="0"/>
                <a:cs typeface="Arial" pitchFamily="34" charset="0"/>
              </a:rPr>
              <a:t> </a:t>
            </a:r>
            <a:r>
              <a:rPr lang="ru-RU" sz="2400" dirty="0" err="1" smtClean="0">
                <a:solidFill>
                  <a:srgbClr val="7030A0"/>
                </a:solidFill>
                <a:latin typeface="Arial" pitchFamily="34" charset="0"/>
                <a:cs typeface="Arial" pitchFamily="34" charset="0"/>
              </a:rPr>
              <a:t>субъектларнинг</a:t>
            </a:r>
            <a:r>
              <a:rPr lang="ru-RU" sz="2400" dirty="0" smtClean="0">
                <a:solidFill>
                  <a:srgbClr val="7030A0"/>
                </a:solidFill>
                <a:latin typeface="Arial" pitchFamily="34" charset="0"/>
                <a:cs typeface="Arial" pitchFamily="34" charset="0"/>
              </a:rPr>
              <a:t> </a:t>
            </a:r>
            <a:r>
              <a:rPr lang="ru-RU" sz="2400" dirty="0" err="1" smtClean="0">
                <a:solidFill>
                  <a:srgbClr val="7030A0"/>
                </a:solidFill>
                <a:latin typeface="Arial" pitchFamily="34" charset="0"/>
                <a:cs typeface="Arial" pitchFamily="34" charset="0"/>
              </a:rPr>
              <a:t>ташқи иқтисодий фаолиятини</a:t>
            </a:r>
            <a:r>
              <a:rPr lang="ru-RU" sz="2400" dirty="0" smtClean="0">
                <a:solidFill>
                  <a:srgbClr val="7030A0"/>
                </a:solidFill>
                <a:latin typeface="Arial" pitchFamily="34" charset="0"/>
                <a:cs typeface="Arial" pitchFamily="34" charset="0"/>
              </a:rPr>
              <a:t> </a:t>
            </a:r>
            <a:r>
              <a:rPr lang="ru-RU" sz="2400" dirty="0" err="1" smtClean="0">
                <a:solidFill>
                  <a:srgbClr val="7030A0"/>
                </a:solidFill>
                <a:latin typeface="Arial" pitchFamily="34" charset="0"/>
                <a:cs typeface="Arial" pitchFamily="34" charset="0"/>
              </a:rPr>
              <a:t>амалга</a:t>
            </a:r>
            <a:r>
              <a:rPr lang="ru-RU" sz="2400" dirty="0" smtClean="0">
                <a:solidFill>
                  <a:srgbClr val="7030A0"/>
                </a:solidFill>
                <a:latin typeface="Arial" pitchFamily="34" charset="0"/>
                <a:cs typeface="Arial" pitchFamily="34" charset="0"/>
              </a:rPr>
              <a:t> </a:t>
            </a:r>
            <a:r>
              <a:rPr lang="ru-RU" sz="2400" dirty="0" err="1" smtClean="0">
                <a:solidFill>
                  <a:srgbClr val="7030A0"/>
                </a:solidFill>
                <a:latin typeface="Arial" pitchFamily="34" charset="0"/>
                <a:cs typeface="Arial" pitchFamily="34" charset="0"/>
              </a:rPr>
              <a:t>оширишда</a:t>
            </a:r>
            <a:r>
              <a:rPr lang="ru-RU" sz="2400" dirty="0" smtClean="0">
                <a:solidFill>
                  <a:srgbClr val="7030A0"/>
                </a:solidFill>
                <a:latin typeface="Arial" pitchFamily="34" charset="0"/>
                <a:cs typeface="Arial" pitchFamily="34" charset="0"/>
              </a:rPr>
              <a:t> </a:t>
            </a:r>
            <a:r>
              <a:rPr lang="ru-RU" sz="2400" dirty="0" err="1" smtClean="0">
                <a:solidFill>
                  <a:srgbClr val="7030A0"/>
                </a:solidFill>
                <a:latin typeface="Arial" pitchFamily="34" charset="0"/>
                <a:cs typeface="Arial" pitchFamily="34" charset="0"/>
              </a:rPr>
              <a:t>халкаро</a:t>
            </a:r>
            <a:r>
              <a:rPr lang="ru-RU" sz="2400" dirty="0" smtClean="0">
                <a:solidFill>
                  <a:srgbClr val="7030A0"/>
                </a:solidFill>
                <a:latin typeface="Arial" pitchFamily="34" charset="0"/>
                <a:cs typeface="Arial" pitchFamily="34" charset="0"/>
              </a:rPr>
              <a:t> </a:t>
            </a:r>
            <a:r>
              <a:rPr lang="ru-RU" sz="2400" dirty="0" err="1" smtClean="0">
                <a:solidFill>
                  <a:srgbClr val="7030A0"/>
                </a:solidFill>
                <a:latin typeface="Arial" pitchFamily="34" charset="0"/>
                <a:cs typeface="Arial" pitchFamily="34" charset="0"/>
              </a:rPr>
              <a:t>ҳисоб-китобларнинг таъминланган</a:t>
            </a:r>
            <a:r>
              <a:rPr lang="ru-RU" sz="2400" dirty="0" smtClean="0">
                <a:solidFill>
                  <a:srgbClr val="7030A0"/>
                </a:solidFill>
                <a:latin typeface="Arial" pitchFamily="34" charset="0"/>
                <a:cs typeface="Arial" pitchFamily="34" charset="0"/>
              </a:rPr>
              <a:t> аккредитив </a:t>
            </a:r>
            <a:r>
              <a:rPr lang="ru-RU" sz="2400" dirty="0" err="1" smtClean="0">
                <a:solidFill>
                  <a:srgbClr val="7030A0"/>
                </a:solidFill>
                <a:latin typeface="Arial" pitchFamily="34" charset="0"/>
                <a:cs typeface="Arial" pitchFamily="34" charset="0"/>
              </a:rPr>
              <a:t>шаклидан</a:t>
            </a:r>
            <a:r>
              <a:rPr lang="ru-RU" sz="2400" dirty="0" smtClean="0">
                <a:solidFill>
                  <a:srgbClr val="7030A0"/>
                </a:solidFill>
                <a:latin typeface="Arial" pitchFamily="34" charset="0"/>
                <a:cs typeface="Arial" pitchFamily="34" charset="0"/>
              </a:rPr>
              <a:t> </a:t>
            </a:r>
            <a:r>
              <a:rPr lang="ru-RU" sz="2400" dirty="0" err="1" smtClean="0">
                <a:solidFill>
                  <a:srgbClr val="7030A0"/>
                </a:solidFill>
                <a:latin typeface="Arial" pitchFamily="34" charset="0"/>
                <a:cs typeface="Arial" pitchFamily="34" charset="0"/>
              </a:rPr>
              <a:t>кенг</a:t>
            </a:r>
            <a:r>
              <a:rPr lang="ru-RU" sz="2400" dirty="0" smtClean="0">
                <a:solidFill>
                  <a:srgbClr val="7030A0"/>
                </a:solidFill>
                <a:latin typeface="Arial" pitchFamily="34" charset="0"/>
                <a:cs typeface="Arial" pitchFamily="34" charset="0"/>
              </a:rPr>
              <a:t> </a:t>
            </a:r>
            <a:r>
              <a:rPr lang="ru-RU" sz="2400" dirty="0" err="1" smtClean="0">
                <a:solidFill>
                  <a:srgbClr val="7030A0"/>
                </a:solidFill>
                <a:latin typeface="Arial" pitchFamily="34" charset="0"/>
                <a:cs typeface="Arial" pitchFamily="34" charset="0"/>
              </a:rPr>
              <a:t>фойдаланиалди</a:t>
            </a:r>
            <a:r>
              <a:rPr lang="ru-RU" sz="2400" dirty="0" smtClean="0">
                <a:solidFill>
                  <a:srgbClr val="7030A0"/>
                </a:solidFill>
                <a:latin typeface="Arial" pitchFamily="34" charset="0"/>
                <a:cs typeface="Arial" pitchFamily="34" charset="0"/>
              </a:rPr>
              <a:t>. </a:t>
            </a:r>
            <a:r>
              <a:rPr lang="ru-RU" sz="2400" dirty="0" err="1" smtClean="0">
                <a:solidFill>
                  <a:srgbClr val="7030A0"/>
                </a:solidFill>
                <a:latin typeface="Arial" pitchFamily="34" charset="0"/>
                <a:cs typeface="Arial" pitchFamily="34" charset="0"/>
              </a:rPr>
              <a:t>Бунинг</a:t>
            </a:r>
            <a:r>
              <a:rPr lang="ru-RU" sz="2400" dirty="0" smtClean="0">
                <a:solidFill>
                  <a:srgbClr val="7030A0"/>
                </a:solidFill>
                <a:latin typeface="Arial" pitchFamily="34" charset="0"/>
                <a:cs typeface="Arial" pitchFamily="34" charset="0"/>
              </a:rPr>
              <a:t> </a:t>
            </a:r>
            <a:r>
              <a:rPr lang="ru-RU" sz="2400" dirty="0" err="1" smtClean="0">
                <a:solidFill>
                  <a:srgbClr val="7030A0"/>
                </a:solidFill>
                <a:latin typeface="Arial" pitchFamily="34" charset="0"/>
                <a:cs typeface="Arial" pitchFamily="34" charset="0"/>
              </a:rPr>
              <a:t>сабаби</a:t>
            </a:r>
            <a:r>
              <a:rPr lang="ru-RU" sz="2400" dirty="0" smtClean="0">
                <a:solidFill>
                  <a:srgbClr val="7030A0"/>
                </a:solidFill>
                <a:latin typeface="Arial" pitchFamily="34" charset="0"/>
                <a:cs typeface="Arial" pitchFamily="34" charset="0"/>
              </a:rPr>
              <a:t> </a:t>
            </a:r>
            <a:r>
              <a:rPr lang="ru-RU" sz="2400" dirty="0" err="1" smtClean="0">
                <a:solidFill>
                  <a:srgbClr val="7030A0"/>
                </a:solidFill>
                <a:latin typeface="Arial" pitchFamily="34" charset="0"/>
                <a:cs typeface="Arial" pitchFamily="34" charset="0"/>
              </a:rPr>
              <a:t>шундаки</a:t>
            </a:r>
            <a:r>
              <a:rPr lang="ru-RU" sz="2400" dirty="0" smtClean="0">
                <a:solidFill>
                  <a:srgbClr val="7030A0"/>
                </a:solidFill>
                <a:latin typeface="Arial" pitchFamily="34" charset="0"/>
                <a:cs typeface="Arial" pitchFamily="34" charset="0"/>
              </a:rPr>
              <a:t>, </a:t>
            </a:r>
            <a:r>
              <a:rPr lang="ru-RU" sz="2400" dirty="0" err="1" smtClean="0">
                <a:solidFill>
                  <a:srgbClr val="7030A0"/>
                </a:solidFill>
                <a:latin typeface="Arial" pitchFamily="34" charset="0"/>
                <a:cs typeface="Arial" pitchFamily="34" charset="0"/>
              </a:rPr>
              <a:t>ушбу</a:t>
            </a:r>
            <a:r>
              <a:rPr lang="ru-RU" sz="2400" dirty="0" smtClean="0">
                <a:solidFill>
                  <a:srgbClr val="7030A0"/>
                </a:solidFill>
                <a:latin typeface="Arial" pitchFamily="34" charset="0"/>
                <a:cs typeface="Arial" pitchFamily="34" charset="0"/>
              </a:rPr>
              <a:t> </a:t>
            </a:r>
            <a:r>
              <a:rPr lang="ru-RU" sz="2400" dirty="0" err="1" smtClean="0">
                <a:solidFill>
                  <a:srgbClr val="7030A0"/>
                </a:solidFill>
                <a:latin typeface="Arial" pitchFamily="34" charset="0"/>
                <a:cs typeface="Arial" pitchFamily="34" charset="0"/>
              </a:rPr>
              <a:t>давлатлар</a:t>
            </a:r>
            <a:r>
              <a:rPr lang="ru-RU" sz="2400" dirty="0" smtClean="0">
                <a:solidFill>
                  <a:srgbClr val="7030A0"/>
                </a:solidFill>
                <a:latin typeface="Arial" pitchFamily="34" charset="0"/>
                <a:cs typeface="Arial" pitchFamily="34" charset="0"/>
              </a:rPr>
              <a:t> </a:t>
            </a:r>
            <a:r>
              <a:rPr lang="ru-RU" sz="2400" dirty="0" err="1" smtClean="0">
                <a:solidFill>
                  <a:srgbClr val="7030A0"/>
                </a:solidFill>
                <a:latin typeface="Arial" pitchFamily="34" charset="0"/>
                <a:cs typeface="Arial" pitchFamily="34" charset="0"/>
              </a:rPr>
              <a:t>халқаро Базел</a:t>
            </a:r>
            <a:r>
              <a:rPr lang="ru-RU" sz="2400" dirty="0" smtClean="0">
                <a:solidFill>
                  <a:srgbClr val="7030A0"/>
                </a:solidFill>
                <a:latin typeface="Arial" pitchFamily="34" charset="0"/>
                <a:cs typeface="Arial" pitchFamily="34" charset="0"/>
              </a:rPr>
              <a:t> </a:t>
            </a:r>
            <a:r>
              <a:rPr lang="ru-RU" sz="2400" dirty="0" err="1" smtClean="0">
                <a:solidFill>
                  <a:srgbClr val="7030A0"/>
                </a:solidFill>
                <a:latin typeface="Arial" pitchFamily="34" charset="0"/>
                <a:cs typeface="Arial" pitchFamily="34" charset="0"/>
              </a:rPr>
              <a:t>қўмитасининг экспертлари</a:t>
            </a:r>
            <a:r>
              <a:rPr lang="ru-RU" sz="2400" dirty="0" smtClean="0">
                <a:solidFill>
                  <a:srgbClr val="7030A0"/>
                </a:solidFill>
                <a:latin typeface="Arial" pitchFamily="34" charset="0"/>
                <a:cs typeface="Arial" pitchFamily="34" charset="0"/>
              </a:rPr>
              <a:t> </a:t>
            </a:r>
            <a:r>
              <a:rPr lang="ru-RU" sz="2400" dirty="0" err="1" smtClean="0">
                <a:solidFill>
                  <a:srgbClr val="7030A0"/>
                </a:solidFill>
                <a:latin typeface="Arial" pitchFamily="34" charset="0"/>
                <a:cs typeface="Arial" pitchFamily="34" charset="0"/>
              </a:rPr>
              <a:t>ва</a:t>
            </a:r>
            <a:r>
              <a:rPr lang="ru-RU" sz="2400" dirty="0" smtClean="0">
                <a:solidFill>
                  <a:srgbClr val="7030A0"/>
                </a:solidFill>
                <a:latin typeface="Arial" pitchFamily="34" charset="0"/>
                <a:cs typeface="Arial" pitchFamily="34" charset="0"/>
              </a:rPr>
              <a:t> </a:t>
            </a:r>
            <a:r>
              <a:rPr lang="ru-RU" sz="2400" dirty="0" err="1" smtClean="0">
                <a:solidFill>
                  <a:srgbClr val="7030A0"/>
                </a:solidFill>
                <a:latin typeface="Arial" pitchFamily="34" charset="0"/>
                <a:cs typeface="Arial" pitchFamily="34" charset="0"/>
              </a:rPr>
              <a:t>бошқа нуфузли</a:t>
            </a:r>
            <a:r>
              <a:rPr lang="ru-RU" sz="2400" dirty="0" smtClean="0">
                <a:solidFill>
                  <a:srgbClr val="7030A0"/>
                </a:solidFill>
                <a:latin typeface="Arial" pitchFamily="34" charset="0"/>
                <a:cs typeface="Arial" pitchFamily="34" charset="0"/>
              </a:rPr>
              <a:t> </a:t>
            </a:r>
            <a:r>
              <a:rPr lang="ru-RU" sz="2400" dirty="0" err="1" smtClean="0">
                <a:solidFill>
                  <a:srgbClr val="7030A0"/>
                </a:solidFill>
                <a:latin typeface="Arial" pitchFamily="34" charset="0"/>
                <a:cs typeface="Arial" pitchFamily="34" charset="0"/>
              </a:rPr>
              <a:t>халқаро ташкилотлар</a:t>
            </a:r>
            <a:r>
              <a:rPr lang="ru-RU" sz="2400" dirty="0" smtClean="0">
                <a:solidFill>
                  <a:srgbClr val="7030A0"/>
                </a:solidFill>
                <a:latin typeface="Arial" pitchFamily="34" charset="0"/>
                <a:cs typeface="Arial" pitchFamily="34" charset="0"/>
              </a:rPr>
              <a:t> </a:t>
            </a:r>
            <a:r>
              <a:rPr lang="ru-RU" sz="2400" dirty="0" err="1" smtClean="0">
                <a:solidFill>
                  <a:srgbClr val="7030A0"/>
                </a:solidFill>
                <a:latin typeface="Arial" pitchFamily="34" charset="0"/>
                <a:cs typeface="Arial" pitchFamily="34" charset="0"/>
              </a:rPr>
              <a:t>томонидан</a:t>
            </a:r>
            <a:r>
              <a:rPr lang="ru-RU" sz="2400" dirty="0" smtClean="0">
                <a:solidFill>
                  <a:srgbClr val="7030A0"/>
                </a:solidFill>
                <a:latin typeface="Arial" pitchFamily="34" charset="0"/>
                <a:cs typeface="Arial" pitchFamily="34" charset="0"/>
              </a:rPr>
              <a:t> </a:t>
            </a:r>
            <a:r>
              <a:rPr lang="ru-RU" sz="2400" dirty="0" err="1" smtClean="0">
                <a:solidFill>
                  <a:srgbClr val="7030A0"/>
                </a:solidFill>
                <a:latin typeface="Arial" pitchFamily="34" charset="0"/>
                <a:cs typeface="Arial" pitchFamily="34" charset="0"/>
              </a:rPr>
              <a:t>юқори рискли</a:t>
            </a:r>
            <a:r>
              <a:rPr lang="ru-RU" sz="2400" dirty="0" smtClean="0">
                <a:solidFill>
                  <a:srgbClr val="7030A0"/>
                </a:solidFill>
                <a:latin typeface="Arial" pitchFamily="34" charset="0"/>
                <a:cs typeface="Arial" pitchFamily="34" charset="0"/>
              </a:rPr>
              <a:t> зона </a:t>
            </a:r>
            <a:r>
              <a:rPr lang="ru-RU" sz="2400" dirty="0" err="1" smtClean="0">
                <a:solidFill>
                  <a:srgbClr val="7030A0"/>
                </a:solidFill>
                <a:latin typeface="Arial" pitchFamily="34" charset="0"/>
                <a:cs typeface="Arial" pitchFamily="34" charset="0"/>
              </a:rPr>
              <a:t>сифатида</a:t>
            </a:r>
            <a:r>
              <a:rPr lang="ru-RU" sz="2400" dirty="0" smtClean="0">
                <a:solidFill>
                  <a:srgbClr val="7030A0"/>
                </a:solidFill>
                <a:latin typeface="Arial" pitchFamily="34" charset="0"/>
                <a:cs typeface="Arial" pitchFamily="34" charset="0"/>
              </a:rPr>
              <a:t> </a:t>
            </a:r>
            <a:r>
              <a:rPr lang="ru-RU" sz="2400" dirty="0" err="1" smtClean="0">
                <a:solidFill>
                  <a:srgbClr val="7030A0"/>
                </a:solidFill>
                <a:latin typeface="Arial" pitchFamily="34" charset="0"/>
                <a:cs typeface="Arial" pitchFamily="34" charset="0"/>
              </a:rPr>
              <a:t>эътироф</a:t>
            </a:r>
            <a:r>
              <a:rPr lang="ru-RU" sz="2400" dirty="0" smtClean="0">
                <a:solidFill>
                  <a:srgbClr val="7030A0"/>
                </a:solidFill>
                <a:latin typeface="Arial" pitchFamily="34" charset="0"/>
                <a:cs typeface="Arial" pitchFamily="34" charset="0"/>
              </a:rPr>
              <a:t> </a:t>
            </a:r>
            <a:r>
              <a:rPr lang="ru-RU" sz="2400" dirty="0" err="1" smtClean="0">
                <a:solidFill>
                  <a:srgbClr val="7030A0"/>
                </a:solidFill>
                <a:latin typeface="Arial" pitchFamily="34" charset="0"/>
                <a:cs typeface="Arial" pitchFamily="34" charset="0"/>
              </a:rPr>
              <a:t>этилади</a:t>
            </a:r>
            <a:r>
              <a:rPr lang="ru-RU" sz="2400" dirty="0" smtClean="0">
                <a:solidFill>
                  <a:srgbClr val="7030A0"/>
                </a:solidFill>
                <a:latin typeface="Arial" pitchFamily="34" charset="0"/>
                <a:cs typeface="Arial" pitchFamily="34" charset="0"/>
              </a:rPr>
              <a:t>. </a:t>
            </a:r>
            <a:r>
              <a:rPr lang="ru-RU" sz="2400" dirty="0" err="1" smtClean="0">
                <a:solidFill>
                  <a:srgbClr val="7030A0"/>
                </a:solidFill>
                <a:latin typeface="Arial" pitchFamily="34" charset="0"/>
                <a:cs typeface="Arial" pitchFamily="34" charset="0"/>
              </a:rPr>
              <a:t>Шу</a:t>
            </a:r>
            <a:r>
              <a:rPr lang="ru-RU" sz="2400" dirty="0" smtClean="0">
                <a:solidFill>
                  <a:srgbClr val="7030A0"/>
                </a:solidFill>
                <a:latin typeface="Arial" pitchFamily="34" charset="0"/>
                <a:cs typeface="Arial" pitchFamily="34" charset="0"/>
              </a:rPr>
              <a:t> </a:t>
            </a:r>
            <a:r>
              <a:rPr lang="ru-RU" sz="2400" dirty="0" err="1" smtClean="0">
                <a:solidFill>
                  <a:srgbClr val="7030A0"/>
                </a:solidFill>
                <a:latin typeface="Arial" pitchFamily="34" charset="0"/>
                <a:cs typeface="Arial" pitchFamily="34" charset="0"/>
              </a:rPr>
              <a:t>сабабли</a:t>
            </a:r>
            <a:r>
              <a:rPr lang="ru-RU" sz="2400" dirty="0" smtClean="0">
                <a:solidFill>
                  <a:srgbClr val="7030A0"/>
                </a:solidFill>
                <a:latin typeface="Arial" pitchFamily="34" charset="0"/>
                <a:cs typeface="Arial" pitchFamily="34" charset="0"/>
              </a:rPr>
              <a:t>, </a:t>
            </a:r>
            <a:r>
              <a:rPr lang="ru-RU" sz="2400" dirty="0" err="1" smtClean="0">
                <a:solidFill>
                  <a:srgbClr val="7030A0"/>
                </a:solidFill>
                <a:latin typeface="Arial" pitchFamily="34" charset="0"/>
                <a:cs typeface="Arial" pitchFamily="34" charset="0"/>
              </a:rPr>
              <a:t>ушбу</a:t>
            </a:r>
            <a:r>
              <a:rPr lang="ru-RU" sz="2400" dirty="0" smtClean="0">
                <a:solidFill>
                  <a:srgbClr val="7030A0"/>
                </a:solidFill>
                <a:latin typeface="Arial" pitchFamily="34" charset="0"/>
                <a:cs typeface="Arial" pitchFamily="34" charset="0"/>
              </a:rPr>
              <a:t> </a:t>
            </a:r>
            <a:r>
              <a:rPr lang="ru-RU" sz="2400" dirty="0" err="1" smtClean="0">
                <a:solidFill>
                  <a:srgbClr val="7030A0"/>
                </a:solidFill>
                <a:latin typeface="Arial" pitchFamily="34" charset="0"/>
                <a:cs typeface="Arial" pitchFamily="34" charset="0"/>
              </a:rPr>
              <a:t>мамлакатлар</a:t>
            </a:r>
            <a:r>
              <a:rPr lang="ru-RU" sz="2400" dirty="0" smtClean="0">
                <a:solidFill>
                  <a:srgbClr val="7030A0"/>
                </a:solidFill>
                <a:latin typeface="Arial" pitchFamily="34" charset="0"/>
                <a:cs typeface="Arial" pitchFamily="34" charset="0"/>
              </a:rPr>
              <a:t> </a:t>
            </a:r>
            <a:r>
              <a:rPr lang="ru-RU" sz="2400" dirty="0" err="1" smtClean="0">
                <a:solidFill>
                  <a:srgbClr val="7030A0"/>
                </a:solidFill>
                <a:latin typeface="Arial" pitchFamily="34" charset="0"/>
                <a:cs typeface="Arial" pitchFamily="34" charset="0"/>
              </a:rPr>
              <a:t>билан</a:t>
            </a:r>
            <a:r>
              <a:rPr lang="ru-RU" sz="2400" dirty="0" smtClean="0">
                <a:solidFill>
                  <a:srgbClr val="7030A0"/>
                </a:solidFill>
                <a:latin typeface="Arial" pitchFamily="34" charset="0"/>
                <a:cs typeface="Arial" pitchFamily="34" charset="0"/>
              </a:rPr>
              <a:t> </a:t>
            </a:r>
            <a:r>
              <a:rPr lang="ru-RU" sz="2400" dirty="0" err="1" smtClean="0">
                <a:solidFill>
                  <a:srgbClr val="7030A0"/>
                </a:solidFill>
                <a:latin typeface="Arial" pitchFamily="34" charset="0"/>
                <a:cs typeface="Arial" pitchFamily="34" charset="0"/>
              </a:rPr>
              <a:t>бўладиган</a:t>
            </a:r>
            <a:r>
              <a:rPr lang="ru-RU" sz="2400" dirty="0" smtClean="0">
                <a:solidFill>
                  <a:srgbClr val="7030A0"/>
                </a:solidFill>
                <a:latin typeface="Arial" pitchFamily="34" charset="0"/>
                <a:cs typeface="Arial" pitchFamily="34" charset="0"/>
              </a:rPr>
              <a:t> </a:t>
            </a:r>
            <a:r>
              <a:rPr lang="ru-RU" sz="2400" dirty="0" err="1" smtClean="0">
                <a:solidFill>
                  <a:srgbClr val="7030A0"/>
                </a:solidFill>
                <a:latin typeface="Arial" pitchFamily="34" charset="0"/>
                <a:cs typeface="Arial" pitchFamily="34" charset="0"/>
              </a:rPr>
              <a:t>халқаро иқтисодий муносабатларда</a:t>
            </a:r>
            <a:r>
              <a:rPr lang="ru-RU" sz="2400" dirty="0" smtClean="0">
                <a:solidFill>
                  <a:srgbClr val="7030A0"/>
                </a:solidFill>
                <a:latin typeface="Arial" pitchFamily="34" charset="0"/>
                <a:cs typeface="Arial" pitchFamily="34" charset="0"/>
              </a:rPr>
              <a:t> улар </a:t>
            </a:r>
            <a:r>
              <a:rPr lang="ru-RU" sz="2400" dirty="0" err="1" smtClean="0">
                <a:solidFill>
                  <a:srgbClr val="7030A0"/>
                </a:solidFill>
                <a:latin typeface="Arial" pitchFamily="34" charset="0"/>
                <a:cs typeface="Arial" pitchFamily="34" charset="0"/>
              </a:rPr>
              <a:t>тўловлар</a:t>
            </a:r>
            <a:r>
              <a:rPr lang="ru-RU" sz="2400" dirty="0" smtClean="0">
                <a:solidFill>
                  <a:srgbClr val="7030A0"/>
                </a:solidFill>
                <a:latin typeface="Arial" pitchFamily="34" charset="0"/>
                <a:cs typeface="Arial" pitchFamily="34" charset="0"/>
              </a:rPr>
              <a:t> </a:t>
            </a:r>
            <a:r>
              <a:rPr lang="ru-RU" sz="2400" dirty="0" err="1" smtClean="0">
                <a:solidFill>
                  <a:srgbClr val="7030A0"/>
                </a:solidFill>
                <a:latin typeface="Arial" pitchFamily="34" charset="0"/>
                <a:cs typeface="Arial" pitchFamily="34" charset="0"/>
              </a:rPr>
              <a:t>кафолатланган</a:t>
            </a:r>
            <a:r>
              <a:rPr lang="ru-RU" sz="2400" dirty="0" smtClean="0">
                <a:solidFill>
                  <a:srgbClr val="7030A0"/>
                </a:solidFill>
                <a:latin typeface="Arial" pitchFamily="34" charset="0"/>
                <a:cs typeface="Arial" pitchFamily="34" charset="0"/>
              </a:rPr>
              <a:t> </a:t>
            </a:r>
            <a:r>
              <a:rPr lang="ru-RU" sz="2400" dirty="0" err="1" smtClean="0">
                <a:solidFill>
                  <a:srgbClr val="7030A0"/>
                </a:solidFill>
                <a:latin typeface="Arial" pitchFamily="34" charset="0"/>
                <a:cs typeface="Arial" pitchFamily="34" charset="0"/>
              </a:rPr>
              <a:t>ва</a:t>
            </a:r>
            <a:r>
              <a:rPr lang="ru-RU" sz="2400" dirty="0" smtClean="0">
                <a:solidFill>
                  <a:srgbClr val="7030A0"/>
                </a:solidFill>
                <a:latin typeface="Arial" pitchFamily="34" charset="0"/>
                <a:cs typeface="Arial" pitchFamily="34" charset="0"/>
              </a:rPr>
              <a:t> </a:t>
            </a:r>
            <a:r>
              <a:rPr lang="ru-RU" sz="2400" dirty="0" err="1" smtClean="0">
                <a:solidFill>
                  <a:srgbClr val="7030A0"/>
                </a:solidFill>
                <a:latin typeface="Arial" pitchFamily="34" charset="0"/>
                <a:cs typeface="Arial" pitchFamily="34" charset="0"/>
              </a:rPr>
              <a:t>тўлов</a:t>
            </a:r>
            <a:r>
              <a:rPr lang="ru-RU" sz="2400" dirty="0" smtClean="0">
                <a:solidFill>
                  <a:srgbClr val="7030A0"/>
                </a:solidFill>
                <a:latin typeface="Arial" pitchFamily="34" charset="0"/>
                <a:cs typeface="Arial" pitchFamily="34" charset="0"/>
              </a:rPr>
              <a:t> </a:t>
            </a:r>
            <a:r>
              <a:rPr lang="ru-RU" sz="2400" dirty="0" err="1" smtClean="0">
                <a:solidFill>
                  <a:srgbClr val="7030A0"/>
                </a:solidFill>
                <a:latin typeface="Arial" pitchFamily="34" charset="0"/>
                <a:cs typeface="Arial" pitchFamily="34" charset="0"/>
              </a:rPr>
              <a:t>кафолатини</a:t>
            </a:r>
            <a:r>
              <a:rPr lang="ru-RU" sz="2400" dirty="0" smtClean="0">
                <a:solidFill>
                  <a:srgbClr val="7030A0"/>
                </a:solidFill>
                <a:latin typeface="Arial" pitchFamily="34" charset="0"/>
                <a:cs typeface="Arial" pitchFamily="34" charset="0"/>
              </a:rPr>
              <a:t> </a:t>
            </a:r>
            <a:r>
              <a:rPr lang="ru-RU" sz="2400" dirty="0" err="1" smtClean="0">
                <a:solidFill>
                  <a:srgbClr val="7030A0"/>
                </a:solidFill>
                <a:latin typeface="Arial" pitchFamily="34" charset="0"/>
                <a:cs typeface="Arial" pitchFamily="34" charset="0"/>
              </a:rPr>
              <a:t>таъминлаш</a:t>
            </a:r>
            <a:r>
              <a:rPr lang="ru-RU" sz="2400" dirty="0" smtClean="0">
                <a:solidFill>
                  <a:srgbClr val="7030A0"/>
                </a:solidFill>
                <a:latin typeface="Arial" pitchFamily="34" charset="0"/>
                <a:cs typeface="Arial" pitchFamily="34" charset="0"/>
              </a:rPr>
              <a:t> </a:t>
            </a:r>
            <a:r>
              <a:rPr lang="ru-RU" sz="2400" dirty="0" err="1" smtClean="0">
                <a:solidFill>
                  <a:srgbClr val="7030A0"/>
                </a:solidFill>
                <a:latin typeface="Arial" pitchFamily="34" charset="0"/>
                <a:cs typeface="Arial" pitchFamily="34" charset="0"/>
              </a:rPr>
              <a:t>имконияти</a:t>
            </a:r>
            <a:r>
              <a:rPr lang="ru-RU" sz="2400" dirty="0" smtClean="0">
                <a:solidFill>
                  <a:srgbClr val="7030A0"/>
                </a:solidFill>
                <a:latin typeface="Arial" pitchFamily="34" charset="0"/>
                <a:cs typeface="Arial" pitchFamily="34" charset="0"/>
              </a:rPr>
              <a:t> </a:t>
            </a:r>
            <a:r>
              <a:rPr lang="ru-RU" sz="2400" dirty="0" err="1" smtClean="0">
                <a:solidFill>
                  <a:srgbClr val="7030A0"/>
                </a:solidFill>
                <a:latin typeface="Arial" pitchFamily="34" charset="0"/>
                <a:cs typeface="Arial" pitchFamily="34" charset="0"/>
              </a:rPr>
              <a:t>юқори бўлган</a:t>
            </a:r>
            <a:r>
              <a:rPr lang="ru-RU" sz="2400" dirty="0" smtClean="0">
                <a:solidFill>
                  <a:srgbClr val="7030A0"/>
                </a:solidFill>
                <a:latin typeface="Arial" pitchFamily="34" charset="0"/>
                <a:cs typeface="Arial" pitchFamily="34" charset="0"/>
              </a:rPr>
              <a:t> </a:t>
            </a:r>
            <a:r>
              <a:rPr lang="ru-RU" sz="2400" dirty="0" err="1" smtClean="0">
                <a:solidFill>
                  <a:srgbClr val="7030A0"/>
                </a:solidFill>
                <a:latin typeface="Arial" pitchFamily="34" charset="0"/>
                <a:cs typeface="Arial" pitchFamily="34" charset="0"/>
              </a:rPr>
              <a:t>халкаро</a:t>
            </a:r>
            <a:r>
              <a:rPr lang="ru-RU" sz="2400" dirty="0" smtClean="0">
                <a:solidFill>
                  <a:srgbClr val="7030A0"/>
                </a:solidFill>
                <a:latin typeface="Arial" pitchFamily="34" charset="0"/>
                <a:cs typeface="Arial" pitchFamily="34" charset="0"/>
              </a:rPr>
              <a:t> </a:t>
            </a:r>
            <a:r>
              <a:rPr lang="ru-RU" sz="2400" dirty="0" err="1" smtClean="0">
                <a:solidFill>
                  <a:srgbClr val="7030A0"/>
                </a:solidFill>
                <a:latin typeface="Arial" pitchFamily="34" charset="0"/>
                <a:cs typeface="Arial" pitchFamily="34" charset="0"/>
              </a:rPr>
              <a:t>ҳисоб-китоб шаклларини</a:t>
            </a:r>
            <a:r>
              <a:rPr lang="ru-RU" sz="2400" dirty="0" smtClean="0">
                <a:solidFill>
                  <a:srgbClr val="7030A0"/>
                </a:solidFill>
                <a:latin typeface="Arial" pitchFamily="34" charset="0"/>
                <a:cs typeface="Arial" pitchFamily="34" charset="0"/>
              </a:rPr>
              <a:t> </a:t>
            </a:r>
            <a:r>
              <a:rPr lang="ru-RU" sz="2400" dirty="0" err="1" smtClean="0">
                <a:solidFill>
                  <a:srgbClr val="7030A0"/>
                </a:solidFill>
                <a:latin typeface="Arial" pitchFamily="34" charset="0"/>
                <a:cs typeface="Arial" pitchFamily="34" charset="0"/>
              </a:rPr>
              <a:t>қўллайдилар</a:t>
            </a:r>
            <a:r>
              <a:rPr lang="ru-RU" sz="2400" dirty="0" smtClean="0">
                <a:solidFill>
                  <a:srgbClr val="7030A0"/>
                </a:solidFill>
                <a:latin typeface="Arial" pitchFamily="34" charset="0"/>
                <a:cs typeface="Arial" pitchFamily="34" charset="0"/>
              </a:rPr>
              <a:t>. </a:t>
            </a:r>
            <a:r>
              <a:rPr lang="ru-RU" sz="2400" dirty="0" err="1" smtClean="0">
                <a:solidFill>
                  <a:srgbClr val="7030A0"/>
                </a:solidFill>
                <a:latin typeface="Arial" pitchFamily="34" charset="0"/>
                <a:cs typeface="Arial" pitchFamily="34" charset="0"/>
              </a:rPr>
              <a:t>Ҳужжатли </a:t>
            </a:r>
            <a:r>
              <a:rPr lang="ru-RU" sz="2400" dirty="0" smtClean="0">
                <a:solidFill>
                  <a:srgbClr val="7030A0"/>
                </a:solidFill>
                <a:latin typeface="Arial" pitchFamily="34" charset="0"/>
                <a:cs typeface="Arial" pitchFamily="34" charset="0"/>
              </a:rPr>
              <a:t>аккредитив </a:t>
            </a:r>
            <a:r>
              <a:rPr lang="ru-RU" sz="2400" dirty="0" err="1" smtClean="0">
                <a:solidFill>
                  <a:srgbClr val="7030A0"/>
                </a:solidFill>
                <a:latin typeface="Arial" pitchFamily="34" charset="0"/>
                <a:cs typeface="Arial" pitchFamily="34" charset="0"/>
              </a:rPr>
              <a:t>халкаро</a:t>
            </a:r>
            <a:r>
              <a:rPr lang="ru-RU" sz="2400" dirty="0" smtClean="0">
                <a:solidFill>
                  <a:srgbClr val="7030A0"/>
                </a:solidFill>
                <a:latin typeface="Arial" pitchFamily="34" charset="0"/>
                <a:cs typeface="Arial" pitchFamily="34" charset="0"/>
              </a:rPr>
              <a:t> </a:t>
            </a:r>
            <a:r>
              <a:rPr lang="ru-RU" sz="2400" dirty="0" err="1" smtClean="0">
                <a:solidFill>
                  <a:srgbClr val="7030A0"/>
                </a:solidFill>
                <a:latin typeface="Arial" pitchFamily="34" charset="0"/>
                <a:cs typeface="Arial" pitchFamily="34" charset="0"/>
              </a:rPr>
              <a:t>ҳисоб-китобларнинг ана</a:t>
            </a:r>
            <a:r>
              <a:rPr lang="ru-RU" sz="2400" dirty="0" smtClean="0">
                <a:solidFill>
                  <a:srgbClr val="7030A0"/>
                </a:solidFill>
                <a:latin typeface="Arial" pitchFamily="34" charset="0"/>
                <a:cs typeface="Arial" pitchFamily="34" charset="0"/>
              </a:rPr>
              <a:t> </a:t>
            </a:r>
            <a:r>
              <a:rPr lang="ru-RU" sz="2400" dirty="0" err="1" smtClean="0">
                <a:solidFill>
                  <a:srgbClr val="7030A0"/>
                </a:solidFill>
                <a:latin typeface="Arial" pitchFamily="34" charset="0"/>
                <a:cs typeface="Arial" pitchFamily="34" charset="0"/>
              </a:rPr>
              <a:t>шундай</a:t>
            </a:r>
            <a:r>
              <a:rPr lang="ru-RU" sz="2400" dirty="0" smtClean="0">
                <a:solidFill>
                  <a:srgbClr val="7030A0"/>
                </a:solidFill>
                <a:latin typeface="Arial" pitchFamily="34" charset="0"/>
                <a:cs typeface="Arial" pitchFamily="34" charset="0"/>
              </a:rPr>
              <a:t> </a:t>
            </a:r>
            <a:r>
              <a:rPr lang="ru-RU" sz="2400" dirty="0" err="1" smtClean="0">
                <a:solidFill>
                  <a:srgbClr val="7030A0"/>
                </a:solidFill>
                <a:latin typeface="Arial" pitchFamily="34" charset="0"/>
                <a:cs typeface="Arial" pitchFamily="34" charset="0"/>
              </a:rPr>
              <a:t>хусусиятларга</a:t>
            </a:r>
            <a:r>
              <a:rPr lang="ru-RU" sz="2400" dirty="0" smtClean="0">
                <a:solidFill>
                  <a:srgbClr val="7030A0"/>
                </a:solidFill>
                <a:latin typeface="Arial" pitchFamily="34" charset="0"/>
                <a:cs typeface="Arial" pitchFamily="34" charset="0"/>
              </a:rPr>
              <a:t> </a:t>
            </a:r>
            <a:r>
              <a:rPr lang="ru-RU" sz="2400" dirty="0" err="1" smtClean="0">
                <a:solidFill>
                  <a:srgbClr val="7030A0"/>
                </a:solidFill>
                <a:latin typeface="Arial" pitchFamily="34" charset="0"/>
                <a:cs typeface="Arial" pitchFamily="34" charset="0"/>
              </a:rPr>
              <a:t>эга</a:t>
            </a:r>
            <a:r>
              <a:rPr lang="ru-RU" sz="2400" dirty="0" smtClean="0">
                <a:solidFill>
                  <a:srgbClr val="7030A0"/>
                </a:solidFill>
                <a:latin typeface="Arial" pitchFamily="34" charset="0"/>
                <a:cs typeface="Arial" pitchFamily="34" charset="0"/>
              </a:rPr>
              <a:t> </a:t>
            </a:r>
            <a:r>
              <a:rPr lang="ru-RU" sz="2400" dirty="0" err="1" smtClean="0">
                <a:solidFill>
                  <a:srgbClr val="7030A0"/>
                </a:solidFill>
                <a:latin typeface="Arial" pitchFamily="34" charset="0"/>
                <a:cs typeface="Arial" pitchFamily="34" charset="0"/>
              </a:rPr>
              <a:t>бўлган</a:t>
            </a:r>
            <a:r>
              <a:rPr lang="ru-RU" sz="2400" dirty="0" smtClean="0">
                <a:solidFill>
                  <a:srgbClr val="7030A0"/>
                </a:solidFill>
                <a:latin typeface="Arial" pitchFamily="34" charset="0"/>
                <a:cs typeface="Arial" pitchFamily="34" charset="0"/>
              </a:rPr>
              <a:t> </a:t>
            </a:r>
            <a:r>
              <a:rPr lang="ru-RU" sz="2400" dirty="0" err="1" smtClean="0">
                <a:solidFill>
                  <a:srgbClr val="7030A0"/>
                </a:solidFill>
                <a:latin typeface="Arial" pitchFamily="34" charset="0"/>
                <a:cs typeface="Arial" pitchFamily="34" charset="0"/>
              </a:rPr>
              <a:t>шакли</a:t>
            </a:r>
            <a:r>
              <a:rPr lang="ru-RU" sz="2400" dirty="0" smtClean="0">
                <a:solidFill>
                  <a:srgbClr val="7030A0"/>
                </a:solidFill>
                <a:latin typeface="Arial" pitchFamily="34" charset="0"/>
                <a:cs typeface="Arial" pitchFamily="34" charset="0"/>
              </a:rPr>
              <a:t> </a:t>
            </a:r>
            <a:r>
              <a:rPr lang="ru-RU" sz="2400" dirty="0" err="1" smtClean="0">
                <a:solidFill>
                  <a:srgbClr val="7030A0"/>
                </a:solidFill>
                <a:latin typeface="Arial" pitchFamily="34" charset="0"/>
                <a:cs typeface="Arial" pitchFamily="34" charset="0"/>
              </a:rPr>
              <a:t>ҳисобланади</a:t>
            </a:r>
            <a:r>
              <a:rPr lang="ru-RU" sz="2400" dirty="0" smtClean="0">
                <a:solidFill>
                  <a:srgbClr val="7030A0"/>
                </a:solidFill>
                <a:latin typeface="Arial" pitchFamily="34" charset="0"/>
                <a:cs typeface="Arial" pitchFamily="34" charset="0"/>
              </a:rPr>
              <a:t>.</a:t>
            </a:r>
          </a:p>
          <a:p>
            <a:pPr algn="ctr">
              <a:buNone/>
            </a:pPr>
            <a:endParaRPr lang="ru-RU" sz="2400" dirty="0">
              <a:latin typeface="Arial" pitchFamily="34" charset="0"/>
              <a:cs typeface="Arial" pitchFamily="34" charset="0"/>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uz-Cyrl-UZ" sz="2400" b="1" dirty="0" smtClean="0">
                <a:solidFill>
                  <a:srgbClr val="0070C0"/>
                </a:solidFill>
                <a:latin typeface="Arial" pitchFamily="34" charset="0"/>
                <a:cs typeface="Arial" pitchFamily="34" charset="0"/>
              </a:rPr>
              <a:t>2. Ташқи савдо битимлари бўйича тўловларни амалга ошириш тартиби</a:t>
            </a:r>
            <a:endParaRPr lang="ru-RU" sz="2400" dirty="0">
              <a:latin typeface="Arial" pitchFamily="34" charset="0"/>
              <a:cs typeface="Arial" pitchFamily="34" charset="0"/>
            </a:endParaRPr>
          </a:p>
        </p:txBody>
      </p:sp>
      <p:sp>
        <p:nvSpPr>
          <p:cNvPr id="3" name="Содержимое 2"/>
          <p:cNvSpPr>
            <a:spLocks noGrp="1"/>
          </p:cNvSpPr>
          <p:nvPr>
            <p:ph idx="1"/>
          </p:nvPr>
        </p:nvSpPr>
        <p:spPr/>
        <p:txBody>
          <a:bodyPr>
            <a:normAutofit/>
          </a:bodyPr>
          <a:lstStyle/>
          <a:p>
            <a:pPr algn="ctr">
              <a:buNone/>
            </a:pPr>
            <a:r>
              <a:rPr lang="ru-RU" sz="2400" b="1" dirty="0" err="1" smtClean="0">
                <a:solidFill>
                  <a:srgbClr val="7030A0"/>
                </a:solidFill>
                <a:latin typeface="Arial" pitchFamily="34" charset="0"/>
                <a:cs typeface="Arial" pitchFamily="34" charset="0"/>
              </a:rPr>
              <a:t>Хужжатлаштирилган</a:t>
            </a:r>
            <a:r>
              <a:rPr lang="ru-RU" sz="2400" b="1" dirty="0" smtClean="0">
                <a:solidFill>
                  <a:srgbClr val="7030A0"/>
                </a:solidFill>
                <a:latin typeface="Arial" pitchFamily="34" charset="0"/>
                <a:cs typeface="Arial" pitchFamily="34" charset="0"/>
              </a:rPr>
              <a:t> </a:t>
            </a:r>
            <a:r>
              <a:rPr lang="ru-RU" sz="2400" b="1" dirty="0" err="1" smtClean="0">
                <a:solidFill>
                  <a:srgbClr val="7030A0"/>
                </a:solidFill>
                <a:latin typeface="Arial" pitchFamily="34" charset="0"/>
                <a:cs typeface="Arial" pitchFamily="34" charset="0"/>
              </a:rPr>
              <a:t>аккредитивларнинг</a:t>
            </a:r>
            <a:r>
              <a:rPr lang="ru-RU" sz="2400" b="1" dirty="0" smtClean="0">
                <a:solidFill>
                  <a:srgbClr val="7030A0"/>
                </a:solidFill>
                <a:latin typeface="Arial" pitchFamily="34" charset="0"/>
                <a:cs typeface="Arial" pitchFamily="34" charset="0"/>
              </a:rPr>
              <a:t> </a:t>
            </a:r>
            <a:r>
              <a:rPr lang="ru-RU" sz="2400" b="1" dirty="0" err="1" smtClean="0">
                <a:solidFill>
                  <a:srgbClr val="7030A0"/>
                </a:solidFill>
                <a:latin typeface="Arial" pitchFamily="34" charset="0"/>
                <a:cs typeface="Arial" pitchFamily="34" charset="0"/>
              </a:rPr>
              <a:t>таъминланганлик</a:t>
            </a:r>
            <a:r>
              <a:rPr lang="ru-RU" sz="2400" b="1" dirty="0" smtClean="0">
                <a:solidFill>
                  <a:srgbClr val="7030A0"/>
                </a:solidFill>
                <a:latin typeface="Arial" pitchFamily="34" charset="0"/>
                <a:cs typeface="Arial" pitchFamily="34" charset="0"/>
              </a:rPr>
              <a:t> </a:t>
            </a:r>
            <a:r>
              <a:rPr lang="ru-RU" sz="2400" b="1" dirty="0" err="1" smtClean="0">
                <a:solidFill>
                  <a:srgbClr val="7030A0"/>
                </a:solidFill>
                <a:latin typeface="Arial" pitchFamily="34" charset="0"/>
                <a:cs typeface="Arial" pitchFamily="34" charset="0"/>
              </a:rPr>
              <a:t>шаклида</a:t>
            </a:r>
            <a:r>
              <a:rPr lang="ru-RU" sz="2400" b="1" dirty="0" smtClean="0">
                <a:solidFill>
                  <a:srgbClr val="7030A0"/>
                </a:solidFill>
                <a:latin typeface="Arial" pitchFamily="34" charset="0"/>
                <a:cs typeface="Arial" pitchFamily="34" charset="0"/>
              </a:rPr>
              <a:t> </a:t>
            </a:r>
            <a:r>
              <a:rPr lang="ru-RU" sz="2400" b="1" dirty="0" err="1" smtClean="0">
                <a:solidFill>
                  <a:srgbClr val="7030A0"/>
                </a:solidFill>
                <a:latin typeface="Arial" pitchFamily="34" charset="0"/>
                <a:cs typeface="Arial" pitchFamily="34" charset="0"/>
              </a:rPr>
              <a:t>тўлов</a:t>
            </a:r>
            <a:r>
              <a:rPr lang="ru-RU" sz="2400" b="1" dirty="0" smtClean="0">
                <a:solidFill>
                  <a:srgbClr val="7030A0"/>
                </a:solidFill>
                <a:latin typeface="Arial" pitchFamily="34" charset="0"/>
                <a:cs typeface="Arial" pitchFamily="34" charset="0"/>
              </a:rPr>
              <a:t> </a:t>
            </a:r>
            <a:r>
              <a:rPr lang="ru-RU" sz="2400" b="1" dirty="0" err="1" smtClean="0">
                <a:solidFill>
                  <a:srgbClr val="7030A0"/>
                </a:solidFill>
                <a:latin typeface="Arial" pitchFamily="34" charset="0"/>
                <a:cs typeface="Arial" pitchFamily="34" charset="0"/>
              </a:rPr>
              <a:t>сўммаси</a:t>
            </a:r>
            <a:r>
              <a:rPr lang="ru-RU" sz="2400" b="1" dirty="0" smtClean="0">
                <a:solidFill>
                  <a:srgbClr val="7030A0"/>
                </a:solidFill>
                <a:latin typeface="Arial" pitchFamily="34" charset="0"/>
                <a:cs typeface="Arial" pitchFamily="34" charset="0"/>
              </a:rPr>
              <a:t> </a:t>
            </a:r>
            <a:r>
              <a:rPr lang="ru-RU" sz="2400" b="1" dirty="0" err="1" smtClean="0">
                <a:solidFill>
                  <a:srgbClr val="7030A0"/>
                </a:solidFill>
                <a:latin typeface="Arial" pitchFamily="34" charset="0"/>
                <a:cs typeface="Arial" pitchFamily="34" charset="0"/>
              </a:rPr>
              <a:t>алоҳида ҳисобрақамда </a:t>
            </a:r>
            <a:r>
              <a:rPr lang="ru-RU" sz="2400" b="1" dirty="0" smtClean="0">
                <a:solidFill>
                  <a:srgbClr val="7030A0"/>
                </a:solidFill>
                <a:latin typeface="Arial" pitchFamily="34" charset="0"/>
                <a:cs typeface="Arial" pitchFamily="34" charset="0"/>
              </a:rPr>
              <a:t>депонент </a:t>
            </a:r>
            <a:r>
              <a:rPr lang="ru-RU" sz="2400" b="1" dirty="0" err="1" smtClean="0">
                <a:solidFill>
                  <a:srgbClr val="7030A0"/>
                </a:solidFill>
                <a:latin typeface="Arial" pitchFamily="34" charset="0"/>
                <a:cs typeface="Arial" pitchFamily="34" charset="0"/>
              </a:rPr>
              <a:t>қилинади ёки</a:t>
            </a:r>
            <a:r>
              <a:rPr lang="ru-RU" sz="2400" b="1" dirty="0" smtClean="0">
                <a:solidFill>
                  <a:srgbClr val="7030A0"/>
                </a:solidFill>
                <a:latin typeface="Arial" pitchFamily="34" charset="0"/>
                <a:cs typeface="Arial" pitchFamily="34" charset="0"/>
              </a:rPr>
              <a:t> </a:t>
            </a:r>
            <a:r>
              <a:rPr lang="ru-RU" sz="2400" b="1" dirty="0" err="1" smtClean="0">
                <a:solidFill>
                  <a:srgbClr val="7030A0"/>
                </a:solidFill>
                <a:latin typeface="Arial" pitchFamily="34" charset="0"/>
                <a:cs typeface="Arial" pitchFamily="34" charset="0"/>
              </a:rPr>
              <a:t>олдиндан</a:t>
            </a:r>
            <a:r>
              <a:rPr lang="ru-RU" sz="2400" b="1" dirty="0" smtClean="0">
                <a:solidFill>
                  <a:srgbClr val="7030A0"/>
                </a:solidFill>
                <a:latin typeface="Arial" pitchFamily="34" charset="0"/>
                <a:cs typeface="Arial" pitchFamily="34" charset="0"/>
              </a:rPr>
              <a:t> </a:t>
            </a:r>
            <a:r>
              <a:rPr lang="ru-RU" sz="2400" b="1" dirty="0" err="1" smtClean="0">
                <a:solidFill>
                  <a:srgbClr val="7030A0"/>
                </a:solidFill>
                <a:latin typeface="Arial" pitchFamily="34" charset="0"/>
                <a:cs typeface="Arial" pitchFamily="34" charset="0"/>
              </a:rPr>
              <a:t>экспортёрнинг</a:t>
            </a:r>
            <a:r>
              <a:rPr lang="ru-RU" sz="2400" b="1" dirty="0" smtClean="0">
                <a:solidFill>
                  <a:srgbClr val="7030A0"/>
                </a:solidFill>
                <a:latin typeface="Arial" pitchFamily="34" charset="0"/>
                <a:cs typeface="Arial" pitchFamily="34" charset="0"/>
              </a:rPr>
              <a:t> </a:t>
            </a:r>
            <a:r>
              <a:rPr lang="ru-RU" sz="2400" b="1" dirty="0" err="1" smtClean="0">
                <a:solidFill>
                  <a:srgbClr val="7030A0"/>
                </a:solidFill>
                <a:latin typeface="Arial" pitchFamily="34" charset="0"/>
                <a:cs typeface="Arial" pitchFamily="34" charset="0"/>
              </a:rPr>
              <a:t>банкига</a:t>
            </a:r>
            <a:r>
              <a:rPr lang="ru-RU" sz="2400" b="1" dirty="0" smtClean="0">
                <a:solidFill>
                  <a:srgbClr val="7030A0"/>
                </a:solidFill>
                <a:latin typeface="Arial" pitchFamily="34" charset="0"/>
                <a:cs typeface="Arial" pitchFamily="34" charset="0"/>
              </a:rPr>
              <a:t> </a:t>
            </a:r>
            <a:r>
              <a:rPr lang="ru-RU" sz="2400" b="1" dirty="0" err="1" smtClean="0">
                <a:solidFill>
                  <a:srgbClr val="7030A0"/>
                </a:solidFill>
                <a:latin typeface="Arial" pitchFamily="34" charset="0"/>
                <a:cs typeface="Arial" pitchFamily="34" charset="0"/>
              </a:rPr>
              <a:t>етказиб</a:t>
            </a:r>
            <a:r>
              <a:rPr lang="ru-RU" sz="2400" b="1" dirty="0" smtClean="0">
                <a:solidFill>
                  <a:srgbClr val="7030A0"/>
                </a:solidFill>
                <a:latin typeface="Arial" pitchFamily="34" charset="0"/>
                <a:cs typeface="Arial" pitchFamily="34" charset="0"/>
              </a:rPr>
              <a:t> </a:t>
            </a:r>
            <a:r>
              <a:rPr lang="ru-RU" sz="2400" b="1" dirty="0" err="1" smtClean="0">
                <a:solidFill>
                  <a:srgbClr val="7030A0"/>
                </a:solidFill>
                <a:latin typeface="Arial" pitchFamily="34" charset="0"/>
                <a:cs typeface="Arial" pitchFamily="34" charset="0"/>
              </a:rPr>
              <a:t>берилади</a:t>
            </a:r>
            <a:r>
              <a:rPr lang="ru-RU" sz="2400" b="1" dirty="0" smtClean="0">
                <a:solidFill>
                  <a:srgbClr val="7030A0"/>
                </a:solidFill>
                <a:latin typeface="Arial" pitchFamily="34" charset="0"/>
                <a:cs typeface="Arial" pitchFamily="34" charset="0"/>
              </a:rPr>
              <a:t>. </a:t>
            </a:r>
            <a:r>
              <a:rPr lang="ru-RU" sz="2400" b="1" dirty="0" err="1" smtClean="0">
                <a:solidFill>
                  <a:srgbClr val="7030A0"/>
                </a:solidFill>
                <a:latin typeface="Arial" pitchFamily="34" charset="0"/>
                <a:cs typeface="Arial" pitchFamily="34" charset="0"/>
              </a:rPr>
              <a:t>Ривожланган</a:t>
            </a:r>
            <a:r>
              <a:rPr lang="ru-RU" sz="2400" b="1" dirty="0" smtClean="0">
                <a:solidFill>
                  <a:srgbClr val="7030A0"/>
                </a:solidFill>
                <a:latin typeface="Arial" pitchFamily="34" charset="0"/>
                <a:cs typeface="Arial" pitchFamily="34" charset="0"/>
              </a:rPr>
              <a:t> </a:t>
            </a:r>
            <a:r>
              <a:rPr lang="ru-RU" sz="2400" b="1" dirty="0" err="1" smtClean="0">
                <a:solidFill>
                  <a:srgbClr val="7030A0"/>
                </a:solidFill>
                <a:latin typeface="Arial" pitchFamily="34" charset="0"/>
                <a:cs typeface="Arial" pitchFamily="34" charset="0"/>
              </a:rPr>
              <a:t>хорижий</a:t>
            </a:r>
            <a:r>
              <a:rPr lang="ru-RU" sz="2400" b="1" dirty="0" smtClean="0">
                <a:solidFill>
                  <a:srgbClr val="7030A0"/>
                </a:solidFill>
                <a:latin typeface="Arial" pitchFamily="34" charset="0"/>
                <a:cs typeface="Arial" pitchFamily="34" charset="0"/>
              </a:rPr>
              <a:t> </a:t>
            </a:r>
            <a:r>
              <a:rPr lang="ru-RU" sz="2400" b="1" dirty="0" err="1" smtClean="0">
                <a:solidFill>
                  <a:srgbClr val="7030A0"/>
                </a:solidFill>
                <a:latin typeface="Arial" pitchFamily="34" charset="0"/>
                <a:cs typeface="Arial" pitchFamily="34" charset="0"/>
              </a:rPr>
              <a:t>мамлакатларнинг</a:t>
            </a:r>
            <a:r>
              <a:rPr lang="ru-RU" sz="2400" b="1" dirty="0" smtClean="0">
                <a:solidFill>
                  <a:srgbClr val="7030A0"/>
                </a:solidFill>
                <a:latin typeface="Arial" pitchFamily="34" charset="0"/>
                <a:cs typeface="Arial" pitchFamily="34" charset="0"/>
              </a:rPr>
              <a:t> банк </a:t>
            </a:r>
            <a:r>
              <a:rPr lang="ru-RU" sz="2400" b="1" dirty="0" err="1" smtClean="0">
                <a:solidFill>
                  <a:srgbClr val="7030A0"/>
                </a:solidFill>
                <a:latin typeface="Arial" pitchFamily="34" charset="0"/>
                <a:cs typeface="Arial" pitchFamily="34" charset="0"/>
              </a:rPr>
              <a:t>амалиётида</a:t>
            </a:r>
            <a:r>
              <a:rPr lang="ru-RU" sz="2400" b="1" dirty="0" smtClean="0">
                <a:solidFill>
                  <a:srgbClr val="7030A0"/>
                </a:solidFill>
                <a:latin typeface="Arial" pitchFamily="34" charset="0"/>
                <a:cs typeface="Arial" pitchFamily="34" charset="0"/>
              </a:rPr>
              <a:t> </a:t>
            </a:r>
            <a:r>
              <a:rPr lang="ru-RU" sz="2400" b="1" dirty="0" err="1" smtClean="0">
                <a:solidFill>
                  <a:srgbClr val="7030A0"/>
                </a:solidFill>
                <a:latin typeface="Arial" pitchFamily="34" charset="0"/>
                <a:cs typeface="Arial" pitchFamily="34" charset="0"/>
              </a:rPr>
              <a:t>эса</a:t>
            </a:r>
            <a:r>
              <a:rPr lang="ru-RU" sz="2400" b="1" dirty="0" smtClean="0">
                <a:solidFill>
                  <a:srgbClr val="7030A0"/>
                </a:solidFill>
                <a:latin typeface="Arial" pitchFamily="34" charset="0"/>
                <a:cs typeface="Arial" pitchFamily="34" charset="0"/>
              </a:rPr>
              <a:t>, </a:t>
            </a:r>
            <a:r>
              <a:rPr lang="ru-RU" sz="2400" b="1" dirty="0" err="1" smtClean="0">
                <a:solidFill>
                  <a:srgbClr val="7030A0"/>
                </a:solidFill>
                <a:latin typeface="Arial" pitchFamily="34" charset="0"/>
                <a:cs typeface="Arial" pitchFamily="34" charset="0"/>
              </a:rPr>
              <a:t>ҳужжатли аккредитивларнинг</a:t>
            </a:r>
            <a:r>
              <a:rPr lang="ru-RU" sz="2400" b="1" dirty="0" smtClean="0">
                <a:solidFill>
                  <a:srgbClr val="7030A0"/>
                </a:solidFill>
                <a:latin typeface="Arial" pitchFamily="34" charset="0"/>
                <a:cs typeface="Arial" pitchFamily="34" charset="0"/>
              </a:rPr>
              <a:t> </a:t>
            </a:r>
            <a:r>
              <a:rPr lang="ru-RU" sz="2400" b="1" dirty="0" err="1" smtClean="0">
                <a:solidFill>
                  <a:srgbClr val="7030A0"/>
                </a:solidFill>
                <a:latin typeface="Arial" pitchFamily="34" charset="0"/>
                <a:cs typeface="Arial" pitchFamily="34" charset="0"/>
              </a:rPr>
              <a:t>таъминланмаганлик</a:t>
            </a:r>
            <a:r>
              <a:rPr lang="ru-RU" sz="2400" b="1" dirty="0" smtClean="0">
                <a:solidFill>
                  <a:srgbClr val="7030A0"/>
                </a:solidFill>
                <a:latin typeface="Arial" pitchFamily="34" charset="0"/>
                <a:cs typeface="Arial" pitchFamily="34" charset="0"/>
              </a:rPr>
              <a:t> </a:t>
            </a:r>
            <a:r>
              <a:rPr lang="ru-RU" sz="2400" b="1" dirty="0" err="1" smtClean="0">
                <a:solidFill>
                  <a:srgbClr val="7030A0"/>
                </a:solidFill>
                <a:latin typeface="Arial" pitchFamily="34" charset="0"/>
                <a:cs typeface="Arial" pitchFamily="34" charset="0"/>
              </a:rPr>
              <a:t>шаклидан</a:t>
            </a:r>
            <a:r>
              <a:rPr lang="ru-RU" sz="2400" b="1" dirty="0" smtClean="0">
                <a:solidFill>
                  <a:srgbClr val="7030A0"/>
                </a:solidFill>
                <a:latin typeface="Arial" pitchFamily="34" charset="0"/>
                <a:cs typeface="Arial" pitchFamily="34" charset="0"/>
              </a:rPr>
              <a:t> </a:t>
            </a:r>
            <a:r>
              <a:rPr lang="ru-RU" sz="2400" b="1" dirty="0" err="1" smtClean="0">
                <a:solidFill>
                  <a:srgbClr val="7030A0"/>
                </a:solidFill>
                <a:latin typeface="Arial" pitchFamily="34" charset="0"/>
                <a:cs typeface="Arial" pitchFamily="34" charset="0"/>
              </a:rPr>
              <a:t>кенг</a:t>
            </a:r>
            <a:r>
              <a:rPr lang="ru-RU" sz="2400" b="1" dirty="0" smtClean="0">
                <a:solidFill>
                  <a:srgbClr val="7030A0"/>
                </a:solidFill>
                <a:latin typeface="Arial" pitchFamily="34" charset="0"/>
                <a:cs typeface="Arial" pitchFamily="34" charset="0"/>
              </a:rPr>
              <a:t> </a:t>
            </a:r>
            <a:r>
              <a:rPr lang="ru-RU" sz="2400" b="1" dirty="0" err="1" smtClean="0">
                <a:solidFill>
                  <a:srgbClr val="7030A0"/>
                </a:solidFill>
                <a:latin typeface="Arial" pitchFamily="34" charset="0"/>
                <a:cs typeface="Arial" pitchFamily="34" charset="0"/>
              </a:rPr>
              <a:t>кўламда</a:t>
            </a:r>
            <a:r>
              <a:rPr lang="ru-RU" sz="2400" b="1" dirty="0" smtClean="0">
                <a:solidFill>
                  <a:srgbClr val="7030A0"/>
                </a:solidFill>
                <a:latin typeface="Arial" pitchFamily="34" charset="0"/>
                <a:cs typeface="Arial" pitchFamily="34" charset="0"/>
              </a:rPr>
              <a:t> </a:t>
            </a:r>
            <a:r>
              <a:rPr lang="ru-RU" sz="2400" b="1" dirty="0" err="1" smtClean="0">
                <a:solidFill>
                  <a:srgbClr val="7030A0"/>
                </a:solidFill>
                <a:latin typeface="Arial" pitchFamily="34" charset="0"/>
                <a:cs typeface="Arial" pitchFamily="34" charset="0"/>
              </a:rPr>
              <a:t>фойдаланилмоқда</a:t>
            </a:r>
            <a:r>
              <a:rPr lang="ru-RU" sz="2400" b="1" dirty="0" smtClean="0">
                <a:solidFill>
                  <a:srgbClr val="7030A0"/>
                </a:solidFill>
                <a:latin typeface="Arial" pitchFamily="34" charset="0"/>
                <a:cs typeface="Arial" pitchFamily="34" charset="0"/>
              </a:rPr>
              <a:t>. Бунда аккредитив </a:t>
            </a:r>
            <a:r>
              <a:rPr lang="ru-RU" sz="2400" b="1" dirty="0" err="1" smtClean="0">
                <a:solidFill>
                  <a:srgbClr val="7030A0"/>
                </a:solidFill>
                <a:latin typeface="Arial" pitchFamily="34" charset="0"/>
                <a:cs typeface="Arial" pitchFamily="34" charset="0"/>
              </a:rPr>
              <a:t>сўммаси</a:t>
            </a:r>
            <a:r>
              <a:rPr lang="ru-RU" sz="2400" b="1" dirty="0" smtClean="0">
                <a:solidFill>
                  <a:srgbClr val="7030A0"/>
                </a:solidFill>
                <a:latin typeface="Arial" pitchFamily="34" charset="0"/>
                <a:cs typeface="Arial" pitchFamily="34" charset="0"/>
              </a:rPr>
              <a:t> </a:t>
            </a:r>
            <a:r>
              <a:rPr lang="ru-RU" sz="2400" b="1" dirty="0" err="1" smtClean="0">
                <a:solidFill>
                  <a:srgbClr val="7030A0"/>
                </a:solidFill>
                <a:latin typeface="Arial" pitchFamily="34" charset="0"/>
                <a:cs typeface="Arial" pitchFamily="34" charset="0"/>
              </a:rPr>
              <a:t>алоҳида </a:t>
            </a:r>
            <a:r>
              <a:rPr lang="ru-RU" sz="2400" b="1" dirty="0" smtClean="0">
                <a:solidFill>
                  <a:srgbClr val="7030A0"/>
                </a:solidFill>
                <a:latin typeface="Arial" pitchFamily="34" charset="0"/>
                <a:cs typeface="Arial" pitchFamily="34" charset="0"/>
              </a:rPr>
              <a:t>баланс </a:t>
            </a:r>
            <a:r>
              <a:rPr lang="ru-RU" sz="2400" b="1" dirty="0" err="1" smtClean="0">
                <a:solidFill>
                  <a:srgbClr val="7030A0"/>
                </a:solidFill>
                <a:latin typeface="Arial" pitchFamily="34" charset="0"/>
                <a:cs typeface="Arial" pitchFamily="34" charset="0"/>
              </a:rPr>
              <a:t>ҳисобрақамида </a:t>
            </a:r>
            <a:r>
              <a:rPr lang="ru-RU" sz="2400" b="1" dirty="0" smtClean="0">
                <a:solidFill>
                  <a:srgbClr val="7030A0"/>
                </a:solidFill>
                <a:latin typeface="Arial" pitchFamily="34" charset="0"/>
                <a:cs typeface="Arial" pitchFamily="34" charset="0"/>
              </a:rPr>
              <a:t>депонент </a:t>
            </a:r>
            <a:r>
              <a:rPr lang="ru-RU" sz="2400" b="1" dirty="0" err="1" smtClean="0">
                <a:solidFill>
                  <a:srgbClr val="7030A0"/>
                </a:solidFill>
                <a:latin typeface="Arial" pitchFamily="34" charset="0"/>
                <a:cs typeface="Arial" pitchFamily="34" charset="0"/>
              </a:rPr>
              <a:t>қилинмайди</a:t>
            </a:r>
            <a:r>
              <a:rPr lang="ru-RU" sz="2400" b="1" dirty="0" smtClean="0">
                <a:solidFill>
                  <a:srgbClr val="7030A0"/>
                </a:solidFill>
                <a:latin typeface="Arial" pitchFamily="34" charset="0"/>
                <a:cs typeface="Arial" pitchFamily="34" charset="0"/>
              </a:rPr>
              <a:t>, </a:t>
            </a:r>
            <a:r>
              <a:rPr lang="ru-RU" sz="2400" b="1" dirty="0" err="1" smtClean="0">
                <a:solidFill>
                  <a:srgbClr val="7030A0"/>
                </a:solidFill>
                <a:latin typeface="Arial" pitchFamily="34" charset="0"/>
                <a:cs typeface="Arial" pitchFamily="34" charset="0"/>
              </a:rPr>
              <a:t>тўлов</a:t>
            </a:r>
            <a:r>
              <a:rPr lang="ru-RU" sz="2400" b="1" dirty="0" smtClean="0">
                <a:solidFill>
                  <a:srgbClr val="7030A0"/>
                </a:solidFill>
                <a:latin typeface="Arial" pitchFamily="34" charset="0"/>
                <a:cs typeface="Arial" pitchFamily="34" charset="0"/>
              </a:rPr>
              <a:t> </a:t>
            </a:r>
            <a:r>
              <a:rPr lang="ru-RU" sz="2400" b="1" dirty="0" err="1" smtClean="0">
                <a:solidFill>
                  <a:srgbClr val="7030A0"/>
                </a:solidFill>
                <a:latin typeface="Arial" pitchFamily="34" charset="0"/>
                <a:cs typeface="Arial" pitchFamily="34" charset="0"/>
              </a:rPr>
              <a:t>учун</a:t>
            </a:r>
            <a:r>
              <a:rPr lang="ru-RU" sz="2400" b="1" dirty="0" smtClean="0">
                <a:solidFill>
                  <a:srgbClr val="7030A0"/>
                </a:solidFill>
                <a:latin typeface="Arial" pitchFamily="34" charset="0"/>
                <a:cs typeface="Arial" pitchFamily="34" charset="0"/>
              </a:rPr>
              <a:t> </a:t>
            </a:r>
            <a:r>
              <a:rPr lang="ru-RU" sz="2400" b="1" dirty="0" err="1" smtClean="0">
                <a:solidFill>
                  <a:srgbClr val="7030A0"/>
                </a:solidFill>
                <a:latin typeface="Arial" pitchFamily="34" charset="0"/>
                <a:cs typeface="Arial" pitchFamily="34" charset="0"/>
              </a:rPr>
              <a:t>кафилликни</a:t>
            </a:r>
            <a:r>
              <a:rPr lang="ru-RU" sz="2400" b="1" dirty="0" smtClean="0">
                <a:solidFill>
                  <a:srgbClr val="7030A0"/>
                </a:solidFill>
                <a:latin typeface="Arial" pitchFamily="34" charset="0"/>
                <a:cs typeface="Arial" pitchFamily="34" charset="0"/>
              </a:rPr>
              <a:t> </a:t>
            </a:r>
            <a:r>
              <a:rPr lang="ru-RU" sz="2400" b="1" dirty="0" err="1" smtClean="0">
                <a:solidFill>
                  <a:srgbClr val="7030A0"/>
                </a:solidFill>
                <a:latin typeface="Arial" pitchFamily="34" charset="0"/>
                <a:cs typeface="Arial" pitchFamily="34" charset="0"/>
              </a:rPr>
              <a:t>эса</a:t>
            </a:r>
            <a:r>
              <a:rPr lang="ru-RU" sz="2400" b="1" dirty="0" smtClean="0">
                <a:solidFill>
                  <a:srgbClr val="7030A0"/>
                </a:solidFill>
                <a:latin typeface="Arial" pitchFamily="34" charset="0"/>
                <a:cs typeface="Arial" pitchFamily="34" charset="0"/>
              </a:rPr>
              <a:t>, </a:t>
            </a:r>
            <a:r>
              <a:rPr lang="ru-RU" sz="2400" b="1" dirty="0" err="1" smtClean="0">
                <a:solidFill>
                  <a:srgbClr val="7030A0"/>
                </a:solidFill>
                <a:latin typeface="Arial" pitchFamily="34" charset="0"/>
                <a:cs typeface="Arial" pitchFamily="34" charset="0"/>
              </a:rPr>
              <a:t>импортёрнинг</a:t>
            </a:r>
            <a:r>
              <a:rPr lang="ru-RU" sz="2400" b="1" dirty="0" smtClean="0">
                <a:solidFill>
                  <a:srgbClr val="7030A0"/>
                </a:solidFill>
                <a:latin typeface="Arial" pitchFamily="34" charset="0"/>
                <a:cs typeface="Arial" pitchFamily="34" charset="0"/>
              </a:rPr>
              <a:t> банки </a:t>
            </a:r>
            <a:r>
              <a:rPr lang="ru-RU" sz="2400" b="1" dirty="0" err="1" smtClean="0">
                <a:solidFill>
                  <a:srgbClr val="7030A0"/>
                </a:solidFill>
                <a:latin typeface="Arial" pitchFamily="34" charset="0"/>
                <a:cs typeface="Arial" pitchFamily="34" charset="0"/>
              </a:rPr>
              <a:t>ўз</a:t>
            </a:r>
            <a:r>
              <a:rPr lang="ru-RU" sz="2400" b="1" dirty="0" smtClean="0">
                <a:solidFill>
                  <a:srgbClr val="7030A0"/>
                </a:solidFill>
                <a:latin typeface="Arial" pitchFamily="34" charset="0"/>
                <a:cs typeface="Arial" pitchFamily="34" charset="0"/>
              </a:rPr>
              <a:t> </a:t>
            </a:r>
            <a:r>
              <a:rPr lang="ru-RU" sz="2400" b="1" dirty="0" err="1" smtClean="0">
                <a:solidFill>
                  <a:srgbClr val="7030A0"/>
                </a:solidFill>
                <a:latin typeface="Arial" pitchFamily="34" charset="0"/>
                <a:cs typeface="Arial" pitchFamily="34" charset="0"/>
              </a:rPr>
              <a:t>зиммасига</a:t>
            </a:r>
            <a:r>
              <a:rPr lang="ru-RU" sz="2400" b="1" dirty="0" smtClean="0">
                <a:solidFill>
                  <a:srgbClr val="7030A0"/>
                </a:solidFill>
                <a:latin typeface="Arial" pitchFamily="34" charset="0"/>
                <a:cs typeface="Arial" pitchFamily="34" charset="0"/>
              </a:rPr>
              <a:t> </a:t>
            </a:r>
            <a:r>
              <a:rPr lang="ru-RU" sz="2400" b="1" dirty="0" err="1" smtClean="0">
                <a:solidFill>
                  <a:srgbClr val="7030A0"/>
                </a:solidFill>
                <a:latin typeface="Arial" pitchFamily="34" charset="0"/>
                <a:cs typeface="Arial" pitchFamily="34" charset="0"/>
              </a:rPr>
              <a:t>олади</a:t>
            </a:r>
            <a:r>
              <a:rPr lang="ru-RU" sz="2400" b="1" dirty="0" smtClean="0">
                <a:solidFill>
                  <a:srgbClr val="7030A0"/>
                </a:solidFill>
                <a:latin typeface="Arial" pitchFamily="34" charset="0"/>
                <a:cs typeface="Arial" pitchFamily="34" charset="0"/>
              </a:rPr>
              <a:t>.  </a:t>
            </a:r>
          </a:p>
          <a:p>
            <a:pPr algn="ctr">
              <a:buNone/>
            </a:pPr>
            <a:endParaRPr lang="ru-RU" sz="2400" dirty="0">
              <a:latin typeface="Arial" pitchFamily="34" charset="0"/>
              <a:cs typeface="Arial" pitchFamily="34" charset="0"/>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uz-Cyrl-UZ" sz="2400" b="1" dirty="0" smtClean="0">
                <a:solidFill>
                  <a:srgbClr val="0070C0"/>
                </a:solidFill>
                <a:latin typeface="Arial" pitchFamily="34" charset="0"/>
                <a:cs typeface="Arial" pitchFamily="34" charset="0"/>
              </a:rPr>
              <a:t>2. Ташқи савдо битимлари бўйича тўловларни амалга ошириш тартиби</a:t>
            </a:r>
            <a:endParaRPr lang="ru-RU" sz="2400" dirty="0">
              <a:latin typeface="Arial" pitchFamily="34" charset="0"/>
              <a:cs typeface="Arial" pitchFamily="34" charset="0"/>
            </a:endParaRPr>
          </a:p>
        </p:txBody>
      </p:sp>
      <p:sp>
        <p:nvSpPr>
          <p:cNvPr id="3" name="Содержимое 2"/>
          <p:cNvSpPr>
            <a:spLocks noGrp="1"/>
          </p:cNvSpPr>
          <p:nvPr>
            <p:ph idx="1"/>
          </p:nvPr>
        </p:nvSpPr>
        <p:spPr/>
        <p:txBody>
          <a:bodyPr>
            <a:normAutofit fontScale="92500" lnSpcReduction="20000"/>
          </a:bodyPr>
          <a:lstStyle/>
          <a:p>
            <a:pPr algn="ctr">
              <a:lnSpc>
                <a:spcPct val="110000"/>
              </a:lnSpc>
              <a:spcBef>
                <a:spcPts val="0"/>
              </a:spcBef>
              <a:buNone/>
            </a:pPr>
            <a:r>
              <a:rPr lang="uz-Cyrl-UZ" sz="2400" dirty="0" smtClean="0">
                <a:solidFill>
                  <a:srgbClr val="7030A0"/>
                </a:solidFill>
                <a:latin typeface="Arial" pitchFamily="34" charset="0"/>
                <a:cs typeface="Arial" pitchFamily="34" charset="0"/>
              </a:rPr>
              <a:t>Давлатлар ўртасида ташқи савдони юритиш қоидалари айрим ҳолларда бир-бирига тўғри келмайди. Бу эса, экспортерлар ва импортерлар ўртасида мунозараларни келиб чиқишига сабаб бўлади. Халқаро савдо Палатаси мана шу муаммога барҳам бериш мақсадида 1936 йилда савдо терминларини талқин қилишнинг халқаро қоидаси – Инкотермсни ишлаб чиқди.</a:t>
            </a:r>
            <a:endParaRPr lang="ru-RU" sz="2400" dirty="0" smtClean="0">
              <a:solidFill>
                <a:srgbClr val="7030A0"/>
              </a:solidFill>
              <a:latin typeface="Arial" pitchFamily="34" charset="0"/>
              <a:cs typeface="Arial" pitchFamily="34" charset="0"/>
            </a:endParaRPr>
          </a:p>
          <a:p>
            <a:pPr algn="ctr">
              <a:lnSpc>
                <a:spcPct val="110000"/>
              </a:lnSpc>
              <a:spcBef>
                <a:spcPts val="0"/>
              </a:spcBef>
              <a:buNone/>
            </a:pPr>
            <a:r>
              <a:rPr lang="uz-Cyrl-UZ" sz="2400" dirty="0" smtClean="0">
                <a:solidFill>
                  <a:srgbClr val="7030A0"/>
                </a:solidFill>
                <a:latin typeface="Arial" pitchFamily="34" charset="0"/>
                <a:cs typeface="Arial" pitchFamily="34" charset="0"/>
              </a:rPr>
              <a:t>Инкотермсга 1953, 1967, 1976, 1980, 1990, 2000 йиллар ва сўнгги марта 2010 йилда қўшимчалар ва тузатишлар киритилди.</a:t>
            </a:r>
            <a:endParaRPr lang="ru-RU" sz="2400" dirty="0" smtClean="0">
              <a:solidFill>
                <a:srgbClr val="7030A0"/>
              </a:solidFill>
              <a:latin typeface="Arial" pitchFamily="34" charset="0"/>
              <a:cs typeface="Arial" pitchFamily="34" charset="0"/>
            </a:endParaRPr>
          </a:p>
          <a:p>
            <a:pPr algn="ctr">
              <a:lnSpc>
                <a:spcPct val="110000"/>
              </a:lnSpc>
              <a:spcBef>
                <a:spcPts val="0"/>
              </a:spcBef>
              <a:buNone/>
            </a:pPr>
            <a:r>
              <a:rPr lang="uz-Cyrl-UZ" sz="2400" dirty="0" smtClean="0">
                <a:solidFill>
                  <a:srgbClr val="7030A0"/>
                </a:solidFill>
                <a:latin typeface="Arial" pitchFamily="34" charset="0"/>
                <a:cs typeface="Arial" pitchFamily="34" charset="0"/>
              </a:rPr>
              <a:t>Инкотермсни қўлланиш соҳаси фақат товарларни экспорт-импорт қилиш шартномасида иштирок этувчи томонларнинг ҳуқуқлари ва мажбуриятлари билан чекланади.</a:t>
            </a:r>
            <a:endParaRPr lang="ru-RU" sz="2400" dirty="0" smtClean="0">
              <a:solidFill>
                <a:srgbClr val="7030A0"/>
              </a:solidFill>
              <a:latin typeface="Arial" pitchFamily="34" charset="0"/>
              <a:cs typeface="Arial" pitchFamily="34" charset="0"/>
            </a:endParaRPr>
          </a:p>
          <a:p>
            <a:pPr algn="ctr">
              <a:buNone/>
            </a:pPr>
            <a:endParaRPr lang="ru-RU" sz="2400" dirty="0">
              <a:latin typeface="Arial" pitchFamily="34" charset="0"/>
              <a:cs typeface="Arial" pitchFamily="34" charset="0"/>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uz-Cyrl-UZ" sz="2800" b="1" dirty="0" smtClean="0">
                <a:solidFill>
                  <a:srgbClr val="0070C0"/>
                </a:solidFill>
                <a:latin typeface="Arial" pitchFamily="34" charset="0"/>
                <a:cs typeface="Arial" pitchFamily="34" charset="0"/>
              </a:rPr>
              <a:t>2. Ташқи савдо битимлари бўйича тўловларни амалга ошириш тартиби</a:t>
            </a:r>
            <a:endParaRPr lang="ru-RU" sz="2800" dirty="0">
              <a:latin typeface="Arial" pitchFamily="34" charset="0"/>
              <a:cs typeface="Arial" pitchFamily="34" charset="0"/>
            </a:endParaRPr>
          </a:p>
        </p:txBody>
      </p:sp>
      <p:sp>
        <p:nvSpPr>
          <p:cNvPr id="3" name="Содержимое 2"/>
          <p:cNvSpPr>
            <a:spLocks noGrp="1"/>
          </p:cNvSpPr>
          <p:nvPr>
            <p:ph idx="1"/>
          </p:nvPr>
        </p:nvSpPr>
        <p:spPr>
          <a:xfrm>
            <a:off x="457200" y="2000240"/>
            <a:ext cx="8229600" cy="4125923"/>
          </a:xfrm>
        </p:spPr>
        <p:txBody>
          <a:bodyPr>
            <a:normAutofit/>
          </a:bodyPr>
          <a:lstStyle/>
          <a:p>
            <a:pPr algn="ctr">
              <a:spcBef>
                <a:spcPts val="0"/>
              </a:spcBef>
              <a:buNone/>
            </a:pPr>
            <a:r>
              <a:rPr lang="uz-Cyrl-UZ" sz="2400" b="1" dirty="0" smtClean="0">
                <a:solidFill>
                  <a:srgbClr val="7030A0"/>
                </a:solidFill>
                <a:latin typeface="Arial" pitchFamily="34" charset="0"/>
                <a:cs typeface="Arial" pitchFamily="34" charset="0"/>
              </a:rPr>
              <a:t>Ташқи савдо битимлари бўйича тўловлар </a:t>
            </a:r>
            <a:r>
              <a:rPr lang="en-US" sz="2400" b="1" dirty="0" smtClean="0">
                <a:solidFill>
                  <a:srgbClr val="7030A0"/>
                </a:solidFill>
                <a:latin typeface="Arial" pitchFamily="34" charset="0"/>
                <a:cs typeface="Arial" pitchFamily="34" charset="0"/>
              </a:rPr>
              <a:t>SWIFT </a:t>
            </a:r>
            <a:r>
              <a:rPr lang="uz-Cyrl-UZ" sz="2400" b="1" dirty="0" smtClean="0">
                <a:solidFill>
                  <a:srgbClr val="7030A0"/>
                </a:solidFill>
                <a:latin typeface="Arial" pitchFamily="34" charset="0"/>
                <a:cs typeface="Arial" pitchFamily="34" charset="0"/>
              </a:rPr>
              <a:t> тизими орқали амалга оширилади.</a:t>
            </a:r>
          </a:p>
          <a:p>
            <a:pPr algn="ctr">
              <a:spcBef>
                <a:spcPts val="0"/>
              </a:spcBef>
              <a:buNone/>
            </a:pPr>
            <a:r>
              <a:rPr lang="en-US" sz="2400" b="1" dirty="0" smtClean="0">
                <a:solidFill>
                  <a:srgbClr val="7030A0"/>
                </a:solidFill>
                <a:latin typeface="Arial" pitchFamily="34" charset="0"/>
                <a:cs typeface="Arial" pitchFamily="34" charset="0"/>
              </a:rPr>
              <a:t>SWIFT</a:t>
            </a:r>
            <a:r>
              <a:rPr lang="uz-Cyrl-UZ" sz="2400" b="1" dirty="0" smtClean="0">
                <a:solidFill>
                  <a:srgbClr val="7030A0"/>
                </a:solidFill>
                <a:latin typeface="Arial" pitchFamily="34" charset="0"/>
                <a:cs typeface="Arial" pitchFamily="34" charset="0"/>
              </a:rPr>
              <a:t> тизимининг учта маркази бор. Булар Бельгиянинг Брюссель шаҳридаги, Нидерландиянинг Амстердам шаҳридаги, АҚШнинг Кильперер шаҳридаги марказлардир.</a:t>
            </a:r>
          </a:p>
          <a:p>
            <a:pPr algn="ctr">
              <a:spcBef>
                <a:spcPts val="0"/>
              </a:spcBef>
              <a:buNone/>
            </a:pPr>
            <a:r>
              <a:rPr lang="uz-Cyrl-UZ" sz="2400" b="1" dirty="0" smtClean="0">
                <a:solidFill>
                  <a:srgbClr val="7030A0"/>
                </a:solidFill>
                <a:latin typeface="Arial" pitchFamily="34" charset="0"/>
                <a:cs typeface="Arial" pitchFamily="34" charset="0"/>
              </a:rPr>
              <a:t>Ҳар бир мамлакат тижорат банкларидан тўлов тўғрисидаги хабар </a:t>
            </a:r>
            <a:r>
              <a:rPr lang="en-US" sz="2400" b="1" dirty="0" smtClean="0">
                <a:solidFill>
                  <a:srgbClr val="7030A0"/>
                </a:solidFill>
                <a:latin typeface="Arial" pitchFamily="34" charset="0"/>
                <a:cs typeface="Arial" pitchFamily="34" charset="0"/>
              </a:rPr>
              <a:t>SWIFT</a:t>
            </a:r>
            <a:r>
              <a:rPr lang="uz-Cyrl-UZ" sz="2400" b="1" dirty="0" smtClean="0">
                <a:solidFill>
                  <a:srgbClr val="7030A0"/>
                </a:solidFill>
                <a:latin typeface="Arial" pitchFamily="34" charset="0"/>
                <a:cs typeface="Arial" pitchFamily="34" charset="0"/>
              </a:rPr>
              <a:t> марказига миллий концентратор орқали узатилади.</a:t>
            </a:r>
            <a:endParaRPr lang="ru-RU" sz="2400" b="1" dirty="0">
              <a:solidFill>
                <a:srgbClr val="7030A0"/>
              </a:solidFill>
              <a:latin typeface="Arial" pitchFamily="34" charset="0"/>
              <a:cs typeface="Arial" pitchFamily="34" charset="0"/>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uz-Cyrl-UZ" sz="2800" b="1" dirty="0">
                <a:solidFill>
                  <a:srgbClr val="0070C0"/>
                </a:solidFill>
                <a:latin typeface="Arial" pitchFamily="34" charset="0"/>
                <a:cs typeface="Arial" pitchFamily="34" charset="0"/>
              </a:rPr>
              <a:t>3. Ташқи савдо фаолиятини инновацион ривожлантириш</a:t>
            </a:r>
            <a:endParaRPr lang="ru-RU" sz="2800" dirty="0">
              <a:solidFill>
                <a:srgbClr val="0070C0"/>
              </a:solidFill>
              <a:latin typeface="Arial" pitchFamily="34" charset="0"/>
              <a:cs typeface="Arial" pitchFamily="34" charset="0"/>
            </a:endParaRPr>
          </a:p>
        </p:txBody>
      </p:sp>
      <p:sp>
        <p:nvSpPr>
          <p:cNvPr id="3" name="Содержимое 2"/>
          <p:cNvSpPr>
            <a:spLocks noGrp="1"/>
          </p:cNvSpPr>
          <p:nvPr>
            <p:ph idx="1"/>
          </p:nvPr>
        </p:nvSpPr>
        <p:spPr/>
        <p:txBody>
          <a:bodyPr>
            <a:normAutofit/>
          </a:bodyPr>
          <a:lstStyle/>
          <a:p>
            <a:pPr algn="ctr">
              <a:spcBef>
                <a:spcPts val="0"/>
              </a:spcBef>
              <a:buNone/>
            </a:pPr>
            <a:r>
              <a:rPr lang="uz-Cyrl-UZ" sz="2400" b="1" dirty="0">
                <a:solidFill>
                  <a:srgbClr val="7030A0"/>
                </a:solidFill>
                <a:latin typeface="Arial" pitchFamily="34" charset="0"/>
                <a:cs typeface="Arial" pitchFamily="34" charset="0"/>
              </a:rPr>
              <a:t>1. Экспорт қилинаётган товарларнинг сифатини ошириш, ассортиментини кўпайтириш ва таннархини пасайтириш</a:t>
            </a:r>
          </a:p>
          <a:p>
            <a:pPr algn="ctr">
              <a:spcBef>
                <a:spcPts val="0"/>
              </a:spcBef>
              <a:buNone/>
            </a:pPr>
            <a:r>
              <a:rPr lang="uz-Cyrl-UZ" sz="2400" b="1" dirty="0">
                <a:solidFill>
                  <a:srgbClr val="7030A0"/>
                </a:solidFill>
                <a:latin typeface="Arial" pitchFamily="34" charset="0"/>
                <a:cs typeface="Arial" pitchFamily="34" charset="0"/>
              </a:rPr>
              <a:t>Бунинг учун:</a:t>
            </a:r>
          </a:p>
          <a:p>
            <a:pPr algn="ctr">
              <a:spcBef>
                <a:spcPts val="0"/>
              </a:spcBef>
              <a:buNone/>
            </a:pPr>
            <a:r>
              <a:rPr lang="uz-Cyrl-UZ" sz="2400" b="1" dirty="0">
                <a:solidFill>
                  <a:srgbClr val="7030A0"/>
                </a:solidFill>
                <a:latin typeface="Arial" pitchFamily="34" charset="0"/>
                <a:cs typeface="Arial" pitchFamily="34" charset="0"/>
              </a:rPr>
              <a:t>* янги техника ва технологияларни жорий қилиш</a:t>
            </a:r>
          </a:p>
          <a:p>
            <a:pPr algn="ctr">
              <a:spcBef>
                <a:spcPts val="0"/>
              </a:spcBef>
              <a:buNone/>
            </a:pPr>
            <a:r>
              <a:rPr lang="uz-Cyrl-UZ" sz="2400" b="1" dirty="0">
                <a:solidFill>
                  <a:srgbClr val="7030A0"/>
                </a:solidFill>
                <a:latin typeface="Arial" pitchFamily="34" charset="0"/>
                <a:cs typeface="Arial" pitchFamily="34" charset="0"/>
              </a:rPr>
              <a:t>* инфляция ва девальвация таъсирида таннархнинг ошишига йўл қўймаслик</a:t>
            </a:r>
          </a:p>
          <a:p>
            <a:pPr algn="ctr">
              <a:spcBef>
                <a:spcPts val="0"/>
              </a:spcBef>
              <a:buNone/>
            </a:pPr>
            <a:r>
              <a:rPr lang="uz-Cyrl-UZ" sz="2400" b="1" dirty="0">
                <a:solidFill>
                  <a:srgbClr val="7030A0"/>
                </a:solidFill>
                <a:latin typeface="Arial" pitchFamily="34" charset="0"/>
                <a:cs typeface="Arial" pitchFamily="34" charset="0"/>
              </a:rPr>
              <a:t>* миллий валютанинг реал алмашув курсини ошишига йўл қўймаслик</a:t>
            </a:r>
          </a:p>
          <a:p>
            <a:pPr algn="ctr">
              <a:spcBef>
                <a:spcPts val="0"/>
              </a:spcBef>
              <a:buNone/>
            </a:pPr>
            <a:r>
              <a:rPr lang="uz-Cyrl-UZ" sz="2400" b="1" dirty="0">
                <a:solidFill>
                  <a:srgbClr val="7030A0"/>
                </a:solidFill>
                <a:latin typeface="Arial" pitchFamily="34" charset="0"/>
                <a:cs typeface="Arial" pitchFamily="34" charset="0"/>
              </a:rPr>
              <a:t>* давлат томонидан экспортни қўллаб-қувватлаш </a:t>
            </a:r>
            <a:r>
              <a:rPr lang="uz-Cyrl-UZ" sz="2400" b="1" dirty="0" smtClean="0">
                <a:solidFill>
                  <a:srgbClr val="7030A0"/>
                </a:solidFill>
                <a:latin typeface="Arial" pitchFamily="34" charset="0"/>
                <a:cs typeface="Arial" pitchFamily="34" charset="0"/>
              </a:rPr>
              <a:t>лозим [2]</a:t>
            </a:r>
            <a:endParaRPr lang="ru-RU" sz="2400" b="1" dirty="0">
              <a:solidFill>
                <a:srgbClr val="7030A0"/>
              </a:solidFill>
              <a:latin typeface="Arial" pitchFamily="34" charset="0"/>
              <a:cs typeface="Arial" pitchFamily="34" charset="0"/>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uz-Cyrl-UZ" sz="2800" b="1" dirty="0">
                <a:solidFill>
                  <a:srgbClr val="0070C0"/>
                </a:solidFill>
                <a:latin typeface="Arial" pitchFamily="34" charset="0"/>
                <a:cs typeface="Arial" pitchFamily="34" charset="0"/>
              </a:rPr>
              <a:t>3. Ташқи савдо фаолиятини инновацион ривожлантириш</a:t>
            </a:r>
            <a:endParaRPr lang="ru-RU" sz="2800" dirty="0">
              <a:latin typeface="Arial" pitchFamily="34" charset="0"/>
              <a:cs typeface="Arial" pitchFamily="34" charset="0"/>
            </a:endParaRPr>
          </a:p>
        </p:txBody>
      </p:sp>
      <p:sp>
        <p:nvSpPr>
          <p:cNvPr id="3" name="Содержимое 2"/>
          <p:cNvSpPr>
            <a:spLocks noGrp="1"/>
          </p:cNvSpPr>
          <p:nvPr>
            <p:ph idx="1"/>
          </p:nvPr>
        </p:nvSpPr>
        <p:spPr/>
        <p:txBody>
          <a:bodyPr>
            <a:normAutofit/>
          </a:bodyPr>
          <a:lstStyle/>
          <a:p>
            <a:pPr algn="ctr">
              <a:spcBef>
                <a:spcPts val="0"/>
              </a:spcBef>
              <a:buNone/>
            </a:pPr>
            <a:r>
              <a:rPr lang="uz-Cyrl-UZ" sz="2800" b="1" dirty="0">
                <a:solidFill>
                  <a:srgbClr val="7030A0"/>
                </a:solidFill>
                <a:latin typeface="Arial" pitchFamily="34" charset="0"/>
                <a:cs typeface="Arial" pitchFamily="34" charset="0"/>
              </a:rPr>
              <a:t>2. Банк кафолатларидан фойдаланиш</a:t>
            </a:r>
          </a:p>
          <a:p>
            <a:pPr algn="ctr">
              <a:spcBef>
                <a:spcPts val="0"/>
              </a:spcBef>
              <a:buNone/>
            </a:pPr>
            <a:r>
              <a:rPr lang="uz-Cyrl-UZ" sz="2800" b="1" dirty="0">
                <a:solidFill>
                  <a:srgbClr val="7030A0"/>
                </a:solidFill>
                <a:latin typeface="Arial" pitchFamily="34" charset="0"/>
                <a:cs typeface="Arial" pitchFamily="34" charset="0"/>
              </a:rPr>
              <a:t>Тижорат банклари томонидан халқаро савдо битимлари бўйича бериладиган кафолатларнинг турлари:</a:t>
            </a:r>
          </a:p>
          <a:p>
            <a:pPr algn="ctr">
              <a:spcBef>
                <a:spcPts val="0"/>
              </a:spcBef>
              <a:buNone/>
            </a:pPr>
            <a:r>
              <a:rPr lang="uz-Cyrl-UZ" sz="2800" b="1" dirty="0">
                <a:solidFill>
                  <a:srgbClr val="7030A0"/>
                </a:solidFill>
                <a:latin typeface="Arial" pitchFamily="34" charset="0"/>
                <a:cs typeface="Arial" pitchFamily="34" charset="0"/>
              </a:rPr>
              <a:t>1. Импортерларнинг тўлов мажбуриятлари юзасидан бериладиган кафолат</a:t>
            </a:r>
          </a:p>
          <a:p>
            <a:pPr algn="ctr">
              <a:spcBef>
                <a:spcPts val="0"/>
              </a:spcBef>
              <a:buNone/>
            </a:pPr>
            <a:r>
              <a:rPr lang="uz-Cyrl-UZ" sz="2800" b="1" dirty="0">
                <a:solidFill>
                  <a:srgbClr val="7030A0"/>
                </a:solidFill>
                <a:latin typeface="Arial" pitchFamily="34" charset="0"/>
                <a:cs typeface="Arial" pitchFamily="34" charset="0"/>
              </a:rPr>
              <a:t>2. Экспортер етказиб берадиган товарларнинг сифати юзасидан бериладиган </a:t>
            </a:r>
            <a:r>
              <a:rPr lang="uz-Cyrl-UZ" sz="2800" b="1" dirty="0" smtClean="0">
                <a:solidFill>
                  <a:srgbClr val="7030A0"/>
                </a:solidFill>
                <a:latin typeface="Arial" pitchFamily="34" charset="0"/>
                <a:cs typeface="Arial" pitchFamily="34" charset="0"/>
              </a:rPr>
              <a:t>кафолат [4]</a:t>
            </a:r>
            <a:endParaRPr lang="ru-RU" sz="2800" b="1" dirty="0">
              <a:solidFill>
                <a:srgbClr val="7030A0"/>
              </a:solidFill>
              <a:latin typeface="Arial" pitchFamily="34" charset="0"/>
              <a:cs typeface="Arial" pitchFamily="34" charset="0"/>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Горизонтальный свиток 3"/>
          <p:cNvSpPr/>
          <p:nvPr/>
        </p:nvSpPr>
        <p:spPr>
          <a:xfrm>
            <a:off x="1214414" y="500042"/>
            <a:ext cx="6929486" cy="714380"/>
          </a:xfrm>
          <a:prstGeom prst="horizontalScroll">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z-Cyrl-UZ" sz="2400" b="1" dirty="0" smtClean="0">
                <a:latin typeface="Arial" pitchFamily="34" charset="0"/>
                <a:cs typeface="Arial" pitchFamily="34" charset="0"/>
              </a:rPr>
              <a:t>Банк кафолатининг шакллари</a:t>
            </a:r>
            <a:endParaRPr lang="ru-RU" sz="2400" b="1" dirty="0">
              <a:latin typeface="Arial" pitchFamily="34" charset="0"/>
              <a:cs typeface="Arial" pitchFamily="34" charset="0"/>
            </a:endParaRPr>
          </a:p>
        </p:txBody>
      </p:sp>
      <p:sp>
        <p:nvSpPr>
          <p:cNvPr id="5" name="Табличка 4"/>
          <p:cNvSpPr/>
          <p:nvPr/>
        </p:nvSpPr>
        <p:spPr>
          <a:xfrm>
            <a:off x="428596" y="2285992"/>
            <a:ext cx="3429024" cy="1285884"/>
          </a:xfrm>
          <a:prstGeom prst="plaqu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z-Cyrl-UZ" sz="2000" b="1" dirty="0" smtClean="0">
                <a:latin typeface="Arial" pitchFamily="34" charset="0"/>
                <a:cs typeface="Arial" pitchFamily="34" charset="0"/>
              </a:rPr>
              <a:t>Чақириб </a:t>
            </a:r>
          </a:p>
          <a:p>
            <a:pPr algn="ctr"/>
            <a:r>
              <a:rPr lang="uz-Cyrl-UZ" sz="2000" b="1" dirty="0" smtClean="0">
                <a:latin typeface="Arial" pitchFamily="34" charset="0"/>
                <a:cs typeface="Arial" pitchFamily="34" charset="0"/>
              </a:rPr>
              <a:t>олинадиган</a:t>
            </a:r>
            <a:endParaRPr lang="ru-RU" sz="2000" b="1" dirty="0">
              <a:latin typeface="Arial" pitchFamily="34" charset="0"/>
              <a:cs typeface="Arial" pitchFamily="34" charset="0"/>
            </a:endParaRPr>
          </a:p>
        </p:txBody>
      </p:sp>
      <p:sp>
        <p:nvSpPr>
          <p:cNvPr id="6" name="Табличка 5"/>
          <p:cNvSpPr/>
          <p:nvPr/>
        </p:nvSpPr>
        <p:spPr>
          <a:xfrm>
            <a:off x="5429256" y="2285992"/>
            <a:ext cx="3429024" cy="1285884"/>
          </a:xfrm>
          <a:prstGeom prst="plaqu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z-Cyrl-UZ" sz="2000" b="1" dirty="0" smtClean="0">
                <a:latin typeface="Arial" pitchFamily="34" charset="0"/>
                <a:cs typeface="Arial" pitchFamily="34" charset="0"/>
              </a:rPr>
              <a:t>Чақириб олинмайдиган</a:t>
            </a:r>
            <a:endParaRPr lang="ru-RU" sz="2000" b="1" dirty="0">
              <a:latin typeface="Arial" pitchFamily="34" charset="0"/>
              <a:cs typeface="Arial" pitchFamily="34" charset="0"/>
            </a:endParaRPr>
          </a:p>
        </p:txBody>
      </p:sp>
      <p:sp>
        <p:nvSpPr>
          <p:cNvPr id="7" name="Скругленный прямоугольник 6"/>
          <p:cNvSpPr/>
          <p:nvPr/>
        </p:nvSpPr>
        <p:spPr>
          <a:xfrm>
            <a:off x="1000100" y="4714884"/>
            <a:ext cx="3429024" cy="928694"/>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z-Cyrl-UZ" sz="2000" b="1" dirty="0" smtClean="0">
                <a:latin typeface="Arial" pitchFamily="34" charset="0"/>
                <a:cs typeface="Arial" pitchFamily="34" charset="0"/>
              </a:rPr>
              <a:t>Шартли</a:t>
            </a:r>
            <a:endParaRPr lang="ru-RU" sz="2000" b="1" dirty="0">
              <a:latin typeface="Arial" pitchFamily="34" charset="0"/>
              <a:cs typeface="Arial" pitchFamily="34" charset="0"/>
            </a:endParaRPr>
          </a:p>
        </p:txBody>
      </p:sp>
      <p:sp>
        <p:nvSpPr>
          <p:cNvPr id="8" name="Скругленный прямоугольник 7"/>
          <p:cNvSpPr/>
          <p:nvPr/>
        </p:nvSpPr>
        <p:spPr>
          <a:xfrm>
            <a:off x="4786314" y="4714884"/>
            <a:ext cx="3429024" cy="928694"/>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z-Cyrl-UZ" sz="2000" b="1" dirty="0" smtClean="0">
                <a:latin typeface="Arial" pitchFamily="34" charset="0"/>
                <a:cs typeface="Arial" pitchFamily="34" charset="0"/>
              </a:rPr>
              <a:t>Шартсиз</a:t>
            </a:r>
            <a:endParaRPr lang="ru-RU" sz="2000" b="1" dirty="0">
              <a:latin typeface="Arial" pitchFamily="34" charset="0"/>
              <a:cs typeface="Arial" pitchFamily="34" charset="0"/>
            </a:endParaRPr>
          </a:p>
        </p:txBody>
      </p:sp>
      <p:sp>
        <p:nvSpPr>
          <p:cNvPr id="9" name="Стрелка вниз 8"/>
          <p:cNvSpPr/>
          <p:nvPr/>
        </p:nvSpPr>
        <p:spPr>
          <a:xfrm>
            <a:off x="1928794" y="1285860"/>
            <a:ext cx="500066" cy="928694"/>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0" name="Стрелка вниз 9"/>
          <p:cNvSpPr/>
          <p:nvPr/>
        </p:nvSpPr>
        <p:spPr>
          <a:xfrm>
            <a:off x="6858016" y="1285860"/>
            <a:ext cx="500066" cy="928694"/>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1" name="Стрелка вниз 10"/>
          <p:cNvSpPr/>
          <p:nvPr/>
        </p:nvSpPr>
        <p:spPr>
          <a:xfrm>
            <a:off x="4000496" y="1285860"/>
            <a:ext cx="142876" cy="3357586"/>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2" name="Стрелка вниз 11"/>
          <p:cNvSpPr/>
          <p:nvPr/>
        </p:nvSpPr>
        <p:spPr>
          <a:xfrm>
            <a:off x="5072066" y="1285860"/>
            <a:ext cx="142876" cy="3357586"/>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939784"/>
          </a:xfrm>
        </p:spPr>
        <p:txBody>
          <a:bodyPr>
            <a:normAutofit/>
          </a:bodyPr>
          <a:lstStyle/>
          <a:p>
            <a:r>
              <a:rPr lang="uz-Cyrl-UZ" sz="2400" b="1" dirty="0" smtClean="0">
                <a:solidFill>
                  <a:srgbClr val="0070C0"/>
                </a:solidFill>
                <a:latin typeface="Arial" pitchFamily="34" charset="0"/>
                <a:cs typeface="Arial" pitchFamily="34" charset="0"/>
              </a:rPr>
              <a:t>Банк кафолатида томонларнинг муносабатлари</a:t>
            </a:r>
            <a:endParaRPr lang="ru-RU" sz="2400" dirty="0">
              <a:latin typeface="Arial" pitchFamily="34" charset="0"/>
              <a:cs typeface="Arial" pitchFamily="34" charset="0"/>
            </a:endParaRPr>
          </a:p>
        </p:txBody>
      </p:sp>
      <p:sp>
        <p:nvSpPr>
          <p:cNvPr id="4" name="Прямоугольник 3"/>
          <p:cNvSpPr/>
          <p:nvPr/>
        </p:nvSpPr>
        <p:spPr>
          <a:xfrm>
            <a:off x="571472" y="1428736"/>
            <a:ext cx="2643206" cy="64294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z-Cyrl-UZ" sz="2400" b="1" dirty="0" smtClean="0">
                <a:latin typeface="Arial" pitchFamily="34" charset="0"/>
                <a:cs typeface="Arial" pitchFamily="34" charset="0"/>
              </a:rPr>
              <a:t>Принципал</a:t>
            </a:r>
            <a:endParaRPr lang="ru-RU" sz="2400" b="1" dirty="0">
              <a:latin typeface="Arial" pitchFamily="34" charset="0"/>
              <a:cs typeface="Arial" pitchFamily="34" charset="0"/>
            </a:endParaRPr>
          </a:p>
        </p:txBody>
      </p:sp>
      <p:sp>
        <p:nvSpPr>
          <p:cNvPr id="5" name="Прямоугольник 4"/>
          <p:cNvSpPr/>
          <p:nvPr/>
        </p:nvSpPr>
        <p:spPr>
          <a:xfrm>
            <a:off x="5572132" y="1428736"/>
            <a:ext cx="2643206" cy="64294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z-Cyrl-UZ" sz="2400" b="1" dirty="0" smtClean="0">
                <a:latin typeface="Arial" pitchFamily="34" charset="0"/>
                <a:cs typeface="Arial" pitchFamily="34" charset="0"/>
              </a:rPr>
              <a:t>Бенефициар</a:t>
            </a:r>
            <a:endParaRPr lang="ru-RU" sz="2400" b="1" dirty="0">
              <a:latin typeface="Arial" pitchFamily="34" charset="0"/>
              <a:cs typeface="Arial" pitchFamily="34" charset="0"/>
            </a:endParaRPr>
          </a:p>
        </p:txBody>
      </p:sp>
      <p:sp>
        <p:nvSpPr>
          <p:cNvPr id="6" name="Табличка 5"/>
          <p:cNvSpPr/>
          <p:nvPr/>
        </p:nvSpPr>
        <p:spPr>
          <a:xfrm>
            <a:off x="714348" y="3714752"/>
            <a:ext cx="3000396" cy="2143140"/>
          </a:xfrm>
          <a:prstGeom prst="plaqu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z-Cyrl-UZ" sz="2000" b="1" dirty="0" smtClean="0">
                <a:latin typeface="Arial" pitchFamily="34" charset="0"/>
                <a:cs typeface="Arial" pitchFamily="34" charset="0"/>
              </a:rPr>
              <a:t>Контрагент</a:t>
            </a:r>
          </a:p>
          <a:p>
            <a:pPr algn="ctr"/>
            <a:r>
              <a:rPr lang="uz-Cyrl-UZ" sz="2000" b="1" dirty="0" smtClean="0">
                <a:latin typeface="Arial" pitchFamily="34" charset="0"/>
                <a:cs typeface="Arial" pitchFamily="34" charset="0"/>
              </a:rPr>
              <a:t>(</a:t>
            </a:r>
            <a:r>
              <a:rPr lang="uz-Cyrl-UZ" sz="2000" b="1" dirty="0" smtClean="0">
                <a:latin typeface="Arial" pitchFamily="34" charset="0"/>
                <a:cs typeface="Arial" pitchFamily="34" charset="0"/>
              </a:rPr>
              <a:t>Принципиал</a:t>
            </a:r>
          </a:p>
          <a:p>
            <a:pPr algn="ctr"/>
            <a:r>
              <a:rPr lang="uz-Cyrl-UZ" sz="2000" b="1" dirty="0" smtClean="0">
                <a:latin typeface="Arial" pitchFamily="34" charset="0"/>
                <a:cs typeface="Arial" pitchFamily="34" charset="0"/>
              </a:rPr>
              <a:t>Банки)</a:t>
            </a:r>
            <a:endParaRPr lang="ru-RU" sz="2000" b="1" dirty="0">
              <a:latin typeface="Arial" pitchFamily="34" charset="0"/>
              <a:cs typeface="Arial" pitchFamily="34" charset="0"/>
            </a:endParaRPr>
          </a:p>
        </p:txBody>
      </p:sp>
      <p:sp>
        <p:nvSpPr>
          <p:cNvPr id="7" name="Табличка 6"/>
          <p:cNvSpPr/>
          <p:nvPr/>
        </p:nvSpPr>
        <p:spPr>
          <a:xfrm>
            <a:off x="5500694" y="3643314"/>
            <a:ext cx="3000396" cy="2143140"/>
          </a:xfrm>
          <a:prstGeom prst="plaqu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z-Cyrl-UZ" sz="2400" b="1" dirty="0" smtClean="0">
                <a:latin typeface="Arial" pitchFamily="34" charset="0"/>
                <a:cs typeface="Arial" pitchFamily="34" charset="0"/>
              </a:rPr>
              <a:t>Гарант</a:t>
            </a:r>
            <a:endParaRPr lang="ru-RU" sz="2400" b="1" dirty="0">
              <a:latin typeface="Arial" pitchFamily="34" charset="0"/>
              <a:cs typeface="Arial" pitchFamily="34" charset="0"/>
            </a:endParaRPr>
          </a:p>
        </p:txBody>
      </p:sp>
      <p:sp>
        <p:nvSpPr>
          <p:cNvPr id="8" name="Стрелка вверх 7"/>
          <p:cNvSpPr/>
          <p:nvPr/>
        </p:nvSpPr>
        <p:spPr>
          <a:xfrm>
            <a:off x="6643702" y="2214554"/>
            <a:ext cx="214314" cy="1357322"/>
          </a:xfrm>
          <a:prstGeom prst="up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9" name="TextBox 8"/>
          <p:cNvSpPr txBox="1"/>
          <p:nvPr/>
        </p:nvSpPr>
        <p:spPr>
          <a:xfrm>
            <a:off x="6929454" y="3000372"/>
            <a:ext cx="1268642" cy="369332"/>
          </a:xfrm>
          <a:prstGeom prst="rect">
            <a:avLst/>
          </a:prstGeom>
          <a:noFill/>
        </p:spPr>
        <p:txBody>
          <a:bodyPr wrap="square" rtlCol="0">
            <a:spAutoFit/>
          </a:bodyPr>
          <a:lstStyle/>
          <a:p>
            <a:r>
              <a:rPr lang="uz-Cyrl-UZ" dirty="0" smtClean="0"/>
              <a:t>гарантия</a:t>
            </a:r>
            <a:endParaRPr lang="ru-RU" dirty="0"/>
          </a:p>
        </p:txBody>
      </p:sp>
      <p:sp>
        <p:nvSpPr>
          <p:cNvPr id="10" name="Стрелка вправо 9"/>
          <p:cNvSpPr/>
          <p:nvPr/>
        </p:nvSpPr>
        <p:spPr>
          <a:xfrm>
            <a:off x="3786182" y="4714884"/>
            <a:ext cx="1571636" cy="142876"/>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1" name="TextBox 10"/>
          <p:cNvSpPr txBox="1"/>
          <p:nvPr/>
        </p:nvSpPr>
        <p:spPr>
          <a:xfrm>
            <a:off x="3857620" y="4429132"/>
            <a:ext cx="2115380" cy="369332"/>
          </a:xfrm>
          <a:prstGeom prst="rect">
            <a:avLst/>
          </a:prstGeom>
          <a:noFill/>
        </p:spPr>
        <p:txBody>
          <a:bodyPr wrap="square" rtlCol="0">
            <a:spAutoFit/>
          </a:bodyPr>
          <a:lstStyle/>
          <a:p>
            <a:r>
              <a:rPr lang="uz-Cyrl-UZ" dirty="0" smtClean="0"/>
              <a:t>контргарантия</a:t>
            </a:r>
            <a:endParaRPr lang="ru-RU" dirty="0"/>
          </a:p>
        </p:txBody>
      </p:sp>
      <p:sp>
        <p:nvSpPr>
          <p:cNvPr id="12" name="Стрелка вправо 11"/>
          <p:cNvSpPr/>
          <p:nvPr/>
        </p:nvSpPr>
        <p:spPr>
          <a:xfrm>
            <a:off x="3286116" y="1714488"/>
            <a:ext cx="2214578" cy="142876"/>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3" name="TextBox 12"/>
          <p:cNvSpPr txBox="1"/>
          <p:nvPr/>
        </p:nvSpPr>
        <p:spPr>
          <a:xfrm>
            <a:off x="3786182" y="1428736"/>
            <a:ext cx="1186543" cy="369332"/>
          </a:xfrm>
          <a:prstGeom prst="rect">
            <a:avLst/>
          </a:prstGeom>
          <a:noFill/>
        </p:spPr>
        <p:txBody>
          <a:bodyPr wrap="none" rtlCol="0">
            <a:spAutoFit/>
          </a:bodyPr>
          <a:lstStyle/>
          <a:p>
            <a:r>
              <a:rPr lang="uz-Cyrl-UZ" dirty="0" smtClean="0"/>
              <a:t>шартнома</a:t>
            </a:r>
            <a:endParaRPr lang="ru-RU" dirty="0"/>
          </a:p>
        </p:txBody>
      </p:sp>
      <p:sp>
        <p:nvSpPr>
          <p:cNvPr id="14" name="Стрелка вверх 13"/>
          <p:cNvSpPr/>
          <p:nvPr/>
        </p:nvSpPr>
        <p:spPr>
          <a:xfrm>
            <a:off x="1928794" y="2143116"/>
            <a:ext cx="142876" cy="1428760"/>
          </a:xfrm>
          <a:prstGeom prst="up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uz-Cyrl-UZ" sz="2800" b="1" dirty="0">
                <a:solidFill>
                  <a:srgbClr val="0070C0"/>
                </a:solidFill>
                <a:latin typeface="Arial" pitchFamily="34" charset="0"/>
                <a:cs typeface="Arial" pitchFamily="34" charset="0"/>
              </a:rPr>
              <a:t>3. Ташқи савдо фаолиятини инновацион ривожлантириш</a:t>
            </a:r>
            <a:endParaRPr lang="ru-RU" sz="2800" dirty="0">
              <a:latin typeface="Arial" pitchFamily="34" charset="0"/>
              <a:cs typeface="Arial" pitchFamily="34" charset="0"/>
            </a:endParaRPr>
          </a:p>
        </p:txBody>
      </p:sp>
      <p:sp>
        <p:nvSpPr>
          <p:cNvPr id="3" name="Содержимое 2"/>
          <p:cNvSpPr>
            <a:spLocks noGrp="1"/>
          </p:cNvSpPr>
          <p:nvPr>
            <p:ph idx="1"/>
          </p:nvPr>
        </p:nvSpPr>
        <p:spPr/>
        <p:txBody>
          <a:bodyPr>
            <a:normAutofit/>
          </a:bodyPr>
          <a:lstStyle/>
          <a:p>
            <a:pPr algn="ctr">
              <a:spcBef>
                <a:spcPts val="0"/>
              </a:spcBef>
              <a:buNone/>
            </a:pPr>
            <a:r>
              <a:rPr lang="uz-Cyrl-UZ" sz="2800" b="1" dirty="0">
                <a:solidFill>
                  <a:srgbClr val="7030A0"/>
                </a:solidFill>
                <a:latin typeface="Arial" pitchFamily="34" charset="0"/>
                <a:cs typeface="Arial" pitchFamily="34" charset="0"/>
              </a:rPr>
              <a:t>3. Чақириб олинмайдиган ва қопланмайдиган ҳужжатлаштирилган аккредитивлардан фойдаланиш кўламини кенгайтириш</a:t>
            </a:r>
          </a:p>
          <a:p>
            <a:pPr algn="ctr">
              <a:spcBef>
                <a:spcPts val="0"/>
              </a:spcBef>
              <a:buNone/>
            </a:pPr>
            <a:r>
              <a:rPr lang="uz-Cyrl-UZ" sz="2800" b="1" dirty="0">
                <a:solidFill>
                  <a:srgbClr val="7030A0"/>
                </a:solidFill>
                <a:latin typeface="Arial" pitchFamily="34" charset="0"/>
                <a:cs typeface="Arial" pitchFamily="34" charset="0"/>
              </a:rPr>
              <a:t>Қопланадиган аккредитивларнинг асосий камчилиги  - бу тадбиркорлик субъектига тегишли бўлган валюта маблағларининг бир қисмини унинг хўжалик айланмасидан чиқиб </a:t>
            </a:r>
            <a:r>
              <a:rPr lang="uz-Cyrl-UZ" sz="2800" b="1" dirty="0" smtClean="0">
                <a:solidFill>
                  <a:srgbClr val="7030A0"/>
                </a:solidFill>
                <a:latin typeface="Arial" pitchFamily="34" charset="0"/>
                <a:cs typeface="Arial" pitchFamily="34" charset="0"/>
              </a:rPr>
              <a:t>қолишидир [4]</a:t>
            </a:r>
            <a:endParaRPr lang="ru-RU" sz="2800" b="1" dirty="0">
              <a:solidFill>
                <a:srgbClr val="7030A0"/>
              </a:solidFill>
              <a:latin typeface="Arial" pitchFamily="34" charset="0"/>
              <a:cs typeface="Arial" pitchFamily="34" charset="0"/>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uz-Cyrl-UZ" sz="2400" b="1" dirty="0" smtClean="0">
                <a:solidFill>
                  <a:srgbClr val="0070C0"/>
                </a:solidFill>
                <a:latin typeface="Arial" pitchFamily="34" charset="0"/>
                <a:cs typeface="Arial" pitchFamily="34" charset="0"/>
              </a:rPr>
              <a:t>3. Ташқи савдо фаолиятини инновацион ривожлантириш</a:t>
            </a:r>
            <a:endParaRPr lang="ru-RU" sz="2400" dirty="0">
              <a:latin typeface="Arial" pitchFamily="34" charset="0"/>
              <a:cs typeface="Arial" pitchFamily="34" charset="0"/>
            </a:endParaRPr>
          </a:p>
        </p:txBody>
      </p:sp>
      <p:sp>
        <p:nvSpPr>
          <p:cNvPr id="3" name="Содержимое 2"/>
          <p:cNvSpPr>
            <a:spLocks noGrp="1"/>
          </p:cNvSpPr>
          <p:nvPr>
            <p:ph idx="1"/>
          </p:nvPr>
        </p:nvSpPr>
        <p:spPr/>
        <p:txBody>
          <a:bodyPr>
            <a:normAutofit/>
          </a:bodyPr>
          <a:lstStyle/>
          <a:p>
            <a:pPr algn="ctr">
              <a:spcBef>
                <a:spcPts val="0"/>
              </a:spcBef>
              <a:buNone/>
            </a:pPr>
            <a:r>
              <a:rPr lang="uz-Cyrl-UZ" sz="2400" b="1" dirty="0" smtClean="0">
                <a:solidFill>
                  <a:srgbClr val="7030A0"/>
                </a:solidFill>
                <a:latin typeface="Arial" pitchFamily="34" charset="0"/>
                <a:cs typeface="Arial" pitchFamily="34" charset="0"/>
              </a:rPr>
              <a:t>Ўзбекистон Республикасида тижорат банклари томонидан импорт тўловлари бўйича очилган ҳужжатлаштирилган аккредитивларнинг 80 фоиздан ортиқ қисмини қопланган аккредитивлар ташкил этмоқда. Бу эса, икки сабаб билан изоҳланади:</a:t>
            </a:r>
          </a:p>
          <a:p>
            <a:pPr algn="ctr">
              <a:spcBef>
                <a:spcPts val="0"/>
              </a:spcBef>
              <a:buNone/>
            </a:pPr>
            <a:r>
              <a:rPr lang="uz-Cyrl-UZ" sz="2400" b="1" dirty="0" smtClean="0">
                <a:solidFill>
                  <a:srgbClr val="7030A0"/>
                </a:solidFill>
                <a:latin typeface="Arial" pitchFamily="34" charset="0"/>
                <a:cs typeface="Arial" pitchFamily="34" charset="0"/>
              </a:rPr>
              <a:t>1. Республика банкларини тўлов рискини ўз зиммасига олишдан қўрқаётганлиги</a:t>
            </a:r>
          </a:p>
          <a:p>
            <a:pPr algn="ctr">
              <a:spcBef>
                <a:spcPts val="0"/>
              </a:spcBef>
              <a:buNone/>
            </a:pPr>
            <a:r>
              <a:rPr lang="uz-Cyrl-UZ" sz="2400" b="1" dirty="0" smtClean="0">
                <a:solidFill>
                  <a:srgbClr val="7030A0"/>
                </a:solidFill>
                <a:latin typeface="Arial" pitchFamily="34" charset="0"/>
                <a:cs typeface="Arial" pitchFamily="34" charset="0"/>
              </a:rPr>
              <a:t>2. Хорижлик ҳамкорларни тўлов суммасини уларнинг банкида депонент қилиш талабининг мавжудлиги </a:t>
            </a:r>
            <a:endParaRPr lang="ru-RU" sz="2400" b="1" dirty="0">
              <a:solidFill>
                <a:srgbClr val="7030A0"/>
              </a:solidFill>
              <a:latin typeface="Arial" pitchFamily="34" charset="0"/>
              <a:cs typeface="Arial" pitchFamily="34" charset="0"/>
            </a:endParaRP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uz-Cyrl-UZ" sz="2800" b="1" dirty="0">
                <a:solidFill>
                  <a:srgbClr val="0070C0"/>
                </a:solidFill>
                <a:latin typeface="Arial" pitchFamily="34" charset="0"/>
                <a:cs typeface="Arial" pitchFamily="34" charset="0"/>
              </a:rPr>
              <a:t>3. Ташқи савдо фаолиятини инновацион ривожлантириш</a:t>
            </a:r>
            <a:endParaRPr lang="ru-RU" sz="2800" dirty="0">
              <a:latin typeface="Arial" pitchFamily="34" charset="0"/>
              <a:cs typeface="Arial" pitchFamily="34" charset="0"/>
            </a:endParaRPr>
          </a:p>
        </p:txBody>
      </p:sp>
      <p:sp>
        <p:nvSpPr>
          <p:cNvPr id="3" name="Содержимое 2"/>
          <p:cNvSpPr>
            <a:spLocks noGrp="1"/>
          </p:cNvSpPr>
          <p:nvPr>
            <p:ph idx="1"/>
          </p:nvPr>
        </p:nvSpPr>
        <p:spPr/>
        <p:txBody>
          <a:bodyPr>
            <a:normAutofit/>
          </a:bodyPr>
          <a:lstStyle/>
          <a:p>
            <a:pPr algn="ctr">
              <a:buNone/>
            </a:pPr>
            <a:r>
              <a:rPr lang="uz-Cyrl-UZ" sz="2800" b="1" dirty="0">
                <a:solidFill>
                  <a:srgbClr val="7030A0"/>
                </a:solidFill>
                <a:latin typeface="Arial" pitchFamily="34" charset="0"/>
                <a:cs typeface="Arial" pitchFamily="34" charset="0"/>
              </a:rPr>
              <a:t>4. Товарлар экспортининг географик диверсификациясини кенгайтириш</a:t>
            </a:r>
          </a:p>
          <a:p>
            <a:pPr algn="ctr">
              <a:spcBef>
                <a:spcPts val="0"/>
              </a:spcBef>
              <a:buNone/>
            </a:pPr>
            <a:r>
              <a:rPr lang="uz-Cyrl-UZ" sz="2800" dirty="0">
                <a:solidFill>
                  <a:srgbClr val="7030A0"/>
                </a:solidFill>
                <a:latin typeface="Arial" pitchFamily="34" charset="0"/>
                <a:cs typeface="Arial" pitchFamily="34" charset="0"/>
              </a:rPr>
              <a:t>2010 йилда Ўзбекистон маҳсулотлари экспорт қилинаётган мамлакатлар сони 176 та бўлган бўлса, 2016 йилда бу кўрсаткич 138 тани ташкил қилди.</a:t>
            </a:r>
          </a:p>
          <a:p>
            <a:pPr algn="ctr">
              <a:spcBef>
                <a:spcPts val="0"/>
              </a:spcBef>
              <a:buNone/>
            </a:pPr>
            <a:r>
              <a:rPr lang="uz-Cyrl-UZ" sz="2800" dirty="0">
                <a:solidFill>
                  <a:srgbClr val="7030A0"/>
                </a:solidFill>
                <a:latin typeface="Arial" pitchFamily="34" charset="0"/>
                <a:cs typeface="Arial" pitchFamily="34" charset="0"/>
              </a:rPr>
              <a:t>6 йил ичида 38 та бозор йўқотилди.</a:t>
            </a:r>
          </a:p>
          <a:p>
            <a:pPr algn="ctr">
              <a:buNone/>
            </a:pPr>
            <a:endParaRPr lang="ru-RU" sz="2800" dirty="0">
              <a:latin typeface="Arial" pitchFamily="34" charset="0"/>
              <a:cs typeface="Arial" pitchFamily="34" charset="0"/>
            </a:endParaRP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uz-Cyrl-UZ" sz="2800" b="1" dirty="0" smtClean="0">
                <a:solidFill>
                  <a:srgbClr val="0070C0"/>
                </a:solidFill>
                <a:latin typeface="Arial" pitchFamily="34" charset="0"/>
                <a:cs typeface="Arial" pitchFamily="34" charset="0"/>
              </a:rPr>
              <a:t>3. Ташқи савдо фаолиятини инновацион ривожлантириш</a:t>
            </a:r>
            <a:endParaRPr lang="ru-RU" sz="2800" dirty="0">
              <a:latin typeface="Arial" pitchFamily="34" charset="0"/>
              <a:cs typeface="Arial" pitchFamily="34" charset="0"/>
            </a:endParaRPr>
          </a:p>
        </p:txBody>
      </p:sp>
      <p:sp>
        <p:nvSpPr>
          <p:cNvPr id="3" name="Содержимое 2"/>
          <p:cNvSpPr>
            <a:spLocks noGrp="1"/>
          </p:cNvSpPr>
          <p:nvPr>
            <p:ph idx="1"/>
          </p:nvPr>
        </p:nvSpPr>
        <p:spPr/>
        <p:txBody>
          <a:bodyPr>
            <a:normAutofit fontScale="85000" lnSpcReduction="10000"/>
          </a:bodyPr>
          <a:lstStyle/>
          <a:p>
            <a:pPr algn="ctr">
              <a:buNone/>
            </a:pPr>
            <a:r>
              <a:rPr lang="uz-Cyrl-UZ" sz="2400" b="1" dirty="0" smtClean="0">
                <a:solidFill>
                  <a:srgbClr val="7030A0"/>
                </a:solidFill>
                <a:latin typeface="Arial" pitchFamily="34" charset="0"/>
                <a:cs typeface="Arial" pitchFamily="34" charset="0"/>
              </a:rPr>
              <a:t>Ҳозирча Ўзбекистон Республикаси маҳсулотларини Ўрта ер денгизи мамлакатларига экспорт қилишда Грузиянинг Поти портидан фойдаланмоқда. Бунда маҳсулотлар темир йўл тарнспортида Поти портигача олиб борилади. Кейин эса, ушбу маҳсулотлар кемаларга юкланиб Ўрта ер денгизи мамлакатларига жўнатилади.</a:t>
            </a:r>
            <a:endParaRPr lang="ru-RU" sz="2400" b="1" dirty="0" smtClean="0">
              <a:solidFill>
                <a:srgbClr val="7030A0"/>
              </a:solidFill>
              <a:latin typeface="Arial" pitchFamily="34" charset="0"/>
              <a:cs typeface="Arial" pitchFamily="34" charset="0"/>
            </a:endParaRPr>
          </a:p>
          <a:p>
            <a:pPr algn="ctr">
              <a:buNone/>
            </a:pPr>
            <a:r>
              <a:rPr lang="uz-Cyrl-UZ" sz="2400" b="1" dirty="0" smtClean="0">
                <a:solidFill>
                  <a:srgbClr val="7030A0"/>
                </a:solidFill>
                <a:latin typeface="Arial" pitchFamily="34" charset="0"/>
                <a:cs typeface="Arial" pitchFamily="34" charset="0"/>
              </a:rPr>
              <a:t>Ҳозирги даврда Ўзбекистон Республикаси Грузиядан Батуми портини ҳам сўраши, Озарбайжондан Ильичевск портини сўраши ва ушбу портлар орқали Туркиянинг Мерсин портига чиқиши мумкин. Агар Мерсин портидан фойдаланиш имконияти қўлга киритилса, у ҳолда, Ўзбекистон Республикаси қишлоқ хўжалиги маҳсулотларини Шимолий Африка давлатларига экспорт қилиши мумкин. Бу эса, ўз навбатида, маҳсулотлар экспортининг диверсификация даражасини ошириш имконини беради.</a:t>
            </a:r>
            <a:endParaRPr lang="ru-RU" sz="2400" b="1" dirty="0" smtClean="0">
              <a:solidFill>
                <a:srgbClr val="7030A0"/>
              </a:solidFill>
              <a:latin typeface="Arial" pitchFamily="34" charset="0"/>
              <a:cs typeface="Arial" pitchFamily="34" charset="0"/>
            </a:endParaRPr>
          </a:p>
          <a:p>
            <a:pPr algn="ctr">
              <a:buNone/>
            </a:pPr>
            <a:endParaRPr lang="ru-RU" sz="2400" dirty="0">
              <a:latin typeface="Arial" pitchFamily="34" charset="0"/>
              <a:cs typeface="Arial" pitchFamily="34" charset="0"/>
            </a:endParaRP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939784"/>
          </a:xfrm>
        </p:spPr>
        <p:txBody>
          <a:bodyPr>
            <a:normAutofit/>
          </a:bodyPr>
          <a:lstStyle/>
          <a:p>
            <a:r>
              <a:rPr lang="uz-Cyrl-UZ" sz="2400" b="1" dirty="0" smtClean="0">
                <a:solidFill>
                  <a:srgbClr val="0070C0"/>
                </a:solidFill>
                <a:latin typeface="Arial" pitchFamily="34" charset="0"/>
                <a:cs typeface="Arial" pitchFamily="34" charset="0"/>
              </a:rPr>
              <a:t>3. Ташқи савдо фаолиятини инновацион ривожлантириш</a:t>
            </a:r>
            <a:endParaRPr lang="ru-RU" sz="2400" dirty="0">
              <a:latin typeface="Arial" pitchFamily="34" charset="0"/>
              <a:cs typeface="Arial" pitchFamily="34" charset="0"/>
            </a:endParaRPr>
          </a:p>
        </p:txBody>
      </p:sp>
      <p:sp>
        <p:nvSpPr>
          <p:cNvPr id="3" name="Содержимое 2"/>
          <p:cNvSpPr>
            <a:spLocks noGrp="1"/>
          </p:cNvSpPr>
          <p:nvPr>
            <p:ph idx="1"/>
          </p:nvPr>
        </p:nvSpPr>
        <p:spPr>
          <a:xfrm>
            <a:off x="457200" y="1428736"/>
            <a:ext cx="8229600" cy="5143536"/>
          </a:xfrm>
        </p:spPr>
        <p:txBody>
          <a:bodyPr>
            <a:normAutofit fontScale="62500" lnSpcReduction="20000"/>
          </a:bodyPr>
          <a:lstStyle/>
          <a:p>
            <a:pPr algn="ctr">
              <a:lnSpc>
                <a:spcPct val="120000"/>
              </a:lnSpc>
              <a:spcBef>
                <a:spcPts val="0"/>
              </a:spcBef>
              <a:buNone/>
            </a:pPr>
            <a:r>
              <a:rPr lang="uz-Cyrl-UZ" dirty="0" smtClean="0">
                <a:solidFill>
                  <a:srgbClr val="7030A0"/>
                </a:solidFill>
                <a:latin typeface="Arial" pitchFamily="34" charset="0"/>
                <a:cs typeface="Arial" pitchFamily="34" charset="0"/>
              </a:rPr>
              <a:t>Маҳсулотларни экспорт қилишда товарларни етказиб беришнинг суғурта харажатларини импортёрга юклаш имконини берадиган қуйидаги шартларидан фойдаланиш мақсадга мувофиқ:</a:t>
            </a:r>
            <a:endParaRPr lang="ru-RU" dirty="0" smtClean="0">
              <a:solidFill>
                <a:srgbClr val="7030A0"/>
              </a:solidFill>
              <a:latin typeface="Arial" pitchFamily="34" charset="0"/>
              <a:cs typeface="Arial" pitchFamily="34" charset="0"/>
            </a:endParaRPr>
          </a:p>
          <a:p>
            <a:pPr algn="ctr">
              <a:lnSpc>
                <a:spcPct val="120000"/>
              </a:lnSpc>
              <a:spcBef>
                <a:spcPts val="0"/>
              </a:spcBef>
              <a:buNone/>
            </a:pPr>
            <a:r>
              <a:rPr lang="uz-Cyrl-UZ" dirty="0" smtClean="0">
                <a:solidFill>
                  <a:srgbClr val="7030A0"/>
                </a:solidFill>
                <a:latin typeface="Arial" pitchFamily="34" charset="0"/>
                <a:cs typeface="Arial" pitchFamily="34" charset="0"/>
              </a:rPr>
              <a:t> * EX (Wex Works) – Франко завод;</a:t>
            </a:r>
            <a:endParaRPr lang="ru-RU" dirty="0" smtClean="0">
              <a:solidFill>
                <a:srgbClr val="7030A0"/>
              </a:solidFill>
              <a:latin typeface="Arial" pitchFamily="34" charset="0"/>
              <a:cs typeface="Arial" pitchFamily="34" charset="0"/>
            </a:endParaRPr>
          </a:p>
          <a:p>
            <a:pPr algn="ctr">
              <a:lnSpc>
                <a:spcPct val="120000"/>
              </a:lnSpc>
              <a:spcBef>
                <a:spcPts val="0"/>
              </a:spcBef>
              <a:buNone/>
            </a:pPr>
            <a:r>
              <a:rPr lang="uz-Cyrl-UZ" dirty="0" smtClean="0">
                <a:solidFill>
                  <a:srgbClr val="7030A0"/>
                </a:solidFill>
                <a:latin typeface="Arial" pitchFamily="34" charset="0"/>
                <a:cs typeface="Arial" pitchFamily="34" charset="0"/>
              </a:rPr>
              <a:t>* </a:t>
            </a:r>
            <a:r>
              <a:rPr lang="en-US" dirty="0" smtClean="0">
                <a:solidFill>
                  <a:srgbClr val="7030A0"/>
                </a:solidFill>
                <a:latin typeface="Arial" pitchFamily="34" charset="0"/>
                <a:cs typeface="Arial" pitchFamily="34" charset="0"/>
              </a:rPr>
              <a:t>DAF (Delivered at Frontier)</a:t>
            </a:r>
            <a:r>
              <a:rPr lang="uz-Cyrl-UZ" dirty="0" smtClean="0">
                <a:solidFill>
                  <a:srgbClr val="7030A0"/>
                </a:solidFill>
                <a:latin typeface="Arial" pitchFamily="34" charset="0"/>
                <a:cs typeface="Arial" pitchFamily="34" charset="0"/>
              </a:rPr>
              <a:t> – Чегарага етказиб бериш;</a:t>
            </a:r>
            <a:endParaRPr lang="ru-RU" dirty="0" smtClean="0">
              <a:solidFill>
                <a:srgbClr val="7030A0"/>
              </a:solidFill>
              <a:latin typeface="Arial" pitchFamily="34" charset="0"/>
              <a:cs typeface="Arial" pitchFamily="34" charset="0"/>
            </a:endParaRPr>
          </a:p>
          <a:p>
            <a:pPr algn="ctr">
              <a:lnSpc>
                <a:spcPct val="120000"/>
              </a:lnSpc>
              <a:spcBef>
                <a:spcPts val="0"/>
              </a:spcBef>
              <a:buNone/>
            </a:pPr>
            <a:r>
              <a:rPr lang="uz-Cyrl-UZ" dirty="0" smtClean="0">
                <a:solidFill>
                  <a:srgbClr val="7030A0"/>
                </a:solidFill>
                <a:latin typeface="Arial" pitchFamily="34" charset="0"/>
                <a:cs typeface="Arial" pitchFamily="34" charset="0"/>
              </a:rPr>
              <a:t>* DDU (Delivered Duty Unpaid ) – Бож солиғи тўламасдан етказиб бериш.</a:t>
            </a:r>
            <a:endParaRPr lang="ru-RU" dirty="0" smtClean="0">
              <a:solidFill>
                <a:srgbClr val="7030A0"/>
              </a:solidFill>
              <a:latin typeface="Arial" pitchFamily="34" charset="0"/>
              <a:cs typeface="Arial" pitchFamily="34" charset="0"/>
            </a:endParaRPr>
          </a:p>
          <a:p>
            <a:pPr algn="ctr">
              <a:lnSpc>
                <a:spcPct val="120000"/>
              </a:lnSpc>
              <a:spcBef>
                <a:spcPts val="0"/>
              </a:spcBef>
              <a:buNone/>
            </a:pPr>
            <a:r>
              <a:rPr lang="uz-Cyrl-UZ" dirty="0" smtClean="0">
                <a:solidFill>
                  <a:srgbClr val="7030A0"/>
                </a:solidFill>
                <a:latin typeface="Arial" pitchFamily="34" charset="0"/>
                <a:cs typeface="Arial" pitchFamily="34" charset="0"/>
              </a:rPr>
              <a:t>EX (Wex Works) – Франко завод шартида экспортёр товарни сотиб олувчига (импортёр) ўзининг заводида топширади ва шу билан унинг мажбурияти бажарилган ҳисобланади.</a:t>
            </a:r>
            <a:endParaRPr lang="ru-RU" dirty="0" smtClean="0">
              <a:solidFill>
                <a:srgbClr val="7030A0"/>
              </a:solidFill>
              <a:latin typeface="Arial" pitchFamily="34" charset="0"/>
              <a:cs typeface="Arial" pitchFamily="34" charset="0"/>
            </a:endParaRPr>
          </a:p>
          <a:p>
            <a:pPr algn="ctr">
              <a:lnSpc>
                <a:spcPct val="120000"/>
              </a:lnSpc>
              <a:spcBef>
                <a:spcPts val="0"/>
              </a:spcBef>
              <a:buNone/>
            </a:pPr>
            <a:r>
              <a:rPr lang="uz-Cyrl-UZ" dirty="0" smtClean="0">
                <a:solidFill>
                  <a:srgbClr val="7030A0"/>
                </a:solidFill>
                <a:latin typeface="Arial" pitchFamily="34" charset="0"/>
                <a:cs typeface="Arial" pitchFamily="34" charset="0"/>
              </a:rPr>
              <a:t>Импортёр божхона ҳужжатларини расмийлаштиради, барча харажатлар ва рискларни ўз зиммасига олади. </a:t>
            </a:r>
            <a:endParaRPr lang="ru-RU" dirty="0" smtClean="0">
              <a:solidFill>
                <a:srgbClr val="7030A0"/>
              </a:solidFill>
              <a:latin typeface="Arial" pitchFamily="34" charset="0"/>
              <a:cs typeface="Arial" pitchFamily="34" charset="0"/>
            </a:endParaRPr>
          </a:p>
          <a:p>
            <a:pPr algn="ctr">
              <a:lnSpc>
                <a:spcPct val="120000"/>
              </a:lnSpc>
              <a:spcBef>
                <a:spcPts val="0"/>
              </a:spcBef>
              <a:buNone/>
            </a:pPr>
            <a:r>
              <a:rPr lang="uz-Cyrl-UZ" dirty="0" smtClean="0">
                <a:solidFill>
                  <a:srgbClr val="7030A0"/>
                </a:solidFill>
                <a:latin typeface="Arial" pitchFamily="34" charset="0"/>
                <a:cs typeface="Arial" pitchFamily="34" charset="0"/>
              </a:rPr>
              <a:t>DAF (Delivered at Frontier) – Чегарага етказиб бериш шартида экспортёр товарни сотиб олувчининг ихтиёрига, келишилган аниқ манзилга, божхона ҳужжатларини расмийлаштирга ҳолда етказиб беради. </a:t>
            </a:r>
            <a:endParaRPr lang="ru-RU" dirty="0" smtClean="0">
              <a:solidFill>
                <a:srgbClr val="7030A0"/>
              </a:solidFill>
              <a:latin typeface="Arial" pitchFamily="34" charset="0"/>
              <a:cs typeface="Arial" pitchFamily="34" charset="0"/>
            </a:endParaRPr>
          </a:p>
          <a:p>
            <a:pPr algn="ctr">
              <a:buNone/>
            </a:pPr>
            <a:endParaRPr lang="ru-RU" sz="2400" dirty="0">
              <a:latin typeface="Arial" pitchFamily="34" charset="0"/>
              <a:cs typeface="Arial" pitchFamily="34" charset="0"/>
            </a:endParaRP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uz-Cyrl-UZ" sz="2400" b="1" dirty="0" smtClean="0">
                <a:solidFill>
                  <a:srgbClr val="0070C0"/>
                </a:solidFill>
                <a:latin typeface="Arial" pitchFamily="34" charset="0"/>
                <a:cs typeface="Arial" pitchFamily="34" charset="0"/>
              </a:rPr>
              <a:t>3. Ташқи савдо фаолиятини инновацион ривожлантириш</a:t>
            </a:r>
            <a:endParaRPr lang="ru-RU" sz="2400" dirty="0">
              <a:latin typeface="Arial" pitchFamily="34" charset="0"/>
              <a:cs typeface="Arial" pitchFamily="34" charset="0"/>
            </a:endParaRPr>
          </a:p>
        </p:txBody>
      </p:sp>
      <p:sp>
        <p:nvSpPr>
          <p:cNvPr id="3" name="Содержимое 2"/>
          <p:cNvSpPr>
            <a:spLocks noGrp="1"/>
          </p:cNvSpPr>
          <p:nvPr>
            <p:ph idx="1"/>
          </p:nvPr>
        </p:nvSpPr>
        <p:spPr/>
        <p:txBody>
          <a:bodyPr>
            <a:normAutofit/>
          </a:bodyPr>
          <a:lstStyle/>
          <a:p>
            <a:pPr algn="ctr">
              <a:spcBef>
                <a:spcPts val="0"/>
              </a:spcBef>
              <a:buNone/>
            </a:pPr>
            <a:r>
              <a:rPr lang="uz-Cyrl-UZ" sz="2400" b="1" dirty="0" smtClean="0">
                <a:solidFill>
                  <a:srgbClr val="7030A0"/>
                </a:solidFill>
                <a:latin typeface="Arial" pitchFamily="34" charset="0"/>
                <a:cs typeface="Arial" pitchFamily="34" charset="0"/>
              </a:rPr>
              <a:t>Ўзбекистон Республикасида 2020 йилда миллий валютанинг мамлакатнинг асосий ташқи савдо ҳамкори бўлган мамлакатларнинг миллий валюталарига нисбатан реал алмашув курсининг ошганлиги ушбу мамлакатларга экспорт қилинаётган маҳсулотларни қимматлашишига олиб келди.</a:t>
            </a:r>
          </a:p>
          <a:p>
            <a:pPr algn="ctr">
              <a:spcBef>
                <a:spcPts val="0"/>
              </a:spcBef>
              <a:buNone/>
            </a:pPr>
            <a:r>
              <a:rPr lang="uz-Cyrl-UZ" sz="2400" b="1" dirty="0" smtClean="0">
                <a:solidFill>
                  <a:srgbClr val="7030A0"/>
                </a:solidFill>
                <a:latin typeface="Arial" pitchFamily="34" charset="0"/>
                <a:cs typeface="Arial" pitchFamily="34" charset="0"/>
              </a:rPr>
              <a:t>Ўзбекистоннинг асосий ташқи савдо ҳамокрлари:</a:t>
            </a:r>
          </a:p>
          <a:p>
            <a:pPr algn="ctr">
              <a:spcBef>
                <a:spcPts val="0"/>
              </a:spcBef>
              <a:buNone/>
            </a:pPr>
            <a:r>
              <a:rPr lang="uz-Cyrl-UZ" sz="2400" b="1" dirty="0" smtClean="0">
                <a:solidFill>
                  <a:srgbClr val="7030A0"/>
                </a:solidFill>
                <a:latin typeface="Arial" pitchFamily="34" charset="0"/>
                <a:cs typeface="Arial" pitchFamily="34" charset="0"/>
              </a:rPr>
              <a:t>1. Россия</a:t>
            </a:r>
          </a:p>
          <a:p>
            <a:pPr algn="ctr">
              <a:spcBef>
                <a:spcPts val="0"/>
              </a:spcBef>
              <a:buNone/>
            </a:pPr>
            <a:r>
              <a:rPr lang="uz-Cyrl-UZ" sz="2400" b="1" dirty="0" smtClean="0">
                <a:solidFill>
                  <a:srgbClr val="7030A0"/>
                </a:solidFill>
                <a:latin typeface="Arial" pitchFamily="34" charset="0"/>
                <a:cs typeface="Arial" pitchFamily="34" charset="0"/>
              </a:rPr>
              <a:t>2. Хитой</a:t>
            </a:r>
          </a:p>
          <a:p>
            <a:pPr algn="ctr">
              <a:spcBef>
                <a:spcPts val="0"/>
              </a:spcBef>
              <a:buNone/>
            </a:pPr>
            <a:r>
              <a:rPr lang="uz-Cyrl-UZ" sz="2400" b="1" dirty="0" smtClean="0">
                <a:solidFill>
                  <a:srgbClr val="7030A0"/>
                </a:solidFill>
                <a:latin typeface="Arial" pitchFamily="34" charset="0"/>
                <a:cs typeface="Arial" pitchFamily="34" charset="0"/>
              </a:rPr>
              <a:t>3. Туркия</a:t>
            </a:r>
          </a:p>
          <a:p>
            <a:pPr algn="ctr">
              <a:spcBef>
                <a:spcPts val="0"/>
              </a:spcBef>
              <a:buNone/>
            </a:pPr>
            <a:r>
              <a:rPr lang="uz-Cyrl-UZ" sz="2400" b="1" dirty="0" smtClean="0">
                <a:solidFill>
                  <a:srgbClr val="7030A0"/>
                </a:solidFill>
                <a:latin typeface="Arial" pitchFamily="34" charset="0"/>
                <a:cs typeface="Arial" pitchFamily="34" charset="0"/>
              </a:rPr>
              <a:t>4. Қозоғистон</a:t>
            </a:r>
            <a:endParaRPr lang="ru-RU" sz="2400" b="1" dirty="0">
              <a:solidFill>
                <a:srgbClr val="7030A0"/>
              </a:solidFill>
              <a:latin typeface="Arial" pitchFamily="34" charset="0"/>
              <a:cs typeface="Arial" pitchFamily="34" charset="0"/>
            </a:endParaRP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796908"/>
          </a:xfrm>
        </p:spPr>
        <p:txBody>
          <a:bodyPr>
            <a:normAutofit/>
          </a:bodyPr>
          <a:lstStyle/>
          <a:p>
            <a:r>
              <a:rPr lang="uz-Cyrl-UZ" sz="2800" b="1" dirty="0" smtClean="0">
                <a:solidFill>
                  <a:srgbClr val="0070C0"/>
                </a:solidFill>
                <a:latin typeface="Arial" pitchFamily="34" charset="0"/>
                <a:cs typeface="Arial" pitchFamily="34" charset="0"/>
              </a:rPr>
              <a:t>Фойдаланилган адабиётлар</a:t>
            </a:r>
            <a:endParaRPr lang="ru-RU" sz="2800" b="1" dirty="0">
              <a:solidFill>
                <a:srgbClr val="0070C0"/>
              </a:solidFill>
              <a:latin typeface="Arial" pitchFamily="34" charset="0"/>
              <a:cs typeface="Arial" pitchFamily="34" charset="0"/>
            </a:endParaRPr>
          </a:p>
        </p:txBody>
      </p:sp>
      <p:sp>
        <p:nvSpPr>
          <p:cNvPr id="3" name="Содержимое 2"/>
          <p:cNvSpPr>
            <a:spLocks noGrp="1"/>
          </p:cNvSpPr>
          <p:nvPr>
            <p:ph idx="1"/>
          </p:nvPr>
        </p:nvSpPr>
        <p:spPr>
          <a:xfrm>
            <a:off x="457200" y="1500174"/>
            <a:ext cx="8229600" cy="4625989"/>
          </a:xfrm>
        </p:spPr>
        <p:txBody>
          <a:bodyPr>
            <a:normAutofit fontScale="85000" lnSpcReduction="10000"/>
          </a:bodyPr>
          <a:lstStyle/>
          <a:p>
            <a:pPr algn="ctr">
              <a:lnSpc>
                <a:spcPct val="110000"/>
              </a:lnSpc>
              <a:spcBef>
                <a:spcPts val="0"/>
              </a:spcBef>
              <a:buNone/>
            </a:pPr>
            <a:r>
              <a:rPr lang="ru-RU" sz="2400" b="1" dirty="0" smtClean="0">
                <a:solidFill>
                  <a:srgbClr val="7030A0"/>
                </a:solidFill>
                <a:latin typeface="Arial" pitchFamily="34" charset="0"/>
                <a:cs typeface="Arial" pitchFamily="34" charset="0"/>
              </a:rPr>
              <a:t>1.Глориозов А.Г., Михайлов Д.М.Внешнеторговое финансирование и гарантийный бизнес– Москва: </a:t>
            </a:r>
            <a:r>
              <a:rPr lang="ru-RU" sz="2400" b="1" dirty="0" err="1" smtClean="0">
                <a:solidFill>
                  <a:srgbClr val="7030A0"/>
                </a:solidFill>
                <a:latin typeface="Arial" pitchFamily="34" charset="0"/>
                <a:cs typeface="Arial" pitchFamily="34" charset="0"/>
              </a:rPr>
              <a:t>Юрайт</a:t>
            </a:r>
            <a:r>
              <a:rPr lang="ru-RU" sz="2400" b="1" dirty="0" smtClean="0">
                <a:solidFill>
                  <a:srgbClr val="7030A0"/>
                </a:solidFill>
                <a:latin typeface="Arial" pitchFamily="34" charset="0"/>
                <a:cs typeface="Arial" pitchFamily="34" charset="0"/>
              </a:rPr>
              <a:t>, 2011.</a:t>
            </a:r>
          </a:p>
          <a:p>
            <a:pPr algn="ctr" fontAlgn="base" hangingPunct="0">
              <a:lnSpc>
                <a:spcPct val="110000"/>
              </a:lnSpc>
              <a:spcBef>
                <a:spcPts val="0"/>
              </a:spcBef>
              <a:buNone/>
            </a:pPr>
            <a:r>
              <a:rPr lang="uz-Cyrl-UZ" sz="2400" b="1" dirty="0" smtClean="0">
                <a:solidFill>
                  <a:srgbClr val="7030A0"/>
                </a:solidFill>
                <a:latin typeface="Arial" pitchFamily="34" charset="0"/>
                <a:cs typeface="Arial" pitchFamily="34" charset="0"/>
              </a:rPr>
              <a:t>2. </a:t>
            </a:r>
            <a:r>
              <a:rPr lang="ru-RU" sz="2400" b="1" dirty="0" smtClean="0">
                <a:solidFill>
                  <a:srgbClr val="7030A0"/>
                </a:solidFill>
                <a:latin typeface="Arial" pitchFamily="34" charset="0"/>
                <a:cs typeface="Arial" pitchFamily="34" charset="0"/>
              </a:rPr>
              <a:t>Дынкин А.А. Инновационная экономика. – Москва: Наука, 2004.</a:t>
            </a:r>
          </a:p>
          <a:p>
            <a:pPr algn="ctr" fontAlgn="base" hangingPunct="0">
              <a:lnSpc>
                <a:spcPct val="110000"/>
              </a:lnSpc>
              <a:spcBef>
                <a:spcPts val="0"/>
              </a:spcBef>
              <a:buNone/>
            </a:pPr>
            <a:r>
              <a:rPr lang="uz-Cyrl-UZ" sz="2400" b="1" dirty="0" smtClean="0">
                <a:solidFill>
                  <a:srgbClr val="7030A0"/>
                </a:solidFill>
                <a:latin typeface="Arial" pitchFamily="34" charset="0"/>
                <a:cs typeface="Arial" pitchFamily="34" charset="0"/>
              </a:rPr>
              <a:t>3</a:t>
            </a:r>
            <a:r>
              <a:rPr lang="ru-RU" sz="2400" b="1" dirty="0" smtClean="0">
                <a:solidFill>
                  <a:srgbClr val="7030A0"/>
                </a:solidFill>
                <a:latin typeface="Arial" pitchFamily="34" charset="0"/>
                <a:cs typeface="Arial" pitchFamily="34" charset="0"/>
              </a:rPr>
              <a:t>. Ковалев П.П. Успешный инвестиционный проект: риски, проблемы и решения. – М.: </a:t>
            </a:r>
            <a:r>
              <a:rPr lang="ru-RU" sz="2400" b="1" dirty="0" err="1" smtClean="0">
                <a:solidFill>
                  <a:srgbClr val="7030A0"/>
                </a:solidFill>
                <a:latin typeface="Arial" pitchFamily="34" charset="0"/>
                <a:cs typeface="Arial" pitchFamily="34" charset="0"/>
              </a:rPr>
              <a:t>Альпина</a:t>
            </a:r>
            <a:r>
              <a:rPr lang="ru-RU" sz="2400" b="1" dirty="0" smtClean="0">
                <a:solidFill>
                  <a:srgbClr val="7030A0"/>
                </a:solidFill>
                <a:latin typeface="Arial" pitchFamily="34" charset="0"/>
                <a:cs typeface="Arial" pitchFamily="34" charset="0"/>
              </a:rPr>
              <a:t> </a:t>
            </a:r>
            <a:r>
              <a:rPr lang="ru-RU" sz="2400" b="1" dirty="0" err="1" smtClean="0">
                <a:solidFill>
                  <a:srgbClr val="7030A0"/>
                </a:solidFill>
                <a:latin typeface="Arial" pitchFamily="34" charset="0"/>
                <a:cs typeface="Arial" pitchFamily="34" charset="0"/>
              </a:rPr>
              <a:t>Паблишер</a:t>
            </a:r>
            <a:r>
              <a:rPr lang="ru-RU" sz="2400" b="1" dirty="0" smtClean="0">
                <a:solidFill>
                  <a:srgbClr val="7030A0"/>
                </a:solidFill>
                <a:latin typeface="Arial" pitchFamily="34" charset="0"/>
                <a:cs typeface="Arial" pitchFamily="34" charset="0"/>
              </a:rPr>
              <a:t>, 2017. </a:t>
            </a:r>
          </a:p>
          <a:p>
            <a:pPr algn="ctr">
              <a:lnSpc>
                <a:spcPct val="110000"/>
              </a:lnSpc>
              <a:spcBef>
                <a:spcPts val="0"/>
              </a:spcBef>
              <a:buNone/>
            </a:pPr>
            <a:r>
              <a:rPr lang="en-US" sz="2400" b="1" dirty="0" smtClean="0">
                <a:solidFill>
                  <a:srgbClr val="7030A0"/>
                </a:solidFill>
                <a:latin typeface="Arial" pitchFamily="34" charset="0"/>
                <a:cs typeface="Arial" pitchFamily="34" charset="0"/>
              </a:rPr>
              <a:t>4. Atkinson R., Ezell S. Innovation Economics: The Race for Global Advantage Paperback. – Vale University Press, 2014.</a:t>
            </a:r>
            <a:endParaRPr lang="ru-RU" sz="2400" b="1" dirty="0" smtClean="0">
              <a:solidFill>
                <a:srgbClr val="7030A0"/>
              </a:solidFill>
              <a:latin typeface="Arial" pitchFamily="34" charset="0"/>
              <a:cs typeface="Arial" pitchFamily="34" charset="0"/>
            </a:endParaRPr>
          </a:p>
          <a:p>
            <a:pPr algn="ctr">
              <a:lnSpc>
                <a:spcPct val="110000"/>
              </a:lnSpc>
              <a:spcBef>
                <a:spcPts val="0"/>
              </a:spcBef>
              <a:buNone/>
            </a:pPr>
            <a:r>
              <a:rPr lang="uz-Cyrl-UZ" sz="2400" b="1" dirty="0" smtClean="0">
                <a:solidFill>
                  <a:srgbClr val="7030A0"/>
                </a:solidFill>
                <a:latin typeface="Arial" pitchFamily="34" charset="0"/>
                <a:cs typeface="Arial" pitchFamily="34" charset="0"/>
              </a:rPr>
              <a:t>5. </a:t>
            </a:r>
            <a:r>
              <a:rPr lang="en-US" sz="2400" b="1" dirty="0" err="1" smtClean="0">
                <a:solidFill>
                  <a:srgbClr val="7030A0"/>
                </a:solidFill>
                <a:latin typeface="Arial" pitchFamily="34" charset="0"/>
                <a:cs typeface="Arial" pitchFamily="34" charset="0"/>
              </a:rPr>
              <a:t>Chevallier</a:t>
            </a:r>
            <a:r>
              <a:rPr lang="en-US" sz="2400" b="1" dirty="0" smtClean="0">
                <a:solidFill>
                  <a:srgbClr val="7030A0"/>
                </a:solidFill>
                <a:latin typeface="Arial" pitchFamily="34" charset="0"/>
                <a:cs typeface="Arial" pitchFamily="34" charset="0"/>
              </a:rPr>
              <a:t> J., </a:t>
            </a:r>
            <a:r>
              <a:rPr lang="en-US" sz="2400" b="1" dirty="0" err="1" smtClean="0">
                <a:solidFill>
                  <a:srgbClr val="7030A0"/>
                </a:solidFill>
                <a:latin typeface="Arial" pitchFamily="34" charset="0"/>
                <a:cs typeface="Arial" pitchFamily="34" charset="0"/>
              </a:rPr>
              <a:t>Goutte</a:t>
            </a:r>
            <a:r>
              <a:rPr lang="en-US" sz="2400" b="1" dirty="0" smtClean="0">
                <a:solidFill>
                  <a:srgbClr val="7030A0"/>
                </a:solidFill>
                <a:latin typeface="Arial" pitchFamily="34" charset="0"/>
                <a:cs typeface="Arial" pitchFamily="34" charset="0"/>
              </a:rPr>
              <a:t> S., </a:t>
            </a:r>
            <a:r>
              <a:rPr lang="en-US" sz="2400" b="1" dirty="0" err="1" smtClean="0">
                <a:solidFill>
                  <a:srgbClr val="7030A0"/>
                </a:solidFill>
                <a:latin typeface="Arial" pitchFamily="34" charset="0"/>
                <a:cs typeface="Arial" pitchFamily="34" charset="0"/>
              </a:rPr>
              <a:t>Guerreiro</a:t>
            </a:r>
            <a:r>
              <a:rPr lang="en-US" sz="2400" b="1" dirty="0" smtClean="0">
                <a:solidFill>
                  <a:srgbClr val="7030A0"/>
                </a:solidFill>
                <a:latin typeface="Arial" pitchFamily="34" charset="0"/>
                <a:cs typeface="Arial" pitchFamily="34" charset="0"/>
              </a:rPr>
              <a:t> D., </a:t>
            </a:r>
            <a:r>
              <a:rPr lang="en-US" sz="2400" b="1" dirty="0" err="1" smtClean="0">
                <a:solidFill>
                  <a:srgbClr val="7030A0"/>
                </a:solidFill>
                <a:latin typeface="Arial" pitchFamily="34" charset="0"/>
                <a:cs typeface="Arial" pitchFamily="34" charset="0"/>
              </a:rPr>
              <a:t>Saglio</a:t>
            </a:r>
            <a:r>
              <a:rPr lang="en-US" sz="2400" b="1" dirty="0" smtClean="0">
                <a:solidFill>
                  <a:srgbClr val="7030A0"/>
                </a:solidFill>
                <a:latin typeface="Arial" pitchFamily="34" charset="0"/>
                <a:cs typeface="Arial" pitchFamily="34" charset="0"/>
              </a:rPr>
              <a:t> S., </a:t>
            </a:r>
            <a:r>
              <a:rPr lang="en-US" sz="2400" b="1" dirty="0" err="1" smtClean="0">
                <a:solidFill>
                  <a:srgbClr val="7030A0"/>
                </a:solidFill>
                <a:latin typeface="Arial" pitchFamily="34" charset="0"/>
                <a:cs typeface="Arial" pitchFamily="34" charset="0"/>
              </a:rPr>
              <a:t>Sanhaji</a:t>
            </a:r>
            <a:r>
              <a:rPr lang="en-US" sz="2400" b="1" dirty="0" smtClean="0">
                <a:solidFill>
                  <a:srgbClr val="7030A0"/>
                </a:solidFill>
                <a:latin typeface="Arial" pitchFamily="34" charset="0"/>
                <a:cs typeface="Arial" pitchFamily="34" charset="0"/>
              </a:rPr>
              <a:t> B. International Financial Markets. – London: </a:t>
            </a:r>
            <a:r>
              <a:rPr lang="en-US" sz="2400" b="1" dirty="0" err="1" smtClean="0">
                <a:solidFill>
                  <a:srgbClr val="7030A0"/>
                </a:solidFill>
                <a:latin typeface="Arial" pitchFamily="34" charset="0"/>
                <a:cs typeface="Arial" pitchFamily="34" charset="0"/>
              </a:rPr>
              <a:t>Routledge</a:t>
            </a:r>
            <a:r>
              <a:rPr lang="en-US" sz="2400" b="1" dirty="0" smtClean="0">
                <a:solidFill>
                  <a:srgbClr val="7030A0"/>
                </a:solidFill>
                <a:latin typeface="Arial" pitchFamily="34" charset="0"/>
                <a:cs typeface="Arial" pitchFamily="34" charset="0"/>
              </a:rPr>
              <a:t>, 2019. – 438 p.</a:t>
            </a:r>
            <a:endParaRPr lang="ru-RU" sz="2400" b="1" dirty="0" smtClean="0">
              <a:solidFill>
                <a:srgbClr val="7030A0"/>
              </a:solidFill>
              <a:latin typeface="Arial" pitchFamily="34" charset="0"/>
              <a:cs typeface="Arial" pitchFamily="34" charset="0"/>
            </a:endParaRPr>
          </a:p>
          <a:p>
            <a:pPr algn="ctr">
              <a:lnSpc>
                <a:spcPct val="110000"/>
              </a:lnSpc>
              <a:spcBef>
                <a:spcPts val="0"/>
              </a:spcBef>
              <a:buNone/>
            </a:pPr>
            <a:r>
              <a:rPr lang="uz-Cyrl-UZ" sz="2400" b="1" dirty="0" smtClean="0">
                <a:solidFill>
                  <a:srgbClr val="7030A0"/>
                </a:solidFill>
                <a:latin typeface="Arial" pitchFamily="34" charset="0"/>
                <a:cs typeface="Arial" pitchFamily="34" charset="0"/>
              </a:rPr>
              <a:t>6. </a:t>
            </a:r>
            <a:r>
              <a:rPr lang="en-US" sz="2400" b="1" dirty="0" smtClean="0">
                <a:solidFill>
                  <a:srgbClr val="7030A0"/>
                </a:solidFill>
                <a:latin typeface="Arial" pitchFamily="34" charset="0"/>
                <a:cs typeface="Arial" pitchFamily="34" charset="0"/>
              </a:rPr>
              <a:t>Melvin M., </a:t>
            </a:r>
            <a:r>
              <a:rPr lang="en-US" sz="2400" b="1" dirty="0" err="1" smtClean="0">
                <a:solidFill>
                  <a:srgbClr val="7030A0"/>
                </a:solidFill>
                <a:latin typeface="Arial" pitchFamily="34" charset="0"/>
                <a:cs typeface="Arial" pitchFamily="34" charset="0"/>
              </a:rPr>
              <a:t>Norrbin</a:t>
            </a:r>
            <a:r>
              <a:rPr lang="en-US" sz="2400" b="1" dirty="0" smtClean="0">
                <a:solidFill>
                  <a:srgbClr val="7030A0"/>
                </a:solidFill>
                <a:latin typeface="Arial" pitchFamily="34" charset="0"/>
                <a:cs typeface="Arial" pitchFamily="34" charset="0"/>
              </a:rPr>
              <a:t> S. International Money and Finance. – Oxford: Academic Press, 2017. – 344 p.</a:t>
            </a:r>
            <a:endParaRPr lang="ru-RU" sz="2400" b="1" dirty="0" smtClean="0">
              <a:solidFill>
                <a:srgbClr val="7030A0"/>
              </a:solidFill>
              <a:latin typeface="Arial" pitchFamily="34" charset="0"/>
              <a:cs typeface="Arial" pitchFamily="34" charset="0"/>
            </a:endParaRPr>
          </a:p>
          <a:p>
            <a:pPr algn="ctr">
              <a:buNone/>
            </a:pPr>
            <a:endParaRPr lang="ru-RU" sz="2400" dirty="0">
              <a:latin typeface="Arial" pitchFamily="34" charset="0"/>
              <a:cs typeface="Arial" pitchFamily="34" charset="0"/>
            </a:endParaRPr>
          </a:p>
        </p:txBody>
      </p:sp>
    </p:spTree>
  </p:cSld>
  <p:clrMapOvr>
    <a:masterClrMapping/>
  </p:clrMapOvr>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557</TotalTime>
  <Words>1754</Words>
  <Application>Microsoft Office PowerPoint</Application>
  <PresentationFormat>Экран (4:3)</PresentationFormat>
  <Paragraphs>205</Paragraphs>
  <Slides>31</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31</vt:i4>
      </vt:variant>
    </vt:vector>
  </HeadingPairs>
  <TitlesOfParts>
    <vt:vector size="32" baseType="lpstr">
      <vt:lpstr>Тема Office</vt:lpstr>
      <vt:lpstr>Бизнес ва тадбиркорлик олий мактаби Кафедра:  Инвестициялар ва лойиҳа бошқаруви Фан: Тадбиркорлик ва инновациялар Тадбиркорлик субъектларининг ташқи савдо фаолияти ва уни инновацион ривожлантириш Foreign economic activity of business entities and its innovative development.</vt:lpstr>
      <vt:lpstr>Маъруза режаси</vt:lpstr>
      <vt:lpstr>1. Ташқи савдо битимларининг шартлари</vt:lpstr>
      <vt:lpstr>1. Ташқи савдо битимларининг шартлари</vt:lpstr>
      <vt:lpstr>1. Ташқи савдо битимларининг шартлари</vt:lpstr>
      <vt:lpstr>1. Ташқи савдо битимларининг шартлари</vt:lpstr>
      <vt:lpstr>1. Ташқи савдо битимларининг шартлари</vt:lpstr>
      <vt:lpstr>1. Ташқи савдо битимларининг шартлари</vt:lpstr>
      <vt:lpstr>1. Ташқи савдо битимларининг шартлари</vt:lpstr>
      <vt:lpstr>1. Ташқи савдо битимларининг шартлари</vt:lpstr>
      <vt:lpstr>2. Ташқи савдо битимлари бўйича тўловларни амалга ошириш тартиби</vt:lpstr>
      <vt:lpstr>2. Ташқи савдо битимлари бўйича тўловларни амалга ошириш тартиби</vt:lpstr>
      <vt:lpstr>Чақириб олинмайдиган ва тасдиқланмайдиган ҳужжатлаштирилган аккредитив воситасида ҳисоблашиш тартиби</vt:lpstr>
      <vt:lpstr>Банкларнинг ордерли чеклари воситасида ҳисоблашиш</vt:lpstr>
      <vt:lpstr>Ташқи савдода қўлланиладиган ҳужжатлаштирилган аккредитив турлари</vt:lpstr>
      <vt:lpstr>2. Ташқи савдо битимлари бўйича тўловларни амалга ошириш тартиби</vt:lpstr>
      <vt:lpstr>2. Ташқи савдо битимлари бўйича тўловларни амалга ошириш тартиби</vt:lpstr>
      <vt:lpstr>2. Ташқи савдо битимлари бўйича тўловларни амалга ошириш тартиби</vt:lpstr>
      <vt:lpstr>2. Ташқи савдо битимлари бўйича тўловларни амалга ошириш тартиби</vt:lpstr>
      <vt:lpstr>2. Ташқи савдо битимлари бўйича тўловларни амалга ошириш тартиби</vt:lpstr>
      <vt:lpstr>3. Ташқи савдо фаолиятини инновацион ривожлантириш</vt:lpstr>
      <vt:lpstr>3. Ташқи савдо фаолиятини инновацион ривожлантириш</vt:lpstr>
      <vt:lpstr>Слайд 23</vt:lpstr>
      <vt:lpstr>Банк кафолатида томонларнинг муносабатлари</vt:lpstr>
      <vt:lpstr>3. Ташқи савдо фаолиятини инновацион ривожлантириш</vt:lpstr>
      <vt:lpstr>3. Ташқи савдо фаолиятини инновацион ривожлантириш</vt:lpstr>
      <vt:lpstr>3. Ташқи савдо фаолиятини инновацион ривожлантириш</vt:lpstr>
      <vt:lpstr>3. Ташқи савдо фаолиятини инновацион ривожлантириш</vt:lpstr>
      <vt:lpstr>3. Ташқи савдо фаолиятини инновацион ривожлантириш</vt:lpstr>
      <vt:lpstr>3. Ташқи савдо фаолиятини инновацион ривожлантириш</vt:lpstr>
      <vt:lpstr>Фойдаланилган адабиётлар</vt:lpstr>
    </vt:vector>
  </TitlesOfParts>
  <Company>Reanimator Extreme Edition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Слайд 1</dc:title>
  <dc:creator>User</dc:creator>
  <cp:lastModifiedBy>t.boboqulov</cp:lastModifiedBy>
  <cp:revision>199</cp:revision>
  <dcterms:created xsi:type="dcterms:W3CDTF">2020-11-17T03:35:27Z</dcterms:created>
  <dcterms:modified xsi:type="dcterms:W3CDTF">2021-11-02T07:30:28Z</dcterms:modified>
</cp:coreProperties>
</file>