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61" r:id="rId4"/>
    <p:sldId id="275" r:id="rId5"/>
    <p:sldId id="258" r:id="rId6"/>
    <p:sldId id="259" r:id="rId7"/>
    <p:sldId id="260" r:id="rId8"/>
    <p:sldId id="276" r:id="rId9"/>
    <p:sldId id="277" r:id="rId10"/>
    <p:sldId id="278" r:id="rId11"/>
    <p:sldId id="279" r:id="rId12"/>
    <p:sldId id="280" r:id="rId13"/>
    <p:sldId id="262" r:id="rId14"/>
    <p:sldId id="264" r:id="rId15"/>
    <p:sldId id="265" r:id="rId16"/>
    <p:sldId id="266" r:id="rId17"/>
    <p:sldId id="267" r:id="rId18"/>
    <p:sldId id="270" r:id="rId19"/>
    <p:sldId id="271" r:id="rId20"/>
    <p:sldId id="272" r:id="rId21"/>
    <p:sldId id="273" r:id="rId22"/>
    <p:sldId id="281" r:id="rId23"/>
    <p:sldId id="282" r:id="rId24"/>
    <p:sldId id="283" r:id="rId25"/>
    <p:sldId id="284" r:id="rId26"/>
    <p:sldId id="285" r:id="rId27"/>
    <p:sldId id="286" r:id="rId28"/>
    <p:sldId id="287" r:id="rId29"/>
    <p:sldId id="288" r:id="rId30"/>
    <p:sldId id="274"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0E49B0-B603-476C-9855-12E43D11CB34}" type="datetimeFigureOut">
              <a:rPr lang="ru-RU" smtClean="0"/>
              <a:t>07.11.2021</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FFB8D4-5C47-4ACA-A84D-D1070EFB1956}" type="slidenum">
              <a:rPr lang="ru-RU" smtClean="0"/>
              <a:t>‹#›</a:t>
            </a:fld>
            <a:endParaRPr lang="ru-RU"/>
          </a:p>
        </p:txBody>
      </p:sp>
    </p:spTree>
    <p:extLst>
      <p:ext uri="{BB962C8B-B14F-4D97-AF65-F5344CB8AC3E}">
        <p14:creationId xmlns:p14="http://schemas.microsoft.com/office/powerpoint/2010/main" val="3002419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F3FFB8D4-5C47-4ACA-A84D-D1070EFB1956}" type="slidenum">
              <a:rPr lang="ru-RU" smtClean="0"/>
              <a:t>24</a:t>
            </a:fld>
            <a:endParaRPr lang="ru-RU"/>
          </a:p>
        </p:txBody>
      </p:sp>
    </p:spTree>
    <p:extLst>
      <p:ext uri="{BB962C8B-B14F-4D97-AF65-F5344CB8AC3E}">
        <p14:creationId xmlns:p14="http://schemas.microsoft.com/office/powerpoint/2010/main" val="3580099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4DB39CF-7719-4D24-A219-85D0200A0EA9}" type="datetimeFigureOut">
              <a:rPr lang="ru-RU" smtClean="0"/>
              <a:pPr/>
              <a:t>07.11.2021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53EC145-B3D0-41FE-AEB3-22593C16617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DB39CF-7719-4D24-A219-85D0200A0EA9}" type="datetimeFigureOut">
              <a:rPr lang="ru-RU" smtClean="0"/>
              <a:pPr/>
              <a:t>07.11.2021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3EC145-B3D0-41FE-AEB3-22593C16617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071546"/>
            <a:ext cx="7772400" cy="4143403"/>
          </a:xfrm>
        </p:spPr>
        <p:txBody>
          <a:bodyPr>
            <a:normAutofit/>
          </a:bodyPr>
          <a:lstStyle/>
          <a:p>
            <a:r>
              <a:rPr lang="uz-Cyrl-UZ" sz="2800" b="1" dirty="0">
                <a:solidFill>
                  <a:srgbClr val="0070C0"/>
                </a:solidFill>
                <a:latin typeface="Arial" pitchFamily="34" charset="0"/>
                <a:cs typeface="Arial" pitchFamily="34" charset="0"/>
              </a:rPr>
              <a:t>Бизнес ва тадбиркорлик олий мактаби</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Кафедра: </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Инвестициялар ва лойиҳа бошқаруви</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Фан:</a:t>
            </a:r>
            <a:br>
              <a:rPr lang="uz-Cyrl-UZ" sz="2800" b="1" dirty="0">
                <a:solidFill>
                  <a:srgbClr val="0070C0"/>
                </a:solidFill>
                <a:latin typeface="Arial" pitchFamily="34" charset="0"/>
                <a:cs typeface="Arial" pitchFamily="34" charset="0"/>
              </a:rPr>
            </a:br>
            <a:r>
              <a:rPr lang="uz-Cyrl-UZ" sz="3200" b="1" dirty="0">
                <a:solidFill>
                  <a:srgbClr val="0070C0"/>
                </a:solidFill>
                <a:latin typeface="Arial" pitchFamily="34" charset="0"/>
                <a:cs typeface="Arial" pitchFamily="34" charset="0"/>
              </a:rPr>
              <a:t>Тадбиркорлик ва инновациялар</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Мавзу:</a:t>
            </a:r>
            <a:br>
              <a:rPr lang="uz-Cyrl-UZ" sz="2800" b="1" dirty="0">
                <a:solidFill>
                  <a:srgbClr val="0070C0"/>
                </a:solidFill>
                <a:latin typeface="Arial" pitchFamily="34" charset="0"/>
                <a:cs typeface="Arial" pitchFamily="34" charset="0"/>
              </a:rPr>
            </a:br>
            <a:r>
              <a:rPr lang="uz-Cyrl-UZ" sz="2800" b="1" dirty="0">
                <a:solidFill>
                  <a:srgbClr val="0070C0"/>
                </a:solidFill>
                <a:latin typeface="Arial" pitchFamily="34" charset="0"/>
                <a:cs typeface="Arial" pitchFamily="34" charset="0"/>
              </a:rPr>
              <a:t>Тадбиркорлик субъектларининг ликвидлилиги ва тўловга қобиллиги</a:t>
            </a:r>
            <a:br>
              <a:rPr lang="uz-Cyrl-UZ" sz="2800" b="1" dirty="0">
                <a:solidFill>
                  <a:srgbClr val="0070C0"/>
                </a:solidFill>
                <a:latin typeface="Arial" pitchFamily="34" charset="0"/>
                <a:cs typeface="Arial" pitchFamily="34" charset="0"/>
              </a:rPr>
            </a:br>
            <a:r>
              <a:rPr lang="en-US" sz="2800" b="1">
                <a:solidFill>
                  <a:srgbClr val="0070C0"/>
                </a:solidFill>
                <a:latin typeface="Arial" pitchFamily="34" charset="0"/>
                <a:cs typeface="Arial" pitchFamily="34" charset="0"/>
              </a:rPr>
              <a:t> Liquidity and solvency of business entities </a:t>
            </a:r>
            <a:endParaRPr lang="ru-RU" sz="3200" b="1" dirty="0">
              <a:solidFill>
                <a:srgbClr val="0070C0"/>
              </a:solidFill>
              <a:latin typeface="Arial" pitchFamily="34" charset="0"/>
              <a:cs typeface="Arial" pitchFamily="34" charset="0"/>
            </a:endParaRPr>
          </a:p>
        </p:txBody>
      </p:sp>
      <p:sp>
        <p:nvSpPr>
          <p:cNvPr id="3" name="Подзаголовок 2"/>
          <p:cNvSpPr>
            <a:spLocks noGrp="1"/>
          </p:cNvSpPr>
          <p:nvPr>
            <p:ph type="subTitle" idx="1"/>
          </p:nvPr>
        </p:nvSpPr>
        <p:spPr>
          <a:xfrm>
            <a:off x="1371600" y="5517232"/>
            <a:ext cx="7232848" cy="648072"/>
          </a:xfrm>
        </p:spPr>
        <p:txBody>
          <a:bodyPr>
            <a:normAutofit/>
          </a:bodyPr>
          <a:lstStyle/>
          <a:p>
            <a:pPr algn="r"/>
            <a:r>
              <a:rPr lang="uz-Cyrl-UZ" sz="2400" b="1" dirty="0">
                <a:solidFill>
                  <a:srgbClr val="7030A0"/>
                </a:solidFill>
                <a:latin typeface="Arial" pitchFamily="34" charset="0"/>
                <a:cs typeface="Arial" pitchFamily="34" charset="0"/>
              </a:rPr>
              <a:t>и.ф.д.,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Маъруза режаси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988840"/>
            <a:ext cx="8229600" cy="4137323"/>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1. Тадбиркорлик субъектларининг ликвидлилиги</a:t>
            </a:r>
          </a:p>
          <a:p>
            <a:pPr algn="ctr">
              <a:spcBef>
                <a:spcPts val="0"/>
              </a:spcBef>
              <a:buNone/>
            </a:pPr>
            <a:r>
              <a:rPr lang="uz-Cyrl-UZ" sz="2800" b="1" dirty="0">
                <a:solidFill>
                  <a:srgbClr val="7030A0"/>
                </a:solidFill>
                <a:latin typeface="Arial" pitchFamily="34" charset="0"/>
                <a:cs typeface="Arial" pitchFamily="34" charset="0"/>
              </a:rPr>
              <a:t>2. Тадбиркорлик субъектларининг тўловга қобиллиги</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1. Тадбиркорлик субъектларининг ликвидлилиги</a:t>
            </a:r>
          </a:p>
        </p:txBody>
      </p:sp>
      <p:sp>
        <p:nvSpPr>
          <p:cNvPr id="3" name="Содержимое 2"/>
          <p:cNvSpPr>
            <a:spLocks noGrp="1"/>
          </p:cNvSpPr>
          <p:nvPr>
            <p:ph idx="1"/>
          </p:nvPr>
        </p:nvSpPr>
        <p:spPr>
          <a:xfrm>
            <a:off x="457200" y="1844824"/>
            <a:ext cx="8229600" cy="4281339"/>
          </a:xfrm>
        </p:spPr>
        <p:txBody>
          <a:bodyPr>
            <a:normAutofit/>
          </a:bodyPr>
          <a:lstStyle/>
          <a:p>
            <a:pPr algn="ctr">
              <a:buNone/>
            </a:pPr>
            <a:r>
              <a:rPr lang="uz-Cyrl-UZ" sz="2800" b="1" dirty="0">
                <a:solidFill>
                  <a:srgbClr val="7030A0"/>
                </a:solidFill>
                <a:latin typeface="Arial" pitchFamily="34" charset="0"/>
                <a:cs typeface="Arial" pitchFamily="34" charset="0"/>
              </a:rPr>
              <a:t>Тадбиркорлик субъектининг ликвидлилиги –   бу унинг мол етказиб берувчилар, давлат бюджети, банклар ва бошқа кредиторлар олдидаги мажбуриятларини ўз вақтида ва тўлиқ пул маблағлари билан тўлай олиш имкониятининг мавжудлигидир.</a:t>
            </a:r>
            <a:endParaRPr lang="ru-RU" sz="2800" b="1" dirty="0">
              <a:solidFill>
                <a:srgbClr val="7030A0"/>
              </a:solidFill>
              <a:latin typeface="Arial" pitchFamily="34" charset="0"/>
              <a:cs typeface="Arial" pitchFamily="34" charset="0"/>
            </a:endParaRPr>
          </a:p>
          <a:p>
            <a:pPr algn="ctr">
              <a:spcBef>
                <a:spcPts val="0"/>
              </a:spcBef>
              <a:buNone/>
            </a:pP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2A5E37-8BB7-4C61-A3C5-C31339D690ED}"/>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Тадбиркорлик субъектларининг ликвидлилиги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623613AB-44B4-4D25-AD6D-77A28AF6120E}"/>
              </a:ext>
            </a:extLst>
          </p:cNvPr>
          <p:cNvSpPr>
            <a:spLocks noGrp="1"/>
          </p:cNvSpPr>
          <p:nvPr>
            <p:ph idx="1"/>
          </p:nvPr>
        </p:nvSpPr>
        <p:spPr>
          <a:xfrm>
            <a:off x="457200" y="1844824"/>
            <a:ext cx="8229600" cy="4281339"/>
          </a:xfrm>
        </p:spPr>
        <p:txBody>
          <a:bodyPr>
            <a:normAutofit/>
          </a:bodyPr>
          <a:lstStyle/>
          <a:p>
            <a:pPr marL="0" indent="0" algn="ctr">
              <a:spcBef>
                <a:spcPts val="0"/>
              </a:spcBef>
              <a:buNone/>
            </a:pPr>
            <a:r>
              <a:rPr lang="uz-Cyrl-UZ" sz="2400" b="1" dirty="0">
                <a:solidFill>
                  <a:srgbClr val="7030A0"/>
                </a:solidFill>
                <a:latin typeface="Arial" panose="020B0604020202020204" pitchFamily="34" charset="0"/>
                <a:cs typeface="Arial" panose="020B0604020202020204" pitchFamily="34" charset="0"/>
              </a:rPr>
              <a:t>Л</a:t>
            </a:r>
            <a:r>
              <a:rPr lang="ru-RU" sz="2400" b="1" dirty="0">
                <a:solidFill>
                  <a:srgbClr val="7030A0"/>
                </a:solidFill>
                <a:latin typeface="Arial" panose="020B0604020202020204" pitchFamily="34" charset="0"/>
                <a:cs typeface="Arial" panose="020B0604020202020204" pitchFamily="34" charset="0"/>
              </a:rPr>
              <a:t>иквидлилик даражаси юқори бўлган активларни муддатли мажбуриятлар билан таққослаш </a:t>
            </a:r>
            <a:r>
              <a:rPr lang="ru-RU" sz="2400" b="1" dirty="0" err="1">
                <a:solidFill>
                  <a:srgbClr val="7030A0"/>
                </a:solidFill>
                <a:latin typeface="Arial" panose="020B0604020202020204" pitchFamily="34" charset="0"/>
                <a:cs typeface="Arial" panose="020B0604020202020204" pitchFamily="34" charset="0"/>
              </a:rPr>
              <a:t>жорий</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тўловлар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ва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жорий</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тушумлар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ўртасидаги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нисбатни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акс</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эттиради</a:t>
            </a:r>
            <a:r>
              <a:rPr lang="ru-RU" sz="2400" b="1" dirty="0">
                <a:solidFill>
                  <a:srgbClr val="7030A0"/>
                </a:solidFill>
                <a:latin typeface="Arial" panose="020B0604020202020204" pitchFamily="34" charset="0"/>
                <a:cs typeface="Arial" panose="020B0604020202020204" pitchFamily="34" charset="0"/>
              </a:rPr>
              <a:t>. Ушбу </a:t>
            </a:r>
            <a:r>
              <a:rPr lang="ru-RU" sz="2400" b="1" dirty="0" err="1">
                <a:solidFill>
                  <a:srgbClr val="7030A0"/>
                </a:solidFill>
                <a:latin typeface="Arial" panose="020B0604020202020204" pitchFamily="34" charset="0"/>
                <a:cs typeface="Arial" panose="020B0604020202020204" pitchFamily="34" charset="0"/>
              </a:rPr>
              <a:t>нисбат</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тадбиркорлик</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субъектининг</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жорий</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ликвидлилигини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яъни</a:t>
            </a:r>
            <a:r>
              <a:rPr lang="ru-RU" sz="2400" b="1" dirty="0">
                <a:solidFill>
                  <a:srgbClr val="7030A0"/>
                </a:solidFill>
                <a:latin typeface="Arial" panose="020B0604020202020204" pitchFamily="34" charset="0"/>
                <a:cs typeface="Arial" panose="020B0604020202020204" pitchFamily="34" charset="0"/>
              </a:rPr>
              <a:t> 3 </a:t>
            </a:r>
            <a:r>
              <a:rPr lang="ru-RU" sz="2400" b="1" dirty="0" err="1">
                <a:solidFill>
                  <a:srgbClr val="7030A0"/>
                </a:solidFill>
                <a:latin typeface="Arial" panose="020B0604020202020204" pitchFamily="34" charset="0"/>
                <a:cs typeface="Arial" panose="020B0604020202020204" pitchFamily="34" charset="0"/>
              </a:rPr>
              <a:t>ойгача</a:t>
            </a:r>
            <a:r>
              <a:rPr lang="ru-RU" sz="2400" b="1" dirty="0">
                <a:solidFill>
                  <a:srgbClr val="7030A0"/>
                </a:solidFill>
                <a:latin typeface="Arial" panose="020B0604020202020204" pitchFamily="34" charset="0"/>
                <a:cs typeface="Arial" panose="020B0604020202020204" pitchFamily="34" charset="0"/>
              </a:rPr>
              <a:t> бўлган </a:t>
            </a:r>
            <a:r>
              <a:rPr lang="ru-RU" sz="2400" b="1" dirty="0" err="1">
                <a:solidFill>
                  <a:srgbClr val="7030A0"/>
                </a:solidFill>
                <a:latin typeface="Arial" panose="020B0604020202020204" pitchFamily="34" charset="0"/>
                <a:cs typeface="Arial" panose="020B0604020202020204" pitchFamily="34" charset="0"/>
              </a:rPr>
              <a:t>мажбуриятларини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бажара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олиш</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имкониятини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кўрсатади</a:t>
            </a:r>
            <a:r>
              <a:rPr lang="ru-RU" sz="2400" b="1" dirty="0">
                <a:solidFill>
                  <a:srgbClr val="7030A0"/>
                </a:solidFill>
                <a:latin typeface="Arial" panose="020B0604020202020204" pitchFamily="34" charset="0"/>
                <a:cs typeface="Arial" panose="020B0604020202020204" pitchFamily="34" charset="0"/>
              </a:rPr>
              <a:t>.</a:t>
            </a:r>
          </a:p>
          <a:p>
            <a:pPr marL="0" indent="0" algn="ctr">
              <a:spcBef>
                <a:spcPts val="0"/>
              </a:spcBef>
              <a:buNone/>
            </a:pPr>
            <a:r>
              <a:rPr lang="uz-Cyrl-UZ" sz="2400" b="1" dirty="0">
                <a:solidFill>
                  <a:srgbClr val="7030A0"/>
                </a:solidFill>
                <a:latin typeface="Arial" panose="020B0604020202020204" pitchFamily="34" charset="0"/>
                <a:cs typeface="Arial" panose="020B0604020202020204" pitchFamily="34" charset="0"/>
              </a:rPr>
              <a:t>Т</a:t>
            </a:r>
            <a:r>
              <a:rPr lang="ru-RU" sz="2400" b="1" dirty="0" err="1">
                <a:solidFill>
                  <a:srgbClr val="7030A0"/>
                </a:solidFill>
                <a:latin typeface="Arial" panose="020B0604020202020204" pitchFamily="34" charset="0"/>
                <a:cs typeface="Arial" panose="020B0604020202020204" pitchFamily="34" charset="0"/>
              </a:rPr>
              <a:t>адбиркорлик</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субъектлари</a:t>
            </a:r>
            <a:r>
              <a:rPr lang="ru-RU" sz="2400" b="1" dirty="0">
                <a:solidFill>
                  <a:srgbClr val="7030A0"/>
                </a:solidFill>
                <a:latin typeface="Arial" panose="020B0604020202020204" pitchFamily="34" charset="0"/>
                <a:cs typeface="Arial" panose="020B0604020202020204" pitchFamily="34" charset="0"/>
              </a:rPr>
              <a:t> мол </a:t>
            </a:r>
            <a:r>
              <a:rPr lang="ru-RU" sz="2400" b="1" dirty="0" err="1">
                <a:solidFill>
                  <a:srgbClr val="7030A0"/>
                </a:solidFill>
                <a:latin typeface="Arial" panose="020B0604020202020204" pitchFamily="34" charset="0"/>
                <a:cs typeface="Arial" panose="020B0604020202020204" pitchFamily="34" charset="0"/>
              </a:rPr>
              <a:t>етказиб</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берувчилар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ва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бошқа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кредиторлар</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олдидаги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тўлов</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мажбуриятларини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бажарилишини</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назорат</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қилиш</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мақсадида</a:t>
            </a:r>
            <a:r>
              <a:rPr lang="ru-RU" sz="2400" b="1" dirty="0">
                <a:solidFill>
                  <a:srgbClr val="7030A0"/>
                </a:solidFill>
                <a:latin typeface="Arial" panose="020B0604020202020204" pitchFamily="34" charset="0"/>
                <a:cs typeface="Arial" panose="020B0604020202020204" pitchFamily="34" charset="0"/>
              </a:rPr>
              <a:t> </a:t>
            </a:r>
            <a:r>
              <a:rPr lang="ru-RU" sz="2400" b="1" dirty="0" err="1">
                <a:solidFill>
                  <a:srgbClr val="7030A0"/>
                </a:solidFill>
                <a:latin typeface="Arial" panose="020B0604020202020204" pitchFamily="34" charset="0"/>
                <a:cs typeface="Arial" panose="020B0604020202020204" pitchFamily="34" charset="0"/>
              </a:rPr>
              <a:t>тўлов</a:t>
            </a:r>
            <a:r>
              <a:rPr lang="ru-RU" sz="2400" b="1" dirty="0">
                <a:solidFill>
                  <a:srgbClr val="7030A0"/>
                </a:solidFill>
                <a:latin typeface="Arial" panose="020B0604020202020204" pitchFamily="34" charset="0"/>
                <a:cs typeface="Arial" panose="020B0604020202020204" pitchFamily="34" charset="0"/>
              </a:rPr>
              <a:t> календари </a:t>
            </a:r>
            <a:r>
              <a:rPr lang="ru-RU" sz="2400" b="1" dirty="0" err="1">
                <a:solidFill>
                  <a:srgbClr val="7030A0"/>
                </a:solidFill>
                <a:latin typeface="Arial" panose="020B0604020202020204" pitchFamily="34" charset="0"/>
                <a:cs typeface="Arial" panose="020B0604020202020204" pitchFamily="34" charset="0"/>
              </a:rPr>
              <a:t>тузадилар</a:t>
            </a:r>
            <a:r>
              <a:rPr lang="ru-RU" sz="2400" b="1" dirty="0">
                <a:solidFill>
                  <a:srgbClr val="7030A0"/>
                </a:solidFill>
                <a:latin typeface="Arial" panose="020B0604020202020204" pitchFamily="34" charset="0"/>
                <a:cs typeface="Arial" panose="020B0604020202020204" pitchFamily="34" charset="0"/>
              </a:rPr>
              <a:t> [1].</a:t>
            </a:r>
          </a:p>
        </p:txBody>
      </p:sp>
    </p:spTree>
    <p:extLst>
      <p:ext uri="{BB962C8B-B14F-4D97-AF65-F5344CB8AC3E}">
        <p14:creationId xmlns:p14="http://schemas.microsoft.com/office/powerpoint/2010/main" val="3366229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1. Тадбиркорлик субъектларининг ликвидлилиги</a:t>
            </a:r>
          </a:p>
        </p:txBody>
      </p:sp>
      <p:sp>
        <p:nvSpPr>
          <p:cNvPr id="3" name="Содержимое 2"/>
          <p:cNvSpPr>
            <a:spLocks noGrp="1"/>
          </p:cNvSpPr>
          <p:nvPr>
            <p:ph idx="1"/>
          </p:nvPr>
        </p:nvSpPr>
        <p:spPr>
          <a:xfrm>
            <a:off x="457200" y="1700808"/>
            <a:ext cx="8229600" cy="4608512"/>
          </a:xfrm>
        </p:spPr>
        <p:txBody>
          <a:bodyPr>
            <a:normAutofit/>
          </a:bodyPr>
          <a:lstStyle/>
          <a:p>
            <a:pPr algn="ctr">
              <a:spcBef>
                <a:spcPts val="0"/>
              </a:spcBef>
              <a:buNone/>
            </a:pPr>
            <a:r>
              <a:rPr lang="uz-Cyrl-UZ" sz="2800" b="1" u="sng" dirty="0">
                <a:solidFill>
                  <a:srgbClr val="7030A0"/>
                </a:solidFill>
                <a:latin typeface="Arial" pitchFamily="34" charset="0"/>
                <a:cs typeface="Arial" pitchFamily="34" charset="0"/>
              </a:rPr>
              <a:t>Ликвидлилик кўрсаткичлари</a:t>
            </a:r>
            <a:endParaRPr lang="ru-RU" sz="2800" b="1" u="sng" dirty="0">
              <a:solidFill>
                <a:srgbClr val="7030A0"/>
              </a:solidFill>
              <a:latin typeface="Arial" pitchFamily="34" charset="0"/>
              <a:cs typeface="Arial" pitchFamily="34" charset="0"/>
            </a:endParaRPr>
          </a:p>
          <a:p>
            <a:pPr algn="ctr">
              <a:buNone/>
            </a:pPr>
            <a:r>
              <a:rPr lang="uz-Cyrl-UZ" sz="2400" b="1" dirty="0">
                <a:solidFill>
                  <a:srgbClr val="7030A0"/>
                </a:solidFill>
                <a:latin typeface="Arial" pitchFamily="34" charset="0"/>
                <a:cs typeface="Arial" pitchFamily="34" charset="0"/>
              </a:rPr>
              <a:t>1. Мутлақ ликвидлилик коэффициенти:</a:t>
            </a:r>
          </a:p>
          <a:p>
            <a:pPr algn="ctr">
              <a:buNone/>
            </a:pPr>
            <a:r>
              <a:rPr lang="uz-Cyrl-UZ" sz="2400" b="1" dirty="0">
                <a:solidFill>
                  <a:srgbClr val="7030A0"/>
                </a:solidFill>
                <a:latin typeface="Arial" pitchFamily="34" charset="0"/>
                <a:cs typeface="Arial" pitchFamily="34" charset="0"/>
              </a:rPr>
              <a:t>(ПМ </a:t>
            </a:r>
            <a:r>
              <a:rPr lang="en-US" sz="2400" b="1" dirty="0">
                <a:solidFill>
                  <a:srgbClr val="7030A0"/>
                </a:solidFill>
                <a:latin typeface="Arial" pitchFamily="34" charset="0"/>
                <a:cs typeface="Arial" pitchFamily="34" charset="0"/>
              </a:rPr>
              <a:t>+</a:t>
            </a:r>
            <a:r>
              <a:rPr lang="uz-Cyrl-UZ" sz="2400" b="1" dirty="0">
                <a:solidFill>
                  <a:srgbClr val="7030A0"/>
                </a:solidFill>
                <a:latin typeface="Arial" pitchFamily="34" charset="0"/>
                <a:cs typeface="Arial" pitchFamily="34" charset="0"/>
              </a:rPr>
              <a:t> ҚММҚ) : ЖП</a:t>
            </a:r>
          </a:p>
          <a:p>
            <a:pPr algn="ctr">
              <a:buNone/>
            </a:pPr>
            <a:r>
              <a:rPr lang="uz-Cyrl-UZ" sz="2400" b="1" dirty="0">
                <a:solidFill>
                  <a:srgbClr val="7030A0"/>
                </a:solidFill>
                <a:latin typeface="Arial" pitchFamily="34" charset="0"/>
                <a:cs typeface="Arial" pitchFamily="34" charset="0"/>
              </a:rPr>
              <a:t>Бу ерда:</a:t>
            </a:r>
          </a:p>
          <a:p>
            <a:pPr algn="ctr">
              <a:buNone/>
            </a:pPr>
            <a:r>
              <a:rPr lang="uz-Cyrl-UZ" sz="2400" b="1" dirty="0">
                <a:solidFill>
                  <a:srgbClr val="7030A0"/>
                </a:solidFill>
                <a:latin typeface="Arial" pitchFamily="34" charset="0"/>
                <a:cs typeface="Arial" pitchFamily="34" charset="0"/>
              </a:rPr>
              <a:t>ПМ – пул маблағлари</a:t>
            </a:r>
          </a:p>
          <a:p>
            <a:pPr algn="ctr">
              <a:buNone/>
            </a:pPr>
            <a:r>
              <a:rPr lang="uz-Cyrl-UZ" sz="2400" b="1" dirty="0">
                <a:solidFill>
                  <a:srgbClr val="7030A0"/>
                </a:solidFill>
                <a:latin typeface="Arial" pitchFamily="34" charset="0"/>
                <a:cs typeface="Arial" pitchFamily="34" charset="0"/>
              </a:rPr>
              <a:t>ҚММҚ – қисқа муддатли молиявий қуйилмалар</a:t>
            </a:r>
          </a:p>
          <a:p>
            <a:pPr algn="ctr">
              <a:buNone/>
            </a:pPr>
            <a:r>
              <a:rPr lang="uz-Cyrl-UZ" sz="2400" b="1" dirty="0">
                <a:solidFill>
                  <a:srgbClr val="7030A0"/>
                </a:solidFill>
                <a:latin typeface="Arial" pitchFamily="34" charset="0"/>
                <a:cs typeface="Arial" pitchFamily="34" charset="0"/>
              </a:rPr>
              <a:t>ЖП – жорий пассивлар</a:t>
            </a:r>
          </a:p>
          <a:p>
            <a:pPr algn="ctr">
              <a:buNone/>
            </a:pPr>
            <a:r>
              <a:rPr lang="uz-Cyrl-UZ" sz="2400" b="1" dirty="0">
                <a:solidFill>
                  <a:srgbClr val="7030A0"/>
                </a:solidFill>
                <a:latin typeface="Arial" pitchFamily="34" charset="0"/>
                <a:cs typeface="Arial" pitchFamily="34" charset="0"/>
              </a:rPr>
              <a:t>Ушбу кўрсаткич 0,2 дан 0,5 гача оралиқда бўлиши керак [2].</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Тадбиркорлик субъектларининг ликвидлилиги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2060848"/>
            <a:ext cx="8229600" cy="4065315"/>
          </a:xfrm>
        </p:spPr>
        <p:txBody>
          <a:bodyPr>
            <a:normAutofit/>
          </a:bodyPr>
          <a:lstStyle/>
          <a:p>
            <a:pPr algn="ctr">
              <a:spcBef>
                <a:spcPts val="0"/>
              </a:spcBef>
              <a:buNone/>
            </a:pPr>
            <a:r>
              <a:rPr lang="uz-Cyrl-UZ" sz="2800" b="1" u="sng" dirty="0">
                <a:solidFill>
                  <a:srgbClr val="7030A0"/>
                </a:solidFill>
                <a:latin typeface="Arial" pitchFamily="34" charset="0"/>
                <a:cs typeface="Arial" pitchFamily="34" charset="0"/>
              </a:rPr>
              <a:t>Ликвидлилик кўрсаткичлари</a:t>
            </a:r>
            <a:endParaRPr lang="ru-RU" sz="2800" b="1" u="sng" dirty="0">
              <a:solidFill>
                <a:srgbClr val="7030A0"/>
              </a:solidFill>
              <a:latin typeface="Arial" pitchFamily="34" charset="0"/>
              <a:cs typeface="Arial" pitchFamily="34" charset="0"/>
            </a:endParaRPr>
          </a:p>
          <a:p>
            <a:pPr algn="ctr">
              <a:buNone/>
            </a:pPr>
            <a:r>
              <a:rPr lang="uz-Cyrl-UZ" sz="2800" b="1" dirty="0">
                <a:solidFill>
                  <a:srgbClr val="7030A0"/>
                </a:solidFill>
                <a:latin typeface="Arial" pitchFamily="34" charset="0"/>
                <a:cs typeface="Arial" pitchFamily="34" charset="0"/>
              </a:rPr>
              <a:t>2. Жорий ликвидлилик коэффициенти:</a:t>
            </a:r>
          </a:p>
          <a:p>
            <a:pPr algn="ctr">
              <a:buNone/>
            </a:pPr>
            <a:r>
              <a:rPr lang="uz-Cyrl-UZ" sz="2800" b="1" dirty="0">
                <a:solidFill>
                  <a:srgbClr val="7030A0"/>
                </a:solidFill>
                <a:latin typeface="Arial" pitchFamily="34" charset="0"/>
                <a:cs typeface="Arial" pitchFamily="34" charset="0"/>
              </a:rPr>
              <a:t>Жорий активлар : Жорий пассивлар</a:t>
            </a:r>
          </a:p>
          <a:p>
            <a:pPr algn="ctr">
              <a:buNone/>
            </a:pPr>
            <a:r>
              <a:rPr lang="uz-Cyrl-UZ" sz="2800" b="1" dirty="0">
                <a:solidFill>
                  <a:srgbClr val="7030A0"/>
                </a:solidFill>
                <a:latin typeface="Arial" pitchFamily="34" charset="0"/>
                <a:cs typeface="Arial" pitchFamily="34" charset="0"/>
              </a:rPr>
              <a:t>Ушбу кўрсаткич камида 1,25 га тенг бўлиши керак [2].</a:t>
            </a:r>
          </a:p>
          <a:p>
            <a:pPr algn="ctr">
              <a:spcBef>
                <a:spcPts val="0"/>
              </a:spcBef>
              <a:buNone/>
            </a:pPr>
            <a:endParaRPr lang="uz-Cyrl-UZ" sz="2400" dirty="0">
              <a:solidFill>
                <a:srgbClr val="7030A0"/>
              </a:solidFill>
              <a:latin typeface="Arial" pitchFamily="34" charset="0"/>
              <a:cs typeface="Arial" pitchFamily="34" charset="0"/>
            </a:endParaRPr>
          </a:p>
          <a:p>
            <a:pPr algn="ctr">
              <a:buNone/>
            </a:pPr>
            <a:endParaRPr lang="uz-Cyrl-UZ" sz="2400" dirty="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Тадбиркорлик субъектларининг ликвидлилиги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556792"/>
            <a:ext cx="8229600" cy="4569371"/>
          </a:xfrm>
        </p:spPr>
        <p:txBody>
          <a:bodyPr>
            <a:normAutofit/>
          </a:bodyPr>
          <a:lstStyle/>
          <a:p>
            <a:pPr algn="ctr">
              <a:spcBef>
                <a:spcPts val="0"/>
              </a:spcBef>
              <a:buNone/>
            </a:pPr>
            <a:r>
              <a:rPr lang="uz-Cyrl-UZ" sz="2800" b="1" u="sng" dirty="0">
                <a:solidFill>
                  <a:srgbClr val="7030A0"/>
                </a:solidFill>
                <a:latin typeface="Arial" pitchFamily="34" charset="0"/>
                <a:cs typeface="Arial" pitchFamily="34" charset="0"/>
              </a:rPr>
              <a:t>Ликвидлилик кўрсаткичлари</a:t>
            </a:r>
            <a:endParaRPr lang="ru-RU" sz="2800" b="1" u="sng" dirty="0">
              <a:solidFill>
                <a:srgbClr val="7030A0"/>
              </a:solidFill>
              <a:latin typeface="Arial" pitchFamily="34" charset="0"/>
              <a:cs typeface="Arial" pitchFamily="34" charset="0"/>
            </a:endParaRPr>
          </a:p>
          <a:p>
            <a:pPr algn="ctr">
              <a:buNone/>
            </a:pPr>
            <a:r>
              <a:rPr lang="uz-Cyrl-UZ" sz="2400" b="1" dirty="0">
                <a:solidFill>
                  <a:srgbClr val="7030A0"/>
                </a:solidFill>
                <a:latin typeface="Arial" pitchFamily="34" charset="0"/>
                <a:cs typeface="Arial" pitchFamily="34" charset="0"/>
              </a:rPr>
              <a:t>3. Муддатли ликвидлилик коэффициенти:</a:t>
            </a:r>
          </a:p>
          <a:p>
            <a:pPr algn="ctr">
              <a:buNone/>
            </a:pPr>
            <a:r>
              <a:rPr lang="uz-Cyrl-UZ" sz="2400" b="1" dirty="0">
                <a:solidFill>
                  <a:srgbClr val="7030A0"/>
                </a:solidFill>
                <a:latin typeface="Arial" pitchFamily="34" charset="0"/>
                <a:cs typeface="Arial" pitchFamily="34" charset="0"/>
              </a:rPr>
              <a:t>(ПМ </a:t>
            </a:r>
            <a:r>
              <a:rPr lang="en-US" sz="2400" b="1" dirty="0">
                <a:solidFill>
                  <a:srgbClr val="7030A0"/>
                </a:solidFill>
                <a:latin typeface="Arial" pitchFamily="34" charset="0"/>
                <a:cs typeface="Arial" pitchFamily="34" charset="0"/>
              </a:rPr>
              <a:t>+</a:t>
            </a:r>
            <a:r>
              <a:rPr lang="uz-Cyrl-UZ" sz="2400" b="1" dirty="0">
                <a:solidFill>
                  <a:srgbClr val="7030A0"/>
                </a:solidFill>
                <a:latin typeface="Arial" pitchFamily="34" charset="0"/>
                <a:cs typeface="Arial" pitchFamily="34" charset="0"/>
              </a:rPr>
              <a:t>ҚММҚ</a:t>
            </a:r>
            <a:r>
              <a:rPr lang="en-US" sz="2400" b="1" dirty="0">
                <a:solidFill>
                  <a:srgbClr val="7030A0"/>
                </a:solidFill>
                <a:latin typeface="Arial" pitchFamily="34" charset="0"/>
                <a:cs typeface="Arial" pitchFamily="34" charset="0"/>
              </a:rPr>
              <a:t>+</a:t>
            </a:r>
            <a:r>
              <a:rPr lang="uz-Cyrl-UZ" sz="2400" b="1" dirty="0">
                <a:solidFill>
                  <a:srgbClr val="7030A0"/>
                </a:solidFill>
                <a:latin typeface="Arial" pitchFamily="34" charset="0"/>
                <a:cs typeface="Arial" pitchFamily="34" charset="0"/>
              </a:rPr>
              <a:t>ДҚ) : ЖП</a:t>
            </a:r>
          </a:p>
          <a:p>
            <a:pPr algn="ctr">
              <a:buNone/>
            </a:pPr>
            <a:r>
              <a:rPr lang="uz-Cyrl-UZ" sz="2400" b="1" dirty="0">
                <a:solidFill>
                  <a:srgbClr val="7030A0"/>
                </a:solidFill>
                <a:latin typeface="Arial" pitchFamily="34" charset="0"/>
                <a:cs typeface="Arial" pitchFamily="34" charset="0"/>
              </a:rPr>
              <a:t>Бу ерда:</a:t>
            </a:r>
          </a:p>
          <a:p>
            <a:pPr algn="ctr">
              <a:buNone/>
            </a:pPr>
            <a:r>
              <a:rPr lang="uz-Cyrl-UZ" sz="2400" b="1" dirty="0">
                <a:solidFill>
                  <a:srgbClr val="7030A0"/>
                </a:solidFill>
                <a:latin typeface="Arial" pitchFamily="34" charset="0"/>
                <a:cs typeface="Arial" pitchFamily="34" charset="0"/>
              </a:rPr>
              <a:t>ПМ – пул маблағлари</a:t>
            </a:r>
          </a:p>
          <a:p>
            <a:pPr algn="ctr">
              <a:buNone/>
            </a:pPr>
            <a:r>
              <a:rPr lang="uz-Cyrl-UZ" sz="2400" b="1" dirty="0">
                <a:solidFill>
                  <a:srgbClr val="7030A0"/>
                </a:solidFill>
                <a:latin typeface="Arial" pitchFamily="34" charset="0"/>
                <a:cs typeface="Arial" pitchFamily="34" charset="0"/>
              </a:rPr>
              <a:t>ҚММҚ – қисқа муддатли молиявий қуйилмалар</a:t>
            </a:r>
          </a:p>
          <a:p>
            <a:pPr algn="ctr">
              <a:buNone/>
            </a:pPr>
            <a:r>
              <a:rPr lang="uz-Cyrl-UZ" sz="2400" b="1" dirty="0">
                <a:solidFill>
                  <a:srgbClr val="7030A0"/>
                </a:solidFill>
                <a:latin typeface="Arial" pitchFamily="34" charset="0"/>
                <a:cs typeface="Arial" pitchFamily="34" charset="0"/>
              </a:rPr>
              <a:t>ДҚ – дебитор қарздорлик</a:t>
            </a:r>
          </a:p>
          <a:p>
            <a:pPr algn="ctr">
              <a:buNone/>
            </a:pPr>
            <a:r>
              <a:rPr lang="uz-Cyrl-UZ" sz="2400" b="1" dirty="0">
                <a:solidFill>
                  <a:srgbClr val="7030A0"/>
                </a:solidFill>
                <a:latin typeface="Arial" pitchFamily="34" charset="0"/>
                <a:cs typeface="Arial" pitchFamily="34" charset="0"/>
              </a:rPr>
              <a:t>ЖП – жорий пассивлар</a:t>
            </a:r>
          </a:p>
          <a:p>
            <a:pPr algn="ctr">
              <a:buNone/>
            </a:pPr>
            <a:r>
              <a:rPr lang="uz-Cyrl-UZ" sz="2400" b="1" dirty="0">
                <a:solidFill>
                  <a:srgbClr val="7030A0"/>
                </a:solidFill>
                <a:latin typeface="Arial" pitchFamily="34" charset="0"/>
                <a:cs typeface="Arial" pitchFamily="34" charset="0"/>
              </a:rPr>
              <a:t>Ушбу кўрсаткич 0,7 дан 1,0 гача оралиқда бўлиши керак [2].</a:t>
            </a:r>
          </a:p>
          <a:p>
            <a:pPr algn="ctr">
              <a:spcBef>
                <a:spcPts val="0"/>
              </a:spcBef>
              <a:buNone/>
            </a:pPr>
            <a:endParaRPr lang="uz-Cyrl-UZ" sz="2400" b="1" dirty="0">
              <a:solidFill>
                <a:srgbClr val="7030A0"/>
              </a:solidFill>
              <a:latin typeface="Arial" pitchFamily="34" charset="0"/>
              <a:cs typeface="Arial" pitchFamily="34" charset="0"/>
            </a:endParaRPr>
          </a:p>
          <a:p>
            <a:pPr algn="ctr">
              <a:spcBef>
                <a:spcPts val="0"/>
              </a:spcBef>
              <a:buNone/>
            </a:pPr>
            <a:endParaRPr lang="uz-Cyrl-UZ" sz="2400" dirty="0">
              <a:latin typeface="Arial" pitchFamily="34" charset="0"/>
              <a:cs typeface="Arial" pitchFamily="34" charset="0"/>
            </a:endParaRPr>
          </a:p>
          <a:p>
            <a:pPr algn="ctr">
              <a:buNone/>
            </a:pPr>
            <a:endParaRPr lang="ru-RU" sz="28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89B414-A5BC-4500-A630-02C9F596E4B7}"/>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Тадбиркорлик субъектларининг ликвидлилиги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F751D208-8BB4-4BE5-83F3-7D8D96CBB99D}"/>
              </a:ext>
            </a:extLst>
          </p:cNvPr>
          <p:cNvSpPr>
            <a:spLocks noGrp="1"/>
          </p:cNvSpPr>
          <p:nvPr>
            <p:ph idx="1"/>
          </p:nvPr>
        </p:nvSpPr>
        <p:spPr/>
        <p:txBody>
          <a:bodyPr>
            <a:normAutofit fontScale="62500" lnSpcReduction="20000"/>
          </a:bodyPr>
          <a:lstStyle/>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Активларнинг бирлашган ва таркиб қаторлари бўйича қуйидаги гурухларга ажратиш услубиёти белгиланган. Ушбу услубиёт хориж амалиётига тўла мос тушади ва таркиб бўйича нисбий ифодалардагина фарқ этади.</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Актив томон:</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 доимий харакатдаги активлар (А1);</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 тез пулга айланадиган активлар (А2);</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 секин пулга айланадиган активлар(А3);</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 қийин пулга айланадиган активлар(А4).</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Пассив томон:</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 тўлов муддати келган мажбуриятлар(П1);</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 қисқа муддатли мажбуриятлар(П2);</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 ўзоқ муддатли мажбуриятлар(П3);</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 доимий пассивлар(П4).</a:t>
            </a:r>
            <a:endParaRPr lang="ru-RU"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435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6D99E2-9D75-440F-8B51-436650A63719}"/>
              </a:ext>
            </a:extLst>
          </p:cNvPr>
          <p:cNvSpPr>
            <a:spLocks noGrp="1"/>
          </p:cNvSpPr>
          <p:nvPr>
            <p:ph type="title"/>
          </p:nvPr>
        </p:nvSpPr>
        <p:spPr/>
        <p:txBody>
          <a:bodyPr>
            <a:normAutofit/>
          </a:bodyPr>
          <a:lstStyle/>
          <a:p>
            <a:r>
              <a:rPr lang="uz-Cyrl-UZ" sz="2400" b="1" dirty="0">
                <a:solidFill>
                  <a:srgbClr val="0070C0"/>
                </a:solidFill>
                <a:latin typeface="Arial" panose="020B0604020202020204" pitchFamily="34" charset="0"/>
                <a:cs typeface="Arial" panose="020B0604020202020204" pitchFamily="34" charset="0"/>
              </a:rPr>
              <a:t>Бухгалтерия балансининг активи ва пассивининг ликвидлик даражаси бўйича таркибланиши </a:t>
            </a:r>
            <a:endParaRPr lang="ru-RU" sz="2400" dirty="0">
              <a:solidFill>
                <a:srgbClr val="0070C0"/>
              </a:solidFill>
              <a:latin typeface="Arial" panose="020B0604020202020204" pitchFamily="34" charset="0"/>
              <a:cs typeface="Arial" panose="020B0604020202020204" pitchFamily="34" charset="0"/>
            </a:endParaRPr>
          </a:p>
        </p:txBody>
      </p:sp>
      <p:graphicFrame>
        <p:nvGraphicFramePr>
          <p:cNvPr id="4" name="Таблица 3">
            <a:extLst>
              <a:ext uri="{FF2B5EF4-FFF2-40B4-BE49-F238E27FC236}">
                <a16:creationId xmlns:a16="http://schemas.microsoft.com/office/drawing/2014/main" id="{0ABD5FB6-6477-4747-A469-F2A7BFB3E478}"/>
              </a:ext>
            </a:extLst>
          </p:cNvPr>
          <p:cNvGraphicFramePr>
            <a:graphicFrameLocks noGrp="1"/>
          </p:cNvGraphicFramePr>
          <p:nvPr>
            <p:extLst>
              <p:ext uri="{D42A27DB-BD31-4B8C-83A1-F6EECF244321}">
                <p14:modId xmlns:p14="http://schemas.microsoft.com/office/powerpoint/2010/main" val="3842237610"/>
              </p:ext>
            </p:extLst>
          </p:nvPr>
        </p:nvGraphicFramePr>
        <p:xfrm>
          <a:off x="457200" y="1772816"/>
          <a:ext cx="8229600" cy="3030379"/>
        </p:xfrm>
        <a:graphic>
          <a:graphicData uri="http://schemas.openxmlformats.org/drawingml/2006/table">
            <a:tbl>
              <a:tblPr firstRow="1" firstCol="1" bandRow="1">
                <a:tableStyleId>{5C22544A-7EE6-4342-B048-85BDC9FD1C3A}</a:tableStyleId>
              </a:tblPr>
              <a:tblGrid>
                <a:gridCol w="4239890">
                  <a:extLst>
                    <a:ext uri="{9D8B030D-6E8A-4147-A177-3AD203B41FA5}">
                      <a16:colId xmlns:a16="http://schemas.microsoft.com/office/drawing/2014/main" val="2011564568"/>
                    </a:ext>
                  </a:extLst>
                </a:gridCol>
                <a:gridCol w="3989710">
                  <a:extLst>
                    <a:ext uri="{9D8B030D-6E8A-4147-A177-3AD203B41FA5}">
                      <a16:colId xmlns:a16="http://schemas.microsoft.com/office/drawing/2014/main" val="1536181788"/>
                    </a:ext>
                  </a:extLst>
                </a:gridCol>
              </a:tblGrid>
              <a:tr h="339625">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Активлар:</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9525" marR="9525" marT="9525" marB="9525" anchor="ctr"/>
                </a:tc>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Пассивлар:</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9525" marR="9525" marT="9525" marB="9525" anchor="ctr"/>
                </a:tc>
                <a:extLst>
                  <a:ext uri="{0D108BD9-81ED-4DB2-BD59-A6C34878D82A}">
                    <a16:rowId xmlns:a16="http://schemas.microsoft.com/office/drawing/2014/main" val="3947257625"/>
                  </a:ext>
                </a:extLst>
              </a:tr>
              <a:tr h="339625">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Узоқ муддатли ва жорий активлар</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9525" marR="9525" marT="9525" marB="9525" anchor="ctr"/>
                </a:tc>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Ўз маблағлари манбаси ва мажбуриятлар</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9525" marR="9525" marT="9525" marB="9525" anchor="ctr"/>
                </a:tc>
                <a:extLst>
                  <a:ext uri="{0D108BD9-81ED-4DB2-BD59-A6C34878D82A}">
                    <a16:rowId xmlns:a16="http://schemas.microsoft.com/office/drawing/2014/main" val="4210558095"/>
                  </a:ext>
                </a:extLst>
              </a:tr>
              <a:tr h="662090">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А1-Доимий ҳаракатдаги активлар (сатр 320+370+380)</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9525" marR="9525" marT="9525" marB="9525" anchor="ctr"/>
                </a:tc>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П1-</a:t>
                      </a:r>
                      <a:r>
                        <a:rPr lang="ru-RU" sz="1400" dirty="0" err="1">
                          <a:effectLst/>
                          <a:latin typeface="Arial" panose="020B0604020202020204" pitchFamily="34" charset="0"/>
                          <a:cs typeface="Arial" panose="020B0604020202020204" pitchFamily="34" charset="0"/>
                        </a:rPr>
                        <a:t>Тўлов</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муддати</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келган</a:t>
                      </a:r>
                      <a:r>
                        <a:rPr lang="ru-RU" sz="1400" dirty="0">
                          <a:effectLst/>
                          <a:latin typeface="Arial" panose="020B0604020202020204" pitchFamily="34" charset="0"/>
                          <a:cs typeface="Arial" panose="020B0604020202020204" pitchFamily="34" charset="0"/>
                        </a:rPr>
                        <a:t> мажбуриятлар</a:t>
                      </a:r>
                      <a:r>
                        <a:rPr lang="uz-Cyrl-UZ" sz="1400" dirty="0">
                          <a:effectLst/>
                          <a:latin typeface="Arial" panose="020B0604020202020204" pitchFamily="34" charset="0"/>
                          <a:cs typeface="Arial" panose="020B0604020202020204" pitchFamily="34" charset="0"/>
                        </a:rPr>
                        <a:t> (</a:t>
                      </a:r>
                      <a:r>
                        <a:rPr lang="ru-RU" sz="1400" dirty="0">
                          <a:effectLst/>
                          <a:latin typeface="Arial" panose="020B0604020202020204" pitchFamily="34" charset="0"/>
                          <a:cs typeface="Arial" panose="020B0604020202020204" pitchFamily="34" charset="0"/>
                        </a:rPr>
                        <a:t>сатр,610+630+650+670+680+690+700+710+720+760</a:t>
                      </a:r>
                      <a:r>
                        <a:rPr lang="uz-Cyrl-UZ" sz="1400" dirty="0">
                          <a:effectLst/>
                          <a:latin typeface="Arial" panose="020B0604020202020204" pitchFamily="34" charset="0"/>
                          <a:cs typeface="Arial" panose="020B0604020202020204" pitchFamily="34" charset="0"/>
                        </a:rPr>
                        <a:t>)</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19050" marR="9525" marT="9525" marB="9525" anchor="ctr"/>
                </a:tc>
                <a:extLst>
                  <a:ext uri="{0D108BD9-81ED-4DB2-BD59-A6C34878D82A}">
                    <a16:rowId xmlns:a16="http://schemas.microsoft.com/office/drawing/2014/main" val="2265125743"/>
                  </a:ext>
                </a:extLst>
              </a:tr>
              <a:tr h="662090">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А2-</a:t>
                      </a:r>
                      <a:r>
                        <a:rPr lang="ru-RU" sz="1400">
                          <a:effectLst/>
                          <a:latin typeface="Arial" panose="020B0604020202020204" pitchFamily="34" charset="0"/>
                          <a:cs typeface="Arial" panose="020B0604020202020204" pitchFamily="34" charset="0"/>
                        </a:rPr>
                        <a:t>Тез пулга айланадиган активлар</a:t>
                      </a:r>
                      <a:r>
                        <a:rPr lang="uz-Cyrl-UZ" sz="1400">
                          <a:effectLst/>
                          <a:latin typeface="Arial" panose="020B0604020202020204" pitchFamily="34" charset="0"/>
                          <a:cs typeface="Arial" panose="020B0604020202020204" pitchFamily="34" charset="0"/>
                        </a:rPr>
                        <a:t> (210)</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9525" marR="9525" marT="9525" marB="9525" anchor="ctr"/>
                </a:tc>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П2-</a:t>
                      </a:r>
                      <a:r>
                        <a:rPr lang="ru-RU" sz="1400" dirty="0" err="1">
                          <a:effectLst/>
                          <a:latin typeface="Arial" panose="020B0604020202020204" pitchFamily="34" charset="0"/>
                          <a:cs typeface="Arial" panose="020B0604020202020204" pitchFamily="34" charset="0"/>
                        </a:rPr>
                        <a:t>Қисқа</a:t>
                      </a:r>
                      <a:r>
                        <a:rPr lang="ru-RU" sz="1400" dirty="0">
                          <a:effectLst/>
                          <a:latin typeface="Arial" panose="020B0604020202020204" pitchFamily="34" charset="0"/>
                          <a:cs typeface="Arial" panose="020B0604020202020204" pitchFamily="34" charset="0"/>
                        </a:rPr>
                        <a:t> муддатли </a:t>
                      </a:r>
                      <a:r>
                        <a:rPr lang="uz-Cyrl-UZ" sz="1400" dirty="0">
                          <a:effectLst/>
                          <a:latin typeface="Arial" panose="020B0604020202020204" pitchFamily="34" charset="0"/>
                          <a:cs typeface="Arial" panose="020B0604020202020204" pitchFamily="34" charset="0"/>
                        </a:rPr>
                        <a:t>тўлов </a:t>
                      </a:r>
                      <a:r>
                        <a:rPr lang="ru-RU" sz="1400" dirty="0">
                          <a:effectLst/>
                          <a:latin typeface="Arial" panose="020B0604020202020204" pitchFamily="34" charset="0"/>
                          <a:cs typeface="Arial" panose="020B0604020202020204" pitchFamily="34" charset="0"/>
                        </a:rPr>
                        <a:t>мажбуриятлар</a:t>
                      </a:r>
                      <a:r>
                        <a:rPr lang="uz-Cyrl-UZ" sz="1400" dirty="0">
                          <a:effectLst/>
                          <a:latin typeface="Arial" panose="020B0604020202020204" pitchFamily="34" charset="0"/>
                          <a:cs typeface="Arial" panose="020B0604020202020204" pitchFamily="34" charset="0"/>
                        </a:rPr>
                        <a:t>и (сатр 730+740+750)</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19050" marR="9525" marT="9525" marB="9525" anchor="ctr"/>
                </a:tc>
                <a:extLst>
                  <a:ext uri="{0D108BD9-81ED-4DB2-BD59-A6C34878D82A}">
                    <a16:rowId xmlns:a16="http://schemas.microsoft.com/office/drawing/2014/main" val="3512156265"/>
                  </a:ext>
                </a:extLst>
              </a:tr>
              <a:tr h="662090">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А3-</a:t>
                      </a:r>
                      <a:r>
                        <a:rPr lang="ru-RU" sz="1400">
                          <a:effectLst/>
                          <a:latin typeface="Arial" panose="020B0604020202020204" pitchFamily="34" charset="0"/>
                          <a:cs typeface="Arial" panose="020B0604020202020204" pitchFamily="34" charset="0"/>
                        </a:rPr>
                        <a:t>Секин </a:t>
                      </a:r>
                      <a:r>
                        <a:rPr lang="uz-Cyrl-UZ" sz="1400">
                          <a:effectLst/>
                          <a:latin typeface="Arial" panose="020B0604020202020204" pitchFamily="34" charset="0"/>
                          <a:cs typeface="Arial" panose="020B0604020202020204" pitchFamily="34" charset="0"/>
                        </a:rPr>
                        <a:t>пулга айланадиган активлар (140)</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9525" marR="9525" marT="9525" marB="9525" anchor="ctr"/>
                </a:tc>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П3-</a:t>
                      </a:r>
                      <a:r>
                        <a:rPr lang="ru-RU" sz="1400" dirty="0" err="1">
                          <a:effectLst/>
                          <a:latin typeface="Arial" panose="020B0604020202020204" pitchFamily="34" charset="0"/>
                          <a:cs typeface="Arial" panose="020B0604020202020204" pitchFamily="34" charset="0"/>
                        </a:rPr>
                        <a:t>Узоқ</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муддали</a:t>
                      </a:r>
                      <a:r>
                        <a:rPr lang="ru-RU" sz="1400" dirty="0">
                          <a:effectLst/>
                          <a:latin typeface="Arial" panose="020B0604020202020204" pitchFamily="34" charset="0"/>
                          <a:cs typeface="Arial" panose="020B0604020202020204" pitchFamily="34" charset="0"/>
                        </a:rPr>
                        <a:t> </a:t>
                      </a:r>
                      <a:r>
                        <a:rPr lang="uz-Cyrl-UZ" sz="1400" dirty="0">
                          <a:effectLst/>
                          <a:latin typeface="Arial" panose="020B0604020202020204" pitchFamily="34" charset="0"/>
                          <a:cs typeface="Arial" panose="020B0604020202020204" pitchFamily="34" charset="0"/>
                        </a:rPr>
                        <a:t>тўлов </a:t>
                      </a:r>
                      <a:r>
                        <a:rPr lang="ru-RU" sz="1400" dirty="0">
                          <a:effectLst/>
                          <a:latin typeface="Arial" panose="020B0604020202020204" pitchFamily="34" charset="0"/>
                          <a:cs typeface="Arial" panose="020B0604020202020204" pitchFamily="34" charset="0"/>
                        </a:rPr>
                        <a:t>мажбуриятлар</a:t>
                      </a:r>
                      <a:r>
                        <a:rPr lang="uz-Cyrl-UZ" sz="1400" dirty="0">
                          <a:effectLst/>
                          <a:latin typeface="Arial" panose="020B0604020202020204" pitchFamily="34" charset="0"/>
                          <a:cs typeface="Arial" panose="020B0604020202020204" pitchFamily="34" charset="0"/>
                        </a:rPr>
                        <a:t>и </a:t>
                      </a:r>
                      <a:r>
                        <a:rPr lang="ru-RU" sz="1400" dirty="0">
                          <a:effectLst/>
                          <a:latin typeface="Arial" panose="020B0604020202020204" pitchFamily="34" charset="0"/>
                          <a:cs typeface="Arial" panose="020B0604020202020204" pitchFamily="34" charset="0"/>
                        </a:rPr>
                        <a:t>(</a:t>
                      </a:r>
                      <a:r>
                        <a:rPr lang="ru-RU" sz="1400" dirty="0" err="1">
                          <a:effectLst/>
                          <a:latin typeface="Arial" panose="020B0604020202020204" pitchFamily="34" charset="0"/>
                          <a:cs typeface="Arial" panose="020B0604020202020204" pitchFamily="34" charset="0"/>
                        </a:rPr>
                        <a:t>сатр</a:t>
                      </a:r>
                      <a:r>
                        <a:rPr lang="ru-RU" sz="1400" dirty="0">
                          <a:effectLst/>
                          <a:latin typeface="Arial" panose="020B0604020202020204" pitchFamily="34" charset="0"/>
                          <a:cs typeface="Arial" panose="020B0604020202020204" pitchFamily="34" charset="0"/>
                        </a:rPr>
                        <a:t>, 500+520+540+560+590)</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19050" marR="9525" marT="9525" marB="9525" anchor="ctr"/>
                </a:tc>
                <a:extLst>
                  <a:ext uri="{0D108BD9-81ED-4DB2-BD59-A6C34878D82A}">
                    <a16:rowId xmlns:a16="http://schemas.microsoft.com/office/drawing/2014/main" val="880677522"/>
                  </a:ext>
                </a:extLst>
              </a:tr>
              <a:tr h="339625">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А4-</a:t>
                      </a:r>
                      <a:r>
                        <a:rPr lang="ru-RU" sz="1400">
                          <a:effectLst/>
                          <a:latin typeface="Arial" panose="020B0604020202020204" pitchFamily="34" charset="0"/>
                          <a:cs typeface="Arial" panose="020B0604020202020204" pitchFamily="34" charset="0"/>
                        </a:rPr>
                        <a:t>Қийин </a:t>
                      </a:r>
                      <a:r>
                        <a:rPr lang="uz-Cyrl-UZ" sz="1400">
                          <a:effectLst/>
                          <a:latin typeface="Arial" panose="020B0604020202020204" pitchFamily="34" charset="0"/>
                          <a:cs typeface="Arial" panose="020B0604020202020204" pitchFamily="34" charset="0"/>
                        </a:rPr>
                        <a:t>пулга айланадиган активлар (130)</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9525" marR="9525" marT="9525" marB="9525" anchor="ctr"/>
                </a:tc>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П4-</a:t>
                      </a:r>
                      <a:r>
                        <a:rPr lang="ru-RU" sz="1400" dirty="0" err="1">
                          <a:effectLst/>
                          <a:latin typeface="Arial" panose="020B0604020202020204" pitchFamily="34" charset="0"/>
                          <a:cs typeface="Arial" panose="020B0604020202020204" pitchFamily="34" charset="0"/>
                        </a:rPr>
                        <a:t>Доимий</a:t>
                      </a:r>
                      <a:r>
                        <a:rPr lang="ru-RU" sz="1400" dirty="0">
                          <a:effectLst/>
                          <a:latin typeface="Arial" panose="020B0604020202020204" pitchFamily="34" charset="0"/>
                          <a:cs typeface="Arial" panose="020B0604020202020204" pitchFamily="34" charset="0"/>
                        </a:rPr>
                        <a:t> </a:t>
                      </a:r>
                      <a:r>
                        <a:rPr lang="ru-RU" sz="1400" dirty="0" err="1">
                          <a:effectLst/>
                          <a:latin typeface="Arial" panose="020B0604020202020204" pitchFamily="34" charset="0"/>
                          <a:cs typeface="Arial" panose="020B0604020202020204" pitchFamily="34" charset="0"/>
                        </a:rPr>
                        <a:t>пассивлар</a:t>
                      </a:r>
                      <a:r>
                        <a:rPr lang="uz-Cyrl-UZ" sz="1400" dirty="0">
                          <a:effectLst/>
                          <a:latin typeface="Arial" panose="020B0604020202020204" pitchFamily="34" charset="0"/>
                          <a:cs typeface="Arial" panose="020B0604020202020204" pitchFamily="34" charset="0"/>
                        </a:rPr>
                        <a:t> (480)</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19050" marR="9525" marT="9525" marB="9525" anchor="ctr"/>
                </a:tc>
                <a:extLst>
                  <a:ext uri="{0D108BD9-81ED-4DB2-BD59-A6C34878D82A}">
                    <a16:rowId xmlns:a16="http://schemas.microsoft.com/office/drawing/2014/main" val="2615346652"/>
                  </a:ext>
                </a:extLst>
              </a:tr>
            </a:tbl>
          </a:graphicData>
        </a:graphic>
      </p:graphicFrame>
    </p:spTree>
    <p:extLst>
      <p:ext uri="{BB962C8B-B14F-4D97-AF65-F5344CB8AC3E}">
        <p14:creationId xmlns:p14="http://schemas.microsoft.com/office/powerpoint/2010/main" val="3603005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6FD9570-BDF9-4295-BBE6-DF855E8EEBDF}"/>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Тадбиркорлик субъектларининг ликвидлилиги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8C18AF1E-13DF-4DA9-B4E1-83570FF0C97A}"/>
              </a:ext>
            </a:extLst>
          </p:cNvPr>
          <p:cNvSpPr>
            <a:spLocks noGrp="1"/>
          </p:cNvSpPr>
          <p:nvPr>
            <p:ph idx="1"/>
          </p:nvPr>
        </p:nvSpPr>
        <p:spPr>
          <a:xfrm>
            <a:off x="457200" y="1988840"/>
            <a:ext cx="8229600" cy="4137323"/>
          </a:xfrm>
        </p:spPr>
        <p:txBody>
          <a:bodyPr>
            <a:normAutofit fontScale="85000" lnSpcReduction="10000"/>
          </a:bodyPr>
          <a:lstStyle/>
          <a:p>
            <a:pPr marL="0" indent="0" algn="ctr">
              <a:lnSpc>
                <a:spcPct val="110000"/>
              </a:lnSpc>
              <a:spcBef>
                <a:spcPts val="0"/>
              </a:spcBef>
              <a:buNone/>
            </a:pPr>
            <a:r>
              <a:rPr lang="uz-Cyrl-UZ" sz="2400" b="1" dirty="0">
                <a:solidFill>
                  <a:srgbClr val="7030A0"/>
                </a:solidFill>
                <a:latin typeface="Arial" panose="020B0604020202020204" pitchFamily="34" charset="0"/>
                <a:cs typeface="Arial" panose="020B0604020202020204" pitchFamily="34" charset="0"/>
              </a:rPr>
              <a:t>Бухгалтерия баланси ликвидлигини баҳолашда баланснинг тузиш даврийлигига (чораклик, ярим йиллик ва йиллик) муҳим ахамият қаратиш лозим. Кўпинча корхоналар фаолиятининг мавсумга боғлиқлиги, экспорт ва импорт қилинадиган маҳсулотлар бўйича контрактация шартномаларининг бажарилишига боғлиқлигига кўра уни йиллик оралиқ ўрганиш тавсия этилади.</a:t>
            </a:r>
          </a:p>
          <a:p>
            <a:pPr marL="0" indent="0" algn="ctr">
              <a:lnSpc>
                <a:spcPct val="110000"/>
              </a:lnSpc>
              <a:spcBef>
                <a:spcPts val="0"/>
              </a:spcBef>
              <a:buNone/>
            </a:pPr>
            <a:r>
              <a:rPr lang="uz-Cyrl-UZ" sz="2400" b="1" dirty="0">
                <a:solidFill>
                  <a:srgbClr val="7030A0"/>
                </a:solidFill>
                <a:latin typeface="Arial" panose="020B0604020202020204" pitchFamily="34" charset="0"/>
                <a:cs typeface="Arial" panose="020B0604020202020204" pitchFamily="34" charset="0"/>
              </a:rPr>
              <a:t>Бухгалтерия баланси элементлари ва жамланган қаторларини (моддаларини) узаро нисбатлаш асосида ликвидликни нисбий даражаларига ва тўловга қобиллик даражаларига ҳам баҳо бериш мумкин [7].</a:t>
            </a:r>
            <a:endParaRPr lang="ru-RU" sz="2400" b="1" dirty="0">
              <a:solidFill>
                <a:srgbClr val="7030A0"/>
              </a:solidFill>
              <a:latin typeface="Arial" panose="020B0604020202020204" pitchFamily="34" charset="0"/>
              <a:cs typeface="Arial" panose="020B0604020202020204" pitchFamily="34" charset="0"/>
            </a:endParaRPr>
          </a:p>
          <a:p>
            <a:pPr marL="0" indent="0" algn="ctr">
              <a:buNone/>
            </a:pPr>
            <a:endParaRPr lang="uz-Cyrl-UZ" sz="2400" b="1" dirty="0">
              <a:solidFill>
                <a:srgbClr val="7030A0"/>
              </a:solidFill>
              <a:latin typeface="Arial" panose="020B0604020202020204" pitchFamily="34" charset="0"/>
              <a:cs typeface="Arial" panose="020B0604020202020204" pitchFamily="34" charset="0"/>
            </a:endParaRPr>
          </a:p>
          <a:p>
            <a:pPr marL="0" indent="0" algn="ctr">
              <a:buNone/>
            </a:pPr>
            <a:r>
              <a:rPr lang="uz-Cyrl-UZ" sz="2400" b="1" dirty="0">
                <a:solidFill>
                  <a:srgbClr val="7030A0"/>
                </a:solidFill>
                <a:latin typeface="Arial" panose="020B0604020202020204" pitchFamily="34" charset="0"/>
                <a:cs typeface="Arial" panose="020B0604020202020204" pitchFamily="34" charset="0"/>
              </a:rPr>
              <a:t> </a:t>
            </a:r>
            <a:endParaRPr lang="ru-RU" sz="2400"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9267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C79E950-EA8C-40BC-AE80-32608CA5EFA7}"/>
              </a:ext>
            </a:extLst>
          </p:cNvPr>
          <p:cNvSpPr>
            <a:spLocks noGrp="1"/>
          </p:cNvSpPr>
          <p:nvPr>
            <p:ph type="title"/>
          </p:nvPr>
        </p:nvSpPr>
        <p:spPr/>
        <p:txBody>
          <a:bodyPr>
            <a:noAutofit/>
          </a:bodyPr>
          <a:lstStyle/>
          <a:p>
            <a:r>
              <a:rPr lang="uz-Cyrl-UZ" sz="2400" b="1" dirty="0">
                <a:solidFill>
                  <a:srgbClr val="0070C0"/>
                </a:solidFill>
                <a:latin typeface="Arial" panose="020B0604020202020204" pitchFamily="34" charset="0"/>
                <a:cs typeface="Arial" panose="020B0604020202020204" pitchFamily="34" charset="0"/>
              </a:rPr>
              <a:t>Бухгалтерия балансининг ликвидлик бўйича белгиланган нормалар ва уларнинг мутлақ ўзгаришлари [1]</a:t>
            </a:r>
            <a:endParaRPr lang="ru-RU" sz="2400" dirty="0">
              <a:solidFill>
                <a:srgbClr val="0070C0"/>
              </a:solidFill>
              <a:latin typeface="Arial" panose="020B0604020202020204" pitchFamily="34" charset="0"/>
              <a:cs typeface="Arial" panose="020B0604020202020204" pitchFamily="34" charset="0"/>
            </a:endParaRPr>
          </a:p>
        </p:txBody>
      </p:sp>
      <p:graphicFrame>
        <p:nvGraphicFramePr>
          <p:cNvPr id="4" name="Таблица 3">
            <a:extLst>
              <a:ext uri="{FF2B5EF4-FFF2-40B4-BE49-F238E27FC236}">
                <a16:creationId xmlns:a16="http://schemas.microsoft.com/office/drawing/2014/main" id="{659FA74C-A112-45A9-B86E-CE778D0C74E6}"/>
              </a:ext>
            </a:extLst>
          </p:cNvPr>
          <p:cNvGraphicFramePr>
            <a:graphicFrameLocks noGrp="1"/>
          </p:cNvGraphicFramePr>
          <p:nvPr>
            <p:extLst>
              <p:ext uri="{D42A27DB-BD31-4B8C-83A1-F6EECF244321}">
                <p14:modId xmlns:p14="http://schemas.microsoft.com/office/powerpoint/2010/main" val="2631290669"/>
              </p:ext>
            </p:extLst>
          </p:nvPr>
        </p:nvGraphicFramePr>
        <p:xfrm>
          <a:off x="971601" y="1700808"/>
          <a:ext cx="7200799" cy="4320478"/>
        </p:xfrm>
        <a:graphic>
          <a:graphicData uri="http://schemas.openxmlformats.org/drawingml/2006/table">
            <a:tbl>
              <a:tblPr firstRow="1" firstCol="1" lastRow="1" lastCol="1" bandRow="1" bandCol="1">
                <a:tableStyleId>{5C22544A-7EE6-4342-B048-85BDC9FD1C3A}</a:tableStyleId>
              </a:tblPr>
              <a:tblGrid>
                <a:gridCol w="1285857">
                  <a:extLst>
                    <a:ext uri="{9D8B030D-6E8A-4147-A177-3AD203B41FA5}">
                      <a16:colId xmlns:a16="http://schemas.microsoft.com/office/drawing/2014/main" val="1167588636"/>
                    </a:ext>
                  </a:extLst>
                </a:gridCol>
                <a:gridCol w="1075721">
                  <a:extLst>
                    <a:ext uri="{9D8B030D-6E8A-4147-A177-3AD203B41FA5}">
                      <a16:colId xmlns:a16="http://schemas.microsoft.com/office/drawing/2014/main" val="227809318"/>
                    </a:ext>
                  </a:extLst>
                </a:gridCol>
                <a:gridCol w="1182685">
                  <a:extLst>
                    <a:ext uri="{9D8B030D-6E8A-4147-A177-3AD203B41FA5}">
                      <a16:colId xmlns:a16="http://schemas.microsoft.com/office/drawing/2014/main" val="2937483748"/>
                    </a:ext>
                  </a:extLst>
                </a:gridCol>
                <a:gridCol w="1182685">
                  <a:extLst>
                    <a:ext uri="{9D8B030D-6E8A-4147-A177-3AD203B41FA5}">
                      <a16:colId xmlns:a16="http://schemas.microsoft.com/office/drawing/2014/main" val="1019754586"/>
                    </a:ext>
                  </a:extLst>
                </a:gridCol>
                <a:gridCol w="967996">
                  <a:extLst>
                    <a:ext uri="{9D8B030D-6E8A-4147-A177-3AD203B41FA5}">
                      <a16:colId xmlns:a16="http://schemas.microsoft.com/office/drawing/2014/main" val="2299553359"/>
                    </a:ext>
                  </a:extLst>
                </a:gridCol>
                <a:gridCol w="1505855">
                  <a:extLst>
                    <a:ext uri="{9D8B030D-6E8A-4147-A177-3AD203B41FA5}">
                      <a16:colId xmlns:a16="http://schemas.microsoft.com/office/drawing/2014/main" val="785165470"/>
                    </a:ext>
                  </a:extLst>
                </a:gridCol>
              </a:tblGrid>
              <a:tr h="463331">
                <a:tc>
                  <a:txBody>
                    <a:bodyPr/>
                    <a:lstStyle/>
                    <a:p>
                      <a:pPr algn="ctr">
                        <a:lnSpc>
                          <a:spcPct val="107000"/>
                        </a:lnSpc>
                        <a:spcAft>
                          <a:spcPts val="0"/>
                        </a:spcAft>
                      </a:pPr>
                      <a:r>
                        <a:rPr lang="uz-Cyrl-UZ" sz="1200">
                          <a:effectLst/>
                        </a:rPr>
                        <a:t>Ўзгаришлар</a:t>
                      </a:r>
                      <a:endParaRPr lang="ru-RU" sz="1100">
                        <a:effectLst/>
                      </a:endParaRPr>
                    </a:p>
                    <a:p>
                      <a:pPr algn="ctr">
                        <a:lnSpc>
                          <a:spcPct val="107000"/>
                        </a:lnSpc>
                        <a:spcAft>
                          <a:spcPts val="0"/>
                        </a:spcAft>
                      </a:pPr>
                      <a:r>
                        <a:rPr lang="uz-Cyrl-UZ" sz="1200">
                          <a:effectLst/>
                        </a:rPr>
                        <a:t>тартиби</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gridSpan="4">
                  <a:txBody>
                    <a:bodyPr/>
                    <a:lstStyle/>
                    <a:p>
                      <a:pPr algn="ctr">
                        <a:lnSpc>
                          <a:spcPct val="107000"/>
                        </a:lnSpc>
                        <a:spcAft>
                          <a:spcPts val="0"/>
                        </a:spcAft>
                      </a:pPr>
                      <a:r>
                        <a:rPr lang="uz-Cyrl-UZ" sz="1200">
                          <a:effectLst/>
                        </a:rPr>
                        <a:t>Мутлақ фарқланишлардаги  ўзгаришлар</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a:lnSpc>
                          <a:spcPct val="107000"/>
                        </a:lnSpc>
                        <a:spcAft>
                          <a:spcPts val="0"/>
                        </a:spcAft>
                      </a:pPr>
                      <a:r>
                        <a:rPr lang="uz-Cyrl-UZ" sz="1200">
                          <a:effectLst/>
                        </a:rPr>
                        <a:t>Ликвидлик даражаси</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15899492"/>
                  </a:ext>
                </a:extLst>
              </a:tr>
              <a:tr h="463331">
                <a:tc>
                  <a:txBody>
                    <a:bodyPr/>
                    <a:lstStyle/>
                    <a:p>
                      <a:pPr algn="ctr">
                        <a:lnSpc>
                          <a:spcPct val="107000"/>
                        </a:lnSpc>
                        <a:spcAft>
                          <a:spcPts val="0"/>
                        </a:spcAft>
                      </a:pPr>
                      <a:r>
                        <a:rPr lang="uz-Cyrl-UZ" sz="1200">
                          <a:effectLst/>
                        </a:rPr>
                        <a:t>1-ҳолат</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А1&gt;=П1</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А2&gt;=П2</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А3&gt;=П3</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А4&lt;=П4</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uz-Cyrl-UZ" sz="1200">
                          <a:effectLst/>
                        </a:rPr>
                        <a:t>Мутлақ ликвид баланс</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496955918"/>
                  </a:ext>
                </a:extLst>
              </a:tr>
              <a:tr h="226439">
                <a:tc>
                  <a:txBody>
                    <a:bodyPr/>
                    <a:lstStyle/>
                    <a:p>
                      <a:pPr algn="ctr">
                        <a:lnSpc>
                          <a:spcPct val="107000"/>
                        </a:lnSpc>
                        <a:spcAft>
                          <a:spcPts val="0"/>
                        </a:spcAft>
                      </a:pPr>
                      <a:r>
                        <a:rPr lang="uz-Cyrl-UZ" sz="1200">
                          <a:effectLst/>
                        </a:rPr>
                        <a:t>2-ҳолат</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А1&lt;=П1</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А2&gt;=П2</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А3&gt;=П3</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А4&lt;=П4</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uz-Cyrl-UZ" sz="1200">
                          <a:effectLst/>
                        </a:rPr>
                        <a:t>Ликвид баланс</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048360091"/>
                  </a:ext>
                </a:extLst>
              </a:tr>
              <a:tr h="463331">
                <a:tc>
                  <a:txBody>
                    <a:bodyPr/>
                    <a:lstStyle/>
                    <a:p>
                      <a:pPr algn="ctr">
                        <a:lnSpc>
                          <a:spcPct val="107000"/>
                        </a:lnSpc>
                        <a:spcAft>
                          <a:spcPts val="0"/>
                        </a:spcAft>
                      </a:pPr>
                      <a:r>
                        <a:rPr lang="uz-Cyrl-UZ" sz="1200">
                          <a:effectLst/>
                        </a:rPr>
                        <a:t>3-ҳолат</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А1&lt;=П1</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А2&lt;=П2</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А3&gt;=П3</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А4&lt;=П4</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uz-Cyrl-UZ" sz="1200">
                          <a:effectLst/>
                        </a:rPr>
                        <a:t>Ноликвид баланс</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18738235"/>
                  </a:ext>
                </a:extLst>
              </a:tr>
              <a:tr h="700223">
                <a:tc>
                  <a:txBody>
                    <a:bodyPr/>
                    <a:lstStyle/>
                    <a:p>
                      <a:pPr algn="ctr">
                        <a:lnSpc>
                          <a:spcPct val="107000"/>
                        </a:lnSpc>
                        <a:spcAft>
                          <a:spcPts val="0"/>
                        </a:spcAft>
                      </a:pPr>
                      <a:r>
                        <a:rPr lang="uz-Cyrl-UZ" sz="1200">
                          <a:effectLst/>
                        </a:rPr>
                        <a:t>4-ҳолат</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А1&lt;=П1</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А2&lt;=П2</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А3&lt;=П3</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200">
                          <a:effectLst/>
                        </a:rPr>
                        <a:t>А4&gt;=П4</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uz-Cyrl-UZ" sz="1200">
                          <a:effectLst/>
                        </a:rPr>
                        <a:t>Ночорлик ҳолатидаги баланс</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102685363"/>
                  </a:ext>
                </a:extLst>
              </a:tr>
              <a:tr h="2003823">
                <a:tc>
                  <a:txBody>
                    <a:bodyPr/>
                    <a:lstStyle/>
                    <a:p>
                      <a:pPr marL="71755" marR="71755" algn="ctr">
                        <a:lnSpc>
                          <a:spcPct val="107000"/>
                        </a:lnSpc>
                        <a:spcAft>
                          <a:spcPts val="0"/>
                        </a:spcAft>
                      </a:pPr>
                      <a:r>
                        <a:rPr lang="uz-Cyrl-UZ" sz="1200">
                          <a:effectLst/>
                        </a:rPr>
                        <a:t>х</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vert="vert270" anchor="ctr"/>
                </a:tc>
                <a:tc>
                  <a:txBody>
                    <a:bodyPr/>
                    <a:lstStyle/>
                    <a:p>
                      <a:pPr marL="71755" marR="71755" algn="ctr">
                        <a:lnSpc>
                          <a:spcPct val="107000"/>
                        </a:lnSpc>
                        <a:spcAft>
                          <a:spcPts val="0"/>
                        </a:spcAft>
                      </a:pPr>
                      <a:r>
                        <a:rPr lang="uz-Cyrl-UZ" sz="1200">
                          <a:effectLst/>
                        </a:rPr>
                        <a:t>Доимий харакатдаги активларнинг тўлов муддати келган мажбуриятлардан фарқи</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vert="vert270" anchor="ctr"/>
                </a:tc>
                <a:tc>
                  <a:txBody>
                    <a:bodyPr/>
                    <a:lstStyle/>
                    <a:p>
                      <a:pPr marL="71755" marR="71755" algn="ctr">
                        <a:lnSpc>
                          <a:spcPct val="107000"/>
                        </a:lnSpc>
                        <a:spcAft>
                          <a:spcPts val="0"/>
                        </a:spcAft>
                      </a:pPr>
                      <a:r>
                        <a:rPr lang="uz-Cyrl-UZ" sz="1200">
                          <a:effectLst/>
                        </a:rPr>
                        <a:t>Тез пулга айланадиган активларнинг қисқа муддатли мажбуриятлар ва қарзлардан фарқи</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vert="vert270" anchor="ctr"/>
                </a:tc>
                <a:tc>
                  <a:txBody>
                    <a:bodyPr/>
                    <a:lstStyle/>
                    <a:p>
                      <a:pPr marL="71755" marR="71755" algn="ctr">
                        <a:lnSpc>
                          <a:spcPct val="107000"/>
                        </a:lnSpc>
                        <a:spcAft>
                          <a:spcPts val="0"/>
                        </a:spcAft>
                      </a:pPr>
                      <a:r>
                        <a:rPr lang="uz-Cyrl-UZ" sz="1200">
                          <a:effectLst/>
                        </a:rPr>
                        <a:t>Секин пулга айлана-диган активларнинг  узоқ муддатли мажбуриятлардан фарқи</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vert="vert270" anchor="ctr"/>
                </a:tc>
                <a:tc>
                  <a:txBody>
                    <a:bodyPr/>
                    <a:lstStyle/>
                    <a:p>
                      <a:pPr marL="71755" marR="71755" algn="ctr">
                        <a:lnSpc>
                          <a:spcPct val="107000"/>
                        </a:lnSpc>
                        <a:spcAft>
                          <a:spcPts val="0"/>
                        </a:spcAft>
                      </a:pPr>
                      <a:r>
                        <a:rPr lang="uz-Cyrl-UZ" sz="1200">
                          <a:effectLst/>
                        </a:rPr>
                        <a:t>Доимий пассивларнинг қийин пулга айланадиган активлардан фарқи</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vert="vert270" anchor="ctr"/>
                </a:tc>
                <a:tc>
                  <a:txBody>
                    <a:bodyPr/>
                    <a:lstStyle/>
                    <a:p>
                      <a:pPr marL="71755" marR="71755" algn="ctr">
                        <a:lnSpc>
                          <a:spcPct val="107000"/>
                        </a:lnSpc>
                        <a:spcAft>
                          <a:spcPts val="0"/>
                        </a:spcAft>
                      </a:pPr>
                      <a:r>
                        <a:rPr lang="uz-Cyrl-UZ" sz="1200" dirty="0">
                          <a:effectLst/>
                        </a:rPr>
                        <a:t>х</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vert="vert270" anchor="ctr"/>
                </a:tc>
                <a:extLst>
                  <a:ext uri="{0D108BD9-81ED-4DB2-BD59-A6C34878D82A}">
                    <a16:rowId xmlns:a16="http://schemas.microsoft.com/office/drawing/2014/main" val="1032822461"/>
                  </a:ext>
                </a:extLst>
              </a:tr>
            </a:tbl>
          </a:graphicData>
        </a:graphic>
      </p:graphicFrame>
    </p:spTree>
    <p:extLst>
      <p:ext uri="{BB962C8B-B14F-4D97-AF65-F5344CB8AC3E}">
        <p14:creationId xmlns:p14="http://schemas.microsoft.com/office/powerpoint/2010/main" val="2649510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CC2C40-516A-4955-879F-5632065F4BE4}"/>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1. Тадбиркорлик субъектларининг ликвидлилиги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10D6A5DC-FF27-4AF1-A1DA-308BF1D58576}"/>
              </a:ext>
            </a:extLst>
          </p:cNvPr>
          <p:cNvSpPr>
            <a:spLocks noGrp="1"/>
          </p:cNvSpPr>
          <p:nvPr>
            <p:ph idx="1"/>
          </p:nvPr>
        </p:nvSpPr>
        <p:spPr/>
        <p:txBody>
          <a:bodyPr>
            <a:normAutofit fontScale="55000" lnSpcReduction="20000"/>
          </a:bodyPr>
          <a:lstStyle/>
          <a:p>
            <a:pPr marL="0" indent="0" algn="ctr">
              <a:lnSpc>
                <a:spcPct val="120000"/>
              </a:lnSpc>
              <a:spcBef>
                <a:spcPts val="0"/>
              </a:spcBef>
              <a:buNone/>
            </a:pPr>
            <a:r>
              <a:rPr lang="uz-Cyrl-UZ" dirty="0">
                <a:solidFill>
                  <a:srgbClr val="7030A0"/>
                </a:solidFill>
                <a:latin typeface="Arial" panose="020B0604020202020204" pitchFamily="34" charset="0"/>
                <a:cs typeface="Arial" panose="020B0604020202020204" pitchFamily="34" charset="0"/>
              </a:rPr>
              <a:t>К</a:t>
            </a:r>
            <a:r>
              <a:rPr lang="ru-RU" dirty="0" err="1">
                <a:solidFill>
                  <a:srgbClr val="7030A0"/>
                </a:solidFill>
                <a:latin typeface="Arial" panose="020B0604020202020204" pitchFamily="34" charset="0"/>
                <a:cs typeface="Arial" panose="020B0604020202020204" pitchFamily="34" charset="0"/>
              </a:rPr>
              <a:t>орхонада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ўз</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айланма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маблағлари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ҳамда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нақд</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ўз</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айланма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маблағлари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кўрсаткичлари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аниқланаётганда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Узоқ</a:t>
            </a:r>
            <a:r>
              <a:rPr lang="ru-RU" dirty="0">
                <a:solidFill>
                  <a:srgbClr val="7030A0"/>
                </a:solidFill>
                <a:latin typeface="Arial" panose="020B0604020202020204" pitchFamily="34" charset="0"/>
                <a:cs typeface="Arial" panose="020B0604020202020204" pitchFamily="34" charset="0"/>
              </a:rPr>
              <a:t> муддатли </a:t>
            </a:r>
            <a:r>
              <a:rPr lang="ru-RU" dirty="0" err="1">
                <a:solidFill>
                  <a:srgbClr val="7030A0"/>
                </a:solidFill>
                <a:latin typeface="Arial" panose="020B0604020202020204" pitchFamily="34" charset="0"/>
                <a:cs typeface="Arial" panose="020B0604020202020204" pitchFamily="34" charset="0"/>
              </a:rPr>
              <a:t>активлар</a:t>
            </a:r>
            <a:r>
              <a:rPr lang="ru-RU" dirty="0">
                <a:solidFill>
                  <a:srgbClr val="7030A0"/>
                </a:solidFill>
                <a:latin typeface="Arial" panose="020B0604020202020204" pitchFamily="34" charset="0"/>
                <a:cs typeface="Arial" panose="020B0604020202020204" pitchFamily="34" charset="0"/>
              </a:rPr>
              <a:t>” (130 </a:t>
            </a:r>
            <a:r>
              <a:rPr lang="ru-RU" dirty="0" err="1">
                <a:solidFill>
                  <a:srgbClr val="7030A0"/>
                </a:solidFill>
                <a:latin typeface="Arial" panose="020B0604020202020204" pitchFamily="34" charset="0"/>
                <a:cs typeface="Arial" panose="020B0604020202020204" pitchFamily="34" charset="0"/>
              </a:rPr>
              <a:t>сатр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таркибидан</a:t>
            </a:r>
            <a:r>
              <a:rPr lang="ru-RU" dirty="0">
                <a:solidFill>
                  <a:srgbClr val="7030A0"/>
                </a:solidFill>
                <a:latin typeface="Arial" panose="020B0604020202020204" pitchFamily="34" charset="0"/>
                <a:cs typeface="Arial" panose="020B0604020202020204" pitchFamily="34" charset="0"/>
              </a:rPr>
              <a:t> 0920 “</a:t>
            </a:r>
            <a:r>
              <a:rPr lang="ru-RU" dirty="0" err="1">
                <a:solidFill>
                  <a:srgbClr val="7030A0"/>
                </a:solidFill>
                <a:latin typeface="Arial" panose="020B0604020202020204" pitchFamily="34" charset="0"/>
                <a:cs typeface="Arial" panose="020B0604020202020204" pitchFamily="34" charset="0"/>
              </a:rPr>
              <a:t>Узоқ</a:t>
            </a:r>
            <a:r>
              <a:rPr lang="ru-RU" dirty="0">
                <a:solidFill>
                  <a:srgbClr val="7030A0"/>
                </a:solidFill>
                <a:latin typeface="Arial" panose="020B0604020202020204" pitchFamily="34" charset="0"/>
                <a:cs typeface="Arial" panose="020B0604020202020204" pitchFamily="34" charset="0"/>
              </a:rPr>
              <a:t> муддатли </a:t>
            </a:r>
            <a:r>
              <a:rPr lang="ru-RU" dirty="0" err="1">
                <a:solidFill>
                  <a:srgbClr val="7030A0"/>
                </a:solidFill>
                <a:latin typeface="Arial" panose="020B0604020202020204" pitchFamily="34" charset="0"/>
                <a:cs typeface="Arial" panose="020B0604020202020204" pitchFamily="34" charset="0"/>
              </a:rPr>
              <a:t>ижара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бўйича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олинадиган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тўловлар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счёти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қийматини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олиб</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ташлаш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керак</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Бунинг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ахборот</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манбаи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қилиб</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корхона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молиявий</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ҳисоботига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ёзиладиган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Тушунтириш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хати</a:t>
            </a:r>
            <a:r>
              <a:rPr lang="ru-RU" dirty="0">
                <a:solidFill>
                  <a:srgbClr val="7030A0"/>
                </a:solidFill>
                <a:latin typeface="Arial" panose="020B0604020202020204" pitchFamily="34" charset="0"/>
                <a:cs typeface="Arial" panose="020B0604020202020204" pitchFamily="34" charset="0"/>
              </a:rPr>
              <a:t>” да 0920 “</a:t>
            </a:r>
            <a:r>
              <a:rPr lang="ru-RU" dirty="0" err="1">
                <a:solidFill>
                  <a:srgbClr val="7030A0"/>
                </a:solidFill>
                <a:latin typeface="Arial" panose="020B0604020202020204" pitchFamily="34" charset="0"/>
                <a:cs typeface="Arial" panose="020B0604020202020204" pitchFamily="34" charset="0"/>
              </a:rPr>
              <a:t>Узоқ</a:t>
            </a:r>
            <a:r>
              <a:rPr lang="ru-RU" dirty="0">
                <a:solidFill>
                  <a:srgbClr val="7030A0"/>
                </a:solidFill>
                <a:latin typeface="Arial" panose="020B0604020202020204" pitchFamily="34" charset="0"/>
                <a:cs typeface="Arial" panose="020B0604020202020204" pitchFamily="34" charset="0"/>
              </a:rPr>
              <a:t> муддатли </a:t>
            </a:r>
            <a:r>
              <a:rPr lang="ru-RU" dirty="0" err="1">
                <a:solidFill>
                  <a:srgbClr val="7030A0"/>
                </a:solidFill>
                <a:latin typeface="Arial" panose="020B0604020202020204" pitchFamily="34" charset="0"/>
                <a:cs typeface="Arial" panose="020B0604020202020204" pitchFamily="34" charset="0"/>
              </a:rPr>
              <a:t>ижара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бўйича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олинадиган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тўловлар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счёти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қолдиғи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тўғрисида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қўшимча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маълумот</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мажбурий</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берилиши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керак</a:t>
            </a:r>
            <a:r>
              <a:rPr lang="ru-RU" dirty="0">
                <a:solidFill>
                  <a:srgbClr val="7030A0"/>
                </a:solidFill>
                <a:latin typeface="Arial" panose="020B0604020202020204" pitchFamily="34" charset="0"/>
                <a:cs typeface="Arial" panose="020B0604020202020204" pitchFamily="34" charset="0"/>
              </a:rPr>
              <a:t>.</a:t>
            </a:r>
          </a:p>
          <a:p>
            <a:pPr marL="0" indent="0" algn="ctr">
              <a:lnSpc>
                <a:spcPct val="120000"/>
              </a:lnSpc>
              <a:spcBef>
                <a:spcPts val="0"/>
              </a:spcBef>
              <a:buNone/>
            </a:pPr>
            <a:r>
              <a:rPr lang="uz-Cyrl-UZ" dirty="0">
                <a:solidFill>
                  <a:srgbClr val="7030A0"/>
                </a:solidFill>
                <a:latin typeface="Arial" panose="020B0604020202020204" pitchFamily="34" charset="0"/>
                <a:cs typeface="Arial" panose="020B0604020202020204" pitchFamily="34" charset="0"/>
              </a:rPr>
              <a:t>Б</a:t>
            </a:r>
            <a:r>
              <a:rPr lang="ru-RU" dirty="0" err="1">
                <a:solidFill>
                  <a:srgbClr val="7030A0"/>
                </a:solidFill>
                <a:latin typeface="Arial" panose="020B0604020202020204" pitchFamily="34" charset="0"/>
                <a:cs typeface="Arial" panose="020B0604020202020204" pitchFamily="34" charset="0"/>
              </a:rPr>
              <a:t>ухгалтерия</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баланси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пассивидаги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Бошқа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узоқ</a:t>
            </a:r>
            <a:r>
              <a:rPr lang="ru-RU" dirty="0">
                <a:solidFill>
                  <a:srgbClr val="7030A0"/>
                </a:solidFill>
                <a:latin typeface="Arial" panose="020B0604020202020204" pitchFamily="34" charset="0"/>
                <a:cs typeface="Arial" panose="020B0604020202020204" pitchFamily="34" charset="0"/>
              </a:rPr>
              <a:t> муддатли </a:t>
            </a:r>
            <a:r>
              <a:rPr lang="ru-RU" dirty="0" err="1">
                <a:solidFill>
                  <a:srgbClr val="7030A0"/>
                </a:solidFill>
                <a:latin typeface="Arial" panose="020B0604020202020204" pitchFamily="34" charset="0"/>
                <a:cs typeface="Arial" panose="020B0604020202020204" pitchFamily="34" charset="0"/>
              </a:rPr>
              <a:t>кечиктирилган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даромадлар</a:t>
            </a:r>
            <a:r>
              <a:rPr lang="ru-RU" dirty="0">
                <a:solidFill>
                  <a:srgbClr val="7030A0"/>
                </a:solidFill>
                <a:latin typeface="Arial" panose="020B0604020202020204" pitchFamily="34" charset="0"/>
                <a:cs typeface="Arial" panose="020B0604020202020204" pitchFamily="34" charset="0"/>
              </a:rPr>
              <a:t>” 7230 </a:t>
            </a:r>
            <a:r>
              <a:rPr lang="ru-RU" dirty="0" err="1">
                <a:solidFill>
                  <a:srgbClr val="7030A0"/>
                </a:solidFill>
                <a:latin typeface="Arial" panose="020B0604020202020204" pitchFamily="34" charset="0"/>
                <a:cs typeface="Arial" panose="020B0604020202020204" pitchFamily="34" charset="0"/>
              </a:rPr>
              <a:t>счёти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қолдиғи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бўйича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маълумотлар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корхона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молиявий</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ҳисоботидаги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ёзиладиган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Тушунтириш</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хати</a:t>
            </a:r>
            <a:r>
              <a:rPr lang="ru-RU" dirty="0">
                <a:solidFill>
                  <a:srgbClr val="7030A0"/>
                </a:solidFill>
                <a:latin typeface="Arial" panose="020B0604020202020204" pitchFamily="34" charset="0"/>
                <a:cs typeface="Arial" panose="020B0604020202020204" pitchFamily="34" charset="0"/>
              </a:rPr>
              <a:t>” да </a:t>
            </a:r>
            <a:r>
              <a:rPr lang="ru-RU" dirty="0" err="1">
                <a:solidFill>
                  <a:srgbClr val="7030A0"/>
                </a:solidFill>
                <a:latin typeface="Arial" panose="020B0604020202020204" pitchFamily="34" charset="0"/>
                <a:cs typeface="Arial" panose="020B0604020202020204" pitchFamily="34" charset="0"/>
              </a:rPr>
              <a:t>ахборот</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тарзида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ёзилиши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зарур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Бу</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ҳолатда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Ўз</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маблағлари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манбаси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ҳамда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узоқ</a:t>
            </a:r>
            <a:r>
              <a:rPr lang="ru-RU" dirty="0">
                <a:solidFill>
                  <a:srgbClr val="7030A0"/>
                </a:solidFill>
                <a:latin typeface="Arial" panose="020B0604020202020204" pitchFamily="34" charset="0"/>
                <a:cs typeface="Arial" panose="020B0604020202020204" pitchFamily="34" charset="0"/>
              </a:rPr>
              <a:t> муддатли кредит </a:t>
            </a:r>
            <a:r>
              <a:rPr lang="ru-RU" dirty="0" err="1">
                <a:solidFill>
                  <a:srgbClr val="7030A0"/>
                </a:solidFill>
                <a:latin typeface="Arial" panose="020B0604020202020204" pitchFamily="34" charset="0"/>
                <a:cs typeface="Arial" panose="020B0604020202020204" pitchFamily="34" charset="0"/>
              </a:rPr>
              <a:t>ва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қарзларнинг</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жами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суммасига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Бошқа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узоқ</a:t>
            </a:r>
            <a:r>
              <a:rPr lang="ru-RU" dirty="0">
                <a:solidFill>
                  <a:srgbClr val="7030A0"/>
                </a:solidFill>
                <a:latin typeface="Arial" panose="020B0604020202020204" pitchFamily="34" charset="0"/>
                <a:cs typeface="Arial" panose="020B0604020202020204" pitchFamily="34" charset="0"/>
              </a:rPr>
              <a:t> муддатли </a:t>
            </a:r>
            <a:r>
              <a:rPr lang="ru-RU" dirty="0" err="1">
                <a:solidFill>
                  <a:srgbClr val="7030A0"/>
                </a:solidFill>
                <a:latin typeface="Arial" panose="020B0604020202020204" pitchFamily="34" charset="0"/>
                <a:cs typeface="Arial" panose="020B0604020202020204" pitchFamily="34" charset="0"/>
              </a:rPr>
              <a:t>кечиктирилган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даромадлар</a:t>
            </a:r>
            <a:r>
              <a:rPr lang="ru-RU" dirty="0">
                <a:solidFill>
                  <a:srgbClr val="7030A0"/>
                </a:solidFill>
                <a:latin typeface="Arial" panose="020B0604020202020204" pitchFamily="34" charset="0"/>
                <a:cs typeface="Arial" panose="020B0604020202020204" pitchFamily="34" charset="0"/>
              </a:rPr>
              <a:t>” 7230 </a:t>
            </a:r>
            <a:r>
              <a:rPr lang="ru-RU" dirty="0" err="1">
                <a:solidFill>
                  <a:srgbClr val="7030A0"/>
                </a:solidFill>
                <a:latin typeface="Arial" panose="020B0604020202020204" pitchFamily="34" charset="0"/>
                <a:cs typeface="Arial" panose="020B0604020202020204" pitchFamily="34" charset="0"/>
              </a:rPr>
              <a:t>счёти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қолдиқ</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суммаси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қўшилади</a:t>
            </a:r>
            <a:r>
              <a:rPr lang="ru-RU" dirty="0">
                <a:solidFill>
                  <a:srgbClr val="7030A0"/>
                </a:solidFill>
                <a:latin typeface="Arial" panose="020B0604020202020204" pitchFamily="34" charset="0"/>
                <a:cs typeface="Arial" panose="020B0604020202020204" pitchFamily="34" charset="0"/>
              </a:rPr>
              <a:t>. Ушбу </a:t>
            </a:r>
            <a:r>
              <a:rPr lang="ru-RU" dirty="0" err="1">
                <a:solidFill>
                  <a:srgbClr val="7030A0"/>
                </a:solidFill>
                <a:latin typeface="Arial" panose="020B0604020202020204" pitchFamily="34" charset="0"/>
                <a:cs typeface="Arial" panose="020B0604020202020204" pitchFamily="34" charset="0"/>
              </a:rPr>
              <a:t>қийматдан</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Узоқ</a:t>
            </a:r>
            <a:r>
              <a:rPr lang="ru-RU" dirty="0">
                <a:solidFill>
                  <a:srgbClr val="7030A0"/>
                </a:solidFill>
                <a:latin typeface="Arial" panose="020B0604020202020204" pitchFamily="34" charset="0"/>
                <a:cs typeface="Arial" panose="020B0604020202020204" pitchFamily="34" charset="0"/>
              </a:rPr>
              <a:t> муддатли </a:t>
            </a:r>
            <a:r>
              <a:rPr lang="ru-RU" dirty="0" err="1">
                <a:solidFill>
                  <a:srgbClr val="7030A0"/>
                </a:solidFill>
                <a:latin typeface="Arial" panose="020B0604020202020204" pitchFamily="34" charset="0"/>
                <a:cs typeface="Arial" panose="020B0604020202020204" pitchFamily="34" charset="0"/>
              </a:rPr>
              <a:t>активлар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суммаси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олиб</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ташланса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ўз</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айланма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маблағлари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ҳамда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нақд</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ўз</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айланма</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маблағлари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тўғрисидаги</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маълумотлар</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аниқ</a:t>
            </a:r>
            <a:r>
              <a:rPr lang="ru-RU" dirty="0">
                <a:solidFill>
                  <a:srgbClr val="7030A0"/>
                </a:solidFill>
                <a:latin typeface="Arial" panose="020B0604020202020204" pitchFamily="34" charset="0"/>
                <a:cs typeface="Arial" panose="020B0604020202020204" pitchFamily="34" charset="0"/>
              </a:rPr>
              <a:t> </a:t>
            </a:r>
            <a:r>
              <a:rPr lang="ru-RU" dirty="0" err="1">
                <a:solidFill>
                  <a:srgbClr val="7030A0"/>
                </a:solidFill>
                <a:latin typeface="Arial" panose="020B0604020202020204" pitchFamily="34" charset="0"/>
                <a:cs typeface="Arial" panose="020B0604020202020204" pitchFamily="34" charset="0"/>
              </a:rPr>
              <a:t>ҳисобланади</a:t>
            </a:r>
            <a:r>
              <a:rPr lang="ru-RU" dirty="0">
                <a:solidFill>
                  <a:srgbClr val="7030A0"/>
                </a:solidFill>
                <a:latin typeface="Arial" panose="020B0604020202020204" pitchFamily="34" charset="0"/>
                <a:cs typeface="Arial" panose="020B0604020202020204" pitchFamily="34" charset="0"/>
              </a:rPr>
              <a:t>.</a:t>
            </a:r>
          </a:p>
          <a:p>
            <a:pPr marL="0" indent="0" algn="ctr">
              <a:buNone/>
            </a:pP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374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2. Тадбиркорлик субъектларининг тўловга қобиллиги</a:t>
            </a:r>
          </a:p>
        </p:txBody>
      </p:sp>
      <p:sp>
        <p:nvSpPr>
          <p:cNvPr id="3" name="Содержимое 2"/>
          <p:cNvSpPr>
            <a:spLocks noGrp="1"/>
          </p:cNvSpPr>
          <p:nvPr>
            <p:ph idx="1"/>
          </p:nvPr>
        </p:nvSpPr>
        <p:spPr>
          <a:xfrm>
            <a:off x="457200" y="1844824"/>
            <a:ext cx="8229600" cy="4281339"/>
          </a:xfrm>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Тадбиркорлик субъектларининг тўловга қобиллиги деганда унинг контрагентлар олдидаги мажбуриятларини ўз вақтида ва тўлиқ бажариши учун молиявий имкониятга эга эканлиги тушунилади.</a:t>
            </a:r>
          </a:p>
          <a:p>
            <a:pPr algn="ctr">
              <a:spcBef>
                <a:spcPts val="0"/>
              </a:spcBef>
              <a:buNone/>
            </a:pPr>
            <a:r>
              <a:rPr lang="uz-Cyrl-UZ" sz="2400" b="1" dirty="0">
                <a:solidFill>
                  <a:srgbClr val="7030A0"/>
                </a:solidFill>
                <a:latin typeface="Arial" pitchFamily="34" charset="0"/>
                <a:cs typeface="Arial" pitchFamily="34" charset="0"/>
              </a:rPr>
              <a:t>Тўловга қобиллик тушунчаси ликвидлилик тушунчасига қараганда кенг тушунча ҳисобланади.</a:t>
            </a:r>
          </a:p>
          <a:p>
            <a:pPr algn="ctr">
              <a:buNone/>
            </a:pPr>
            <a:endParaRPr lang="ru-RU" sz="2400" dirty="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2. Тадбиркорлик субъектларининг тўловга қобиллиги</a:t>
            </a:r>
          </a:p>
        </p:txBody>
      </p:sp>
      <p:sp>
        <p:nvSpPr>
          <p:cNvPr id="3" name="Содержимое 2"/>
          <p:cNvSpPr>
            <a:spLocks noGrp="1"/>
          </p:cNvSpPr>
          <p:nvPr>
            <p:ph idx="1"/>
          </p:nvPr>
        </p:nvSpPr>
        <p:spPr>
          <a:xfrm>
            <a:off x="457200" y="2060848"/>
            <a:ext cx="8229600" cy="4065315"/>
          </a:xfrm>
        </p:spPr>
        <p:txBody>
          <a:bodyPr>
            <a:normAutofit/>
          </a:bodyPr>
          <a:lstStyle/>
          <a:p>
            <a:pPr algn="ctr">
              <a:lnSpc>
                <a:spcPct val="110000"/>
              </a:lnSpc>
              <a:spcBef>
                <a:spcPts val="0"/>
              </a:spcBef>
              <a:buNone/>
            </a:pPr>
            <a:r>
              <a:rPr lang="uz-Cyrl-UZ" sz="2400" b="1" dirty="0">
                <a:solidFill>
                  <a:srgbClr val="7030A0"/>
                </a:solidFill>
                <a:latin typeface="Arial" pitchFamily="34" charset="0"/>
                <a:cs typeface="Arial" pitchFamily="34" charset="0"/>
              </a:rPr>
              <a:t>Тадбиркорлик субъектларининг тўловга қобиллик кўрсаткичлари:</a:t>
            </a:r>
          </a:p>
          <a:p>
            <a:pPr algn="ctr">
              <a:lnSpc>
                <a:spcPct val="110000"/>
              </a:lnSpc>
              <a:spcBef>
                <a:spcPts val="0"/>
              </a:spcBef>
              <a:buNone/>
            </a:pPr>
            <a:r>
              <a:rPr lang="uz-Cyrl-UZ" sz="2400" b="1" dirty="0">
                <a:solidFill>
                  <a:srgbClr val="7030A0"/>
                </a:solidFill>
                <a:latin typeface="Arial" pitchFamily="34" charset="0"/>
                <a:cs typeface="Arial" pitchFamily="34" charset="0"/>
              </a:rPr>
              <a:t>1. Молиявий мухторлик коэффициенти:</a:t>
            </a:r>
          </a:p>
          <a:p>
            <a:pPr algn="ctr">
              <a:lnSpc>
                <a:spcPct val="110000"/>
              </a:lnSpc>
              <a:spcBef>
                <a:spcPts val="0"/>
              </a:spcBef>
              <a:buNone/>
            </a:pPr>
            <a:r>
              <a:rPr lang="uz-Cyrl-UZ" sz="2400" b="1" dirty="0">
                <a:solidFill>
                  <a:srgbClr val="7030A0"/>
                </a:solidFill>
                <a:latin typeface="Arial" pitchFamily="34" charset="0"/>
                <a:cs typeface="Arial" pitchFamily="34" charset="0"/>
              </a:rPr>
              <a:t>Капитал : (Капитал </a:t>
            </a:r>
            <a:r>
              <a:rPr lang="en-US" sz="2400" b="1" dirty="0">
                <a:solidFill>
                  <a:srgbClr val="7030A0"/>
                </a:solidFill>
                <a:latin typeface="Arial" pitchFamily="34" charset="0"/>
                <a:cs typeface="Arial" pitchFamily="34" charset="0"/>
              </a:rPr>
              <a:t>+</a:t>
            </a:r>
            <a:r>
              <a:rPr lang="uz-Cyrl-UZ" sz="2400" b="1" dirty="0">
                <a:solidFill>
                  <a:srgbClr val="7030A0"/>
                </a:solidFill>
                <a:latin typeface="Arial" pitchFamily="34" charset="0"/>
                <a:cs typeface="Arial" pitchFamily="34" charset="0"/>
              </a:rPr>
              <a:t> Жалб қилинган маблағлар)</a:t>
            </a:r>
          </a:p>
          <a:p>
            <a:pPr algn="ctr">
              <a:lnSpc>
                <a:spcPct val="110000"/>
              </a:lnSpc>
              <a:spcBef>
                <a:spcPts val="0"/>
              </a:spcBef>
              <a:buNone/>
            </a:pPr>
            <a:r>
              <a:rPr lang="uz-Cyrl-UZ" sz="2400" b="1" dirty="0">
                <a:solidFill>
                  <a:srgbClr val="7030A0"/>
                </a:solidFill>
                <a:latin typeface="Arial" pitchFamily="34" charset="0"/>
                <a:cs typeface="Arial" pitchFamily="34" charset="0"/>
              </a:rPr>
              <a:t>Ушбу кўрсаткич 0,5 га тенг бўлса ва ундан юқори бўлса яхши [7].</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96974"/>
          </a:xfrm>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2060848"/>
            <a:ext cx="8229600" cy="4065315"/>
          </a:xfrm>
        </p:spPr>
        <p:txBody>
          <a:bodyPr>
            <a:normAutofit lnSpcReduction="10000"/>
          </a:bodyPr>
          <a:lstStyle/>
          <a:p>
            <a:pPr algn="ctr">
              <a:lnSpc>
                <a:spcPct val="110000"/>
              </a:lnSpc>
              <a:spcBef>
                <a:spcPts val="0"/>
              </a:spcBef>
              <a:buNone/>
            </a:pPr>
            <a:r>
              <a:rPr lang="uz-Cyrl-UZ" sz="2400" b="1" dirty="0">
                <a:solidFill>
                  <a:srgbClr val="7030A0"/>
                </a:solidFill>
                <a:latin typeface="Arial" pitchFamily="34" charset="0"/>
                <a:cs typeface="Arial" pitchFamily="34" charset="0"/>
              </a:rPr>
              <a:t>Тадбиркорлик субъектларининг тўловга қобиллик кўрсаткичлари:</a:t>
            </a:r>
          </a:p>
          <a:p>
            <a:pPr algn="ctr">
              <a:lnSpc>
                <a:spcPct val="110000"/>
              </a:lnSpc>
              <a:spcBef>
                <a:spcPts val="0"/>
              </a:spcBef>
              <a:buNone/>
            </a:pPr>
            <a:r>
              <a:rPr lang="uz-Cyrl-UZ" sz="2400" b="1" dirty="0">
                <a:solidFill>
                  <a:srgbClr val="7030A0"/>
                </a:solidFill>
                <a:latin typeface="Arial" pitchFamily="34" charset="0"/>
                <a:cs typeface="Arial" pitchFamily="34" charset="0"/>
              </a:rPr>
              <a:t>2. Жалб қилинган маблағлар таркиби коэффициенти:</a:t>
            </a:r>
          </a:p>
          <a:p>
            <a:pPr algn="ctr">
              <a:lnSpc>
                <a:spcPct val="110000"/>
              </a:lnSpc>
              <a:spcBef>
                <a:spcPts val="0"/>
              </a:spcBef>
              <a:buNone/>
            </a:pPr>
            <a:r>
              <a:rPr lang="uz-Cyrl-UZ" sz="2400" b="1" dirty="0">
                <a:solidFill>
                  <a:srgbClr val="7030A0"/>
                </a:solidFill>
                <a:latin typeface="Arial" pitchFamily="34" charset="0"/>
                <a:cs typeface="Arial" pitchFamily="34" charset="0"/>
              </a:rPr>
              <a:t>ҚМҚ : ЖҚМ</a:t>
            </a:r>
          </a:p>
          <a:p>
            <a:pPr algn="ctr">
              <a:lnSpc>
                <a:spcPct val="110000"/>
              </a:lnSpc>
              <a:spcBef>
                <a:spcPts val="0"/>
              </a:spcBef>
              <a:buNone/>
            </a:pPr>
            <a:r>
              <a:rPr lang="uz-Cyrl-UZ" sz="2400" b="1" dirty="0">
                <a:solidFill>
                  <a:srgbClr val="7030A0"/>
                </a:solidFill>
                <a:latin typeface="Arial" pitchFamily="34" charset="0"/>
                <a:cs typeface="Arial" pitchFamily="34" charset="0"/>
              </a:rPr>
              <a:t>Бу ерда:</a:t>
            </a:r>
          </a:p>
          <a:p>
            <a:pPr algn="ctr">
              <a:lnSpc>
                <a:spcPct val="110000"/>
              </a:lnSpc>
              <a:spcBef>
                <a:spcPts val="0"/>
              </a:spcBef>
              <a:buNone/>
            </a:pPr>
            <a:r>
              <a:rPr lang="uz-Cyrl-UZ" sz="2400" b="1" dirty="0">
                <a:solidFill>
                  <a:srgbClr val="7030A0"/>
                </a:solidFill>
                <a:latin typeface="Arial" pitchFamily="34" charset="0"/>
                <a:cs typeface="Arial" pitchFamily="34" charset="0"/>
              </a:rPr>
              <a:t>ҚИҚ - қисқа муддатли қарздорлик</a:t>
            </a:r>
          </a:p>
          <a:p>
            <a:pPr algn="ctr">
              <a:lnSpc>
                <a:spcPct val="110000"/>
              </a:lnSpc>
              <a:spcBef>
                <a:spcPts val="0"/>
              </a:spcBef>
              <a:buNone/>
            </a:pPr>
            <a:r>
              <a:rPr lang="uz-Cyrl-UZ" sz="2400" b="1" dirty="0">
                <a:solidFill>
                  <a:srgbClr val="7030A0"/>
                </a:solidFill>
                <a:latin typeface="Arial" pitchFamily="34" charset="0"/>
                <a:cs typeface="Arial" pitchFamily="34" charset="0"/>
              </a:rPr>
              <a:t>ЖҚМ - Жалб қилинган маблағлар</a:t>
            </a:r>
          </a:p>
          <a:p>
            <a:pPr algn="ctr">
              <a:lnSpc>
                <a:spcPct val="110000"/>
              </a:lnSpc>
              <a:spcBef>
                <a:spcPts val="0"/>
              </a:spcBef>
              <a:buNone/>
            </a:pPr>
            <a:r>
              <a:rPr lang="uz-Cyrl-UZ" sz="2400" b="1" dirty="0">
                <a:solidFill>
                  <a:srgbClr val="7030A0"/>
                </a:solidFill>
                <a:latin typeface="Arial" pitchFamily="34" charset="0"/>
                <a:cs typeface="Arial" pitchFamily="34" charset="0"/>
              </a:rPr>
              <a:t>Ушбу кўрсаткич 1 га қанчалик яқин бўлса, шунча яхши ҳисобланади [6].</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2. Тадбиркорлик субъектларининг тўловга қобиллиги</a:t>
            </a:r>
          </a:p>
        </p:txBody>
      </p:sp>
      <p:sp>
        <p:nvSpPr>
          <p:cNvPr id="3" name="Содержимое 2"/>
          <p:cNvSpPr>
            <a:spLocks noGrp="1"/>
          </p:cNvSpPr>
          <p:nvPr>
            <p:ph idx="1"/>
          </p:nvPr>
        </p:nvSpPr>
        <p:spPr>
          <a:xfrm>
            <a:off x="457200" y="1857364"/>
            <a:ext cx="8229600" cy="4739988"/>
          </a:xfrm>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Тадбиркорлик субъектларининг тўловга қобиллик кўрсаткичлари:</a:t>
            </a:r>
          </a:p>
          <a:p>
            <a:pPr algn="ctr">
              <a:spcBef>
                <a:spcPts val="0"/>
              </a:spcBef>
              <a:buNone/>
            </a:pPr>
            <a:r>
              <a:rPr lang="uz-Cyrl-UZ" sz="2400" b="1" dirty="0">
                <a:solidFill>
                  <a:srgbClr val="7030A0"/>
                </a:solidFill>
                <a:latin typeface="Arial" pitchFamily="34" charset="0"/>
                <a:cs typeface="Arial" pitchFamily="34" charset="0"/>
              </a:rPr>
              <a:t>3. Молиявий левераж коэффициенти:</a:t>
            </a:r>
          </a:p>
          <a:p>
            <a:pPr algn="ctr">
              <a:spcBef>
                <a:spcPts val="0"/>
              </a:spcBef>
              <a:buNone/>
            </a:pPr>
            <a:r>
              <a:rPr lang="uz-Cyrl-UZ" sz="2400" b="1" dirty="0">
                <a:solidFill>
                  <a:srgbClr val="7030A0"/>
                </a:solidFill>
                <a:latin typeface="Arial" pitchFamily="34" charset="0"/>
                <a:cs typeface="Arial" pitchFamily="34" charset="0"/>
              </a:rPr>
              <a:t>АЎС : КЎС</a:t>
            </a:r>
          </a:p>
          <a:p>
            <a:pPr algn="ctr">
              <a:spcBef>
                <a:spcPts val="0"/>
              </a:spcBef>
              <a:buNone/>
            </a:pPr>
            <a:r>
              <a:rPr lang="uz-Cyrl-UZ" sz="2400" b="1" dirty="0">
                <a:solidFill>
                  <a:srgbClr val="7030A0"/>
                </a:solidFill>
                <a:latin typeface="Arial" pitchFamily="34" charset="0"/>
                <a:cs typeface="Arial" pitchFamily="34" charset="0"/>
              </a:rPr>
              <a:t>Бу ерда:</a:t>
            </a:r>
          </a:p>
          <a:p>
            <a:pPr algn="ctr">
              <a:spcBef>
                <a:spcPts val="0"/>
              </a:spcBef>
              <a:buNone/>
            </a:pPr>
            <a:r>
              <a:rPr lang="uz-Cyrl-UZ" sz="2400" b="1" dirty="0">
                <a:solidFill>
                  <a:srgbClr val="7030A0"/>
                </a:solidFill>
                <a:latin typeface="Arial" pitchFamily="34" charset="0"/>
                <a:cs typeface="Arial" pitchFamily="34" charset="0"/>
              </a:rPr>
              <a:t>АЎС – активларнинг ўртача суммаси</a:t>
            </a:r>
          </a:p>
          <a:p>
            <a:pPr algn="ctr">
              <a:spcBef>
                <a:spcPts val="0"/>
              </a:spcBef>
              <a:buNone/>
            </a:pPr>
            <a:r>
              <a:rPr lang="uz-Cyrl-UZ" sz="2400" b="1" dirty="0">
                <a:solidFill>
                  <a:srgbClr val="7030A0"/>
                </a:solidFill>
                <a:latin typeface="Arial" pitchFamily="34" charset="0"/>
                <a:cs typeface="Arial" pitchFamily="34" charset="0"/>
              </a:rPr>
              <a:t>КЎС – капиталнинг ўртача суммаси [5].</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spcBef>
                <a:spcPts val="0"/>
              </a:spcBef>
            </a:pPr>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2060848"/>
            <a:ext cx="8229600" cy="4065315"/>
          </a:xfrm>
        </p:spPr>
        <p:txBody>
          <a:bodyPr>
            <a:normAutofit/>
          </a:bodyPr>
          <a:lstStyle/>
          <a:p>
            <a:pPr algn="ctr">
              <a:spcBef>
                <a:spcPts val="0"/>
              </a:spcBef>
              <a:buNone/>
            </a:pPr>
            <a:r>
              <a:rPr lang="uz-Cyrl-UZ" sz="2600" b="1" dirty="0">
                <a:solidFill>
                  <a:srgbClr val="7030A0"/>
                </a:solidFill>
                <a:latin typeface="Arial" pitchFamily="34" charset="0"/>
                <a:cs typeface="Arial" pitchFamily="34" charset="0"/>
              </a:rPr>
              <a:t>Тадбиркорлик субъектларининг тўловга қобиллик кўрсаткичлари:</a:t>
            </a:r>
          </a:p>
          <a:p>
            <a:pPr algn="ctr">
              <a:spcBef>
                <a:spcPts val="0"/>
              </a:spcBef>
              <a:buNone/>
            </a:pPr>
            <a:r>
              <a:rPr lang="uz-Cyrl-UZ" sz="2600" b="1" dirty="0">
                <a:solidFill>
                  <a:srgbClr val="7030A0"/>
                </a:solidFill>
                <a:latin typeface="Arial" pitchFamily="34" charset="0"/>
                <a:cs typeface="Arial" pitchFamily="34" charset="0"/>
              </a:rPr>
              <a:t>3. Молиявий маржа коэффициенти:</a:t>
            </a:r>
          </a:p>
          <a:p>
            <a:pPr algn="ctr">
              <a:buNone/>
            </a:pPr>
            <a:r>
              <a:rPr lang="uz-Cyrl-UZ" sz="2600" b="1" dirty="0">
                <a:solidFill>
                  <a:srgbClr val="7030A0"/>
                </a:solidFill>
                <a:latin typeface="Arial" pitchFamily="34" charset="0"/>
                <a:cs typeface="Arial" pitchFamily="34" charset="0"/>
              </a:rPr>
              <a:t>Кредитлар : (Активлар – Қарз мажбуриятлари)</a:t>
            </a:r>
            <a:endParaRPr lang="ru-RU" sz="2600" dirty="0">
              <a:solidFill>
                <a:srgbClr val="7030A0"/>
              </a:solidFill>
              <a:latin typeface="Arial" pitchFamily="34" charset="0"/>
              <a:cs typeface="Arial" pitchFamily="34" charset="0"/>
            </a:endParaRPr>
          </a:p>
          <a:p>
            <a:pPr algn="ctr">
              <a:buNone/>
            </a:pPr>
            <a:r>
              <a:rPr lang="uz-Cyrl-UZ" sz="2600" b="1" dirty="0">
                <a:solidFill>
                  <a:srgbClr val="7030A0"/>
                </a:solidFill>
                <a:latin typeface="Arial" pitchFamily="34" charset="0"/>
                <a:cs typeface="Arial" pitchFamily="34" charset="0"/>
              </a:rPr>
              <a:t>Ушбу кўрсаткичнинг энг юқори меъёрий даражаси 1 га тенг [3].</a:t>
            </a:r>
            <a:endParaRPr lang="ru-RU" sz="2600" b="1" dirty="0">
              <a:solidFill>
                <a:srgbClr val="7030A0"/>
              </a:solidFill>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916832"/>
            <a:ext cx="8229600" cy="4209331"/>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Умумий пул оқимини аниқлаш формуласи:</a:t>
            </a:r>
          </a:p>
          <a:p>
            <a:pPr algn="ctr">
              <a:spcBef>
                <a:spcPts val="0"/>
              </a:spcBef>
              <a:buNone/>
            </a:pPr>
            <a:r>
              <a:rPr lang="uz-Cyrl-UZ" sz="2800" b="1" dirty="0">
                <a:solidFill>
                  <a:srgbClr val="7030A0"/>
                </a:solidFill>
                <a:latin typeface="Arial" pitchFamily="34" charset="0"/>
                <a:cs typeface="Arial" pitchFamily="34" charset="0"/>
              </a:rPr>
              <a:t>УПО </a:t>
            </a:r>
            <a:r>
              <a:rPr lang="en-US" sz="2800" b="1" dirty="0">
                <a:solidFill>
                  <a:srgbClr val="7030A0"/>
                </a:solidFill>
                <a:latin typeface="Arial" pitchFamily="34" charset="0"/>
                <a:cs typeface="Arial" pitchFamily="34" charset="0"/>
              </a:rPr>
              <a:t>= </a:t>
            </a:r>
            <a:r>
              <a:rPr lang="uz-Cyrl-UZ" sz="2800" b="1" dirty="0">
                <a:solidFill>
                  <a:srgbClr val="7030A0"/>
                </a:solidFill>
                <a:latin typeface="Arial" pitchFamily="34" charset="0"/>
                <a:cs typeface="Arial" pitchFamily="34" charset="0"/>
              </a:rPr>
              <a:t>ПМК – ПМЧ </a:t>
            </a:r>
          </a:p>
          <a:p>
            <a:pPr algn="ctr">
              <a:spcBef>
                <a:spcPts val="0"/>
              </a:spcBef>
              <a:buNone/>
            </a:pPr>
            <a:r>
              <a:rPr lang="uz-Cyrl-UZ" sz="2800" b="1" dirty="0">
                <a:solidFill>
                  <a:srgbClr val="7030A0"/>
                </a:solidFill>
                <a:latin typeface="Arial" pitchFamily="34" charset="0"/>
                <a:cs typeface="Arial" pitchFamily="34" charset="0"/>
              </a:rPr>
              <a:t>Бу ерда:</a:t>
            </a:r>
          </a:p>
          <a:p>
            <a:pPr algn="ctr">
              <a:spcBef>
                <a:spcPts val="0"/>
              </a:spcBef>
              <a:buNone/>
            </a:pPr>
            <a:r>
              <a:rPr lang="uz-Cyrl-UZ" sz="2800" b="1" dirty="0">
                <a:solidFill>
                  <a:srgbClr val="7030A0"/>
                </a:solidFill>
                <a:latin typeface="Arial" pitchFamily="34" charset="0"/>
                <a:cs typeface="Arial" pitchFamily="34" charset="0"/>
              </a:rPr>
              <a:t>УПО – умумий пул оқими</a:t>
            </a:r>
          </a:p>
          <a:p>
            <a:pPr algn="ctr">
              <a:spcBef>
                <a:spcPts val="0"/>
              </a:spcBef>
              <a:buNone/>
            </a:pPr>
            <a:r>
              <a:rPr lang="uz-Cyrl-UZ" sz="2800" b="1" dirty="0">
                <a:solidFill>
                  <a:srgbClr val="7030A0"/>
                </a:solidFill>
                <a:latin typeface="Arial" pitchFamily="34" charset="0"/>
                <a:cs typeface="Arial" pitchFamily="34" charset="0"/>
              </a:rPr>
              <a:t>ПМК – пул маблағлари кирими</a:t>
            </a:r>
          </a:p>
          <a:p>
            <a:pPr algn="ctr">
              <a:spcBef>
                <a:spcPts val="0"/>
              </a:spcBef>
              <a:buNone/>
            </a:pPr>
            <a:r>
              <a:rPr lang="uz-Cyrl-UZ" sz="2800" b="1" dirty="0">
                <a:solidFill>
                  <a:srgbClr val="7030A0"/>
                </a:solidFill>
                <a:latin typeface="Arial" pitchFamily="34" charset="0"/>
                <a:cs typeface="Arial" pitchFamily="34" charset="0"/>
              </a:rPr>
              <a:t>ПМЧ – пул маблағлари чиқими [7].</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85000" lnSpcReduction="20000"/>
          </a:bodyPr>
          <a:lstStyle/>
          <a:p>
            <a:pPr algn="ctr">
              <a:lnSpc>
                <a:spcPct val="110000"/>
              </a:lnSpc>
              <a:spcBef>
                <a:spcPts val="0"/>
              </a:spcBef>
              <a:buNone/>
            </a:pPr>
            <a:r>
              <a:rPr lang="uz-Cyrl-UZ" sz="3300" b="1" u="sng" dirty="0">
                <a:solidFill>
                  <a:srgbClr val="7030A0"/>
                </a:solidFill>
                <a:latin typeface="Arial" pitchFamily="34" charset="0"/>
                <a:cs typeface="Arial" pitchFamily="34" charset="0"/>
              </a:rPr>
              <a:t>Пул маблағларининг кирим элементлари:</a:t>
            </a:r>
            <a:endParaRPr lang="ru-RU" sz="3300" b="1" u="sng" dirty="0">
              <a:solidFill>
                <a:srgbClr val="7030A0"/>
              </a:solidFill>
              <a:latin typeface="Arial" pitchFamily="34" charset="0"/>
              <a:cs typeface="Arial" pitchFamily="34" charset="0"/>
            </a:endParaRPr>
          </a:p>
          <a:p>
            <a:pPr algn="ctr">
              <a:lnSpc>
                <a:spcPct val="110000"/>
              </a:lnSpc>
              <a:spcBef>
                <a:spcPts val="0"/>
              </a:spcBef>
              <a:buNone/>
            </a:pPr>
            <a:r>
              <a:rPr lang="uz-Cyrl-UZ" sz="2800" b="1" dirty="0">
                <a:solidFill>
                  <a:srgbClr val="7030A0"/>
                </a:solidFill>
                <a:latin typeface="Arial" pitchFamily="34" charset="0"/>
                <a:cs typeface="Arial" pitchFamily="34" charset="0"/>
              </a:rPr>
              <a:t>– таҳлил қилинаётган давр мобайнида олинган фойда;</a:t>
            </a:r>
            <a:endParaRPr lang="ru-RU" sz="2800" b="1" dirty="0">
              <a:solidFill>
                <a:srgbClr val="7030A0"/>
              </a:solidFill>
              <a:latin typeface="Arial" pitchFamily="34" charset="0"/>
              <a:cs typeface="Arial" pitchFamily="34" charset="0"/>
            </a:endParaRPr>
          </a:p>
          <a:p>
            <a:pPr algn="ctr">
              <a:lnSpc>
                <a:spcPct val="110000"/>
              </a:lnSpc>
              <a:spcBef>
                <a:spcPts val="0"/>
              </a:spcBef>
              <a:buNone/>
            </a:pPr>
            <a:r>
              <a:rPr lang="uz-Cyrl-UZ" sz="2800" b="1" dirty="0">
                <a:solidFill>
                  <a:srgbClr val="7030A0"/>
                </a:solidFill>
                <a:latin typeface="Arial" pitchFamily="34" charset="0"/>
                <a:cs typeface="Arial" pitchFamily="34" charset="0"/>
              </a:rPr>
              <a:t>– асосий воситаларга ҳисобланган амортизация ажратмалари;</a:t>
            </a:r>
            <a:endParaRPr lang="ru-RU" sz="2800" b="1" dirty="0">
              <a:solidFill>
                <a:srgbClr val="7030A0"/>
              </a:solidFill>
              <a:latin typeface="Arial" pitchFamily="34" charset="0"/>
              <a:cs typeface="Arial" pitchFamily="34" charset="0"/>
            </a:endParaRPr>
          </a:p>
          <a:p>
            <a:pPr algn="ctr">
              <a:lnSpc>
                <a:spcPct val="110000"/>
              </a:lnSpc>
              <a:spcBef>
                <a:spcPts val="0"/>
              </a:spcBef>
              <a:buNone/>
            </a:pPr>
            <a:r>
              <a:rPr lang="uz-Cyrl-UZ" sz="2800" b="1" dirty="0">
                <a:solidFill>
                  <a:srgbClr val="7030A0"/>
                </a:solidFill>
                <a:latin typeface="Arial" pitchFamily="34" charset="0"/>
                <a:cs typeface="Arial" pitchFamily="34" charset="0"/>
              </a:rPr>
              <a:t>– дебитор қарздорлик ва товар-моддий захираларига жойланган маблағларнинг бўшаб қолиши;</a:t>
            </a:r>
            <a:endParaRPr lang="ru-RU" sz="2800" b="1" dirty="0">
              <a:solidFill>
                <a:srgbClr val="7030A0"/>
              </a:solidFill>
              <a:latin typeface="Arial" pitchFamily="34" charset="0"/>
              <a:cs typeface="Arial" pitchFamily="34" charset="0"/>
            </a:endParaRPr>
          </a:p>
          <a:p>
            <a:pPr algn="ctr">
              <a:lnSpc>
                <a:spcPct val="110000"/>
              </a:lnSpc>
              <a:spcBef>
                <a:spcPts val="0"/>
              </a:spcBef>
              <a:buNone/>
            </a:pPr>
            <a:r>
              <a:rPr lang="uz-Cyrl-UZ" sz="2800" b="1" dirty="0">
                <a:solidFill>
                  <a:srgbClr val="7030A0"/>
                </a:solidFill>
                <a:latin typeface="Arial" pitchFamily="34" charset="0"/>
                <a:cs typeface="Arial" pitchFamily="34" charset="0"/>
              </a:rPr>
              <a:t>– кредитор қарздорлик миқдорининг кўпайиши;</a:t>
            </a:r>
            <a:endParaRPr lang="ru-RU" sz="2800" b="1" dirty="0">
              <a:solidFill>
                <a:srgbClr val="7030A0"/>
              </a:solidFill>
              <a:latin typeface="Arial" pitchFamily="34" charset="0"/>
              <a:cs typeface="Arial" pitchFamily="34" charset="0"/>
            </a:endParaRPr>
          </a:p>
          <a:p>
            <a:pPr algn="ctr">
              <a:lnSpc>
                <a:spcPct val="110000"/>
              </a:lnSpc>
              <a:spcBef>
                <a:spcPts val="0"/>
              </a:spcBef>
              <a:buNone/>
            </a:pPr>
            <a:r>
              <a:rPr lang="uz-Cyrl-UZ" sz="2800" b="1" dirty="0">
                <a:solidFill>
                  <a:srgbClr val="7030A0"/>
                </a:solidFill>
                <a:latin typeface="Arial" pitchFamily="34" charset="0"/>
                <a:cs typeface="Arial" pitchFamily="34" charset="0"/>
              </a:rPr>
              <a:t>– тижорат банкларидан кредитлар олиш;</a:t>
            </a:r>
            <a:endParaRPr lang="ru-RU" sz="2800" b="1" dirty="0">
              <a:solidFill>
                <a:srgbClr val="7030A0"/>
              </a:solidFill>
              <a:latin typeface="Arial" pitchFamily="34" charset="0"/>
              <a:cs typeface="Arial" pitchFamily="34" charset="0"/>
            </a:endParaRPr>
          </a:p>
          <a:p>
            <a:pPr algn="ctr">
              <a:lnSpc>
                <a:spcPct val="110000"/>
              </a:lnSpc>
              <a:spcBef>
                <a:spcPts val="0"/>
              </a:spcBef>
              <a:buNone/>
            </a:pPr>
            <a:r>
              <a:rPr lang="uz-Cyrl-UZ" sz="2800" b="1" dirty="0">
                <a:solidFill>
                  <a:srgbClr val="7030A0"/>
                </a:solidFill>
                <a:latin typeface="Arial" pitchFamily="34" charset="0"/>
                <a:cs typeface="Arial" pitchFamily="34" charset="0"/>
              </a:rPr>
              <a:t>– акциядорлик капитали ва бошқа пассивлар суммасининг ошиши;</a:t>
            </a:r>
            <a:endParaRPr lang="ru-RU" sz="2800" b="1" dirty="0">
              <a:solidFill>
                <a:srgbClr val="7030A0"/>
              </a:solidFill>
              <a:latin typeface="Arial" pitchFamily="34" charset="0"/>
              <a:cs typeface="Arial" pitchFamily="34" charset="0"/>
            </a:endParaRPr>
          </a:p>
          <a:p>
            <a:pPr algn="ctr">
              <a:lnSpc>
                <a:spcPct val="110000"/>
              </a:lnSpc>
              <a:spcBef>
                <a:spcPts val="0"/>
              </a:spcBef>
              <a:buNone/>
            </a:pPr>
            <a:r>
              <a:rPr lang="uz-Cyrl-UZ" sz="2800" b="1" dirty="0">
                <a:solidFill>
                  <a:srgbClr val="7030A0"/>
                </a:solidFill>
                <a:latin typeface="Arial" pitchFamily="34" charset="0"/>
                <a:cs typeface="Arial" pitchFamily="34" charset="0"/>
              </a:rPr>
              <a:t>– молиявий грантлар жалб қилиш [7].</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lnSpcReduction="20000"/>
          </a:bodyPr>
          <a:lstStyle/>
          <a:p>
            <a:pPr algn="ctr">
              <a:lnSpc>
                <a:spcPct val="120000"/>
              </a:lnSpc>
              <a:spcBef>
                <a:spcPts val="0"/>
              </a:spcBef>
              <a:buNone/>
            </a:pPr>
            <a:r>
              <a:rPr lang="uz-Cyrl-UZ" sz="3000" b="1" u="sng" dirty="0">
                <a:solidFill>
                  <a:srgbClr val="7030A0"/>
                </a:solidFill>
                <a:latin typeface="Arial" pitchFamily="34" charset="0"/>
                <a:cs typeface="Arial" pitchFamily="34" charset="0"/>
              </a:rPr>
              <a:t>Пул маблағларининг чиқим элементлари:</a:t>
            </a:r>
            <a:endParaRPr lang="ru-RU" sz="3000" b="1" u="sng" dirty="0">
              <a:solidFill>
                <a:srgbClr val="7030A0"/>
              </a:solidFill>
              <a:latin typeface="Arial" pitchFamily="34" charset="0"/>
              <a:cs typeface="Arial" pitchFamily="34" charset="0"/>
            </a:endParaRPr>
          </a:p>
          <a:p>
            <a:pPr algn="ctr">
              <a:lnSpc>
                <a:spcPct val="120000"/>
              </a:lnSpc>
              <a:spcBef>
                <a:spcPts val="0"/>
              </a:spcBef>
              <a:buNone/>
            </a:pPr>
            <a:r>
              <a:rPr lang="uz-Cyrl-UZ" sz="2600" b="1" dirty="0">
                <a:solidFill>
                  <a:srgbClr val="7030A0"/>
                </a:solidFill>
                <a:latin typeface="Arial" pitchFamily="34" charset="0"/>
                <a:cs typeface="Arial" pitchFamily="34" charset="0"/>
              </a:rPr>
              <a:t>– дебитор қарздорлик ва товар-моддий захираларга қўшимча маблағлар жойлаштириш;</a:t>
            </a:r>
            <a:endParaRPr lang="ru-RU" sz="2600" b="1" dirty="0">
              <a:solidFill>
                <a:srgbClr val="7030A0"/>
              </a:solidFill>
              <a:latin typeface="Arial" pitchFamily="34" charset="0"/>
              <a:cs typeface="Arial" pitchFamily="34" charset="0"/>
            </a:endParaRPr>
          </a:p>
          <a:p>
            <a:pPr algn="ctr">
              <a:lnSpc>
                <a:spcPct val="120000"/>
              </a:lnSpc>
              <a:spcBef>
                <a:spcPts val="0"/>
              </a:spcBef>
              <a:buNone/>
            </a:pPr>
            <a:r>
              <a:rPr lang="uz-Cyrl-UZ" sz="2600" b="1" dirty="0">
                <a:solidFill>
                  <a:srgbClr val="7030A0"/>
                </a:solidFill>
                <a:latin typeface="Arial" pitchFamily="34" charset="0"/>
                <a:cs typeface="Arial" pitchFamily="34" charset="0"/>
              </a:rPr>
              <a:t>– солиқлар, фоизлар, дивидендлар, бўнаклар тўлаш;</a:t>
            </a:r>
            <a:endParaRPr lang="ru-RU" sz="2600" b="1" dirty="0">
              <a:solidFill>
                <a:srgbClr val="7030A0"/>
              </a:solidFill>
              <a:latin typeface="Arial" pitchFamily="34" charset="0"/>
              <a:cs typeface="Arial" pitchFamily="34" charset="0"/>
            </a:endParaRPr>
          </a:p>
          <a:p>
            <a:pPr algn="ctr">
              <a:lnSpc>
                <a:spcPct val="120000"/>
              </a:lnSpc>
              <a:spcBef>
                <a:spcPts val="0"/>
              </a:spcBef>
              <a:buNone/>
            </a:pPr>
            <a:r>
              <a:rPr lang="uz-Cyrl-UZ" sz="2600" b="1" dirty="0">
                <a:solidFill>
                  <a:srgbClr val="7030A0"/>
                </a:solidFill>
                <a:latin typeface="Arial" pitchFamily="34" charset="0"/>
                <a:cs typeface="Arial" pitchFamily="34" charset="0"/>
              </a:rPr>
              <a:t>– пеня ва жарималар тўлаш;</a:t>
            </a:r>
            <a:endParaRPr lang="ru-RU" sz="2600" b="1" dirty="0">
              <a:solidFill>
                <a:srgbClr val="7030A0"/>
              </a:solidFill>
              <a:latin typeface="Arial" pitchFamily="34" charset="0"/>
              <a:cs typeface="Arial" pitchFamily="34" charset="0"/>
            </a:endParaRPr>
          </a:p>
          <a:p>
            <a:pPr algn="ctr">
              <a:lnSpc>
                <a:spcPct val="120000"/>
              </a:lnSpc>
              <a:spcBef>
                <a:spcPts val="0"/>
              </a:spcBef>
              <a:buNone/>
            </a:pPr>
            <a:r>
              <a:rPr lang="uz-Cyrl-UZ" sz="2600" b="1" dirty="0">
                <a:solidFill>
                  <a:srgbClr val="7030A0"/>
                </a:solidFill>
                <a:latin typeface="Arial" pitchFamily="34" charset="0"/>
                <a:cs typeface="Arial" pitchFamily="34" charset="0"/>
              </a:rPr>
              <a:t>– банклардан олинган кредитларни тўлаш;</a:t>
            </a:r>
            <a:endParaRPr lang="ru-RU" sz="2600" b="1" dirty="0">
              <a:solidFill>
                <a:srgbClr val="7030A0"/>
              </a:solidFill>
              <a:latin typeface="Arial" pitchFamily="34" charset="0"/>
              <a:cs typeface="Arial" pitchFamily="34" charset="0"/>
            </a:endParaRPr>
          </a:p>
          <a:p>
            <a:pPr algn="ctr">
              <a:lnSpc>
                <a:spcPct val="120000"/>
              </a:lnSpc>
              <a:spcBef>
                <a:spcPts val="0"/>
              </a:spcBef>
              <a:buNone/>
            </a:pPr>
            <a:r>
              <a:rPr lang="uz-Cyrl-UZ" sz="2600" b="1" dirty="0">
                <a:solidFill>
                  <a:srgbClr val="7030A0"/>
                </a:solidFill>
                <a:latin typeface="Arial" pitchFamily="34" charset="0"/>
                <a:cs typeface="Arial" pitchFamily="34" charset="0"/>
              </a:rPr>
              <a:t>– тижорат кредитлари бўйича асосий қарз суммаси ва фоизларни тўлаш;</a:t>
            </a:r>
            <a:endParaRPr lang="ru-RU" sz="2600" b="1" dirty="0">
              <a:solidFill>
                <a:srgbClr val="7030A0"/>
              </a:solidFill>
              <a:latin typeface="Arial" pitchFamily="34" charset="0"/>
              <a:cs typeface="Arial" pitchFamily="34" charset="0"/>
            </a:endParaRPr>
          </a:p>
          <a:p>
            <a:pPr algn="ctr">
              <a:lnSpc>
                <a:spcPct val="120000"/>
              </a:lnSpc>
              <a:spcBef>
                <a:spcPts val="0"/>
              </a:spcBef>
              <a:buNone/>
            </a:pPr>
            <a:r>
              <a:rPr lang="uz-Cyrl-UZ" sz="2600" b="1" dirty="0">
                <a:solidFill>
                  <a:srgbClr val="7030A0"/>
                </a:solidFill>
                <a:latin typeface="Arial" pitchFamily="34" charset="0"/>
                <a:cs typeface="Arial" pitchFamily="34" charset="0"/>
              </a:rPr>
              <a:t>– кредитор қарздорлик миқдорининг камайиши;</a:t>
            </a:r>
            <a:endParaRPr lang="ru-RU" sz="2600" b="1" dirty="0">
              <a:solidFill>
                <a:srgbClr val="7030A0"/>
              </a:solidFill>
              <a:latin typeface="Arial" pitchFamily="34" charset="0"/>
              <a:cs typeface="Arial" pitchFamily="34" charset="0"/>
            </a:endParaRPr>
          </a:p>
          <a:p>
            <a:pPr algn="ctr">
              <a:lnSpc>
                <a:spcPct val="120000"/>
              </a:lnSpc>
              <a:spcBef>
                <a:spcPts val="0"/>
              </a:spcBef>
              <a:buNone/>
            </a:pPr>
            <a:r>
              <a:rPr lang="uz-Cyrl-UZ" sz="2600" b="1" dirty="0">
                <a:solidFill>
                  <a:srgbClr val="7030A0"/>
                </a:solidFill>
                <a:latin typeface="Arial" pitchFamily="34" charset="0"/>
                <a:cs typeface="Arial" pitchFamily="34" charset="0"/>
              </a:rPr>
              <a:t>– акциядорлик капитали суммасининг камайиши </a:t>
            </a:r>
            <a:r>
              <a:rPr lang="uz-Cyrl-UZ" sz="2400" b="1" dirty="0">
                <a:solidFill>
                  <a:srgbClr val="7030A0"/>
                </a:solidFill>
                <a:latin typeface="Arial" pitchFamily="34" charset="0"/>
                <a:cs typeface="Arial" pitchFamily="34" charset="0"/>
              </a:rPr>
              <a:t>[7].</a:t>
            </a:r>
            <a:endParaRPr lang="ru-RU" sz="2600" b="1" dirty="0">
              <a:solidFill>
                <a:srgbClr val="7030A0"/>
              </a:solidFill>
              <a:latin typeface="Arial" pitchFamily="34" charset="0"/>
              <a:cs typeface="Arial" pitchFamily="34" charset="0"/>
            </a:endParaRPr>
          </a:p>
          <a:p>
            <a:pPr algn="ctr">
              <a:spcBef>
                <a:spcPts val="0"/>
              </a:spcBef>
              <a:buNone/>
            </a:pP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Тадбиркорлик субъектларининг тўловга қобиллигини пул оқими бўйича баҳолаш [7].</a:t>
            </a:r>
            <a:endParaRPr lang="ru-RU" sz="2800" dirty="0">
              <a:solidFill>
                <a:srgbClr val="0070C0"/>
              </a:solidFill>
              <a:latin typeface="Arial" pitchFamily="34" charset="0"/>
              <a:cs typeface="Arial" pitchFamily="34" charset="0"/>
            </a:endParaRPr>
          </a:p>
        </p:txBody>
      </p:sp>
      <p:graphicFrame>
        <p:nvGraphicFramePr>
          <p:cNvPr id="5" name="Таблица 4"/>
          <p:cNvGraphicFramePr>
            <a:graphicFrameLocks noGrp="1"/>
          </p:cNvGraphicFramePr>
          <p:nvPr/>
        </p:nvGraphicFramePr>
        <p:xfrm>
          <a:off x="1115616" y="1844821"/>
          <a:ext cx="7200799" cy="3657600"/>
        </p:xfrm>
        <a:graphic>
          <a:graphicData uri="http://schemas.openxmlformats.org/drawingml/2006/table">
            <a:tbl>
              <a:tblPr/>
              <a:tblGrid>
                <a:gridCol w="3600024">
                  <a:extLst>
                    <a:ext uri="{9D8B030D-6E8A-4147-A177-3AD203B41FA5}">
                      <a16:colId xmlns:a16="http://schemas.microsoft.com/office/drawing/2014/main" val="20000"/>
                    </a:ext>
                  </a:extLst>
                </a:gridCol>
                <a:gridCol w="3600775">
                  <a:extLst>
                    <a:ext uri="{9D8B030D-6E8A-4147-A177-3AD203B41FA5}">
                      <a16:colId xmlns:a16="http://schemas.microsoft.com/office/drawing/2014/main" val="20001"/>
                    </a:ext>
                  </a:extLst>
                </a:gridCol>
              </a:tblGrid>
              <a:tr h="1008112">
                <a:tc>
                  <a:txBody>
                    <a:bodyPr/>
                    <a:lstStyle/>
                    <a:p>
                      <a:pPr algn="ctr">
                        <a:spcAft>
                          <a:spcPts val="0"/>
                        </a:spcAft>
                      </a:pPr>
                      <a:r>
                        <a:rPr lang="uz-Cyrl-UZ" sz="2400" b="1" dirty="0">
                          <a:solidFill>
                            <a:srgbClr val="7030A0"/>
                          </a:solidFill>
                          <a:latin typeface="Arial" pitchFamily="34" charset="0"/>
                          <a:ea typeface="Times New Roman"/>
                          <a:cs typeface="Arial" pitchFamily="34" charset="0"/>
                        </a:rPr>
                        <a:t>Умумий пул оқимининг жами қарз мажбуриятларига нисбатан даражаси</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uz-Cyrl-UZ" sz="2400" b="1" dirty="0">
                          <a:solidFill>
                            <a:srgbClr val="7030A0"/>
                          </a:solidFill>
                          <a:latin typeface="Arial" pitchFamily="34" charset="0"/>
                          <a:ea typeface="Times New Roman"/>
                          <a:cs typeface="Arial" pitchFamily="34" charset="0"/>
                        </a:rPr>
                        <a:t>Тўловга қобиллик даражаси, тоифалар</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36038">
                <a:tc>
                  <a:txBody>
                    <a:bodyPr/>
                    <a:lstStyle/>
                    <a:p>
                      <a:pPr algn="ctr">
                        <a:spcAft>
                          <a:spcPts val="0"/>
                        </a:spcAft>
                      </a:pPr>
                      <a:r>
                        <a:rPr lang="uz-Cyrl-UZ" sz="2400" dirty="0">
                          <a:solidFill>
                            <a:srgbClr val="7030A0"/>
                          </a:solidFill>
                          <a:latin typeface="Arial" pitchFamily="34" charset="0"/>
                          <a:ea typeface="Times New Roman"/>
                          <a:cs typeface="Arial" pitchFamily="34" charset="0"/>
                        </a:rPr>
                        <a:t>0,75 ва ундан юқори</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400" dirty="0">
                          <a:solidFill>
                            <a:srgbClr val="7030A0"/>
                          </a:solidFill>
                          <a:latin typeface="Arial" pitchFamily="34" charset="0"/>
                          <a:ea typeface="Times New Roman"/>
                          <a:cs typeface="Arial" pitchFamily="34" charset="0"/>
                        </a:rPr>
                        <a:t>I</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36038">
                <a:tc>
                  <a:txBody>
                    <a:bodyPr/>
                    <a:lstStyle/>
                    <a:p>
                      <a:pPr algn="ctr">
                        <a:spcAft>
                          <a:spcPts val="0"/>
                        </a:spcAft>
                      </a:pPr>
                      <a:r>
                        <a:rPr lang="uz-Cyrl-UZ" sz="2400" dirty="0">
                          <a:solidFill>
                            <a:srgbClr val="7030A0"/>
                          </a:solidFill>
                          <a:latin typeface="Arial" pitchFamily="34" charset="0"/>
                          <a:ea typeface="Times New Roman"/>
                          <a:cs typeface="Arial" pitchFamily="34" charset="0"/>
                        </a:rPr>
                        <a:t>0,50 – 0,75</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400" dirty="0">
                          <a:solidFill>
                            <a:srgbClr val="7030A0"/>
                          </a:solidFill>
                          <a:latin typeface="Arial" pitchFamily="34" charset="0"/>
                          <a:ea typeface="Times New Roman"/>
                          <a:cs typeface="Arial" pitchFamily="34" charset="0"/>
                        </a:rPr>
                        <a:t>II</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36038">
                <a:tc>
                  <a:txBody>
                    <a:bodyPr/>
                    <a:lstStyle/>
                    <a:p>
                      <a:pPr algn="ctr">
                        <a:spcAft>
                          <a:spcPts val="0"/>
                        </a:spcAft>
                      </a:pPr>
                      <a:r>
                        <a:rPr lang="uz-Cyrl-UZ" sz="2400" dirty="0">
                          <a:solidFill>
                            <a:srgbClr val="7030A0"/>
                          </a:solidFill>
                          <a:latin typeface="Arial" pitchFamily="34" charset="0"/>
                          <a:ea typeface="Times New Roman"/>
                          <a:cs typeface="Arial" pitchFamily="34" charset="0"/>
                        </a:rPr>
                        <a:t>0,30 – 0,50</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400" dirty="0">
                          <a:solidFill>
                            <a:srgbClr val="7030A0"/>
                          </a:solidFill>
                          <a:latin typeface="Arial" pitchFamily="34" charset="0"/>
                          <a:ea typeface="Times New Roman"/>
                          <a:cs typeface="Arial" pitchFamily="34" charset="0"/>
                        </a:rPr>
                        <a:t>III</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36038">
                <a:tc>
                  <a:txBody>
                    <a:bodyPr/>
                    <a:lstStyle/>
                    <a:p>
                      <a:pPr algn="ctr">
                        <a:spcAft>
                          <a:spcPts val="0"/>
                        </a:spcAft>
                      </a:pPr>
                      <a:r>
                        <a:rPr lang="uz-Cyrl-UZ" sz="2400">
                          <a:solidFill>
                            <a:srgbClr val="7030A0"/>
                          </a:solidFill>
                          <a:latin typeface="Arial" pitchFamily="34" charset="0"/>
                          <a:ea typeface="Times New Roman"/>
                          <a:cs typeface="Arial" pitchFamily="34" charset="0"/>
                        </a:rPr>
                        <a:t>0,25 – </a:t>
                      </a:r>
                      <a:r>
                        <a:rPr lang="uz-Cyrl-UZ" sz="2400" dirty="0">
                          <a:solidFill>
                            <a:srgbClr val="7030A0"/>
                          </a:solidFill>
                          <a:latin typeface="Arial" pitchFamily="34" charset="0"/>
                          <a:ea typeface="Times New Roman"/>
                          <a:cs typeface="Arial" pitchFamily="34" charset="0"/>
                        </a:rPr>
                        <a:t>0,30  </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400" dirty="0">
                          <a:solidFill>
                            <a:srgbClr val="7030A0"/>
                          </a:solidFill>
                          <a:latin typeface="Arial" pitchFamily="34" charset="0"/>
                          <a:ea typeface="Times New Roman"/>
                          <a:cs typeface="Arial" pitchFamily="34" charset="0"/>
                        </a:rPr>
                        <a:t>IV</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36038">
                <a:tc>
                  <a:txBody>
                    <a:bodyPr/>
                    <a:lstStyle/>
                    <a:p>
                      <a:pPr algn="ctr">
                        <a:spcAft>
                          <a:spcPts val="0"/>
                        </a:spcAft>
                      </a:pPr>
                      <a:r>
                        <a:rPr lang="uz-Cyrl-UZ" sz="2400" dirty="0">
                          <a:solidFill>
                            <a:srgbClr val="7030A0"/>
                          </a:solidFill>
                          <a:latin typeface="Arial" pitchFamily="34" charset="0"/>
                          <a:ea typeface="Times New Roman"/>
                          <a:cs typeface="Arial" pitchFamily="34" charset="0"/>
                        </a:rPr>
                        <a:t>0,20 – 0,25</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400" dirty="0">
                          <a:solidFill>
                            <a:srgbClr val="7030A0"/>
                          </a:solidFill>
                          <a:latin typeface="Arial" pitchFamily="34" charset="0"/>
                          <a:ea typeface="Times New Roman"/>
                          <a:cs typeface="Arial" pitchFamily="34" charset="0"/>
                        </a:rPr>
                        <a:t>V</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36038">
                <a:tc>
                  <a:txBody>
                    <a:bodyPr/>
                    <a:lstStyle/>
                    <a:p>
                      <a:pPr algn="ctr">
                        <a:spcAft>
                          <a:spcPts val="0"/>
                        </a:spcAft>
                      </a:pPr>
                      <a:r>
                        <a:rPr lang="uz-Cyrl-UZ" sz="2400" dirty="0">
                          <a:solidFill>
                            <a:srgbClr val="7030A0"/>
                          </a:solidFill>
                          <a:latin typeface="Arial" pitchFamily="34" charset="0"/>
                          <a:ea typeface="Times New Roman"/>
                          <a:cs typeface="Arial" pitchFamily="34" charset="0"/>
                        </a:rPr>
                        <a:t>0,15 – 0,20</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400" dirty="0">
                          <a:solidFill>
                            <a:srgbClr val="7030A0"/>
                          </a:solidFill>
                          <a:latin typeface="Arial" pitchFamily="34" charset="0"/>
                          <a:ea typeface="Times New Roman"/>
                          <a:cs typeface="Arial" pitchFamily="34" charset="0"/>
                        </a:rPr>
                        <a:t>VI</a:t>
                      </a:r>
                      <a:endParaRPr lang="ru-RU" sz="2400" dirty="0">
                        <a:solidFill>
                          <a:srgbClr val="7030A0"/>
                        </a:solidFill>
                        <a:latin typeface="Arial" pitchFamily="34" charset="0"/>
                        <a:ea typeface="Times New Roman"/>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994DDE-8322-4893-BAA5-09389DBF672B}"/>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B617E48B-3FA9-4DEC-878B-50D24E3882B5}"/>
              </a:ext>
            </a:extLst>
          </p:cNvPr>
          <p:cNvSpPr>
            <a:spLocks noGrp="1"/>
          </p:cNvSpPr>
          <p:nvPr>
            <p:ph idx="1"/>
          </p:nvPr>
        </p:nvSpPr>
        <p:spPr>
          <a:xfrm>
            <a:off x="457200" y="1772816"/>
            <a:ext cx="8229600" cy="4536504"/>
          </a:xfrm>
        </p:spPr>
        <p:txBody>
          <a:bodyPr>
            <a:normAutofit fontScale="70000" lnSpcReduction="20000"/>
          </a:bodyPr>
          <a:lstStyle/>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Молиявий барқарорликни характерловчи кўрсаткичлар тизими:</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1. Активлар, капитал ва мажбуриятларнинг таркибий тузилиши бўйича молиявий барқарорлик кўрсаткичлари. Улар қаторига молиявий мустақиллик (автономия), молиявий қарамлик, ўз ва қарз маблағлари нисбати, қоплаш коэффициенти ва бошқа кўрсаткичларни киритиш мумкин. Мазкур қатор бўйича молиявий барқарорликни характерловчи кўрсаткичлар сифатида бошқа манбаларда узоқ муддатли активлар, жорий активлар, ўз маблағлари манбаси ва мажбуриятлар билан боғлиқ кўрсаткичларини алоҳида таркиблаш тартиби белгиланган [4]. </a:t>
            </a:r>
            <a:endParaRPr lang="ru-RU"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10788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D8BA9E9-1B1E-42D3-B25F-900A2A95D3CB}"/>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0E5238E8-F9C1-4CBF-92B8-30E31632FB81}"/>
              </a:ext>
            </a:extLst>
          </p:cNvPr>
          <p:cNvSpPr>
            <a:spLocks noGrp="1"/>
          </p:cNvSpPr>
          <p:nvPr>
            <p:ph idx="1"/>
          </p:nvPr>
        </p:nvSpPr>
        <p:spPr>
          <a:xfrm>
            <a:off x="437461" y="1772816"/>
            <a:ext cx="8229600" cy="4810546"/>
          </a:xfrm>
        </p:spPr>
        <p:txBody>
          <a:bodyPr>
            <a:normAutofit lnSpcReduction="10000"/>
          </a:bodyPr>
          <a:lstStyle/>
          <a:p>
            <a:pPr marL="0" indent="0" algn="ctr">
              <a:lnSpc>
                <a:spcPct val="110000"/>
              </a:lnSpc>
              <a:spcBef>
                <a:spcPts val="0"/>
              </a:spcBef>
              <a:buNone/>
            </a:pPr>
            <a:r>
              <a:rPr lang="uz-Cyrl-UZ" sz="2400" b="1" dirty="0">
                <a:solidFill>
                  <a:srgbClr val="7030A0"/>
                </a:solidFill>
                <a:latin typeface="Arial" panose="020B0604020202020204" pitchFamily="34" charset="0"/>
                <a:cs typeface="Arial" panose="020B0604020202020204" pitchFamily="34" charset="0"/>
              </a:rPr>
              <a:t>Молиявий барқарорликни характерловчи кўрсаткичлар тизими:</a:t>
            </a:r>
            <a:endParaRPr lang="ru-RU" sz="2400" b="1" dirty="0">
              <a:solidFill>
                <a:srgbClr val="7030A0"/>
              </a:solidFill>
              <a:latin typeface="Arial" panose="020B0604020202020204" pitchFamily="34" charset="0"/>
              <a:cs typeface="Arial" panose="020B0604020202020204" pitchFamily="34" charset="0"/>
            </a:endParaRPr>
          </a:p>
          <a:p>
            <a:pPr marL="0" indent="0" algn="ctr">
              <a:lnSpc>
                <a:spcPct val="110000"/>
              </a:lnSpc>
              <a:spcBef>
                <a:spcPts val="0"/>
              </a:spcBef>
              <a:buNone/>
            </a:pPr>
            <a:r>
              <a:rPr lang="uz-Cyrl-UZ" sz="2600" b="1" dirty="0">
                <a:solidFill>
                  <a:srgbClr val="7030A0"/>
                </a:solidFill>
                <a:latin typeface="Arial" panose="020B0604020202020204" pitchFamily="34" charset="0"/>
                <a:cs typeface="Arial" panose="020B0604020202020204" pitchFamily="34" charset="0"/>
              </a:rPr>
              <a:t>2. Активларни молиялаштириши билан боғлиқ барқарорлик кўрсаткичлари. Мазкур кўрсаткичларга ўз айланма маблағлари билан таъминланганлик, маневрлик коэффициенти, товар-моддий захираларнинг ўз маблағлари ҳисобига молиялаштирилиши, соф айланма активлар нақдлиги яъни, ўз айланма маблағларининг турли активлар ва капиталга нисбати орқали ҳисоб-китоб қилинувчи коэффициентлар киради.</a:t>
            </a:r>
            <a:endParaRPr lang="ru-RU" sz="2600"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557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16443B-18BA-479C-9486-263095E1C2AF}"/>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CAFC22B5-EC34-42DD-B54B-3EF87AB774BB}"/>
              </a:ext>
            </a:extLst>
          </p:cNvPr>
          <p:cNvSpPr>
            <a:spLocks noGrp="1"/>
          </p:cNvSpPr>
          <p:nvPr>
            <p:ph idx="1"/>
          </p:nvPr>
        </p:nvSpPr>
        <p:spPr>
          <a:xfrm>
            <a:off x="457200" y="1600200"/>
            <a:ext cx="8229600" cy="4925144"/>
          </a:xfrm>
        </p:spPr>
        <p:txBody>
          <a:bodyPr>
            <a:normAutofit fontScale="62500" lnSpcReduction="20000"/>
          </a:bodyPr>
          <a:lstStyle/>
          <a:p>
            <a:pPr marL="0" indent="0" algn="ctr">
              <a:lnSpc>
                <a:spcPct val="120000"/>
              </a:lnSpc>
              <a:spcBef>
                <a:spcPts val="0"/>
              </a:spcBef>
              <a:buNone/>
            </a:pPr>
            <a:r>
              <a:rPr lang="uz-Cyrl-UZ" sz="3500" b="1" dirty="0">
                <a:solidFill>
                  <a:srgbClr val="7030A0"/>
                </a:solidFill>
                <a:latin typeface="Arial" panose="020B0604020202020204" pitchFamily="34" charset="0"/>
                <a:cs typeface="Arial" panose="020B0604020202020204" pitchFamily="34" charset="0"/>
              </a:rPr>
              <a:t>Захира ва харажатларнинг ўз айланма маблағлари билан таъминланганлик коэффициенти, жорий активларнинг ўз айланма маблағлари билан таъминланганлик коэффициентининг таркибий қатори ҳисобланади. Захира ва харажатларни тегишли манбалар ҳисобидан молиялаштиришнинг амалдаги ҳолатидан келиб чиқиб корхонанинг барқарорлик даражасига ҳам баҳо бериш мумкин. </a:t>
            </a:r>
            <a:endParaRPr lang="ru-RU" sz="35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500" b="1" dirty="0">
                <a:solidFill>
                  <a:srgbClr val="7030A0"/>
                </a:solidFill>
                <a:latin typeface="Arial" panose="020B0604020202020204" pitchFamily="34" charset="0"/>
                <a:cs typeface="Arial" panose="020B0604020202020204" pitchFamily="34" charset="0"/>
              </a:rPr>
              <a:t>Захира ва харажатларни манбалашда маблағлар етарлилиги ва етишмаслигини коэффициент усулида ҳам ҳисоб-китоб қилиш мумкин. Коэффициент усули захира ва харажатларни молиялаштиришдаги ҳолатни қиёсий ўрганиш, унинг ижобий силжишларини ўрганишда муҳим ҳисобланади. </a:t>
            </a:r>
            <a:endParaRPr lang="ru-RU" sz="3500"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8006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0A82004-7F47-421B-A557-F7F61EF5C1F5}"/>
              </a:ext>
            </a:extLst>
          </p:cNvPr>
          <p:cNvSpPr>
            <a:spLocks noGrp="1"/>
          </p:cNvSpPr>
          <p:nvPr>
            <p:ph type="title"/>
          </p:nvPr>
        </p:nvSpPr>
        <p:spPr/>
        <p:txBody>
          <a:bodyPr>
            <a:noAutofit/>
          </a:bodyPr>
          <a:lstStyle/>
          <a:p>
            <a:r>
              <a:rPr lang="uz-Cyrl-UZ" sz="2400" b="1" dirty="0">
                <a:solidFill>
                  <a:srgbClr val="0070C0"/>
                </a:solidFill>
                <a:latin typeface="Arial" panose="020B0604020202020204" pitchFamily="34" charset="0"/>
                <a:cs typeface="Arial" panose="020B0604020202020204" pitchFamily="34" charset="0"/>
              </a:rPr>
              <a:t>Захира ва харажатларни манбалаш юзасидан маблағлар нақдлигини ва молиялаштириш даражасини ҳисоб-китоби</a:t>
            </a:r>
            <a:endParaRPr lang="ru-RU" sz="2400" dirty="0">
              <a:solidFill>
                <a:srgbClr val="0070C0"/>
              </a:solidFill>
              <a:latin typeface="Arial" panose="020B0604020202020204" pitchFamily="34" charset="0"/>
              <a:cs typeface="Arial" panose="020B0604020202020204" pitchFamily="34" charset="0"/>
            </a:endParaRPr>
          </a:p>
        </p:txBody>
      </p:sp>
      <p:graphicFrame>
        <p:nvGraphicFramePr>
          <p:cNvPr id="4" name="Таблица 3">
            <a:extLst>
              <a:ext uri="{FF2B5EF4-FFF2-40B4-BE49-F238E27FC236}">
                <a16:creationId xmlns:a16="http://schemas.microsoft.com/office/drawing/2014/main" id="{09403BD5-8A40-47FD-9753-82CE99D5E38A}"/>
              </a:ext>
            </a:extLst>
          </p:cNvPr>
          <p:cNvGraphicFramePr>
            <a:graphicFrameLocks noGrp="1"/>
          </p:cNvGraphicFramePr>
          <p:nvPr>
            <p:extLst>
              <p:ext uri="{D42A27DB-BD31-4B8C-83A1-F6EECF244321}">
                <p14:modId xmlns:p14="http://schemas.microsoft.com/office/powerpoint/2010/main" val="392757094"/>
              </p:ext>
            </p:extLst>
          </p:nvPr>
        </p:nvGraphicFramePr>
        <p:xfrm>
          <a:off x="1187624" y="2060848"/>
          <a:ext cx="6912767" cy="3600399"/>
        </p:xfrm>
        <a:graphic>
          <a:graphicData uri="http://schemas.openxmlformats.org/drawingml/2006/table">
            <a:tbl>
              <a:tblPr firstRow="1" firstCol="1" bandRow="1">
                <a:tableStyleId>{5C22544A-7EE6-4342-B048-85BDC9FD1C3A}</a:tableStyleId>
              </a:tblPr>
              <a:tblGrid>
                <a:gridCol w="2304015">
                  <a:extLst>
                    <a:ext uri="{9D8B030D-6E8A-4147-A177-3AD203B41FA5}">
                      <a16:colId xmlns:a16="http://schemas.microsoft.com/office/drawing/2014/main" val="3103408719"/>
                    </a:ext>
                  </a:extLst>
                </a:gridCol>
                <a:gridCol w="1767375">
                  <a:extLst>
                    <a:ext uri="{9D8B030D-6E8A-4147-A177-3AD203B41FA5}">
                      <a16:colId xmlns:a16="http://schemas.microsoft.com/office/drawing/2014/main" val="644217857"/>
                    </a:ext>
                  </a:extLst>
                </a:gridCol>
                <a:gridCol w="2841377">
                  <a:extLst>
                    <a:ext uri="{9D8B030D-6E8A-4147-A177-3AD203B41FA5}">
                      <a16:colId xmlns:a16="http://schemas.microsoft.com/office/drawing/2014/main" val="3080220424"/>
                    </a:ext>
                  </a:extLst>
                </a:gridCol>
              </a:tblGrid>
              <a:tr h="650615">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Кўрсаткичлар</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Аниқланиши</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Захира ва харажатларнинг молиялаштириш ҳолати (+,-)</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2448025462"/>
                  </a:ext>
                </a:extLst>
              </a:tr>
              <a:tr h="983261">
                <a:tc>
                  <a:txBody>
                    <a:bodyPr/>
                    <a:lstStyle/>
                    <a:p>
                      <a:pPr algn="just">
                        <a:lnSpc>
                          <a:spcPct val="107000"/>
                        </a:lnSpc>
                        <a:spcAft>
                          <a:spcPts val="0"/>
                        </a:spcAft>
                      </a:pPr>
                      <a:r>
                        <a:rPr lang="uz-Cyrl-UZ" sz="1400" dirty="0">
                          <a:effectLst/>
                          <a:latin typeface="Arial" panose="020B0604020202020204" pitchFamily="34" charset="0"/>
                          <a:cs typeface="Arial" panose="020B0604020202020204" pitchFamily="34" charset="0"/>
                        </a:rPr>
                        <a:t>Ўз айланма маблағларининг нақдлиги(ЎАМН). </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ЎММ-УМА</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ЎАМН-ЗХ</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4061994373"/>
                  </a:ext>
                </a:extLst>
              </a:tr>
              <a:tr h="1315908">
                <a:tc>
                  <a:txBody>
                    <a:bodyPr/>
                    <a:lstStyle/>
                    <a:p>
                      <a:pPr algn="just">
                        <a:lnSpc>
                          <a:spcPct val="107000"/>
                        </a:lnSpc>
                        <a:spcAft>
                          <a:spcPts val="0"/>
                        </a:spcAft>
                      </a:pPr>
                      <a:r>
                        <a:rPr lang="uz-Cyrl-UZ" sz="1400">
                          <a:effectLst/>
                          <a:latin typeface="Arial" panose="020B0604020202020204" pitchFamily="34" charset="0"/>
                          <a:cs typeface="Arial" panose="020B0604020202020204" pitchFamily="34" charset="0"/>
                        </a:rPr>
                        <a:t>Ўз маблағлари ва узоқ муддатли қарз маблағларининг нақдлиги(ЎУММН). </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ЎММ + УММ -УМА</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ЎУММН-ЗХ</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749288984"/>
                  </a:ext>
                </a:extLst>
              </a:tr>
              <a:tr h="650615">
                <a:tc>
                  <a:txBody>
                    <a:bodyPr/>
                    <a:lstStyle/>
                    <a:p>
                      <a:pPr algn="just">
                        <a:lnSpc>
                          <a:spcPct val="107000"/>
                        </a:lnSpc>
                        <a:spcAft>
                          <a:spcPts val="0"/>
                        </a:spcAft>
                      </a:pPr>
                      <a:r>
                        <a:rPr lang="uz-Cyrl-UZ" sz="1400">
                          <a:effectLst/>
                          <a:latin typeface="Arial" panose="020B0604020202020204" pitchFamily="34" charset="0"/>
                          <a:cs typeface="Arial" panose="020B0604020202020204" pitchFamily="34" charset="0"/>
                        </a:rPr>
                        <a:t>Жами маблағларнинг нақдлиги(ЖМН).</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07000"/>
                        </a:lnSpc>
                        <a:spcAft>
                          <a:spcPts val="0"/>
                        </a:spcAft>
                      </a:pPr>
                      <a:r>
                        <a:rPr lang="uz-Cyrl-UZ" sz="1400">
                          <a:effectLst/>
                          <a:latin typeface="Arial" panose="020B0604020202020204" pitchFamily="34" charset="0"/>
                          <a:cs typeface="Arial" panose="020B0604020202020204" pitchFamily="34" charset="0"/>
                        </a:rPr>
                        <a:t>ЎММ + УММ –УМА + ҚММ</a:t>
                      </a:r>
                      <a:endParaRPr lang="ru-RU" sz="14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400" dirty="0">
                          <a:effectLst/>
                          <a:latin typeface="Arial" panose="020B0604020202020204" pitchFamily="34" charset="0"/>
                          <a:cs typeface="Arial" panose="020B0604020202020204" pitchFamily="34" charset="0"/>
                        </a:rPr>
                        <a:t>ЖМН-ЗХ</a:t>
                      </a:r>
                      <a:endParaRPr lang="ru-RU" sz="14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625786726"/>
                  </a:ext>
                </a:extLst>
              </a:tr>
            </a:tbl>
          </a:graphicData>
        </a:graphic>
      </p:graphicFrame>
    </p:spTree>
    <p:extLst>
      <p:ext uri="{BB962C8B-B14F-4D97-AF65-F5344CB8AC3E}">
        <p14:creationId xmlns:p14="http://schemas.microsoft.com/office/powerpoint/2010/main" val="17651149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F866726-4C48-474F-82A9-2D5DE5BBD4B2}"/>
              </a:ext>
            </a:extLst>
          </p:cNvPr>
          <p:cNvSpPr>
            <a:spLocks noGrp="1"/>
          </p:cNvSpPr>
          <p:nvPr>
            <p:ph type="title"/>
          </p:nvPr>
        </p:nvSpPr>
        <p:spPr/>
        <p:txBody>
          <a:bodyPr>
            <a:normAutofit/>
          </a:bodyPr>
          <a:lstStyle/>
          <a:p>
            <a:r>
              <a:rPr lang="uz-Cyrl-UZ" sz="3100" b="1" dirty="0">
                <a:solidFill>
                  <a:srgbClr val="0070C0"/>
                </a:solidFill>
                <a:latin typeface="Arial" panose="020B0604020202020204" pitchFamily="34" charset="0"/>
                <a:cs typeface="Arial" panose="020B0604020202020204" pitchFamily="34" charset="0"/>
              </a:rPr>
              <a:t>Айланма маблағлар билан таъминланганлик коэффициентлари</a:t>
            </a:r>
            <a:endParaRPr lang="ru-RU" sz="2800" dirty="0">
              <a:latin typeface="Arial" panose="020B0604020202020204" pitchFamily="34" charset="0"/>
              <a:cs typeface="Arial" panose="020B0604020202020204" pitchFamily="34" charset="0"/>
            </a:endParaRPr>
          </a:p>
        </p:txBody>
      </p:sp>
      <p:graphicFrame>
        <p:nvGraphicFramePr>
          <p:cNvPr id="4" name="Таблица 3">
            <a:extLst>
              <a:ext uri="{FF2B5EF4-FFF2-40B4-BE49-F238E27FC236}">
                <a16:creationId xmlns:a16="http://schemas.microsoft.com/office/drawing/2014/main" id="{651F725C-C63C-4A54-87CE-71B634846FEB}"/>
              </a:ext>
            </a:extLst>
          </p:cNvPr>
          <p:cNvGraphicFramePr>
            <a:graphicFrameLocks noGrp="1"/>
          </p:cNvGraphicFramePr>
          <p:nvPr>
            <p:extLst>
              <p:ext uri="{D42A27DB-BD31-4B8C-83A1-F6EECF244321}">
                <p14:modId xmlns:p14="http://schemas.microsoft.com/office/powerpoint/2010/main" val="2429128790"/>
              </p:ext>
            </p:extLst>
          </p:nvPr>
        </p:nvGraphicFramePr>
        <p:xfrm>
          <a:off x="971600" y="1916832"/>
          <a:ext cx="7344816" cy="3600401"/>
        </p:xfrm>
        <a:graphic>
          <a:graphicData uri="http://schemas.openxmlformats.org/drawingml/2006/table">
            <a:tbl>
              <a:tblPr firstRow="1" firstCol="1" bandRow="1">
                <a:tableStyleId>{5C22544A-7EE6-4342-B048-85BDC9FD1C3A}</a:tableStyleId>
              </a:tblPr>
              <a:tblGrid>
                <a:gridCol w="3128703">
                  <a:extLst>
                    <a:ext uri="{9D8B030D-6E8A-4147-A177-3AD203B41FA5}">
                      <a16:colId xmlns:a16="http://schemas.microsoft.com/office/drawing/2014/main" val="849313601"/>
                    </a:ext>
                  </a:extLst>
                </a:gridCol>
                <a:gridCol w="1767330">
                  <a:extLst>
                    <a:ext uri="{9D8B030D-6E8A-4147-A177-3AD203B41FA5}">
                      <a16:colId xmlns:a16="http://schemas.microsoft.com/office/drawing/2014/main" val="1858341673"/>
                    </a:ext>
                  </a:extLst>
                </a:gridCol>
                <a:gridCol w="2448783">
                  <a:extLst>
                    <a:ext uri="{9D8B030D-6E8A-4147-A177-3AD203B41FA5}">
                      <a16:colId xmlns:a16="http://schemas.microsoft.com/office/drawing/2014/main" val="1434831032"/>
                    </a:ext>
                  </a:extLst>
                </a:gridCol>
              </a:tblGrid>
              <a:tr h="439897">
                <a:tc>
                  <a:txBody>
                    <a:bodyPr/>
                    <a:lstStyle/>
                    <a:p>
                      <a:pPr algn="ctr">
                        <a:lnSpc>
                          <a:spcPct val="107000"/>
                        </a:lnSpc>
                        <a:spcAft>
                          <a:spcPts val="0"/>
                        </a:spcAft>
                      </a:pPr>
                      <a:r>
                        <a:rPr lang="uz-Cyrl-UZ" sz="1600" dirty="0">
                          <a:effectLst/>
                          <a:latin typeface="Arial" panose="020B0604020202020204" pitchFamily="34" charset="0"/>
                          <a:cs typeface="Arial" panose="020B0604020202020204" pitchFamily="34" charset="0"/>
                        </a:rPr>
                        <a:t>Кўрсаткичлар</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600">
                          <a:effectLst/>
                          <a:latin typeface="Arial" panose="020B0604020202020204" pitchFamily="34" charset="0"/>
                          <a:cs typeface="Arial" panose="020B0604020202020204" pitchFamily="34" charset="0"/>
                        </a:rPr>
                        <a:t>Аниқланиши</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600">
                          <a:effectLst/>
                          <a:latin typeface="Arial" panose="020B0604020202020204" pitchFamily="34" charset="0"/>
                          <a:cs typeface="Arial" panose="020B0604020202020204" pitchFamily="34" charset="0"/>
                        </a:rPr>
                        <a:t>Меъёр</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094307169"/>
                  </a:ext>
                </a:extLst>
              </a:tr>
              <a:tr h="900100">
                <a:tc>
                  <a:txBody>
                    <a:bodyPr/>
                    <a:lstStyle/>
                    <a:p>
                      <a:pPr algn="just">
                        <a:lnSpc>
                          <a:spcPct val="107000"/>
                        </a:lnSpc>
                        <a:spcAft>
                          <a:spcPts val="0"/>
                        </a:spcAft>
                      </a:pPr>
                      <a:r>
                        <a:rPr lang="uz-Cyrl-UZ" sz="1600" dirty="0">
                          <a:effectLst/>
                          <a:latin typeface="Arial" panose="020B0604020202020204" pitchFamily="34" charset="0"/>
                          <a:cs typeface="Arial" panose="020B0604020202020204" pitchFamily="34" charset="0"/>
                        </a:rPr>
                        <a:t>1.Ўз айланма маблағлари билан таъминланганлик коэффиенти </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07000"/>
                        </a:lnSpc>
                        <a:spcAft>
                          <a:spcPts val="0"/>
                        </a:spcAft>
                      </a:pPr>
                      <a:r>
                        <a:rPr lang="uz-Cyrl-UZ" sz="1600" dirty="0">
                          <a:effectLst/>
                          <a:latin typeface="Arial" panose="020B0604020202020204" pitchFamily="34" charset="0"/>
                          <a:cs typeface="Arial" panose="020B0604020202020204" pitchFamily="34" charset="0"/>
                        </a:rPr>
                        <a:t>ЎАМН/ЗХ</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600">
                          <a:effectLst/>
                          <a:latin typeface="Arial" panose="020B0604020202020204" pitchFamily="34" charset="0"/>
                          <a:cs typeface="Arial" panose="020B0604020202020204" pitchFamily="34" charset="0"/>
                        </a:rPr>
                        <a:t>0.6-0.8</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555636772"/>
                  </a:ext>
                </a:extLst>
              </a:tr>
              <a:tr h="1360304">
                <a:tc>
                  <a:txBody>
                    <a:bodyPr/>
                    <a:lstStyle/>
                    <a:p>
                      <a:pPr algn="just">
                        <a:lnSpc>
                          <a:spcPct val="107000"/>
                        </a:lnSpc>
                        <a:spcAft>
                          <a:spcPts val="0"/>
                        </a:spcAft>
                      </a:pPr>
                      <a:r>
                        <a:rPr lang="uz-Cyrl-UZ" sz="1600" dirty="0">
                          <a:effectLst/>
                          <a:latin typeface="Arial" panose="020B0604020202020204" pitchFamily="34" charset="0"/>
                          <a:cs typeface="Arial" panose="020B0604020202020204" pitchFamily="34" charset="0"/>
                        </a:rPr>
                        <a:t>2.Ўз маблағлари ва узоқ муддатли қарз маблағлари билан таъминланганлик коэффициенти</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07000"/>
                        </a:lnSpc>
                        <a:spcAft>
                          <a:spcPts val="0"/>
                        </a:spcAft>
                      </a:pPr>
                      <a:r>
                        <a:rPr lang="uz-Cyrl-UZ" sz="1600" dirty="0">
                          <a:effectLst/>
                          <a:latin typeface="Arial" panose="020B0604020202020204" pitchFamily="34" charset="0"/>
                          <a:cs typeface="Arial" panose="020B0604020202020204" pitchFamily="34" charset="0"/>
                        </a:rPr>
                        <a:t>ЎУММН/ЗХ</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600" dirty="0">
                          <a:effectLst/>
                          <a:latin typeface="Arial" panose="020B0604020202020204" pitchFamily="34" charset="0"/>
                          <a:cs typeface="Arial" panose="020B0604020202020204" pitchFamily="34" charset="0"/>
                        </a:rPr>
                        <a:t>Минимум 1.0 га тенг</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546988326"/>
                  </a:ext>
                </a:extLst>
              </a:tr>
              <a:tr h="900100">
                <a:tc>
                  <a:txBody>
                    <a:bodyPr/>
                    <a:lstStyle/>
                    <a:p>
                      <a:pPr algn="just">
                        <a:lnSpc>
                          <a:spcPct val="107000"/>
                        </a:lnSpc>
                        <a:spcAft>
                          <a:spcPts val="0"/>
                        </a:spcAft>
                      </a:pPr>
                      <a:r>
                        <a:rPr lang="uz-Cyrl-UZ" sz="1600">
                          <a:effectLst/>
                          <a:latin typeface="Arial" panose="020B0604020202020204" pitchFamily="34" charset="0"/>
                          <a:cs typeface="Arial" panose="020B0604020202020204" pitchFamily="34" charset="0"/>
                        </a:rPr>
                        <a:t>3.Жами маблағлар билан таъминланганлик</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a:lnSpc>
                          <a:spcPct val="107000"/>
                        </a:lnSpc>
                        <a:spcAft>
                          <a:spcPts val="0"/>
                        </a:spcAft>
                      </a:pPr>
                      <a:r>
                        <a:rPr lang="uz-Cyrl-UZ" sz="1600">
                          <a:effectLst/>
                          <a:latin typeface="Arial" panose="020B0604020202020204" pitchFamily="34" charset="0"/>
                          <a:cs typeface="Arial" panose="020B0604020202020204" pitchFamily="34" charset="0"/>
                        </a:rPr>
                        <a:t>ЖМН/ЗХ</a:t>
                      </a:r>
                      <a:endParaRPr lang="ru-RU" sz="16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tc>
                  <a:txBody>
                    <a:bodyPr/>
                    <a:lstStyle/>
                    <a:p>
                      <a:pPr algn="ctr">
                        <a:lnSpc>
                          <a:spcPct val="107000"/>
                        </a:lnSpc>
                        <a:spcAft>
                          <a:spcPts val="0"/>
                        </a:spcAft>
                      </a:pPr>
                      <a:r>
                        <a:rPr lang="uz-Cyrl-UZ" sz="1600" dirty="0">
                          <a:effectLst/>
                          <a:latin typeface="Arial" panose="020B0604020202020204" pitchFamily="34" charset="0"/>
                          <a:cs typeface="Arial" panose="020B0604020202020204" pitchFamily="34" charset="0"/>
                        </a:rPr>
                        <a:t>1 дан юқори</a:t>
                      </a:r>
                      <a:endParaRPr lang="ru-RU" sz="16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1803724594"/>
                  </a:ext>
                </a:extLst>
              </a:tr>
            </a:tbl>
          </a:graphicData>
        </a:graphic>
      </p:graphicFrame>
    </p:spTree>
    <p:extLst>
      <p:ext uri="{BB962C8B-B14F-4D97-AF65-F5344CB8AC3E}">
        <p14:creationId xmlns:p14="http://schemas.microsoft.com/office/powerpoint/2010/main" val="3474892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CFA721-FE22-418E-80DF-FB6AAA52D46E}"/>
              </a:ext>
            </a:extLst>
          </p:cNvPr>
          <p:cNvSpPr>
            <a:spLocks noGrp="1"/>
          </p:cNvSpPr>
          <p:nvPr>
            <p:ph type="title"/>
          </p:nvPr>
        </p:nvSpPr>
        <p:spPr>
          <a:xfrm>
            <a:off x="457200" y="274638"/>
            <a:ext cx="8229600" cy="634082"/>
          </a:xfrm>
        </p:spPr>
        <p:txBody>
          <a:bodyPr>
            <a:normAutofit/>
          </a:bodyPr>
          <a:lstStyle/>
          <a:p>
            <a:r>
              <a:rPr lang="uz-Cyrl-UZ" sz="2400" b="1" dirty="0">
                <a:solidFill>
                  <a:srgbClr val="0070C0"/>
                </a:solidFill>
                <a:latin typeface="Arial" panose="020B0604020202020204" pitchFamily="34" charset="0"/>
                <a:cs typeface="Arial" panose="020B0604020202020204" pitchFamily="34" charset="0"/>
              </a:rPr>
              <a:t>Корхона тўлов лаёқатининг таҳлили</a:t>
            </a:r>
            <a:endParaRPr lang="ru-RU" sz="2400" dirty="0">
              <a:solidFill>
                <a:srgbClr val="0070C0"/>
              </a:solidFill>
              <a:latin typeface="Arial" panose="020B0604020202020204" pitchFamily="34" charset="0"/>
              <a:cs typeface="Arial" panose="020B0604020202020204" pitchFamily="34" charset="0"/>
            </a:endParaRPr>
          </a:p>
        </p:txBody>
      </p:sp>
      <p:graphicFrame>
        <p:nvGraphicFramePr>
          <p:cNvPr id="4" name="Таблица 3">
            <a:extLst>
              <a:ext uri="{FF2B5EF4-FFF2-40B4-BE49-F238E27FC236}">
                <a16:creationId xmlns:a16="http://schemas.microsoft.com/office/drawing/2014/main" id="{921749C9-EFC2-4097-8A33-48BD6D109660}"/>
              </a:ext>
            </a:extLst>
          </p:cNvPr>
          <p:cNvGraphicFramePr>
            <a:graphicFrameLocks noGrp="1"/>
          </p:cNvGraphicFramePr>
          <p:nvPr>
            <p:extLst>
              <p:ext uri="{D42A27DB-BD31-4B8C-83A1-F6EECF244321}">
                <p14:modId xmlns:p14="http://schemas.microsoft.com/office/powerpoint/2010/main" val="2874463897"/>
              </p:ext>
            </p:extLst>
          </p:nvPr>
        </p:nvGraphicFramePr>
        <p:xfrm>
          <a:off x="1115616" y="980728"/>
          <a:ext cx="7416824" cy="5773729"/>
        </p:xfrm>
        <a:graphic>
          <a:graphicData uri="http://schemas.openxmlformats.org/drawingml/2006/table">
            <a:tbl>
              <a:tblPr firstRow="1" firstCol="1" bandRow="1">
                <a:tableStyleId>{5C22544A-7EE6-4342-B048-85BDC9FD1C3A}</a:tableStyleId>
              </a:tblPr>
              <a:tblGrid>
                <a:gridCol w="2861974">
                  <a:extLst>
                    <a:ext uri="{9D8B030D-6E8A-4147-A177-3AD203B41FA5}">
                      <a16:colId xmlns:a16="http://schemas.microsoft.com/office/drawing/2014/main" val="1348574127"/>
                    </a:ext>
                  </a:extLst>
                </a:gridCol>
                <a:gridCol w="1250642">
                  <a:extLst>
                    <a:ext uri="{9D8B030D-6E8A-4147-A177-3AD203B41FA5}">
                      <a16:colId xmlns:a16="http://schemas.microsoft.com/office/drawing/2014/main" val="2245840700"/>
                    </a:ext>
                  </a:extLst>
                </a:gridCol>
                <a:gridCol w="1237314">
                  <a:extLst>
                    <a:ext uri="{9D8B030D-6E8A-4147-A177-3AD203B41FA5}">
                      <a16:colId xmlns:a16="http://schemas.microsoft.com/office/drawing/2014/main" val="1251573824"/>
                    </a:ext>
                  </a:extLst>
                </a:gridCol>
                <a:gridCol w="1340814">
                  <a:extLst>
                    <a:ext uri="{9D8B030D-6E8A-4147-A177-3AD203B41FA5}">
                      <a16:colId xmlns:a16="http://schemas.microsoft.com/office/drawing/2014/main" val="3972471761"/>
                    </a:ext>
                  </a:extLst>
                </a:gridCol>
                <a:gridCol w="726080">
                  <a:extLst>
                    <a:ext uri="{9D8B030D-6E8A-4147-A177-3AD203B41FA5}">
                      <a16:colId xmlns:a16="http://schemas.microsoft.com/office/drawing/2014/main" val="1234844473"/>
                    </a:ext>
                  </a:extLst>
                </a:gridCol>
              </a:tblGrid>
              <a:tr h="685707">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Кўрсаткичлар</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Давр бошига</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Давр охирига</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Фарқи, (+,-)</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Ўсиш даражси,%</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2003172611"/>
                  </a:ext>
                </a:extLst>
              </a:tr>
              <a:tr h="171427">
                <a:tc>
                  <a:txBody>
                    <a:bodyPr/>
                    <a:lstStyle/>
                    <a:p>
                      <a:pPr algn="ctr">
                        <a:lnSpc>
                          <a:spcPct val="107000"/>
                        </a:lnSpc>
                        <a:spcAft>
                          <a:spcPts val="0"/>
                        </a:spcAft>
                      </a:pPr>
                      <a:r>
                        <a:rPr lang="uz-Cyrl-UZ" sz="1100">
                          <a:effectLst/>
                          <a:latin typeface="Arial" panose="020B0604020202020204" pitchFamily="34" charset="0"/>
                          <a:cs typeface="Arial" panose="020B0604020202020204" pitchFamily="34" charset="0"/>
                        </a:rPr>
                        <a:t>А</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2</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3</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4</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289427317"/>
                  </a:ext>
                </a:extLst>
              </a:tr>
              <a:tr h="282305">
                <a:tc>
                  <a:txBody>
                    <a:bodyPr/>
                    <a:lstStyle/>
                    <a:p>
                      <a:pPr>
                        <a:lnSpc>
                          <a:spcPct val="107000"/>
                        </a:lnSpc>
                        <a:spcAft>
                          <a:spcPts val="0"/>
                        </a:spcAft>
                      </a:pPr>
                      <a:r>
                        <a:rPr lang="uz-Cyrl-UZ" sz="1100">
                          <a:effectLst/>
                          <a:latin typeface="Arial" panose="020B0604020202020204" pitchFamily="34" charset="0"/>
                          <a:cs typeface="Arial" panose="020B0604020202020204" pitchFamily="34" charset="0"/>
                        </a:rPr>
                        <a:t>Узоқ муддатли активлар (сатр.130)</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algn="ctr">
                        <a:lnSpc>
                          <a:spcPct val="107000"/>
                        </a:lnSpc>
                        <a:spcAft>
                          <a:spcPts val="0"/>
                        </a:spcAft>
                      </a:pPr>
                      <a:r>
                        <a:rPr lang="ru-RU" sz="1100" dirty="0">
                          <a:effectLst/>
                          <a:latin typeface="Arial" panose="020B0604020202020204" pitchFamily="34" charset="0"/>
                          <a:cs typeface="Arial" panose="020B0604020202020204" pitchFamily="34" charset="0"/>
                        </a:rPr>
                        <a:t>10219731945</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algn="ctr">
                        <a:lnSpc>
                          <a:spcPct val="107000"/>
                        </a:lnSpc>
                        <a:spcAft>
                          <a:spcPts val="0"/>
                        </a:spcAft>
                      </a:pPr>
                      <a:r>
                        <a:rPr lang="ru-RU" sz="1100">
                          <a:effectLst/>
                          <a:latin typeface="Arial" panose="020B0604020202020204" pitchFamily="34" charset="0"/>
                          <a:cs typeface="Arial" panose="020B0604020202020204" pitchFamily="34" charset="0"/>
                        </a:rPr>
                        <a:t>12593199960</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2373468015</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123.2</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4221460260"/>
                  </a:ext>
                </a:extLst>
              </a:tr>
              <a:tr h="537008">
                <a:tc>
                  <a:txBody>
                    <a:bodyPr/>
                    <a:lstStyle/>
                    <a:p>
                      <a:pPr>
                        <a:lnSpc>
                          <a:spcPct val="107000"/>
                        </a:lnSpc>
                        <a:spcAft>
                          <a:spcPts val="0"/>
                        </a:spcAft>
                      </a:pPr>
                      <a:r>
                        <a:rPr lang="ru-RU" sz="1100">
                          <a:effectLst/>
                          <a:latin typeface="Arial" panose="020B0604020202020204" pitchFamily="34" charset="0"/>
                          <a:cs typeface="Arial" panose="020B0604020202020204" pitchFamily="34" charset="0"/>
                        </a:rPr>
                        <a:t>Жорий     активлар</a:t>
                      </a:r>
                      <a:r>
                        <a:rPr lang="uz-Cyrl-UZ" sz="1100">
                          <a:effectLst/>
                          <a:latin typeface="Arial" panose="020B0604020202020204" pitchFamily="34" charset="0"/>
                          <a:cs typeface="Arial" panose="020B0604020202020204" pitchFamily="34" charset="0"/>
                        </a:rPr>
                        <a:t> жами (</a:t>
                      </a:r>
                      <a:r>
                        <a:rPr lang="ru-RU" sz="1100">
                          <a:effectLst/>
                          <a:latin typeface="Arial" panose="020B0604020202020204" pitchFamily="34" charset="0"/>
                          <a:cs typeface="Arial" panose="020B0604020202020204" pitchFamily="34" charset="0"/>
                        </a:rPr>
                        <a:t>сатр.</a:t>
                      </a:r>
                      <a:r>
                        <a:rPr lang="uz-Cyrl-UZ" sz="1100">
                          <a:effectLst/>
                          <a:latin typeface="Arial" panose="020B0604020202020204" pitchFamily="34" charset="0"/>
                          <a:cs typeface="Arial" panose="020B0604020202020204" pitchFamily="34" charset="0"/>
                        </a:rPr>
                        <a:t>1</a:t>
                      </a:r>
                      <a:r>
                        <a:rPr lang="ru-RU" sz="1100">
                          <a:effectLst/>
                          <a:latin typeface="Arial" panose="020B0604020202020204" pitchFamily="34" charset="0"/>
                          <a:cs typeface="Arial" panose="020B0604020202020204" pitchFamily="34" charset="0"/>
                        </a:rPr>
                        <a:t>40+190+200+210+230+</a:t>
                      </a:r>
                    </a:p>
                    <a:p>
                      <a:pPr>
                        <a:lnSpc>
                          <a:spcPct val="107000"/>
                        </a:lnSpc>
                        <a:spcAft>
                          <a:spcPts val="0"/>
                        </a:spcAft>
                      </a:pPr>
                      <a:r>
                        <a:rPr lang="ru-RU" sz="1100">
                          <a:effectLst/>
                          <a:latin typeface="Arial" panose="020B0604020202020204" pitchFamily="34" charset="0"/>
                          <a:cs typeface="Arial" panose="020B0604020202020204" pitchFamily="34" charset="0"/>
                        </a:rPr>
                        <a:t>320+370+380</a:t>
                      </a:r>
                      <a:r>
                        <a:rPr lang="uz-Cyrl-UZ" sz="1100">
                          <a:effectLst/>
                          <a:latin typeface="Arial" panose="020B0604020202020204" pitchFamily="34" charset="0"/>
                          <a:cs typeface="Arial" panose="020B0604020202020204" pitchFamily="34" charset="0"/>
                        </a:rPr>
                        <a:t>)</a:t>
                      </a:r>
                      <a:r>
                        <a:rPr lang="ru-RU" sz="1100">
                          <a:effectLst/>
                          <a:latin typeface="Arial" panose="020B0604020202020204" pitchFamily="34" charset="0"/>
                          <a:cs typeface="Arial" panose="020B0604020202020204" pitchFamily="34" charset="0"/>
                        </a:rPr>
                        <a:t>                                                         </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5452310192</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11683693105</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6231382913</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114.2</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2455114531"/>
                  </a:ext>
                </a:extLst>
              </a:tr>
              <a:tr h="123753">
                <a:tc>
                  <a:txBody>
                    <a:bodyPr/>
                    <a:lstStyle/>
                    <a:p>
                      <a:pPr algn="just">
                        <a:lnSpc>
                          <a:spcPct val="107000"/>
                        </a:lnSpc>
                        <a:spcAft>
                          <a:spcPts val="0"/>
                        </a:spcAft>
                      </a:pPr>
                      <a:r>
                        <a:rPr lang="ru-RU" sz="1100" dirty="0">
                          <a:effectLst/>
                          <a:latin typeface="Arial" panose="020B0604020202020204" pitchFamily="34" charset="0"/>
                          <a:cs typeface="Arial" panose="020B0604020202020204" pitchFamily="34" charset="0"/>
                        </a:rPr>
                        <a:t>Товар </a:t>
                      </a:r>
                      <a:r>
                        <a:rPr lang="ru-RU" sz="1100" dirty="0" err="1">
                          <a:effectLst/>
                          <a:latin typeface="Arial" panose="020B0604020202020204" pitchFamily="34" charset="0"/>
                          <a:cs typeface="Arial" panose="020B0604020202020204" pitchFamily="34" charset="0"/>
                        </a:rPr>
                        <a:t>моддий</a:t>
                      </a:r>
                      <a:r>
                        <a:rPr lang="ru-RU" sz="1100" dirty="0">
                          <a:effectLst/>
                          <a:latin typeface="Arial" panose="020B0604020202020204" pitchFamily="34" charset="0"/>
                          <a:cs typeface="Arial" panose="020B0604020202020204" pitchFamily="34" charset="0"/>
                        </a:rPr>
                        <a:t> </a:t>
                      </a:r>
                      <a:r>
                        <a:rPr lang="ru-RU" sz="1100" dirty="0" err="1">
                          <a:effectLst/>
                          <a:latin typeface="Arial" panose="020B0604020202020204" pitchFamily="34" charset="0"/>
                          <a:cs typeface="Arial" panose="020B0604020202020204" pitchFamily="34" charset="0"/>
                        </a:rPr>
                        <a:t>захиралари</a:t>
                      </a:r>
                      <a:r>
                        <a:rPr lang="ru-RU" sz="1100" dirty="0">
                          <a:effectLst/>
                          <a:latin typeface="Arial" panose="020B0604020202020204" pitchFamily="34" charset="0"/>
                          <a:cs typeface="Arial" panose="020B0604020202020204" pitchFamily="34" charset="0"/>
                        </a:rPr>
                        <a:t>, </a:t>
                      </a:r>
                      <a:r>
                        <a:rPr lang="ru-RU" sz="1100" dirty="0" err="1">
                          <a:effectLst/>
                          <a:latin typeface="Arial" panose="020B0604020202020204" pitchFamily="34" charset="0"/>
                          <a:cs typeface="Arial" panose="020B0604020202020204" pitchFamily="34" charset="0"/>
                        </a:rPr>
                        <a:t>жами</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algn="ctr">
                        <a:lnSpc>
                          <a:spcPct val="107000"/>
                        </a:lnSpc>
                        <a:spcAft>
                          <a:spcPts val="0"/>
                        </a:spcAft>
                      </a:pPr>
                      <a:r>
                        <a:rPr lang="ru-RU" sz="1100">
                          <a:effectLst/>
                          <a:latin typeface="Arial" panose="020B0604020202020204" pitchFamily="34" charset="0"/>
                          <a:cs typeface="Arial" panose="020B0604020202020204" pitchFamily="34" charset="0"/>
                        </a:rPr>
                        <a:t>819 530 511</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algn="ctr">
                        <a:lnSpc>
                          <a:spcPct val="107000"/>
                        </a:lnSpc>
                        <a:spcAft>
                          <a:spcPts val="0"/>
                        </a:spcAft>
                      </a:pPr>
                      <a:r>
                        <a:rPr lang="ru-RU" sz="1100" dirty="0">
                          <a:effectLst/>
                          <a:latin typeface="Arial" panose="020B0604020202020204" pitchFamily="34" charset="0"/>
                          <a:cs typeface="Arial" panose="020B0604020202020204" pitchFamily="34" charset="0"/>
                        </a:rPr>
                        <a:t>1047437972</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227907461</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127.8</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1425581636"/>
                  </a:ext>
                </a:extLst>
              </a:tr>
              <a:tr h="282305">
                <a:tc>
                  <a:txBody>
                    <a:bodyPr/>
                    <a:lstStyle/>
                    <a:p>
                      <a:pPr algn="just">
                        <a:lnSpc>
                          <a:spcPct val="107000"/>
                        </a:lnSpc>
                        <a:spcAft>
                          <a:spcPts val="0"/>
                        </a:spcAft>
                      </a:pPr>
                      <a:r>
                        <a:rPr lang="ru-RU" sz="1100" dirty="0" err="1">
                          <a:effectLst/>
                          <a:latin typeface="Arial" panose="020B0604020202020204" pitchFamily="34" charset="0"/>
                          <a:cs typeface="Arial" panose="020B0604020202020204" pitchFamily="34" charset="0"/>
                        </a:rPr>
                        <a:t>Келгуси</a:t>
                      </a:r>
                      <a:r>
                        <a:rPr lang="ru-RU" sz="1100" dirty="0">
                          <a:effectLst/>
                          <a:latin typeface="Arial" panose="020B0604020202020204" pitchFamily="34" charset="0"/>
                          <a:cs typeface="Arial" panose="020B0604020202020204" pitchFamily="34" charset="0"/>
                        </a:rPr>
                        <a:t> </a:t>
                      </a:r>
                      <a:r>
                        <a:rPr lang="ru-RU" sz="1100" dirty="0" err="1">
                          <a:effectLst/>
                          <a:latin typeface="Arial" panose="020B0604020202020204" pitchFamily="34" charset="0"/>
                          <a:cs typeface="Arial" panose="020B0604020202020204" pitchFamily="34" charset="0"/>
                        </a:rPr>
                        <a:t>давр</a:t>
                      </a:r>
                      <a:r>
                        <a:rPr lang="ru-RU" sz="1100" dirty="0">
                          <a:effectLst/>
                          <a:latin typeface="Arial" panose="020B0604020202020204" pitchFamily="34" charset="0"/>
                          <a:cs typeface="Arial" panose="020B0604020202020204" pitchFamily="34" charset="0"/>
                        </a:rPr>
                        <a:t> </a:t>
                      </a:r>
                      <a:r>
                        <a:rPr lang="ru-RU" sz="1100" dirty="0" err="1">
                          <a:effectLst/>
                          <a:latin typeface="Arial" panose="020B0604020202020204" pitchFamily="34" charset="0"/>
                          <a:cs typeface="Arial" panose="020B0604020202020204" pitchFamily="34" charset="0"/>
                        </a:rPr>
                        <a:t>харажатлари</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algn="ctr">
                        <a:lnSpc>
                          <a:spcPct val="107000"/>
                        </a:lnSpc>
                        <a:spcAft>
                          <a:spcPts val="0"/>
                        </a:spcAft>
                      </a:pPr>
                      <a:r>
                        <a:rPr lang="ru-RU" sz="1100">
                          <a:effectLst/>
                          <a:latin typeface="Arial" panose="020B0604020202020204" pitchFamily="34" charset="0"/>
                          <a:cs typeface="Arial" panose="020B0604020202020204" pitchFamily="34" charset="0"/>
                        </a:rPr>
                        <a:t>1366091169</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algn="ctr">
                        <a:lnSpc>
                          <a:spcPct val="107000"/>
                        </a:lnSpc>
                        <a:spcAft>
                          <a:spcPts val="0"/>
                        </a:spcAft>
                      </a:pPr>
                      <a:r>
                        <a:rPr lang="ru-RU" sz="1100">
                          <a:effectLst/>
                          <a:latin typeface="Arial" panose="020B0604020202020204" pitchFamily="34" charset="0"/>
                          <a:cs typeface="Arial" panose="020B0604020202020204" pitchFamily="34" charset="0"/>
                        </a:rPr>
                        <a:t>8441062224</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7 074 971 055</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517.8</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1855776642"/>
                  </a:ext>
                </a:extLst>
              </a:tr>
              <a:tr h="177864">
                <a:tc>
                  <a:txBody>
                    <a:bodyPr/>
                    <a:lstStyle/>
                    <a:p>
                      <a:pPr algn="just">
                        <a:lnSpc>
                          <a:spcPct val="107000"/>
                        </a:lnSpc>
                        <a:spcAft>
                          <a:spcPts val="0"/>
                        </a:spcAft>
                      </a:pPr>
                      <a:r>
                        <a:rPr lang="ru-RU" sz="1100" dirty="0" err="1">
                          <a:effectLst/>
                          <a:latin typeface="Arial" panose="020B0604020202020204" pitchFamily="34" charset="0"/>
                          <a:cs typeface="Arial" panose="020B0604020202020204" pitchFamily="34" charset="0"/>
                        </a:rPr>
                        <a:t>Кечиктирилган</a:t>
                      </a:r>
                      <a:r>
                        <a:rPr lang="ru-RU" sz="1100" dirty="0">
                          <a:effectLst/>
                          <a:latin typeface="Arial" panose="020B0604020202020204" pitchFamily="34" charset="0"/>
                          <a:cs typeface="Arial" panose="020B0604020202020204" pitchFamily="34" charset="0"/>
                        </a:rPr>
                        <a:t> </a:t>
                      </a:r>
                      <a:r>
                        <a:rPr lang="ru-RU" sz="1100" dirty="0" err="1">
                          <a:effectLst/>
                          <a:latin typeface="Arial" panose="020B0604020202020204" pitchFamily="34" charset="0"/>
                          <a:cs typeface="Arial" panose="020B0604020202020204" pitchFamily="34" charset="0"/>
                        </a:rPr>
                        <a:t>харажатлар</a:t>
                      </a:r>
                      <a:r>
                        <a:rPr lang="ru-RU" sz="1100" dirty="0">
                          <a:effectLst/>
                          <a:latin typeface="Arial" panose="020B0604020202020204" pitchFamily="34" charset="0"/>
                          <a:cs typeface="Arial" panose="020B0604020202020204" pitchFamily="34" charset="0"/>
                        </a:rPr>
                        <a:t>  </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1403957189"/>
                  </a:ext>
                </a:extLst>
              </a:tr>
              <a:tr h="213687">
                <a:tc>
                  <a:txBody>
                    <a:bodyPr/>
                    <a:lstStyle/>
                    <a:p>
                      <a:pPr algn="just">
                        <a:lnSpc>
                          <a:spcPct val="107000"/>
                        </a:lnSpc>
                        <a:spcAft>
                          <a:spcPts val="0"/>
                        </a:spcAft>
                      </a:pPr>
                      <a:r>
                        <a:rPr lang="uz-Cyrl-UZ" sz="1100" dirty="0">
                          <a:effectLst/>
                          <a:latin typeface="Arial" panose="020B0604020202020204" pitchFamily="34" charset="0"/>
                          <a:cs typeface="Arial" panose="020B0604020202020204" pitchFamily="34" charset="0"/>
                        </a:rPr>
                        <a:t>Дебиторлар жами:</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ru-RU" sz="1100">
                          <a:effectLst/>
                          <a:latin typeface="Arial" panose="020B0604020202020204" pitchFamily="34" charset="0"/>
                          <a:cs typeface="Arial" panose="020B0604020202020204" pitchFamily="34" charset="0"/>
                        </a:rPr>
                        <a:t>503338335</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ru-RU" sz="1100">
                          <a:effectLst/>
                          <a:latin typeface="Arial" panose="020B0604020202020204" pitchFamily="34" charset="0"/>
                          <a:cs typeface="Arial" panose="020B0604020202020204" pitchFamily="34" charset="0"/>
                        </a:rPr>
                        <a:t>1566042404</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1062704069</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211.1</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466874351"/>
                  </a:ext>
                </a:extLst>
              </a:tr>
              <a:tr h="353568">
                <a:tc>
                  <a:txBody>
                    <a:bodyPr/>
                    <a:lstStyle/>
                    <a:p>
                      <a:pPr algn="just">
                        <a:lnSpc>
                          <a:spcPct val="107000"/>
                        </a:lnSpc>
                        <a:spcAft>
                          <a:spcPts val="0"/>
                        </a:spcAft>
                      </a:pPr>
                      <a:r>
                        <a:rPr lang="uz-Cyrl-UZ" sz="1100" dirty="0">
                          <a:effectLst/>
                          <a:latin typeface="Arial" panose="020B0604020202020204" pitchFamily="34" charset="0"/>
                          <a:cs typeface="Arial" panose="020B0604020202020204" pitchFamily="34" charset="0"/>
                        </a:rPr>
                        <a:t>Муддати ўтган дебиторлик мажбуриятлари (сатр.211)</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3765032173"/>
                  </a:ext>
                </a:extLst>
              </a:tr>
              <a:tr h="353568">
                <a:tc>
                  <a:txBody>
                    <a:bodyPr/>
                    <a:lstStyle/>
                    <a:p>
                      <a:pPr>
                        <a:lnSpc>
                          <a:spcPct val="107000"/>
                        </a:lnSpc>
                        <a:spcAft>
                          <a:spcPts val="0"/>
                        </a:spcAft>
                      </a:pPr>
                      <a:r>
                        <a:rPr lang="uz-Cyrl-UZ" sz="1100">
                          <a:effectLst/>
                          <a:latin typeface="Arial" panose="020B0604020202020204" pitchFamily="34" charset="0"/>
                          <a:cs typeface="Arial" panose="020B0604020202020204" pitchFamily="34" charset="0"/>
                        </a:rPr>
                        <a:t>Пул маблағлари, жами (сатр.330+340+350+360) </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ru-RU" sz="1100">
                          <a:effectLst/>
                          <a:latin typeface="Arial" panose="020B0604020202020204" pitchFamily="34" charset="0"/>
                          <a:cs typeface="Arial" panose="020B0604020202020204" pitchFamily="34" charset="0"/>
                        </a:rPr>
                        <a:t>171917383</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ru-RU" sz="1100">
                          <a:effectLst/>
                          <a:latin typeface="Arial" panose="020B0604020202020204" pitchFamily="34" charset="0"/>
                          <a:cs typeface="Arial" panose="020B0604020202020204" pitchFamily="34" charset="0"/>
                        </a:rPr>
                        <a:t>468669767</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296752384</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172.6</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2294550579"/>
                  </a:ext>
                </a:extLst>
              </a:tr>
              <a:tr h="171427">
                <a:tc>
                  <a:txBody>
                    <a:bodyPr/>
                    <a:lstStyle/>
                    <a:p>
                      <a:pPr>
                        <a:lnSpc>
                          <a:spcPct val="107000"/>
                        </a:lnSpc>
                        <a:spcAft>
                          <a:spcPts val="0"/>
                        </a:spcAft>
                      </a:pPr>
                      <a:r>
                        <a:rPr lang="uz-Cyrl-UZ" sz="1100">
                          <a:effectLst/>
                          <a:latin typeface="Arial" panose="020B0604020202020204" pitchFamily="34" charset="0"/>
                          <a:cs typeface="Arial" panose="020B0604020202020204" pitchFamily="34" charset="0"/>
                        </a:rPr>
                        <a:t>Қисқа муддатли инвестициялар </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3946271298"/>
                  </a:ext>
                </a:extLst>
              </a:tr>
              <a:tr h="270427">
                <a:tc>
                  <a:txBody>
                    <a:bodyPr/>
                    <a:lstStyle/>
                    <a:p>
                      <a:pPr>
                        <a:lnSpc>
                          <a:spcPct val="107000"/>
                        </a:lnSpc>
                        <a:spcAft>
                          <a:spcPts val="0"/>
                        </a:spcAft>
                      </a:pPr>
                      <a:r>
                        <a:rPr lang="uz-Cyrl-UZ" sz="1100">
                          <a:effectLst/>
                          <a:latin typeface="Arial" panose="020B0604020202020204" pitchFamily="34" charset="0"/>
                          <a:cs typeface="Arial" panose="020B0604020202020204" pitchFamily="34" charset="0"/>
                        </a:rPr>
                        <a:t>Бошқа жорий активлар </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ru-RU" sz="1100">
                          <a:effectLst/>
                          <a:latin typeface="Arial" panose="020B0604020202020204" pitchFamily="34" charset="0"/>
                          <a:cs typeface="Arial" panose="020B0604020202020204" pitchFamily="34" charset="0"/>
                        </a:rPr>
                        <a:t>117495315</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algn="ctr">
                        <a:lnSpc>
                          <a:spcPct val="107000"/>
                        </a:lnSpc>
                        <a:spcAft>
                          <a:spcPts val="0"/>
                        </a:spcAft>
                      </a:pPr>
                      <a:r>
                        <a:rPr lang="ru-RU" sz="1100">
                          <a:effectLst/>
                          <a:latin typeface="Arial" panose="020B0604020202020204" pitchFamily="34" charset="0"/>
                          <a:cs typeface="Arial" panose="020B0604020202020204" pitchFamily="34" charset="0"/>
                        </a:rPr>
                        <a:t>160480738</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42985423</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136.5</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2373872404"/>
                  </a:ext>
                </a:extLst>
              </a:tr>
              <a:tr h="221499">
                <a:tc>
                  <a:txBody>
                    <a:bodyPr/>
                    <a:lstStyle/>
                    <a:p>
                      <a:pPr>
                        <a:lnSpc>
                          <a:spcPct val="107000"/>
                        </a:lnSpc>
                        <a:spcAft>
                          <a:spcPts val="0"/>
                        </a:spcAft>
                      </a:pPr>
                      <a:r>
                        <a:rPr lang="ru-RU" sz="1100" dirty="0">
                          <a:effectLst/>
                          <a:latin typeface="Arial" panose="020B0604020202020204" pitchFamily="34" charset="0"/>
                          <a:cs typeface="Arial" panose="020B0604020202020204" pitchFamily="34" charset="0"/>
                        </a:rPr>
                        <a:t>Баланс </a:t>
                      </a:r>
                      <a:r>
                        <a:rPr lang="ru-RU" sz="1100" dirty="0" err="1">
                          <a:effectLst/>
                          <a:latin typeface="Arial" panose="020B0604020202020204" pitchFamily="34" charset="0"/>
                          <a:cs typeface="Arial" panose="020B0604020202020204" pitchFamily="34" charset="0"/>
                        </a:rPr>
                        <a:t>активи</a:t>
                      </a:r>
                      <a:r>
                        <a:rPr lang="ru-RU" sz="1100" dirty="0">
                          <a:effectLst/>
                          <a:latin typeface="Arial" panose="020B0604020202020204" pitchFamily="34" charset="0"/>
                          <a:cs typeface="Arial" panose="020B0604020202020204" pitchFamily="34" charset="0"/>
                        </a:rPr>
                        <a:t> </a:t>
                      </a:r>
                      <a:r>
                        <a:rPr lang="ru-RU" sz="1100" dirty="0" err="1">
                          <a:effectLst/>
                          <a:latin typeface="Arial" panose="020B0604020202020204" pitchFamily="34" charset="0"/>
                          <a:cs typeface="Arial" panose="020B0604020202020204" pitchFamily="34" charset="0"/>
                        </a:rPr>
                        <a:t>бўйича</a:t>
                      </a:r>
                      <a:r>
                        <a:rPr lang="ru-RU" sz="1100" dirty="0">
                          <a:effectLst/>
                          <a:latin typeface="Arial" panose="020B0604020202020204" pitchFamily="34" charset="0"/>
                          <a:cs typeface="Arial" panose="020B0604020202020204" pitchFamily="34" charset="0"/>
                        </a:rPr>
                        <a:t> </a:t>
                      </a:r>
                      <a:r>
                        <a:rPr lang="ru-RU" sz="1100" dirty="0" err="1">
                          <a:effectLst/>
                          <a:latin typeface="Arial" panose="020B0604020202020204" pitchFamily="34" charset="0"/>
                          <a:cs typeface="Arial" panose="020B0604020202020204" pitchFamily="34" charset="0"/>
                        </a:rPr>
                        <a:t>жами</a:t>
                      </a:r>
                      <a:r>
                        <a:rPr lang="ru-RU" sz="1100" dirty="0">
                          <a:effectLst/>
                          <a:latin typeface="Arial" panose="020B0604020202020204" pitchFamily="34" charset="0"/>
                          <a:cs typeface="Arial" panose="020B0604020202020204" pitchFamily="34" charset="0"/>
                        </a:rPr>
                        <a:t> </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algn="ctr">
                        <a:lnSpc>
                          <a:spcPct val="107000"/>
                        </a:lnSpc>
                        <a:spcAft>
                          <a:spcPts val="0"/>
                        </a:spcAft>
                      </a:pPr>
                      <a:r>
                        <a:rPr lang="ru-RU" sz="1100">
                          <a:effectLst/>
                          <a:latin typeface="Arial" panose="020B0604020202020204" pitchFamily="34" charset="0"/>
                          <a:cs typeface="Arial" panose="020B0604020202020204" pitchFamily="34" charset="0"/>
                        </a:rPr>
                        <a:t>13198104658</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algn="ctr">
                        <a:lnSpc>
                          <a:spcPct val="107000"/>
                        </a:lnSpc>
                        <a:spcAft>
                          <a:spcPts val="0"/>
                        </a:spcAft>
                      </a:pPr>
                      <a:r>
                        <a:rPr lang="ru-RU" sz="1100">
                          <a:effectLst/>
                          <a:latin typeface="Arial" panose="020B0604020202020204" pitchFamily="34" charset="0"/>
                          <a:cs typeface="Arial" panose="020B0604020202020204" pitchFamily="34" charset="0"/>
                        </a:rPr>
                        <a:t>24276893065</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11078788407</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183.9</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2946261222"/>
                  </a:ext>
                </a:extLst>
              </a:tr>
              <a:tr h="720448">
                <a:tc>
                  <a:txBody>
                    <a:bodyPr/>
                    <a:lstStyle/>
                    <a:p>
                      <a:pPr>
                        <a:lnSpc>
                          <a:spcPct val="107000"/>
                        </a:lnSpc>
                        <a:spcAft>
                          <a:spcPts val="0"/>
                        </a:spcAft>
                      </a:pPr>
                      <a:r>
                        <a:rPr lang="uz-Cyrl-UZ" sz="1100">
                          <a:effectLst/>
                          <a:latin typeface="Arial" panose="020B0604020202020204" pitchFamily="34" charset="0"/>
                          <a:cs typeface="Arial" panose="020B0604020202020204" pitchFamily="34" charset="0"/>
                        </a:rPr>
                        <a:t>Жорий мажбуриятлар (сатр. 610+620+630+640+650+660+670</a:t>
                      </a:r>
                      <a:endParaRPr lang="ru-RU" sz="1100">
                        <a:effectLst/>
                        <a:latin typeface="Arial" panose="020B0604020202020204" pitchFamily="34" charset="0"/>
                        <a:cs typeface="Arial" panose="020B0604020202020204" pitchFamily="34" charset="0"/>
                      </a:endParaRPr>
                    </a:p>
                    <a:p>
                      <a:pPr>
                        <a:lnSpc>
                          <a:spcPct val="107000"/>
                        </a:lnSpc>
                        <a:spcAft>
                          <a:spcPts val="0"/>
                        </a:spcAft>
                      </a:pPr>
                      <a:r>
                        <a:rPr lang="uz-Cyrl-UZ" sz="1100">
                          <a:effectLst/>
                          <a:latin typeface="Arial" panose="020B0604020202020204" pitchFamily="34" charset="0"/>
                          <a:cs typeface="Arial" panose="020B0604020202020204" pitchFamily="34" charset="0"/>
                        </a:rPr>
                        <a:t>+680+690+700+710+720+730+</a:t>
                      </a:r>
                      <a:endParaRPr lang="ru-RU" sz="1100">
                        <a:effectLst/>
                        <a:latin typeface="Arial" panose="020B0604020202020204" pitchFamily="34" charset="0"/>
                        <a:cs typeface="Arial" panose="020B0604020202020204" pitchFamily="34" charset="0"/>
                      </a:endParaRPr>
                    </a:p>
                    <a:p>
                      <a:pPr>
                        <a:lnSpc>
                          <a:spcPct val="107000"/>
                        </a:lnSpc>
                        <a:spcAft>
                          <a:spcPts val="0"/>
                        </a:spcAft>
                      </a:pPr>
                      <a:r>
                        <a:rPr lang="uz-Cyrl-UZ" sz="1100">
                          <a:effectLst/>
                          <a:latin typeface="Arial" panose="020B0604020202020204" pitchFamily="34" charset="0"/>
                          <a:cs typeface="Arial" panose="020B0604020202020204" pitchFamily="34" charset="0"/>
                        </a:rPr>
                        <a:t>740+750+760) шу жумладан:</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776820046</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1848646840</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1071826794</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137.9</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3746292704"/>
                  </a:ext>
                </a:extLst>
              </a:tr>
              <a:tr h="353568">
                <a:tc>
                  <a:txBody>
                    <a:bodyPr/>
                    <a:lstStyle/>
                    <a:p>
                      <a:pPr>
                        <a:lnSpc>
                          <a:spcPct val="107000"/>
                        </a:lnSpc>
                        <a:spcAft>
                          <a:spcPts val="0"/>
                        </a:spcAft>
                      </a:pPr>
                      <a:r>
                        <a:rPr lang="uz-Cyrl-UZ" sz="1100" dirty="0">
                          <a:effectLst/>
                          <a:latin typeface="Arial" panose="020B0604020202020204" pitchFamily="34" charset="0"/>
                          <a:cs typeface="Arial" panose="020B0604020202020204" pitchFamily="34" charset="0"/>
                        </a:rPr>
                        <a:t>Муддати ўтган кредиторлик мажбуриятлари </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1226279264"/>
                  </a:ext>
                </a:extLst>
              </a:tr>
              <a:tr h="270427">
                <a:tc>
                  <a:txBody>
                    <a:bodyPr/>
                    <a:lstStyle/>
                    <a:p>
                      <a:pPr>
                        <a:lnSpc>
                          <a:spcPct val="107000"/>
                        </a:lnSpc>
                        <a:spcAft>
                          <a:spcPts val="0"/>
                        </a:spcAft>
                      </a:pPr>
                      <a:r>
                        <a:rPr lang="uz-Cyrl-UZ" sz="1100">
                          <a:effectLst/>
                          <a:latin typeface="Arial" panose="020B0604020202020204" pitchFamily="34" charset="0"/>
                          <a:cs typeface="Arial" panose="020B0604020202020204" pitchFamily="34" charset="0"/>
                        </a:rPr>
                        <a:t>Мутлақ тўлов лаёқати </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0.37</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0.34</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-0.03</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91.9</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nchor="ctr"/>
                </a:tc>
                <a:extLst>
                  <a:ext uri="{0D108BD9-81ED-4DB2-BD59-A6C34878D82A}">
                    <a16:rowId xmlns:a16="http://schemas.microsoft.com/office/drawing/2014/main" val="2715215272"/>
                  </a:ext>
                </a:extLst>
              </a:tr>
              <a:tr h="270427">
                <a:tc>
                  <a:txBody>
                    <a:bodyPr/>
                    <a:lstStyle/>
                    <a:p>
                      <a:pPr>
                        <a:lnSpc>
                          <a:spcPct val="107000"/>
                        </a:lnSpc>
                        <a:spcAft>
                          <a:spcPts val="0"/>
                        </a:spcAft>
                      </a:pPr>
                      <a:r>
                        <a:rPr lang="uz-Cyrl-UZ" sz="1100">
                          <a:effectLst/>
                          <a:latin typeface="Arial" panose="020B0604020202020204" pitchFamily="34" charset="0"/>
                          <a:cs typeface="Arial" panose="020B0604020202020204" pitchFamily="34" charset="0"/>
                        </a:rPr>
                        <a:t>Оралиқ тўлов лаёқати </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1.02</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1.19</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0.17</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116.6</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extLst>
                  <a:ext uri="{0D108BD9-81ED-4DB2-BD59-A6C34878D82A}">
                    <a16:rowId xmlns:a16="http://schemas.microsoft.com/office/drawing/2014/main" val="2569694456"/>
                  </a:ext>
                </a:extLst>
              </a:tr>
              <a:tr h="270427">
                <a:tc>
                  <a:txBody>
                    <a:bodyPr/>
                    <a:lstStyle/>
                    <a:p>
                      <a:pPr>
                        <a:lnSpc>
                          <a:spcPct val="107000"/>
                        </a:lnSpc>
                        <a:spcAft>
                          <a:spcPts val="0"/>
                        </a:spcAft>
                      </a:pPr>
                      <a:r>
                        <a:rPr lang="uz-Cyrl-UZ" sz="1100">
                          <a:effectLst/>
                          <a:latin typeface="Arial" panose="020B0604020202020204" pitchFamily="34" charset="0"/>
                          <a:cs typeface="Arial" panose="020B0604020202020204" pitchFamily="34" charset="0"/>
                        </a:rPr>
                        <a:t>Жорий тўлов лаёқати</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7.02</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6.32</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a:effectLst/>
                          <a:latin typeface="Arial" panose="020B0604020202020204" pitchFamily="34" charset="0"/>
                          <a:cs typeface="Arial" panose="020B0604020202020204" pitchFamily="34" charset="0"/>
                        </a:rPr>
                        <a:t>0.7</a:t>
                      </a:r>
                      <a:endParaRPr lang="ru-RU" sz="110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tc>
                  <a:txBody>
                    <a:bodyPr/>
                    <a:lstStyle/>
                    <a:p>
                      <a:pPr indent="285750" algn="ctr">
                        <a:spcAft>
                          <a:spcPts val="0"/>
                        </a:spcAft>
                      </a:pPr>
                      <a:r>
                        <a:rPr lang="uz-Cyrl-UZ" sz="1100" dirty="0">
                          <a:effectLst/>
                          <a:latin typeface="Arial" panose="020B0604020202020204" pitchFamily="34" charset="0"/>
                          <a:cs typeface="Arial" panose="020B0604020202020204" pitchFamily="34" charset="0"/>
                        </a:rPr>
                        <a:t>90.0</a:t>
                      </a:r>
                      <a:endParaRPr lang="ru-RU" sz="1100" dirty="0">
                        <a:effectLst/>
                        <a:latin typeface="Arial" panose="020B0604020202020204" pitchFamily="34" charset="0"/>
                        <a:ea typeface="Times New Roman" panose="02020603050405020304" pitchFamily="18" charset="0"/>
                        <a:cs typeface="Arial" panose="020B0604020202020204" pitchFamily="34" charset="0"/>
                      </a:endParaRPr>
                    </a:p>
                  </a:txBody>
                  <a:tcPr marL="41113" marR="41113" marT="0" marB="0"/>
                </a:tc>
                <a:extLst>
                  <a:ext uri="{0D108BD9-81ED-4DB2-BD59-A6C34878D82A}">
                    <a16:rowId xmlns:a16="http://schemas.microsoft.com/office/drawing/2014/main" val="1756716103"/>
                  </a:ext>
                </a:extLst>
              </a:tr>
            </a:tbl>
          </a:graphicData>
        </a:graphic>
      </p:graphicFrame>
    </p:spTree>
    <p:extLst>
      <p:ext uri="{BB962C8B-B14F-4D97-AF65-F5344CB8AC3E}">
        <p14:creationId xmlns:p14="http://schemas.microsoft.com/office/powerpoint/2010/main" val="14158272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4517D0-B25B-428C-A9F2-703648DF90CA}"/>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2CE631C3-7FAD-4D69-8EA1-05DFAB21F4ED}"/>
              </a:ext>
            </a:extLst>
          </p:cNvPr>
          <p:cNvSpPr>
            <a:spLocks noGrp="1"/>
          </p:cNvSpPr>
          <p:nvPr>
            <p:ph idx="1"/>
          </p:nvPr>
        </p:nvSpPr>
        <p:spPr/>
        <p:txBody>
          <a:bodyPr>
            <a:normAutofit fontScale="62500" lnSpcReduction="20000"/>
          </a:bodyPr>
          <a:lstStyle/>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Активларнинг ва фойданинг ўсишида тўловга қобилликни таминлашнинг масаласи молиявий барқарорликда марказий ўринда туради. Шу сабабли активларнинг - тушумнинг - фойданинг ўсишига, уларнинг ўсишидаги узвий боғлиқлик ва алоқадорликка алохида ажамият қаратилади.</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Активларнинг оптимал даражаси ва таркибини шакллантириш, уларни молиялаштиришнинг мақбул ечимига чиқиш, активлардан самарали фойдаланиш ва фаолият натижавийлигини тўғри баҳолашга молиявий барқарорлик таминлашда муҳим эътибор қаратилади. Молиявий барқарорликка эга бўлмаслик жуда кўп муаммолар ва тахликалар пайдо қилади. Бу тахликалар молиявий ахволнинг набарқарорлигига, иқтисодий ночорликка, рақобатдошликнинг тушиб кетишига </a:t>
            </a:r>
            <a:r>
              <a:rPr lang="uz-Cyrl-UZ" b="1">
                <a:solidFill>
                  <a:srgbClr val="7030A0"/>
                </a:solidFill>
                <a:latin typeface="Arial" panose="020B0604020202020204" pitchFamily="34" charset="0"/>
                <a:cs typeface="Arial" panose="020B0604020202020204" pitchFamily="34" charset="0"/>
              </a:rPr>
              <a:t>олиб келади [2].</a:t>
            </a:r>
            <a:endParaRPr lang="ru-RU"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40379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9AC5476-6B4C-48FE-9AA8-4DE043C227C1}"/>
              </a:ext>
            </a:extLst>
          </p:cNvPr>
          <p:cNvSpPr>
            <a:spLocks noGrp="1"/>
          </p:cNvSpPr>
          <p:nvPr>
            <p:ph type="title"/>
          </p:nvPr>
        </p:nvSpPr>
        <p:spPr/>
        <p:txBody>
          <a:bodyPr>
            <a:normAutofit/>
          </a:bodyPr>
          <a:lstStyle/>
          <a:p>
            <a:r>
              <a:rPr lang="uz-Cyrl-UZ" sz="2800" b="1" dirty="0">
                <a:solidFill>
                  <a:srgbClr val="0070C0"/>
                </a:solidFill>
                <a:latin typeface="Arial" pitchFamily="34" charset="0"/>
                <a:cs typeface="Arial" pitchFamily="34" charset="0"/>
              </a:rPr>
              <a:t>2. Тадбиркорлик субъектларининг тўловга қобиллиги</a:t>
            </a:r>
            <a:endParaRPr lang="ru-RU" sz="2800" dirty="0">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DDEC2FFF-3EA1-4BC4-812F-65D2E1C435A9}"/>
              </a:ext>
            </a:extLst>
          </p:cNvPr>
          <p:cNvSpPr>
            <a:spLocks noGrp="1"/>
          </p:cNvSpPr>
          <p:nvPr>
            <p:ph idx="1"/>
          </p:nvPr>
        </p:nvSpPr>
        <p:spPr>
          <a:xfrm>
            <a:off x="457200" y="1600200"/>
            <a:ext cx="8229600" cy="4983162"/>
          </a:xfrm>
        </p:spPr>
        <p:txBody>
          <a:bodyPr>
            <a:normAutofit fontScale="62500" lnSpcReduction="20000"/>
          </a:bodyPr>
          <a:lstStyle/>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Иқтисодий ва молиявий имкониятлар жуда мураккаб жараёнлар тизимини тадқиқ этишни талаб этади. Бунда айниқса молиялаштириш имкониятлари алоҳида аҳамият қаратмоқ лозим. Корхонанинг яшовчанлик даражасини ўстиришда молиявий имкониятлар биринчи ўринда туради. Уларнинг ечими эса иқтисодий ходиса ва жараёнлар, уларнинг самарасида ва натижасида пайдо бўлади. Шу сабабли биринчи навбатда ресурсларнинг муқобил тарикбланишига, улардан самарадли фойдаланишга, фаолият натижавийлига таҳлилда алоҳида урғу берилади.</a:t>
            </a:r>
            <a:endParaRPr lang="ru-RU"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b="1" dirty="0">
                <a:solidFill>
                  <a:srgbClr val="7030A0"/>
                </a:solidFill>
                <a:latin typeface="Arial" panose="020B0604020202020204" pitchFamily="34" charset="0"/>
                <a:cs typeface="Arial" panose="020B0604020202020204" pitchFamily="34" charset="0"/>
              </a:rPr>
              <a:t>Шу билан бирга молиявий аҳвол ва унинг келажакда ўзгаришлари ҳақидаги маълумотлар базаси билан нафақат корхона бошқарувчи ходимларини, балки ташки субъектлар (шериклар, мол етказиб берувчилар, харидорлар ва ахборот фойдаланувчилдарнинг кенг доирасини ҳам) ахборотлар билан таминлаш масаласига алоҳида аҳамият бериш зарур.</a:t>
            </a:r>
            <a:endParaRPr lang="ru-RU" b="1" dirty="0">
              <a:solidFill>
                <a:srgbClr val="7030A0"/>
              </a:solidFill>
              <a:latin typeface="Arial" panose="020B0604020202020204" pitchFamily="34" charset="0"/>
              <a:cs typeface="Arial" panose="020B0604020202020204" pitchFamily="34" charset="0"/>
            </a:endParaRPr>
          </a:p>
          <a:p>
            <a:pPr marL="0" indent="0" algn="ctr">
              <a:buNone/>
            </a:pP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2017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2E5642-1F13-4120-AD42-E0486F68D350}"/>
              </a:ext>
            </a:extLst>
          </p:cNvPr>
          <p:cNvSpPr>
            <a:spLocks noGrp="1"/>
          </p:cNvSpPr>
          <p:nvPr>
            <p:ph type="title"/>
          </p:nvPr>
        </p:nvSpPr>
        <p:spPr/>
        <p:txBody>
          <a:bodyPr>
            <a:normAutofit/>
          </a:bodyPr>
          <a:lstStyle/>
          <a:p>
            <a:r>
              <a:rPr lang="ru-RU" sz="2800" b="1" dirty="0" err="1">
                <a:solidFill>
                  <a:srgbClr val="0070C0"/>
                </a:solidFill>
                <a:latin typeface="Arial" panose="020B0604020202020204" pitchFamily="34" charset="0"/>
                <a:cs typeface="Arial" panose="020B0604020202020204" pitchFamily="34" charset="0"/>
              </a:rPr>
              <a:t>Фойдаланилган</a:t>
            </a:r>
            <a:r>
              <a:rPr lang="ru-RU" sz="2800" b="1" dirty="0">
                <a:solidFill>
                  <a:srgbClr val="0070C0"/>
                </a:solidFill>
                <a:latin typeface="Arial" panose="020B0604020202020204" pitchFamily="34" charset="0"/>
                <a:cs typeface="Arial" panose="020B0604020202020204" pitchFamily="34" charset="0"/>
              </a:rPr>
              <a:t> </a:t>
            </a:r>
            <a:r>
              <a:rPr lang="ru-RU" sz="2800" b="1" dirty="0" err="1">
                <a:solidFill>
                  <a:srgbClr val="0070C0"/>
                </a:solidFill>
                <a:latin typeface="Arial" panose="020B0604020202020204" pitchFamily="34" charset="0"/>
                <a:cs typeface="Arial" panose="020B0604020202020204" pitchFamily="34" charset="0"/>
              </a:rPr>
              <a:t>адабиётлар</a:t>
            </a:r>
            <a:endParaRPr lang="ru-RU" sz="2800" b="1" dirty="0">
              <a:solidFill>
                <a:srgbClr val="0070C0"/>
              </a:solidFill>
              <a:latin typeface="Arial" panose="020B0604020202020204" pitchFamily="34" charset="0"/>
              <a:cs typeface="Arial" panose="020B0604020202020204" pitchFamily="34" charset="0"/>
            </a:endParaRPr>
          </a:p>
        </p:txBody>
      </p:sp>
      <p:sp>
        <p:nvSpPr>
          <p:cNvPr id="3" name="Объект 2">
            <a:extLst>
              <a:ext uri="{FF2B5EF4-FFF2-40B4-BE49-F238E27FC236}">
                <a16:creationId xmlns:a16="http://schemas.microsoft.com/office/drawing/2014/main" id="{3284EDBB-2D6C-41F0-B72F-7628B34AA7AE}"/>
              </a:ext>
            </a:extLst>
          </p:cNvPr>
          <p:cNvSpPr>
            <a:spLocks noGrp="1"/>
          </p:cNvSpPr>
          <p:nvPr>
            <p:ph idx="1"/>
          </p:nvPr>
        </p:nvSpPr>
        <p:spPr>
          <a:xfrm>
            <a:off x="457200" y="1600200"/>
            <a:ext cx="8229600" cy="4983162"/>
          </a:xfrm>
        </p:spPr>
        <p:txBody>
          <a:bodyPr>
            <a:normAutofit fontScale="55000" lnSpcReduction="20000"/>
          </a:bodyPr>
          <a:lstStyle/>
          <a:p>
            <a:pPr marL="0" indent="0" algn="ctr">
              <a:lnSpc>
                <a:spcPct val="120000"/>
              </a:lnSpc>
              <a:spcBef>
                <a:spcPts val="0"/>
              </a:spcBef>
              <a:buNone/>
            </a:pPr>
            <a:r>
              <a:rPr lang="ru-RU" sz="3600" b="1" dirty="0">
                <a:solidFill>
                  <a:srgbClr val="7030A0"/>
                </a:solidFill>
                <a:latin typeface="Arial" panose="020B0604020202020204" pitchFamily="34" charset="0"/>
                <a:cs typeface="Arial" panose="020B0604020202020204" pitchFamily="34" charset="0"/>
              </a:rPr>
              <a:t>1. </a:t>
            </a:r>
            <a:r>
              <a:rPr lang="ru-RU" sz="3600" b="1" dirty="0" err="1">
                <a:solidFill>
                  <a:srgbClr val="7030A0"/>
                </a:solidFill>
                <a:latin typeface="Arial" panose="020B0604020202020204" pitchFamily="34" charset="0"/>
                <a:cs typeface="Arial" panose="020B0604020202020204" pitchFamily="34" charset="0"/>
              </a:rPr>
              <a:t>Дыбаль</a:t>
            </a:r>
            <a:r>
              <a:rPr lang="ru-RU" sz="3600" b="1" dirty="0">
                <a:solidFill>
                  <a:srgbClr val="7030A0"/>
                </a:solidFill>
                <a:latin typeface="Arial" panose="020B0604020202020204" pitchFamily="34" charset="0"/>
                <a:cs typeface="Arial" panose="020B0604020202020204" pitchFamily="34" charset="0"/>
              </a:rPr>
              <a:t> С.В., </a:t>
            </a:r>
            <a:r>
              <a:rPr lang="ru-RU" sz="3600" b="1" dirty="0" err="1">
                <a:solidFill>
                  <a:srgbClr val="7030A0"/>
                </a:solidFill>
                <a:latin typeface="Arial" panose="020B0604020202020204" pitchFamily="34" charset="0"/>
                <a:cs typeface="Arial" panose="020B0604020202020204" pitchFamily="34" charset="0"/>
              </a:rPr>
              <a:t>Дыбаль</a:t>
            </a:r>
            <a:r>
              <a:rPr lang="ru-RU" sz="3600" b="1" dirty="0">
                <a:solidFill>
                  <a:srgbClr val="7030A0"/>
                </a:solidFill>
                <a:latin typeface="Arial" panose="020B0604020202020204" pitchFamily="34" charset="0"/>
                <a:cs typeface="Arial" panose="020B0604020202020204" pitchFamily="34" charset="0"/>
              </a:rPr>
              <a:t> М.А. Финансовый анализ. – Москва: КНОРУС, 2019. – 328 с.</a:t>
            </a:r>
          </a:p>
          <a:p>
            <a:pPr marL="0" indent="0" algn="ctr">
              <a:lnSpc>
                <a:spcPct val="120000"/>
              </a:lnSpc>
              <a:spcBef>
                <a:spcPts val="0"/>
              </a:spcBef>
              <a:buNone/>
            </a:pPr>
            <a:r>
              <a:rPr lang="ru-RU" sz="3600" b="1" dirty="0">
                <a:solidFill>
                  <a:srgbClr val="7030A0"/>
                </a:solidFill>
                <a:latin typeface="Arial" panose="020B0604020202020204" pitchFamily="34" charset="0"/>
                <a:cs typeface="Arial" panose="020B0604020202020204" pitchFamily="34" charset="0"/>
              </a:rPr>
              <a:t>2. </a:t>
            </a:r>
            <a:r>
              <a:rPr lang="ru-RU" sz="3600" b="1" dirty="0" err="1">
                <a:solidFill>
                  <a:srgbClr val="7030A0"/>
                </a:solidFill>
                <a:latin typeface="Arial" panose="020B0604020202020204" pitchFamily="34" charset="0"/>
                <a:cs typeface="Arial" panose="020B0604020202020204" pitchFamily="34" charset="0"/>
              </a:rPr>
              <a:t>Бернстайн</a:t>
            </a:r>
            <a:r>
              <a:rPr lang="ru-RU" sz="3600" b="1" dirty="0">
                <a:solidFill>
                  <a:srgbClr val="7030A0"/>
                </a:solidFill>
                <a:latin typeface="Arial" panose="020B0604020202020204" pitchFamily="34" charset="0"/>
                <a:cs typeface="Arial" panose="020B0604020202020204" pitchFamily="34" charset="0"/>
              </a:rPr>
              <a:t> Л.А. Анализ финансовой отчетности. Пер. с англ. – Москва: Финансы и статистика, 2002. – 624 с.</a:t>
            </a:r>
          </a:p>
          <a:p>
            <a:pPr marL="0" indent="0" algn="ctr">
              <a:lnSpc>
                <a:spcPct val="120000"/>
              </a:lnSpc>
              <a:spcBef>
                <a:spcPts val="0"/>
              </a:spcBef>
              <a:buNone/>
            </a:pPr>
            <a:r>
              <a:rPr lang="ru-RU" sz="3600" b="1" dirty="0">
                <a:solidFill>
                  <a:srgbClr val="7030A0"/>
                </a:solidFill>
                <a:latin typeface="Arial" panose="020B0604020202020204" pitchFamily="34" charset="0"/>
                <a:cs typeface="Arial" panose="020B0604020202020204" pitchFamily="34" charset="0"/>
              </a:rPr>
              <a:t>3. </a:t>
            </a:r>
            <a:r>
              <a:rPr lang="ru-RU" sz="3600" b="1" dirty="0" err="1">
                <a:solidFill>
                  <a:srgbClr val="7030A0"/>
                </a:solidFill>
                <a:latin typeface="Arial" panose="020B0604020202020204" pitchFamily="34" charset="0"/>
                <a:cs typeface="Arial" panose="020B0604020202020204" pitchFamily="34" charset="0"/>
              </a:rPr>
              <a:t>Блаженкова</a:t>
            </a:r>
            <a:r>
              <a:rPr lang="ru-RU" sz="3600" b="1" dirty="0">
                <a:solidFill>
                  <a:srgbClr val="7030A0"/>
                </a:solidFill>
                <a:latin typeface="Arial" panose="020B0604020202020204" pitchFamily="34" charset="0"/>
                <a:cs typeface="Arial" panose="020B0604020202020204" pitchFamily="34" charset="0"/>
              </a:rPr>
              <a:t> Н.М. Финансы. ­– Уфа: Первая типография, 2017. – 359 с.</a:t>
            </a:r>
          </a:p>
          <a:p>
            <a:pPr marL="0" indent="0" algn="ctr" fontAlgn="base" hangingPunct="0">
              <a:lnSpc>
                <a:spcPct val="120000"/>
              </a:lnSpc>
              <a:spcBef>
                <a:spcPts val="0"/>
              </a:spcBef>
              <a:buNone/>
            </a:pPr>
            <a:r>
              <a:rPr lang="ru-RU" sz="3600" b="1" dirty="0">
                <a:solidFill>
                  <a:srgbClr val="7030A0"/>
                </a:solidFill>
                <a:latin typeface="Arial" panose="020B0604020202020204" pitchFamily="34" charset="0"/>
                <a:cs typeface="Arial" panose="020B0604020202020204" pitchFamily="34" charset="0"/>
              </a:rPr>
              <a:t>4. </a:t>
            </a:r>
            <a:r>
              <a:rPr lang="x-none" sz="3600" b="1" dirty="0">
                <a:solidFill>
                  <a:srgbClr val="7030A0"/>
                </a:solidFill>
                <a:latin typeface="Arial" panose="020B0604020202020204" pitchFamily="34" charset="0"/>
                <a:cs typeface="Arial" panose="020B0604020202020204" pitchFamily="34" charset="0"/>
              </a:rPr>
              <a:t>Байдина О.С., Байдин Е.В. Факторы риска банков при работе со средним и малым бизнесом//Деньги и кредит. – Москва, 2011. – № 11. – С. 28-32.</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5. Allen F., Gale D. Comparing Financial Sestems. – Cambridge, Mass: MIT Press, 2000. – 519 р.</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uz-Cyrl-UZ" sz="3600" b="1" dirty="0">
                <a:solidFill>
                  <a:srgbClr val="7030A0"/>
                </a:solidFill>
                <a:latin typeface="Arial" panose="020B0604020202020204" pitchFamily="34" charset="0"/>
                <a:cs typeface="Arial" panose="020B0604020202020204" pitchFamily="34" charset="0"/>
              </a:rPr>
              <a:t>6. Allen F., Gale D. Comparing Financial Sestems. – Cambridge, Mass: MIT Press, 2000. – 519 р.</a:t>
            </a:r>
            <a:endParaRPr lang="ru-RU" sz="3600" b="1" dirty="0">
              <a:solidFill>
                <a:srgbClr val="7030A0"/>
              </a:solidFill>
              <a:latin typeface="Arial" panose="020B0604020202020204" pitchFamily="34" charset="0"/>
              <a:cs typeface="Arial" panose="020B0604020202020204" pitchFamily="34" charset="0"/>
            </a:endParaRPr>
          </a:p>
          <a:p>
            <a:pPr marL="0" indent="0" algn="ctr">
              <a:lnSpc>
                <a:spcPct val="120000"/>
              </a:lnSpc>
              <a:spcBef>
                <a:spcPts val="0"/>
              </a:spcBef>
              <a:buNone/>
            </a:pPr>
            <a:r>
              <a:rPr lang="ru-RU" sz="3600" b="1" dirty="0">
                <a:solidFill>
                  <a:srgbClr val="7030A0"/>
                </a:solidFill>
                <a:latin typeface="Arial" panose="020B0604020202020204" pitchFamily="34" charset="0"/>
                <a:cs typeface="Arial" panose="020B0604020202020204" pitchFamily="34" charset="0"/>
              </a:rPr>
              <a:t>7. Лаврушин О.И. Банковское дело. – Москва: КНОРУС, 2016. – 800 с.</a:t>
            </a:r>
          </a:p>
        </p:txBody>
      </p:sp>
    </p:spTree>
    <p:extLst>
      <p:ext uri="{BB962C8B-B14F-4D97-AF65-F5344CB8AC3E}">
        <p14:creationId xmlns:p14="http://schemas.microsoft.com/office/powerpoint/2010/main" val="208484150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538</TotalTime>
  <Words>1885</Words>
  <Application>Microsoft Office PowerPoint</Application>
  <PresentationFormat>Экран (4:3)</PresentationFormat>
  <Paragraphs>316</Paragraphs>
  <Slides>30</Slides>
  <Notes>1</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30</vt:i4>
      </vt:variant>
    </vt:vector>
  </HeadingPairs>
  <TitlesOfParts>
    <vt:vector size="34" baseType="lpstr">
      <vt:lpstr>Arial</vt:lpstr>
      <vt:lpstr>Calibri</vt:lpstr>
      <vt:lpstr>Times New Roman</vt:lpstr>
      <vt:lpstr>Тема Office</vt:lpstr>
      <vt:lpstr>Бизнес ва тадбиркорлик олий мактаби Кафедра:  Инвестициялар ва лойиҳа бошқаруви Фан: Тадбиркорлик ва инновациялар Мавзу: Тадбиркорлик субъектларининг ликвидлилиги ва тўловга қобиллиги  Liquidity and solvency of business entities </vt:lpstr>
      <vt:lpstr>Маъруза режаси</vt:lpstr>
      <vt:lpstr>1. Тадбиркорлик субъектларининг ликвидлилиги</vt:lpstr>
      <vt:lpstr>1. Тадбиркорлик субъектларининг ликвидлилиги</vt:lpstr>
      <vt:lpstr>1. Тадбиркорлик субъектларининг ликвидлилиги</vt:lpstr>
      <vt:lpstr>1. Тадбиркорлик субъектларининг ликвидлилиги</vt:lpstr>
      <vt:lpstr>1. Тадбиркорлик субъектларининг ликвидлилиги</vt:lpstr>
      <vt:lpstr>1. Тадбиркорлик субъектларининг ликвидлилиги</vt:lpstr>
      <vt:lpstr>Бухгалтерия балансининг активи ва пассивининг ликвидлик даражаси бўйича таркибланиши </vt:lpstr>
      <vt:lpstr>1. Тадбиркорлик субъектларининг ликвидлилиги</vt:lpstr>
      <vt:lpstr>Бухгалтерия балансининг ликвидлик бўйича белгиланган нормалар ва уларнинг мутлақ ўзгаришлари [1]</vt:lpstr>
      <vt:lpstr>1. Тадбиркорлик субъектларининг ликвидлилиги</vt:lpstr>
      <vt:lpstr>2. Тадбиркорлик субъектларининг тўловга қобиллиги</vt:lpstr>
      <vt:lpstr>2. Тадбиркорлик субъектларининг тўловга қобиллиги</vt:lpstr>
      <vt:lpstr>2. Тадбиркорлик субъектларининг тўловга қобиллиги</vt:lpstr>
      <vt:lpstr>2. Тадбиркорлик субъектларининг тўловга қобиллиги</vt:lpstr>
      <vt:lpstr>2. Тадбиркорлик субъектларининг тўловга қобиллиги</vt:lpstr>
      <vt:lpstr>2. Тадбиркорлик субъектларининг тўловга қобиллиги</vt:lpstr>
      <vt:lpstr>2. Тадбиркорлик субъектларининг тўловга қобиллиги</vt:lpstr>
      <vt:lpstr>2. Тадбиркорлик субъектларининг тўловга қобиллиги</vt:lpstr>
      <vt:lpstr>Тадбиркорлик субъектларининг тўловга қобиллигини пул оқими бўйича баҳолаш [7].</vt:lpstr>
      <vt:lpstr>2. Тадбиркорлик субъектларининг тўловга қобиллиги</vt:lpstr>
      <vt:lpstr>2. Тадбиркорлик субъектларининг тўловга қобиллиги</vt:lpstr>
      <vt:lpstr>2. Тадбиркорлик субъектларининг тўловга қобиллиги</vt:lpstr>
      <vt:lpstr>Захира ва харажатларни манбалаш юзасидан маблағлар нақдлигини ва молиялаштириш даражасини ҳисоб-китоби</vt:lpstr>
      <vt:lpstr>Айланма маблағлар билан таъминланганлик коэффициентлари</vt:lpstr>
      <vt:lpstr>Корхона тўлов лаёқатининг таҳлили</vt:lpstr>
      <vt:lpstr>2. Тадбиркорлик субъектларининг тўловга қобиллиги</vt:lpstr>
      <vt:lpstr>2. Тадбиркорлик субъектларининг тўловга қобиллиги</vt:lpstr>
      <vt:lpstr>Фойдаланилган адабиётлар</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cp:lastModifiedBy>
  <cp:revision>235</cp:revision>
  <dcterms:created xsi:type="dcterms:W3CDTF">2020-11-17T03:35:27Z</dcterms:created>
  <dcterms:modified xsi:type="dcterms:W3CDTF">2021-11-07T11:16:28Z</dcterms:modified>
</cp:coreProperties>
</file>