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6" r:id="rId22"/>
    <p:sldId id="287" r:id="rId23"/>
    <p:sldId id="288" r:id="rId24"/>
    <p:sldId id="289" r:id="rId25"/>
    <p:sldId id="276" r:id="rId26"/>
    <p:sldId id="277" r:id="rId27"/>
    <p:sldId id="281" r:id="rId28"/>
    <p:sldId id="282" r:id="rId29"/>
    <p:sldId id="283" r:id="rId30"/>
    <p:sldId id="284" r:id="rId31"/>
    <p:sldId id="290" r:id="rId32"/>
    <p:sldId id="278" r:id="rId33"/>
    <p:sldId id="279" r:id="rId34"/>
    <p:sldId id="280" r:id="rId35"/>
    <p:sldId id="285"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Лист1!$A$2</c:f>
              <c:strCache>
                <c:ptCount val="1"/>
                <c:pt idx="0">
                  <c:v>Юридик шахслар</c:v>
                </c:pt>
              </c:strCache>
            </c:strRef>
          </c:tx>
          <c:invertIfNegative val="0"/>
          <c:dLbls>
            <c:dLbl>
              <c:idx val="0"/>
              <c:layout>
                <c:manualLayout>
                  <c:x val="5.5555555555555775E-3"/>
                  <c:y val="1.388888888888893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2A7B-419F-8165-87991B2DE6A0}"/>
                </c:ext>
              </c:extLst>
            </c:dLbl>
            <c:dLbl>
              <c:idx val="1"/>
              <c:layout>
                <c:manualLayout>
                  <c:x val="2.7777777777777952E-3"/>
                  <c:y val="2.314814814814814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A7B-419F-8165-87991B2DE6A0}"/>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Лист1!$B$1:$D$1</c:f>
              <c:strCache>
                <c:ptCount val="3"/>
                <c:pt idx="0">
                  <c:v>2017й.</c:v>
                </c:pt>
                <c:pt idx="1">
                  <c:v>2018й.</c:v>
                </c:pt>
                <c:pt idx="2">
                  <c:v>2019й.</c:v>
                </c:pt>
              </c:strCache>
            </c:strRef>
          </c:cat>
          <c:val>
            <c:numRef>
              <c:f>Лист1!$B$2:$D$2</c:f>
              <c:numCache>
                <c:formatCode>General</c:formatCode>
                <c:ptCount val="3"/>
                <c:pt idx="0">
                  <c:v>227</c:v>
                </c:pt>
                <c:pt idx="1">
                  <c:v>359</c:v>
                </c:pt>
                <c:pt idx="2">
                  <c:v>691</c:v>
                </c:pt>
              </c:numCache>
            </c:numRef>
          </c:val>
          <c:extLst>
            <c:ext xmlns:c16="http://schemas.microsoft.com/office/drawing/2014/chart" uri="{C3380CC4-5D6E-409C-BE32-E72D297353CC}">
              <c16:uniqueId val="{00000002-2A7B-419F-8165-87991B2DE6A0}"/>
            </c:ext>
          </c:extLst>
        </c:ser>
        <c:ser>
          <c:idx val="1"/>
          <c:order val="1"/>
          <c:tx>
            <c:strRef>
              <c:f>Лист1!$A$3</c:f>
              <c:strCache>
                <c:ptCount val="1"/>
                <c:pt idx="0">
                  <c:v>Жисмоний шахслар</c:v>
                </c:pt>
              </c:strCache>
            </c:strRef>
          </c:tx>
          <c:invertIfNegative val="0"/>
          <c:dLbls>
            <c:dLbl>
              <c:idx val="0"/>
              <c:layout>
                <c:manualLayout>
                  <c:x val="0"/>
                  <c:y val="1.388888888888893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2A7B-419F-8165-87991B2DE6A0}"/>
                </c:ext>
              </c:extLst>
            </c:dLbl>
            <c:dLbl>
              <c:idx val="2"/>
              <c:layout>
                <c:manualLayout>
                  <c:x val="-1.3888888888888938E-2"/>
                  <c:y val="2.7777777777777932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2A7B-419F-8165-87991B2DE6A0}"/>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Лист1!$B$1:$D$1</c:f>
              <c:strCache>
                <c:ptCount val="3"/>
                <c:pt idx="0">
                  <c:v>2017й.</c:v>
                </c:pt>
                <c:pt idx="1">
                  <c:v>2018й.</c:v>
                </c:pt>
                <c:pt idx="2">
                  <c:v>2019й.</c:v>
                </c:pt>
              </c:strCache>
            </c:strRef>
          </c:cat>
          <c:val>
            <c:numRef>
              <c:f>Лист1!$B$3:$D$3</c:f>
              <c:numCache>
                <c:formatCode>General</c:formatCode>
                <c:ptCount val="3"/>
                <c:pt idx="0">
                  <c:v>4225</c:v>
                </c:pt>
                <c:pt idx="1">
                  <c:v>7599</c:v>
                </c:pt>
                <c:pt idx="2">
                  <c:v>9462</c:v>
                </c:pt>
              </c:numCache>
            </c:numRef>
          </c:val>
          <c:extLst>
            <c:ext xmlns:c16="http://schemas.microsoft.com/office/drawing/2014/chart" uri="{C3380CC4-5D6E-409C-BE32-E72D297353CC}">
              <c16:uniqueId val="{00000005-2A7B-419F-8165-87991B2DE6A0}"/>
            </c:ext>
          </c:extLst>
        </c:ser>
        <c:dLbls>
          <c:showLegendKey val="0"/>
          <c:showVal val="1"/>
          <c:showCatName val="0"/>
          <c:showSerName val="0"/>
          <c:showPercent val="0"/>
          <c:showBubbleSize val="0"/>
        </c:dLbls>
        <c:gapWidth val="150"/>
        <c:axId val="63287680"/>
        <c:axId val="63304448"/>
      </c:barChart>
      <c:catAx>
        <c:axId val="63287680"/>
        <c:scaling>
          <c:orientation val="minMax"/>
        </c:scaling>
        <c:delete val="0"/>
        <c:axPos val="b"/>
        <c:numFmt formatCode="General" sourceLinked="0"/>
        <c:majorTickMark val="out"/>
        <c:minorTickMark val="none"/>
        <c:tickLblPos val="nextTo"/>
        <c:crossAx val="63304448"/>
        <c:crosses val="autoZero"/>
        <c:auto val="1"/>
        <c:lblAlgn val="ctr"/>
        <c:lblOffset val="100"/>
        <c:noMultiLvlLbl val="0"/>
      </c:catAx>
      <c:valAx>
        <c:axId val="63304448"/>
        <c:scaling>
          <c:orientation val="minMax"/>
        </c:scaling>
        <c:delete val="0"/>
        <c:axPos val="l"/>
        <c:majorGridlines/>
        <c:numFmt formatCode="General" sourceLinked="1"/>
        <c:majorTickMark val="out"/>
        <c:minorTickMark val="none"/>
        <c:tickLblPos val="nextTo"/>
        <c:crossAx val="63287680"/>
        <c:crosses val="autoZero"/>
        <c:crossBetween val="between"/>
      </c:valAx>
    </c:plotArea>
    <c:legend>
      <c:legendPos val="b"/>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3D33138-B5D2-40DC-8913-3D756960917D}"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B65345-E7A8-4911-955B-2E30F2F9016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D33138-B5D2-40DC-8913-3D756960917D}" type="datetimeFigureOut">
              <a:rPr lang="ru-RU" smtClean="0"/>
              <a:pPr/>
              <a:t>07.11.2021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B65345-E7A8-4911-955B-2E30F2F9016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00043"/>
            <a:ext cx="7772400" cy="4857784"/>
          </a:xfrm>
        </p:spPr>
        <p:txBody>
          <a:bodyPr>
            <a:normAutofit/>
          </a:bodyPr>
          <a:lstStyle/>
          <a:p>
            <a:r>
              <a:rPr lang="uz-Cyrl-UZ" sz="2800" b="1" dirty="0">
                <a:solidFill>
                  <a:srgbClr val="0070C0"/>
                </a:solidFill>
                <a:latin typeface="Arial" pitchFamily="34" charset="0"/>
                <a:cs typeface="Arial" pitchFamily="34" charset="0"/>
              </a:rPr>
              <a:t>БИЗНЕС ВА ТАДБИРКОРЛИК ОЛИЙ МАКТАБИ</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КАФЕДРА:</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ИНВЕСТИЦИЯЛАР ВА ЛОЙИҲА БОШҚАРУВИ</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ФАН: ТАДБИРКОРЛИК ВА ИННОВАЦИЯЛАР</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МАВЗУ:</a:t>
            </a:r>
            <a:br>
              <a:rPr lang="uz-Cyrl-UZ" sz="24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РАҚАМЛИ ИҚТИСОДИЁТ ШАРОИТИДА ТАДБИРКОРЛИК ФАОЛИЯТИ</a:t>
            </a:r>
            <a:br>
              <a:rPr lang="en-US" sz="2800" b="1">
                <a:solidFill>
                  <a:srgbClr val="0070C0"/>
                </a:solidFill>
                <a:latin typeface="Arial" pitchFamily="34" charset="0"/>
                <a:cs typeface="Arial" pitchFamily="34" charset="0"/>
              </a:rPr>
            </a:br>
            <a:r>
              <a:rPr lang="en-US" sz="2800" b="1">
                <a:solidFill>
                  <a:srgbClr val="0070C0"/>
                </a:solidFill>
                <a:latin typeface="Arial" pitchFamily="34" charset="0"/>
                <a:cs typeface="Arial" pitchFamily="34" charset="0"/>
              </a:rPr>
              <a:t>Entrepreneurship in the digital economy</a:t>
            </a:r>
            <a:endParaRPr lang="ru-RU" sz="2800" b="1"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572140"/>
            <a:ext cx="6400800" cy="714380"/>
          </a:xfrm>
        </p:spPr>
        <p:txBody>
          <a:bodyPr>
            <a:normAutofit/>
          </a:bodyPr>
          <a:lstStyle/>
          <a:p>
            <a:pPr algn="r"/>
            <a:r>
              <a:rPr lang="uz-Cyrl-UZ" sz="2400" b="1" dirty="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Маъруза саво</a:t>
            </a:r>
            <a:r>
              <a:rPr lang="uz-Cyrl-UZ" sz="2800" dirty="0">
                <a:solidFill>
                  <a:srgbClr val="0070C0"/>
                </a:solidFill>
                <a:latin typeface="Arial" pitchFamily="34" charset="0"/>
                <a:cs typeface="Arial" pitchFamily="34" charset="0"/>
              </a:rPr>
              <a:t>ллари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2000240"/>
            <a:ext cx="8229600" cy="4125923"/>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1. Рақамли иқтисодиётнинг моҳияти</a:t>
            </a:r>
          </a:p>
          <a:p>
            <a:pPr algn="ctr">
              <a:spcBef>
                <a:spcPts val="0"/>
              </a:spcBef>
              <a:buNone/>
            </a:pPr>
            <a:r>
              <a:rPr lang="ru-RU" sz="2800" b="1" dirty="0">
                <a:solidFill>
                  <a:srgbClr val="7030A0"/>
                </a:solidFill>
                <a:latin typeface="Arial" pitchFamily="34" charset="0"/>
                <a:cs typeface="Arial" pitchFamily="34" charset="0"/>
              </a:rPr>
              <a:t>2. «</a:t>
            </a:r>
            <a:r>
              <a:rPr lang="uz-Cyrl-UZ" sz="2800" b="1" dirty="0">
                <a:solidFill>
                  <a:srgbClr val="7030A0"/>
                </a:solidFill>
                <a:latin typeface="Arial" pitchFamily="34" charset="0"/>
                <a:cs typeface="Arial" pitchFamily="34" charset="0"/>
              </a:rPr>
              <a:t>Рақамли Ўзбекистон – 2030</a:t>
            </a:r>
            <a:r>
              <a:rPr lang="ru-RU" sz="2800" b="1" dirty="0">
                <a:solidFill>
                  <a:srgbClr val="7030A0"/>
                </a:solidFill>
                <a:latin typeface="Arial" pitchFamily="34" charset="0"/>
                <a:cs typeface="Arial" pitchFamily="34" charset="0"/>
              </a:rPr>
              <a:t>»</a:t>
            </a:r>
            <a:r>
              <a:rPr lang="uz-Cyrl-UZ" sz="2800" b="1" dirty="0">
                <a:solidFill>
                  <a:srgbClr val="7030A0"/>
                </a:solidFill>
                <a:latin typeface="Arial" pitchFamily="34" charset="0"/>
                <a:cs typeface="Arial" pitchFamily="34" charset="0"/>
              </a:rPr>
              <a:t> стратегияси</a:t>
            </a:r>
          </a:p>
          <a:p>
            <a:pPr algn="ctr">
              <a:spcBef>
                <a:spcPts val="0"/>
              </a:spcBef>
              <a:buNone/>
            </a:pPr>
            <a:r>
              <a:rPr lang="uz-Cyrl-UZ" sz="2800" b="1" dirty="0">
                <a:solidFill>
                  <a:srgbClr val="7030A0"/>
                </a:solidFill>
                <a:latin typeface="Arial" pitchFamily="34" charset="0"/>
                <a:cs typeface="Arial" pitchFamily="34" charset="0"/>
              </a:rPr>
              <a:t>3. Рақамли технологиялар</a:t>
            </a:r>
          </a:p>
          <a:p>
            <a:pPr algn="ctr">
              <a:spcBef>
                <a:spcPts val="0"/>
              </a:spcBef>
              <a:buNone/>
            </a:pPr>
            <a:r>
              <a:rPr lang="uz-Cyrl-UZ" sz="2800" b="1" dirty="0">
                <a:solidFill>
                  <a:srgbClr val="7030A0"/>
                </a:solidFill>
                <a:latin typeface="Arial" pitchFamily="34" charset="0"/>
                <a:cs typeface="Arial" pitchFamily="34" charset="0"/>
              </a:rPr>
              <a:t>4. Рақамли иқтисодиёт шароитида тадбиркорлик фаолиятининг ўзига хос хусусиятлари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714348" y="2071678"/>
            <a:ext cx="7972452" cy="4054485"/>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Жаҳон банки экспертларининг фикрига кўра:</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Рақамли иқтисодиёт – бу рақамли ахборот-коммуникация технологияларидан фойдаланишга асосланган иқтисодий, ижтимоий ва маданий муносабатлар тизимидир [3].</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Boston  Consulting  Group компанияси консультантларининг фикрига кўра:</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Рақамли иқтисодиёт – иқтисодий тизимнинг барча иштирокчилари (алоҳида одамлардан тортиб йирик компаниялар ва давлатгача)  томонидан онлайн-коммуникациялар ва инновацион рақамли технологиялар имкониятларидан фойдаланилишидир [3].</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Иқтисодий ҳамкорлик ва тараққиёт ташкилоти (ИҲТТ) экспертларининг фикрига кўра:</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Рақамли иқтисодиёт – бу рақамли технологиялар асосида фаолият юритадиган бозорлар бўлиб, улар электрон тижорат ёрдамида товарлар ва хизматлар савдосини енгиллаштиради [4].</a:t>
            </a:r>
            <a:endParaRPr lang="ru-RU" sz="2800" b="1"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28802"/>
            <a:ext cx="8229600" cy="4197361"/>
          </a:xfrm>
        </p:spPr>
        <p:txBody>
          <a:bodyPr/>
          <a:lstStyle/>
          <a:p>
            <a:pPr algn="ctr">
              <a:spcBef>
                <a:spcPts val="0"/>
              </a:spcBef>
              <a:buNone/>
            </a:pPr>
            <a:r>
              <a:rPr lang="uz-Cyrl-UZ" b="1" dirty="0">
                <a:solidFill>
                  <a:srgbClr val="7030A0"/>
                </a:solidFill>
                <a:latin typeface="Arial" pitchFamily="34" charset="0"/>
                <a:cs typeface="Arial" pitchFamily="34" charset="0"/>
              </a:rPr>
              <a:t>БМТнинг Савдо ва тараққиёт бўйича конференцияси (ЮНКТАД):</a:t>
            </a:r>
            <a:endParaRPr lang="ru-RU" b="1" dirty="0">
              <a:solidFill>
                <a:srgbClr val="7030A0"/>
              </a:solidFill>
              <a:latin typeface="Arial" pitchFamily="34" charset="0"/>
              <a:cs typeface="Arial" pitchFamily="34" charset="0"/>
            </a:endParaRPr>
          </a:p>
          <a:p>
            <a:pPr algn="ctr">
              <a:spcBef>
                <a:spcPts val="0"/>
              </a:spcBef>
              <a:buNone/>
            </a:pPr>
            <a:r>
              <a:rPr lang="uz-Cyrl-UZ" b="1" dirty="0">
                <a:solidFill>
                  <a:srgbClr val="7030A0"/>
                </a:solidFill>
                <a:latin typeface="Arial" pitchFamily="34" charset="0"/>
                <a:cs typeface="Arial" pitchFamily="34" charset="0"/>
              </a:rPr>
              <a:t>Рақамли иқтисодиёт – бу товарлар ва хизматларни ишлаб чиқариш ва уларни сотиш жараёнида рақамли интернет технологияларни қўлланилишидир [4].</a:t>
            </a:r>
            <a:endParaRPr lang="ru-RU" b="1" dirty="0">
              <a:solidFill>
                <a:srgbClr val="7030A0"/>
              </a:solidFill>
              <a:latin typeface="Arial" pitchFamily="34" charset="0"/>
              <a:cs typeface="Arial" pitchFamily="34" charset="0"/>
            </a:endParaRPr>
          </a:p>
          <a:p>
            <a:pPr algn="ctr">
              <a:spcBef>
                <a:spcPts val="0"/>
              </a:spcBef>
              <a:buNone/>
            </a:pPr>
            <a:endParaRPr lang="ru-RU" b="1" dirty="0">
              <a:solidFill>
                <a:srgbClr val="7030A0"/>
              </a:solidFill>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28802"/>
            <a:ext cx="8229600" cy="4197361"/>
          </a:xfrm>
        </p:spPr>
        <p:txBody>
          <a:bodyPr>
            <a:normAutofit/>
          </a:bodyPr>
          <a:lstStyle/>
          <a:p>
            <a:pPr algn="ctr">
              <a:spcBef>
                <a:spcPts val="0"/>
              </a:spcBef>
              <a:buNone/>
            </a:pPr>
            <a:r>
              <a:rPr lang="uz-Cyrl-UZ" dirty="0">
                <a:solidFill>
                  <a:srgbClr val="7030A0"/>
                </a:solidFill>
                <a:latin typeface="Arial" pitchFamily="34" charset="0"/>
                <a:cs typeface="Arial" pitchFamily="34" charset="0"/>
              </a:rPr>
              <a:t>“Рақамли иқтисодиёт” тушунчаси биринчи марта Массачусетс технология институти олими</a:t>
            </a:r>
            <a:endParaRPr lang="ru-RU" dirty="0">
              <a:solidFill>
                <a:srgbClr val="7030A0"/>
              </a:solidFill>
              <a:latin typeface="Arial" pitchFamily="34" charset="0"/>
              <a:cs typeface="Arial" pitchFamily="34" charset="0"/>
            </a:endParaRPr>
          </a:p>
          <a:p>
            <a:pPr algn="ctr">
              <a:spcBef>
                <a:spcPts val="0"/>
              </a:spcBef>
              <a:buNone/>
            </a:pPr>
            <a:r>
              <a:rPr lang="uz-Cyrl-UZ" dirty="0">
                <a:solidFill>
                  <a:srgbClr val="7030A0"/>
                </a:solidFill>
                <a:latin typeface="Arial" pitchFamily="34" charset="0"/>
                <a:cs typeface="Arial" pitchFamily="34" charset="0"/>
              </a:rPr>
              <a:t> Николас Негропонте томонидан 1995 йилда ишлатилган.</a:t>
            </a:r>
            <a:endParaRPr lang="ru-RU"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Иқтисодиётнинг рақамли сегментини кенгайишининг асосий сабаби бўлиб трансакцион секторнинг ўсиши ҳисобланади.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Трансакцион секторга қуйидагилар киради: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 давлат бошқаруви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*молия-банк тизими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*улгуржи ва чакана савдо</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*коммунал ва ижтимоий хизматлар кўрсатиш</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Тараққий этган давлатларда ЯИМнинг 70 фоиздан ортиғи трансакцион секторга тўғри келади [5].</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800" b="1" dirty="0">
                <a:solidFill>
                  <a:srgbClr val="7030A0"/>
                </a:solidFill>
                <a:latin typeface="Arial" pitchFamily="34" charset="0"/>
                <a:cs typeface="Arial" pitchFamily="34" charset="0"/>
              </a:rPr>
              <a:t>Рақамли иқтисодиётни глобал миқёсда ижтимоий тармоқлар белгилайди: Facebook, YouTube, Twitter, LinkedIn, Instagram.</a:t>
            </a:r>
          </a:p>
          <a:p>
            <a:pPr algn="ctr">
              <a:lnSpc>
                <a:spcPct val="110000"/>
              </a:lnSpc>
              <a:spcBef>
                <a:spcPts val="0"/>
              </a:spcBef>
              <a:buNone/>
            </a:pPr>
            <a:r>
              <a:rPr lang="ru-RU" sz="2800" b="1" dirty="0">
                <a:solidFill>
                  <a:srgbClr val="7030A0"/>
                </a:solidFill>
                <a:latin typeface="Arial" pitchFamily="34" charset="0"/>
                <a:cs typeface="Arial" pitchFamily="34" charset="0"/>
              </a:rPr>
              <a:t>Ер </a:t>
            </a:r>
            <a:r>
              <a:rPr lang="ru-RU" sz="2800" b="1" dirty="0" err="1">
                <a:solidFill>
                  <a:srgbClr val="7030A0"/>
                </a:solidFill>
                <a:latin typeface="Arial" pitchFamily="34" charset="0"/>
                <a:cs typeface="Arial" pitchFamily="34" charset="0"/>
              </a:rPr>
              <a:t>шарининг</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ҳар </a:t>
            </a:r>
            <a:r>
              <a:rPr lang="ru-RU" sz="2800" b="1" dirty="0">
                <a:solidFill>
                  <a:srgbClr val="7030A0"/>
                </a:solidFill>
                <a:latin typeface="Arial" pitchFamily="34" charset="0"/>
                <a:cs typeface="Arial" pitchFamily="34" charset="0"/>
              </a:rPr>
              <a:t>4 </a:t>
            </a:r>
            <a:r>
              <a:rPr lang="ru-RU" sz="2800" b="1" dirty="0" err="1">
                <a:solidFill>
                  <a:srgbClr val="7030A0"/>
                </a:solidFill>
                <a:latin typeface="Arial" pitchFamily="34" charset="0"/>
                <a:cs typeface="Arial" pitchFamily="34" charset="0"/>
              </a:rPr>
              <a:t>аҳолисидан биттаси</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Facebook</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ижтимоий</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тармоғининг фойдаланувчиси</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ҳисобланади</a:t>
            </a:r>
            <a:r>
              <a:rPr lang="ru-RU" sz="2800" b="1" dirty="0">
                <a:solidFill>
                  <a:srgbClr val="7030A0"/>
                </a:solidFill>
                <a:latin typeface="Arial" pitchFamily="34" charset="0"/>
                <a:cs typeface="Arial" pitchFamily="34" charset="0"/>
              </a:rPr>
              <a:t>.</a:t>
            </a:r>
          </a:p>
          <a:p>
            <a:pPr algn="ctr">
              <a:lnSpc>
                <a:spcPct val="110000"/>
              </a:lnSpc>
              <a:spcBef>
                <a:spcPts val="0"/>
              </a:spcBef>
              <a:buNone/>
            </a:pPr>
            <a:r>
              <a:rPr lang="ru-RU" sz="2800" b="1" dirty="0">
                <a:solidFill>
                  <a:srgbClr val="7030A0"/>
                </a:solidFill>
                <a:latin typeface="Arial" pitchFamily="34" charset="0"/>
                <a:cs typeface="Arial" pitchFamily="34" charset="0"/>
              </a:rPr>
              <a:t>2019 </a:t>
            </a:r>
            <a:r>
              <a:rPr lang="ru-RU" sz="2800" b="1" dirty="0" err="1">
                <a:solidFill>
                  <a:srgbClr val="7030A0"/>
                </a:solidFill>
                <a:latin typeface="Arial" pitchFamily="34" charset="0"/>
                <a:cs typeface="Arial" pitchFamily="34" charset="0"/>
              </a:rPr>
              <a:t>йилнинг</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ўрталарида</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Facebook</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ижтимоий</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тармоғи орқали Libra</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стейблкоинини</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муомалага</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киритилиши</a:t>
            </a:r>
            <a:endParaRPr lang="ru-RU" sz="2800" b="1"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Рақамли иқтисодиётнинг моҳияти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28802"/>
            <a:ext cx="8229600" cy="4197361"/>
          </a:xfrm>
        </p:spPr>
        <p:txBody>
          <a:bodyPr>
            <a:normAutofit/>
          </a:bodyPr>
          <a:lstStyle/>
          <a:p>
            <a:pPr algn="ctr">
              <a:buNone/>
            </a:pPr>
            <a:r>
              <a:rPr lang="uz-Cyrl-UZ" sz="2800" b="1" dirty="0">
                <a:solidFill>
                  <a:srgbClr val="7030A0"/>
                </a:solidFill>
                <a:latin typeface="Arial" pitchFamily="34" charset="0"/>
                <a:cs typeface="Arial" pitchFamily="34" charset="0"/>
              </a:rPr>
              <a:t>Жаҳон банки экспертларининг ҳисоб-китобларига кўра, юқори тезликдаги Интернетдан фойдаланувчилар сонининг 10 фоизга ошиши ЯИМнинг йиллик ўсишини 0,4 фоиздан 1,4 фоизгача ошириши мумкин [6].</a:t>
            </a:r>
            <a:endParaRPr lang="ru-RU" sz="2800" b="1" dirty="0">
              <a:solidFill>
                <a:srgbClr val="7030A0"/>
              </a:solidFill>
              <a:latin typeface="Arial" pitchFamily="34" charset="0"/>
              <a:cs typeface="Arial" pitchFamily="34" charset="0"/>
            </a:endParaRPr>
          </a:p>
          <a:p>
            <a:pPr algn="ctr">
              <a:buNone/>
            </a:pP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1000100" y="1928802"/>
            <a:ext cx="7429552" cy="4197361"/>
          </a:xfrm>
        </p:spPr>
        <p:txBody>
          <a:bodyPr>
            <a:normAutofit/>
          </a:bodyPr>
          <a:lstStyle/>
          <a:p>
            <a:pPr algn="ctr">
              <a:buNone/>
            </a:pPr>
            <a:r>
              <a:rPr lang="uz-Cyrl-UZ" sz="2800" b="1" dirty="0">
                <a:solidFill>
                  <a:srgbClr val="7030A0"/>
                </a:solidFill>
                <a:latin typeface="Arial" pitchFamily="34" charset="0"/>
                <a:cs typeface="Arial" pitchFamily="34" charset="0"/>
              </a:rPr>
              <a:t>Ўзбекистон Республикаси Президентининг 2020 йил 5 октябрдаги ПФ-6079-сонли Фармони билан “Рақамли Ўзбекистон – 2030” стратегияси тасдиқланди [1].</a:t>
            </a:r>
          </a:p>
          <a:p>
            <a:pPr algn="ctr">
              <a:buNone/>
            </a:pPr>
            <a:endParaRPr lang="uz-Cyrl-UZ"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1. С</a:t>
            </a:r>
            <a:r>
              <a:rPr lang="ru-RU" sz="2400" dirty="0" err="1">
                <a:solidFill>
                  <a:srgbClr val="7030A0"/>
                </a:solidFill>
                <a:latin typeface="Arial" pitchFamily="34" charset="0"/>
                <a:cs typeface="Arial" pitchFamily="34" charset="0"/>
              </a:rPr>
              <a:t>аноат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корхоналарида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замонавий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ахборот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технологияларини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қилиш дастурларини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ушбу</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корхоналарни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технологик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қайта жиҳозлаш дастурлари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билан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уйғунлаштириш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2. К</a:t>
            </a:r>
            <a:r>
              <a:rPr lang="ru-RU" sz="2400" dirty="0" err="1">
                <a:solidFill>
                  <a:srgbClr val="7030A0"/>
                </a:solidFill>
                <a:latin typeface="Arial" pitchFamily="34" charset="0"/>
                <a:cs typeface="Arial" pitchFamily="34" charset="0"/>
              </a:rPr>
              <a:t>орхона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таъминотининг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барча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босқичларини автоматлаштириш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бошқаришни таъминлаш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шунингдек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бу</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орқали </a:t>
            </a:r>
            <a:r>
              <a:rPr lang="ru-RU" sz="2400" dirty="0">
                <a:solidFill>
                  <a:srgbClr val="7030A0"/>
                </a:solidFill>
                <a:latin typeface="Arial" pitchFamily="34" charset="0"/>
                <a:cs typeface="Arial" pitchFamily="34" charset="0"/>
              </a:rPr>
              <a:t>логистика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харид</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харажатларини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қисқартириш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3. З</a:t>
            </a:r>
            <a:r>
              <a:rPr lang="ru-RU" sz="2400" dirty="0" err="1">
                <a:solidFill>
                  <a:srgbClr val="7030A0"/>
                </a:solidFill>
                <a:latin typeface="Arial" pitchFamily="34" charset="0"/>
                <a:cs typeface="Arial" pitchFamily="34" charset="0"/>
              </a:rPr>
              <a:t>амонавий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ахборот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тизимлари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дастурий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маҳсулотларни 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ҳисобига маҳсулотлар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хизматлар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сифатини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яхшилаш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уларнинг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таннархини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чиқаришдаги тўхталишларни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камайтириш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молиявий-иқтисодий фаолиятнинг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шаффофлигини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ошириш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4. И</a:t>
            </a:r>
            <a:r>
              <a:rPr lang="ru-RU" sz="2400" dirty="0" err="1">
                <a:solidFill>
                  <a:srgbClr val="7030A0"/>
                </a:solidFill>
                <a:latin typeface="Arial" pitchFamily="34" charset="0"/>
                <a:cs typeface="Arial" pitchFamily="34" charset="0"/>
              </a:rPr>
              <a:t>нновацион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автоматлаштирилган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бошқарув тизимлари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дастурий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маҳсулотларни 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бўйича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норматив-ҳуқуқий базани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такомиллаштириш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5. И</a:t>
            </a:r>
            <a:r>
              <a:rPr lang="ru-RU" sz="2400" dirty="0" err="1">
                <a:solidFill>
                  <a:srgbClr val="7030A0"/>
                </a:solidFill>
                <a:latin typeface="Arial" pitchFamily="34" charset="0"/>
                <a:cs typeface="Arial" pitchFamily="34" charset="0"/>
              </a:rPr>
              <a:t>шчи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жойларни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босқичма-босқич автоматлаштириш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ҳамда ишлаб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чиқариш жараёнларини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роботлаштириш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шунингдек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сунъий</a:t>
            </a:r>
            <a:r>
              <a:rPr lang="ru-RU" sz="2400" dirty="0">
                <a:solidFill>
                  <a:srgbClr val="7030A0"/>
                </a:solidFill>
                <a:latin typeface="Arial" pitchFamily="34" charset="0"/>
                <a:cs typeface="Arial" pitchFamily="34" charset="0"/>
              </a:rPr>
              <a:t> интеллект </a:t>
            </a:r>
            <a:r>
              <a:rPr lang="ru-RU" sz="2400" dirty="0" err="1">
                <a:solidFill>
                  <a:srgbClr val="7030A0"/>
                </a:solidFill>
                <a:latin typeface="Arial" pitchFamily="34" charset="0"/>
                <a:cs typeface="Arial" pitchFamily="34" charset="0"/>
              </a:rPr>
              <a:t>технологияларини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6. С</a:t>
            </a:r>
            <a:r>
              <a:rPr lang="ru-RU" sz="2400" dirty="0" err="1">
                <a:solidFill>
                  <a:srgbClr val="7030A0"/>
                </a:solidFill>
                <a:latin typeface="Arial" pitchFamily="34" charset="0"/>
                <a:cs typeface="Arial" pitchFamily="34" charset="0"/>
              </a:rPr>
              <a:t>авдо</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ҳажмини ошириш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мижозларга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хизмат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кўрсатишни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яхшилаш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мақсадида буюртмачилар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мижозлар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билан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ўзаро</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муносабат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механизмларини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такомиллаштириш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7. Б</a:t>
            </a:r>
            <a:r>
              <a:rPr lang="ru-RU" sz="2400" dirty="0" err="1">
                <a:solidFill>
                  <a:srgbClr val="7030A0"/>
                </a:solidFill>
                <a:latin typeface="Arial" pitchFamily="34" charset="0"/>
                <a:cs typeface="Arial" pitchFamily="34" charset="0"/>
              </a:rPr>
              <a:t>ошқарув маълумотларини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қабул қилишни қўллаб-қувватлаш тизимини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жумладан</a:t>
            </a:r>
            <a:r>
              <a:rPr lang="ru-RU" sz="2400" dirty="0">
                <a:solidFill>
                  <a:srgbClr val="7030A0"/>
                </a:solidFill>
                <a:latin typeface="Arial" pitchFamily="34" charset="0"/>
                <a:cs typeface="Arial" pitchFamily="34" charset="0"/>
              </a:rPr>
              <a:t>, реал </a:t>
            </a:r>
            <a:r>
              <a:rPr lang="ru-RU" sz="2400" dirty="0" err="1">
                <a:solidFill>
                  <a:srgbClr val="7030A0"/>
                </a:solidFill>
                <a:latin typeface="Arial" pitchFamily="34" charset="0"/>
                <a:cs typeface="Arial" pitchFamily="34" charset="0"/>
              </a:rPr>
              <a:t>вақт режимида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бизнес-таҳлил тизимини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қилиш орқали такомиллаштириш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8. </a:t>
            </a:r>
            <a:r>
              <a:rPr lang="ru-RU" sz="2400" dirty="0">
                <a:solidFill>
                  <a:srgbClr val="7030A0"/>
                </a:solidFill>
                <a:latin typeface="Arial" pitchFamily="34" charset="0"/>
                <a:cs typeface="Arial" pitchFamily="34" charset="0"/>
              </a:rPr>
              <a:t>2025 </a:t>
            </a:r>
            <a:r>
              <a:rPr lang="ru-RU" sz="2400" dirty="0" err="1">
                <a:solidFill>
                  <a:srgbClr val="7030A0"/>
                </a:solidFill>
                <a:latin typeface="Arial" pitchFamily="34" charset="0"/>
                <a:cs typeface="Arial" pitchFamily="34" charset="0"/>
              </a:rPr>
              <a:t>йилда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корхона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ресурсларини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бошқариш тизимини</a:t>
            </a:r>
            <a:r>
              <a:rPr lang="ru-RU" sz="2400" dirty="0">
                <a:solidFill>
                  <a:srgbClr val="7030A0"/>
                </a:solidFill>
                <a:latin typeface="Arial" pitchFamily="34" charset="0"/>
                <a:cs typeface="Arial" pitchFamily="34" charset="0"/>
              </a:rPr>
              <a:t> (ERP)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қилган йирик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хўжалик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юритувчи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субъектларнинг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улушини</a:t>
            </a:r>
            <a:r>
              <a:rPr lang="ru-RU" sz="2400" dirty="0">
                <a:solidFill>
                  <a:srgbClr val="7030A0"/>
                </a:solidFill>
                <a:latin typeface="Arial" pitchFamily="34" charset="0"/>
                <a:cs typeface="Arial" pitchFamily="34" charset="0"/>
              </a:rPr>
              <a:t> 90 </a:t>
            </a:r>
            <a:r>
              <a:rPr lang="ru-RU" sz="2400" dirty="0" err="1">
                <a:solidFill>
                  <a:srgbClr val="7030A0"/>
                </a:solidFill>
                <a:latin typeface="Arial" pitchFamily="34" charset="0"/>
                <a:cs typeface="Arial" pitchFamily="34" charset="0"/>
              </a:rPr>
              <a:t>фоизга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етказиш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600200"/>
            <a:ext cx="8229600" cy="4757758"/>
          </a:xfrm>
        </p:spPr>
        <p:txBody>
          <a:bodyPr>
            <a:normAutofit fontScale="92500" lnSpcReduction="10000"/>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p>
          <a:p>
            <a:pPr algn="ctr">
              <a:lnSpc>
                <a:spcPct val="110000"/>
              </a:lnSpc>
              <a:spcBef>
                <a:spcPts val="0"/>
              </a:spcBef>
              <a:buNone/>
            </a:pPr>
            <a:r>
              <a:rPr lang="uz-Cyrl-UZ" sz="2400" dirty="0">
                <a:solidFill>
                  <a:srgbClr val="7030A0"/>
                </a:solidFill>
                <a:latin typeface="Arial" pitchFamily="34" charset="0"/>
                <a:cs typeface="Arial" pitchFamily="34" charset="0"/>
              </a:rPr>
              <a:t>9. С</a:t>
            </a:r>
            <a:r>
              <a:rPr lang="ru-RU" sz="2400" dirty="0" err="1">
                <a:solidFill>
                  <a:srgbClr val="7030A0"/>
                </a:solidFill>
                <a:latin typeface="Arial" pitchFamily="34" charset="0"/>
                <a:cs typeface="Arial" pitchFamily="34" charset="0"/>
              </a:rPr>
              <a:t>аноат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корхоналарида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этилаётган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чиқариш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бошқарув жараёнларини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автоматлаштириш</a:t>
            </a:r>
            <a:r>
              <a:rPr lang="ru-RU" sz="2400" dirty="0">
                <a:solidFill>
                  <a:srgbClr val="7030A0"/>
                </a:solidFill>
                <a:latin typeface="Arial" pitchFamily="34" charset="0"/>
                <a:cs typeface="Arial" pitchFamily="34" charset="0"/>
              </a:rPr>
              <a:t> (ERP, MES, SCADA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бошқалар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роботлаштириш</a:t>
            </a:r>
            <a:r>
              <a:rPr lang="ru-RU" sz="2400" dirty="0">
                <a:solidFill>
                  <a:srgbClr val="7030A0"/>
                </a:solidFill>
                <a:latin typeface="Arial" pitchFamily="34" charset="0"/>
                <a:cs typeface="Arial" pitchFamily="34" charset="0"/>
              </a:rPr>
              <a:t>, «Интернет </a:t>
            </a:r>
            <a:r>
              <a:rPr lang="ru-RU" sz="2400" dirty="0" err="1">
                <a:solidFill>
                  <a:srgbClr val="7030A0"/>
                </a:solidFill>
                <a:latin typeface="Arial" pitchFamily="34" charset="0"/>
                <a:cs typeface="Arial" pitchFamily="34" charset="0"/>
              </a:rPr>
              <a:t>буюмлар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сунъий</a:t>
            </a:r>
            <a:r>
              <a:rPr lang="ru-RU" sz="2400" dirty="0">
                <a:solidFill>
                  <a:srgbClr val="7030A0"/>
                </a:solidFill>
                <a:latin typeface="Arial" pitchFamily="34" charset="0"/>
                <a:cs typeface="Arial" pitchFamily="34" charset="0"/>
              </a:rPr>
              <a:t> интеллект» </a:t>
            </a:r>
            <a:r>
              <a:rPr lang="ru-RU" sz="2400" dirty="0" err="1">
                <a:solidFill>
                  <a:srgbClr val="7030A0"/>
                </a:solidFill>
                <a:latin typeface="Arial" pitchFamily="34" charset="0"/>
                <a:cs typeface="Arial" pitchFamily="34" charset="0"/>
              </a:rPr>
              <a:t>каби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технологияларнинг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дастурий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маҳсулот қисмини </a:t>
            </a:r>
            <a:r>
              <a:rPr lang="ru-RU" sz="2400" dirty="0">
                <a:solidFill>
                  <a:srgbClr val="7030A0"/>
                </a:solidFill>
                <a:latin typeface="Arial" pitchFamily="34" charset="0"/>
                <a:cs typeface="Arial" pitchFamily="34" charset="0"/>
              </a:rPr>
              <a:t>2027 </a:t>
            </a:r>
            <a:r>
              <a:rPr lang="ru-RU" sz="2400" dirty="0" err="1">
                <a:solidFill>
                  <a:srgbClr val="7030A0"/>
                </a:solidFill>
                <a:latin typeface="Arial" pitchFamily="34" charset="0"/>
                <a:cs typeface="Arial" pitchFamily="34" charset="0"/>
              </a:rPr>
              <a:t>йилга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келиб</a:t>
            </a:r>
            <a:r>
              <a:rPr lang="ru-RU" sz="2400" dirty="0">
                <a:solidFill>
                  <a:srgbClr val="7030A0"/>
                </a:solidFill>
                <a:latin typeface="Arial" pitchFamily="34" charset="0"/>
                <a:cs typeface="Arial" pitchFamily="34" charset="0"/>
              </a:rPr>
              <a:t>, аппарат </a:t>
            </a:r>
            <a:r>
              <a:rPr lang="ru-RU" sz="2400" dirty="0" err="1">
                <a:solidFill>
                  <a:srgbClr val="7030A0"/>
                </a:solidFill>
                <a:latin typeface="Arial" pitchFamily="34" charset="0"/>
                <a:cs typeface="Arial" pitchFamily="34" charset="0"/>
              </a:rPr>
              <a:t>қисмини эса</a:t>
            </a:r>
            <a:r>
              <a:rPr lang="ru-RU" sz="2400" dirty="0">
                <a:solidFill>
                  <a:srgbClr val="7030A0"/>
                </a:solidFill>
                <a:latin typeface="Arial" pitchFamily="34" charset="0"/>
                <a:cs typeface="Arial" pitchFamily="34" charset="0"/>
              </a:rPr>
              <a:t> 2030 </a:t>
            </a:r>
            <a:r>
              <a:rPr lang="ru-RU" sz="2400" dirty="0" err="1">
                <a:solidFill>
                  <a:srgbClr val="7030A0"/>
                </a:solidFill>
                <a:latin typeface="Arial" pitchFamily="34" charset="0"/>
                <a:cs typeface="Arial" pitchFamily="34" charset="0"/>
              </a:rPr>
              <a:t>йилга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келиб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давлат-хусусий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шериклик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асосида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маҳаллийлаштириш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10. К</a:t>
            </a:r>
            <a:r>
              <a:rPr lang="ru-RU" sz="2400" dirty="0" err="1">
                <a:solidFill>
                  <a:srgbClr val="7030A0"/>
                </a:solidFill>
                <a:latin typeface="Arial" pitchFamily="34" charset="0"/>
                <a:cs typeface="Arial" pitchFamily="34" charset="0"/>
              </a:rPr>
              <a:t>оммунал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хизматлар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бўйича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ҳисоб-китобларни бошқариш учун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смарт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технологияларни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қилиш, </a:t>
            </a:r>
            <a:r>
              <a:rPr lang="ru-RU" sz="2400" dirty="0">
                <a:solidFill>
                  <a:srgbClr val="7030A0"/>
                </a:solidFill>
                <a:latin typeface="Arial" pitchFamily="34" charset="0"/>
                <a:cs typeface="Arial" pitchFamily="34" charset="0"/>
              </a:rPr>
              <a:t>интеллектуал </a:t>
            </a:r>
            <a:r>
              <a:rPr lang="ru-RU" sz="2400" dirty="0" err="1">
                <a:solidFill>
                  <a:srgbClr val="7030A0"/>
                </a:solidFill>
                <a:latin typeface="Arial" pitchFamily="34" charset="0"/>
                <a:cs typeface="Arial" pitchFamily="34" charset="0"/>
              </a:rPr>
              <a:t>сервисларни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қилиш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коммунал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хизматларни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тартибга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солиш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учун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ақлли уй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тажрибасини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p>
          <a:p>
            <a:pPr algn="ctr">
              <a:spcBef>
                <a:spcPts val="0"/>
              </a:spcBef>
              <a:buNone/>
            </a:pPr>
            <a:r>
              <a:rPr lang="uz-Cyrl-UZ" sz="2400" dirty="0">
                <a:solidFill>
                  <a:srgbClr val="7030A0"/>
                </a:solidFill>
                <a:latin typeface="Arial" pitchFamily="34" charset="0"/>
                <a:cs typeface="Arial" pitchFamily="34" charset="0"/>
              </a:rPr>
              <a:t>11. </a:t>
            </a:r>
            <a:r>
              <a:rPr lang="ru-RU" sz="2400" dirty="0">
                <a:solidFill>
                  <a:srgbClr val="7030A0"/>
                </a:solidFill>
                <a:latin typeface="Arial" pitchFamily="34" charset="0"/>
                <a:cs typeface="Arial" pitchFamily="34" charset="0"/>
              </a:rPr>
              <a:t>2022 </a:t>
            </a:r>
            <a:r>
              <a:rPr lang="ru-RU" sz="2400" dirty="0" err="1">
                <a:solidFill>
                  <a:srgbClr val="7030A0"/>
                </a:solidFill>
                <a:latin typeface="Arial" pitchFamily="34" charset="0"/>
                <a:cs typeface="Arial" pitchFamily="34" charset="0"/>
              </a:rPr>
              <a:t>йилда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республиканинг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барча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йирик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шаҳарларида жамоат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транспортларида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йўл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ҳақи тўлашнинг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автоматлаштирилган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тизимини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нақд пулсиз</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тўловлар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улушини</a:t>
            </a:r>
            <a:r>
              <a:rPr lang="ru-RU" sz="2400" dirty="0">
                <a:solidFill>
                  <a:srgbClr val="7030A0"/>
                </a:solidFill>
                <a:latin typeface="Arial" pitchFamily="34" charset="0"/>
                <a:cs typeface="Arial" pitchFamily="34" charset="0"/>
              </a:rPr>
              <a:t> 90 </a:t>
            </a:r>
            <a:r>
              <a:rPr lang="ru-RU" sz="2400" dirty="0" err="1">
                <a:solidFill>
                  <a:srgbClr val="7030A0"/>
                </a:solidFill>
                <a:latin typeface="Arial" pitchFamily="34" charset="0"/>
                <a:cs typeface="Arial" pitchFamily="34" charset="0"/>
              </a:rPr>
              <a:t>фоизга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етказиш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12. Ҳ</a:t>
            </a:r>
            <a:r>
              <a:rPr lang="ru-RU" sz="2400" dirty="0">
                <a:solidFill>
                  <a:srgbClr val="7030A0"/>
                </a:solidFill>
                <a:latin typeface="Arial" pitchFamily="34" charset="0"/>
                <a:cs typeface="Arial" pitchFamily="34" charset="0"/>
              </a:rPr>
              <a:t>ар </a:t>
            </a:r>
            <a:r>
              <a:rPr lang="ru-RU" sz="2400" dirty="0" err="1">
                <a:solidFill>
                  <a:srgbClr val="7030A0"/>
                </a:solidFill>
                <a:latin typeface="Arial" pitchFamily="34" charset="0"/>
                <a:cs typeface="Arial" pitchFamily="34" charset="0"/>
              </a:rPr>
              <a:t>қандай йўловчи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транспортида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чипта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сотиб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олиш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учун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ягона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платформани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яратиш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13. К</a:t>
            </a:r>
            <a:r>
              <a:rPr lang="ru-RU" sz="2400" dirty="0" err="1">
                <a:solidFill>
                  <a:srgbClr val="7030A0"/>
                </a:solidFill>
                <a:latin typeface="Arial" pitchFamily="34" charset="0"/>
                <a:cs typeface="Arial" pitchFamily="34" charset="0"/>
              </a:rPr>
              <a:t>орхоналар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томонидан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чиқарилган маҳсулотлар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хизматларни</a:t>
            </a:r>
            <a:r>
              <a:rPr lang="ru-RU" sz="2400" dirty="0">
                <a:solidFill>
                  <a:srgbClr val="7030A0"/>
                </a:solidFill>
                <a:latin typeface="Arial" pitchFamily="34" charset="0"/>
                <a:cs typeface="Arial" pitchFamily="34" charset="0"/>
              </a:rPr>
              <a:t> Интернет </a:t>
            </a:r>
            <a:r>
              <a:rPr lang="ru-RU" sz="2400" dirty="0" err="1">
                <a:solidFill>
                  <a:srgbClr val="7030A0"/>
                </a:solidFill>
                <a:latin typeface="Arial" pitchFamily="34" charset="0"/>
                <a:cs typeface="Arial" pitchFamily="34" charset="0"/>
              </a:rPr>
              <a:t>жаҳон ахборот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тармоғи орқали сотиш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бозорларини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кенгайтириш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endParaRPr lang="uz-Cyrl-UZ" sz="2400" dirty="0">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14. Т</a:t>
            </a:r>
            <a:r>
              <a:rPr lang="ru-RU" sz="2400" dirty="0" err="1">
                <a:solidFill>
                  <a:srgbClr val="7030A0"/>
                </a:solidFill>
                <a:latin typeface="Arial" pitchFamily="34" charset="0"/>
                <a:cs typeface="Arial" pitchFamily="34" charset="0"/>
              </a:rPr>
              <a:t>ранспорт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тизимини</a:t>
            </a:r>
            <a:r>
              <a:rPr lang="ru-RU" sz="2400" dirty="0">
                <a:solidFill>
                  <a:srgbClr val="7030A0"/>
                </a:solidFill>
                <a:latin typeface="Arial" pitchFamily="34" charset="0"/>
                <a:cs typeface="Arial" pitchFamily="34" charset="0"/>
              </a:rPr>
              <a:t> комплекс </a:t>
            </a:r>
            <a:r>
              <a:rPr lang="ru-RU" sz="2400" dirty="0" err="1">
                <a:solidFill>
                  <a:srgbClr val="7030A0"/>
                </a:solidFill>
                <a:latin typeface="Arial" pitchFamily="34" charset="0"/>
                <a:cs typeface="Arial" pitchFamily="34" charset="0"/>
              </a:rPr>
              <a:t>ривожлантириш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учун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дастурий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моделлаштириш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тизимларидан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фойдаланиш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механизмларини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амалга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ошириш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15. С</a:t>
            </a:r>
            <a:r>
              <a:rPr lang="ru-RU" sz="2400" dirty="0" err="1">
                <a:solidFill>
                  <a:srgbClr val="7030A0"/>
                </a:solidFill>
                <a:latin typeface="Arial" pitchFamily="34" charset="0"/>
                <a:cs typeface="Arial" pitchFamily="34" charset="0"/>
              </a:rPr>
              <a:t>уғурта тизимини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рақамлаштириш учун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давлат-хусусий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шериклик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асосида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рақамли суғуртани амалга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ошириш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механизмларини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чиқиш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16. Л</a:t>
            </a:r>
            <a:r>
              <a:rPr lang="ru-RU" sz="2400" dirty="0" err="1">
                <a:solidFill>
                  <a:srgbClr val="7030A0"/>
                </a:solidFill>
                <a:latin typeface="Arial" pitchFamily="34" charset="0"/>
                <a:cs typeface="Arial" pitchFamily="34" charset="0"/>
              </a:rPr>
              <a:t>огистика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тизимини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такомиллаштириш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рақамли технологияларни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мақсадида рақамли </a:t>
            </a:r>
            <a:r>
              <a:rPr lang="ru-RU" sz="2400" dirty="0">
                <a:solidFill>
                  <a:srgbClr val="7030A0"/>
                </a:solidFill>
                <a:latin typeface="Arial" pitchFamily="34" charset="0"/>
                <a:cs typeface="Arial" pitchFamily="34" charset="0"/>
              </a:rPr>
              <a:t>логистика </a:t>
            </a:r>
            <a:r>
              <a:rPr lang="ru-RU" sz="2400" dirty="0" err="1">
                <a:solidFill>
                  <a:srgbClr val="7030A0"/>
                </a:solidFill>
                <a:latin typeface="Arial" pitchFamily="34" charset="0"/>
                <a:cs typeface="Arial" pitchFamily="34" charset="0"/>
              </a:rPr>
              <a:t>тизимига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босқичма-босқич ўтиш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2. «</a:t>
            </a:r>
            <a:r>
              <a:rPr lang="uz-Cyrl-UZ" sz="2800" b="1" dirty="0">
                <a:solidFill>
                  <a:srgbClr val="0070C0"/>
                </a:solidFill>
                <a:latin typeface="Arial" pitchFamily="34" charset="0"/>
                <a:cs typeface="Arial" pitchFamily="34" charset="0"/>
              </a:rPr>
              <a:t>Рақамли Ўзбекистон – 2030</a:t>
            </a:r>
            <a:r>
              <a:rPr lang="ru-RU" sz="2800" b="1" dirty="0">
                <a:solidFill>
                  <a:srgbClr val="0070C0"/>
                </a:solidFill>
                <a:latin typeface="Arial" pitchFamily="34" charset="0"/>
                <a:cs typeface="Arial" pitchFamily="34" charset="0"/>
              </a:rPr>
              <a:t>»</a:t>
            </a:r>
            <a:r>
              <a:rPr lang="uz-Cyrl-UZ" sz="2800" b="1" dirty="0">
                <a:solidFill>
                  <a:srgbClr val="0070C0"/>
                </a:solidFill>
                <a:latin typeface="Arial" pitchFamily="34" charset="0"/>
                <a:cs typeface="Arial" pitchFamily="34" charset="0"/>
              </a:rPr>
              <a:t> стратегияси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ru-RU" sz="2400" b="1" dirty="0" err="1">
                <a:solidFill>
                  <a:srgbClr val="7030A0"/>
                </a:solidFill>
                <a:latin typeface="Arial" pitchFamily="34" charset="0"/>
                <a:cs typeface="Arial" pitchFamily="34" charset="0"/>
              </a:rPr>
              <a:t>Рақамли иқтисодиётни ривожлантиришнинг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устувор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йўналишлари</a:t>
            </a:r>
            <a:r>
              <a:rPr lang="ru-RU" sz="2400" b="1" dirty="0">
                <a:solidFill>
                  <a:srgbClr val="7030A0"/>
                </a:solidFill>
                <a:latin typeface="Arial" pitchFamily="34" charset="0"/>
                <a:cs typeface="Arial" pitchFamily="34" charset="0"/>
              </a:rPr>
              <a:t>:</a:t>
            </a:r>
          </a:p>
          <a:p>
            <a:pPr algn="ctr">
              <a:spcBef>
                <a:spcPts val="0"/>
              </a:spcBef>
              <a:buNone/>
            </a:pPr>
            <a:r>
              <a:rPr lang="uz-Cyrl-UZ" sz="2400" dirty="0">
                <a:solidFill>
                  <a:srgbClr val="7030A0"/>
                </a:solidFill>
                <a:latin typeface="Arial" pitchFamily="34" charset="0"/>
                <a:cs typeface="Arial" pitchFamily="34" charset="0"/>
              </a:rPr>
              <a:t>17. И</a:t>
            </a:r>
            <a:r>
              <a:rPr lang="ru-RU" sz="2400" dirty="0" err="1">
                <a:solidFill>
                  <a:srgbClr val="7030A0"/>
                </a:solidFill>
                <a:latin typeface="Arial" pitchFamily="34" charset="0"/>
                <a:cs typeface="Arial" pitchFamily="34" charset="0"/>
              </a:rPr>
              <a:t>қтисодиётнинг </a:t>
            </a:r>
            <a:r>
              <a:rPr lang="ru-RU" sz="2400" dirty="0">
                <a:solidFill>
                  <a:srgbClr val="7030A0"/>
                </a:solidFill>
                <a:latin typeface="Arial" pitchFamily="34" charset="0"/>
                <a:cs typeface="Arial" pitchFamily="34" charset="0"/>
              </a:rPr>
              <a:t>реал </a:t>
            </a:r>
            <a:r>
              <a:rPr lang="ru-RU" sz="2400" dirty="0" err="1">
                <a:solidFill>
                  <a:srgbClr val="7030A0"/>
                </a:solidFill>
                <a:latin typeface="Arial" pitchFamily="34" charset="0"/>
                <a:cs typeface="Arial" pitchFamily="34" charset="0"/>
              </a:rPr>
              <a:t>секторларида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роботлаштирилган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саноатни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ривожлантириш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амалга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ошириш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18. Й</a:t>
            </a:r>
            <a:r>
              <a:rPr lang="ru-RU" sz="2400" dirty="0" err="1">
                <a:solidFill>
                  <a:srgbClr val="7030A0"/>
                </a:solidFill>
                <a:latin typeface="Arial" pitchFamily="34" charset="0"/>
                <a:cs typeface="Arial" pitchFamily="34" charset="0"/>
              </a:rPr>
              <a:t>ирик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саноат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корхоналари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учун</a:t>
            </a:r>
            <a:r>
              <a:rPr lang="ru-RU" sz="2400" dirty="0">
                <a:solidFill>
                  <a:srgbClr val="7030A0"/>
                </a:solidFill>
                <a:latin typeface="Arial" pitchFamily="34" charset="0"/>
                <a:cs typeface="Arial" pitchFamily="34" charset="0"/>
              </a:rPr>
              <a:t> робототехника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муҳандислик ихтисосликларини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ташкил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19. И</a:t>
            </a:r>
            <a:r>
              <a:rPr lang="ru-RU" sz="2400" dirty="0" err="1">
                <a:solidFill>
                  <a:srgbClr val="7030A0"/>
                </a:solidFill>
                <a:latin typeface="Arial" pitchFamily="34" charset="0"/>
                <a:cs typeface="Arial" pitchFamily="34" charset="0"/>
              </a:rPr>
              <a:t>шлаб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чиқариш корхоналарида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аддиктив</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(қаватма-қават қуриш ва</a:t>
            </a:r>
            <a:r>
              <a:rPr lang="ru-RU" sz="2400" dirty="0">
                <a:solidFill>
                  <a:srgbClr val="7030A0"/>
                </a:solidFill>
                <a:latin typeface="Arial" pitchFamily="34" charset="0"/>
                <a:cs typeface="Arial" pitchFamily="34" charset="0"/>
              </a:rPr>
              <a:t> синтез </a:t>
            </a:r>
            <a:r>
              <a:rPr lang="ru-RU" sz="2400" dirty="0" err="1">
                <a:solidFill>
                  <a:srgbClr val="7030A0"/>
                </a:solidFill>
                <a:latin typeface="Arial" pitchFamily="34" charset="0"/>
                <a:cs typeface="Arial" pitchFamily="34" charset="0"/>
              </a:rPr>
              <a:t>қилиш технологияси</a:t>
            </a:r>
            <a:r>
              <a:rPr lang="ru-RU" sz="2400" dirty="0">
                <a:solidFill>
                  <a:srgbClr val="7030A0"/>
                </a:solidFill>
                <a:latin typeface="Arial" pitchFamily="34" charset="0"/>
                <a:cs typeface="Arial" pitchFamily="34" charset="0"/>
              </a:rPr>
              <a:t>, 3D </a:t>
            </a:r>
            <a:r>
              <a:rPr lang="ru-RU" sz="2400" dirty="0" err="1">
                <a:solidFill>
                  <a:srgbClr val="7030A0"/>
                </a:solidFill>
                <a:latin typeface="Arial" pitchFamily="34" charset="0"/>
                <a:cs typeface="Arial" pitchFamily="34" charset="0"/>
              </a:rPr>
              <a:t>ўлчамда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босиб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чиқариш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технологияларини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кенг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ru-RU" sz="2400" dirty="0">
                <a:solidFill>
                  <a:srgbClr val="7030A0"/>
                </a:solidFill>
                <a:latin typeface="Arial" pitchFamily="34" charset="0"/>
                <a:cs typeface="Arial" pitchFamily="34" charset="0"/>
              </a:rPr>
              <a:t>.</a:t>
            </a:r>
          </a:p>
          <a:p>
            <a:pPr algn="ctr">
              <a:buNone/>
            </a:pPr>
            <a:endParaRPr lang="uz-Cyrl-UZ"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en-US" sz="2800" b="1" dirty="0">
                <a:solidFill>
                  <a:srgbClr val="7030A0"/>
                </a:solidFill>
                <a:latin typeface="Arial" pitchFamily="34" charset="0"/>
                <a:cs typeface="Arial" pitchFamily="34" charset="0"/>
              </a:rPr>
              <a:t>Big Data </a:t>
            </a:r>
            <a:r>
              <a:rPr lang="uz-Cyrl-UZ" sz="2800" b="1" dirty="0">
                <a:solidFill>
                  <a:srgbClr val="7030A0"/>
                </a:solidFill>
                <a:latin typeface="Arial" pitchFamily="34" charset="0"/>
                <a:cs typeface="Arial" pitchFamily="34" charset="0"/>
              </a:rPr>
              <a:t>(Улкан маълумотлар) технологияси.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Ушбу рақамли технология жуда катта ҳажмдаги маълумотларни юқори тезликда ва аниқликда қайта ишлаш имконини берадиган технологиядир.</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Учта </a:t>
            </a:r>
            <a:r>
              <a:rPr lang="ru-RU" sz="2800" b="1" dirty="0">
                <a:solidFill>
                  <a:srgbClr val="7030A0"/>
                </a:solidFill>
                <a:latin typeface="Arial" pitchFamily="34" charset="0"/>
                <a:cs typeface="Arial" pitchFamily="34" charset="0"/>
              </a:rPr>
              <a:t>V:</a:t>
            </a:r>
          </a:p>
          <a:p>
            <a:pPr algn="ctr">
              <a:spcBef>
                <a:spcPts val="0"/>
              </a:spcBef>
              <a:buNone/>
            </a:pPr>
            <a:r>
              <a:rPr lang="uz-Cyrl-UZ" sz="2800" b="1" i="1" dirty="0">
                <a:solidFill>
                  <a:srgbClr val="7030A0"/>
                </a:solidFill>
                <a:latin typeface="Arial" pitchFamily="34" charset="0"/>
                <a:cs typeface="Arial" pitchFamily="34" charset="0"/>
              </a:rPr>
              <a:t>* </a:t>
            </a:r>
            <a:r>
              <a:rPr lang="en-US" sz="2800" b="1" i="1" dirty="0">
                <a:solidFill>
                  <a:srgbClr val="7030A0"/>
                </a:solidFill>
                <a:latin typeface="Arial" pitchFamily="34" charset="0"/>
                <a:cs typeface="Arial" pitchFamily="34" charset="0"/>
              </a:rPr>
              <a:t>V</a:t>
            </a:r>
            <a:r>
              <a:rPr lang="ru-RU" sz="2800" b="1" i="1" dirty="0" err="1">
                <a:solidFill>
                  <a:srgbClr val="7030A0"/>
                </a:solidFill>
                <a:latin typeface="Arial" pitchFamily="34" charset="0"/>
                <a:cs typeface="Arial" pitchFamily="34" charset="0"/>
              </a:rPr>
              <a:t>olume</a:t>
            </a:r>
            <a:r>
              <a:rPr lang="uz-Cyrl-UZ" sz="2800" b="1" dirty="0">
                <a:solidFill>
                  <a:srgbClr val="7030A0"/>
                </a:solidFill>
                <a:latin typeface="Arial" pitchFamily="34" charset="0"/>
                <a:cs typeface="Arial" pitchFamily="34" charset="0"/>
              </a:rPr>
              <a:t> (Ҳажм) </a:t>
            </a:r>
          </a:p>
          <a:p>
            <a:pPr algn="ctr">
              <a:spcBef>
                <a:spcPts val="0"/>
              </a:spcBef>
              <a:buNone/>
            </a:pPr>
            <a:r>
              <a:rPr lang="uz-Cyrl-UZ" sz="2800" b="1" dirty="0">
                <a:solidFill>
                  <a:srgbClr val="7030A0"/>
                </a:solidFill>
                <a:latin typeface="Arial" pitchFamily="34" charset="0"/>
                <a:cs typeface="Arial" pitchFamily="34" charset="0"/>
              </a:rPr>
              <a:t>* </a:t>
            </a:r>
            <a:r>
              <a:rPr lang="en-US" sz="2800" b="1" dirty="0">
                <a:solidFill>
                  <a:srgbClr val="7030A0"/>
                </a:solidFill>
                <a:latin typeface="Arial" pitchFamily="34" charset="0"/>
                <a:cs typeface="Arial" pitchFamily="34" charset="0"/>
              </a:rPr>
              <a:t>V</a:t>
            </a:r>
            <a:r>
              <a:rPr lang="uz-Cyrl-UZ" sz="2800" b="1" i="1" dirty="0">
                <a:solidFill>
                  <a:srgbClr val="7030A0"/>
                </a:solidFill>
                <a:latin typeface="Arial" pitchFamily="34" charset="0"/>
                <a:cs typeface="Arial" pitchFamily="34" charset="0"/>
              </a:rPr>
              <a:t>elocity (Тезлик) </a:t>
            </a:r>
          </a:p>
          <a:p>
            <a:pPr algn="ctr">
              <a:spcBef>
                <a:spcPts val="0"/>
              </a:spcBef>
              <a:buNone/>
            </a:pPr>
            <a:r>
              <a:rPr lang="uz-Cyrl-UZ" sz="2800" b="1" i="1" dirty="0">
                <a:solidFill>
                  <a:srgbClr val="7030A0"/>
                </a:solidFill>
                <a:latin typeface="Arial" pitchFamily="34" charset="0"/>
                <a:cs typeface="Arial" pitchFamily="34" charset="0"/>
              </a:rPr>
              <a:t>* </a:t>
            </a:r>
            <a:r>
              <a:rPr lang="en-US" sz="2800" b="1" i="1" dirty="0">
                <a:solidFill>
                  <a:srgbClr val="7030A0"/>
                </a:solidFill>
                <a:latin typeface="Arial" pitchFamily="34" charset="0"/>
                <a:cs typeface="Arial" pitchFamily="34" charset="0"/>
              </a:rPr>
              <a:t>V</a:t>
            </a:r>
            <a:r>
              <a:rPr lang="uz-Cyrl-UZ" sz="2800" b="1" i="1" dirty="0">
                <a:solidFill>
                  <a:srgbClr val="7030A0"/>
                </a:solidFill>
                <a:latin typeface="Arial" pitchFamily="34" charset="0"/>
                <a:cs typeface="Arial" pitchFamily="34" charset="0"/>
              </a:rPr>
              <a:t>ariety (Хилма-хиллик</a:t>
            </a:r>
            <a:r>
              <a:rPr lang="uz-Cyrl-UZ" sz="2800" i="1" dirty="0">
                <a:solidFill>
                  <a:srgbClr val="7030A0"/>
                </a:solidFill>
                <a:latin typeface="Arial" pitchFamily="34" charset="0"/>
                <a:cs typeface="Arial" pitchFamily="34" charset="0"/>
              </a:rPr>
              <a:t>) </a:t>
            </a:r>
            <a:r>
              <a:rPr lang="uz-Cyrl-UZ" sz="2800" b="1" dirty="0">
                <a:solidFill>
                  <a:srgbClr val="7030A0"/>
                </a:solidFill>
                <a:latin typeface="Arial" pitchFamily="34" charset="0"/>
                <a:cs typeface="Arial" pitchFamily="34" charset="0"/>
              </a:rPr>
              <a:t>[4].</a:t>
            </a:r>
            <a:r>
              <a:rPr lang="uz-Cyrl-UZ" sz="2800" i="1" dirty="0">
                <a:solidFill>
                  <a:srgbClr val="7030A0"/>
                </a:solidFill>
                <a:latin typeface="Arial" pitchFamily="34" charset="0"/>
                <a:cs typeface="Arial" pitchFamily="34" charset="0"/>
              </a:rPr>
              <a:t> </a:t>
            </a:r>
            <a:endParaRPr lang="ru-RU" sz="2800" dirty="0">
              <a:solidFill>
                <a:srgbClr val="7030A0"/>
              </a:solidFill>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7AF2E0-D6A8-4A63-B757-430408FF8859}"/>
              </a:ext>
            </a:extLst>
          </p:cNvPr>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D927AA82-45D9-4FA8-B269-82E3F42D344C}"/>
              </a:ext>
            </a:extLst>
          </p:cNvPr>
          <p:cNvSpPr>
            <a:spLocks noGrp="1"/>
          </p:cNvSpPr>
          <p:nvPr>
            <p:ph idx="1"/>
          </p:nvPr>
        </p:nvSpPr>
        <p:spPr>
          <a:xfrm>
            <a:off x="457200" y="1600200"/>
            <a:ext cx="8229600" cy="4853136"/>
          </a:xfrm>
        </p:spPr>
        <p:txBody>
          <a:bodyPr>
            <a:normAutofit/>
          </a:bodyPr>
          <a:lstStyle/>
          <a:p>
            <a:pPr marL="0" indent="0" algn="ctr">
              <a:spcBef>
                <a:spcPts val="0"/>
              </a:spcBef>
              <a:buNone/>
            </a:pPr>
            <a:r>
              <a:rPr lang="uz-Cyrl-UZ" sz="2400" dirty="0">
                <a:solidFill>
                  <a:srgbClr val="7030A0"/>
                </a:solidFill>
                <a:latin typeface="Arial" panose="020B0604020202020204" pitchFamily="34" charset="0"/>
                <a:cs typeface="Arial" panose="020B0604020202020204" pitchFamily="34" charset="0"/>
              </a:rPr>
              <a:t>Ҳозирги даврда, дунёда androidнинг энг машҳур версияси бўлиб, </a:t>
            </a:r>
            <a:r>
              <a:rPr lang="uz-Cyrl-UZ" sz="2400" b="1" dirty="0">
                <a:solidFill>
                  <a:srgbClr val="7030A0"/>
                </a:solidFill>
                <a:latin typeface="Arial" panose="020B0604020202020204" pitchFamily="34" charset="0"/>
                <a:cs typeface="Arial" panose="020B0604020202020204" pitchFamily="34" charset="0"/>
              </a:rPr>
              <a:t>6.0 marshmallov</a:t>
            </a:r>
            <a:r>
              <a:rPr lang="uz-Cyrl-UZ" sz="2400" dirty="0">
                <a:solidFill>
                  <a:srgbClr val="7030A0"/>
                </a:solidFill>
                <a:latin typeface="Arial" panose="020B0604020202020204" pitchFamily="34" charset="0"/>
                <a:cs typeface="Arial" panose="020B0604020202020204" pitchFamily="34" charset="0"/>
              </a:rPr>
              <a:t> ҳисобланади. Ушбу версияда androidга эга бўлган қурилмаларнинг 30,0 фоизга яқин қисми ишлайди. Машҳурлиги бўйича иккинчи ва учинчи ўринларни </a:t>
            </a:r>
            <a:r>
              <a:rPr lang="uz-Cyrl-UZ" sz="2400" b="1" dirty="0">
                <a:solidFill>
                  <a:srgbClr val="7030A0"/>
                </a:solidFill>
                <a:latin typeface="Arial" panose="020B0604020202020204" pitchFamily="34" charset="0"/>
                <a:cs typeface="Arial" panose="020B0604020202020204" pitchFamily="34" charset="0"/>
              </a:rPr>
              <a:t>7.0</a:t>
            </a:r>
            <a:r>
              <a:rPr lang="uz-Cyrl-UZ" sz="2400" dirty="0">
                <a:solidFill>
                  <a:srgbClr val="7030A0"/>
                </a:solidFill>
                <a:latin typeface="Arial" panose="020B0604020202020204" pitchFamily="34" charset="0"/>
                <a:cs typeface="Arial" panose="020B0604020202020204" pitchFamily="34" charset="0"/>
              </a:rPr>
              <a:t> ва </a:t>
            </a:r>
            <a:r>
              <a:rPr lang="uz-Cyrl-UZ" sz="2400" b="1" dirty="0">
                <a:solidFill>
                  <a:srgbClr val="7030A0"/>
                </a:solidFill>
                <a:latin typeface="Arial" panose="020B0604020202020204" pitchFamily="34" charset="0"/>
                <a:cs typeface="Arial" panose="020B0604020202020204" pitchFamily="34" charset="0"/>
              </a:rPr>
              <a:t>5.1</a:t>
            </a:r>
            <a:r>
              <a:rPr lang="uz-Cyrl-UZ" sz="2400" dirty="0">
                <a:solidFill>
                  <a:srgbClr val="7030A0"/>
                </a:solidFill>
                <a:latin typeface="Arial" panose="020B0604020202020204" pitchFamily="34" charset="0"/>
                <a:cs typeface="Arial" panose="020B0604020202020204" pitchFamily="34" charset="0"/>
              </a:rPr>
              <a:t> версиялари эгаллайди. Аndroidга эга бўлган қурилмаларнинг 21,0 фоиздан ортиқ қисми 7.0 версиясида, 20 фоизга яқин қисми 5.1 версиясида ишлайди.</a:t>
            </a:r>
          </a:p>
          <a:p>
            <a:pPr marL="0" indent="0" algn="ctr">
              <a:spcBef>
                <a:spcPts val="0"/>
              </a:spcBef>
              <a:buNone/>
            </a:pPr>
            <a:r>
              <a:rPr lang="uz-Cyrl-UZ" sz="2400" dirty="0">
                <a:solidFill>
                  <a:srgbClr val="7030A0"/>
                </a:solidFill>
                <a:latin typeface="Arial" panose="020B0604020202020204" pitchFamily="34" charset="0"/>
                <a:cs typeface="Arial" panose="020B0604020202020204" pitchFamily="34" charset="0"/>
              </a:rPr>
              <a:t> Провайдерлар ва молиявий хизматлардан фойдаланувчиларнинг тўғридан-тўғри ҳамкорлиги модели бўлган P2P моделини (peer-to-peer) инновацион рақамли технология эканлигини эътироф </a:t>
            </a:r>
          </a:p>
          <a:p>
            <a:pPr marL="0" indent="0" algn="ctr">
              <a:spcBef>
                <a:spcPts val="0"/>
              </a:spcBef>
              <a:buNone/>
            </a:pPr>
            <a:r>
              <a:rPr lang="uz-Cyrl-UZ" sz="2400" dirty="0">
                <a:solidFill>
                  <a:srgbClr val="7030A0"/>
                </a:solidFill>
                <a:latin typeface="Arial" panose="020B0604020202020204" pitchFamily="34" charset="0"/>
                <a:cs typeface="Arial" panose="020B0604020202020204" pitchFamily="34" charset="0"/>
              </a:rPr>
              <a:t>этиш жоиз [3].</a:t>
            </a:r>
            <a:endParaRPr lang="ru-RU" sz="24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9057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BFA4F3D-E8CD-4C09-8DA0-85A9C58F4B2E}"/>
              </a:ext>
            </a:extLst>
          </p:cNvPr>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D14B310-5E46-405E-85AE-EB67C8932DFE}"/>
              </a:ext>
            </a:extLst>
          </p:cNvPr>
          <p:cNvSpPr>
            <a:spLocks noGrp="1"/>
          </p:cNvSpPr>
          <p:nvPr>
            <p:ph idx="1"/>
          </p:nvPr>
        </p:nvSpPr>
        <p:spPr>
          <a:xfrm>
            <a:off x="457200" y="1844824"/>
            <a:ext cx="8229600" cy="4281339"/>
          </a:xfrm>
        </p:spPr>
        <p:txBody>
          <a:bodyPr>
            <a:normAutofit/>
          </a:bodyPr>
          <a:lstStyle/>
          <a:p>
            <a:pPr marL="0" indent="0" algn="ctr">
              <a:spcBef>
                <a:spcPts val="0"/>
              </a:spcBef>
              <a:buNone/>
            </a:pPr>
            <a:r>
              <a:rPr lang="en-US" sz="2400" b="1" dirty="0">
                <a:solidFill>
                  <a:srgbClr val="7030A0"/>
                </a:solidFill>
                <a:latin typeface="Arial" panose="020B0604020202020204" pitchFamily="34" charset="0"/>
                <a:cs typeface="Arial" pitchFamily="34" charset="0"/>
              </a:rPr>
              <a:t>Big Data</a:t>
            </a:r>
            <a:r>
              <a:rPr lang="uz-Cyrl-UZ" sz="2400" dirty="0">
                <a:solidFill>
                  <a:srgbClr val="7030A0"/>
                </a:solidFill>
                <a:latin typeface="Arial" panose="020B0604020202020204" pitchFamily="34" charset="0"/>
                <a:cs typeface="Arial" panose="020B0604020202020204" pitchFamily="34" charset="0"/>
              </a:rPr>
              <a:t> технологияси катта ҳажмдаги таркибланган ва таркибланмаган маълумотларни қайта ишлаш усуллари ва инструментлари мажмуи бўлиб, анъанавий маълумотлар базасини бошқариш тизимига нисбатан муқобил ҳисобланади.</a:t>
            </a:r>
            <a:endParaRPr lang="ru-RU" sz="2400" dirty="0">
              <a:solidFill>
                <a:srgbClr val="7030A0"/>
              </a:solidFill>
              <a:latin typeface="Arial" panose="020B0604020202020204" pitchFamily="34" charset="0"/>
              <a:cs typeface="Arial" panose="020B0604020202020204" pitchFamily="34" charset="0"/>
            </a:endParaRPr>
          </a:p>
          <a:p>
            <a:pPr marL="0" indent="0" algn="ctr">
              <a:spcBef>
                <a:spcPts val="0"/>
              </a:spcBef>
              <a:buNone/>
            </a:pPr>
            <a:r>
              <a:rPr lang="en-US" sz="2400" b="1" dirty="0">
                <a:solidFill>
                  <a:srgbClr val="7030A0"/>
                </a:solidFill>
                <a:latin typeface="Arial" panose="020B0604020202020204" pitchFamily="34" charset="0"/>
                <a:cs typeface="Arial" pitchFamily="34" charset="0"/>
              </a:rPr>
              <a:t>Big Data</a:t>
            </a:r>
            <a:r>
              <a:rPr lang="uz-Cyrl-UZ" sz="2400" dirty="0">
                <a:solidFill>
                  <a:srgbClr val="7030A0"/>
                </a:solidFill>
                <a:latin typeface="Arial" panose="020B0604020202020204" pitchFamily="34" charset="0"/>
                <a:cs typeface="Arial" panose="020B0604020202020204" pitchFamily="34" charset="0"/>
              </a:rPr>
              <a:t> технологияси тижорат банкларига актив операцияларнинг самарадорлигини таъминлаш ва рискларни бошқариш бўйича аниқ қарорларни қабул қилиш имконини беради [5].</a:t>
            </a:r>
            <a:endParaRPr lang="ru-RU" sz="2400"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7371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F23FA48-6830-4A93-BBED-0FD28324C971}"/>
              </a:ext>
            </a:extLst>
          </p:cNvPr>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D66534D6-AF9F-45B5-A3C7-9F924E72543C}"/>
              </a:ext>
            </a:extLst>
          </p:cNvPr>
          <p:cNvSpPr>
            <a:spLocks noGrp="1"/>
          </p:cNvSpPr>
          <p:nvPr>
            <p:ph idx="1"/>
          </p:nvPr>
        </p:nvSpPr>
        <p:spPr>
          <a:xfrm>
            <a:off x="457200" y="1340768"/>
            <a:ext cx="8229600" cy="5040560"/>
          </a:xfrm>
        </p:spPr>
        <p:txBody>
          <a:bodyPr>
            <a:normAutofit fontScale="62500" lnSpcReduction="20000"/>
          </a:bodyPr>
          <a:lstStyle/>
          <a:p>
            <a:pPr marL="0" indent="0" algn="ctr">
              <a:lnSpc>
                <a:spcPct val="120000"/>
              </a:lnSpc>
              <a:spcBef>
                <a:spcPts val="0"/>
              </a:spcBef>
              <a:buNone/>
            </a:pPr>
            <a:r>
              <a:rPr lang="uz-Cyrl-UZ" sz="4500" b="1" u="sng" dirty="0">
                <a:solidFill>
                  <a:srgbClr val="7030A0"/>
                </a:solidFill>
                <a:latin typeface="Arial" panose="020B0604020202020204" pitchFamily="34" charset="0"/>
                <a:cs typeface="Arial" panose="020B0604020202020204" pitchFamily="34" charset="0"/>
              </a:rPr>
              <a:t>Тақсимланган реестрлар технологияси</a:t>
            </a:r>
            <a:endParaRPr lang="ru-RU" sz="4500" b="1" u="sng"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500" b="1" dirty="0">
                <a:solidFill>
                  <a:srgbClr val="7030A0"/>
                </a:solidFill>
                <a:latin typeface="Arial" panose="020B0604020202020204" pitchFamily="34" charset="0"/>
                <a:cs typeface="Arial" panose="020B0604020202020204" pitchFamily="34" charset="0"/>
              </a:rPr>
              <a:t>Тақсимланган реестрлар технологияси маълум қоидалар асосида маълум кетма-кетликда тузилган блоклардир.</a:t>
            </a:r>
            <a:endParaRPr lang="ru-RU" sz="35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500" b="1" dirty="0">
                <a:solidFill>
                  <a:srgbClr val="7030A0"/>
                </a:solidFill>
                <a:latin typeface="Arial" panose="020B0604020202020204" pitchFamily="34" charset="0"/>
                <a:cs typeface="Arial" panose="020B0604020202020204" pitchFamily="34" charset="0"/>
              </a:rPr>
              <a:t>Тақсимланган реестрларнинг  очиқ ва ёпиқ тармоқлари мавжуд бўлиб, очиқ тармоқда иштирокчилар тўлиқ индентификациядан ўтмайди ва тармоқ қоидаларини бошқарувчи юқори бўғин бўлмайди.</a:t>
            </a:r>
            <a:endParaRPr lang="ru-RU" sz="35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500" b="1" dirty="0">
                <a:solidFill>
                  <a:srgbClr val="7030A0"/>
                </a:solidFill>
                <a:latin typeface="Arial" panose="020B0604020202020204" pitchFamily="34" charset="0"/>
                <a:cs typeface="Arial" panose="020B0604020202020204" pitchFamily="34" charset="0"/>
              </a:rPr>
              <a:t>Тақсимланган реестрларнинг  ёпиқ тармоғида аъзолик мезонлари белгиланади ва иштирокчи ана шу мезонларга жавоб бергандагина тармоқ хизматидан фойдаланиш имконига эга бўлади. Масалан, ана шундай мезонлардан бири бўлиб, иштирокчининг тўловга қобиллиги ҳисобланади. </a:t>
            </a:r>
            <a:endParaRPr lang="ru-RU" sz="3500"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4695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9BB439-3786-44A0-A42D-927DD9B1040C}"/>
              </a:ext>
            </a:extLst>
          </p:cNvPr>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CD6F58E-833E-4517-BAF1-172F239A4C17}"/>
              </a:ext>
            </a:extLst>
          </p:cNvPr>
          <p:cNvSpPr>
            <a:spLocks noGrp="1"/>
          </p:cNvSpPr>
          <p:nvPr>
            <p:ph idx="1"/>
          </p:nvPr>
        </p:nvSpPr>
        <p:spPr>
          <a:xfrm>
            <a:off x="457200" y="1600200"/>
            <a:ext cx="8229600" cy="4983162"/>
          </a:xfrm>
        </p:spPr>
        <p:txBody>
          <a:bodyPr>
            <a:normAutofit fontScale="55000" lnSpcReduction="20000"/>
          </a:bodyPr>
          <a:lstStyle/>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Халқаро банк амалиётида банк тизимида рақамли технологиялардан фойдаланиш самарадорлигини баҳолашда аҳолининг рақамли банк хизматларига бўлган талаблари кўрсаткичидан кенг фойдаланади.  Ушбу кўрсаткични ҳисоблашда қуйидагилар ҳисобга олинади:</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*жорий ҳисобарқамдан кўчирма олиш;</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*пул ўтказмалари;</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*депозит ҳисобрақами очишга он-лайн буюртма бериш;</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*кредит олишга он-лайн буюртма бериш;</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*валютани он-лайн конвертация қилиш;</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*он-лайн харидлар ҳажми.</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Шунингдек, халқаро банк амалиётида, банк тизимининг рақамли технологиялардан фойдаланиш кўламини баҳолашда, электрон пул функциясига эга бўлган пластик карталарнинг жами пластик карталардаги улуши кўрсаткичидан ҳам кенг фойдаланилади.</a:t>
            </a:r>
            <a:endParaRPr lang="ru-RU" sz="3600"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21376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Сунъий интеллект технологияси</a:t>
            </a:r>
            <a:endParaRPr lang="ru-RU" sz="2800" b="1" dirty="0">
              <a:solidFill>
                <a:srgbClr val="7030A0"/>
              </a:solidFill>
              <a:latin typeface="Arial" pitchFamily="34" charset="0"/>
              <a:cs typeface="Arial" pitchFamily="34" charset="0"/>
            </a:endParaRPr>
          </a:p>
          <a:p>
            <a:pPr algn="ctr">
              <a:spcBef>
                <a:spcPts val="0"/>
              </a:spcBef>
              <a:buNone/>
            </a:pPr>
            <a:r>
              <a:rPr lang="uz-Cyrl-UZ" sz="2800" dirty="0">
                <a:solidFill>
                  <a:srgbClr val="7030A0"/>
                </a:solidFill>
                <a:latin typeface="Arial" pitchFamily="34" charset="0"/>
                <a:cs typeface="Arial" pitchFamily="34" charset="0"/>
              </a:rPr>
              <a:t>Ушбу технология компьютерларни инсон каби фикрлашга ўргатиш технологиясидир.</a:t>
            </a:r>
            <a:endParaRPr lang="ru-RU" sz="2800" dirty="0">
              <a:solidFill>
                <a:srgbClr val="7030A0"/>
              </a:solidFill>
              <a:latin typeface="Arial" pitchFamily="34" charset="0"/>
              <a:cs typeface="Arial" pitchFamily="34" charset="0"/>
            </a:endParaRPr>
          </a:p>
          <a:p>
            <a:pPr algn="ctr">
              <a:spcBef>
                <a:spcPts val="0"/>
              </a:spcBef>
              <a:buNone/>
            </a:pPr>
            <a:r>
              <a:rPr lang="uz-Cyrl-UZ" sz="2800" dirty="0">
                <a:solidFill>
                  <a:srgbClr val="7030A0"/>
                </a:solidFill>
                <a:latin typeface="Arial" pitchFamily="34" charset="0"/>
                <a:cs typeface="Arial" pitchFamily="34" charset="0"/>
              </a:rPr>
              <a:t>Сунъий интеллект маълумотларни турли манбалардан олади (информатика, математика, лингвистика, психология, биология, машинасозлик) ва катта ҳажмдаги маълумотларни қайта ишлаш асосида қарорлар қабул қилади [4].</a:t>
            </a:r>
            <a:endParaRPr lang="ru-RU" sz="28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285860"/>
            <a:ext cx="8229600" cy="5286412"/>
          </a:xfrm>
        </p:spPr>
        <p:txBody>
          <a:bodyPr>
            <a:normAutofit fontScale="77500" lnSpcReduction="20000"/>
          </a:bodyPr>
          <a:lstStyle/>
          <a:p>
            <a:pPr algn="ctr">
              <a:spcBef>
                <a:spcPts val="0"/>
              </a:spcBef>
              <a:buNone/>
            </a:pPr>
            <a:r>
              <a:rPr lang="uz-Cyrl-UZ" sz="2800" b="1" dirty="0">
                <a:solidFill>
                  <a:srgbClr val="7030A0"/>
                </a:solidFill>
                <a:latin typeface="Arial" pitchFamily="34" charset="0"/>
                <a:cs typeface="Arial" pitchFamily="34" charset="0"/>
              </a:rPr>
              <a:t>Булутли ҳисоблаш </a:t>
            </a:r>
            <a:r>
              <a:rPr lang="ru-RU" sz="2800" dirty="0">
                <a:solidFill>
                  <a:srgbClr val="7030A0"/>
                </a:solidFill>
                <a:latin typeface="Arial" pitchFamily="34" charset="0"/>
                <a:cs typeface="Arial" pitchFamily="34" charset="0"/>
              </a:rPr>
              <a:t>(</a:t>
            </a:r>
            <a:r>
              <a:rPr lang="ru-RU" sz="2800" b="1" dirty="0" err="1">
                <a:solidFill>
                  <a:srgbClr val="7030A0"/>
                </a:solidFill>
                <a:latin typeface="Arial" pitchFamily="34" charset="0"/>
                <a:cs typeface="Arial" pitchFamily="34" charset="0"/>
              </a:rPr>
              <a:t>cloud</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computing</a:t>
            </a:r>
            <a:r>
              <a:rPr lang="ru-RU" sz="2800" dirty="0">
                <a:solidFill>
                  <a:srgbClr val="7030A0"/>
                </a:solidFill>
                <a:latin typeface="Arial" pitchFamily="34" charset="0"/>
                <a:cs typeface="Arial" pitchFamily="34" charset="0"/>
              </a:rPr>
              <a:t>)</a:t>
            </a:r>
            <a:r>
              <a:rPr lang="uz-Cyrl-UZ" sz="2800" dirty="0">
                <a:solidFill>
                  <a:srgbClr val="7030A0"/>
                </a:solidFill>
                <a:latin typeface="Arial" pitchFamily="34" charset="0"/>
                <a:cs typeface="Arial" pitchFamily="34" charset="0"/>
              </a:rPr>
              <a:t> </a:t>
            </a:r>
            <a:r>
              <a:rPr lang="uz-Cyrl-UZ" sz="2800" b="1" dirty="0">
                <a:solidFill>
                  <a:srgbClr val="7030A0"/>
                </a:solidFill>
                <a:latin typeface="Arial" pitchFamily="34" charset="0"/>
                <a:cs typeface="Arial" pitchFamily="34" charset="0"/>
              </a:rPr>
              <a:t>технологияси</a:t>
            </a:r>
            <a:endParaRPr lang="ru-RU" sz="2800" b="1" dirty="0">
              <a:solidFill>
                <a:srgbClr val="7030A0"/>
              </a:solidFill>
              <a:latin typeface="Arial" pitchFamily="34" charset="0"/>
              <a:cs typeface="Arial" pitchFamily="34" charset="0"/>
            </a:endParaRPr>
          </a:p>
          <a:p>
            <a:pPr algn="ctr">
              <a:spcBef>
                <a:spcPts val="0"/>
              </a:spcBef>
              <a:buNone/>
            </a:pPr>
            <a:r>
              <a:rPr lang="uz-Cyrl-UZ" sz="2800" dirty="0">
                <a:solidFill>
                  <a:srgbClr val="7030A0"/>
                </a:solidFill>
                <a:latin typeface="Arial" pitchFamily="34" charset="0"/>
                <a:cs typeface="Arial" pitchFamily="34" charset="0"/>
              </a:rPr>
              <a:t>Ушбу технология маълумотларни тақсимлаган тарзда қайта ишлаш технологияси бўлиб, бунда компьютер ресурслари ва қуввати фойдаланувчига интернет-сервис сифатида берилади.</a:t>
            </a:r>
          </a:p>
          <a:p>
            <a:pPr algn="ctr">
              <a:spcBef>
                <a:spcPts val="0"/>
              </a:spcBef>
              <a:buNone/>
            </a:pPr>
            <a:r>
              <a:rPr lang="uz-Cyrl-UZ" sz="2800" dirty="0">
                <a:solidFill>
                  <a:srgbClr val="7030A0"/>
                </a:solidFill>
                <a:latin typeface="Arial" pitchFamily="34" charset="0"/>
                <a:cs typeface="Arial" pitchFamily="34" charset="0"/>
              </a:rPr>
              <a:t>Фойдаланувчи сервисдан ажратилган ҳолда (удаленно) фойдаланади.</a:t>
            </a:r>
          </a:p>
          <a:p>
            <a:pPr algn="ctr" fontAlgn="base">
              <a:lnSpc>
                <a:spcPct val="120000"/>
              </a:lnSpc>
              <a:spcBef>
                <a:spcPts val="0"/>
              </a:spcBef>
              <a:buNone/>
            </a:pPr>
            <a:r>
              <a:rPr lang="uz-Cyrl-UZ" sz="2800" b="1" dirty="0">
                <a:solidFill>
                  <a:srgbClr val="7030A0"/>
                </a:solidFill>
                <a:latin typeface="Arial" pitchFamily="34" charset="0"/>
                <a:cs typeface="Arial" pitchFamily="34" charset="0"/>
              </a:rPr>
              <a:t>Булутли хизматлар:</a:t>
            </a:r>
            <a:endParaRPr lang="ru-RU" sz="2800" b="1" dirty="0">
              <a:solidFill>
                <a:srgbClr val="7030A0"/>
              </a:solidFill>
              <a:latin typeface="Arial" pitchFamily="34" charset="0"/>
              <a:cs typeface="Arial" pitchFamily="34" charset="0"/>
            </a:endParaRPr>
          </a:p>
          <a:p>
            <a:pPr algn="ctr" fontAlgn="base">
              <a:lnSpc>
                <a:spcPct val="120000"/>
              </a:lnSpc>
              <a:spcBef>
                <a:spcPts val="0"/>
              </a:spcBef>
              <a:buNone/>
            </a:pPr>
            <a:r>
              <a:rPr lang="uz-Cyrl-UZ" sz="2800" dirty="0">
                <a:solidFill>
                  <a:srgbClr val="7030A0"/>
                </a:solidFill>
                <a:latin typeface="Arial" pitchFamily="34" charset="0"/>
                <a:cs typeface="Arial" pitchFamily="34" charset="0"/>
              </a:rPr>
              <a:t>*</a:t>
            </a:r>
            <a:r>
              <a:rPr lang="ru-RU" sz="2800" dirty="0">
                <a:solidFill>
                  <a:srgbClr val="7030A0"/>
                </a:solidFill>
                <a:latin typeface="Arial" pitchFamily="34" charset="0"/>
                <a:cs typeface="Arial" pitchFamily="34" charset="0"/>
              </a:rPr>
              <a:t>почта: </a:t>
            </a:r>
            <a:r>
              <a:rPr lang="ru-RU" sz="2800" dirty="0" err="1">
                <a:solidFill>
                  <a:srgbClr val="7030A0"/>
                </a:solidFill>
                <a:latin typeface="Arial" pitchFamily="34" charset="0"/>
                <a:cs typeface="Arial" pitchFamily="34" charset="0"/>
              </a:rPr>
              <a:t>gmail</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hotmail</a:t>
            </a:r>
            <a:r>
              <a:rPr lang="ru-RU" sz="2800" dirty="0">
                <a:solidFill>
                  <a:srgbClr val="7030A0"/>
                </a:solidFill>
                <a:latin typeface="Arial" pitchFamily="34" charset="0"/>
                <a:cs typeface="Arial" pitchFamily="34" charset="0"/>
              </a:rPr>
              <a:t>;</a:t>
            </a:r>
          </a:p>
          <a:p>
            <a:pPr algn="ctr" fontAlgn="base">
              <a:lnSpc>
                <a:spcPct val="120000"/>
              </a:lnSpc>
              <a:spcBef>
                <a:spcPts val="0"/>
              </a:spcBef>
              <a:buNone/>
            </a:pPr>
            <a:r>
              <a:rPr lang="uz-Cyrl-UZ" sz="2800" dirty="0">
                <a:solidFill>
                  <a:srgbClr val="7030A0"/>
                </a:solidFill>
                <a:latin typeface="Arial" pitchFamily="34" charset="0"/>
                <a:cs typeface="Arial" pitchFamily="34" charset="0"/>
              </a:rPr>
              <a:t>*ҳужжатлар билан ажратилган ҳолда ишлаш:</a:t>
            </a:r>
            <a:endParaRPr lang="ru-RU" sz="2800" dirty="0">
              <a:solidFill>
                <a:srgbClr val="7030A0"/>
              </a:solidFill>
              <a:latin typeface="Arial" pitchFamily="34" charset="0"/>
              <a:cs typeface="Arial" pitchFamily="34" charset="0"/>
            </a:endParaRPr>
          </a:p>
          <a:p>
            <a:pPr algn="ctr" fontAlgn="base">
              <a:lnSpc>
                <a:spcPct val="120000"/>
              </a:lnSpc>
              <a:spcBef>
                <a:spcPts val="0"/>
              </a:spcBef>
              <a:buNone/>
            </a:pP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Google</a:t>
            </a:r>
            <a:r>
              <a:rPr lang="ru-RU" sz="2800" dirty="0">
                <a:solidFill>
                  <a:srgbClr val="7030A0"/>
                </a:solidFill>
                <a:latin typeface="Arial" pitchFamily="34" charset="0"/>
                <a:cs typeface="Arial" pitchFamily="34" charset="0"/>
              </a:rPr>
              <a:t>-</a:t>
            </a:r>
            <a:r>
              <a:rPr lang="uz-Cyrl-UZ" sz="2800" dirty="0">
                <a:solidFill>
                  <a:srgbClr val="7030A0"/>
                </a:solidFill>
                <a:latin typeface="Arial" pitchFamily="34" charset="0"/>
                <a:cs typeface="Arial" pitchFamily="34" charset="0"/>
              </a:rPr>
              <a:t> ҳужжатлар,</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Office</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Web</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Apps</a:t>
            </a:r>
            <a:r>
              <a:rPr lang="ru-RU" sz="2800" dirty="0">
                <a:solidFill>
                  <a:srgbClr val="7030A0"/>
                </a:solidFill>
                <a:latin typeface="Arial" pitchFamily="34" charset="0"/>
                <a:cs typeface="Arial" pitchFamily="34" charset="0"/>
              </a:rPr>
              <a:t>;</a:t>
            </a:r>
          </a:p>
          <a:p>
            <a:pPr algn="ctr" fontAlgn="base">
              <a:lnSpc>
                <a:spcPct val="120000"/>
              </a:lnSpc>
              <a:spcBef>
                <a:spcPts val="0"/>
              </a:spcBef>
              <a:buNone/>
            </a:pPr>
            <a:r>
              <a:rPr lang="uz-Cyrl-UZ" sz="2800" dirty="0">
                <a:solidFill>
                  <a:srgbClr val="7030A0"/>
                </a:solidFill>
                <a:latin typeface="Arial" pitchFamily="34" charset="0"/>
                <a:cs typeface="Arial" pitchFamily="34" charset="0"/>
              </a:rPr>
              <a:t>*маълумотларни сақлаш:</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Google</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Drive</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OneDrive</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Dropbox</a:t>
            </a:r>
            <a:r>
              <a:rPr lang="ru-RU" sz="2800" dirty="0">
                <a:solidFill>
                  <a:srgbClr val="7030A0"/>
                </a:solidFill>
                <a:latin typeface="Arial" pitchFamily="34" charset="0"/>
                <a:cs typeface="Arial" pitchFamily="34" charset="0"/>
              </a:rPr>
              <a:t>;</a:t>
            </a:r>
          </a:p>
          <a:p>
            <a:pPr algn="ctr" fontAlgn="base">
              <a:lnSpc>
                <a:spcPct val="120000"/>
              </a:lnSpc>
              <a:spcBef>
                <a:spcPts val="0"/>
              </a:spcBef>
              <a:buNone/>
            </a:pPr>
            <a:r>
              <a:rPr lang="uz-Cyrl-UZ" sz="2800" dirty="0">
                <a:solidFill>
                  <a:srgbClr val="7030A0"/>
                </a:solidFill>
                <a:latin typeface="Arial" pitchFamily="34" charset="0"/>
                <a:cs typeface="Arial" pitchFamily="34" charset="0"/>
              </a:rPr>
              <a:t>*тасвирларни таҳрир қилиш:</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Figma</a:t>
            </a:r>
            <a:r>
              <a:rPr lang="ru-RU" sz="2800" dirty="0">
                <a:solidFill>
                  <a:srgbClr val="7030A0"/>
                </a:solidFill>
                <a:latin typeface="Arial" pitchFamily="34" charset="0"/>
                <a:cs typeface="Arial" pitchFamily="34" charset="0"/>
              </a:rPr>
              <a:t>;</a:t>
            </a:r>
          </a:p>
          <a:p>
            <a:pPr algn="ctr" fontAlgn="base">
              <a:lnSpc>
                <a:spcPct val="120000"/>
              </a:lnSpc>
              <a:spcBef>
                <a:spcPts val="0"/>
              </a:spcBef>
              <a:buNone/>
            </a:pPr>
            <a:r>
              <a:rPr lang="uz-Cyrl-UZ" sz="2800" dirty="0">
                <a:solidFill>
                  <a:srgbClr val="7030A0"/>
                </a:solidFill>
                <a:latin typeface="Arial" pitchFamily="34" charset="0"/>
                <a:cs typeface="Arial" pitchFamily="34" charset="0"/>
              </a:rPr>
              <a:t>*иловаларнинг онлайн магазини</a:t>
            </a:r>
            <a:r>
              <a:rPr lang="ru-RU" sz="2800" dirty="0">
                <a:solidFill>
                  <a:srgbClr val="7030A0"/>
                </a:solidFill>
                <a:latin typeface="Arial" pitchFamily="34" charset="0"/>
                <a:cs typeface="Arial" pitchFamily="34" charset="0"/>
              </a:rPr>
              <a:t>:</a:t>
            </a:r>
          </a:p>
          <a:p>
            <a:pPr algn="ctr" fontAlgn="base">
              <a:lnSpc>
                <a:spcPct val="120000"/>
              </a:lnSpc>
              <a:spcBef>
                <a:spcPts val="0"/>
              </a:spcBef>
              <a:buNone/>
            </a:pP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Google</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Play</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App</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Store</a:t>
            </a:r>
            <a:r>
              <a:rPr lang="ru-RU" sz="2800" dirty="0">
                <a:solidFill>
                  <a:srgbClr val="7030A0"/>
                </a:solidFill>
                <a:latin typeface="Arial" pitchFamily="34" charset="0"/>
                <a:cs typeface="Arial" pitchFamily="34" charset="0"/>
              </a:rPr>
              <a:t> и </a:t>
            </a:r>
            <a:r>
              <a:rPr lang="ru-RU" sz="2800" dirty="0" err="1">
                <a:solidFill>
                  <a:srgbClr val="7030A0"/>
                </a:solidFill>
                <a:latin typeface="Arial" pitchFamily="34" charset="0"/>
                <a:cs typeface="Arial" pitchFamily="34" charset="0"/>
              </a:rPr>
              <a:t>Microsoft</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Store</a:t>
            </a:r>
            <a:r>
              <a:rPr lang="ru-RU" sz="2800" dirty="0">
                <a:solidFill>
                  <a:srgbClr val="7030A0"/>
                </a:solidFill>
                <a:latin typeface="Arial" pitchFamily="34" charset="0"/>
                <a:cs typeface="Arial" pitchFamily="34" charset="0"/>
              </a:rPr>
              <a:t> </a:t>
            </a:r>
            <a:r>
              <a:rPr lang="uz-Cyrl-UZ" sz="2800" dirty="0">
                <a:solidFill>
                  <a:srgbClr val="7030A0"/>
                </a:solidFill>
                <a:latin typeface="Arial" pitchFamily="34" charset="0"/>
                <a:cs typeface="Arial" pitchFamily="34" charset="0"/>
              </a:rPr>
              <a:t>[4]</a:t>
            </a:r>
            <a:r>
              <a:rPr lang="uz-Cyrl-UZ" sz="2800" b="1" dirty="0">
                <a:solidFill>
                  <a:srgbClr val="7030A0"/>
                </a:solidFill>
                <a:latin typeface="Arial" pitchFamily="34" charset="0"/>
                <a:cs typeface="Arial" pitchFamily="34" charset="0"/>
              </a:rPr>
              <a:t>.</a:t>
            </a:r>
            <a:endParaRPr lang="ru-RU" sz="2800" dirty="0">
              <a:solidFill>
                <a:srgbClr val="7030A0"/>
              </a:solidFill>
              <a:latin typeface="Arial" pitchFamily="34" charset="0"/>
              <a:cs typeface="Arial" pitchFamily="34" charset="0"/>
            </a:endParaRPr>
          </a:p>
          <a:p>
            <a:pPr>
              <a:buNone/>
            </a:pPr>
            <a:r>
              <a:rPr lang="ru-RU" sz="2400" dirty="0"/>
              <a:t> </a:t>
            </a:r>
          </a:p>
          <a:p>
            <a:pPr algn="ctr">
              <a:spcBef>
                <a:spcPts val="0"/>
              </a:spcBef>
              <a:buNone/>
            </a:pPr>
            <a:endParaRPr lang="uz-Cyrl-UZ" sz="2400" dirty="0">
              <a:solidFill>
                <a:srgbClr val="7030A0"/>
              </a:solidFill>
              <a:latin typeface="Arial" pitchFamily="34" charset="0"/>
              <a:cs typeface="Arial" pitchFamily="34" charset="0"/>
            </a:endParaRPr>
          </a:p>
          <a:p>
            <a:pPr algn="ctr">
              <a:spcBef>
                <a:spcPts val="0"/>
              </a:spcBef>
              <a:buNone/>
            </a:pPr>
            <a:endParaRPr lang="uz-Cyrl-UZ" sz="2400" dirty="0">
              <a:solidFill>
                <a:srgbClr val="7030A0"/>
              </a:solidFill>
              <a:latin typeface="Arial" pitchFamily="34" charset="0"/>
              <a:cs typeface="Arial" pitchFamily="34" charset="0"/>
            </a:endParaRPr>
          </a:p>
          <a:p>
            <a:pPr algn="ctr">
              <a:spcBef>
                <a:spcPts val="0"/>
              </a:spcBef>
              <a:buNone/>
            </a:pP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800" b="1" dirty="0">
                <a:solidFill>
                  <a:srgbClr val="7030A0"/>
                </a:solidFill>
                <a:latin typeface="Arial" pitchFamily="34" charset="0"/>
                <a:cs typeface="Arial" pitchFamily="34" charset="0"/>
              </a:rPr>
              <a:t>Геолокация технологиялари.</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600" dirty="0">
                <a:solidFill>
                  <a:srgbClr val="7030A0"/>
                </a:solidFill>
                <a:latin typeface="Arial" pitchFamily="34" charset="0"/>
                <a:cs typeface="Arial" pitchFamily="34" charset="0"/>
              </a:rPr>
              <a:t>Ушбу технологиялар фойдаланувчининг жойлашган ўрнини ҳисобга олган ҳолда ахборот хизматлари кўрсатиш учун янги имкониятлар яратади.</a:t>
            </a:r>
            <a:endParaRPr lang="ru-RU" sz="2600" dirty="0">
              <a:solidFill>
                <a:srgbClr val="7030A0"/>
              </a:solidFill>
              <a:latin typeface="Arial" pitchFamily="34" charset="0"/>
              <a:cs typeface="Arial" pitchFamily="34" charset="0"/>
            </a:endParaRPr>
          </a:p>
          <a:p>
            <a:pPr algn="ctr">
              <a:lnSpc>
                <a:spcPct val="110000"/>
              </a:lnSpc>
              <a:spcBef>
                <a:spcPts val="0"/>
              </a:spcBef>
              <a:buNone/>
            </a:pPr>
            <a:r>
              <a:rPr lang="uz-Cyrl-UZ" sz="2600" dirty="0">
                <a:solidFill>
                  <a:srgbClr val="7030A0"/>
                </a:solidFill>
                <a:latin typeface="Arial" pitchFamily="34" charset="0"/>
                <a:cs typeface="Arial" pitchFamily="34" charset="0"/>
              </a:rPr>
              <a:t>Масалан, транспорт ва одамларнинг ҳаракатланишини сунъий йўлдош (спутник) орқали кузатиш хизмати (GPS, ГЛОНАСС).</a:t>
            </a:r>
            <a:endParaRPr lang="ru-RU" sz="2600" dirty="0">
              <a:solidFill>
                <a:srgbClr val="7030A0"/>
              </a:solidFill>
              <a:latin typeface="Arial" pitchFamily="34" charset="0"/>
              <a:cs typeface="Arial" pitchFamily="34" charset="0"/>
            </a:endParaRPr>
          </a:p>
          <a:p>
            <a:pPr algn="ctr">
              <a:lnSpc>
                <a:spcPct val="110000"/>
              </a:lnSpc>
              <a:spcBef>
                <a:spcPts val="0"/>
              </a:spcBef>
              <a:buNone/>
            </a:pPr>
            <a:r>
              <a:rPr lang="uz-Cyrl-UZ" sz="2600" dirty="0">
                <a:solidFill>
                  <a:srgbClr val="7030A0"/>
                </a:solidFill>
                <a:latin typeface="Arial" pitchFamily="34" charset="0"/>
                <a:cs typeface="Arial" pitchFamily="34" charset="0"/>
              </a:rPr>
              <a:t>Ушбу кузатиш хизмати йўналишдан четга чиқишни, транспортдан мақсадсиз фойдаланишни аниқлаш, ёқилғи харажатини назорат қилиш имконини беради </a:t>
            </a:r>
            <a:r>
              <a:rPr lang="uz-Cyrl-UZ" sz="2400" dirty="0">
                <a:solidFill>
                  <a:srgbClr val="7030A0"/>
                </a:solidFill>
                <a:latin typeface="Arial" pitchFamily="34" charset="0"/>
                <a:cs typeface="Arial" pitchFamily="34" charset="0"/>
              </a:rPr>
              <a:t>[6]</a:t>
            </a:r>
            <a:r>
              <a:rPr lang="uz-Cyrl-UZ" sz="2400" b="1" dirty="0">
                <a:solidFill>
                  <a:srgbClr val="7030A0"/>
                </a:solidFill>
                <a:latin typeface="Arial" pitchFamily="34" charset="0"/>
                <a:cs typeface="Arial" pitchFamily="34" charset="0"/>
              </a:rPr>
              <a:t>.</a:t>
            </a:r>
            <a:endParaRPr lang="ru-RU" sz="26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Экотизим</a:t>
            </a:r>
            <a:endParaRPr lang="ru-RU" sz="2800" b="1"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Экотизим маълумотларни қайта ишлаш марказларини, магистрал тармоқ инфратузилмасини, трафикларни алмашиш пунктларини, импортдан холи булутли платформаларни бирлаштиради.</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Трафикларни айирбошлаш пункти – бу тармоқли инфратузилма бўлиб, унинг базасида операторлар ўртасида трафикларни алмаштириш мумкин бўлади.</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Трафикларни алмаштириш пунктлари провайдерларга трафикларни фильтрлаш ва географик белгисига кўра ажратиш имконини беради. </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16832"/>
            <a:ext cx="8229600" cy="4209331"/>
          </a:xfrm>
        </p:spPr>
        <p:txBody>
          <a:bodyPr>
            <a:normAutofit/>
          </a:bodyPr>
          <a:lstStyle/>
          <a:p>
            <a:pPr algn="ctr">
              <a:spcBef>
                <a:spcPts val="0"/>
              </a:spcBef>
              <a:buNone/>
            </a:pPr>
            <a:r>
              <a:rPr lang="uz-Cyrl-UZ" sz="2600" b="1" dirty="0">
                <a:solidFill>
                  <a:srgbClr val="7030A0"/>
                </a:solidFill>
                <a:latin typeface="Arial" pitchFamily="34" charset="0"/>
                <a:cs typeface="Arial" pitchFamily="34" charset="0"/>
              </a:rPr>
              <a:t>Интернет-банкинг – бу банк томонидан жисмоний ва юридик шахсларга Интернет тармоғи орқали масофавий хизмат кўрсатиш тизимидир.</a:t>
            </a:r>
          </a:p>
          <a:p>
            <a:pPr algn="ctr">
              <a:spcBef>
                <a:spcPts val="0"/>
              </a:spcBef>
              <a:buNone/>
            </a:pPr>
            <a:r>
              <a:rPr lang="uz-Cyrl-UZ" sz="2600" b="1" dirty="0">
                <a:solidFill>
                  <a:srgbClr val="7030A0"/>
                </a:solidFill>
                <a:latin typeface="Arial" pitchFamily="34" charset="0"/>
                <a:cs typeface="Arial" pitchFamily="34" charset="0"/>
              </a:rPr>
              <a:t>Дунё бўйича биринчи марта Интернет-банкинг хизматини жорий қилган тижорат банки бўлиб, АҚШнинг </a:t>
            </a:r>
            <a:r>
              <a:rPr lang="ru-RU" sz="2600" b="1" u="sng" dirty="0">
                <a:solidFill>
                  <a:srgbClr val="7030A0"/>
                </a:solidFill>
                <a:latin typeface="Arial" pitchFamily="34" charset="0"/>
                <a:cs typeface="Arial" pitchFamily="34" charset="0"/>
              </a:rPr>
              <a:t>«</a:t>
            </a:r>
            <a:r>
              <a:rPr lang="en-US" sz="2600" b="1" u="sng" dirty="0">
                <a:solidFill>
                  <a:srgbClr val="7030A0"/>
                </a:solidFill>
                <a:latin typeface="Arial" pitchFamily="34" charset="0"/>
                <a:cs typeface="Arial" pitchFamily="34" charset="0"/>
              </a:rPr>
              <a:t>Security First Network Bank</a:t>
            </a:r>
            <a:r>
              <a:rPr lang="ru-RU" sz="2600" b="1" u="sng" dirty="0">
                <a:solidFill>
                  <a:srgbClr val="7030A0"/>
                </a:solidFill>
                <a:latin typeface="Arial" pitchFamily="34" charset="0"/>
                <a:cs typeface="Arial" pitchFamily="34" charset="0"/>
              </a:rPr>
              <a:t>»</a:t>
            </a:r>
            <a:r>
              <a:rPr lang="uz-Cyrl-UZ" sz="2600" b="1" u="sng" dirty="0">
                <a:solidFill>
                  <a:srgbClr val="7030A0"/>
                </a:solidFill>
                <a:latin typeface="Arial" pitchFamily="34" charset="0"/>
                <a:cs typeface="Arial" pitchFamily="34" charset="0"/>
              </a:rPr>
              <a:t> </a:t>
            </a:r>
            <a:r>
              <a:rPr lang="uz-Cyrl-UZ" sz="2600" b="1" dirty="0">
                <a:solidFill>
                  <a:srgbClr val="7030A0"/>
                </a:solidFill>
                <a:latin typeface="Arial" pitchFamily="34" charset="0"/>
                <a:cs typeface="Arial" pitchFamily="34" charset="0"/>
              </a:rPr>
              <a:t>банки ҳисобланади (1995 й.) .</a:t>
            </a:r>
            <a:endParaRPr lang="ru-RU" sz="26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0070C0"/>
                </a:solidFill>
                <a:latin typeface="Arial" pitchFamily="34" charset="0"/>
                <a:cs typeface="Arial" pitchFamily="34" charset="0"/>
              </a:rPr>
              <a:t>3. </a:t>
            </a:r>
            <a:r>
              <a:rPr lang="uz-Cyrl-UZ" sz="2800" b="1" dirty="0">
                <a:solidFill>
                  <a:srgbClr val="0070C0"/>
                </a:solidFill>
                <a:latin typeface="Arial" pitchFamily="34" charset="0"/>
                <a:cs typeface="Arial" pitchFamily="34" charset="0"/>
              </a:rPr>
              <a:t>Рақамли технологиялар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340768"/>
            <a:ext cx="8229600" cy="4785395"/>
          </a:xfrm>
        </p:spPr>
        <p:txBody>
          <a:bodyPr>
            <a:normAutofit lnSpcReduction="10000"/>
          </a:bodyPr>
          <a:lstStyle/>
          <a:p>
            <a:pPr algn="ctr">
              <a:lnSpc>
                <a:spcPct val="110000"/>
              </a:lnSpc>
              <a:spcBef>
                <a:spcPts val="0"/>
              </a:spcBef>
              <a:buNone/>
            </a:pPr>
            <a:r>
              <a:rPr lang="uz-Cyrl-UZ" sz="2400" b="1" dirty="0">
                <a:solidFill>
                  <a:srgbClr val="7030A0"/>
                </a:solidFill>
                <a:latin typeface="Arial" pitchFamily="34" charset="0"/>
                <a:cs typeface="Arial" pitchFamily="34" charset="0"/>
              </a:rPr>
              <a:t>Интернет-банкинг тижорат банклари мижозларига операцияларни интернет орқали амалга ошириш имконини беради.</a:t>
            </a:r>
          </a:p>
          <a:p>
            <a:pPr algn="ctr">
              <a:lnSpc>
                <a:spcPct val="110000"/>
              </a:lnSpc>
              <a:spcBef>
                <a:spcPts val="0"/>
              </a:spcBef>
              <a:buNone/>
            </a:pPr>
            <a:r>
              <a:rPr lang="uz-Cyrl-UZ" sz="2400" b="1" dirty="0">
                <a:solidFill>
                  <a:srgbClr val="7030A0"/>
                </a:solidFill>
                <a:latin typeface="Arial" pitchFamily="34" charset="0"/>
                <a:cs typeface="Arial" pitchFamily="34" charset="0"/>
              </a:rPr>
              <a:t>Мижоз учун қулайлиги:</a:t>
            </a:r>
          </a:p>
          <a:p>
            <a:pPr algn="ctr">
              <a:lnSpc>
                <a:spcPct val="110000"/>
              </a:lnSpc>
              <a:spcBef>
                <a:spcPts val="0"/>
              </a:spcBef>
              <a:buNone/>
            </a:pPr>
            <a:r>
              <a:rPr lang="uz-Cyrl-UZ" sz="2400" b="1" dirty="0">
                <a:solidFill>
                  <a:srgbClr val="7030A0"/>
                </a:solidFill>
                <a:latin typeface="Arial" pitchFamily="34" charset="0"/>
                <a:cs typeface="Arial" pitchFamily="34" charset="0"/>
              </a:rPr>
              <a:t>* бошқа ҳудудда бўла туриб банкнинг мижозига айланишнинг мумкинлиги;</a:t>
            </a:r>
          </a:p>
          <a:p>
            <a:pPr algn="ctr">
              <a:lnSpc>
                <a:spcPct val="110000"/>
              </a:lnSpc>
              <a:spcBef>
                <a:spcPts val="0"/>
              </a:spcBef>
              <a:buNone/>
            </a:pPr>
            <a:r>
              <a:rPr lang="uz-Cyrl-UZ" sz="2400" b="1" dirty="0">
                <a:solidFill>
                  <a:srgbClr val="7030A0"/>
                </a:solidFill>
                <a:latin typeface="Arial" pitchFamily="34" charset="0"/>
                <a:cs typeface="Arial" pitchFamily="34" charset="0"/>
              </a:rPr>
              <a:t>* ҳафтанинг 7 кунида суткадаги 24 соат мобайнида операцияларни амалга ошириш;</a:t>
            </a:r>
          </a:p>
          <a:p>
            <a:pPr algn="ctr">
              <a:lnSpc>
                <a:spcPct val="110000"/>
              </a:lnSpc>
              <a:spcBef>
                <a:spcPts val="0"/>
              </a:spcBef>
              <a:buNone/>
            </a:pPr>
            <a:r>
              <a:rPr lang="uz-Cyrl-UZ" sz="2400" b="1" dirty="0">
                <a:solidFill>
                  <a:srgbClr val="7030A0"/>
                </a:solidFill>
                <a:latin typeface="Arial" pitchFamily="34" charset="0"/>
                <a:cs typeface="Arial" pitchFamily="34" charset="0"/>
              </a:rPr>
              <a:t>* операцияларни амалга оширишнинг тезлиги;</a:t>
            </a:r>
          </a:p>
          <a:p>
            <a:pPr algn="ctr">
              <a:lnSpc>
                <a:spcPct val="110000"/>
              </a:lnSpc>
              <a:spcBef>
                <a:spcPts val="0"/>
              </a:spcBef>
              <a:buNone/>
            </a:pPr>
            <a:r>
              <a:rPr lang="uz-Cyrl-UZ" sz="2400" b="1" dirty="0">
                <a:solidFill>
                  <a:srgbClr val="7030A0"/>
                </a:solidFill>
                <a:latin typeface="Arial" pitchFamily="34" charset="0"/>
                <a:cs typeface="Arial" pitchFamily="34" charset="0"/>
              </a:rPr>
              <a:t>* комиссион тўлов ставкасининг паст эканлиги;</a:t>
            </a:r>
          </a:p>
          <a:p>
            <a:pPr algn="ctr">
              <a:lnSpc>
                <a:spcPct val="110000"/>
              </a:lnSpc>
              <a:spcBef>
                <a:spcPts val="0"/>
              </a:spcBef>
              <a:buNone/>
            </a:pPr>
            <a:r>
              <a:rPr lang="uz-Cyrl-UZ" sz="2400" b="1" dirty="0">
                <a:solidFill>
                  <a:srgbClr val="7030A0"/>
                </a:solidFill>
                <a:latin typeface="Arial" pitchFamily="34" charset="0"/>
                <a:cs typeface="Arial" pitchFamily="34" charset="0"/>
              </a:rPr>
              <a:t>* банк томонидан бериладиган маълумотларнинг сифатлилиги [2].</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213784-7F95-4905-A81A-2ED8E20F3F5B}"/>
              </a:ext>
            </a:extLst>
          </p:cNvPr>
          <p:cNvSpPr>
            <a:spLocks noGrp="1"/>
          </p:cNvSpPr>
          <p:nvPr>
            <p:ph type="title"/>
          </p:nvPr>
        </p:nvSpPr>
        <p:spPr/>
        <p:txBody>
          <a:bodyPr>
            <a:noAutofit/>
          </a:bodyPr>
          <a:lstStyle/>
          <a:p>
            <a:r>
              <a:rPr lang="uz-Cyrl-UZ" sz="2400" b="1" dirty="0">
                <a:solidFill>
                  <a:srgbClr val="0070C0"/>
                </a:solidFill>
                <a:latin typeface="Arial" panose="020B0604020202020204" pitchFamily="34" charset="0"/>
                <a:cs typeface="Arial" panose="020B0604020202020204" pitchFamily="34" charset="0"/>
              </a:rPr>
              <a:t>Ўзбекистон Республикасида банк ҳисобрақамларига масофавий хизмат кўрсатиш тизимларидан фойдаланувчилар сони, мингта </a:t>
            </a:r>
            <a:endParaRPr lang="ru-RU" sz="2400" dirty="0">
              <a:solidFill>
                <a:srgbClr val="0070C0"/>
              </a:solidFill>
              <a:latin typeface="Arial" panose="020B0604020202020204" pitchFamily="34" charset="0"/>
              <a:cs typeface="Arial" panose="020B0604020202020204" pitchFamily="34" charset="0"/>
            </a:endParaRPr>
          </a:p>
        </p:txBody>
      </p:sp>
      <p:graphicFrame>
        <p:nvGraphicFramePr>
          <p:cNvPr id="4" name="Диаграмма 3">
            <a:extLst>
              <a:ext uri="{FF2B5EF4-FFF2-40B4-BE49-F238E27FC236}">
                <a16:creationId xmlns:a16="http://schemas.microsoft.com/office/drawing/2014/main" id="{3E9AE0DE-67F8-4239-85A5-8A1C2F12D58E}"/>
              </a:ext>
            </a:extLst>
          </p:cNvPr>
          <p:cNvGraphicFramePr/>
          <p:nvPr>
            <p:extLst>
              <p:ext uri="{D42A27DB-BD31-4B8C-83A1-F6EECF244321}">
                <p14:modId xmlns:p14="http://schemas.microsoft.com/office/powerpoint/2010/main" val="4077293699"/>
              </p:ext>
            </p:extLst>
          </p:nvPr>
        </p:nvGraphicFramePr>
        <p:xfrm>
          <a:off x="1691680" y="2057400"/>
          <a:ext cx="5904656" cy="34598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829561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a:solidFill>
                  <a:srgbClr val="0070C0"/>
                </a:solidFill>
                <a:latin typeface="Arial" pitchFamily="34" charset="0"/>
                <a:cs typeface="Arial" pitchFamily="34" charset="0"/>
              </a:rPr>
              <a:t>4. Рақамли иқтисодиёт шароитида тадбиркорлик фаолиятининг ўзига хос хусусиятлари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Рақамли иқтисодиётда тадбиркорлик фаолияти учун янги имкониятлар пайдо бўлади. </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Замонавий ахборот-коммуникация технологиялари туфайли товарлар ва хизматларнинг янги турлари пайдо бўлади ва хизматлар кўрсатиш тезлиги сезиларли даражада ошади.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Рақамли технологиялар катта ҳажмдаги операциялар бўйича вазифаларни ҳал қилишни арзонлаштиради, тезлаштиради ва воситачиларсиз амалга ошириш имконини беради.</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a:solidFill>
                  <a:srgbClr val="0070C0"/>
                </a:solidFill>
                <a:latin typeface="Arial" pitchFamily="34" charset="0"/>
                <a:cs typeface="Arial" pitchFamily="34" charset="0"/>
              </a:rPr>
              <a:t>4. Рақамли иқтисодиёт шароитида тадбиркорлик фаолиятининг ўзига хос хусусиятлари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a:bodyPr>
          <a:lstStyle/>
          <a:p>
            <a:pPr algn="ctr">
              <a:spcBef>
                <a:spcPts val="0"/>
              </a:spcBef>
              <a:buNone/>
            </a:pPr>
            <a:r>
              <a:rPr lang="uz-Cyrl-UZ" sz="2400" dirty="0">
                <a:solidFill>
                  <a:srgbClr val="7030A0"/>
                </a:solidFill>
                <a:latin typeface="Arial" pitchFamily="34" charset="0"/>
                <a:cs typeface="Arial" pitchFamily="34" charset="0"/>
              </a:rPr>
              <a:t>Рақамли технологиялар нафақат хизматлар қийматини пасайтириш, балки янги технологияларни юзага келишига сабаб бўлади. Масалан, крауд-фандингни ва краудсорсингни янги иқтисодий технологиялар деб ҳисоблаш мумкин.</a:t>
            </a:r>
          </a:p>
          <a:p>
            <a:pPr algn="ctr">
              <a:spcBef>
                <a:spcPts val="0"/>
              </a:spcBef>
              <a:buNone/>
            </a:pPr>
            <a:r>
              <a:rPr lang="ru-RU" sz="2400" b="1" dirty="0" err="1">
                <a:solidFill>
                  <a:srgbClr val="7030A0"/>
                </a:solidFill>
                <a:latin typeface="Arial" pitchFamily="34" charset="0"/>
                <a:cs typeface="Arial" pitchFamily="34" charset="0"/>
              </a:rPr>
              <a:t>Краудф</a:t>
            </a:r>
            <a:r>
              <a:rPr lang="uz-Cyrl-UZ" sz="2400" b="1" dirty="0">
                <a:solidFill>
                  <a:srgbClr val="7030A0"/>
                </a:solidFill>
                <a:latin typeface="Arial" pitchFamily="34" charset="0"/>
                <a:cs typeface="Arial" pitchFamily="34" charset="0"/>
              </a:rPr>
              <a:t>а</a:t>
            </a:r>
            <a:r>
              <a:rPr lang="ru-RU" sz="2400" b="1" dirty="0" err="1">
                <a:solidFill>
                  <a:srgbClr val="7030A0"/>
                </a:solidFill>
                <a:latin typeface="Arial" pitchFamily="34" charset="0"/>
                <a:cs typeface="Arial" pitchFamily="34" charset="0"/>
              </a:rPr>
              <a:t>ндинг</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инглизча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сrowd</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funding</a:t>
            </a:r>
            <a:r>
              <a:rPr lang="uz-Cyrl-UZ" sz="2400" dirty="0">
                <a:solidFill>
                  <a:srgbClr val="7030A0"/>
                </a:solidFill>
                <a:latin typeface="Arial" pitchFamily="34" charset="0"/>
                <a:cs typeface="Arial" pitchFamily="34" charset="0"/>
              </a:rPr>
              <a:t>) – одамларнинг жамоавий ҳамкорлиги бўлиб, бунда оодамлар ўзларининг пул маблағларини ёки бошқа ресурсларини ихтиёрий равишда бирлаштирадилар. Ушбу маблағлар турли шаклдаги тадбирларни молиялаштиришга, шу жумладан, стартап компанияларни ва кичик бизнесни молиялаштиришга, фойда олиш мақсадида инвестиция қилишга йўналтирилади.</a:t>
            </a:r>
          </a:p>
          <a:p>
            <a:pPr algn="ctr">
              <a:spcBef>
                <a:spcPts val="0"/>
              </a:spcBef>
              <a:buNone/>
            </a:pP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a:solidFill>
                  <a:srgbClr val="0070C0"/>
                </a:solidFill>
                <a:latin typeface="Arial" pitchFamily="34" charset="0"/>
                <a:cs typeface="Arial" pitchFamily="34" charset="0"/>
              </a:rPr>
              <a:t>4. Рақамли иқтисодиёт шароитида тадбиркорлик фаолиятининг ўзига хос хусусиятлари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Рақамли иқтисодиёт шароитида тадбиркорлик фаолиятини юритишнинг ташқи омиллари бўлиб қуйидагилар ҳисобланади:</a:t>
            </a:r>
          </a:p>
          <a:p>
            <a:pPr algn="ctr">
              <a:spcBef>
                <a:spcPts val="0"/>
              </a:spcBef>
              <a:buNone/>
            </a:pPr>
            <a:r>
              <a:rPr lang="uz-Cyrl-UZ" sz="2400" b="1" dirty="0">
                <a:solidFill>
                  <a:srgbClr val="7030A0"/>
                </a:solidFill>
                <a:latin typeface="Arial" pitchFamily="34" charset="0"/>
                <a:cs typeface="Arial" pitchFamily="34" charset="0"/>
              </a:rPr>
              <a:t>* мувозанатлашган макроиқтисодий сиёсатни юритиш</a:t>
            </a:r>
          </a:p>
          <a:p>
            <a:pPr algn="ctr">
              <a:spcBef>
                <a:spcPts val="0"/>
              </a:spcBef>
              <a:buNone/>
            </a:pPr>
            <a:r>
              <a:rPr lang="uz-Cyrl-UZ" sz="2400" b="1" dirty="0">
                <a:solidFill>
                  <a:srgbClr val="7030A0"/>
                </a:solidFill>
                <a:latin typeface="Arial" pitchFamily="34" charset="0"/>
                <a:cs typeface="Arial" pitchFamily="34" charset="0"/>
              </a:rPr>
              <a:t>*қулай ишбилармонлик муҳитини яратиш</a:t>
            </a:r>
          </a:p>
          <a:p>
            <a:pPr algn="ctr">
              <a:spcBef>
                <a:spcPts val="0"/>
              </a:spcBef>
              <a:buNone/>
            </a:pPr>
            <a:r>
              <a:rPr lang="uz-Cyrl-UZ" sz="2400" b="1">
                <a:solidFill>
                  <a:srgbClr val="7030A0"/>
                </a:solidFill>
                <a:latin typeface="Arial" pitchFamily="34" charset="0"/>
                <a:cs typeface="Arial" pitchFamily="34" charset="0"/>
              </a:rPr>
              <a:t>*сиёсий </a:t>
            </a:r>
            <a:r>
              <a:rPr lang="uz-Cyrl-UZ" sz="2400" b="1" dirty="0">
                <a:solidFill>
                  <a:srgbClr val="7030A0"/>
                </a:solidFill>
                <a:latin typeface="Arial" pitchFamily="34" charset="0"/>
                <a:cs typeface="Arial" pitchFamily="34" charset="0"/>
              </a:rPr>
              <a:t>барқарорликни таъминлаш</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198A39-FF65-4719-A00C-13DD43B5C330}"/>
              </a:ext>
            </a:extLst>
          </p:cNvPr>
          <p:cNvSpPr>
            <a:spLocks noGrp="1"/>
          </p:cNvSpPr>
          <p:nvPr>
            <p:ph type="title"/>
          </p:nvPr>
        </p:nvSpPr>
        <p:spPr/>
        <p:txBody>
          <a:bodyPr>
            <a:normAutofit/>
          </a:bodyPr>
          <a:lstStyle/>
          <a:p>
            <a:r>
              <a:rPr lang="uz-Cyrl-UZ" sz="2800" b="1" dirty="0">
                <a:solidFill>
                  <a:srgbClr val="0070C0"/>
                </a:solidFill>
                <a:latin typeface="Arial" panose="020B0604020202020204" pitchFamily="34" charset="0"/>
                <a:cs typeface="Arial" panose="020B0604020202020204" pitchFamily="34" charset="0"/>
              </a:rPr>
              <a:t>Фойдаланилган адабиётлар</a:t>
            </a:r>
            <a:endParaRPr lang="ru-RU" sz="2800" b="1" dirty="0">
              <a:solidFill>
                <a:srgbClr val="0070C0"/>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21798498-EC3C-4B91-A5FF-2F172F33143E}"/>
              </a:ext>
            </a:extLst>
          </p:cNvPr>
          <p:cNvSpPr>
            <a:spLocks noGrp="1"/>
          </p:cNvSpPr>
          <p:nvPr>
            <p:ph idx="1"/>
          </p:nvPr>
        </p:nvSpPr>
        <p:spPr>
          <a:xfrm>
            <a:off x="457200" y="1340768"/>
            <a:ext cx="8229600" cy="5040560"/>
          </a:xfrm>
        </p:spPr>
        <p:txBody>
          <a:bodyPr>
            <a:normAutofit/>
          </a:bodyPr>
          <a:lstStyle/>
          <a:p>
            <a:pPr marL="0" indent="0" algn="ctr">
              <a:buNone/>
            </a:pPr>
            <a:r>
              <a:rPr lang="uz-Cyrl-UZ" sz="2000" b="1" dirty="0">
                <a:solidFill>
                  <a:srgbClr val="7030A0"/>
                </a:solidFill>
                <a:latin typeface="Arial" panose="020B0604020202020204" pitchFamily="34" charset="0"/>
                <a:cs typeface="Arial" panose="020B0604020202020204" pitchFamily="34" charset="0"/>
              </a:rPr>
              <a:t>1. Ўзбекистон Республикаси Президентининг 2020 йил 5 октябрдаги ПФ-6079-сонли Фармони. “Рақамил Ўзбекистон-2030” стратегиясини тасдиқлаш ва уни самарали амалга ошириш чора-тадбирлари тўғрисида//</a:t>
            </a:r>
            <a:r>
              <a:rPr lang="en-US" sz="2000" b="1" dirty="0">
                <a:solidFill>
                  <a:srgbClr val="7030A0"/>
                </a:solidFill>
                <a:latin typeface="Arial" panose="020B0604020202020204" pitchFamily="34" charset="0"/>
                <a:cs typeface="Arial" panose="020B0604020202020204" pitchFamily="34" charset="0"/>
              </a:rPr>
              <a:t>www.lex.uz.</a:t>
            </a:r>
            <a:endParaRPr lang="uz-Cyrl-UZ" sz="2000" b="1" dirty="0">
              <a:solidFill>
                <a:srgbClr val="7030A0"/>
              </a:solidFill>
              <a:latin typeface="Arial" panose="020B0604020202020204" pitchFamily="34" charset="0"/>
              <a:cs typeface="Arial" panose="020B0604020202020204" pitchFamily="34" charset="0"/>
            </a:endParaRPr>
          </a:p>
          <a:p>
            <a:pPr marL="0" indent="0" algn="ctr">
              <a:spcBef>
                <a:spcPts val="0"/>
              </a:spcBef>
              <a:buNone/>
            </a:pPr>
            <a:r>
              <a:rPr lang="ru-RU" sz="2000" b="1" dirty="0">
                <a:solidFill>
                  <a:srgbClr val="7030A0"/>
                </a:solidFill>
                <a:latin typeface="Arial" panose="020B0604020202020204" pitchFamily="34" charset="0"/>
                <a:cs typeface="Arial" panose="020B0604020202020204" pitchFamily="34" charset="0"/>
              </a:rPr>
              <a:t>2. </a:t>
            </a:r>
            <a:r>
              <a:rPr lang="ru-RU" sz="2000" b="1" dirty="0" err="1">
                <a:solidFill>
                  <a:srgbClr val="7030A0"/>
                </a:solidFill>
                <a:latin typeface="Arial" panose="020B0604020202020204" pitchFamily="34" charset="0"/>
                <a:cs typeface="Arial" panose="020B0604020202020204" pitchFamily="34" charset="0"/>
              </a:rPr>
              <a:t>Ведзижев</a:t>
            </a:r>
            <a:r>
              <a:rPr lang="ru-RU" sz="2000" b="1" dirty="0">
                <a:solidFill>
                  <a:srgbClr val="7030A0"/>
                </a:solidFill>
                <a:latin typeface="Arial" panose="020B0604020202020204" pitchFamily="34" charset="0"/>
                <a:cs typeface="Arial" panose="020B0604020202020204" pitchFamily="34" charset="0"/>
              </a:rPr>
              <a:t> А.Б. Инновации как фактор экономической эффективности промышленных предприятий. </a:t>
            </a:r>
            <a:r>
              <a:rPr lang="ru-RU" sz="2000" b="1" dirty="0" err="1">
                <a:solidFill>
                  <a:srgbClr val="7030A0"/>
                </a:solidFill>
                <a:latin typeface="Arial" panose="020B0604020202020204" pitchFamily="34" charset="0"/>
                <a:cs typeface="Arial" panose="020B0604020202020204" pitchFamily="34" charset="0"/>
              </a:rPr>
              <a:t>Дис</a:t>
            </a:r>
            <a:r>
              <a:rPr lang="ru-RU" sz="2000" b="1" dirty="0">
                <a:solidFill>
                  <a:srgbClr val="7030A0"/>
                </a:solidFill>
                <a:latin typeface="Arial" panose="020B0604020202020204" pitchFamily="34" charset="0"/>
                <a:cs typeface="Arial" panose="020B0604020202020204" pitchFamily="34" charset="0"/>
              </a:rPr>
              <a:t>. на </a:t>
            </a:r>
            <a:r>
              <a:rPr lang="ru-RU" sz="2000" b="1" dirty="0" err="1">
                <a:solidFill>
                  <a:srgbClr val="7030A0"/>
                </a:solidFill>
                <a:latin typeface="Arial" panose="020B0604020202020204" pitchFamily="34" charset="0"/>
                <a:cs typeface="Arial" panose="020B0604020202020204" pitchFamily="34" charset="0"/>
              </a:rPr>
              <a:t>соиск</a:t>
            </a:r>
            <a:r>
              <a:rPr lang="ru-RU" sz="2000" b="1" dirty="0">
                <a:solidFill>
                  <a:srgbClr val="7030A0"/>
                </a:solidFill>
                <a:latin typeface="Arial" panose="020B0604020202020204" pitchFamily="34" charset="0"/>
                <a:cs typeface="Arial" panose="020B0604020202020204" pitchFamily="34" charset="0"/>
              </a:rPr>
              <a:t>. уч. ст. к.э.н. –Москва, 2007.</a:t>
            </a:r>
          </a:p>
          <a:p>
            <a:pPr marL="0" indent="0" algn="ctr">
              <a:spcBef>
                <a:spcPts val="0"/>
              </a:spcBef>
              <a:buNone/>
            </a:pPr>
            <a:r>
              <a:rPr lang="uz-Cyrl-UZ" sz="2000" b="1" dirty="0">
                <a:solidFill>
                  <a:srgbClr val="7030A0"/>
                </a:solidFill>
                <a:latin typeface="Arial" panose="020B0604020202020204" pitchFamily="34" charset="0"/>
                <a:cs typeface="Arial" panose="020B0604020202020204" pitchFamily="34" charset="0"/>
              </a:rPr>
              <a:t>3. </a:t>
            </a:r>
            <a:r>
              <a:rPr lang="ru-RU" sz="2000" b="1" dirty="0">
                <a:solidFill>
                  <a:srgbClr val="7030A0"/>
                </a:solidFill>
                <a:latin typeface="Arial" panose="020B0604020202020204" pitchFamily="34" charset="0"/>
                <a:cs typeface="Arial" panose="020B0604020202020204" pitchFamily="34" charset="0"/>
              </a:rPr>
              <a:t>Каргина Л. Цифровая экономика. – Санкт-Петербург: </a:t>
            </a:r>
            <a:r>
              <a:rPr lang="ru-RU" sz="2000" b="1" dirty="0" err="1">
                <a:solidFill>
                  <a:srgbClr val="7030A0"/>
                </a:solidFill>
                <a:latin typeface="Arial" panose="020B0604020202020204" pitchFamily="34" charset="0"/>
                <a:cs typeface="Arial" panose="020B0604020202020204" pitchFamily="34" charset="0"/>
              </a:rPr>
              <a:t>ЛитРес</a:t>
            </a:r>
            <a:r>
              <a:rPr lang="ru-RU" sz="2000" b="1" dirty="0">
                <a:solidFill>
                  <a:srgbClr val="7030A0"/>
                </a:solidFill>
                <a:latin typeface="Arial" panose="020B0604020202020204" pitchFamily="34" charset="0"/>
                <a:cs typeface="Arial" panose="020B0604020202020204" pitchFamily="34" charset="0"/>
              </a:rPr>
              <a:t>, 2020.</a:t>
            </a:r>
          </a:p>
          <a:p>
            <a:pPr marL="0" indent="0" algn="ctr">
              <a:spcBef>
                <a:spcPts val="0"/>
              </a:spcBef>
              <a:buNone/>
            </a:pPr>
            <a:r>
              <a:rPr lang="ru-RU" sz="2000" b="1" dirty="0">
                <a:solidFill>
                  <a:srgbClr val="7030A0"/>
                </a:solidFill>
                <a:latin typeface="Arial" panose="020B0604020202020204" pitchFamily="34" charset="0"/>
                <a:cs typeface="Arial" panose="020B0604020202020204" pitchFamily="34" charset="0"/>
              </a:rPr>
              <a:t>4. Чернова Е.Г., </a:t>
            </a:r>
            <a:r>
              <a:rPr lang="ru-RU" sz="2000" b="1" dirty="0" err="1">
                <a:solidFill>
                  <a:srgbClr val="7030A0"/>
                </a:solidFill>
                <a:latin typeface="Arial" panose="020B0604020202020204" pitchFamily="34" charset="0"/>
                <a:cs typeface="Arial" panose="020B0604020202020204" pitchFamily="34" charset="0"/>
              </a:rPr>
              <a:t>Аренков</a:t>
            </a:r>
            <a:r>
              <a:rPr lang="ru-RU" sz="2000" b="1" dirty="0">
                <a:solidFill>
                  <a:srgbClr val="7030A0"/>
                </a:solidFill>
                <a:latin typeface="Arial" panose="020B0604020202020204" pitchFamily="34" charset="0"/>
                <a:cs typeface="Arial" panose="020B0604020202020204" pitchFamily="34" charset="0"/>
              </a:rPr>
              <a:t> И.А., </a:t>
            </a:r>
            <a:r>
              <a:rPr lang="ru-RU" sz="2000" b="1" dirty="0" err="1">
                <a:solidFill>
                  <a:srgbClr val="7030A0"/>
                </a:solidFill>
                <a:latin typeface="Arial" panose="020B0604020202020204" pitchFamily="34" charset="0"/>
                <a:cs typeface="Arial" panose="020B0604020202020204" pitchFamily="34" charset="0"/>
              </a:rPr>
              <a:t>Ценжарик</a:t>
            </a:r>
            <a:r>
              <a:rPr lang="ru-RU" sz="2000" b="1" dirty="0">
                <a:solidFill>
                  <a:srgbClr val="7030A0"/>
                </a:solidFill>
                <a:latin typeface="Arial" panose="020B0604020202020204" pitchFamily="34" charset="0"/>
                <a:cs typeface="Arial" panose="020B0604020202020204" pitchFamily="34" charset="0"/>
              </a:rPr>
              <a:t> М.К. Управление бизнесом в цифровой экономике. – Санкт-Петербург: </a:t>
            </a:r>
            <a:r>
              <a:rPr lang="ru-RU" sz="2000" b="1" dirty="0" err="1">
                <a:solidFill>
                  <a:srgbClr val="7030A0"/>
                </a:solidFill>
                <a:latin typeface="Arial" panose="020B0604020202020204" pitchFamily="34" charset="0"/>
                <a:cs typeface="Arial" panose="020B0604020202020204" pitchFamily="34" charset="0"/>
              </a:rPr>
              <a:t>ЛитРес</a:t>
            </a:r>
            <a:r>
              <a:rPr lang="ru-RU" sz="2000" b="1" dirty="0">
                <a:solidFill>
                  <a:srgbClr val="7030A0"/>
                </a:solidFill>
                <a:latin typeface="Arial" panose="020B0604020202020204" pitchFamily="34" charset="0"/>
                <a:cs typeface="Arial" panose="020B0604020202020204" pitchFamily="34" charset="0"/>
              </a:rPr>
              <a:t>, 2020.</a:t>
            </a:r>
          </a:p>
          <a:p>
            <a:pPr marL="0" indent="0" algn="ctr">
              <a:spcBef>
                <a:spcPts val="0"/>
              </a:spcBef>
              <a:buNone/>
            </a:pPr>
            <a:r>
              <a:rPr lang="ru-RU" sz="2000" b="1" dirty="0">
                <a:solidFill>
                  <a:srgbClr val="7030A0"/>
                </a:solidFill>
                <a:latin typeface="Arial" panose="020B0604020202020204" pitchFamily="34" charset="0"/>
                <a:cs typeface="Arial" panose="020B0604020202020204" pitchFamily="34" charset="0"/>
              </a:rPr>
              <a:t>5. </a:t>
            </a:r>
            <a:r>
              <a:rPr lang="en-US" sz="2000" b="1" dirty="0">
                <a:solidFill>
                  <a:srgbClr val="7030A0"/>
                </a:solidFill>
                <a:latin typeface="Arial" panose="020B0604020202020204" pitchFamily="34" charset="0"/>
                <a:cs typeface="Arial" panose="020B0604020202020204" pitchFamily="34" charset="0"/>
              </a:rPr>
              <a:t>Leach</a:t>
            </a:r>
            <a:r>
              <a:rPr lang="uz-Cyrl-UZ" sz="2000" b="1" dirty="0">
                <a:solidFill>
                  <a:srgbClr val="7030A0"/>
                </a:solidFill>
                <a:latin typeface="Arial" panose="020B0604020202020204" pitchFamily="34" charset="0"/>
                <a:cs typeface="Arial" panose="020B0604020202020204" pitchFamily="34" charset="0"/>
              </a:rPr>
              <a:t>. </a:t>
            </a:r>
            <a:r>
              <a:rPr lang="en-US" sz="2000" b="1" dirty="0" err="1">
                <a:solidFill>
                  <a:srgbClr val="7030A0"/>
                </a:solidFill>
                <a:latin typeface="Arial" panose="020B0604020202020204" pitchFamily="34" charset="0"/>
                <a:cs typeface="Arial" panose="020B0604020202020204" pitchFamily="34" charset="0"/>
              </a:rPr>
              <a:t>Melicher</a:t>
            </a:r>
            <a:r>
              <a:rPr lang="uz-Cyrl-UZ" sz="2000" b="1" dirty="0">
                <a:solidFill>
                  <a:srgbClr val="7030A0"/>
                </a:solidFill>
                <a:latin typeface="Arial" panose="020B0604020202020204" pitchFamily="34" charset="0"/>
                <a:cs typeface="Arial" panose="020B0604020202020204" pitchFamily="34" charset="0"/>
              </a:rPr>
              <a:t>. </a:t>
            </a:r>
            <a:r>
              <a:rPr lang="en-US" sz="2000" b="1" dirty="0">
                <a:solidFill>
                  <a:srgbClr val="7030A0"/>
                </a:solidFill>
                <a:latin typeface="Arial" panose="020B0604020202020204" pitchFamily="34" charset="0"/>
                <a:cs typeface="Arial" panose="020B0604020202020204" pitchFamily="34" charset="0"/>
              </a:rPr>
              <a:t>Entrepreneurial Finance</a:t>
            </a:r>
            <a:r>
              <a:rPr lang="uz-Cyrl-UZ" sz="2000" b="1" dirty="0">
                <a:solidFill>
                  <a:srgbClr val="7030A0"/>
                </a:solidFill>
                <a:latin typeface="Arial" panose="020B0604020202020204" pitchFamily="34" charset="0"/>
                <a:cs typeface="Arial" panose="020B0604020202020204" pitchFamily="34" charset="0"/>
              </a:rPr>
              <a:t>. Cengage Learning, Inc. 20</a:t>
            </a:r>
            <a:r>
              <a:rPr lang="en-US" sz="2000" b="1" dirty="0">
                <a:solidFill>
                  <a:srgbClr val="7030A0"/>
                </a:solidFill>
                <a:latin typeface="Arial" panose="020B0604020202020204" pitchFamily="34" charset="0"/>
                <a:cs typeface="Arial" panose="020B0604020202020204" pitchFamily="34" charset="0"/>
              </a:rPr>
              <a:t>20</a:t>
            </a:r>
            <a:r>
              <a:rPr lang="uz-Cyrl-UZ" sz="2000" b="1" dirty="0">
                <a:solidFill>
                  <a:srgbClr val="7030A0"/>
                </a:solidFill>
                <a:latin typeface="Arial" panose="020B0604020202020204" pitchFamily="34" charset="0"/>
                <a:cs typeface="Arial" panose="020B0604020202020204" pitchFamily="34" charset="0"/>
              </a:rPr>
              <a:t>.</a:t>
            </a:r>
          </a:p>
          <a:p>
            <a:pPr marL="0" indent="0" algn="ctr">
              <a:spcBef>
                <a:spcPts val="0"/>
              </a:spcBef>
              <a:buNone/>
            </a:pPr>
            <a:r>
              <a:rPr lang="uz-Cyrl-UZ" sz="2000" b="1" dirty="0">
                <a:solidFill>
                  <a:srgbClr val="7030A0"/>
                </a:solidFill>
                <a:latin typeface="Arial" panose="020B0604020202020204" pitchFamily="34" charset="0"/>
                <a:cs typeface="Arial" panose="020B0604020202020204" pitchFamily="34" charset="0"/>
              </a:rPr>
              <a:t>6</a:t>
            </a:r>
            <a:r>
              <a:rPr lang="en-US" sz="2000" b="1" dirty="0">
                <a:solidFill>
                  <a:srgbClr val="7030A0"/>
                </a:solidFill>
                <a:latin typeface="Arial" panose="020B0604020202020204" pitchFamily="34" charset="0"/>
                <a:cs typeface="Arial" panose="020B0604020202020204" pitchFamily="34" charset="0"/>
              </a:rPr>
              <a:t>. Atkinson R., Ezell S. Innovation Economics: The Race for Global Advantage Paperback. – Vale University Press, 2014.</a:t>
            </a:r>
            <a:endParaRPr lang="ru-RU" sz="2000" b="1" dirty="0">
              <a:solidFill>
                <a:srgbClr val="7030A0"/>
              </a:solidFill>
              <a:latin typeface="Arial" panose="020B0604020202020204" pitchFamily="34" charset="0"/>
              <a:cs typeface="Arial" panose="020B0604020202020204" pitchFamily="34" charset="0"/>
            </a:endParaRPr>
          </a:p>
          <a:p>
            <a:pPr marL="0" indent="0" algn="ctr">
              <a:spcBef>
                <a:spcPts val="0"/>
              </a:spcBef>
              <a:buNone/>
            </a:pPr>
            <a:endParaRPr lang="ru-RU" sz="2000" dirty="0">
              <a:latin typeface="Arial" panose="020B0604020202020204" pitchFamily="34" charset="0"/>
              <a:cs typeface="Arial" panose="020B0604020202020204" pitchFamily="34" charset="0"/>
            </a:endParaRPr>
          </a:p>
          <a:p>
            <a:pPr marL="0" indent="0" algn="ctr">
              <a:buNone/>
            </a:pP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706961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TotalTime>
  <Words>1973</Words>
  <Application>Microsoft Office PowerPoint</Application>
  <PresentationFormat>Экран (4:3)</PresentationFormat>
  <Paragraphs>165</Paragraphs>
  <Slides>35</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35</vt:i4>
      </vt:variant>
    </vt:vector>
  </HeadingPairs>
  <TitlesOfParts>
    <vt:vector size="38" baseType="lpstr">
      <vt:lpstr>Arial</vt:lpstr>
      <vt:lpstr>Calibri</vt:lpstr>
      <vt:lpstr>Тема Office</vt:lpstr>
      <vt:lpstr>БИЗНЕС ВА ТАДБИРКОРЛИК ОЛИЙ МАКТАБИ КАФЕДРА: ИНВЕСТИЦИЯЛАР ВА ЛОЙИҲА БОШҚАРУВИ ФАН: ТАДБИРКОРЛИК ВА ИННОВАЦИЯЛАР МАВЗУ: РАҚАМЛИ ИҚТИСОДИЁТ ШАРОИТИДА ТАДБИРКОРЛИК ФАОЛИЯТИ Entrepreneurship in the digital economy</vt:lpstr>
      <vt:lpstr>Маъруза саволлари</vt:lpstr>
      <vt:lpstr>1. Рақамли иқтисодиётнинг моҳияти</vt:lpstr>
      <vt:lpstr>1. Рақамли иқтисодиётнинг моҳияти</vt:lpstr>
      <vt:lpstr>1. Рақамли иқтисодиётнинг моҳияти</vt:lpstr>
      <vt:lpstr>1. Рақамли иқтисодиётнинг моҳияти</vt:lpstr>
      <vt:lpstr>1. Рақамли иқтисодиётнинг моҳияти</vt:lpstr>
      <vt:lpstr>1. Рақамли иқтисодиётнинг моҳияти</vt:lpstr>
      <vt:lpstr>1. Рақамли иқтисодиётнинг моҳияти</vt:lpstr>
      <vt:lpstr>1. Рақамли иқтисодиётнинг моҳияти</vt:lpstr>
      <vt:lpstr>2. «Рақамли Ўзбекистон – 2030» стратегияси</vt:lpstr>
      <vt:lpstr>2. «Рақамли Ўзбекистон – 2030» стратегияси</vt:lpstr>
      <vt:lpstr>2. «Рақамли Ўзбекистон – 2030» стратегияси</vt:lpstr>
      <vt:lpstr>2. «Рақамли Ўзбекистон – 2030» стратегияси</vt:lpstr>
      <vt:lpstr>2. «Рақамли Ўзбекистон – 2030» стратегияси</vt:lpstr>
      <vt:lpstr>2. «Рақамли Ўзбекистон – 2030» стратегияси</vt:lpstr>
      <vt:lpstr>2. «Рақамли Ўзбекистон – 2030» стратегияси</vt:lpstr>
      <vt:lpstr>2. «Рақамли Ўзбекистон – 2030» стратегияси</vt:lpstr>
      <vt:lpstr>2. «Рақамли Ўзбекистон – 2030» стратегияси</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3. Рақамли технологиялар</vt:lpstr>
      <vt:lpstr>Ўзбекистон Республикасида банк ҳисобрақамларига масофавий хизмат кўрсатиш тизимларидан фойдаланувчилар сони, мингта </vt:lpstr>
      <vt:lpstr>4. Рақамли иқтисодиёт шароитида тадбиркорлик фаолиятининг ўзига хос хусусиятлари</vt:lpstr>
      <vt:lpstr>4. Рақамли иқтисодиёт шароитида тадбиркорлик фаолиятининг ўзига хос хусусиятлари</vt:lpstr>
      <vt:lpstr>4. Рақамли иқтисодиёт шароитида тадбиркорлик фаолиятининг ўзига хос хусусиятлари</vt:lpstr>
      <vt:lpstr>Фойдаланилган адабиётлар</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cp:lastModifiedBy>
  <cp:revision>125</cp:revision>
  <dcterms:created xsi:type="dcterms:W3CDTF">2021-01-11T06:02:24Z</dcterms:created>
  <dcterms:modified xsi:type="dcterms:W3CDTF">2021-11-07T14:01:44Z</dcterms:modified>
</cp:coreProperties>
</file>