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4" r:id="rId8"/>
    <p:sldId id="276" r:id="rId9"/>
    <p:sldId id="277" r:id="rId10"/>
    <p:sldId id="278" r:id="rId11"/>
    <p:sldId id="279" r:id="rId12"/>
    <p:sldId id="280" r:id="rId13"/>
    <p:sldId id="281" r:id="rId14"/>
    <p:sldId id="282" r:id="rId15"/>
    <p:sldId id="261" r:id="rId16"/>
    <p:sldId id="262" r:id="rId17"/>
    <p:sldId id="265" r:id="rId18"/>
    <p:sldId id="266" r:id="rId19"/>
    <p:sldId id="268" r:id="rId20"/>
    <p:sldId id="267" r:id="rId21"/>
    <p:sldId id="269" r:id="rId22"/>
    <p:sldId id="284" r:id="rId23"/>
    <p:sldId id="270" r:id="rId24"/>
    <p:sldId id="271" r:id="rId25"/>
    <p:sldId id="272" r:id="rId26"/>
    <p:sldId id="273" r:id="rId27"/>
    <p:sldId id="274" r:id="rId28"/>
    <p:sldId id="283" r:id="rId29"/>
    <p:sldId id="285" r:id="rId30"/>
    <p:sldId id="275"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7AFC7B8-C927-41D0-9F29-26BC2B8AF42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595D54-CD55-4317-AF8A-E0F289FCAD13}" type="datetimeFigureOut">
              <a:rPr lang="ru-RU" smtClean="0"/>
              <a:pPr/>
              <a:t>07.11.2021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AFC7B8-C927-41D0-9F29-26BC2B8AF42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08721"/>
            <a:ext cx="7772400" cy="3960440"/>
          </a:xfrm>
        </p:spPr>
        <p:txBody>
          <a:bodyPr>
            <a:normAutofit/>
          </a:bodyPr>
          <a:lstStyle/>
          <a:p>
            <a:r>
              <a:rPr lang="uz-Cyrl-UZ" sz="2400" b="1" dirty="0">
                <a:solidFill>
                  <a:srgbClr val="0070C0"/>
                </a:solidFill>
                <a:latin typeface="Arial" pitchFamily="34" charset="0"/>
                <a:cs typeface="Arial" pitchFamily="34" charset="0"/>
              </a:rPr>
              <a:t>Бизнес ва тадбиркорлик олий мактаби</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Кафедра: </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Инвестициялар ва лойиҳа бошқаруви</a:t>
            </a:r>
            <a:br>
              <a:rPr lang="uz-Cyrl-UZ" sz="24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Фан:</a:t>
            </a:r>
            <a:br>
              <a:rPr lang="uz-Cyrl-UZ" sz="2000" b="1" dirty="0">
                <a:solidFill>
                  <a:srgbClr val="0070C0"/>
                </a:solidFill>
                <a:latin typeface="Arial" pitchFamily="34" charset="0"/>
                <a:cs typeface="Arial" pitchFamily="34" charset="0"/>
              </a:rPr>
            </a:br>
            <a:r>
              <a:rPr lang="uz-Cyrl-UZ" sz="2400" b="1" dirty="0">
                <a:solidFill>
                  <a:srgbClr val="0070C0"/>
                </a:solidFill>
                <a:latin typeface="Arial" pitchFamily="34" charset="0"/>
                <a:cs typeface="Arial" pitchFamily="34" charset="0"/>
              </a:rPr>
              <a:t>Тадбиркорлик ва инновациялар</a:t>
            </a:r>
            <a:br>
              <a:rPr lang="uz-Cyrl-UZ" sz="2000" b="1" dirty="0">
                <a:solidFill>
                  <a:srgbClr val="0070C0"/>
                </a:solidFill>
                <a:latin typeface="Arial" pitchFamily="34" charset="0"/>
                <a:cs typeface="Arial" pitchFamily="34" charset="0"/>
              </a:rPr>
            </a:br>
            <a:r>
              <a:rPr lang="uz-Cyrl-UZ" sz="2000" b="1" dirty="0">
                <a:solidFill>
                  <a:srgbClr val="0070C0"/>
                </a:solidFill>
                <a:latin typeface="Arial" pitchFamily="34" charset="0"/>
                <a:cs typeface="Arial" pitchFamily="34" charset="0"/>
              </a:rPr>
              <a:t>Мавзу:</a:t>
            </a:r>
            <a:br>
              <a:rPr lang="uz-Cyrl-UZ" sz="20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Коронавирус пандемияси шароитида тадбиркорлик фаолияти</a:t>
            </a:r>
            <a:br>
              <a:rPr lang="en-US" sz="2800" b="1" dirty="0">
                <a:solidFill>
                  <a:srgbClr val="0070C0"/>
                </a:solidFill>
                <a:latin typeface="Arial" pitchFamily="34" charset="0"/>
                <a:cs typeface="Arial" pitchFamily="34" charset="0"/>
              </a:rPr>
            </a:br>
            <a:r>
              <a:rPr lang="en-US" sz="2800" b="1" dirty="0">
                <a:solidFill>
                  <a:srgbClr val="0070C0"/>
                </a:solidFill>
                <a:latin typeface="Arial" pitchFamily="34" charset="0"/>
                <a:cs typeface="Arial" pitchFamily="34" charset="0"/>
              </a:rPr>
              <a:t>Doing business amid the coronavirus pandemic</a:t>
            </a:r>
            <a:endParaRPr lang="ru-RU" sz="2800" dirty="0">
              <a:latin typeface="Arial" pitchFamily="34" charset="0"/>
              <a:cs typeface="Arial" pitchFamily="34" charset="0"/>
            </a:endParaRPr>
          </a:p>
        </p:txBody>
      </p:sp>
      <p:sp>
        <p:nvSpPr>
          <p:cNvPr id="3" name="Подзаголовок 2"/>
          <p:cNvSpPr>
            <a:spLocks noGrp="1"/>
          </p:cNvSpPr>
          <p:nvPr>
            <p:ph type="subTitle" idx="1"/>
          </p:nvPr>
        </p:nvSpPr>
        <p:spPr>
          <a:xfrm>
            <a:off x="1371600" y="5013176"/>
            <a:ext cx="7160840" cy="625624"/>
          </a:xfrm>
        </p:spPr>
        <p:txBody>
          <a:bodyPr>
            <a:normAutofit/>
          </a:bodyPr>
          <a:lstStyle/>
          <a:p>
            <a:pPr algn="r"/>
            <a:r>
              <a:rPr lang="uz-Cyrl-UZ" sz="2400" b="1" dirty="0">
                <a:solidFill>
                  <a:srgbClr val="7030A0"/>
                </a:solidFill>
                <a:latin typeface="Arial" pitchFamily="34" charset="0"/>
                <a:cs typeface="Arial" pitchFamily="34" charset="0"/>
              </a:rPr>
              <a:t>и.ф.д., проф. Т. И Бобакулови</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Маъруза саволлари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827584" y="1916832"/>
            <a:ext cx="7488832" cy="4209331"/>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1. Коронавирус пандемиясининг тадбиркорлик фаолиятига таъсири</a:t>
            </a:r>
          </a:p>
          <a:p>
            <a:pPr algn="ctr">
              <a:spcBef>
                <a:spcPts val="0"/>
              </a:spcBef>
              <a:buNone/>
            </a:pPr>
            <a:r>
              <a:rPr lang="uz-Cyrl-UZ" sz="2800" b="1" dirty="0">
                <a:solidFill>
                  <a:srgbClr val="7030A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916832"/>
            <a:ext cx="8229600" cy="4209331"/>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ХВФ экспертларининг ҳисоб-китобларига кўра, дунё мамлакатларининг коронавирус пандемияси оқибатида кўрган зарарлари миқдори камида 9 трлн. долларни ташкил этади. Бу эса, дунё мамлакатлари ялпи ички маҳсулотининг 5,</a:t>
            </a:r>
            <a:r>
              <a:rPr lang="en-US" sz="2400" b="1" dirty="0">
                <a:solidFill>
                  <a:srgbClr val="7030A0"/>
                </a:solidFill>
                <a:latin typeface="Arial" pitchFamily="34" charset="0"/>
                <a:cs typeface="Arial" pitchFamily="34" charset="0"/>
              </a:rPr>
              <a:t>0</a:t>
            </a:r>
            <a:r>
              <a:rPr lang="uz-Cyrl-UZ" sz="2400" b="1" dirty="0">
                <a:solidFill>
                  <a:srgbClr val="7030A0"/>
                </a:solidFill>
                <a:latin typeface="Arial" pitchFamily="34" charset="0"/>
                <a:cs typeface="Arial" pitchFamily="34" charset="0"/>
              </a:rPr>
              <a:t> фоизини ташкил этади.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2008-2009 йилларда дунё мамлакатларининг глобал молиявий-иқтисодий инқироздан кўрган зарарлари миқдори ЯИМга нисбатан 3 фоизни ташкил этган эди [3].</a:t>
            </a:r>
            <a:endParaRPr lang="ru-RU" sz="2400" b="1" dirty="0">
              <a:solidFill>
                <a:srgbClr val="7030A0"/>
              </a:solidFill>
              <a:latin typeface="Arial" pitchFamily="34" charset="0"/>
              <a:cs typeface="Arial" pitchFamily="34" charset="0"/>
            </a:endParaRPr>
          </a:p>
          <a:p>
            <a:pPr algn="ctr">
              <a:spcBef>
                <a:spcPts val="0"/>
              </a:spcBef>
              <a:buNone/>
            </a:pPr>
            <a:endParaRPr lang="ru-RU" sz="2400" b="1"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72816"/>
            <a:ext cx="8229600" cy="4353347"/>
          </a:xfrm>
        </p:spPr>
        <p:txBody>
          <a:bodyPr>
            <a:normAutofit/>
          </a:bodyPr>
          <a:lstStyle/>
          <a:p>
            <a:pPr algn="ctr">
              <a:buNone/>
            </a:pPr>
            <a:r>
              <a:rPr lang="ru-RU" sz="2800" dirty="0" err="1">
                <a:solidFill>
                  <a:srgbClr val="7030A0"/>
                </a:solidFill>
                <a:latin typeface="Arial" pitchFamily="34" charset="0"/>
                <a:cs typeface="Arial" pitchFamily="34" charset="0"/>
              </a:rPr>
              <a:t>Бугунги</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кунга</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келиб</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дунё</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бўйича</a:t>
            </a:r>
            <a:r>
              <a:rPr lang="ru-RU" sz="2800" dirty="0">
                <a:solidFill>
                  <a:srgbClr val="7030A0"/>
                </a:solidFill>
                <a:latin typeface="Arial" pitchFamily="34" charset="0"/>
                <a:cs typeface="Arial" pitchFamily="34" charset="0"/>
              </a:rPr>
              <a:t> 330 млн. киши туризм </a:t>
            </a:r>
            <a:r>
              <a:rPr lang="ru-RU" sz="2800" dirty="0" err="1">
                <a:solidFill>
                  <a:srgbClr val="7030A0"/>
                </a:solidFill>
                <a:latin typeface="Arial" pitchFamily="34" charset="0"/>
                <a:cs typeface="Arial" pitchFamily="34" charset="0"/>
              </a:rPr>
              <a:t>соҳасида фаолият</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қилади ёки</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ҳар </a:t>
            </a:r>
            <a:r>
              <a:rPr lang="ru-RU" sz="2800" dirty="0">
                <a:solidFill>
                  <a:srgbClr val="7030A0"/>
                </a:solidFill>
                <a:latin typeface="Arial" pitchFamily="34" charset="0"/>
                <a:cs typeface="Arial" pitchFamily="34" charset="0"/>
              </a:rPr>
              <a:t>10 та </a:t>
            </a:r>
            <a:r>
              <a:rPr lang="ru-RU" sz="2800" dirty="0" err="1">
                <a:solidFill>
                  <a:srgbClr val="7030A0"/>
                </a:solidFill>
                <a:latin typeface="Arial" pitchFamily="34" charset="0"/>
                <a:cs typeface="Arial" pitchFamily="34" charset="0"/>
              </a:rPr>
              <a:t>иш</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ўринларининг</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биттаси</a:t>
            </a:r>
            <a:r>
              <a:rPr lang="ru-RU" sz="2800" dirty="0">
                <a:solidFill>
                  <a:srgbClr val="7030A0"/>
                </a:solidFill>
                <a:latin typeface="Arial" pitchFamily="34" charset="0"/>
                <a:cs typeface="Arial" pitchFamily="34" charset="0"/>
              </a:rPr>
              <a:t> ушу </a:t>
            </a:r>
            <a:r>
              <a:rPr lang="ru-RU" sz="2800" dirty="0" err="1">
                <a:solidFill>
                  <a:srgbClr val="7030A0"/>
                </a:solidFill>
                <a:latin typeface="Arial" pitchFamily="34" charset="0"/>
                <a:cs typeface="Arial" pitchFamily="34" charset="0"/>
              </a:rPr>
              <a:t>соҳага келади</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ҳамда кўпгина</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мамлакатларнинг</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иқтисодиёти ўсишининг</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муҳим омили</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ҳисобланади</a:t>
            </a:r>
            <a:r>
              <a:rPr lang="ru-RU" sz="2800" dirty="0">
                <a:solidFill>
                  <a:srgbClr val="7030A0"/>
                </a:solidFill>
                <a:latin typeface="Arial" pitchFamily="34" charset="0"/>
                <a:cs typeface="Arial" pitchFamily="34" charset="0"/>
              </a:rPr>
              <a:t>. Коронавирус </a:t>
            </a:r>
            <a:r>
              <a:rPr lang="ru-RU" sz="2800" dirty="0" err="1">
                <a:solidFill>
                  <a:srgbClr val="7030A0"/>
                </a:solidFill>
                <a:latin typeface="Arial" pitchFamily="34" charset="0"/>
                <a:cs typeface="Arial" pitchFamily="34" charset="0"/>
              </a:rPr>
              <a:t>пандемияси</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туризмга</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жиддий</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зарба</a:t>
            </a:r>
            <a:r>
              <a:rPr lang="ru-RU" sz="2800" dirty="0">
                <a:solidFill>
                  <a:srgbClr val="7030A0"/>
                </a:solidFill>
                <a:latin typeface="Arial" pitchFamily="34" charset="0"/>
                <a:cs typeface="Arial" pitchFamily="34" charset="0"/>
              </a:rPr>
              <a:t> </a:t>
            </a:r>
            <a:r>
              <a:rPr lang="ru-RU" sz="2800" dirty="0" err="1">
                <a:solidFill>
                  <a:srgbClr val="7030A0"/>
                </a:solidFill>
                <a:latin typeface="Arial" pitchFamily="34" charset="0"/>
                <a:cs typeface="Arial" pitchFamily="34" charset="0"/>
              </a:rPr>
              <a:t>берди</a:t>
            </a:r>
            <a:r>
              <a:rPr lang="ru-RU" sz="2800" dirty="0">
                <a:solidFill>
                  <a:srgbClr val="7030A0"/>
                </a:solidFill>
                <a:latin typeface="Arial" pitchFamily="34" charset="0"/>
                <a:cs typeface="Arial" pitchFamily="34" charset="0"/>
              </a:rPr>
              <a:t> [5]</a:t>
            </a:r>
            <a:r>
              <a:rPr lang="ru-RU" sz="2800" dirty="0">
                <a:latin typeface="Arial" pitchFamily="34" charset="0"/>
                <a:cs typeface="Arial" pitchFamily="34" charset="0"/>
              </a:rPr>
              <a:t>.</a:t>
            </a: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dirty="0">
                <a:solidFill>
                  <a:srgbClr val="7030A0"/>
                </a:solidFill>
                <a:latin typeface="Arial" pitchFamily="34" charset="0"/>
                <a:cs typeface="Arial" pitchFamily="34" charset="0"/>
              </a:rPr>
              <a:t>Ҳаво транспорти халқаро ассоциациясининг маълумотларига кўра, 2020 йилда дунё бўйича авиакомпанияларнинг зарарлари миқдори 113 млрд. АҚШ долларига етиши мумкин.</a:t>
            </a:r>
          </a:p>
          <a:p>
            <a:pPr algn="ctr">
              <a:spcBef>
                <a:spcPts val="0"/>
              </a:spcBef>
              <a:buNone/>
            </a:pPr>
            <a:r>
              <a:rPr lang="ru-RU" sz="2400" dirty="0">
                <a:solidFill>
                  <a:srgbClr val="7030A0"/>
                </a:solidFill>
                <a:latin typeface="Arial" pitchFamily="34" charset="0"/>
                <a:cs typeface="Arial" pitchFamily="34" charset="0"/>
              </a:rPr>
              <a:t>Вирус </a:t>
            </a:r>
            <a:r>
              <a:rPr lang="ru-RU" sz="2400" dirty="0" err="1">
                <a:solidFill>
                  <a:srgbClr val="7030A0"/>
                </a:solidFill>
                <a:latin typeface="Arial" pitchFamily="34" charset="0"/>
                <a:cs typeface="Arial" pitchFamily="34" charset="0"/>
              </a:rPr>
              <a:t>ўчоғи бошлангандан</a:t>
            </a:r>
            <a:r>
              <a:rPr lang="ru-RU" sz="2400" dirty="0">
                <a:solidFill>
                  <a:srgbClr val="7030A0"/>
                </a:solidFill>
                <a:latin typeface="Arial" pitchFamily="34" charset="0"/>
                <a:cs typeface="Arial" pitchFamily="34" charset="0"/>
              </a:rPr>
              <a:t> буён </a:t>
            </a:r>
            <a:r>
              <a:rPr lang="ru-RU" sz="2400" dirty="0" err="1">
                <a:solidFill>
                  <a:srgbClr val="7030A0"/>
                </a:solidFill>
                <a:latin typeface="Arial" pitchFamily="34" charset="0"/>
                <a:cs typeface="Arial" pitchFamily="34" charset="0"/>
              </a:rPr>
              <a:t>авиакомпаниялар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акциялари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нархи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деярли</a:t>
            </a:r>
            <a:r>
              <a:rPr lang="ru-RU" sz="2400" dirty="0">
                <a:solidFill>
                  <a:srgbClr val="7030A0"/>
                </a:solidFill>
                <a:latin typeface="Arial" pitchFamily="34" charset="0"/>
                <a:cs typeface="Arial" pitchFamily="34" charset="0"/>
              </a:rPr>
              <a:t> 25 </a:t>
            </a:r>
            <a:r>
              <a:rPr lang="ru-RU" sz="2400" dirty="0" err="1">
                <a:solidFill>
                  <a:srgbClr val="7030A0"/>
                </a:solidFill>
                <a:latin typeface="Arial" pitchFamily="34" charset="0"/>
                <a:cs typeface="Arial" pitchFamily="34" charset="0"/>
              </a:rPr>
              <a:t>фоизга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тушиб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кетди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Австралиядаги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йириклиги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бўйича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иккинчи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ўриндаги</a:t>
            </a:r>
            <a:r>
              <a:rPr lang="ru-RU" sz="2400" dirty="0">
                <a:solidFill>
                  <a:srgbClr val="7030A0"/>
                </a:solidFill>
                <a:latin typeface="Arial" pitchFamily="34" charset="0"/>
                <a:cs typeface="Arial" pitchFamily="34" charset="0"/>
              </a:rPr>
              <a:t> </a:t>
            </a:r>
            <a:r>
              <a:rPr lang="en-US" sz="2400" dirty="0">
                <a:solidFill>
                  <a:srgbClr val="7030A0"/>
                </a:solidFill>
                <a:latin typeface="Arial" pitchFamily="34" charset="0"/>
                <a:cs typeface="Arial" pitchFamily="34" charset="0"/>
              </a:rPr>
              <a:t>Virgin Australia </a:t>
            </a:r>
            <a:r>
              <a:rPr lang="ru-RU" sz="2400" dirty="0" err="1">
                <a:solidFill>
                  <a:srgbClr val="7030A0"/>
                </a:solidFill>
                <a:latin typeface="Arial" pitchFamily="34" charset="0"/>
                <a:cs typeface="Arial" pitchFamily="34" charset="0"/>
              </a:rPr>
              <a:t>авиакомпанияси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инқироз</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натижасида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банкротлик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сабабли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ихтиёрий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равишда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ташқи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бошқарувга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ўтди</a:t>
            </a:r>
            <a:r>
              <a:rPr lang="ru-RU" sz="2400" dirty="0">
                <a:solidFill>
                  <a:srgbClr val="7030A0"/>
                </a:solidFill>
                <a:latin typeface="Arial" pitchFamily="34" charset="0"/>
                <a:cs typeface="Arial" pitchFamily="34" charset="0"/>
              </a:rPr>
              <a:t> [4]</a:t>
            </a:r>
            <a:r>
              <a:rPr lang="ru-RU" sz="2400" dirty="0">
                <a:solidFill>
                  <a:srgbClr val="7030A0"/>
                </a:solidFill>
              </a:rPr>
              <a:t>.</a:t>
            </a:r>
          </a:p>
          <a:p>
            <a:pPr algn="ctr">
              <a:spcBef>
                <a:spcPts val="0"/>
              </a:spcBef>
              <a:buNone/>
            </a:pPr>
            <a:endParaRPr lang="uz-Cyrl-UZ"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88840"/>
            <a:ext cx="8229600" cy="4137323"/>
          </a:xfrm>
        </p:spPr>
        <p:txBody>
          <a:bodyPr>
            <a:normAutofit/>
          </a:bodyPr>
          <a:lstStyle/>
          <a:p>
            <a:pPr algn="ctr">
              <a:buNone/>
            </a:pPr>
            <a:r>
              <a:rPr lang="ru-RU" sz="2400" b="1" dirty="0" err="1">
                <a:solidFill>
                  <a:srgbClr val="7030A0"/>
                </a:solidFill>
                <a:latin typeface="Arial" pitchFamily="34" charset="0"/>
                <a:cs typeface="Arial" pitchFamily="34" charset="0"/>
              </a:rPr>
              <a:t>Меҳмонхона ва</a:t>
            </a:r>
            <a:r>
              <a:rPr lang="ru-RU" sz="2400" b="1" dirty="0">
                <a:solidFill>
                  <a:srgbClr val="7030A0"/>
                </a:solidFill>
                <a:latin typeface="Arial" pitchFamily="34" charset="0"/>
                <a:cs typeface="Arial" pitchFamily="34" charset="0"/>
              </a:rPr>
              <a:t> ресторан </a:t>
            </a:r>
            <a:r>
              <a:rPr lang="ru-RU" sz="2400" b="1" dirty="0" err="1">
                <a:solidFill>
                  <a:srgbClr val="7030A0"/>
                </a:solidFill>
                <a:latin typeface="Arial" pitchFamily="34" charset="0"/>
                <a:cs typeface="Arial" pitchFamily="34" charset="0"/>
              </a:rPr>
              <a:t>бизнесида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чуқур инқирозлар </a:t>
            </a:r>
            <a:r>
              <a:rPr lang="ru-RU" sz="2400" b="1" dirty="0">
                <a:solidFill>
                  <a:srgbClr val="7030A0"/>
                </a:solidFill>
                <a:latin typeface="Arial" pitchFamily="34" charset="0"/>
                <a:cs typeface="Arial" pitchFamily="34" charset="0"/>
              </a:rPr>
              <a:t>юз </a:t>
            </a:r>
            <a:r>
              <a:rPr lang="ru-RU" sz="2400" b="1" dirty="0" err="1">
                <a:solidFill>
                  <a:srgbClr val="7030A0"/>
                </a:solidFill>
                <a:latin typeface="Arial" pitchFamily="34" charset="0"/>
                <a:cs typeface="Arial" pitchFamily="34" charset="0"/>
              </a:rPr>
              <a:t>берди</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Германиянингшу</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соҳадаги </a:t>
            </a:r>
            <a:r>
              <a:rPr lang="ru-RU" sz="2400" b="1" dirty="0">
                <a:solidFill>
                  <a:srgbClr val="7030A0"/>
                </a:solidFill>
                <a:latin typeface="Arial" pitchFamily="34" charset="0"/>
                <a:cs typeface="Arial" pitchFamily="34" charset="0"/>
              </a:rPr>
              <a:t>223,0 </a:t>
            </a:r>
            <a:r>
              <a:rPr lang="ru-RU" sz="2400" b="1" dirty="0" err="1">
                <a:solidFill>
                  <a:srgbClr val="7030A0"/>
                </a:solidFill>
                <a:latin typeface="Arial" pitchFamily="34" charset="0"/>
                <a:cs typeface="Arial" pitchFamily="34" charset="0"/>
              </a:rPr>
              <a:t>мингта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омпанияси</a:t>
            </a:r>
            <a:r>
              <a:rPr lang="ru-RU" sz="2400" b="1" dirty="0">
                <a:solidFill>
                  <a:srgbClr val="7030A0"/>
                </a:solidFill>
                <a:latin typeface="Arial" pitchFamily="34" charset="0"/>
                <a:cs typeface="Arial" pitchFamily="34" charset="0"/>
              </a:rPr>
              <a:t> 10 </a:t>
            </a:r>
            <a:r>
              <a:rPr lang="ru-RU" sz="2400" b="1" dirty="0" err="1">
                <a:solidFill>
                  <a:srgbClr val="7030A0"/>
                </a:solidFill>
                <a:latin typeface="Arial" pitchFamily="34" charset="0"/>
                <a:cs typeface="Arial" pitchFamily="34" charset="0"/>
              </a:rPr>
              <a:t>млрд</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еврога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яқин даромад</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йўқотди</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шу</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тармоқда фаолият</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кўрсатувчи</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йирик</a:t>
            </a:r>
            <a:r>
              <a:rPr lang="ru-RU" sz="2400" b="1" dirty="0">
                <a:solidFill>
                  <a:srgbClr val="7030A0"/>
                </a:solidFill>
                <a:latin typeface="Arial" pitchFamily="34" charset="0"/>
                <a:cs typeface="Arial" pitchFamily="34" charset="0"/>
              </a:rPr>
              <a:t> </a:t>
            </a:r>
            <a:r>
              <a:rPr lang="en-US" sz="2400" b="1" dirty="0" err="1">
                <a:solidFill>
                  <a:srgbClr val="7030A0"/>
                </a:solidFill>
                <a:latin typeface="Arial" pitchFamily="34" charset="0"/>
                <a:cs typeface="Arial" pitchFamily="34" charset="0"/>
              </a:rPr>
              <a:t>Dehoga</a:t>
            </a:r>
            <a:r>
              <a:rPr lang="en-US"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ассоциациясининг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огоҳлантиришича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мамлакатда</a:t>
            </a:r>
            <a:r>
              <a:rPr lang="ru-RU" sz="2400" b="1" dirty="0">
                <a:solidFill>
                  <a:srgbClr val="7030A0"/>
                </a:solidFill>
                <a:latin typeface="Arial" pitchFamily="34" charset="0"/>
                <a:cs typeface="Arial" pitchFamily="34" charset="0"/>
              </a:rPr>
              <a:t> пандемия </a:t>
            </a:r>
            <a:r>
              <a:rPr lang="ru-RU" sz="2400" b="1" dirty="0" err="1">
                <a:solidFill>
                  <a:srgbClr val="7030A0"/>
                </a:solidFill>
                <a:latin typeface="Arial" pitchFamily="34" charset="0"/>
                <a:cs typeface="Arial" pitchFamily="34" charset="0"/>
              </a:rPr>
              <a:t>оқибатида</a:t>
            </a:r>
            <a:r>
              <a:rPr lang="ru-RU" sz="2400" b="1" dirty="0">
                <a:solidFill>
                  <a:srgbClr val="7030A0"/>
                </a:solidFill>
                <a:latin typeface="Arial" pitchFamily="34" charset="0"/>
                <a:cs typeface="Arial" pitchFamily="34" charset="0"/>
              </a:rPr>
              <a:t> 70,0 </a:t>
            </a:r>
            <a:r>
              <a:rPr lang="ru-RU" sz="2400" b="1" dirty="0" err="1">
                <a:solidFill>
                  <a:srgbClr val="7030A0"/>
                </a:solidFill>
                <a:latin typeface="Arial" pitchFamily="34" charset="0"/>
                <a:cs typeface="Arial" pitchFamily="34" charset="0"/>
              </a:rPr>
              <a:t>минг</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меҳмонхона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ва</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ресторанлар</a:t>
            </a:r>
            <a:r>
              <a:rPr lang="ru-RU" sz="2400" b="1" dirty="0">
                <a:solidFill>
                  <a:srgbClr val="7030A0"/>
                </a:solidFill>
                <a:latin typeface="Arial" pitchFamily="34" charset="0"/>
                <a:cs typeface="Arial" pitchFamily="34" charset="0"/>
              </a:rPr>
              <a:t> банкрот </a:t>
            </a:r>
            <a:r>
              <a:rPr lang="ru-RU" sz="2400" b="1" dirty="0" err="1">
                <a:solidFill>
                  <a:srgbClr val="7030A0"/>
                </a:solidFill>
                <a:latin typeface="Arial" pitchFamily="34" charset="0"/>
                <a:cs typeface="Arial" pitchFamily="34" charset="0"/>
              </a:rPr>
              <a:t>бўлиши</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мумкин</a:t>
            </a:r>
            <a:r>
              <a:rPr lang="ru-RU" sz="2400" b="1" dirty="0">
                <a:solidFill>
                  <a:srgbClr val="7030A0"/>
                </a:solidFill>
                <a:latin typeface="Arial" pitchFamily="34" charset="0"/>
                <a:cs typeface="Arial" pitchFamily="34" charset="0"/>
              </a:rPr>
              <a:t> [5].</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20000"/>
          </a:bodyPr>
          <a:lstStyle/>
          <a:p>
            <a:pPr algn="ctr">
              <a:spcBef>
                <a:spcPts val="0"/>
              </a:spcBef>
              <a:buNone/>
            </a:pPr>
            <a:r>
              <a:rPr lang="ru-RU" sz="2400" dirty="0">
                <a:solidFill>
                  <a:srgbClr val="7030A0"/>
                </a:solidFill>
                <a:latin typeface="Arial" pitchFamily="34" charset="0"/>
                <a:cs typeface="Arial" pitchFamily="34" charset="0"/>
              </a:rPr>
              <a:t>90 та </a:t>
            </a:r>
            <a:r>
              <a:rPr lang="ru-RU" sz="2400" dirty="0" err="1">
                <a:solidFill>
                  <a:srgbClr val="7030A0"/>
                </a:solidFill>
                <a:latin typeface="Arial" pitchFamily="34" charset="0"/>
                <a:cs typeface="Arial" pitchFamily="34" charset="0"/>
              </a:rPr>
              <a:t>мамлакат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тўлиқ ёки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қисман ўз</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чегараларини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ёпди</a:t>
            </a:r>
            <a:r>
              <a:rPr lang="ru-RU" sz="2400" dirty="0">
                <a:solidFill>
                  <a:srgbClr val="7030A0"/>
                </a:solidFill>
                <a:latin typeface="Arial" pitchFamily="34" charset="0"/>
                <a:cs typeface="Arial" pitchFamily="34" charset="0"/>
              </a:rPr>
              <a:t>.</a:t>
            </a:r>
          </a:p>
          <a:p>
            <a:pPr algn="ctr">
              <a:spcBef>
                <a:spcPts val="0"/>
              </a:spcBef>
              <a:buNone/>
            </a:pPr>
            <a:r>
              <a:rPr lang="ru-RU" sz="2400" dirty="0">
                <a:solidFill>
                  <a:srgbClr val="7030A0"/>
                </a:solidFill>
                <a:latin typeface="Arial" pitchFamily="34" charset="0"/>
                <a:cs typeface="Arial" pitchFamily="34" charset="0"/>
              </a:rPr>
              <a:t> 44 та </a:t>
            </a:r>
            <a:r>
              <a:rPr lang="ru-RU" sz="2400" dirty="0" err="1">
                <a:solidFill>
                  <a:srgbClr val="7030A0"/>
                </a:solidFill>
                <a:latin typeface="Arial" pitchFamily="34" charset="0"/>
                <a:cs typeface="Arial" pitchFamily="34" charset="0"/>
              </a:rPr>
              <a:t>давлат</a:t>
            </a:r>
            <a:r>
              <a:rPr lang="ru-RU" sz="2400" dirty="0">
                <a:solidFill>
                  <a:srgbClr val="7030A0"/>
                </a:solidFill>
                <a:latin typeface="Arial" pitchFamily="34" charset="0"/>
                <a:cs typeface="Arial" pitchFamily="34" charset="0"/>
              </a:rPr>
              <a:t> ХХР, Корея </a:t>
            </a:r>
            <a:r>
              <a:rPr lang="ru-RU" sz="2400" dirty="0" err="1">
                <a:solidFill>
                  <a:srgbClr val="7030A0"/>
                </a:solidFill>
                <a:latin typeface="Arial" pitchFamily="34" charset="0"/>
                <a:cs typeface="Arial" pitchFamily="34" charset="0"/>
              </a:rPr>
              <a:t>Республикаси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Эрон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Евроиттифоқ мамлакатлари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сайѐҳлари учун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чегараларни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ёпди</a:t>
            </a:r>
            <a:r>
              <a:rPr lang="ru-RU" sz="2400" dirty="0">
                <a:solidFill>
                  <a:srgbClr val="7030A0"/>
                </a:solidFill>
                <a:latin typeface="Arial" pitchFamily="34" charset="0"/>
                <a:cs typeface="Arial" pitchFamily="34" charset="0"/>
              </a:rPr>
              <a:t>.</a:t>
            </a:r>
          </a:p>
          <a:p>
            <a:pPr algn="ctr">
              <a:spcBef>
                <a:spcPts val="0"/>
              </a:spcBef>
              <a:buNone/>
            </a:pPr>
            <a:r>
              <a:rPr lang="ru-RU" sz="2400" dirty="0">
                <a:solidFill>
                  <a:srgbClr val="7030A0"/>
                </a:solidFill>
                <a:latin typeface="Arial" pitchFamily="34" charset="0"/>
                <a:cs typeface="Arial" pitchFamily="34" charset="0"/>
              </a:rPr>
              <a:t>56 та </a:t>
            </a:r>
            <a:r>
              <a:rPr lang="ru-RU" sz="2400" dirty="0" err="1">
                <a:solidFill>
                  <a:srgbClr val="7030A0"/>
                </a:solidFill>
                <a:latin typeface="Arial" pitchFamily="34" charset="0"/>
                <a:cs typeface="Arial" pitchFamily="34" charset="0"/>
              </a:rPr>
              <a:t>мамлакат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тўлиқ ёки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қисман халқаро рейсларни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тўхтатди</a:t>
            </a:r>
            <a:r>
              <a:rPr lang="ru-RU" sz="2400" dirty="0">
                <a:solidFill>
                  <a:srgbClr val="7030A0"/>
                </a:solidFill>
                <a:latin typeface="Arial" pitchFamily="34" charset="0"/>
                <a:cs typeface="Arial" pitchFamily="34" charset="0"/>
              </a:rPr>
              <a:t>.</a:t>
            </a:r>
          </a:p>
          <a:p>
            <a:pPr algn="ctr">
              <a:spcBef>
                <a:spcPts val="0"/>
              </a:spcBef>
              <a:buNone/>
            </a:pPr>
            <a:r>
              <a:rPr lang="uz-Cyrl-UZ" sz="2400" dirty="0">
                <a:solidFill>
                  <a:srgbClr val="7030A0"/>
                </a:solidFill>
                <a:latin typeface="Arial" pitchFamily="34" charset="0"/>
                <a:cs typeface="Arial" pitchFamily="34" charset="0"/>
              </a:rPr>
              <a:t>2020 йилнинг 27 апрелида Ўзбекистонга келувчи сайѐҳлар бўйича чора-тадбирлар ишлаб чиқилиб, расмий тартибга киритилди. 16 мартда давлат чегараларидан ўтиш тақиқланди ҳамда Бички туризмни ташкил қилишга доир чораларни тўхтатиш тавсия этилди. 17 мартдан эътиборан туристик компаниялар, жамоатчилик ташкилотлари ва йирик саноат корхоналарига мамлакатда коронавирус билан боғлиқ вазият барқарорлашгунга қадар ички туризм тадбирларини тўхтатиш тавсия қилинди. 20 мартда халқаро йўналишлар бўйича автобус, автомобиль, темир йўллари ҳамда ҳаво транспортида йўловчи ташиш тўхтатилди. </a:t>
            </a:r>
            <a:r>
              <a:rPr lang="ru-RU" sz="2400" dirty="0">
                <a:solidFill>
                  <a:srgbClr val="7030A0"/>
                </a:solidFill>
                <a:latin typeface="Arial" pitchFamily="34" charset="0"/>
                <a:cs typeface="Arial" pitchFamily="34" charset="0"/>
              </a:rPr>
              <a:t>27 </a:t>
            </a:r>
            <a:r>
              <a:rPr lang="ru-RU" sz="2400" dirty="0" err="1">
                <a:solidFill>
                  <a:srgbClr val="7030A0"/>
                </a:solidFill>
                <a:latin typeface="Arial" pitchFamily="34" charset="0"/>
                <a:cs typeface="Arial" pitchFamily="34" charset="0"/>
              </a:rPr>
              <a:t>мартда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вилоятлараро</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транспортда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ҳаракати тўлиқ тўхтади</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Че</a:t>
            </a:r>
            <a:r>
              <a:rPr lang="ru-RU" sz="2400" dirty="0" err="1">
                <a:solidFill>
                  <a:srgbClr val="7030A0"/>
                </a:solidFill>
                <a:latin typeface="Arial" pitchFamily="34" charset="0"/>
                <a:cs typeface="Arial" pitchFamily="34" charset="0"/>
              </a:rPr>
              <a:t>кловлар</a:t>
            </a:r>
            <a:r>
              <a:rPr lang="ru-RU" sz="2400" dirty="0">
                <a:solidFill>
                  <a:srgbClr val="7030A0"/>
                </a:solidFill>
                <a:latin typeface="Arial" pitchFamily="34" charset="0"/>
                <a:cs typeface="Arial" pitchFamily="34" charset="0"/>
              </a:rPr>
              <a:t> 2020 </a:t>
            </a:r>
            <a:r>
              <a:rPr lang="ru-RU" sz="2400" dirty="0" err="1">
                <a:solidFill>
                  <a:srgbClr val="7030A0"/>
                </a:solidFill>
                <a:latin typeface="Arial" pitchFamily="34" charset="0"/>
                <a:cs typeface="Arial" pitchFamily="34" charset="0"/>
              </a:rPr>
              <a:t>йилнинг</a:t>
            </a:r>
            <a:r>
              <a:rPr lang="ru-RU" sz="2400" dirty="0">
                <a:solidFill>
                  <a:srgbClr val="7030A0"/>
                </a:solidFill>
                <a:latin typeface="Arial" pitchFamily="34" charset="0"/>
                <a:cs typeface="Arial" pitchFamily="34" charset="0"/>
              </a:rPr>
              <a:t> 10 </a:t>
            </a:r>
            <a:r>
              <a:rPr lang="ru-RU" sz="2400" dirty="0" err="1">
                <a:solidFill>
                  <a:srgbClr val="7030A0"/>
                </a:solidFill>
                <a:latin typeface="Arial" pitchFamily="34" charset="0"/>
                <a:cs typeface="Arial" pitchFamily="34" charset="0"/>
              </a:rPr>
              <a:t>майига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қадар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узайтирилди</a:t>
            </a:r>
            <a:r>
              <a:rPr lang="ru-RU" sz="2400" dirty="0">
                <a:solidFill>
                  <a:srgbClr val="7030A0"/>
                </a:solidFill>
                <a:latin typeface="Arial" pitchFamily="34" charset="0"/>
                <a:cs typeface="Arial" pitchFamily="34" charset="0"/>
              </a:rPr>
              <a:t> [3].</a:t>
            </a:r>
          </a:p>
          <a:p>
            <a:pPr algn="ctr">
              <a:spcBef>
                <a:spcPts val="0"/>
              </a:spcBef>
              <a:buNone/>
            </a:pP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69DF56-FF0A-4F00-95D2-0EC3B8FEABC6}"/>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265F6685-2E9B-4E1A-9893-004C0FE50DBF}"/>
              </a:ext>
            </a:extLst>
          </p:cNvPr>
          <p:cNvSpPr>
            <a:spLocks noGrp="1"/>
          </p:cNvSpPr>
          <p:nvPr>
            <p:ph idx="1"/>
          </p:nvPr>
        </p:nvSpPr>
        <p:spPr>
          <a:xfrm>
            <a:off x="457200" y="1844824"/>
            <a:ext cx="8229600" cy="4281339"/>
          </a:xfrm>
        </p:spPr>
        <p:txBody>
          <a:bodyPr>
            <a:normAutofit fontScale="70000" lnSpcReduction="20000"/>
          </a:bodyPr>
          <a:lstStyle/>
          <a:p>
            <a:pPr marL="0" indent="0" algn="ctr">
              <a:buNone/>
            </a:pPr>
            <a:r>
              <a:rPr lang="ru-RU" b="1" dirty="0" err="1">
                <a:solidFill>
                  <a:srgbClr val="7030A0"/>
                </a:solidFill>
                <a:latin typeface="Arial" panose="020B0604020202020204" pitchFamily="34" charset="0"/>
                <a:cs typeface="Arial" panose="020B0604020202020204" pitchFamily="34" charset="0"/>
              </a:rPr>
              <a:t>Молия</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бозоридаги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маълумотларни</a:t>
            </a:r>
            <a:r>
              <a:rPr lang="ru-RU" b="1" dirty="0">
                <a:solidFill>
                  <a:srgbClr val="7030A0"/>
                </a:solidFill>
                <a:latin typeface="Arial" panose="020B0604020202020204" pitchFamily="34" charset="0"/>
                <a:cs typeface="Arial" panose="020B0604020202020204" pitchFamily="34" charset="0"/>
              </a:rPr>
              <a:t> профессионал </a:t>
            </a:r>
            <a:r>
              <a:rPr lang="ru-RU" b="1" dirty="0" err="1">
                <a:solidFill>
                  <a:srgbClr val="7030A0"/>
                </a:solidFill>
                <a:latin typeface="Arial" panose="020B0604020202020204" pitchFamily="34" charset="0"/>
                <a:cs typeface="Arial" panose="020B0604020202020204" pitchFamily="34" charset="0"/>
              </a:rPr>
              <a:t>иштирокчиларга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етказиб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берувчи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таниқли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Bloomberg</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нашри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баҳоларига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дунѐ</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бўйича</a:t>
            </a:r>
            <a:r>
              <a:rPr lang="ru-RU" b="1" dirty="0">
                <a:solidFill>
                  <a:srgbClr val="7030A0"/>
                </a:solidFill>
                <a:latin typeface="Arial" panose="020B0604020202020204" pitchFamily="34" charset="0"/>
                <a:cs typeface="Arial" panose="020B0604020202020204" pitchFamily="34" charset="0"/>
              </a:rPr>
              <a:t> пандемия </a:t>
            </a:r>
            <a:r>
              <a:rPr lang="ru-RU" b="1" dirty="0" err="1">
                <a:solidFill>
                  <a:srgbClr val="7030A0"/>
                </a:solidFill>
                <a:latin typeface="Arial" panose="020B0604020202020204" pitchFamily="34" charset="0"/>
                <a:cs typeface="Arial" panose="020B0604020202020204" pitchFamily="34" charset="0"/>
              </a:rPr>
              <a:t>сабабли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кўрилган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зарарлари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миқдори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ҳозирнинг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ўзида</a:t>
            </a:r>
            <a:r>
              <a:rPr lang="ru-RU" b="1" dirty="0">
                <a:solidFill>
                  <a:srgbClr val="7030A0"/>
                </a:solidFill>
                <a:latin typeface="Arial" panose="020B0604020202020204" pitchFamily="34" charset="0"/>
                <a:cs typeface="Arial" panose="020B0604020202020204" pitchFamily="34" charset="0"/>
              </a:rPr>
              <a:t> 5 трлн. АҚШ </a:t>
            </a:r>
            <a:r>
              <a:rPr lang="ru-RU" b="1" dirty="0" err="1">
                <a:solidFill>
                  <a:srgbClr val="7030A0"/>
                </a:solidFill>
                <a:latin typeface="Arial" panose="020B0604020202020204" pitchFamily="34" charset="0"/>
                <a:cs typeface="Arial" panose="020B0604020202020204" pitchFamily="34" charset="0"/>
              </a:rPr>
              <a:t>долларга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етди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Жаҳон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савдо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ташкилотининг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маълумотларига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бўйича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дунѐнинг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савдо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ҳажми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жорий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йилда</a:t>
            </a:r>
            <a:r>
              <a:rPr lang="ru-RU" b="1" dirty="0">
                <a:solidFill>
                  <a:srgbClr val="7030A0"/>
                </a:solidFill>
                <a:latin typeface="Arial" panose="020B0604020202020204" pitchFamily="34" charset="0"/>
                <a:cs typeface="Arial" panose="020B0604020202020204" pitchFamily="34" charset="0"/>
              </a:rPr>
              <a:t> 30 </a:t>
            </a:r>
            <a:r>
              <a:rPr lang="ru-RU" b="1" dirty="0" err="1">
                <a:solidFill>
                  <a:srgbClr val="7030A0"/>
                </a:solidFill>
                <a:latin typeface="Arial" panose="020B0604020202020204" pitchFamily="34" charset="0"/>
                <a:cs typeface="Arial" panose="020B0604020202020204" pitchFamily="34" charset="0"/>
              </a:rPr>
              <a:t>фоизга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қисқаради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АҚШнинг</a:t>
            </a:r>
            <a:r>
              <a:rPr lang="ru-RU" b="1" dirty="0">
                <a:solidFill>
                  <a:srgbClr val="7030A0"/>
                </a:solidFill>
                <a:latin typeface="Arial" panose="020B0604020202020204" pitchFamily="34" charset="0"/>
                <a:cs typeface="Arial" panose="020B0604020202020204" pitchFamily="34" charset="0"/>
              </a:rPr>
              <a:t> Федерал </a:t>
            </a:r>
            <a:r>
              <a:rPr lang="ru-RU" b="1" dirty="0" err="1">
                <a:solidFill>
                  <a:srgbClr val="7030A0"/>
                </a:solidFill>
                <a:latin typeface="Arial" panose="020B0604020202020204" pitchFamily="34" charset="0"/>
                <a:cs typeface="Arial" panose="020B0604020202020204" pitchFamily="34" charset="0"/>
              </a:rPr>
              <a:t>захира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тизимининг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қилишича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мамлакатда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саноат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ишлаб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чиқариши</a:t>
            </a:r>
            <a:r>
              <a:rPr lang="ru-RU" b="1" dirty="0">
                <a:solidFill>
                  <a:srgbClr val="7030A0"/>
                </a:solidFill>
                <a:latin typeface="Arial" panose="020B0604020202020204" pitchFamily="34" charset="0"/>
                <a:cs typeface="Arial" panose="020B0604020202020204" pitchFamily="34" charset="0"/>
              </a:rPr>
              <a:t> март </a:t>
            </a:r>
            <a:r>
              <a:rPr lang="ru-RU" b="1" dirty="0" err="1">
                <a:solidFill>
                  <a:srgbClr val="7030A0"/>
                </a:solidFill>
                <a:latin typeface="Arial" panose="020B0604020202020204" pitchFamily="34" charset="0"/>
                <a:cs typeface="Arial" panose="020B0604020202020204" pitchFamily="34" charset="0"/>
              </a:rPr>
              <a:t>ойида</a:t>
            </a:r>
            <a:r>
              <a:rPr lang="ru-RU" b="1" dirty="0">
                <a:solidFill>
                  <a:srgbClr val="7030A0"/>
                </a:solidFill>
                <a:latin typeface="Arial" panose="020B0604020202020204" pitchFamily="34" charset="0"/>
                <a:cs typeface="Arial" panose="020B0604020202020204" pitchFamily="34" charset="0"/>
              </a:rPr>
              <a:t> 5,4 %га </a:t>
            </a:r>
            <a:r>
              <a:rPr lang="ru-RU" b="1" dirty="0" err="1">
                <a:solidFill>
                  <a:srgbClr val="7030A0"/>
                </a:solidFill>
                <a:latin typeface="Arial" panose="020B0604020202020204" pitchFamily="34" charset="0"/>
                <a:cs typeface="Arial" panose="020B0604020202020204" pitchFamily="34" charset="0"/>
              </a:rPr>
              <a:t>тушиб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кетган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ўтган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йилнинг</a:t>
            </a:r>
            <a:r>
              <a:rPr lang="ru-RU" b="1" dirty="0">
                <a:solidFill>
                  <a:srgbClr val="7030A0"/>
                </a:solidFill>
                <a:latin typeface="Arial" panose="020B0604020202020204" pitchFamily="34" charset="0"/>
                <a:cs typeface="Arial" panose="020B0604020202020204" pitchFamily="34" charset="0"/>
              </a:rPr>
              <a:t> шу </a:t>
            </a:r>
            <a:r>
              <a:rPr lang="ru-RU" b="1" dirty="0" err="1">
                <a:solidFill>
                  <a:srgbClr val="7030A0"/>
                </a:solidFill>
                <a:latin typeface="Arial" panose="020B0604020202020204" pitchFamily="34" charset="0"/>
                <a:cs typeface="Arial" panose="020B0604020202020204" pitchFamily="34" charset="0"/>
              </a:rPr>
              <a:t>даврига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нисбатан</a:t>
            </a:r>
            <a:r>
              <a:rPr lang="ru-RU" b="1" dirty="0">
                <a:solidFill>
                  <a:srgbClr val="7030A0"/>
                </a:solidFill>
                <a:latin typeface="Arial" panose="020B0604020202020204" pitchFamily="34" charset="0"/>
                <a:cs typeface="Arial" panose="020B0604020202020204" pitchFamily="34" charset="0"/>
              </a:rPr>
              <a:t> 5,5 </a:t>
            </a:r>
            <a:r>
              <a:rPr lang="ru-RU" b="1" dirty="0" err="1">
                <a:solidFill>
                  <a:srgbClr val="7030A0"/>
                </a:solidFill>
                <a:latin typeface="Arial" panose="020B0604020202020204" pitchFamily="34" charset="0"/>
                <a:cs typeface="Arial" panose="020B0604020202020204" pitchFamily="34" charset="0"/>
              </a:rPr>
              <a:t>фоизга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пасайган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a:t>
            </a:r>
            <a:r>
              <a:rPr lang="ru-RU" b="1" dirty="0">
                <a:solidFill>
                  <a:srgbClr val="7030A0"/>
                </a:solidFill>
                <a:latin typeface="Arial" panose="020B0604020202020204" pitchFamily="34" charset="0"/>
                <a:cs typeface="Arial" panose="020B0604020202020204" pitchFamily="34" charset="0"/>
              </a:rPr>
              <a:t> 1946 </a:t>
            </a:r>
            <a:r>
              <a:rPr lang="ru-RU" b="1" dirty="0" err="1">
                <a:solidFill>
                  <a:srgbClr val="7030A0"/>
                </a:solidFill>
                <a:latin typeface="Arial" panose="020B0604020202020204" pitchFamily="34" charset="0"/>
                <a:cs typeface="Arial" panose="020B0604020202020204" pitchFamily="34" charset="0"/>
              </a:rPr>
              <a:t>йил</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январдан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кейинги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кучли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пасайиш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бўлган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кўп</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зарар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соҳалар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авиаташишлар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маданият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кўнгилочар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дам </a:t>
            </a:r>
            <a:r>
              <a:rPr lang="ru-RU" b="1" dirty="0" err="1">
                <a:solidFill>
                  <a:srgbClr val="7030A0"/>
                </a:solidFill>
                <a:latin typeface="Arial" panose="020B0604020202020204" pitchFamily="34" charset="0"/>
                <a:cs typeface="Arial" panose="020B0604020202020204" pitchFamily="34" charset="0"/>
              </a:rPr>
              <a:t>олиш</a:t>
            </a:r>
            <a:r>
              <a:rPr lang="ru-RU" b="1" dirty="0">
                <a:solidFill>
                  <a:srgbClr val="7030A0"/>
                </a:solidFill>
                <a:latin typeface="Arial" panose="020B0604020202020204" pitchFamily="34" charset="0"/>
                <a:cs typeface="Arial" panose="020B0604020202020204" pitchFamily="34" charset="0"/>
              </a:rPr>
              <a:t>, спорт, туризм, </a:t>
            </a:r>
            <a:r>
              <a:rPr lang="ru-RU" b="1" dirty="0" err="1">
                <a:solidFill>
                  <a:srgbClr val="7030A0"/>
                </a:solidFill>
                <a:latin typeface="Arial" panose="020B0604020202020204" pitchFamily="34" charset="0"/>
                <a:cs typeface="Arial" panose="020B0604020202020204" pitchFamily="34" charset="0"/>
              </a:rPr>
              <a:t>меҳмонхона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бизнеси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умумий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овқатланиш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қўшимча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таълим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бериш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тизими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кўргазма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конференциялар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маиший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хизмат</a:t>
            </a:r>
            <a:r>
              <a:rPr lang="ru-RU" b="1" dirty="0">
                <a:solidFill>
                  <a:srgbClr val="7030A0"/>
                </a:solidFill>
                <a:latin typeface="Arial" panose="020B0604020202020204" pitchFamily="34" charset="0"/>
                <a:cs typeface="Arial" panose="020B0604020202020204" pitchFamily="34" charset="0"/>
              </a:rPr>
              <a:t>. </a:t>
            </a:r>
            <a:endParaRPr lang="ru-RU" sz="2400" b="1"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1672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D54EDF-1A3F-4C68-A6FF-4631D4C1A4A5}"/>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9FD0A565-862E-4E65-AF3F-DC446AAF6718}"/>
              </a:ext>
            </a:extLst>
          </p:cNvPr>
          <p:cNvSpPr>
            <a:spLocks noGrp="1"/>
          </p:cNvSpPr>
          <p:nvPr>
            <p:ph idx="1"/>
          </p:nvPr>
        </p:nvSpPr>
        <p:spPr>
          <a:xfrm>
            <a:off x="457200" y="1844824"/>
            <a:ext cx="8229600" cy="4281339"/>
          </a:xfrm>
        </p:spPr>
        <p:txBody>
          <a:bodyPr>
            <a:normAutofit fontScale="62500" lnSpcReduction="20000"/>
          </a:bodyPr>
          <a:lstStyle/>
          <a:p>
            <a:pPr marL="0" indent="0" algn="ctr">
              <a:buNone/>
            </a:pPr>
            <a:r>
              <a:rPr lang="ru-RU" b="1" dirty="0" err="1">
                <a:solidFill>
                  <a:srgbClr val="7030A0"/>
                </a:solidFill>
                <a:latin typeface="Arial" panose="020B0604020202020204" pitchFamily="34" charset="0"/>
                <a:cs typeface="Arial" panose="020B0604020202020204" pitchFamily="34" charset="0"/>
              </a:rPr>
              <a:t>Карантиннинг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узоқ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давом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этадиган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бўлса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хизмат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кўрсатиш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соҳасидаги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кичик</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бизнеснинг</a:t>
            </a:r>
            <a:r>
              <a:rPr lang="ru-RU" b="1" dirty="0">
                <a:solidFill>
                  <a:srgbClr val="7030A0"/>
                </a:solidFill>
                <a:latin typeface="Arial" panose="020B0604020202020204" pitchFamily="34" charset="0"/>
                <a:cs typeface="Arial" panose="020B0604020202020204" pitchFamily="34" charset="0"/>
              </a:rPr>
              <a:t> 30 </a:t>
            </a:r>
            <a:r>
              <a:rPr lang="ru-RU" b="1" dirty="0" err="1">
                <a:solidFill>
                  <a:srgbClr val="7030A0"/>
                </a:solidFill>
                <a:latin typeface="Arial" panose="020B0604020202020204" pitchFamily="34" charset="0"/>
                <a:cs typeface="Arial" panose="020B0604020202020204" pitchFamily="34" charset="0"/>
              </a:rPr>
              <a:t>фоиз</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қисмигина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қайта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очилиши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мумкин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Халқаро</a:t>
            </a:r>
            <a:r>
              <a:rPr lang="ru-RU" b="1" dirty="0">
                <a:solidFill>
                  <a:srgbClr val="7030A0"/>
                </a:solidFill>
                <a:latin typeface="Arial" panose="020B0604020202020204" pitchFamily="34" charset="0"/>
                <a:cs typeface="Arial" panose="020B0604020202020204" pitchFamily="34" charset="0"/>
              </a:rPr>
              <a:t> валюта </a:t>
            </a:r>
            <a:r>
              <a:rPr lang="ru-RU" b="1" dirty="0" err="1">
                <a:solidFill>
                  <a:srgbClr val="7030A0"/>
                </a:solidFill>
                <a:latin typeface="Arial" panose="020B0604020202020204" pitchFamily="34" charset="0"/>
                <a:cs typeface="Arial" panose="020B0604020202020204" pitchFamily="34" charset="0"/>
              </a:rPr>
              <a:t>жамғармаси</a:t>
            </a:r>
            <a:r>
              <a:rPr lang="ru-RU" b="1" dirty="0">
                <a:solidFill>
                  <a:srgbClr val="7030A0"/>
                </a:solidFill>
                <a:latin typeface="Arial" panose="020B0604020202020204" pitchFamily="34" charset="0"/>
                <a:cs typeface="Arial" panose="020B0604020202020204" pitchFamily="34" charset="0"/>
              </a:rPr>
              <a:t> (ХВЖ) 2020 </a:t>
            </a:r>
            <a:r>
              <a:rPr lang="ru-RU" b="1" dirty="0" err="1">
                <a:solidFill>
                  <a:srgbClr val="7030A0"/>
                </a:solidFill>
                <a:latin typeface="Arial" panose="020B0604020202020204" pitchFamily="34" charset="0"/>
                <a:cs typeface="Arial" panose="020B0604020202020204" pitchFamily="34" charset="0"/>
              </a:rPr>
              <a:t>йил</a:t>
            </a:r>
            <a:r>
              <a:rPr lang="ru-RU" b="1" dirty="0">
                <a:solidFill>
                  <a:srgbClr val="7030A0"/>
                </a:solidFill>
                <a:latin typeface="Arial" panose="020B0604020202020204" pitchFamily="34" charset="0"/>
                <a:cs typeface="Arial" panose="020B0604020202020204" pitchFamily="34" charset="0"/>
              </a:rPr>
              <a:t> 14-апрелда </a:t>
            </a:r>
            <a:r>
              <a:rPr lang="ru-RU" b="1" dirty="0" err="1">
                <a:solidFill>
                  <a:srgbClr val="7030A0"/>
                </a:solidFill>
                <a:latin typeface="Arial" panose="020B0604020202020204" pitchFamily="34" charset="0"/>
                <a:cs typeface="Arial" panose="020B0604020202020204" pitchFamily="34" charset="0"/>
              </a:rPr>
              <a:t>эълон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ҳисоботида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жаҳон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иқтисодиѐтини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пасайишини</a:t>
            </a:r>
            <a:r>
              <a:rPr lang="ru-RU" b="1" dirty="0">
                <a:solidFill>
                  <a:srgbClr val="7030A0"/>
                </a:solidFill>
                <a:latin typeface="Arial" panose="020B0604020202020204" pitchFamily="34" charset="0"/>
                <a:cs typeface="Arial" panose="020B0604020202020204" pitchFamily="34" charset="0"/>
              </a:rPr>
              <a:t> 3 </a:t>
            </a:r>
            <a:r>
              <a:rPr lang="ru-RU" b="1" dirty="0" err="1">
                <a:solidFill>
                  <a:srgbClr val="7030A0"/>
                </a:solidFill>
                <a:latin typeface="Arial" panose="020B0604020202020204" pitchFamily="34" charset="0"/>
                <a:cs typeface="Arial" panose="020B0604020202020204" pitchFamily="34" charset="0"/>
              </a:rPr>
              <a:t>фоизга</a:t>
            </a:r>
            <a:r>
              <a:rPr lang="ru-RU" b="1" dirty="0">
                <a:solidFill>
                  <a:srgbClr val="7030A0"/>
                </a:solidFill>
                <a:latin typeface="Arial" panose="020B0604020202020204" pitchFamily="34" charset="0"/>
                <a:cs typeface="Arial" panose="020B0604020202020204" pitchFamily="34" charset="0"/>
              </a:rPr>
              <a:t> прогноз </a:t>
            </a:r>
            <a:r>
              <a:rPr lang="ru-RU" b="1" dirty="0" err="1">
                <a:solidFill>
                  <a:srgbClr val="7030A0"/>
                </a:solidFill>
                <a:latin typeface="Arial" panose="020B0604020202020204" pitchFamily="34" charset="0"/>
                <a:cs typeface="Arial" panose="020B0604020202020204" pitchFamily="34" charset="0"/>
              </a:rPr>
              <a:t>қилди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a:t>
            </a:r>
            <a:r>
              <a:rPr lang="ru-RU" b="1" dirty="0">
                <a:solidFill>
                  <a:srgbClr val="7030A0"/>
                </a:solidFill>
                <a:latin typeface="Arial" panose="020B0604020202020204" pitchFamily="34" charset="0"/>
                <a:cs typeface="Arial" panose="020B0604020202020204" pitchFamily="34" charset="0"/>
              </a:rPr>
              <a:t> 2009 </a:t>
            </a:r>
            <a:r>
              <a:rPr lang="ru-RU" b="1" dirty="0" err="1">
                <a:solidFill>
                  <a:srgbClr val="7030A0"/>
                </a:solidFill>
                <a:latin typeface="Arial" panose="020B0604020202020204" pitchFamily="34" charset="0"/>
                <a:cs typeface="Arial" panose="020B0604020202020204" pitchFamily="34" charset="0"/>
              </a:rPr>
              <a:t>йилга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жаҳон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молиявий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инқирозидан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анча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кучлироқ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башорат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қилинди</a:t>
            </a:r>
            <a:r>
              <a:rPr lang="ru-RU" b="1" dirty="0">
                <a:solidFill>
                  <a:srgbClr val="7030A0"/>
                </a:solidFill>
                <a:latin typeface="Arial" panose="020B0604020202020204" pitchFamily="34" charset="0"/>
                <a:cs typeface="Arial" panose="020B0604020202020204" pitchFamily="34" charset="0"/>
              </a:rPr>
              <a:t>. ХВЖ </a:t>
            </a:r>
            <a:r>
              <a:rPr lang="ru-RU" b="1" dirty="0" err="1">
                <a:solidFill>
                  <a:srgbClr val="7030A0"/>
                </a:solidFill>
                <a:latin typeface="Arial" panose="020B0604020202020204" pitchFamily="34" charset="0"/>
                <a:cs typeface="Arial" panose="020B0604020202020204" pitchFamily="34" charset="0"/>
              </a:rPr>
              <a:t>прогнозларига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кўра</a:t>
            </a:r>
            <a:r>
              <a:rPr lang="ru-RU" b="1" dirty="0">
                <a:solidFill>
                  <a:srgbClr val="7030A0"/>
                </a:solidFill>
                <a:latin typeface="Arial" panose="020B0604020202020204" pitchFamily="34" charset="0"/>
                <a:cs typeface="Arial" panose="020B0604020202020204" pitchFamily="34" charset="0"/>
              </a:rPr>
              <a:t> 194 та </a:t>
            </a:r>
            <a:r>
              <a:rPr lang="ru-RU" b="1" dirty="0" err="1">
                <a:solidFill>
                  <a:srgbClr val="7030A0"/>
                </a:solidFill>
                <a:latin typeface="Arial" panose="020B0604020202020204" pitchFamily="34" charset="0"/>
                <a:cs typeface="Arial" panose="020B0604020202020204" pitchFamily="34" charset="0"/>
              </a:rPr>
              <a:t>ҳисоботга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киритилган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мамлакатлардан</a:t>
            </a:r>
            <a:r>
              <a:rPr lang="ru-RU" b="1" dirty="0">
                <a:solidFill>
                  <a:srgbClr val="7030A0"/>
                </a:solidFill>
                <a:latin typeface="Arial" panose="020B0604020202020204" pitchFamily="34" charset="0"/>
                <a:cs typeface="Arial" panose="020B0604020202020204" pitchFamily="34" charset="0"/>
              </a:rPr>
              <a:t> 157 та </a:t>
            </a:r>
            <a:r>
              <a:rPr lang="ru-RU" b="1" dirty="0" err="1">
                <a:solidFill>
                  <a:srgbClr val="7030A0"/>
                </a:solidFill>
                <a:latin typeface="Arial" panose="020B0604020202020204" pitchFamily="34" charset="0"/>
                <a:cs typeface="Arial" panose="020B0604020202020204" pitchFamily="34" charset="0"/>
              </a:rPr>
              <a:t>мамлакатда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иқтисодиѐтида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пасайиш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кузатилади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Дунѐнинг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қудратли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давлатларидан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АҚШда</a:t>
            </a:r>
            <a:r>
              <a:rPr lang="ru-RU" b="1" dirty="0">
                <a:solidFill>
                  <a:srgbClr val="7030A0"/>
                </a:solidFill>
                <a:latin typeface="Arial" panose="020B0604020202020204" pitchFamily="34" charset="0"/>
                <a:cs typeface="Arial" panose="020B0604020202020204" pitchFamily="34" charset="0"/>
              </a:rPr>
              <a:t> 5,9 %, Еврозона </a:t>
            </a:r>
            <a:r>
              <a:rPr lang="ru-RU" b="1" dirty="0" err="1">
                <a:solidFill>
                  <a:srgbClr val="7030A0"/>
                </a:solidFill>
                <a:latin typeface="Arial" panose="020B0604020202020204" pitchFamily="34" charset="0"/>
                <a:cs typeface="Arial" panose="020B0604020202020204" pitchFamily="34" charset="0"/>
              </a:rPr>
              <a:t>мамлакатларида</a:t>
            </a:r>
            <a:r>
              <a:rPr lang="ru-RU" b="1" dirty="0">
                <a:solidFill>
                  <a:srgbClr val="7030A0"/>
                </a:solidFill>
                <a:latin typeface="Arial" panose="020B0604020202020204" pitchFamily="34" charset="0"/>
                <a:cs typeface="Arial" panose="020B0604020202020204" pitchFamily="34" charset="0"/>
              </a:rPr>
              <a:t> 7,5 %, </a:t>
            </a:r>
            <a:r>
              <a:rPr lang="ru-RU" b="1" dirty="0" err="1">
                <a:solidFill>
                  <a:srgbClr val="7030A0"/>
                </a:solidFill>
                <a:latin typeface="Arial" panose="020B0604020202020204" pitchFamily="34" charset="0"/>
                <a:cs typeface="Arial" panose="020B0604020202020204" pitchFamily="34" charset="0"/>
              </a:rPr>
              <a:t>Россида</a:t>
            </a:r>
            <a:r>
              <a:rPr lang="ru-RU" b="1" dirty="0">
                <a:solidFill>
                  <a:srgbClr val="7030A0"/>
                </a:solidFill>
                <a:latin typeface="Arial" panose="020B0604020202020204" pitchFamily="34" charset="0"/>
                <a:cs typeface="Arial" panose="020B0604020202020204" pitchFamily="34" charset="0"/>
              </a:rPr>
              <a:t> 5,5 %га </a:t>
            </a:r>
            <a:r>
              <a:rPr lang="ru-RU" b="1" dirty="0" err="1">
                <a:solidFill>
                  <a:srgbClr val="7030A0"/>
                </a:solidFill>
                <a:latin typeface="Arial" panose="020B0604020202020204" pitchFamily="34" charset="0"/>
                <a:cs typeface="Arial" panose="020B0604020202020204" pitchFamily="34" charset="0"/>
              </a:rPr>
              <a:t>иқтисодиѐти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рецессияга</a:t>
            </a:r>
            <a:r>
              <a:rPr lang="ru-RU" b="1" dirty="0">
                <a:solidFill>
                  <a:srgbClr val="7030A0"/>
                </a:solidFill>
                <a:latin typeface="Arial" panose="020B0604020202020204" pitchFamily="34" charset="0"/>
                <a:cs typeface="Arial" panose="020B0604020202020204" pitchFamily="34" charset="0"/>
              </a:rPr>
              <a:t> юз </a:t>
            </a:r>
            <a:r>
              <a:rPr lang="ru-RU" b="1" dirty="0" err="1">
                <a:solidFill>
                  <a:srgbClr val="7030A0"/>
                </a:solidFill>
                <a:latin typeface="Arial" panose="020B0604020202020204" pitchFamily="34" charset="0"/>
                <a:cs typeface="Arial" panose="020B0604020202020204" pitchFamily="34" charset="0"/>
              </a:rPr>
              <a:t>тутиши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башорат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қилинган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Мазкур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ҳисоботнинг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муқаддимасида</a:t>
            </a:r>
            <a:r>
              <a:rPr lang="ru-RU" b="1" dirty="0">
                <a:solidFill>
                  <a:srgbClr val="7030A0"/>
                </a:solidFill>
                <a:latin typeface="Arial" panose="020B0604020202020204" pitchFamily="34" charset="0"/>
                <a:cs typeface="Arial" panose="020B0604020202020204" pitchFamily="34" charset="0"/>
              </a:rPr>
              <a:t> ХВЖ бош </a:t>
            </a:r>
            <a:r>
              <a:rPr lang="ru-RU" b="1" dirty="0" err="1">
                <a:solidFill>
                  <a:srgbClr val="7030A0"/>
                </a:solidFill>
                <a:latin typeface="Arial" panose="020B0604020202020204" pitchFamily="34" charset="0"/>
                <a:cs typeface="Arial" panose="020B0604020202020204" pitchFamily="34" charset="0"/>
              </a:rPr>
              <a:t>иқтисодчиси</a:t>
            </a:r>
            <a:r>
              <a:rPr lang="ru-RU" b="1" dirty="0">
                <a:solidFill>
                  <a:srgbClr val="7030A0"/>
                </a:solidFill>
                <a:latin typeface="Arial" panose="020B0604020202020204" pitchFamily="34" charset="0"/>
                <a:cs typeface="Arial" panose="020B0604020202020204" pitchFamily="34" charset="0"/>
              </a:rPr>
              <a:t> Гита </a:t>
            </a:r>
            <a:r>
              <a:rPr lang="ru-RU" b="1" dirty="0" err="1">
                <a:solidFill>
                  <a:srgbClr val="7030A0"/>
                </a:solidFill>
                <a:latin typeface="Arial" panose="020B0604020202020204" pitchFamily="34" charset="0"/>
                <a:cs typeface="Arial" panose="020B0604020202020204" pitchFamily="34" charset="0"/>
              </a:rPr>
              <a:t>Гопинат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Буюк</a:t>
            </a:r>
            <a:r>
              <a:rPr lang="ru-RU" b="1" dirty="0">
                <a:solidFill>
                  <a:srgbClr val="7030A0"/>
                </a:solidFill>
                <a:latin typeface="Arial" panose="020B0604020202020204" pitchFamily="34" charset="0"/>
                <a:cs typeface="Arial" panose="020B0604020202020204" pitchFamily="34" charset="0"/>
              </a:rPr>
              <a:t> депрессия (1929-1933 </a:t>
            </a:r>
            <a:r>
              <a:rPr lang="ru-RU" b="1" dirty="0" err="1">
                <a:solidFill>
                  <a:srgbClr val="7030A0"/>
                </a:solidFill>
                <a:latin typeface="Arial" panose="020B0604020202020204" pitchFamily="34" charset="0"/>
                <a:cs typeface="Arial" panose="020B0604020202020204" pitchFamily="34" charset="0"/>
              </a:rPr>
              <a:t>йй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давридан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буѐн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жаҳон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иқтисодиѐти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чуқур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рецессияни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бошдан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кечириш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эҳтимолини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келтириб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ўтиб</a:t>
            </a:r>
            <a:r>
              <a:rPr lang="ru-RU" b="1" dirty="0">
                <a:solidFill>
                  <a:srgbClr val="7030A0"/>
                </a:solidFill>
                <a:latin typeface="Arial" panose="020B0604020202020204" pitchFamily="34" charset="0"/>
                <a:cs typeface="Arial" panose="020B0604020202020204" pitchFamily="34" charset="0"/>
              </a:rPr>
              <a:t>, 2020 </a:t>
            </a:r>
            <a:r>
              <a:rPr lang="ru-RU" b="1" dirty="0" err="1">
                <a:solidFill>
                  <a:srgbClr val="7030A0"/>
                </a:solidFill>
                <a:latin typeface="Arial" panose="020B0604020202020204" pitchFamily="34" charset="0"/>
                <a:cs typeface="Arial" panose="020B0604020202020204" pitchFamily="34" charset="0"/>
              </a:rPr>
              <a:t>йилдаги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кризисни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Буюк</a:t>
            </a:r>
            <a:r>
              <a:rPr lang="ru-RU" b="1" dirty="0">
                <a:solidFill>
                  <a:srgbClr val="7030A0"/>
                </a:solidFill>
                <a:latin typeface="Arial" panose="020B0604020202020204" pitchFamily="34" charset="0"/>
                <a:cs typeface="Arial" panose="020B0604020202020204" pitchFamily="34" charset="0"/>
              </a:rPr>
              <a:t> карантин‖ </a:t>
            </a:r>
            <a:r>
              <a:rPr lang="ru-RU" b="1" dirty="0" err="1">
                <a:solidFill>
                  <a:srgbClr val="7030A0"/>
                </a:solidFill>
                <a:latin typeface="Arial" panose="020B0604020202020204" pitchFamily="34" charset="0"/>
                <a:cs typeface="Arial" panose="020B0604020202020204" pitchFamily="34" charset="0"/>
              </a:rPr>
              <a:t>деб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атади</a:t>
            </a:r>
            <a:r>
              <a:rPr lang="ru-RU" b="1" dirty="0">
                <a:solidFill>
                  <a:srgbClr val="7030A0"/>
                </a:solidFill>
                <a:latin typeface="Arial" panose="020B0604020202020204" pitchFamily="34" charset="0"/>
                <a:cs typeface="Arial" panose="020B0604020202020204" pitchFamily="34" charset="0"/>
              </a:rPr>
              <a:t> [4].</a:t>
            </a:r>
          </a:p>
        </p:txBody>
      </p:sp>
    </p:spTree>
    <p:extLst>
      <p:ext uri="{BB962C8B-B14F-4D97-AF65-F5344CB8AC3E}">
        <p14:creationId xmlns:p14="http://schemas.microsoft.com/office/powerpoint/2010/main" val="2628643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A0628C-BA7D-4116-810B-766A5A896D7C}"/>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82F6A9F-08EF-4115-96E7-50EF65330EBA}"/>
              </a:ext>
            </a:extLst>
          </p:cNvPr>
          <p:cNvSpPr>
            <a:spLocks noGrp="1"/>
          </p:cNvSpPr>
          <p:nvPr>
            <p:ph idx="1"/>
          </p:nvPr>
        </p:nvSpPr>
        <p:spPr>
          <a:xfrm>
            <a:off x="457200" y="1988840"/>
            <a:ext cx="8229600" cy="4137323"/>
          </a:xfrm>
        </p:spPr>
        <p:txBody>
          <a:bodyPr>
            <a:normAutofit fontScale="62500" lnSpcReduction="20000"/>
          </a:bodyPr>
          <a:lstStyle/>
          <a:p>
            <a:pPr marL="0" indent="0" algn="ctr">
              <a:buNone/>
            </a:pPr>
            <a:r>
              <a:rPr lang="ru-RU" b="1" dirty="0" err="1">
                <a:solidFill>
                  <a:srgbClr val="7030A0"/>
                </a:solidFill>
                <a:latin typeface="Arial" panose="020B0604020202020204" pitchFamily="34" charset="0"/>
                <a:cs typeface="Arial" panose="020B0604020202020204" pitchFamily="34" charset="0"/>
              </a:rPr>
              <a:t>Бугунги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кунда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қатор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йирик</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компаниялар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савдо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ташкилотлари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уйлари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магазинлар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ўз</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фаолиятини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чекламоқда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Масалан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биргина</a:t>
            </a:r>
            <a:r>
              <a:rPr lang="ru-RU" b="1" dirty="0">
                <a:solidFill>
                  <a:srgbClr val="7030A0"/>
                </a:solidFill>
                <a:latin typeface="Arial" panose="020B0604020202020204" pitchFamily="34" charset="0"/>
                <a:cs typeface="Arial" panose="020B0604020202020204" pitchFamily="34" charset="0"/>
              </a:rPr>
              <a:t> IKEA </a:t>
            </a:r>
            <a:r>
              <a:rPr lang="ru-RU" b="1" dirty="0" err="1">
                <a:solidFill>
                  <a:srgbClr val="7030A0"/>
                </a:solidFill>
                <a:latin typeface="Arial" panose="020B0604020202020204" pitchFamily="34" charset="0"/>
                <a:cs typeface="Arial" panose="020B0604020202020204" pitchFamily="34" charset="0"/>
              </a:rPr>
              <a:t>магазинлари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ёки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Aplle</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ҳамкорларининг</a:t>
            </a:r>
            <a:r>
              <a:rPr lang="ru-RU" b="1" dirty="0">
                <a:solidFill>
                  <a:srgbClr val="7030A0"/>
                </a:solidFill>
                <a:latin typeface="Arial" panose="020B0604020202020204" pitchFamily="34" charset="0"/>
                <a:cs typeface="Arial" panose="020B0604020202020204" pitchFamily="34" charset="0"/>
              </a:rPr>
              <a:t> АҚШ, </a:t>
            </a:r>
            <a:r>
              <a:rPr lang="ru-RU" b="1" dirty="0" err="1">
                <a:solidFill>
                  <a:srgbClr val="7030A0"/>
                </a:solidFill>
                <a:latin typeface="Arial" panose="020B0604020202020204" pitchFamily="34" charset="0"/>
                <a:cs typeface="Arial" panose="020B0604020202020204" pitchFamily="34" charset="0"/>
              </a:rPr>
              <a:t>Хитой</a:t>
            </a:r>
            <a:r>
              <a:rPr lang="ru-RU" b="1" dirty="0">
                <a:solidFill>
                  <a:srgbClr val="7030A0"/>
                </a:solidFill>
                <a:latin typeface="Arial" panose="020B0604020202020204" pitchFamily="34" charset="0"/>
                <a:cs typeface="Arial" panose="020B0604020202020204" pitchFamily="34" charset="0"/>
              </a:rPr>
              <a:t>, Австрия, Бельгия, Канада, Чехия, Дания, Германия, Италия, Франция, </a:t>
            </a:r>
            <a:r>
              <a:rPr lang="ru-RU" b="1" dirty="0" err="1">
                <a:solidFill>
                  <a:srgbClr val="7030A0"/>
                </a:solidFill>
                <a:latin typeface="Arial" panose="020B0604020202020204" pitchFamily="34" charset="0"/>
                <a:cs typeface="Arial" panose="020B0604020202020204" pitchFamily="34" charset="0"/>
              </a:rPr>
              <a:t>Нидерландия</a:t>
            </a:r>
            <a:r>
              <a:rPr lang="ru-RU" b="1" dirty="0">
                <a:solidFill>
                  <a:srgbClr val="7030A0"/>
                </a:solidFill>
                <a:latin typeface="Arial" panose="020B0604020202020204" pitchFamily="34" charset="0"/>
                <a:cs typeface="Arial" panose="020B0604020202020204" pitchFamily="34" charset="0"/>
              </a:rPr>
              <a:t>, Польша, Словакия, Испания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Швейцария </a:t>
            </a:r>
            <a:r>
              <a:rPr lang="ru-RU" b="1" dirty="0" err="1">
                <a:solidFill>
                  <a:srgbClr val="7030A0"/>
                </a:solidFill>
                <a:latin typeface="Arial" panose="020B0604020202020204" pitchFamily="34" charset="0"/>
                <a:cs typeface="Arial" panose="020B0604020202020204" pitchFamily="34" charset="0"/>
              </a:rPr>
              <a:t>каби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вақтинча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ѐпилиши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кўпгина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давлатларда</a:t>
            </a:r>
            <a:r>
              <a:rPr lang="ru-RU" b="1" dirty="0">
                <a:solidFill>
                  <a:srgbClr val="7030A0"/>
                </a:solidFill>
                <a:latin typeface="Arial" panose="020B0604020202020204" pitchFamily="34" charset="0"/>
                <a:cs typeface="Arial" panose="020B0604020202020204" pitchFamily="34" charset="0"/>
              </a:rPr>
              <a:t> карантин </a:t>
            </a:r>
            <a:r>
              <a:rPr lang="ru-RU" b="1" dirty="0" err="1">
                <a:solidFill>
                  <a:srgbClr val="7030A0"/>
                </a:solidFill>
                <a:latin typeface="Arial" panose="020B0604020202020204" pitchFamily="34" charset="0"/>
                <a:cs typeface="Arial" panose="020B0604020202020204" pitchFamily="34" charset="0"/>
              </a:rPr>
              <a:t>эълон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қилиниши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ѐки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ходимларнинг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уйда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ишлаш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режимига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ўтказилиши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иқтисодиѐтига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сезиларли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салбий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таъсир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кўрсатмоқда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Масалан</a:t>
            </a:r>
            <a:r>
              <a:rPr lang="ru-RU" b="1" dirty="0">
                <a:solidFill>
                  <a:srgbClr val="7030A0"/>
                </a:solidFill>
                <a:latin typeface="Arial" panose="020B0604020202020204" pitchFamily="34" charset="0"/>
                <a:cs typeface="Arial" panose="020B0604020202020204" pitchFamily="34" charset="0"/>
              </a:rPr>
              <a:t>, вирус </a:t>
            </a:r>
            <a:r>
              <a:rPr lang="ru-RU" b="1" dirty="0" err="1">
                <a:solidFill>
                  <a:srgbClr val="7030A0"/>
                </a:solidFill>
                <a:latin typeface="Arial" panose="020B0604020202020204" pitchFamily="34" charset="0"/>
                <a:cs typeface="Arial" panose="020B0604020202020204" pitchFamily="34" charset="0"/>
              </a:rPr>
              <a:t>аниқланган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кундан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бошлаб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Россияда</a:t>
            </a:r>
            <a:r>
              <a:rPr lang="ru-RU" b="1" dirty="0">
                <a:solidFill>
                  <a:srgbClr val="7030A0"/>
                </a:solidFill>
                <a:latin typeface="Arial" panose="020B0604020202020204" pitchFamily="34" charset="0"/>
                <a:cs typeface="Arial" panose="020B0604020202020204" pitchFamily="34" charset="0"/>
              </a:rPr>
              <a:t> 10%дан </a:t>
            </a:r>
            <a:r>
              <a:rPr lang="ru-RU" b="1" dirty="0" err="1">
                <a:solidFill>
                  <a:srgbClr val="7030A0"/>
                </a:solidFill>
                <a:latin typeface="Arial" panose="020B0604020202020204" pitchFamily="34" charset="0"/>
                <a:cs typeface="Arial" panose="020B0604020202020204" pitchFamily="34" charset="0"/>
              </a:rPr>
              <a:t>ортиқ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компаниялар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ходимларини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каратинга</a:t>
            </a:r>
            <a:r>
              <a:rPr lang="ru-RU" b="1" dirty="0">
                <a:solidFill>
                  <a:srgbClr val="7030A0"/>
                </a:solidFill>
                <a:latin typeface="Arial" panose="020B0604020202020204" pitchFamily="34" charset="0"/>
                <a:cs typeface="Arial" panose="020B0604020202020204" pitchFamily="34" charset="0"/>
              </a:rPr>
              <a:t>, 13 %дан </a:t>
            </a:r>
            <a:r>
              <a:rPr lang="ru-RU" b="1" dirty="0" err="1">
                <a:solidFill>
                  <a:srgbClr val="7030A0"/>
                </a:solidFill>
                <a:latin typeface="Arial" panose="020B0604020202020204" pitchFamily="34" charset="0"/>
                <a:cs typeface="Arial" panose="020B0604020202020204" pitchFamily="34" charset="0"/>
              </a:rPr>
              <a:t>ортиқ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компаниялар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ходимларини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уйда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ишлаш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режимига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ўтказганлиги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таъкидланмоқда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Бугунг</a:t>
            </a:r>
            <a:r>
              <a:rPr lang="ru-RU" b="1" dirty="0">
                <a:solidFill>
                  <a:srgbClr val="7030A0"/>
                </a:solidFill>
                <a:latin typeface="Arial" panose="020B0604020202020204" pitchFamily="34" charset="0"/>
                <a:cs typeface="Arial" panose="020B0604020202020204" pitchFamily="34" charset="0"/>
              </a:rPr>
              <a:t> куда </a:t>
            </a:r>
            <a:r>
              <a:rPr lang="ru-RU" b="1" dirty="0" err="1">
                <a:solidFill>
                  <a:srgbClr val="7030A0"/>
                </a:solidFill>
                <a:latin typeface="Arial" panose="020B0604020202020204" pitchFamily="34" charset="0"/>
                <a:cs typeface="Arial" panose="020B0604020202020204" pitchFamily="34" charset="0"/>
              </a:rPr>
              <a:t>Россияда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ушбу</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касалликнинг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авж</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кўрсаткичларнинг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неча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баробарга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ошишига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олиб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келди</a:t>
            </a:r>
            <a:r>
              <a:rPr lang="ru-RU" b="1" dirty="0">
                <a:solidFill>
                  <a:srgbClr val="7030A0"/>
                </a:solidFill>
                <a:latin typeface="Arial" panose="020B0604020202020204" pitchFamily="34" charset="0"/>
                <a:cs typeface="Arial" panose="020B0604020202020204" pitchFamily="34" charset="0"/>
              </a:rPr>
              <a:t>.</a:t>
            </a: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087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67FEAE-8F1C-4E40-B977-70F5F98037EF}"/>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EB558C62-CDDB-4ACC-968E-C080F73121D6}"/>
              </a:ext>
            </a:extLst>
          </p:cNvPr>
          <p:cNvSpPr>
            <a:spLocks noGrp="1"/>
          </p:cNvSpPr>
          <p:nvPr>
            <p:ph idx="1"/>
          </p:nvPr>
        </p:nvSpPr>
        <p:spPr>
          <a:xfrm>
            <a:off x="457200" y="1916832"/>
            <a:ext cx="8229600" cy="4666530"/>
          </a:xfrm>
        </p:spPr>
        <p:txBody>
          <a:bodyPr>
            <a:normAutofit fontScale="70000" lnSpcReduction="20000"/>
          </a:bodyPr>
          <a:lstStyle/>
          <a:p>
            <a:pPr marL="0" indent="0" algn="ctr">
              <a:buNone/>
            </a:pPr>
            <a:r>
              <a:rPr lang="ru-RU" b="1" dirty="0">
                <a:solidFill>
                  <a:srgbClr val="7030A0"/>
                </a:solidFill>
                <a:latin typeface="Arial" panose="020B0604020202020204" pitchFamily="34" charset="0"/>
                <a:cs typeface="Arial" panose="020B0604020202020204" pitchFamily="34" charset="0"/>
              </a:rPr>
              <a:t>Пандемия </a:t>
            </a:r>
            <a:r>
              <a:rPr lang="ru-RU" b="1" dirty="0" err="1">
                <a:solidFill>
                  <a:srgbClr val="7030A0"/>
                </a:solidFill>
                <a:latin typeface="Arial" panose="020B0604020202020204" pitchFamily="34" charset="0"/>
                <a:cs typeface="Arial" panose="020B0604020202020204" pitchFamily="34" charset="0"/>
              </a:rPr>
              <a:t>натижасида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тўғридан-тўғри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аҳолини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қишлоқ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хўжалиги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маҳсулотлари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билан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таъминлай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олмаслик</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ѐки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озиқ-овқат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етишмовчилиги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ҳамда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тўйиб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овқатланмаслик</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ҳолатларини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юзага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келтиради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Айтиш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мумкинки</a:t>
            </a:r>
            <a:r>
              <a:rPr lang="ru-RU" b="1" dirty="0">
                <a:solidFill>
                  <a:srgbClr val="7030A0"/>
                </a:solidFill>
                <a:latin typeface="Arial" panose="020B0604020202020204" pitchFamily="34" charset="0"/>
                <a:cs typeface="Arial" panose="020B0604020202020204" pitchFamily="34" charset="0"/>
              </a:rPr>
              <a:t>, коронавирус </a:t>
            </a:r>
            <a:r>
              <a:rPr lang="ru-RU" b="1" dirty="0" err="1">
                <a:solidFill>
                  <a:srgbClr val="7030A0"/>
                </a:solidFill>
                <a:latin typeface="Arial" panose="020B0604020202020204" pitchFamily="34" charset="0"/>
                <a:cs typeface="Arial" panose="020B0604020202020204" pitchFamily="34" charset="0"/>
              </a:rPr>
              <a:t>пандемиясининг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қишлоқ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хўжалигида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аҳолининг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бандлик</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даражасига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қишлоқ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хўжалигида</a:t>
            </a:r>
            <a:r>
              <a:rPr lang="ru-RU" b="1" dirty="0">
                <a:solidFill>
                  <a:srgbClr val="7030A0"/>
                </a:solidFill>
                <a:latin typeface="Arial" panose="020B0604020202020204" pitchFamily="34" charset="0"/>
                <a:cs typeface="Arial" panose="020B0604020202020204" pitchFamily="34" charset="0"/>
              </a:rPr>
              <a:t> агротехник </a:t>
            </a:r>
            <a:r>
              <a:rPr lang="ru-RU" b="1" dirty="0" err="1">
                <a:solidFill>
                  <a:srgbClr val="7030A0"/>
                </a:solidFill>
                <a:latin typeface="Arial" panose="020B0604020202020204" pitchFamily="34" charset="0"/>
                <a:cs typeface="Arial" panose="020B0604020202020204" pitchFamily="34" charset="0"/>
              </a:rPr>
              <a:t>тадбирларининг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ўз</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вақтида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бажарилмаслиги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ҳамда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мамлакатнинг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қишлоқ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хўжалиги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маҳсулотлари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экспортига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ўзининг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салбий</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таъсирини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ўтказади</a:t>
            </a:r>
            <a:r>
              <a:rPr lang="ru-RU" b="1" dirty="0">
                <a:solidFill>
                  <a:srgbClr val="7030A0"/>
                </a:solidFill>
                <a:latin typeface="Arial" panose="020B0604020202020204" pitchFamily="34" charset="0"/>
                <a:cs typeface="Arial" panose="020B0604020202020204" pitchFamily="34" charset="0"/>
              </a:rPr>
              <a:t>. ФАО </a:t>
            </a:r>
            <a:r>
              <a:rPr lang="ru-RU" b="1" dirty="0" err="1">
                <a:solidFill>
                  <a:srgbClr val="7030A0"/>
                </a:solidFill>
                <a:latin typeface="Arial" panose="020B0604020202020204" pitchFamily="34" charset="0"/>
                <a:cs typeface="Arial" panose="020B0604020202020204" pitchFamily="34" charset="0"/>
              </a:rPr>
              <a:t>халқаро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ташкилотининг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маълумотларига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назар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ташлайдиган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бўлсак</a:t>
            </a:r>
            <a:r>
              <a:rPr lang="ru-RU" b="1" dirty="0">
                <a:solidFill>
                  <a:srgbClr val="7030A0"/>
                </a:solidFill>
                <a:latin typeface="Arial" panose="020B0604020202020204" pitchFamily="34" charset="0"/>
                <a:cs typeface="Arial" panose="020B0604020202020204" pitchFamily="34" charset="0"/>
              </a:rPr>
              <a:t>, коронавирус </a:t>
            </a:r>
            <a:r>
              <a:rPr lang="ru-RU" b="1" dirty="0" err="1">
                <a:solidFill>
                  <a:srgbClr val="7030A0"/>
                </a:solidFill>
                <a:latin typeface="Arial" panose="020B0604020202020204" pitchFamily="34" charset="0"/>
                <a:cs typeface="Arial" panose="020B0604020202020204" pitchFamily="34" charset="0"/>
              </a:rPr>
              <a:t>пандемиясининг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тарқалиши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бугунги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кунда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жаҳон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бозорида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озиқ-овқат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хавфсизлигини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таъминлашда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қишлоқ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хўжалиги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маҳсулотлари</a:t>
            </a:r>
            <a:r>
              <a:rPr lang="ru-RU" b="1" dirty="0">
                <a:solidFill>
                  <a:srgbClr val="7030A0"/>
                </a:solidFill>
                <a:latin typeface="Arial" panose="020B0604020202020204" pitchFamily="34" charset="0"/>
                <a:cs typeface="Arial" panose="020B0604020202020204" pitchFamily="34" charset="0"/>
              </a:rPr>
              <a:t> экспорт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импортида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турли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давлатларнинг</a:t>
            </a:r>
            <a:r>
              <a:rPr lang="ru-RU" b="1" dirty="0">
                <a:solidFill>
                  <a:srgbClr val="7030A0"/>
                </a:solidFill>
                <a:latin typeface="Arial" panose="020B0604020202020204" pitchFamily="34" charset="0"/>
                <a:cs typeface="Arial" panose="020B0604020202020204" pitchFamily="34" charset="0"/>
              </a:rPr>
              <a:t> АҚШ </a:t>
            </a:r>
            <a:r>
              <a:rPr lang="ru-RU" b="1" dirty="0" err="1">
                <a:solidFill>
                  <a:srgbClr val="7030A0"/>
                </a:solidFill>
                <a:latin typeface="Arial" panose="020B0604020202020204" pitchFamily="34" charset="0"/>
                <a:cs typeface="Arial" panose="020B0604020202020204" pitchFamily="34" charset="0"/>
              </a:rPr>
              <a:t>долларига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нисбатан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кескин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даражада</a:t>
            </a:r>
            <a:r>
              <a:rPr lang="ru-RU" b="1" dirty="0">
                <a:solidFill>
                  <a:srgbClr val="7030A0"/>
                </a:solidFill>
                <a:latin typeface="Arial" panose="020B0604020202020204" pitchFamily="34" charset="0"/>
                <a:cs typeface="Arial" panose="020B0604020202020204" pitchFamily="34" charset="0"/>
              </a:rPr>
              <a:t> валюта </a:t>
            </a:r>
            <a:r>
              <a:rPr lang="ru-RU" b="1" dirty="0" err="1">
                <a:solidFill>
                  <a:srgbClr val="7030A0"/>
                </a:solidFill>
                <a:latin typeface="Arial" panose="020B0604020202020204" pitchFamily="34" charset="0"/>
                <a:cs typeface="Arial" panose="020B0604020202020204" pitchFamily="34" charset="0"/>
              </a:rPr>
              <a:t>курсининг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ўзгаришига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таъсир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қилди</a:t>
            </a:r>
            <a:r>
              <a:rPr lang="uz-Cyrl-UZ" b="1" dirty="0">
                <a:solidFill>
                  <a:srgbClr val="7030A0"/>
                </a:solidFill>
                <a:latin typeface="Arial" panose="020B0604020202020204" pitchFamily="34" charset="0"/>
                <a:cs typeface="Arial" panose="020B0604020202020204" pitchFamily="34" charset="0"/>
              </a:rPr>
              <a:t>.</a:t>
            </a:r>
            <a:endParaRPr lang="ru-RU"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343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8C7766-9F77-4824-9D04-AF530A9C103A}"/>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E2BE9025-DFA2-4A17-8832-6220F01EFE73}"/>
              </a:ext>
            </a:extLst>
          </p:cNvPr>
          <p:cNvSpPr>
            <a:spLocks noGrp="1"/>
          </p:cNvSpPr>
          <p:nvPr>
            <p:ph idx="1"/>
          </p:nvPr>
        </p:nvSpPr>
        <p:spPr>
          <a:xfrm>
            <a:off x="457200" y="1844824"/>
            <a:ext cx="8229600" cy="4281339"/>
          </a:xfrm>
        </p:spPr>
        <p:txBody>
          <a:bodyPr>
            <a:normAutofit fontScale="62500" lnSpcReduction="20000"/>
          </a:bodyPr>
          <a:lstStyle/>
          <a:p>
            <a:pPr marL="0" indent="0" algn="ctr">
              <a:buNone/>
            </a:pPr>
            <a:r>
              <a:rPr lang="ru-RU" b="1" dirty="0" err="1">
                <a:solidFill>
                  <a:srgbClr val="7030A0"/>
                </a:solidFill>
                <a:latin typeface="Arial" panose="020B0604020202020204" pitchFamily="34" charset="0"/>
                <a:cs typeface="Arial" panose="020B0604020202020204" pitchFamily="34" charset="0"/>
              </a:rPr>
              <a:t>Халқаро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меҳнат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ташкилотининг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маълумотларига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қараганда</a:t>
            </a:r>
            <a:r>
              <a:rPr lang="ru-RU" b="1" dirty="0">
                <a:solidFill>
                  <a:srgbClr val="7030A0"/>
                </a:solidFill>
                <a:latin typeface="Arial" panose="020B0604020202020204" pitchFamily="34" charset="0"/>
                <a:cs typeface="Arial" panose="020B0604020202020204" pitchFamily="34" charset="0"/>
              </a:rPr>
              <a:t>, пандемия </a:t>
            </a:r>
            <a:r>
              <a:rPr lang="ru-RU" b="1" dirty="0" err="1">
                <a:solidFill>
                  <a:srgbClr val="7030A0"/>
                </a:solidFill>
                <a:latin typeface="Arial" panose="020B0604020202020204" pitchFamily="34" charset="0"/>
                <a:cs typeface="Arial" panose="020B0604020202020204" pitchFamily="34" charset="0"/>
              </a:rPr>
              <a:t>билан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боғлиқ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вазиятда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яъни</a:t>
            </a:r>
            <a:r>
              <a:rPr lang="ru-RU" b="1" dirty="0">
                <a:solidFill>
                  <a:srgbClr val="7030A0"/>
                </a:solidFill>
                <a:latin typeface="Arial" panose="020B0604020202020204" pitchFamily="34" charset="0"/>
                <a:cs typeface="Arial" panose="020B0604020202020204" pitchFamily="34" charset="0"/>
              </a:rPr>
              <a:t>, 2020 </a:t>
            </a:r>
            <a:r>
              <a:rPr lang="ru-RU" b="1" dirty="0" err="1">
                <a:solidFill>
                  <a:srgbClr val="7030A0"/>
                </a:solidFill>
                <a:latin typeface="Arial" panose="020B0604020202020204" pitchFamily="34" charset="0"/>
                <a:cs typeface="Arial" panose="020B0604020202020204" pitchFamily="34" charset="0"/>
              </a:rPr>
              <a:t>йилнинг</a:t>
            </a:r>
            <a:r>
              <a:rPr lang="ru-RU" b="1" dirty="0">
                <a:solidFill>
                  <a:srgbClr val="7030A0"/>
                </a:solidFill>
                <a:latin typeface="Arial" panose="020B0604020202020204" pitchFamily="34" charset="0"/>
                <a:cs typeface="Arial" panose="020B0604020202020204" pitchFamily="34" charset="0"/>
              </a:rPr>
              <a:t> 2 </a:t>
            </a:r>
            <a:r>
              <a:rPr lang="ru-RU" b="1" dirty="0" err="1">
                <a:solidFill>
                  <a:srgbClr val="7030A0"/>
                </a:solidFill>
                <a:latin typeface="Arial" panose="020B0604020202020204" pitchFamily="34" charset="0"/>
                <a:cs typeface="Arial" panose="020B0604020202020204" pitchFamily="34" charset="0"/>
              </a:rPr>
              <a:t>чорагида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дун</a:t>
            </a:r>
            <a:r>
              <a:rPr lang="uz-Cyrl-UZ" b="1" dirty="0">
                <a:solidFill>
                  <a:srgbClr val="7030A0"/>
                </a:solidFill>
                <a:latin typeface="Arial" panose="020B0604020202020204" pitchFamily="34" charset="0"/>
                <a:cs typeface="Arial" panose="020B0604020202020204" pitchFamily="34" charset="0"/>
              </a:rPr>
              <a:t>ё</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миқ</a:t>
            </a:r>
            <a:r>
              <a:rPr lang="uz-Cyrl-UZ" b="1" dirty="0">
                <a:solidFill>
                  <a:srgbClr val="7030A0"/>
                </a:solidFill>
                <a:latin typeface="Arial" panose="020B0604020202020204" pitchFamily="34" charset="0"/>
                <a:cs typeface="Arial" panose="020B0604020202020204" pitchFamily="34" charset="0"/>
              </a:rPr>
              <a:t>ё</a:t>
            </a:r>
            <a:r>
              <a:rPr lang="ru-RU" b="1" dirty="0" err="1">
                <a:solidFill>
                  <a:srgbClr val="7030A0"/>
                </a:solidFill>
                <a:latin typeface="Arial" panose="020B0604020202020204" pitchFamily="34" charset="0"/>
                <a:cs typeface="Arial" panose="020B0604020202020204" pitchFamily="34" charset="0"/>
              </a:rPr>
              <a:t>сида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вақтининг</a:t>
            </a:r>
            <a:r>
              <a:rPr lang="ru-RU" b="1" dirty="0">
                <a:solidFill>
                  <a:srgbClr val="7030A0"/>
                </a:solidFill>
                <a:latin typeface="Arial" panose="020B0604020202020204" pitchFamily="34" charset="0"/>
                <a:cs typeface="Arial" panose="020B0604020202020204" pitchFamily="34" charset="0"/>
              </a:rPr>
              <a:t> 6,7 </a:t>
            </a:r>
            <a:r>
              <a:rPr lang="ru-RU" b="1" dirty="0" err="1">
                <a:solidFill>
                  <a:srgbClr val="7030A0"/>
                </a:solidFill>
                <a:latin typeface="Arial" panose="020B0604020202020204" pitchFamily="34" charset="0"/>
                <a:cs typeface="Arial" panose="020B0604020202020204" pitchFamily="34" charset="0"/>
              </a:rPr>
              <a:t>фоизга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ѐки</a:t>
            </a:r>
            <a:r>
              <a:rPr lang="ru-RU" b="1" dirty="0">
                <a:solidFill>
                  <a:srgbClr val="7030A0"/>
                </a:solidFill>
                <a:latin typeface="Arial" panose="020B0604020202020204" pitchFamily="34" charset="0"/>
                <a:cs typeface="Arial" panose="020B0604020202020204" pitchFamily="34" charset="0"/>
              </a:rPr>
              <a:t> 195 миллион </a:t>
            </a:r>
            <a:r>
              <a:rPr lang="ru-RU" b="1" dirty="0" err="1">
                <a:solidFill>
                  <a:srgbClr val="7030A0"/>
                </a:solidFill>
                <a:latin typeface="Arial" panose="020B0604020202020204" pitchFamily="34" charset="0"/>
                <a:cs typeface="Arial" panose="020B0604020202020204" pitchFamily="34" charset="0"/>
              </a:rPr>
              <a:t>кишининг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вақтига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қисқар</a:t>
            </a:r>
            <a:r>
              <a:rPr lang="uz-Cyrl-UZ" b="1" dirty="0">
                <a:solidFill>
                  <a:srgbClr val="7030A0"/>
                </a:solidFill>
                <a:latin typeface="Arial" panose="020B0604020202020204" pitchFamily="34" charset="0"/>
                <a:cs typeface="Arial" panose="020B0604020202020204" pitchFamily="34" charset="0"/>
              </a:rPr>
              <a:t>иши юз берди</a:t>
            </a:r>
            <a:r>
              <a:rPr lang="ru-RU" b="1" dirty="0">
                <a:solidFill>
                  <a:srgbClr val="7030A0"/>
                </a:solidFill>
                <a:latin typeface="Arial" panose="020B0604020202020204" pitchFamily="34" charset="0"/>
                <a:cs typeface="Arial" panose="020B0604020202020204" pitchFamily="34" charset="0"/>
              </a:rPr>
              <a:t>. Араб </a:t>
            </a:r>
            <a:r>
              <a:rPr lang="ru-RU" b="1" dirty="0" err="1">
                <a:solidFill>
                  <a:srgbClr val="7030A0"/>
                </a:solidFill>
                <a:latin typeface="Arial" panose="020B0604020202020204" pitchFamily="34" charset="0"/>
                <a:cs typeface="Arial" panose="020B0604020202020204" pitchFamily="34" charset="0"/>
              </a:rPr>
              <a:t>мамлакатларида</a:t>
            </a:r>
            <a:r>
              <a:rPr lang="ru-RU" b="1" dirty="0">
                <a:solidFill>
                  <a:srgbClr val="7030A0"/>
                </a:solidFill>
                <a:latin typeface="Arial" panose="020B0604020202020204" pitchFamily="34" charset="0"/>
                <a:cs typeface="Arial" panose="020B0604020202020204" pitchFamily="34" charset="0"/>
              </a:rPr>
              <a:t> 8,1 </a:t>
            </a:r>
            <a:r>
              <a:rPr lang="ru-RU" b="1" dirty="0" err="1">
                <a:solidFill>
                  <a:srgbClr val="7030A0"/>
                </a:solidFill>
                <a:latin typeface="Arial" panose="020B0604020202020204" pitchFamily="34" charset="0"/>
                <a:cs typeface="Arial" panose="020B0604020202020204" pitchFamily="34" charset="0"/>
              </a:rPr>
              <a:t>фоиз</a:t>
            </a:r>
            <a:r>
              <a:rPr lang="ru-RU" b="1" dirty="0">
                <a:solidFill>
                  <a:srgbClr val="7030A0"/>
                </a:solidFill>
                <a:latin typeface="Arial" panose="020B0604020202020204" pitchFamily="34" charset="0"/>
                <a:cs typeface="Arial" panose="020B0604020202020204" pitchFamily="34" charset="0"/>
              </a:rPr>
              <a:t> (5,1 миллион киши </a:t>
            </a:r>
            <a:r>
              <a:rPr lang="ru-RU" b="1" dirty="0" err="1">
                <a:solidFill>
                  <a:srgbClr val="7030A0"/>
                </a:solidFill>
                <a:latin typeface="Arial" panose="020B0604020202020204" pitchFamily="34" charset="0"/>
                <a:cs typeface="Arial" panose="020B0604020202020204" pitchFamily="34" charset="0"/>
              </a:rPr>
              <a:t>вақти</a:t>
            </a:r>
            <a:r>
              <a:rPr lang="ru-RU" b="1" dirty="0">
                <a:solidFill>
                  <a:srgbClr val="7030A0"/>
                </a:solidFill>
                <a:latin typeface="Arial" panose="020B0604020202020204" pitchFamily="34" charset="0"/>
                <a:cs typeface="Arial" panose="020B0604020202020204" pitchFamily="34" charset="0"/>
              </a:rPr>
              <a:t>), Европа </a:t>
            </a:r>
            <a:r>
              <a:rPr lang="ru-RU" b="1" dirty="0" err="1">
                <a:solidFill>
                  <a:srgbClr val="7030A0"/>
                </a:solidFill>
                <a:latin typeface="Arial" panose="020B0604020202020204" pitchFamily="34" charset="0"/>
                <a:cs typeface="Arial" panose="020B0604020202020204" pitchFamily="34" charset="0"/>
              </a:rPr>
              <a:t>мамлакатларида</a:t>
            </a:r>
            <a:r>
              <a:rPr lang="ru-RU" b="1" dirty="0">
                <a:solidFill>
                  <a:srgbClr val="7030A0"/>
                </a:solidFill>
                <a:latin typeface="Arial" panose="020B0604020202020204" pitchFamily="34" charset="0"/>
                <a:cs typeface="Arial" panose="020B0604020202020204" pitchFamily="34" charset="0"/>
              </a:rPr>
              <a:t> 7,8 </a:t>
            </a:r>
            <a:r>
              <a:rPr lang="ru-RU" b="1" dirty="0" err="1">
                <a:solidFill>
                  <a:srgbClr val="7030A0"/>
                </a:solidFill>
                <a:latin typeface="Arial" panose="020B0604020202020204" pitchFamily="34" charset="0"/>
                <a:cs typeface="Arial" panose="020B0604020202020204" pitchFamily="34" charset="0"/>
              </a:rPr>
              <a:t>фоиз</a:t>
            </a:r>
            <a:r>
              <a:rPr lang="ru-RU" b="1" dirty="0">
                <a:solidFill>
                  <a:srgbClr val="7030A0"/>
                </a:solidFill>
                <a:latin typeface="Arial" panose="020B0604020202020204" pitchFamily="34" charset="0"/>
                <a:cs typeface="Arial" panose="020B0604020202020204" pitchFamily="34" charset="0"/>
              </a:rPr>
              <a:t> (12 миллион </a:t>
            </a:r>
            <a:r>
              <a:rPr lang="ru-RU" b="1" dirty="0" err="1">
                <a:solidFill>
                  <a:srgbClr val="7030A0"/>
                </a:solidFill>
                <a:latin typeface="Arial" panose="020B0604020202020204" pitchFamily="34" charset="0"/>
                <a:cs typeface="Arial" panose="020B0604020202020204" pitchFamily="34" charset="0"/>
              </a:rPr>
              <a:t>тўлиқ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вақти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қисқартириш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эҳтимоли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мавжуд</a:t>
            </a:r>
            <a:r>
              <a:rPr lang="ru-RU" b="1" dirty="0">
                <a:solidFill>
                  <a:srgbClr val="7030A0"/>
                </a:solidFill>
                <a:latin typeface="Arial" panose="020B0604020202020204" pitchFamily="34" charset="0"/>
                <a:cs typeface="Arial" panose="020B0604020202020204" pitchFamily="34" charset="0"/>
              </a:rPr>
              <a:t> экан1 </a:t>
            </a:r>
            <a:r>
              <a:rPr lang="ru-RU" b="1" dirty="0" err="1">
                <a:solidFill>
                  <a:srgbClr val="7030A0"/>
                </a:solidFill>
                <a:latin typeface="Arial" panose="020B0604020202020204" pitchFamily="34" charset="0"/>
                <a:cs typeface="Arial" panose="020B0604020202020204" pitchFamily="34" charset="0"/>
              </a:rPr>
              <a:t>Бу</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қисқаришлар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оқибатида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катта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йўқотишлар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меҳмонхона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бизнеси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билан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шуғулланадигна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корхоналарда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умумовқатланиш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корхоналари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қайта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ишлаш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корхоналари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чакана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савдо</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кабиларга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тўғри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мумкин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Маълумотларга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қараганда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пандемиянинг</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узоқ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давом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этиши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кўплаб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соҳаларда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ходимларни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йўқотишга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олиб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келиши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мумкин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Айниқса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узоқ</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муддат</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ишлаши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номаълум</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бўлган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соҳа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ва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тармоқлар</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ходимларини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билан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таъминламасада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ҳақи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бериб</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туришга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ѐки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ишдан</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бўшатишга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мажбурлиги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масалани</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янада</a:t>
            </a:r>
            <a:r>
              <a:rPr lang="ru-RU" b="1" dirty="0">
                <a:solidFill>
                  <a:srgbClr val="7030A0"/>
                </a:solidFill>
                <a:latin typeface="Arial" panose="020B0604020202020204" pitchFamily="34" charset="0"/>
                <a:cs typeface="Arial" panose="020B0604020202020204" pitchFamily="34" charset="0"/>
              </a:rPr>
              <a:t> </a:t>
            </a:r>
            <a:r>
              <a:rPr lang="ru-RU" b="1" dirty="0" err="1">
                <a:solidFill>
                  <a:srgbClr val="7030A0"/>
                </a:solidFill>
                <a:latin typeface="Arial" panose="020B0604020202020204" pitchFamily="34" charset="0"/>
                <a:cs typeface="Arial" panose="020B0604020202020204" pitchFamily="34" charset="0"/>
              </a:rPr>
              <a:t>қийинлаштиради</a:t>
            </a:r>
            <a:r>
              <a:rPr lang="ru-RU" b="1" dirty="0">
                <a:solidFill>
                  <a:srgbClr val="7030A0"/>
                </a:solidFill>
                <a:latin typeface="Arial" panose="020B0604020202020204" pitchFamily="34" charset="0"/>
                <a:cs typeface="Arial" panose="020B0604020202020204" pitchFamily="34" charset="0"/>
              </a:rPr>
              <a:t>.</a:t>
            </a: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3769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FCE6D4-1969-4AC1-AD9C-C4FA49FDA80B}"/>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654466F2-F73E-4D3F-8D12-192CDA5103FC}"/>
              </a:ext>
            </a:extLst>
          </p:cNvPr>
          <p:cNvSpPr>
            <a:spLocks noGrp="1"/>
          </p:cNvSpPr>
          <p:nvPr>
            <p:ph idx="1"/>
          </p:nvPr>
        </p:nvSpPr>
        <p:spPr>
          <a:xfrm>
            <a:off x="457200" y="1700808"/>
            <a:ext cx="8229600" cy="4425355"/>
          </a:xfrm>
        </p:spPr>
        <p:txBody>
          <a:bodyPr>
            <a:normAutofit fontScale="77500" lnSpcReduction="20000"/>
          </a:bodyPr>
          <a:lstStyle/>
          <a:p>
            <a:pPr marL="0" indent="0" algn="ctr">
              <a:buNone/>
            </a:pPr>
            <a:r>
              <a:rPr lang="uz-Cyrl-UZ" dirty="0">
                <a:solidFill>
                  <a:srgbClr val="7030A0"/>
                </a:solidFill>
                <a:latin typeface="Arial" panose="020B0604020202020204" pitchFamily="34" charset="0"/>
                <a:cs typeface="Arial" panose="020B0604020202020204" pitchFamily="34" charset="0"/>
              </a:rPr>
              <a:t>К</a:t>
            </a:r>
            <a:r>
              <a:rPr lang="ru-RU" dirty="0" err="1">
                <a:solidFill>
                  <a:srgbClr val="7030A0"/>
                </a:solidFill>
                <a:latin typeface="Arial" panose="020B0604020202020204" pitchFamily="34" charset="0"/>
                <a:cs typeface="Arial" panose="020B0604020202020204" pitchFamily="34" charset="0"/>
              </a:rPr>
              <a:t>оронавируснинг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кенг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тарқалиши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Ўзбекистоннинг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хамкор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давлатлар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билан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иқтисодий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алоқаларининг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қисқаришига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ѐки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тўхтаб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қолишига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охир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оқибатида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иқтисодиѐтига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салбий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таъсирини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кўрсатади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Бу</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биринчи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навбатда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кичик</a:t>
            </a:r>
            <a:r>
              <a:rPr lang="ru-RU" dirty="0">
                <a:solidFill>
                  <a:srgbClr val="7030A0"/>
                </a:solidFill>
                <a:latin typeface="Arial" panose="020B0604020202020204" pitchFamily="34" charset="0"/>
                <a:cs typeface="Arial" panose="020B0604020202020204" pitchFamily="34" charset="0"/>
              </a:rPr>
              <a:t> бизнес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тадбиркорлик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субъектларининг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фаолиятига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туристик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бизнесга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қолаверса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аҳоли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бандлигига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салбий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таъсир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кўрсатади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Масалан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фақатгина</a:t>
            </a:r>
            <a:r>
              <a:rPr lang="ru-RU" dirty="0">
                <a:solidFill>
                  <a:srgbClr val="7030A0"/>
                </a:solidFill>
                <a:latin typeface="Arial" panose="020B0604020202020204" pitchFamily="34" charset="0"/>
                <a:cs typeface="Arial" panose="020B0604020202020204" pitchFamily="34" charset="0"/>
              </a:rPr>
              <a:t> 2019 </a:t>
            </a:r>
            <a:r>
              <a:rPr lang="ru-RU" dirty="0" err="1">
                <a:solidFill>
                  <a:srgbClr val="7030A0"/>
                </a:solidFill>
                <a:latin typeface="Arial" panose="020B0604020202020204" pitchFamily="34" charset="0"/>
                <a:cs typeface="Arial" panose="020B0604020202020204" pitchFamily="34" charset="0"/>
              </a:rPr>
              <a:t>йилда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республикамиз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бўйлаб</a:t>
            </a:r>
            <a:r>
              <a:rPr lang="ru-RU" dirty="0">
                <a:solidFill>
                  <a:srgbClr val="7030A0"/>
                </a:solidFill>
                <a:latin typeface="Arial" panose="020B0604020202020204" pitchFamily="34" charset="0"/>
                <a:cs typeface="Arial" panose="020B0604020202020204" pitchFamily="34" charset="0"/>
              </a:rPr>
              <a:t> 61,9 </a:t>
            </a:r>
            <a:r>
              <a:rPr lang="ru-RU" dirty="0" err="1">
                <a:solidFill>
                  <a:srgbClr val="7030A0"/>
                </a:solidFill>
                <a:latin typeface="Arial" panose="020B0604020202020204" pitchFamily="34" charset="0"/>
                <a:cs typeface="Arial" panose="020B0604020202020204" pitchFamily="34" charset="0"/>
              </a:rPr>
              <a:t>минг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хитойлик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туристлар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саѐҳат</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этишган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Бугунги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кунда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мамлакатлар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ўртасида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туристик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хизматларнинг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тўхталиши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мамлакатимиздаги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мехмонхоналар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овқатланиш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шахобчалари</a:t>
            </a:r>
            <a:r>
              <a:rPr lang="ru-RU" dirty="0">
                <a:solidFill>
                  <a:srgbClr val="7030A0"/>
                </a:solidFill>
                <a:latin typeface="Arial" panose="020B0604020202020204" pitchFamily="34" charset="0"/>
                <a:cs typeface="Arial" panose="020B0604020202020204" pitchFamily="34" charset="0"/>
              </a:rPr>
              <a:t>, транспорт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бошқа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соҳалар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даромадининг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камайишига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олиб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келади</a:t>
            </a:r>
            <a:r>
              <a:rPr lang="ru-RU" dirty="0">
                <a:solidFill>
                  <a:srgbClr val="7030A0"/>
                </a:solidFill>
                <a:latin typeface="Arial" panose="020B0604020202020204" pitchFamily="34" charset="0"/>
                <a:cs typeface="Arial" panose="020B0604020202020204" pitchFamily="34" charset="0"/>
              </a:rPr>
              <a:t>.</a:t>
            </a: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5843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B2D98A4-AE3E-416A-9E00-C17AA3F90EAD}"/>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Коронавирус пандемиясининг тадбиркорлик фаолиятига таъсири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3053092-B39B-4494-B98C-47A1A3448C4A}"/>
              </a:ext>
            </a:extLst>
          </p:cNvPr>
          <p:cNvSpPr>
            <a:spLocks noGrp="1"/>
          </p:cNvSpPr>
          <p:nvPr>
            <p:ph idx="1"/>
          </p:nvPr>
        </p:nvSpPr>
        <p:spPr>
          <a:xfrm>
            <a:off x="457200" y="1628800"/>
            <a:ext cx="8229600" cy="4497363"/>
          </a:xfrm>
        </p:spPr>
        <p:txBody>
          <a:bodyPr>
            <a:normAutofit fontScale="85000" lnSpcReduction="10000"/>
          </a:bodyPr>
          <a:lstStyle/>
          <a:p>
            <a:pPr marL="0" indent="0" algn="ctr">
              <a:buNone/>
            </a:pPr>
            <a:r>
              <a:rPr lang="ru-RU" sz="2800" b="1" dirty="0" err="1">
                <a:solidFill>
                  <a:srgbClr val="7030A0"/>
                </a:solidFill>
                <a:latin typeface="Arial" panose="020B0604020202020204" pitchFamily="34" charset="0"/>
                <a:cs typeface="Arial" panose="020B0604020202020204" pitchFamily="34" charset="0"/>
              </a:rPr>
              <a:t>Мамлакатимиз</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Хитойдан</a:t>
            </a:r>
            <a:r>
              <a:rPr lang="ru-RU" sz="2800" b="1" dirty="0">
                <a:solidFill>
                  <a:srgbClr val="7030A0"/>
                </a:solidFill>
                <a:latin typeface="Arial" panose="020B0604020202020204" pitchFamily="34" charset="0"/>
                <a:cs typeface="Arial" panose="020B0604020202020204" pitchFamily="34" charset="0"/>
              </a:rPr>
              <a:t> машина, </a:t>
            </a:r>
            <a:r>
              <a:rPr lang="ru-RU" sz="2800" b="1" dirty="0" err="1">
                <a:solidFill>
                  <a:srgbClr val="7030A0"/>
                </a:solidFill>
                <a:latin typeface="Arial" panose="020B0604020202020204" pitchFamily="34" charset="0"/>
                <a:cs typeface="Arial" panose="020B0604020202020204" pitchFamily="34" charset="0"/>
              </a:rPr>
              <a:t>технологиялар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саноат</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истеъмол</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товарлари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химия </a:t>
            </a:r>
            <a:r>
              <a:rPr lang="ru-RU" sz="2800" b="1" dirty="0" err="1">
                <a:solidFill>
                  <a:srgbClr val="7030A0"/>
                </a:solidFill>
                <a:latin typeface="Arial" panose="020B0604020202020204" pitchFamily="34" charset="0"/>
                <a:cs typeface="Arial" panose="020B0604020202020204" pitchFamily="34" charset="0"/>
              </a:rPr>
              <a:t>махсулотларини</a:t>
            </a:r>
            <a:r>
              <a:rPr lang="ru-RU" sz="2800" b="1" dirty="0">
                <a:solidFill>
                  <a:srgbClr val="7030A0"/>
                </a:solidFill>
                <a:latin typeface="Arial" panose="020B0604020202020204" pitchFamily="34" charset="0"/>
                <a:cs typeface="Arial" panose="020B0604020202020204" pitchFamily="34" charset="0"/>
              </a:rPr>
              <a:t> импорт </a:t>
            </a:r>
            <a:r>
              <a:rPr lang="ru-RU" sz="2800" b="1" dirty="0" err="1">
                <a:solidFill>
                  <a:srgbClr val="7030A0"/>
                </a:solidFill>
                <a:latin typeface="Arial" panose="020B0604020202020204" pitchFamily="34" charset="0"/>
                <a:cs typeface="Arial" panose="020B0604020202020204" pitchFamily="34" charset="0"/>
              </a:rPr>
              <a:t>қилади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Хитойга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эса</a:t>
            </a:r>
            <a:r>
              <a:rPr lang="ru-RU" sz="2800" b="1" dirty="0">
                <a:solidFill>
                  <a:srgbClr val="7030A0"/>
                </a:solidFill>
                <a:latin typeface="Arial" panose="020B0604020202020204" pitchFamily="34" charset="0"/>
                <a:cs typeface="Arial" panose="020B0604020202020204" pitchFamily="34" charset="0"/>
              </a:rPr>
              <a:t> газ, </a:t>
            </a:r>
            <a:r>
              <a:rPr lang="ru-RU" sz="2800" b="1" dirty="0" err="1">
                <a:solidFill>
                  <a:srgbClr val="7030A0"/>
                </a:solidFill>
                <a:latin typeface="Arial" panose="020B0604020202020204" pitchFamily="34" charset="0"/>
                <a:cs typeface="Arial" panose="020B0604020202020204" pitchFamily="34" charset="0"/>
              </a:rPr>
              <a:t>электр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узаткичлар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нефт</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махсулотлари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текстил</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хизматлар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кабиларни</a:t>
            </a:r>
            <a:r>
              <a:rPr lang="ru-RU" sz="2800" b="1" dirty="0">
                <a:solidFill>
                  <a:srgbClr val="7030A0"/>
                </a:solidFill>
                <a:latin typeface="Arial" panose="020B0604020202020204" pitchFamily="34" charset="0"/>
                <a:cs typeface="Arial" panose="020B0604020202020204" pitchFamily="34" charset="0"/>
              </a:rPr>
              <a:t> экспорт </a:t>
            </a:r>
            <a:r>
              <a:rPr lang="ru-RU" sz="2800" b="1" dirty="0" err="1">
                <a:solidFill>
                  <a:srgbClr val="7030A0"/>
                </a:solidFill>
                <a:latin typeface="Arial" panose="020B0604020202020204" pitchFamily="34" charset="0"/>
                <a:cs typeface="Arial" panose="020B0604020202020204" pitchFamily="34" charset="0"/>
              </a:rPr>
              <a:t>қилди</a:t>
            </a:r>
            <a:r>
              <a:rPr lang="ru-RU" sz="2800" b="1" dirty="0">
                <a:solidFill>
                  <a:srgbClr val="7030A0"/>
                </a:solidFill>
                <a:latin typeface="Arial" panose="020B0604020202020204" pitchFamily="34" charset="0"/>
                <a:cs typeface="Arial" panose="020B0604020202020204" pitchFamily="34" charset="0"/>
              </a:rPr>
              <a:t>. 2019 </a:t>
            </a:r>
            <a:r>
              <a:rPr lang="ru-RU" sz="2800" b="1" dirty="0" err="1">
                <a:solidFill>
                  <a:srgbClr val="7030A0"/>
                </a:solidFill>
                <a:latin typeface="Arial" panose="020B0604020202020204" pitchFamily="34" charset="0"/>
                <a:cs typeface="Arial" panose="020B0604020202020204" pitchFamily="34" charset="0"/>
              </a:rPr>
              <a:t>йилда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Ўзбекистонда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хитой</a:t>
            </a:r>
            <a:r>
              <a:rPr lang="ru-RU" sz="2800" b="1" dirty="0">
                <a:solidFill>
                  <a:srgbClr val="7030A0"/>
                </a:solidFill>
                <a:latin typeface="Arial" panose="020B0604020202020204" pitchFamily="34" charset="0"/>
                <a:cs typeface="Arial" panose="020B0604020202020204" pitchFamily="34" charset="0"/>
              </a:rPr>
              <a:t> капитали </a:t>
            </a:r>
            <a:r>
              <a:rPr lang="ru-RU" sz="2800" b="1" dirty="0" err="1">
                <a:solidFill>
                  <a:srgbClr val="7030A0"/>
                </a:solidFill>
                <a:latin typeface="Arial" panose="020B0604020202020204" pitchFamily="34" charset="0"/>
                <a:cs typeface="Arial" panose="020B0604020202020204" pitchFamily="34" charset="0"/>
              </a:rPr>
              <a:t>иштирокида</a:t>
            </a:r>
            <a:r>
              <a:rPr lang="ru-RU" sz="2800" b="1" dirty="0">
                <a:solidFill>
                  <a:srgbClr val="7030A0"/>
                </a:solidFill>
                <a:latin typeface="Arial" panose="020B0604020202020204" pitchFamily="34" charset="0"/>
                <a:cs typeface="Arial" panose="020B0604020202020204" pitchFamily="34" charset="0"/>
              </a:rPr>
              <a:t> 531 та </a:t>
            </a:r>
            <a:r>
              <a:rPr lang="ru-RU" sz="2800" b="1" dirty="0" err="1">
                <a:solidFill>
                  <a:srgbClr val="7030A0"/>
                </a:solidFill>
                <a:latin typeface="Arial" panose="020B0604020202020204" pitchFamily="34" charset="0"/>
                <a:cs typeface="Arial" panose="020B0604020202020204" pitchFamily="34" charset="0"/>
              </a:rPr>
              <a:t>янги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корхоналар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очилган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бўлиб</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бугунги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кунда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уларнинг</a:t>
            </a:r>
            <a:r>
              <a:rPr lang="ru-RU" sz="2800" b="1" dirty="0">
                <a:solidFill>
                  <a:srgbClr val="7030A0"/>
                </a:solidFill>
                <a:latin typeface="Arial" panose="020B0604020202020204" pitchFamily="34" charset="0"/>
                <a:cs typeface="Arial" panose="020B0604020202020204" pitchFamily="34" charset="0"/>
              </a:rPr>
              <a:t> сони 1652 </a:t>
            </a:r>
            <a:r>
              <a:rPr lang="ru-RU" sz="2800" b="1" dirty="0" err="1">
                <a:solidFill>
                  <a:srgbClr val="7030A0"/>
                </a:solidFill>
                <a:latin typeface="Arial" panose="020B0604020202020204" pitchFamily="34" charset="0"/>
                <a:cs typeface="Arial" panose="020B0604020202020204" pitchFamily="34" charset="0"/>
              </a:rPr>
              <a:t>тага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етди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Ўзбекистон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сезиларли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ҳажмдаги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хом-ашѐ</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қишлоқ</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хўжалиги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текстиль </a:t>
            </a:r>
            <a:r>
              <a:rPr lang="ru-RU" sz="2800" b="1" dirty="0" err="1">
                <a:solidFill>
                  <a:srgbClr val="7030A0"/>
                </a:solidFill>
                <a:latin typeface="Arial" panose="020B0604020202020204" pitchFamily="34" charset="0"/>
                <a:cs typeface="Arial" panose="020B0604020202020204" pitchFamily="34" charset="0"/>
              </a:rPr>
              <a:t>махсулотларини</a:t>
            </a:r>
            <a:r>
              <a:rPr lang="ru-RU" sz="2800" b="1" dirty="0">
                <a:solidFill>
                  <a:srgbClr val="7030A0"/>
                </a:solidFill>
                <a:latin typeface="Arial" panose="020B0604020202020204" pitchFamily="34" charset="0"/>
                <a:cs typeface="Arial" panose="020B0604020202020204" pitchFamily="34" charset="0"/>
              </a:rPr>
              <a:t> Россия, </a:t>
            </a:r>
            <a:r>
              <a:rPr lang="ru-RU" sz="2800" b="1" dirty="0" err="1">
                <a:solidFill>
                  <a:srgbClr val="7030A0"/>
                </a:solidFill>
                <a:latin typeface="Arial" panose="020B0604020202020204" pitchFamily="34" charset="0"/>
                <a:cs typeface="Arial" panose="020B0604020202020204" pitchFamily="34" charset="0"/>
              </a:rPr>
              <a:t>Қозоғистон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Қирғизистон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каби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давлатларга</a:t>
            </a:r>
            <a:r>
              <a:rPr lang="ru-RU" sz="2800" b="1" dirty="0">
                <a:solidFill>
                  <a:srgbClr val="7030A0"/>
                </a:solidFill>
                <a:latin typeface="Arial" panose="020B0604020202020204" pitchFamily="34" charset="0"/>
                <a:cs typeface="Arial" panose="020B0604020202020204" pitchFamily="34" charset="0"/>
              </a:rPr>
              <a:t> экспорт </a:t>
            </a:r>
            <a:r>
              <a:rPr lang="ru-RU" sz="2800" b="1" dirty="0" err="1">
                <a:solidFill>
                  <a:srgbClr val="7030A0"/>
                </a:solidFill>
                <a:latin typeface="Arial" panose="020B0604020202020204" pitchFamily="34" charset="0"/>
                <a:cs typeface="Arial" panose="020B0604020202020204" pitchFamily="34" charset="0"/>
              </a:rPr>
              <a:t>қилади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бошқа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зарур</a:t>
            </a:r>
            <a:r>
              <a:rPr lang="ru-RU" sz="2800" b="1" dirty="0">
                <a:solidFill>
                  <a:srgbClr val="7030A0"/>
                </a:solidFill>
                <a:latin typeface="Arial" panose="020B0604020202020204" pitchFamily="34" charset="0"/>
                <a:cs typeface="Arial" panose="020B0604020202020204" pitchFamily="34" charset="0"/>
              </a:rPr>
              <a:t> товар - </a:t>
            </a:r>
            <a:r>
              <a:rPr lang="ru-RU" sz="2800" b="1" dirty="0" err="1">
                <a:solidFill>
                  <a:srgbClr val="7030A0"/>
                </a:solidFill>
                <a:latin typeface="Arial" panose="020B0604020202020204" pitchFamily="34" charset="0"/>
                <a:cs typeface="Arial" panose="020B0604020202020204" pitchFamily="34" charset="0"/>
              </a:rPr>
              <a:t>махсулотларни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ушбу</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бошқа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давлатлардан</a:t>
            </a:r>
            <a:r>
              <a:rPr lang="ru-RU" sz="2800" b="1" dirty="0">
                <a:solidFill>
                  <a:srgbClr val="7030A0"/>
                </a:solidFill>
                <a:latin typeface="Arial" panose="020B0604020202020204" pitchFamily="34" charset="0"/>
                <a:cs typeface="Arial" panose="020B0604020202020204" pitchFamily="34" charset="0"/>
              </a:rPr>
              <a:t> импорт </a:t>
            </a:r>
            <a:r>
              <a:rPr lang="ru-RU" sz="2800" b="1" dirty="0" err="1">
                <a:solidFill>
                  <a:srgbClr val="7030A0"/>
                </a:solidFill>
                <a:latin typeface="Arial" panose="020B0604020202020204" pitchFamily="34" charset="0"/>
                <a:cs typeface="Arial" panose="020B0604020202020204" pitchFamily="34" charset="0"/>
              </a:rPr>
              <a:t>қилади</a:t>
            </a:r>
            <a:r>
              <a:rPr lang="ru-RU" sz="2800" b="1" dirty="0">
                <a:solidFill>
                  <a:srgbClr val="7030A0"/>
                </a:solidFill>
                <a:latin typeface="Arial" panose="020B0604020202020204" pitchFamily="34" charset="0"/>
                <a:cs typeface="Arial" panose="020B0604020202020204" pitchFamily="34" charset="0"/>
              </a:rPr>
              <a:t>. </a:t>
            </a: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1855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10000"/>
          </a:bodyPr>
          <a:lstStyle/>
          <a:p>
            <a:pPr algn="ctr">
              <a:buNone/>
            </a:pPr>
            <a:r>
              <a:rPr lang="ru-RU" sz="2400" dirty="0" err="1">
                <a:solidFill>
                  <a:srgbClr val="7030A0"/>
                </a:solidFill>
                <a:latin typeface="Arial" pitchFamily="34" charset="0"/>
                <a:cs typeface="Arial" pitchFamily="34" charset="0"/>
              </a:rPr>
              <a:t>Ўзбекистонда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коронавирус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пандемияси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глобал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инқироз ҳолатларининг иқтисоди</a:t>
            </a:r>
            <a:r>
              <a:rPr lang="uz-Cyrl-UZ" sz="2400" dirty="0">
                <a:solidFill>
                  <a:srgbClr val="7030A0"/>
                </a:solidFill>
                <a:latin typeface="Arial" pitchFamily="34" charset="0"/>
                <a:cs typeface="Arial" pitchFamily="34" charset="0"/>
              </a:rPr>
              <a:t>ё</a:t>
            </a:r>
            <a:r>
              <a:rPr lang="ru-RU" sz="2400" dirty="0">
                <a:solidFill>
                  <a:srgbClr val="7030A0"/>
                </a:solidFill>
                <a:latin typeface="Arial" pitchFamily="34" charset="0"/>
                <a:cs typeface="Arial" pitchFamily="34" charset="0"/>
              </a:rPr>
              <a:t>т </a:t>
            </a:r>
            <a:r>
              <a:rPr lang="ru-RU" sz="2400" dirty="0" err="1">
                <a:solidFill>
                  <a:srgbClr val="7030A0"/>
                </a:solidFill>
                <a:latin typeface="Arial" pitchFamily="34" charset="0"/>
                <a:cs typeface="Arial" pitchFamily="34" charset="0"/>
              </a:rPr>
              <a:t>тармоқларига салбий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таъсирини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юмшатиш</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мақсадида </a:t>
            </a:r>
            <a:r>
              <a:rPr lang="ru-RU" sz="2400" dirty="0" err="1">
                <a:solidFill>
                  <a:srgbClr val="7030A0"/>
                </a:solidFill>
                <a:latin typeface="Arial" pitchFamily="34" charset="0"/>
                <a:cs typeface="Arial" pitchFamily="34" charset="0"/>
              </a:rPr>
              <a:t>Ўзбекистон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Республикаси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Президентининг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учта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махсус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Фармони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қабул қилинди:</a:t>
            </a:r>
            <a:endParaRPr lang="ru-RU" sz="2400" dirty="0">
              <a:solidFill>
                <a:srgbClr val="7030A0"/>
              </a:solidFill>
              <a:latin typeface="Arial" pitchFamily="34" charset="0"/>
              <a:cs typeface="Arial" pitchFamily="34" charset="0"/>
            </a:endParaRPr>
          </a:p>
          <a:p>
            <a:pPr algn="ctr">
              <a:buNone/>
            </a:pPr>
            <a:r>
              <a:rPr lang="ru-RU" sz="2400" dirty="0">
                <a:solidFill>
                  <a:srgbClr val="7030A0"/>
                </a:solidFill>
                <a:latin typeface="Arial" pitchFamily="34" charset="0"/>
                <a:cs typeface="Arial" pitchFamily="34" charset="0"/>
              </a:rPr>
              <a:t>1. 2020 </a:t>
            </a:r>
            <a:r>
              <a:rPr lang="ru-RU" sz="2400" dirty="0" err="1">
                <a:solidFill>
                  <a:srgbClr val="7030A0"/>
                </a:solidFill>
                <a:latin typeface="Arial" pitchFamily="34" charset="0"/>
                <a:cs typeface="Arial" pitchFamily="34" charset="0"/>
              </a:rPr>
              <a:t>йил</a:t>
            </a:r>
            <a:r>
              <a:rPr lang="ru-RU" sz="2400" dirty="0">
                <a:solidFill>
                  <a:srgbClr val="7030A0"/>
                </a:solidFill>
                <a:latin typeface="Arial" pitchFamily="34" charset="0"/>
                <a:cs typeface="Arial" pitchFamily="34" charset="0"/>
              </a:rPr>
              <a:t> 19 </a:t>
            </a:r>
            <a:r>
              <a:rPr lang="ru-RU" sz="2400" dirty="0" err="1">
                <a:solidFill>
                  <a:srgbClr val="7030A0"/>
                </a:solidFill>
                <a:latin typeface="Arial" pitchFamily="34" charset="0"/>
                <a:cs typeface="Arial" pitchFamily="34" charset="0"/>
              </a:rPr>
              <a:t>мартда</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Коронавирус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пандемияси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глобал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инқироз ҳолатларининг иқтисодиѐт тармоқларига салбий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таъсирини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юмшатиш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бўйича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биринчи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навбатдаги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чора-тадбирлар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тўғрисидаги </a:t>
            </a:r>
            <a:r>
              <a:rPr lang="ru-RU" sz="2400" dirty="0">
                <a:solidFill>
                  <a:srgbClr val="7030A0"/>
                </a:solidFill>
                <a:latin typeface="Arial" pitchFamily="34" charset="0"/>
                <a:cs typeface="Arial" pitchFamily="34" charset="0"/>
              </a:rPr>
              <a:t>ПФ-5969-сон </a:t>
            </a:r>
            <a:r>
              <a:rPr lang="ru-RU" sz="2400" dirty="0" err="1">
                <a:solidFill>
                  <a:srgbClr val="7030A0"/>
                </a:solidFill>
                <a:latin typeface="Arial" pitchFamily="34" charset="0"/>
                <a:cs typeface="Arial" pitchFamily="34" charset="0"/>
              </a:rPr>
              <a:t>Фармон</a:t>
            </a:r>
            <a:r>
              <a:rPr lang="ru-RU" sz="2400" dirty="0">
                <a:solidFill>
                  <a:srgbClr val="7030A0"/>
                </a:solidFill>
                <a:latin typeface="Arial" pitchFamily="34" charset="0"/>
                <a:cs typeface="Arial" pitchFamily="34" charset="0"/>
              </a:rPr>
              <a:t>;</a:t>
            </a:r>
          </a:p>
          <a:p>
            <a:pPr algn="ctr">
              <a:buNone/>
            </a:pPr>
            <a:r>
              <a:rPr lang="ru-RU" sz="2400" dirty="0">
                <a:solidFill>
                  <a:srgbClr val="7030A0"/>
                </a:solidFill>
                <a:latin typeface="Arial" pitchFamily="34" charset="0"/>
                <a:cs typeface="Arial" pitchFamily="34" charset="0"/>
              </a:rPr>
              <a:t>2. 2020 </a:t>
            </a:r>
            <a:r>
              <a:rPr lang="ru-RU" sz="2400" dirty="0" err="1">
                <a:solidFill>
                  <a:srgbClr val="7030A0"/>
                </a:solidFill>
                <a:latin typeface="Arial" pitchFamily="34" charset="0"/>
                <a:cs typeface="Arial" pitchFamily="34" charset="0"/>
              </a:rPr>
              <a:t>йил</a:t>
            </a:r>
            <a:r>
              <a:rPr lang="ru-RU" sz="2400" dirty="0">
                <a:solidFill>
                  <a:srgbClr val="7030A0"/>
                </a:solidFill>
                <a:latin typeface="Arial" pitchFamily="34" charset="0"/>
                <a:cs typeface="Arial" pitchFamily="34" charset="0"/>
              </a:rPr>
              <a:t> 3 </a:t>
            </a:r>
            <a:r>
              <a:rPr lang="ru-RU" sz="2400" dirty="0" err="1">
                <a:solidFill>
                  <a:srgbClr val="7030A0"/>
                </a:solidFill>
                <a:latin typeface="Arial" pitchFamily="34" charset="0"/>
                <a:cs typeface="Arial" pitchFamily="34" charset="0"/>
              </a:rPr>
              <a:t>апрелда</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-К</a:t>
            </a:r>
            <a:r>
              <a:rPr lang="ru-RU" sz="2400" dirty="0" err="1">
                <a:solidFill>
                  <a:srgbClr val="7030A0"/>
                </a:solidFill>
                <a:latin typeface="Arial" pitchFamily="34" charset="0"/>
                <a:cs typeface="Arial" pitchFamily="34" charset="0"/>
              </a:rPr>
              <a:t>оронавирус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пандемияси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аҳоли, иқтисоди</a:t>
            </a:r>
            <a:r>
              <a:rPr lang="uz-Cyrl-UZ" sz="2400" dirty="0">
                <a:solidFill>
                  <a:srgbClr val="7030A0"/>
                </a:solidFill>
                <a:latin typeface="Arial" pitchFamily="34" charset="0"/>
                <a:cs typeface="Arial" pitchFamily="34" charset="0"/>
              </a:rPr>
              <a:t>ё</a:t>
            </a:r>
            <a:r>
              <a:rPr lang="ru-RU" sz="2400" dirty="0">
                <a:solidFill>
                  <a:srgbClr val="7030A0"/>
                </a:solidFill>
                <a:latin typeface="Arial" pitchFamily="34" charset="0"/>
                <a:cs typeface="Arial" pitchFamily="34" charset="0"/>
              </a:rPr>
              <a:t>т </a:t>
            </a:r>
            <a:r>
              <a:rPr lang="ru-RU" sz="2400" dirty="0" err="1">
                <a:solidFill>
                  <a:srgbClr val="7030A0"/>
                </a:solidFill>
                <a:latin typeface="Arial" pitchFamily="34" charset="0"/>
                <a:cs typeface="Arial" pitchFamily="34" charset="0"/>
              </a:rPr>
              <a:t>тармоқлари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тадбиркорлик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субъектларини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қўллаб-қувватлашга доир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қўшимча чора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тадбирлар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тўғрисидаги </a:t>
            </a:r>
            <a:r>
              <a:rPr lang="ru-RU" sz="2400" dirty="0">
                <a:solidFill>
                  <a:srgbClr val="7030A0"/>
                </a:solidFill>
                <a:latin typeface="Arial" pitchFamily="34" charset="0"/>
                <a:cs typeface="Arial" pitchFamily="34" charset="0"/>
              </a:rPr>
              <a:t>ПФ-5978-сон </a:t>
            </a:r>
            <a:r>
              <a:rPr lang="ru-RU" sz="2400" dirty="0" err="1">
                <a:solidFill>
                  <a:srgbClr val="7030A0"/>
                </a:solidFill>
                <a:latin typeface="Arial" pitchFamily="34" charset="0"/>
                <a:cs typeface="Arial" pitchFamily="34" charset="0"/>
              </a:rPr>
              <a:t>Фармон</a:t>
            </a:r>
            <a:r>
              <a:rPr lang="ru-RU" sz="2400" dirty="0">
                <a:solidFill>
                  <a:srgbClr val="7030A0"/>
                </a:solidFill>
                <a:latin typeface="Arial" pitchFamily="34" charset="0"/>
                <a:cs typeface="Arial" pitchFamily="34" charset="0"/>
              </a:rPr>
              <a:t>.</a:t>
            </a:r>
          </a:p>
          <a:p>
            <a:pPr algn="ctr">
              <a:buNone/>
            </a:pPr>
            <a:r>
              <a:rPr lang="ru-RU" sz="2400" dirty="0">
                <a:solidFill>
                  <a:srgbClr val="7030A0"/>
                </a:solidFill>
                <a:latin typeface="Arial" pitchFamily="34" charset="0"/>
                <a:cs typeface="Arial" pitchFamily="34" charset="0"/>
              </a:rPr>
              <a:t>3. 2020 </a:t>
            </a:r>
            <a:r>
              <a:rPr lang="ru-RU" sz="2400" dirty="0" err="1">
                <a:solidFill>
                  <a:srgbClr val="7030A0"/>
                </a:solidFill>
                <a:latin typeface="Arial" pitchFamily="34" charset="0"/>
                <a:cs typeface="Arial" pitchFamily="34" charset="0"/>
              </a:rPr>
              <a:t>йил</a:t>
            </a:r>
            <a:r>
              <a:rPr lang="ru-RU" sz="2400" dirty="0">
                <a:solidFill>
                  <a:srgbClr val="7030A0"/>
                </a:solidFill>
                <a:latin typeface="Arial" pitchFamily="34" charset="0"/>
                <a:cs typeface="Arial" pitchFamily="34" charset="0"/>
              </a:rPr>
              <a:t> 27 </a:t>
            </a:r>
            <a:r>
              <a:rPr lang="ru-RU" sz="2400" dirty="0" err="1">
                <a:solidFill>
                  <a:srgbClr val="7030A0"/>
                </a:solidFill>
                <a:latin typeface="Arial" pitchFamily="34" charset="0"/>
                <a:cs typeface="Arial" pitchFamily="34" charset="0"/>
              </a:rPr>
              <a:t>апрелда</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Коронавирус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пандемияси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даврида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аҳоли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тадбиркорлик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субъектларини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қўллаб-қувватлаш бўйича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қўшимча чора-тадбирлар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тўғрисида</a:t>
            </a:r>
            <a:r>
              <a:rPr lang="uz-Cyrl-UZ" sz="2400" dirty="0">
                <a:solidFill>
                  <a:srgbClr val="7030A0"/>
                </a:solidFill>
                <a:latin typeface="Arial" pitchFamily="34" charset="0"/>
                <a:cs typeface="Arial" pitchFamily="34" charset="0"/>
              </a:rPr>
              <a:t>г</a:t>
            </a:r>
            <a:r>
              <a:rPr lang="ru-RU" sz="2400" dirty="0">
                <a:solidFill>
                  <a:srgbClr val="7030A0"/>
                </a:solidFill>
                <a:latin typeface="Arial" pitchFamily="34" charset="0"/>
                <a:cs typeface="Arial" pitchFamily="34" charset="0"/>
              </a:rPr>
              <a:t>и ПФ-5986-сон </a:t>
            </a:r>
            <a:r>
              <a:rPr lang="ru-RU" sz="2400" dirty="0" err="1">
                <a:solidFill>
                  <a:srgbClr val="7030A0"/>
                </a:solidFill>
                <a:latin typeface="Arial" pitchFamily="34" charset="0"/>
                <a:cs typeface="Arial" pitchFamily="34" charset="0"/>
              </a:rPr>
              <a:t>Фармон</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0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0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10000"/>
          </a:bodyPr>
          <a:lstStyle/>
          <a:p>
            <a:pPr algn="ctr">
              <a:buNone/>
            </a:pPr>
            <a:r>
              <a:rPr lang="ru-RU" sz="2400" dirty="0" err="1">
                <a:solidFill>
                  <a:srgbClr val="7030A0"/>
                </a:solidFill>
                <a:latin typeface="Arial" pitchFamily="34" charset="0"/>
                <a:cs typeface="Arial" pitchFamily="34" charset="0"/>
              </a:rPr>
              <a:t>Қабул қилинган ҳужжатларда коронавирус</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пандемияси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глобал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инқироз шароитида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кучли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зарар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кўриши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мумкин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бўлган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соҳалар </a:t>
            </a:r>
            <a:r>
              <a:rPr lang="ru-RU" sz="2400" dirty="0">
                <a:solidFill>
                  <a:srgbClr val="7030A0"/>
                </a:solidFill>
                <a:latin typeface="Arial" pitchFamily="34" charset="0"/>
                <a:cs typeface="Arial" pitchFamily="34" charset="0"/>
              </a:rPr>
              <a:t>–</a:t>
            </a:r>
            <a:r>
              <a:rPr lang="ru-RU" sz="2400" dirty="0" err="1">
                <a:solidFill>
                  <a:srgbClr val="7030A0"/>
                </a:solidFill>
                <a:latin typeface="Arial" pitchFamily="34" charset="0"/>
                <a:cs typeface="Arial" pitchFamily="34" charset="0"/>
              </a:rPr>
              <a:t>авиаташишлар</a:t>
            </a:r>
            <a:r>
              <a:rPr lang="ru-RU" sz="2400" dirty="0">
                <a:solidFill>
                  <a:srgbClr val="7030A0"/>
                </a:solidFill>
                <a:latin typeface="Arial" pitchFamily="34" charset="0"/>
                <a:cs typeface="Arial" pitchFamily="34" charset="0"/>
              </a:rPr>
              <a:t>, туризм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меҳмонхона хизматларини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солиқлардан озод</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кўзда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тутилган</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r>
              <a:rPr lang="uz-Cyrl-UZ" sz="2400" dirty="0">
                <a:solidFill>
                  <a:srgbClr val="7030A0"/>
                </a:solidFill>
                <a:latin typeface="Arial" pitchFamily="34" charset="0"/>
                <a:cs typeface="Arial" pitchFamily="34" charset="0"/>
              </a:rPr>
              <a:t>Туроператорлар, турагентлар ва туризм соҳасида меҳмонхона хизматлари кўрсатувчи субъектлар, «Uzbekistan Airways» АЖ ва унинг таркибий бўлинмалари, «Uzbekistan Airports» АЖ ва «Ўзаэронавигация маркази» давлат унитар корхонаси юридик шахслардан олинадиган ер ва мол-мулк солиқларида 2020 йил 1 апрелдан 31 декабрга қадар озод қилинди, шу билан бирга иш ҳақларига нисбатан ҳисобланадиган</a:t>
            </a:r>
            <a:endParaRPr lang="ru-RU" sz="2400" dirty="0">
              <a:solidFill>
                <a:srgbClr val="7030A0"/>
              </a:solidFill>
              <a:latin typeface="Arial" pitchFamily="34" charset="0"/>
              <a:cs typeface="Arial" pitchFamily="34" charset="0"/>
            </a:endParaRPr>
          </a:p>
          <a:p>
            <a:pPr algn="ctr">
              <a:buNone/>
            </a:pPr>
            <a:r>
              <a:rPr lang="ru-RU" sz="2400" dirty="0" err="1">
                <a:solidFill>
                  <a:srgbClr val="7030A0"/>
                </a:solidFill>
                <a:latin typeface="Arial" pitchFamily="34" charset="0"/>
                <a:cs typeface="Arial" pitchFamily="34" charset="0"/>
              </a:rPr>
              <a:t>ижтимоий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солиқнинг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ставкаси</a:t>
            </a:r>
            <a:r>
              <a:rPr lang="ru-RU" sz="2400" dirty="0">
                <a:solidFill>
                  <a:srgbClr val="7030A0"/>
                </a:solidFill>
                <a:latin typeface="Arial" pitchFamily="34" charset="0"/>
                <a:cs typeface="Arial" pitchFamily="34" charset="0"/>
              </a:rPr>
              <a:t> 12 </a:t>
            </a:r>
            <a:r>
              <a:rPr lang="ru-RU" sz="2400" dirty="0" err="1">
                <a:solidFill>
                  <a:srgbClr val="7030A0"/>
                </a:solidFill>
                <a:latin typeface="Arial" pitchFamily="34" charset="0"/>
                <a:cs typeface="Arial" pitchFamily="34" charset="0"/>
              </a:rPr>
              <a:t>баробар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пайсайтирилиб</a:t>
            </a:r>
            <a:r>
              <a:rPr lang="ru-RU" sz="2400" dirty="0">
                <a:solidFill>
                  <a:srgbClr val="7030A0"/>
                </a:solidFill>
                <a:latin typeface="Arial" pitchFamily="34" charset="0"/>
                <a:cs typeface="Arial" pitchFamily="34" charset="0"/>
              </a:rPr>
              <a:t>, 12 </a:t>
            </a:r>
            <a:r>
              <a:rPr lang="ru-RU" sz="2400" dirty="0" err="1">
                <a:solidFill>
                  <a:srgbClr val="7030A0"/>
                </a:solidFill>
                <a:latin typeface="Arial" pitchFamily="34" charset="0"/>
                <a:cs typeface="Arial" pitchFamily="34" charset="0"/>
              </a:rPr>
              <a:t>фоиздан</a:t>
            </a:r>
            <a:r>
              <a:rPr lang="ru-RU" sz="2400" dirty="0">
                <a:solidFill>
                  <a:srgbClr val="7030A0"/>
                </a:solidFill>
                <a:latin typeface="Arial" pitchFamily="34" charset="0"/>
                <a:cs typeface="Arial" pitchFamily="34" charset="0"/>
              </a:rPr>
              <a:t> 1 </a:t>
            </a:r>
            <a:r>
              <a:rPr lang="ru-RU" sz="2400" dirty="0" err="1">
                <a:solidFill>
                  <a:srgbClr val="7030A0"/>
                </a:solidFill>
                <a:latin typeface="Arial" pitchFamily="34" charset="0"/>
                <a:cs typeface="Arial" pitchFamily="34" charset="0"/>
              </a:rPr>
              <a:t>фоизга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туширилди</a:t>
            </a:r>
            <a:r>
              <a:rPr lang="ru-RU" sz="2400" dirty="0">
                <a:solidFill>
                  <a:srgbClr val="7030A0"/>
                </a:solidFill>
                <a:latin typeface="Arial" pitchFamily="34" charset="0"/>
                <a:cs typeface="Arial" pitchFamily="34" charset="0"/>
              </a:rPr>
              <a:t> [1].</a:t>
            </a:r>
          </a:p>
          <a:p>
            <a:pPr algn="ctr">
              <a:buNone/>
            </a:pPr>
            <a:endParaRPr lang="ru-RU" sz="2400"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916832"/>
            <a:ext cx="8229600" cy="4209331"/>
          </a:xfrm>
        </p:spPr>
        <p:txBody>
          <a:bodyPr>
            <a:normAutofit/>
          </a:bodyPr>
          <a:lstStyle/>
          <a:p>
            <a:pPr algn="ctr">
              <a:buNone/>
            </a:pPr>
            <a:r>
              <a:rPr lang="uz-Cyrl-UZ" sz="2600" b="1" dirty="0">
                <a:solidFill>
                  <a:srgbClr val="7030A0"/>
                </a:solidFill>
                <a:latin typeface="Arial" pitchFamily="34" charset="0"/>
                <a:cs typeface="Arial" pitchFamily="34" charset="0"/>
              </a:rPr>
              <a:t>2020 йил 1 апрелдан 1 октябргача якка тартибдаги тадбиркорлар учун ижтимоий солиқнинг минимал базавий суммаси (223000 сўм) 50 фоизгача камайтирилди ёки 111,5 минг сўмга туширилди. Ушбу имтиёз мамлакатимизда фаолият кўрсатаётган 239 мингта якка тартибдаги тадбиркорга деярли 160,0 млрд. сўм маблағини тежаш</a:t>
            </a:r>
            <a:endParaRPr lang="ru-RU" sz="2600" b="1" dirty="0">
              <a:solidFill>
                <a:srgbClr val="7030A0"/>
              </a:solidFill>
              <a:latin typeface="Arial" pitchFamily="34" charset="0"/>
              <a:cs typeface="Arial" pitchFamily="34" charset="0"/>
            </a:endParaRPr>
          </a:p>
          <a:p>
            <a:pPr algn="ctr">
              <a:buNone/>
            </a:pPr>
            <a:r>
              <a:rPr lang="ru-RU" sz="2600" b="1" dirty="0" err="1">
                <a:solidFill>
                  <a:srgbClr val="7030A0"/>
                </a:solidFill>
                <a:latin typeface="Arial" pitchFamily="34" charset="0"/>
                <a:cs typeface="Arial" pitchFamily="34" charset="0"/>
              </a:rPr>
              <a:t>имкониятини</a:t>
            </a:r>
            <a:r>
              <a:rPr lang="ru-RU" sz="2600" b="1" dirty="0">
                <a:solidFill>
                  <a:srgbClr val="7030A0"/>
                </a:solidFill>
                <a:latin typeface="Arial" pitchFamily="34" charset="0"/>
                <a:cs typeface="Arial" pitchFamily="34" charset="0"/>
              </a:rPr>
              <a:t> </a:t>
            </a:r>
            <a:r>
              <a:rPr lang="ru-RU" sz="2600" b="1" dirty="0" err="1">
                <a:solidFill>
                  <a:srgbClr val="7030A0"/>
                </a:solidFill>
                <a:latin typeface="Arial" pitchFamily="34" charset="0"/>
                <a:cs typeface="Arial" pitchFamily="34" charset="0"/>
              </a:rPr>
              <a:t>беради</a:t>
            </a:r>
            <a:r>
              <a:rPr lang="ru-RU" sz="2600" b="1" dirty="0">
                <a:solidFill>
                  <a:srgbClr val="7030A0"/>
                </a:solidFill>
                <a:latin typeface="Arial" pitchFamily="34" charset="0"/>
                <a:cs typeface="Arial" pitchFamily="34" charset="0"/>
              </a:rPr>
              <a:t> </a:t>
            </a:r>
            <a:r>
              <a:rPr lang="ru-RU" sz="2400" b="1" dirty="0">
                <a:solidFill>
                  <a:srgbClr val="7030A0"/>
                </a:solidFill>
                <a:latin typeface="Arial" pitchFamily="34" charset="0"/>
                <a:cs typeface="Arial" pitchFamily="34" charset="0"/>
              </a:rPr>
              <a:t>[1].</a:t>
            </a:r>
            <a:endParaRPr lang="ru-RU" sz="2400" b="1" dirty="0"/>
          </a:p>
          <a:p>
            <a:pPr algn="ctr">
              <a:buNone/>
            </a:pPr>
            <a:endParaRPr lang="ru-RU"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772816"/>
            <a:ext cx="8229600" cy="4353347"/>
          </a:xfrm>
        </p:spPr>
        <p:txBody>
          <a:bodyPr>
            <a:normAutofit/>
          </a:bodyPr>
          <a:lstStyle/>
          <a:p>
            <a:pPr algn="ctr">
              <a:buNone/>
            </a:pPr>
            <a:r>
              <a:rPr lang="uz-Cyrl-UZ" sz="2400" b="1" dirty="0">
                <a:solidFill>
                  <a:srgbClr val="7030A0"/>
                </a:solidFill>
                <a:latin typeface="Arial" pitchFamily="34" charset="0"/>
                <a:cs typeface="Arial" pitchFamily="34" charset="0"/>
              </a:rPr>
              <a:t>Жисмоний шахсларнинг йиллик даромади тўғрисидаги декларацияни топшириш муддати 2020 йил 1 августгача, мол-мулк ва ер солиғини тўлаш муддати 15 октябргача узайтирилди. Ҳисоб-китобларга қараганда, декларация тақдим этиши лозим бўлган 530 000 нафар фуқаро учун ҳисобланиши назарда тутилган 319 млрд. сўм миқдоридаги маблағлар, мол-мулк ва ер солиқлари бўйича жами 670 </a:t>
            </a:r>
            <a:r>
              <a:rPr lang="ru-RU" sz="2400" b="1" dirty="0">
                <a:solidFill>
                  <a:srgbClr val="7030A0"/>
                </a:solidFill>
                <a:latin typeface="Arial" pitchFamily="34" charset="0"/>
                <a:cs typeface="Arial" pitchFamily="34" charset="0"/>
              </a:rPr>
              <a:t>млрд. </a:t>
            </a:r>
            <a:r>
              <a:rPr lang="ru-RU" sz="2400" b="1" dirty="0" err="1">
                <a:solidFill>
                  <a:srgbClr val="7030A0"/>
                </a:solidFill>
                <a:latin typeface="Arial" pitchFamily="34" charset="0"/>
                <a:cs typeface="Arial" pitchFamily="34" charset="0"/>
              </a:rPr>
              <a:t>сўм</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маблағлар</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кечиктирилди</a:t>
            </a:r>
            <a:r>
              <a:rPr lang="ru-RU" sz="2400" b="1" dirty="0">
                <a:solidFill>
                  <a:srgbClr val="7030A0"/>
                </a:solidFill>
                <a:latin typeface="Arial" pitchFamily="34" charset="0"/>
                <a:cs typeface="Arial" pitchFamily="34" charset="0"/>
              </a:rPr>
              <a:t> [2].</a:t>
            </a:r>
          </a:p>
          <a:p>
            <a:pPr algn="ctr">
              <a:buNone/>
            </a:pP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dirty="0">
                <a:solidFill>
                  <a:srgbClr val="7030A0"/>
                </a:solidFill>
                <a:latin typeface="Arial" pitchFamily="34" charset="0"/>
                <a:cs typeface="Arial" pitchFamily="34" charset="0"/>
              </a:rPr>
              <a:t>Ўзбекистон Республикаси Президентининг 2017 йил 2 декабрдаги ПҚ-3422-сонли қарорига мувофиқ йиллик тушумида халқаро юк ташиш хизматлари экспорти улуши 50 ва ундан юқори фоизни ташкил этадиган миллий автотранспорт корхоналари ва товарларни ташишни ташкил этиш, омборга жойлаштириш, сақлаш, ишлов бериш ва тарқатиш билан шуғулланувчи транспорт-логистика компаниялари 2022 йилнинг 1 январига кадар </a:t>
            </a:r>
            <a:r>
              <a:rPr lang="uz-Cyrl-UZ" sz="2400" b="1" dirty="0">
                <a:solidFill>
                  <a:srgbClr val="7030A0"/>
                </a:solidFill>
                <a:latin typeface="Arial" pitchFamily="34" charset="0"/>
                <a:cs typeface="Arial" pitchFamily="34" charset="0"/>
              </a:rPr>
              <a:t>қўшилган қиймат солиғи, </a:t>
            </a:r>
            <a:r>
              <a:rPr lang="uz-Cyrl-UZ" sz="2400" dirty="0">
                <a:solidFill>
                  <a:srgbClr val="7030A0"/>
                </a:solidFill>
                <a:latin typeface="Arial" pitchFamily="34" charset="0"/>
                <a:cs typeface="Arial" pitchFamily="34" charset="0"/>
              </a:rPr>
              <a:t>мулк солиғи ҳамда ер солиғи тўлашдан озод қилинди</a:t>
            </a:r>
            <a:r>
              <a:rPr lang="uz-Cyrl-UZ" sz="2400" b="1" dirty="0">
                <a:solidFill>
                  <a:srgbClr val="7030A0"/>
                </a:solidFill>
                <a:latin typeface="Arial" pitchFamily="34" charset="0"/>
                <a:cs typeface="Arial" pitchFamily="34" charset="0"/>
              </a:rPr>
              <a:t> </a:t>
            </a:r>
            <a:r>
              <a:rPr lang="ru-RU" sz="2400" b="1" dirty="0">
                <a:solidFill>
                  <a:srgbClr val="7030A0"/>
                </a:solidFill>
                <a:latin typeface="Arial" pitchFamily="34" charset="0"/>
                <a:cs typeface="Arial" pitchFamily="34" charset="0"/>
              </a:rPr>
              <a:t>[2].</a:t>
            </a:r>
          </a:p>
          <a:p>
            <a:pPr algn="ctr">
              <a:buNone/>
            </a:pPr>
            <a:endParaRPr lang="ru-RU" sz="2400"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988840"/>
            <a:ext cx="8229600" cy="4137323"/>
          </a:xfrm>
        </p:spPr>
        <p:txBody>
          <a:bodyPr>
            <a:normAutofit/>
          </a:bodyPr>
          <a:lstStyle/>
          <a:p>
            <a:pPr algn="ctr">
              <a:buNone/>
            </a:pPr>
            <a:r>
              <a:rPr lang="ru-RU" sz="2800" b="1" dirty="0" err="1">
                <a:solidFill>
                  <a:srgbClr val="7030A0"/>
                </a:solidFill>
                <a:latin typeface="Arial" pitchFamily="34" charset="0"/>
                <a:cs typeface="Arial" pitchFamily="34" charset="0"/>
              </a:rPr>
              <a:t>Ўзбекистон</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Республикаси</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Давлат</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солиқ қўмитасининг маълумотларига</a:t>
            </a:r>
            <a:r>
              <a:rPr lang="ru-RU" sz="2800" b="1" dirty="0">
                <a:solidFill>
                  <a:srgbClr val="7030A0"/>
                </a:solidFill>
                <a:latin typeface="Arial" pitchFamily="34" charset="0"/>
                <a:cs typeface="Arial" pitchFamily="34" charset="0"/>
              </a:rPr>
              <a:t> </a:t>
            </a:r>
            <a:r>
              <a:rPr lang="uz-Cyrl-UZ" sz="2800" b="1" dirty="0">
                <a:solidFill>
                  <a:srgbClr val="7030A0"/>
                </a:solidFill>
                <a:latin typeface="Arial" pitchFamily="34" charset="0"/>
                <a:cs typeface="Arial" pitchFamily="34" charset="0"/>
              </a:rPr>
              <a:t>кўра, </a:t>
            </a:r>
            <a:r>
              <a:rPr lang="ru-RU" sz="2800" b="1" dirty="0">
                <a:solidFill>
                  <a:srgbClr val="7030A0"/>
                </a:solidFill>
                <a:latin typeface="Arial" pitchFamily="34" charset="0"/>
                <a:cs typeface="Arial" pitchFamily="34" charset="0"/>
              </a:rPr>
              <a:t>карантин </a:t>
            </a:r>
            <a:r>
              <a:rPr lang="ru-RU" sz="2800" b="1" dirty="0" err="1">
                <a:solidFill>
                  <a:srgbClr val="7030A0"/>
                </a:solidFill>
                <a:latin typeface="Arial" pitchFamily="34" charset="0"/>
                <a:cs typeface="Arial" pitchFamily="34" charset="0"/>
              </a:rPr>
              <a:t>даврида</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тадбиркорлик</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субъектларига</a:t>
            </a:r>
            <a:r>
              <a:rPr lang="ru-RU" sz="2800" b="1" dirty="0">
                <a:solidFill>
                  <a:srgbClr val="7030A0"/>
                </a:solidFill>
                <a:latin typeface="Arial" pitchFamily="34" charset="0"/>
                <a:cs typeface="Arial" pitchFamily="34" charset="0"/>
              </a:rPr>
              <a:t> </a:t>
            </a:r>
          </a:p>
          <a:p>
            <a:pPr algn="ctr">
              <a:buNone/>
            </a:pPr>
            <a:r>
              <a:rPr lang="ru-RU" sz="2800" b="1" dirty="0">
                <a:solidFill>
                  <a:srgbClr val="7030A0"/>
                </a:solidFill>
                <a:latin typeface="Arial" pitchFamily="34" charset="0"/>
                <a:cs typeface="Arial" pitchFamily="34" charset="0"/>
              </a:rPr>
              <a:t>6 766,7 миллион </a:t>
            </a:r>
            <a:r>
              <a:rPr lang="ru-RU" sz="2800" b="1" dirty="0" err="1">
                <a:solidFill>
                  <a:srgbClr val="7030A0"/>
                </a:solidFill>
                <a:latin typeface="Arial" pitchFamily="34" charset="0"/>
                <a:cs typeface="Arial" pitchFamily="34" charset="0"/>
              </a:rPr>
              <a:t>сўмлик</a:t>
            </a:r>
            <a:endParaRPr lang="ru-RU" sz="2800" b="1" dirty="0">
              <a:solidFill>
                <a:srgbClr val="7030A0"/>
              </a:solidFill>
              <a:latin typeface="Arial" pitchFamily="34" charset="0"/>
              <a:cs typeface="Arial" pitchFamily="34" charset="0"/>
            </a:endParaRPr>
          </a:p>
          <a:p>
            <a:pPr algn="ctr">
              <a:buNone/>
            </a:pP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солиқларни тўлаш</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муддатини</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кечиктиришга</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рухсат</a:t>
            </a:r>
            <a:r>
              <a:rPr lang="ru-RU" sz="2800" b="1" dirty="0">
                <a:solidFill>
                  <a:srgbClr val="7030A0"/>
                </a:solidFill>
                <a:latin typeface="Arial" pitchFamily="34" charset="0"/>
                <a:cs typeface="Arial" pitchFamily="34" charset="0"/>
              </a:rPr>
              <a:t> </a:t>
            </a:r>
            <a:r>
              <a:rPr lang="ru-RU" sz="2800" b="1" dirty="0" err="1">
                <a:solidFill>
                  <a:srgbClr val="7030A0"/>
                </a:solidFill>
                <a:latin typeface="Arial" pitchFamily="34" charset="0"/>
                <a:cs typeface="Arial" pitchFamily="34" charset="0"/>
              </a:rPr>
              <a:t>берилди</a:t>
            </a:r>
            <a:r>
              <a:rPr lang="ru-RU" sz="2800" b="1" dirty="0">
                <a:solidFill>
                  <a:srgbClr val="7030A0"/>
                </a:solidFill>
                <a:latin typeface="Arial" pitchFamily="34" charset="0"/>
                <a:cs typeface="Arial" pitchFamily="34" charset="0"/>
              </a:rPr>
              <a:t>.</a:t>
            </a:r>
          </a:p>
          <a:p>
            <a:pPr algn="ctr">
              <a:buNone/>
            </a:pPr>
            <a:endParaRPr lang="ru-RU"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spcBef>
                <a:spcPts val="0"/>
              </a:spcBef>
              <a:buNone/>
            </a:pPr>
            <a:r>
              <a:rPr lang="uz-Cyrl-UZ" sz="2400" dirty="0">
                <a:solidFill>
                  <a:srgbClr val="7030A0"/>
                </a:solidFill>
                <a:latin typeface="Arial" pitchFamily="34" charset="0"/>
                <a:cs typeface="Arial" pitchFamily="34" charset="0"/>
              </a:rPr>
              <a:t>Ўзбекистон Республикаси Президентининг 2020 йил 19 мартдаги “Коронавирус пандемияси ва глобал инқироз ҳолатларининг иқтисодиѐт тармоқларига салбий таъсирини юмшатиш бўйича биринчи навбатдаги чора-тадбирлар тўғрисида”ги ПФ-5969-сонли фармонига кўра, тижорат банклари томонидан молиявий қийинчиликларга</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дуч келган юридик ва жисмоний шахслар, якка тартибдаги тадбиркорларнинг кредитлари бўйича тўловлар 2020 йилнинг 1 октябрига қадар кечиктирилди.</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Тижорат банкларининг тўлови кечиктирилган</a:t>
            </a:r>
            <a:endParaRPr lang="ru-RU" sz="2400" dirty="0">
              <a:solidFill>
                <a:srgbClr val="7030A0"/>
              </a:solidFill>
              <a:latin typeface="Arial" pitchFamily="34" charset="0"/>
              <a:cs typeface="Arial" pitchFamily="34" charset="0"/>
            </a:endParaRPr>
          </a:p>
          <a:p>
            <a:pPr algn="ctr">
              <a:spcBef>
                <a:spcPts val="0"/>
              </a:spcBef>
              <a:buNone/>
            </a:pPr>
            <a:r>
              <a:rPr lang="uz-Cyrl-UZ" sz="2400" dirty="0">
                <a:solidFill>
                  <a:srgbClr val="7030A0"/>
                </a:solidFill>
                <a:latin typeface="Arial" pitchFamily="34" charset="0"/>
                <a:cs typeface="Arial" pitchFamily="34" charset="0"/>
              </a:rPr>
              <a:t>кредитлари миқдори 19,6 трлн. сўмни ташкил этди </a:t>
            </a:r>
            <a:r>
              <a:rPr lang="ru-RU" sz="2400" dirty="0">
                <a:solidFill>
                  <a:srgbClr val="7030A0"/>
                </a:solidFill>
                <a:latin typeface="Arial" pitchFamily="34" charset="0"/>
                <a:cs typeface="Arial" pitchFamily="34" charset="0"/>
              </a:rPr>
              <a:t>[1].</a:t>
            </a:r>
          </a:p>
          <a:p>
            <a:pPr algn="ctr">
              <a:buNone/>
            </a:pPr>
            <a:endParaRPr lang="ru-RU" sz="2400"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8FFB91-C626-4CA4-9B85-551C9EB758E4}"/>
              </a:ext>
            </a:extLst>
          </p:cNvPr>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C423BE81-E954-4439-BED8-8715D6463EFE}"/>
              </a:ext>
            </a:extLst>
          </p:cNvPr>
          <p:cNvSpPr>
            <a:spLocks noGrp="1"/>
          </p:cNvSpPr>
          <p:nvPr>
            <p:ph idx="1"/>
          </p:nvPr>
        </p:nvSpPr>
        <p:spPr>
          <a:xfrm>
            <a:off x="457200" y="1988840"/>
            <a:ext cx="8229600" cy="4137323"/>
          </a:xfrm>
        </p:spPr>
        <p:txBody>
          <a:bodyPr>
            <a:normAutofit fontScale="62500" lnSpcReduction="20000"/>
          </a:bodyPr>
          <a:lstStyle/>
          <a:p>
            <a:pPr marL="0" indent="0" algn="ctr">
              <a:buNone/>
            </a:pPr>
            <a:r>
              <a:rPr lang="ru-RU" dirty="0" err="1">
                <a:solidFill>
                  <a:srgbClr val="7030A0"/>
                </a:solidFill>
                <a:latin typeface="Arial" panose="020B0604020202020204" pitchFamily="34" charset="0"/>
                <a:cs typeface="Arial" panose="020B0604020202020204" pitchFamily="34" charset="0"/>
              </a:rPr>
              <a:t>Ўзбекистон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Республикаси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Президентининг</a:t>
            </a:r>
            <a:r>
              <a:rPr lang="ru-RU" dirty="0">
                <a:solidFill>
                  <a:srgbClr val="7030A0"/>
                </a:solidFill>
                <a:latin typeface="Arial" panose="020B0604020202020204" pitchFamily="34" charset="0"/>
                <a:cs typeface="Arial" panose="020B0604020202020204" pitchFamily="34" charset="0"/>
              </a:rPr>
              <a:t> «2018 </a:t>
            </a:r>
            <a:r>
              <a:rPr lang="uz-Cyrl-UZ" dirty="0">
                <a:solidFill>
                  <a:srgbClr val="7030A0"/>
                </a:solidFill>
                <a:latin typeface="Arial" panose="020B0604020202020204" pitchFamily="34" charset="0"/>
                <a:cs typeface="Arial" panose="020B0604020202020204" pitchFamily="34" charset="0"/>
              </a:rPr>
              <a:t>-</a:t>
            </a:r>
            <a:r>
              <a:rPr lang="ru-RU" dirty="0">
                <a:solidFill>
                  <a:srgbClr val="7030A0"/>
                </a:solidFill>
                <a:latin typeface="Arial" panose="020B0604020202020204" pitchFamily="34" charset="0"/>
                <a:cs typeface="Arial" panose="020B0604020202020204" pitchFamily="34" charset="0"/>
              </a:rPr>
              <a:t> 2022 </a:t>
            </a:r>
            <a:r>
              <a:rPr lang="ru-RU" dirty="0" err="1">
                <a:solidFill>
                  <a:srgbClr val="7030A0"/>
                </a:solidFill>
                <a:latin typeface="Arial" panose="020B0604020202020204" pitchFamily="34" charset="0"/>
                <a:cs typeface="Arial" panose="020B0604020202020204" pitchFamily="34" charset="0"/>
              </a:rPr>
              <a:t>йилларда</a:t>
            </a:r>
            <a:r>
              <a:rPr lang="ru-RU" dirty="0">
                <a:solidFill>
                  <a:srgbClr val="7030A0"/>
                </a:solidFill>
                <a:latin typeface="Arial" panose="020B0604020202020204" pitchFamily="34" charset="0"/>
                <a:cs typeface="Arial" panose="020B0604020202020204" pitchFamily="34" charset="0"/>
              </a:rPr>
              <a:t> транспорт </a:t>
            </a:r>
            <a:r>
              <a:rPr lang="ru-RU" dirty="0" err="1">
                <a:solidFill>
                  <a:srgbClr val="7030A0"/>
                </a:solidFill>
                <a:latin typeface="Arial" panose="020B0604020202020204" pitchFamily="34" charset="0"/>
                <a:cs typeface="Arial" panose="020B0604020202020204" pitchFamily="34" charset="0"/>
              </a:rPr>
              <a:t>инфратузилмасини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такомиллаштириш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юк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ташишнинг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ташқи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савдо</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йўналишларини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диверсификациялаш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чора-тадбирлари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тўғрисида‖ги</a:t>
            </a:r>
            <a:r>
              <a:rPr lang="ru-RU" dirty="0">
                <a:solidFill>
                  <a:srgbClr val="7030A0"/>
                </a:solidFill>
                <a:latin typeface="Arial" panose="020B0604020202020204" pitchFamily="34" charset="0"/>
                <a:cs typeface="Arial" panose="020B0604020202020204" pitchFamily="34" charset="0"/>
              </a:rPr>
              <a:t> 2017 </a:t>
            </a:r>
            <a:r>
              <a:rPr lang="ru-RU" dirty="0" err="1">
                <a:solidFill>
                  <a:srgbClr val="7030A0"/>
                </a:solidFill>
                <a:latin typeface="Arial" panose="020B0604020202020204" pitchFamily="34" charset="0"/>
                <a:cs typeface="Arial" panose="020B0604020202020204" pitchFamily="34" charset="0"/>
              </a:rPr>
              <a:t>йил</a:t>
            </a:r>
            <a:r>
              <a:rPr lang="ru-RU" dirty="0">
                <a:solidFill>
                  <a:srgbClr val="7030A0"/>
                </a:solidFill>
                <a:latin typeface="Arial" panose="020B0604020202020204" pitchFamily="34" charset="0"/>
                <a:cs typeface="Arial" panose="020B0604020202020204" pitchFamily="34" charset="0"/>
              </a:rPr>
              <a:t> 2 </a:t>
            </a:r>
            <a:r>
              <a:rPr lang="ru-RU" dirty="0" err="1">
                <a:solidFill>
                  <a:srgbClr val="7030A0"/>
                </a:solidFill>
                <a:latin typeface="Arial" panose="020B0604020202020204" pitchFamily="34" charset="0"/>
                <a:cs typeface="Arial" panose="020B0604020202020204" pitchFamily="34" charset="0"/>
              </a:rPr>
              <a:t>декабрдаги</a:t>
            </a:r>
            <a:r>
              <a:rPr lang="ru-RU" dirty="0">
                <a:solidFill>
                  <a:srgbClr val="7030A0"/>
                </a:solidFill>
                <a:latin typeface="Arial" panose="020B0604020202020204" pitchFamily="34" charset="0"/>
                <a:cs typeface="Arial" panose="020B0604020202020204" pitchFamily="34" charset="0"/>
              </a:rPr>
              <a:t> ПҚ-3422- </a:t>
            </a:r>
            <a:r>
              <a:rPr lang="ru-RU" dirty="0" err="1">
                <a:solidFill>
                  <a:srgbClr val="7030A0"/>
                </a:solidFill>
                <a:latin typeface="Arial" panose="020B0604020202020204" pitchFamily="34" charset="0"/>
                <a:cs typeface="Arial" panose="020B0604020202020204" pitchFamily="34" charset="0"/>
              </a:rPr>
              <a:t>сонли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қарорига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мувофиқ</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йиллик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тушумида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халқаро</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юк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хизматлари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экспорти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улуши</a:t>
            </a:r>
            <a:r>
              <a:rPr lang="ru-RU" dirty="0">
                <a:solidFill>
                  <a:srgbClr val="7030A0"/>
                </a:solidFill>
                <a:latin typeface="Arial" panose="020B0604020202020204" pitchFamily="34" charset="0"/>
                <a:cs typeface="Arial" panose="020B0604020202020204" pitchFamily="34" charset="0"/>
              </a:rPr>
              <a:t> 50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ундан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юқори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фоизни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ташкил</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этадиган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миллий</a:t>
            </a:r>
            <a:r>
              <a:rPr lang="ru-RU" dirty="0">
                <a:solidFill>
                  <a:srgbClr val="7030A0"/>
                </a:solidFill>
                <a:latin typeface="Arial" panose="020B0604020202020204" pitchFamily="34" charset="0"/>
                <a:cs typeface="Arial" panose="020B0604020202020204" pitchFamily="34" charset="0"/>
              </a:rPr>
              <a:t> автотранспорт </a:t>
            </a:r>
            <a:r>
              <a:rPr lang="ru-RU" dirty="0" err="1">
                <a:solidFill>
                  <a:srgbClr val="7030A0"/>
                </a:solidFill>
                <a:latin typeface="Arial" panose="020B0604020202020204" pitchFamily="34" charset="0"/>
                <a:cs typeface="Arial" panose="020B0604020202020204" pitchFamily="34" charset="0"/>
              </a:rPr>
              <a:t>корхоналари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товарларни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ташишни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ташкил</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этиш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омборга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жойлаштириш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сақлаш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ишлов</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бериш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тарқатиш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билан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шуғулланувчи</a:t>
            </a:r>
            <a:r>
              <a:rPr lang="ru-RU" dirty="0">
                <a:solidFill>
                  <a:srgbClr val="7030A0"/>
                </a:solidFill>
                <a:latin typeface="Arial" panose="020B0604020202020204" pitchFamily="34" charset="0"/>
                <a:cs typeface="Arial" panose="020B0604020202020204" pitchFamily="34" charset="0"/>
              </a:rPr>
              <a:t> транспорт-логистика </a:t>
            </a:r>
            <a:r>
              <a:rPr lang="ru-RU" dirty="0" err="1">
                <a:solidFill>
                  <a:srgbClr val="7030A0"/>
                </a:solidFill>
                <a:latin typeface="Arial" panose="020B0604020202020204" pitchFamily="34" charset="0"/>
                <a:cs typeface="Arial" panose="020B0604020202020204" pitchFamily="34" charset="0"/>
              </a:rPr>
              <a:t>компаниялари</a:t>
            </a:r>
            <a:r>
              <a:rPr lang="ru-RU" dirty="0">
                <a:solidFill>
                  <a:srgbClr val="7030A0"/>
                </a:solidFill>
                <a:latin typeface="Arial" panose="020B0604020202020204" pitchFamily="34" charset="0"/>
                <a:cs typeface="Arial" panose="020B0604020202020204" pitchFamily="34" charset="0"/>
              </a:rPr>
              <a:t> 2022 </a:t>
            </a:r>
            <a:r>
              <a:rPr lang="ru-RU" dirty="0" err="1">
                <a:solidFill>
                  <a:srgbClr val="7030A0"/>
                </a:solidFill>
                <a:latin typeface="Arial" panose="020B0604020202020204" pitchFamily="34" charset="0"/>
                <a:cs typeface="Arial" panose="020B0604020202020204" pitchFamily="34" charset="0"/>
              </a:rPr>
              <a:t>йилнинг</a:t>
            </a:r>
            <a:r>
              <a:rPr lang="ru-RU" dirty="0">
                <a:solidFill>
                  <a:srgbClr val="7030A0"/>
                </a:solidFill>
                <a:latin typeface="Arial" panose="020B0604020202020204" pitchFamily="34" charset="0"/>
                <a:cs typeface="Arial" panose="020B0604020202020204" pitchFamily="34" charset="0"/>
              </a:rPr>
              <a:t> 1 </a:t>
            </a:r>
            <a:r>
              <a:rPr lang="ru-RU" dirty="0" err="1">
                <a:solidFill>
                  <a:srgbClr val="7030A0"/>
                </a:solidFill>
                <a:latin typeface="Arial" panose="020B0604020202020204" pitchFamily="34" charset="0"/>
                <a:cs typeface="Arial" panose="020B0604020202020204" pitchFamily="34" charset="0"/>
              </a:rPr>
              <a:t>январига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кадар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қўшилган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қиймат</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солиғи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мулк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солиғи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ҳамда</a:t>
            </a:r>
            <a:r>
              <a:rPr lang="ru-RU" dirty="0">
                <a:solidFill>
                  <a:srgbClr val="7030A0"/>
                </a:solidFill>
                <a:latin typeface="Arial" panose="020B0604020202020204" pitchFamily="34" charset="0"/>
                <a:cs typeface="Arial" panose="020B0604020202020204" pitchFamily="34" charset="0"/>
              </a:rPr>
              <a:t> ер </a:t>
            </a:r>
            <a:r>
              <a:rPr lang="ru-RU" dirty="0" err="1">
                <a:solidFill>
                  <a:srgbClr val="7030A0"/>
                </a:solidFill>
                <a:latin typeface="Arial" panose="020B0604020202020204" pitchFamily="34" charset="0"/>
                <a:cs typeface="Arial" panose="020B0604020202020204" pitchFamily="34" charset="0"/>
              </a:rPr>
              <a:t>солиғи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тўлашдан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озод</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қилинган</a:t>
            </a:r>
            <a:r>
              <a:rPr lang="ru-RU" dirty="0">
                <a:solidFill>
                  <a:srgbClr val="7030A0"/>
                </a:solidFill>
                <a:latin typeface="Arial" panose="020B0604020202020204" pitchFamily="34" charset="0"/>
                <a:cs typeface="Arial" panose="020B0604020202020204" pitchFamily="34" charset="0"/>
              </a:rPr>
              <a:t>, бунда </a:t>
            </a:r>
            <a:r>
              <a:rPr lang="ru-RU" dirty="0" err="1">
                <a:solidFill>
                  <a:srgbClr val="7030A0"/>
                </a:solidFill>
                <a:latin typeface="Arial" panose="020B0604020202020204" pitchFamily="34" charset="0"/>
                <a:cs typeface="Arial" panose="020B0604020202020204" pitchFamily="34" charset="0"/>
              </a:rPr>
              <a:t>бўшаган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ўзининг</a:t>
            </a:r>
            <a:r>
              <a:rPr lang="ru-RU" dirty="0">
                <a:solidFill>
                  <a:srgbClr val="7030A0"/>
                </a:solidFill>
                <a:latin typeface="Arial" panose="020B0604020202020204" pitchFamily="34" charset="0"/>
                <a:cs typeface="Arial" panose="020B0604020202020204" pitchFamily="34" charset="0"/>
              </a:rPr>
              <a:t> автотранспорт </a:t>
            </a:r>
            <a:r>
              <a:rPr lang="ru-RU" dirty="0" err="1">
                <a:solidFill>
                  <a:srgbClr val="7030A0"/>
                </a:solidFill>
                <a:latin typeface="Arial" panose="020B0604020202020204" pitchFamily="34" charset="0"/>
                <a:cs typeface="Arial" panose="020B0604020202020204" pitchFamily="34" charset="0"/>
              </a:rPr>
              <a:t>воситалари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паркини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кенгайтиришга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ишлаб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чиқариш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қувватларини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модернизациялашга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замонавий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омборхона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терминаллари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барпо</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этишга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банк </a:t>
            </a:r>
            <a:r>
              <a:rPr lang="ru-RU" dirty="0" err="1">
                <a:solidFill>
                  <a:srgbClr val="7030A0"/>
                </a:solidFill>
                <a:latin typeface="Arial" panose="020B0604020202020204" pitchFamily="34" charset="0"/>
                <a:cs typeface="Arial" panose="020B0604020202020204" pitchFamily="34" charset="0"/>
              </a:rPr>
              <a:t>кредитларини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тўлашга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йўналтирилиши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шартлиги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белгилаб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қўйилган</a:t>
            </a:r>
            <a:r>
              <a:rPr lang="ru-RU" dirty="0">
                <a:solidFill>
                  <a:srgbClr val="7030A0"/>
                </a:solidFill>
                <a:latin typeface="Arial" panose="020B0604020202020204" pitchFamily="34" charset="0"/>
                <a:cs typeface="Arial" panose="020B0604020202020204" pitchFamily="34" charset="0"/>
              </a:rPr>
              <a:t>.</a:t>
            </a:r>
            <a:endParaRPr lang="ru-RU"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63450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323528" y="1600200"/>
            <a:ext cx="8363272" cy="4781128"/>
          </a:xfrm>
        </p:spPr>
        <p:txBody>
          <a:bodyPr>
            <a:normAutofit fontScale="92500"/>
          </a:bodyPr>
          <a:lstStyle/>
          <a:p>
            <a:pPr algn="ctr">
              <a:lnSpc>
                <a:spcPct val="110000"/>
              </a:lnSpc>
              <a:spcBef>
                <a:spcPts val="0"/>
              </a:spcBef>
              <a:buNone/>
            </a:pPr>
            <a:r>
              <a:rPr lang="uz-Cyrl-UZ" sz="2400" dirty="0">
                <a:solidFill>
                  <a:srgbClr val="7030A0"/>
                </a:solidFill>
                <a:latin typeface="Arial" pitchFamily="34" charset="0"/>
                <a:cs typeface="Arial" pitchFamily="34" charset="0"/>
              </a:rPr>
              <a:t>Ўзбекистон Республикаси Молия вазирлиги ҳузурида 10 трлн.сўм миқдоридаги маблағга эга бўлган “Инқирозга қарши фонд” ташкил этилди.</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Коронавирус пандемиясига қарши курашиш тадбирлари режадагидан узоқроқ муддат давом этаётганлиги сабабли қўшимча харажатлар учун талаб этиладиган маблағ 13,4 трлн сўмгача оширилди. Жамғарманинг оширилган 3,4 трлн сўмлик харажатларининг 1,7 трлн сўми Давлат бюджети харажатларининг мақбуллаштирилган маблағлари ҳисобидан, қолган 1,7 трлн сўми Халқаро молия институтларининг имтиёзли кредитлари ҳисобидан қопланади (2020 йил ноябрь)</a:t>
            </a:r>
            <a:r>
              <a:rPr lang="ru-RU" sz="2400" dirty="0">
                <a:solidFill>
                  <a:srgbClr val="7030A0"/>
                </a:solidFill>
                <a:latin typeface="Arial" pitchFamily="34" charset="0"/>
                <a:cs typeface="Arial" pitchFamily="34" charset="0"/>
              </a:rPr>
              <a:t> [1].</a:t>
            </a:r>
          </a:p>
          <a:p>
            <a:pPr algn="ctr">
              <a:buNone/>
            </a:pPr>
            <a:endParaRPr lang="ru-RU" sz="2400"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600200"/>
            <a:ext cx="8435280" cy="4781128"/>
          </a:xfrm>
        </p:spPr>
        <p:txBody>
          <a:bodyPr>
            <a:normAutofit fontScale="85000" lnSpcReduction="20000"/>
          </a:bodyPr>
          <a:lstStyle/>
          <a:p>
            <a:pPr algn="ctr">
              <a:lnSpc>
                <a:spcPct val="120000"/>
              </a:lnSpc>
              <a:spcBef>
                <a:spcPts val="0"/>
              </a:spcBef>
              <a:buNone/>
            </a:pPr>
            <a:r>
              <a:rPr lang="uz-Cyrl-UZ" sz="2400" dirty="0">
                <a:solidFill>
                  <a:srgbClr val="7030A0"/>
                </a:solidFill>
                <a:latin typeface="Arial" pitchFamily="34" charset="0"/>
                <a:cs typeface="Arial" pitchFamily="34" charset="0"/>
              </a:rPr>
              <a:t>2020 йилнинг 27 май ҳолатига кўра, Жамғарманинг жами даромади 7,44 трлн сўм бўлган, шуларнинг 7,32 трлн сўми (98,3%) халқаро молия институтларининг имтиёзли кредитлари эвазига шакллантирилган.</a:t>
            </a:r>
            <a:endParaRPr lang="ru-RU" sz="2400" dirty="0">
              <a:solidFill>
                <a:srgbClr val="7030A0"/>
              </a:solidFill>
              <a:latin typeface="Arial" pitchFamily="34" charset="0"/>
              <a:cs typeface="Arial" pitchFamily="34" charset="0"/>
            </a:endParaRPr>
          </a:p>
          <a:p>
            <a:pPr algn="ctr">
              <a:lnSpc>
                <a:spcPct val="120000"/>
              </a:lnSpc>
              <a:spcBef>
                <a:spcPts val="0"/>
              </a:spcBef>
              <a:buNone/>
            </a:pPr>
            <a:r>
              <a:rPr lang="ru-RU" sz="2400" dirty="0" err="1">
                <a:solidFill>
                  <a:srgbClr val="7030A0"/>
                </a:solidFill>
                <a:latin typeface="Arial" pitchFamily="34" charset="0"/>
                <a:cs typeface="Arial" pitchFamily="34" charset="0"/>
              </a:rPr>
              <a:t>Бугунги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кунгача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жами</a:t>
            </a:r>
            <a:r>
              <a:rPr lang="ru-RU" sz="2400" dirty="0">
                <a:solidFill>
                  <a:srgbClr val="7030A0"/>
                </a:solidFill>
                <a:latin typeface="Arial" pitchFamily="34" charset="0"/>
                <a:cs typeface="Arial" pitchFamily="34" charset="0"/>
              </a:rPr>
              <a:t> 3,3 </a:t>
            </a:r>
            <a:r>
              <a:rPr lang="ru-RU" sz="2400" dirty="0" err="1">
                <a:solidFill>
                  <a:srgbClr val="7030A0"/>
                </a:solidFill>
                <a:latin typeface="Arial" pitchFamily="34" charset="0"/>
                <a:cs typeface="Arial" pitchFamily="34" charset="0"/>
              </a:rPr>
              <a:t>трлн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сўм</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харажат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қилинган</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err="1">
                <a:solidFill>
                  <a:srgbClr val="7030A0"/>
                </a:solidFill>
                <a:latin typeface="Arial" pitchFamily="34" charset="0"/>
                <a:cs typeface="Arial" pitchFamily="34" charset="0"/>
              </a:rPr>
              <a:t>Энг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кўп</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маблағ Санитария-эпидемиологик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осойишталик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агентилигига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ажратилган</a:t>
            </a:r>
            <a:r>
              <a:rPr lang="ru-RU" sz="2400" dirty="0">
                <a:solidFill>
                  <a:srgbClr val="7030A0"/>
                </a:solidFill>
                <a:latin typeface="Arial" pitchFamily="34" charset="0"/>
                <a:cs typeface="Arial" pitchFamily="34" charset="0"/>
              </a:rPr>
              <a:t> - 573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сўм</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err="1">
                <a:solidFill>
                  <a:srgbClr val="7030A0"/>
                </a:solidFill>
                <a:latin typeface="Arial" pitchFamily="34" charset="0"/>
                <a:cs typeface="Arial" pitchFamily="34" charset="0"/>
              </a:rPr>
              <a:t>Кейинги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кўп</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маблағ «Иссиқ электр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станциялар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сарфланган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500 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сўм</a:t>
            </a:r>
            <a:r>
              <a:rPr lang="ru-RU" sz="2400" dirty="0">
                <a:solidFill>
                  <a:srgbClr val="7030A0"/>
                </a:solidFill>
                <a:latin typeface="Arial" pitchFamily="34" charset="0"/>
                <a:cs typeface="Arial" pitchFamily="34" charset="0"/>
              </a:rPr>
              <a:t> субсидия </a:t>
            </a:r>
            <a:r>
              <a:rPr lang="ru-RU" sz="2400" dirty="0" err="1">
                <a:solidFill>
                  <a:srgbClr val="7030A0"/>
                </a:solidFill>
                <a:latin typeface="Arial" pitchFamily="34" charset="0"/>
                <a:cs typeface="Arial" pitchFamily="34" charset="0"/>
              </a:rPr>
              <a:t>берилган</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err="1">
                <a:solidFill>
                  <a:srgbClr val="7030A0"/>
                </a:solidFill>
                <a:latin typeface="Arial" pitchFamily="34" charset="0"/>
                <a:cs typeface="Arial" pitchFamily="34" charset="0"/>
              </a:rPr>
              <a:t>Бошқа йирик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харажатлар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қуйидагилар:</a:t>
            </a:r>
            <a:endParaRPr lang="ru-RU" sz="2400" dirty="0">
              <a:solidFill>
                <a:srgbClr val="7030A0"/>
              </a:solidFill>
              <a:latin typeface="Arial" pitchFamily="34" charset="0"/>
              <a:cs typeface="Arial" pitchFamily="34" charset="0"/>
            </a:endParaRPr>
          </a:p>
          <a:p>
            <a:pPr algn="ctr">
              <a:lnSpc>
                <a:spcPct val="120000"/>
              </a:lnSpc>
              <a:spcBef>
                <a:spcPts val="0"/>
              </a:spcBef>
              <a:buNone/>
            </a:pPr>
            <a:r>
              <a:rPr lang="ru-RU" sz="2400" dirty="0">
                <a:solidFill>
                  <a:srgbClr val="7030A0"/>
                </a:solidFill>
                <a:latin typeface="Arial" pitchFamily="34" charset="0"/>
                <a:cs typeface="Arial" pitchFamily="34" charset="0"/>
              </a:rPr>
              <a:t>406 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 “</a:t>
            </a:r>
            <a:r>
              <a:rPr lang="ru-RU" sz="2400" dirty="0" err="1">
                <a:solidFill>
                  <a:srgbClr val="7030A0"/>
                </a:solidFill>
                <a:latin typeface="Arial" pitchFamily="34" charset="0"/>
                <a:cs typeface="Arial" pitchFamily="34" charset="0"/>
              </a:rPr>
              <a:t>Uzbekistan</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Airways</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АЖга</a:t>
            </a:r>
            <a:r>
              <a:rPr lang="ru-RU" sz="2400" dirty="0">
                <a:solidFill>
                  <a:srgbClr val="7030A0"/>
                </a:solidFill>
                <a:latin typeface="Arial" pitchFamily="34" charset="0"/>
                <a:cs typeface="Arial" pitchFamily="34" charset="0"/>
              </a:rPr>
              <a:t> ссуда;</a:t>
            </a:r>
          </a:p>
          <a:p>
            <a:pPr algn="ctr">
              <a:lnSpc>
                <a:spcPct val="120000"/>
              </a:lnSpc>
              <a:spcBef>
                <a:spcPts val="0"/>
              </a:spcBef>
              <a:buNone/>
            </a:pPr>
            <a:r>
              <a:rPr lang="ru-RU" sz="2400" dirty="0">
                <a:solidFill>
                  <a:srgbClr val="7030A0"/>
                </a:solidFill>
                <a:latin typeface="Arial" pitchFamily="34" charset="0"/>
                <a:cs typeface="Arial" pitchFamily="34" charset="0"/>
              </a:rPr>
              <a:t>401 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Ўзбекнефтгаз</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АЖга</a:t>
            </a:r>
            <a:r>
              <a:rPr lang="ru-RU" sz="2400" dirty="0">
                <a:solidFill>
                  <a:srgbClr val="7030A0"/>
                </a:solidFill>
                <a:latin typeface="Arial" pitchFamily="34" charset="0"/>
                <a:cs typeface="Arial" pitchFamily="34" charset="0"/>
              </a:rPr>
              <a:t> субсидия;</a:t>
            </a:r>
          </a:p>
          <a:p>
            <a:pPr algn="ctr">
              <a:lnSpc>
                <a:spcPct val="120000"/>
              </a:lnSpc>
              <a:spcBef>
                <a:spcPts val="0"/>
              </a:spcBef>
              <a:buNone/>
            </a:pPr>
            <a:r>
              <a:rPr lang="ru-RU" sz="2400" dirty="0">
                <a:solidFill>
                  <a:srgbClr val="7030A0"/>
                </a:solidFill>
                <a:latin typeface="Arial" pitchFamily="34" charset="0"/>
                <a:cs typeface="Arial" pitchFamily="34" charset="0"/>
              </a:rPr>
              <a:t>101 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Uzbekistan</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Airports</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АЖга</a:t>
            </a:r>
            <a:r>
              <a:rPr lang="ru-RU" sz="2400" dirty="0">
                <a:solidFill>
                  <a:srgbClr val="7030A0"/>
                </a:solidFill>
                <a:latin typeface="Arial" pitchFamily="34" charset="0"/>
                <a:cs typeface="Arial" pitchFamily="34" charset="0"/>
              </a:rPr>
              <a:t> ссуда;</a:t>
            </a:r>
          </a:p>
          <a:p>
            <a:pPr algn="ctr">
              <a:lnSpc>
                <a:spcPct val="120000"/>
              </a:lnSpc>
              <a:spcBef>
                <a:spcPts val="0"/>
              </a:spcBef>
              <a:buNone/>
            </a:pPr>
            <a:r>
              <a:rPr lang="ru-RU" sz="2400" dirty="0">
                <a:solidFill>
                  <a:srgbClr val="7030A0"/>
                </a:solidFill>
                <a:latin typeface="Arial" pitchFamily="34" charset="0"/>
                <a:cs typeface="Arial" pitchFamily="34" charset="0"/>
              </a:rPr>
              <a:t>100 </a:t>
            </a:r>
            <a:r>
              <a:rPr lang="ru-RU" sz="2400" dirty="0" err="1">
                <a:solidFill>
                  <a:srgbClr val="7030A0"/>
                </a:solidFill>
                <a:latin typeface="Arial" pitchFamily="34" charset="0"/>
                <a:cs typeface="Arial" pitchFamily="34" charset="0"/>
              </a:rPr>
              <a:t>млрд</a:t>
            </a:r>
            <a:r>
              <a:rPr lang="ru-RU" sz="2400" dirty="0">
                <a:solidFill>
                  <a:srgbClr val="7030A0"/>
                </a:solidFill>
                <a:latin typeface="Arial" pitchFamily="34" charset="0"/>
                <a:cs typeface="Arial" pitchFamily="34" charset="0"/>
              </a:rPr>
              <a:t> – </a:t>
            </a:r>
            <a:r>
              <a:rPr lang="ru-RU" sz="2400" dirty="0" err="1">
                <a:solidFill>
                  <a:srgbClr val="7030A0"/>
                </a:solidFill>
                <a:latin typeface="Arial" pitchFamily="34" charset="0"/>
                <a:cs typeface="Arial" pitchFamily="34" charset="0"/>
              </a:rPr>
              <a:t>Жамоат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жамғармасига </a:t>
            </a:r>
            <a:r>
              <a:rPr lang="ru-RU" sz="2400" dirty="0">
                <a:solidFill>
                  <a:srgbClr val="7030A0"/>
                </a:solidFill>
                <a:latin typeface="Arial" pitchFamily="34" charset="0"/>
                <a:cs typeface="Arial" pitchFamily="34" charset="0"/>
              </a:rPr>
              <a:t>(</a:t>
            </a:r>
            <a:r>
              <a:rPr lang="ru-RU" sz="2400" dirty="0" err="1">
                <a:solidFill>
                  <a:srgbClr val="7030A0"/>
                </a:solidFill>
                <a:latin typeface="Arial" pitchFamily="34" charset="0"/>
                <a:cs typeface="Arial" pitchFamily="34" charset="0"/>
              </a:rPr>
              <a:t>ишсиз</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фуқароларни вақтинча ишларга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жалб</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қилиш учун</a:t>
            </a:r>
            <a:r>
              <a:rPr lang="ru-RU" sz="2400" dirty="0">
                <a:solidFill>
                  <a:srgbClr val="7030A0"/>
                </a:solidFill>
                <a:latin typeface="Arial" pitchFamily="34" charset="0"/>
                <a:cs typeface="Arial" pitchFamily="34" charset="0"/>
              </a:rPr>
              <a:t>)</a:t>
            </a:r>
            <a:r>
              <a:rPr lang="uz-Cyrl-UZ" sz="2400" dirty="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800" b="1" u="sng" dirty="0">
                <a:solidFill>
                  <a:srgbClr val="7030A0"/>
                </a:solidFill>
                <a:latin typeface="Arial" pitchFamily="34" charset="0"/>
                <a:cs typeface="Arial" pitchFamily="34" charset="0"/>
              </a:rPr>
              <a:t>Буюк Британия:</a:t>
            </a:r>
          </a:p>
          <a:p>
            <a:pPr algn="ctr">
              <a:buNone/>
            </a:pPr>
            <a:r>
              <a:rPr lang="uz-Cyrl-UZ" sz="2800" b="1" dirty="0">
                <a:solidFill>
                  <a:srgbClr val="7030A0"/>
                </a:solidFill>
                <a:latin typeface="Arial" pitchFamily="34" charset="0"/>
                <a:cs typeface="Arial" pitchFamily="34" charset="0"/>
              </a:rPr>
              <a:t>30 млрд. фунт стерлинг берилди:</a:t>
            </a:r>
          </a:p>
          <a:p>
            <a:pPr algn="ctr">
              <a:buNone/>
            </a:pPr>
            <a:r>
              <a:rPr lang="uz-Cyrl-UZ" sz="2800" b="1" dirty="0">
                <a:solidFill>
                  <a:srgbClr val="7030A0"/>
                </a:solidFill>
                <a:latin typeface="Arial" pitchFamily="34" charset="0"/>
                <a:cs typeface="Arial" pitchFamily="34" charset="0"/>
              </a:rPr>
              <a:t>*Иш берувчиларга (пул тўланмайдиган таътилдаги ишчиларни қайтариш учун)</a:t>
            </a:r>
          </a:p>
          <a:p>
            <a:pPr algn="ctr">
              <a:buNone/>
            </a:pPr>
            <a:r>
              <a:rPr lang="uz-Cyrl-UZ" sz="2800" b="1" dirty="0">
                <a:solidFill>
                  <a:srgbClr val="7030A0"/>
                </a:solidFill>
                <a:latin typeface="Arial" pitchFamily="34" charset="0"/>
                <a:cs typeface="Arial" pitchFamily="34" charset="0"/>
              </a:rPr>
              <a:t>*Туристик ва меҳмонхона секторига берилди.</a:t>
            </a:r>
          </a:p>
          <a:p>
            <a:pPr algn="ctr">
              <a:buNone/>
            </a:pPr>
            <a:r>
              <a:rPr lang="uz-Cyrl-UZ" sz="2800" b="1" dirty="0">
                <a:solidFill>
                  <a:srgbClr val="7030A0"/>
                </a:solidFill>
                <a:latin typeface="Arial" pitchFamily="34" charset="0"/>
                <a:cs typeface="Arial" pitchFamily="34" charset="0"/>
              </a:rPr>
              <a:t>ҚҚС – 20 % дан 5 % га туширилди </a:t>
            </a:r>
            <a:r>
              <a:rPr lang="ru-RU" sz="2800" b="1" dirty="0">
                <a:solidFill>
                  <a:srgbClr val="7030A0"/>
                </a:solidFill>
                <a:latin typeface="Arial" pitchFamily="34" charset="0"/>
                <a:cs typeface="Arial" pitchFamily="34" charset="0"/>
              </a:rPr>
              <a:t>[3].</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800" b="1" u="sng" dirty="0">
                <a:solidFill>
                  <a:srgbClr val="7030A0"/>
                </a:solidFill>
                <a:latin typeface="Arial" pitchFamily="34" charset="0"/>
                <a:cs typeface="Arial" pitchFamily="34" charset="0"/>
              </a:rPr>
              <a:t>Франция</a:t>
            </a:r>
          </a:p>
          <a:p>
            <a:pPr algn="ctr">
              <a:buNone/>
            </a:pPr>
            <a:r>
              <a:rPr lang="uz-Cyrl-UZ" sz="2800" b="1" dirty="0">
                <a:solidFill>
                  <a:srgbClr val="7030A0"/>
                </a:solidFill>
                <a:latin typeface="Arial" pitchFamily="34" charset="0"/>
                <a:cs typeface="Arial" pitchFamily="34" charset="0"/>
              </a:rPr>
              <a:t>Европа инвестицион банкидан 1,2 млрд. евро кредит олинди. </a:t>
            </a:r>
          </a:p>
          <a:p>
            <a:pPr algn="ctr">
              <a:buNone/>
            </a:pPr>
            <a:r>
              <a:rPr lang="uz-Cyrl-UZ" sz="2800" b="1" dirty="0">
                <a:solidFill>
                  <a:srgbClr val="7030A0"/>
                </a:solidFill>
                <a:latin typeface="Arial" pitchFamily="34" charset="0"/>
                <a:cs typeface="Arial" pitchFamily="34" charset="0"/>
              </a:rPr>
              <a:t>Кредит Франциянинг 2 банки (</a:t>
            </a:r>
            <a:r>
              <a:rPr lang="en-US" sz="2800" b="1" dirty="0">
                <a:solidFill>
                  <a:srgbClr val="7030A0"/>
                </a:solidFill>
                <a:latin typeface="Arial" pitchFamily="34" charset="0"/>
                <a:cs typeface="Arial" pitchFamily="34" charset="0"/>
              </a:rPr>
              <a:t>Credit </a:t>
            </a:r>
            <a:r>
              <a:rPr lang="en-US" sz="2800" b="1" dirty="0" err="1">
                <a:solidFill>
                  <a:srgbClr val="7030A0"/>
                </a:solidFill>
                <a:latin typeface="Arial" pitchFamily="34" charset="0"/>
                <a:cs typeface="Arial" pitchFamily="34" charset="0"/>
              </a:rPr>
              <a:t>Mutuel</a:t>
            </a:r>
            <a:r>
              <a:rPr lang="en-US" sz="2800" b="1" dirty="0">
                <a:solidFill>
                  <a:srgbClr val="7030A0"/>
                </a:solidFill>
                <a:latin typeface="Arial" pitchFamily="34" charset="0"/>
                <a:cs typeface="Arial" pitchFamily="34" charset="0"/>
              </a:rPr>
              <a:t>, Alliance Federal</a:t>
            </a:r>
            <a:r>
              <a:rPr lang="uz-Cyrl-UZ" sz="2800" b="1" dirty="0">
                <a:solidFill>
                  <a:srgbClr val="7030A0"/>
                </a:solidFill>
                <a:latin typeface="Arial" pitchFamily="34" charset="0"/>
                <a:cs typeface="Arial" pitchFamily="34" charset="0"/>
              </a:rPr>
              <a:t>) орқали жалб қилинди.</a:t>
            </a:r>
          </a:p>
          <a:p>
            <a:pPr algn="ctr">
              <a:buNone/>
            </a:pPr>
            <a:r>
              <a:rPr lang="uz-Cyrl-UZ" sz="2800" b="1" dirty="0">
                <a:solidFill>
                  <a:srgbClr val="7030A0"/>
                </a:solidFill>
                <a:latin typeface="Arial" pitchFamily="34" charset="0"/>
                <a:cs typeface="Arial" pitchFamily="34" charset="0"/>
              </a:rPr>
              <a:t>Ушбу кредит коронавирус пандемиясидан зарар кўрган кичик ва ўрта бизнес субъектларига берилади </a:t>
            </a:r>
            <a:r>
              <a:rPr lang="ru-RU" sz="2800" b="1" dirty="0">
                <a:solidFill>
                  <a:srgbClr val="7030A0"/>
                </a:solidFill>
                <a:latin typeface="Arial" pitchFamily="34" charset="0"/>
                <a:cs typeface="Arial" pitchFamily="34" charset="0"/>
              </a:rPr>
              <a:t>[3].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Россия</a:t>
            </a:r>
          </a:p>
          <a:p>
            <a:pPr algn="ctr">
              <a:spcBef>
                <a:spcPts val="0"/>
              </a:spcBef>
              <a:buNone/>
            </a:pPr>
            <a:r>
              <a:rPr lang="uz-Cyrl-UZ" sz="2400" b="1" dirty="0">
                <a:solidFill>
                  <a:srgbClr val="7030A0"/>
                </a:solidFill>
                <a:latin typeface="Arial" pitchFamily="34" charset="0"/>
                <a:cs typeface="Arial" pitchFamily="34" charset="0"/>
              </a:rPr>
              <a:t>4 млрд рубль – қурилишда, Агросаноат комплексида ва транспортда вақтинчалик иш ўрни яратганда меҳнат ҳақи харажатларини қоплаш учун.</a:t>
            </a:r>
          </a:p>
          <a:p>
            <a:pPr algn="ctr">
              <a:spcBef>
                <a:spcPts val="0"/>
              </a:spcBef>
              <a:buNone/>
            </a:pPr>
            <a:r>
              <a:rPr lang="uz-Cyrl-UZ" sz="2400" b="1" dirty="0">
                <a:solidFill>
                  <a:srgbClr val="7030A0"/>
                </a:solidFill>
                <a:latin typeface="Arial" pitchFamily="34" charset="0"/>
                <a:cs typeface="Arial" pitchFamily="34" charset="0"/>
              </a:rPr>
              <a:t>Кичик ва ўрта бизнесга микроқарз бериш шартларини енгиллаштириш (солиқлар ва йиғимлардан муддати ўтган қарздорлиги борлигини текширишни вақтинчалик бекор қилиш, микроқарзни муддатини 3 йилдан 5 йилга узайтириш)</a:t>
            </a:r>
          </a:p>
          <a:p>
            <a:pPr algn="ctr">
              <a:spcBef>
                <a:spcPts val="0"/>
              </a:spcBef>
              <a:buNone/>
            </a:pPr>
            <a:r>
              <a:rPr lang="uz-Cyrl-UZ" sz="2400" b="1" dirty="0">
                <a:solidFill>
                  <a:srgbClr val="7030A0"/>
                </a:solidFill>
                <a:latin typeface="Arial" pitchFamily="34" charset="0"/>
                <a:cs typeface="Arial" pitchFamily="34" charset="0"/>
              </a:rPr>
              <a:t>320 млн. рубль – денгизда юк ташийдиган компанияларга субсидия </a:t>
            </a:r>
            <a:r>
              <a:rPr lang="ru-RU" sz="2400" b="1" dirty="0">
                <a:solidFill>
                  <a:srgbClr val="7030A0"/>
                </a:solidFill>
                <a:latin typeface="Arial" pitchFamily="34" charset="0"/>
                <a:cs typeface="Arial" pitchFamily="34" charset="0"/>
              </a:rPr>
              <a:t>[4].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06E008-08B7-421B-99F0-FCFC6224F990}"/>
              </a:ext>
            </a:extLst>
          </p:cNvPr>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CC2DB83-3989-4D76-AB8D-215D47808F0C}"/>
              </a:ext>
            </a:extLst>
          </p:cNvPr>
          <p:cNvSpPr>
            <a:spLocks noGrp="1"/>
          </p:cNvSpPr>
          <p:nvPr>
            <p:ph idx="1"/>
          </p:nvPr>
        </p:nvSpPr>
        <p:spPr>
          <a:xfrm>
            <a:off x="457200" y="1916832"/>
            <a:ext cx="8229600" cy="4209331"/>
          </a:xfrm>
        </p:spPr>
        <p:txBody>
          <a:bodyPr>
            <a:normAutofit fontScale="85000" lnSpcReduction="20000"/>
          </a:bodyPr>
          <a:lstStyle/>
          <a:p>
            <a:pPr marL="0" indent="0" algn="ctr">
              <a:buNone/>
            </a:pPr>
            <a:r>
              <a:rPr lang="ru-RU" sz="2800" b="1" dirty="0">
                <a:solidFill>
                  <a:srgbClr val="7030A0"/>
                </a:solidFill>
                <a:latin typeface="Arial" panose="020B0604020202020204" pitchFamily="34" charset="0"/>
                <a:cs typeface="Arial" panose="020B0604020202020204" pitchFamily="34" charset="0"/>
              </a:rPr>
              <a:t>Коронавирус </a:t>
            </a:r>
            <a:r>
              <a:rPr lang="ru-RU" sz="2800" b="1" dirty="0" err="1">
                <a:solidFill>
                  <a:srgbClr val="7030A0"/>
                </a:solidFill>
                <a:latin typeface="Arial" panose="020B0604020202020204" pitchFamily="34" charset="0"/>
                <a:cs typeface="Arial" panose="020B0604020202020204" pitchFamily="34" charset="0"/>
              </a:rPr>
              <a:t>пандемияси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таъсирини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камайтириш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инқирозга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қарши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курашиш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бўйича</a:t>
            </a:r>
            <a:r>
              <a:rPr lang="ru-RU" sz="2800" b="1" dirty="0">
                <a:solidFill>
                  <a:srgbClr val="7030A0"/>
                </a:solidFill>
                <a:latin typeface="Arial" panose="020B0604020202020204" pitchFamily="34" charset="0"/>
                <a:cs typeface="Arial" panose="020B0604020202020204" pitchFamily="34" charset="0"/>
              </a:rPr>
              <a:t> Япония </a:t>
            </a:r>
            <a:r>
              <a:rPr lang="ru-RU" sz="2800" b="1" dirty="0" err="1">
                <a:solidFill>
                  <a:srgbClr val="7030A0"/>
                </a:solidFill>
                <a:latin typeface="Arial" panose="020B0604020202020204" pitchFamily="34" charset="0"/>
                <a:cs typeface="Arial" panose="020B0604020202020204" pitchFamily="34" charset="0"/>
              </a:rPr>
              <a:t>ҳукумати</a:t>
            </a:r>
            <a:r>
              <a:rPr lang="ru-RU" sz="2800" b="1" dirty="0">
                <a:solidFill>
                  <a:srgbClr val="7030A0"/>
                </a:solidFill>
                <a:latin typeface="Arial" panose="020B0604020202020204" pitchFamily="34" charset="0"/>
                <a:cs typeface="Arial" panose="020B0604020202020204" pitchFamily="34" charset="0"/>
              </a:rPr>
              <a:t> 1 </a:t>
            </a:r>
            <a:r>
              <a:rPr lang="ru-RU" sz="2800" b="1" dirty="0" err="1">
                <a:solidFill>
                  <a:srgbClr val="7030A0"/>
                </a:solidFill>
                <a:latin typeface="Arial" panose="020B0604020202020204" pitchFamily="34" charset="0"/>
                <a:cs typeface="Arial" panose="020B0604020202020204" pitchFamily="34" charset="0"/>
              </a:rPr>
              <a:t>трлн.долларга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тенг</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рағбатлантириш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дастурини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амалга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ошириш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бўйича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қарор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қилди</a:t>
            </a:r>
            <a:r>
              <a:rPr lang="ru-RU" sz="2800" b="1" dirty="0">
                <a:solidFill>
                  <a:srgbClr val="7030A0"/>
                </a:solidFill>
                <a:latin typeface="Arial" panose="020B0604020202020204" pitchFamily="34" charset="0"/>
                <a:cs typeface="Arial" panose="020B0604020202020204" pitchFamily="34" charset="0"/>
              </a:rPr>
              <a:t>. Ушбу </a:t>
            </a:r>
            <a:r>
              <a:rPr lang="ru-RU" sz="2800" b="1" dirty="0" err="1">
                <a:solidFill>
                  <a:srgbClr val="7030A0"/>
                </a:solidFill>
                <a:latin typeface="Arial" panose="020B0604020202020204" pitchFamily="34" charset="0"/>
                <a:cs typeface="Arial" panose="020B0604020202020204" pitchFamily="34" charset="0"/>
              </a:rPr>
              <a:t>ажратилган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маблағлар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асосан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мамлакат</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аҳолига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тўғридан-тўғри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тўлов</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ажратиш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корхоналар</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учун</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солиқ</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ижтимоий</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суғурта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тўловларини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кечиктириш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аҳолига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ишсизлик</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ижтимоий</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ҳимоя</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нафақасини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кўпайтириш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уларни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иқтисодий</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ва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ижтимоий</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рағбатлантириш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ҳамда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солиқ</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имтиѐзларини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жорий</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қилиш</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орқали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қўллаб-қўвватлашни</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кўзда</a:t>
            </a:r>
            <a:r>
              <a:rPr lang="ru-RU" sz="2800" b="1" dirty="0">
                <a:solidFill>
                  <a:srgbClr val="7030A0"/>
                </a:solidFill>
                <a:latin typeface="Arial" panose="020B0604020202020204" pitchFamily="34" charset="0"/>
                <a:cs typeface="Arial" panose="020B0604020202020204" pitchFamily="34" charset="0"/>
              </a:rPr>
              <a:t> </a:t>
            </a:r>
            <a:r>
              <a:rPr lang="ru-RU" sz="2800" b="1" dirty="0" err="1">
                <a:solidFill>
                  <a:srgbClr val="7030A0"/>
                </a:solidFill>
                <a:latin typeface="Arial" panose="020B0604020202020204" pitchFamily="34" charset="0"/>
                <a:cs typeface="Arial" panose="020B0604020202020204" pitchFamily="34" charset="0"/>
              </a:rPr>
              <a:t>тутади</a:t>
            </a:r>
            <a:r>
              <a:rPr lang="ru-RU" sz="2800" b="1" dirty="0">
                <a:solidFill>
                  <a:srgbClr val="7030A0"/>
                </a:solidFill>
                <a:latin typeface="Arial" panose="020B0604020202020204" pitchFamily="34" charset="0"/>
                <a:cs typeface="Arial" panose="020B0604020202020204" pitchFamily="34" charset="0"/>
              </a:rPr>
              <a:t>.</a:t>
            </a:r>
          </a:p>
          <a:p>
            <a:pPr marL="0" indent="0">
              <a:buNone/>
            </a:pPr>
            <a:r>
              <a:rPr lang="ru-RU" dirty="0"/>
              <a:t> </a:t>
            </a: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2612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0756D5-8967-4EDE-BF2C-D54D5944C7B1}"/>
              </a:ext>
            </a:extLst>
          </p:cNvPr>
          <p:cNvSpPr>
            <a:spLocks noGrp="1"/>
          </p:cNvSpPr>
          <p:nvPr>
            <p:ph type="title"/>
          </p:nvPr>
        </p:nvSpPr>
        <p:spPr/>
        <p:txBody>
          <a:bodyPr>
            <a:normAutofit fontScale="90000"/>
          </a:bodyPr>
          <a:lstStyle/>
          <a:p>
            <a:r>
              <a:rPr lang="uz-Cyrl-UZ" sz="2400" b="1" dirty="0">
                <a:solidFill>
                  <a:srgbClr val="0070C0"/>
                </a:solidFill>
                <a:latin typeface="Arial" pitchFamily="34" charset="0"/>
                <a:cs typeface="Arial" pitchFamily="34" charset="0"/>
              </a:rPr>
              <a:t>2. Коронавирус пандемиясининг тадбиркорлик фаолиятига нисбатан салбий таъсирини юмшатишга қаратилган тадбирлар</a:t>
            </a:r>
            <a:endParaRPr lang="ru-RU" sz="24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64155D02-61D5-4312-89CB-4F907751BE18}"/>
              </a:ext>
            </a:extLst>
          </p:cNvPr>
          <p:cNvSpPr>
            <a:spLocks noGrp="1"/>
          </p:cNvSpPr>
          <p:nvPr>
            <p:ph idx="1"/>
          </p:nvPr>
        </p:nvSpPr>
        <p:spPr>
          <a:xfrm>
            <a:off x="457200" y="1988840"/>
            <a:ext cx="8229600" cy="4536504"/>
          </a:xfrm>
        </p:spPr>
        <p:txBody>
          <a:bodyPr>
            <a:normAutofit fontScale="92500" lnSpcReduction="20000"/>
          </a:bodyPr>
          <a:lstStyle/>
          <a:p>
            <a:pPr marL="0" indent="0" algn="ctr">
              <a:buNone/>
            </a:pPr>
            <a:r>
              <a:rPr lang="ru-RU" sz="2400" b="1" dirty="0">
                <a:solidFill>
                  <a:srgbClr val="7030A0"/>
                </a:solidFill>
                <a:latin typeface="Arial" panose="020B0604020202020204" pitchFamily="34" charset="0"/>
                <a:cs typeface="Arial" panose="020B0604020202020204" pitchFamily="34" charset="0"/>
              </a:rPr>
              <a:t> АҚШ, Австралия, Япония, </a:t>
            </a:r>
            <a:r>
              <a:rPr lang="ru-RU" sz="2400" b="1" dirty="0" err="1">
                <a:solidFill>
                  <a:srgbClr val="7030A0"/>
                </a:solidFill>
                <a:latin typeface="Arial" panose="020B0604020202020204" pitchFamily="34" charset="0"/>
                <a:cs typeface="Arial" panose="020B0604020202020204" pitchFamily="34" charset="0"/>
              </a:rPr>
              <a:t>Жанубий</a:t>
            </a:r>
            <a:r>
              <a:rPr lang="ru-RU" sz="2400" b="1" dirty="0">
                <a:solidFill>
                  <a:srgbClr val="7030A0"/>
                </a:solidFill>
                <a:latin typeface="Arial" panose="020B0604020202020204" pitchFamily="34" charset="0"/>
                <a:cs typeface="Arial" panose="020B0604020202020204" pitchFamily="34" charset="0"/>
              </a:rPr>
              <a:t> Корея, </a:t>
            </a:r>
            <a:r>
              <a:rPr lang="ru-RU" sz="2400" b="1" dirty="0" err="1">
                <a:solidFill>
                  <a:srgbClr val="7030A0"/>
                </a:solidFill>
                <a:latin typeface="Arial" panose="020B0604020202020204" pitchFamily="34" charset="0"/>
                <a:cs typeface="Arial" panose="020B0604020202020204" pitchFamily="34" charset="0"/>
              </a:rPr>
              <a:t>Буюк</a:t>
            </a:r>
            <a:r>
              <a:rPr lang="ru-RU" sz="2400" b="1" dirty="0">
                <a:solidFill>
                  <a:srgbClr val="7030A0"/>
                </a:solidFill>
                <a:latin typeface="Arial" panose="020B0604020202020204" pitchFamily="34" charset="0"/>
                <a:cs typeface="Arial" panose="020B0604020202020204" pitchFamily="34" charset="0"/>
              </a:rPr>
              <a:t> Британия, Австрия, Германия, Франция, Италия, Сингапур, Россия, </a:t>
            </a:r>
            <a:r>
              <a:rPr lang="ru-RU" sz="2400" b="1" dirty="0" err="1">
                <a:solidFill>
                  <a:srgbClr val="7030A0"/>
                </a:solidFill>
                <a:latin typeface="Arial" panose="020B0604020202020204" pitchFamily="34" charset="0"/>
                <a:cs typeface="Arial" panose="020B0604020202020204" pitchFamily="34" charset="0"/>
              </a:rPr>
              <a:t>Қозоғистон</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бир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қатор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мамлакатлар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солиқ</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тўловларини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маълум</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муддатга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кечиктириш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орқали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солиқ</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тўловчиларни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қўллабқувватлаш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чораларини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кўрди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Шунингдек</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аксарият</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давлатлар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кичик</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ўрта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бизнесни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қўллаб-қувватлаш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мақсадида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солиқ</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имтиѐзларини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жорий</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этмоқда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Масалан</a:t>
            </a:r>
            <a:r>
              <a:rPr lang="ru-RU" sz="2400" b="1" dirty="0">
                <a:solidFill>
                  <a:srgbClr val="7030A0"/>
                </a:solidFill>
                <a:latin typeface="Arial" panose="020B0604020202020204" pitchFamily="34" charset="0"/>
                <a:cs typeface="Arial" panose="020B0604020202020204" pitchFamily="34" charset="0"/>
              </a:rPr>
              <a:t>, Япония </a:t>
            </a:r>
            <a:r>
              <a:rPr lang="en-US" sz="2400" b="1" dirty="0">
                <a:solidFill>
                  <a:srgbClr val="7030A0"/>
                </a:solidFill>
                <a:latin typeface="Arial" panose="020B0604020202020204" pitchFamily="34" charset="0"/>
                <a:cs typeface="Arial" panose="020B0604020202020204" pitchFamily="34" charset="0"/>
              </a:rPr>
              <a:t>COVID-19 </a:t>
            </a:r>
            <a:r>
              <a:rPr lang="ru-RU" sz="2400" b="1" dirty="0" err="1">
                <a:solidFill>
                  <a:srgbClr val="7030A0"/>
                </a:solidFill>
                <a:latin typeface="Arial" panose="020B0604020202020204" pitchFamily="34" charset="0"/>
                <a:cs typeface="Arial" panose="020B0604020202020204" pitchFamily="34" charset="0"/>
              </a:rPr>
              <a:t>натижасида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зарар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кўрган</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кичик</a:t>
            </a:r>
            <a:r>
              <a:rPr lang="ru-RU" sz="2400" b="1" dirty="0">
                <a:solidFill>
                  <a:srgbClr val="7030A0"/>
                </a:solidFill>
                <a:latin typeface="Arial" panose="020B0604020202020204" pitchFamily="34" charset="0"/>
                <a:cs typeface="Arial" panose="020B0604020202020204" pitchFamily="34" charset="0"/>
              </a:rPr>
              <a:t> бизнес, </a:t>
            </a:r>
            <a:r>
              <a:rPr lang="ru-RU" sz="2400" b="1" dirty="0" err="1">
                <a:solidFill>
                  <a:srgbClr val="7030A0"/>
                </a:solidFill>
                <a:latin typeface="Arial" panose="020B0604020202020204" pitchFamily="34" charset="0"/>
                <a:cs typeface="Arial" panose="020B0604020202020204" pitchFamily="34" charset="0"/>
              </a:rPr>
              <a:t>ўрта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компаниялар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якка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тартибдаги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тадбиркорлар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учун</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даромад</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солиғи</a:t>
            </a:r>
            <a:r>
              <a:rPr lang="ru-RU" sz="2400" b="1" dirty="0">
                <a:solidFill>
                  <a:srgbClr val="7030A0"/>
                </a:solidFill>
                <a:latin typeface="Arial" panose="020B0604020202020204" pitchFamily="34" charset="0"/>
                <a:cs typeface="Arial" panose="020B0604020202020204" pitchFamily="34" charset="0"/>
              </a:rPr>
              <a:t>, корпорация </a:t>
            </a:r>
            <a:r>
              <a:rPr lang="ru-RU" sz="2400" b="1" dirty="0" err="1">
                <a:solidFill>
                  <a:srgbClr val="7030A0"/>
                </a:solidFill>
                <a:latin typeface="Arial" panose="020B0604020202020204" pitchFamily="34" charset="0"/>
                <a:cs typeface="Arial" panose="020B0604020202020204" pitchFamily="34" charset="0"/>
              </a:rPr>
              <a:t>солиғи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бошқа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солиқларни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тўлашни</a:t>
            </a:r>
            <a:r>
              <a:rPr lang="ru-RU" sz="2400" b="1" dirty="0">
                <a:solidFill>
                  <a:srgbClr val="7030A0"/>
                </a:solidFill>
                <a:latin typeface="Arial" panose="020B0604020202020204" pitchFamily="34" charset="0"/>
                <a:cs typeface="Arial" panose="020B0604020202020204" pitchFamily="34" charset="0"/>
              </a:rPr>
              <a:t> 1 </a:t>
            </a:r>
            <a:r>
              <a:rPr lang="ru-RU" sz="2400" b="1" dirty="0" err="1">
                <a:solidFill>
                  <a:srgbClr val="7030A0"/>
                </a:solidFill>
                <a:latin typeface="Arial" panose="020B0604020202020204" pitchFamily="34" charset="0"/>
                <a:cs typeface="Arial" panose="020B0604020202020204" pitchFamily="34" charset="0"/>
              </a:rPr>
              <a:t>йилгача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кечиктириш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билан</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бир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қаторда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молмулк</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солиғидан</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имтиѐз</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киритган</a:t>
            </a:r>
            <a:r>
              <a:rPr lang="ru-RU" sz="2400" b="1" dirty="0">
                <a:solidFill>
                  <a:srgbClr val="7030A0"/>
                </a:solidFill>
                <a:latin typeface="Arial" panose="020B0604020202020204" pitchFamily="34" charset="0"/>
                <a:cs typeface="Arial" panose="020B0604020202020204" pitchFamily="34" charset="0"/>
              </a:rPr>
              <a:t>. </a:t>
            </a:r>
          </a:p>
          <a:p>
            <a:pPr marL="0" indent="0" algn="ctr">
              <a:buNone/>
            </a:pPr>
            <a:r>
              <a:rPr lang="ru-RU" sz="2400" dirty="0">
                <a:latin typeface="Arial" panose="020B0604020202020204" pitchFamily="34" charset="0"/>
                <a:cs typeface="Arial" panose="020B0604020202020204" pitchFamily="34" charset="0"/>
              </a:rPr>
              <a:t> </a:t>
            </a:r>
          </a:p>
          <a:p>
            <a:pPr marL="0" indent="0" algn="ctr">
              <a:buNone/>
            </a:pPr>
            <a:r>
              <a:rPr lang="ru-RU"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315573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7EF99D0-AA34-4468-9E4F-E35B6155C776}"/>
              </a:ext>
            </a:extLst>
          </p:cNvPr>
          <p:cNvSpPr>
            <a:spLocks noGrp="1"/>
          </p:cNvSpPr>
          <p:nvPr>
            <p:ph type="title"/>
          </p:nvPr>
        </p:nvSpPr>
        <p:spPr>
          <a:xfrm>
            <a:off x="457200" y="274638"/>
            <a:ext cx="8229600" cy="562074"/>
          </a:xfrm>
        </p:spPr>
        <p:txBody>
          <a:bodyPr>
            <a:normAutofit/>
          </a:bodyPr>
          <a:lstStyle/>
          <a:p>
            <a:r>
              <a:rPr lang="ru-RU" sz="2400" b="1" dirty="0" err="1">
                <a:solidFill>
                  <a:srgbClr val="0070C0"/>
                </a:solidFill>
                <a:latin typeface="Arial" panose="020B0604020202020204" pitchFamily="34" charset="0"/>
                <a:cs typeface="Arial" panose="020B0604020202020204" pitchFamily="34" charset="0"/>
              </a:rPr>
              <a:t>Фойдаланилган</a:t>
            </a:r>
            <a:r>
              <a:rPr lang="ru-RU" sz="2400" b="1" dirty="0">
                <a:solidFill>
                  <a:srgbClr val="0070C0"/>
                </a:solidFill>
                <a:latin typeface="Arial" panose="020B0604020202020204" pitchFamily="34" charset="0"/>
                <a:cs typeface="Arial" panose="020B0604020202020204" pitchFamily="34" charset="0"/>
              </a:rPr>
              <a:t> </a:t>
            </a:r>
            <a:r>
              <a:rPr lang="ru-RU" sz="2400" b="1" dirty="0" err="1">
                <a:solidFill>
                  <a:srgbClr val="0070C0"/>
                </a:solidFill>
                <a:latin typeface="Arial" panose="020B0604020202020204" pitchFamily="34" charset="0"/>
                <a:cs typeface="Arial" panose="020B0604020202020204" pitchFamily="34" charset="0"/>
              </a:rPr>
              <a:t>адабиётлар</a:t>
            </a:r>
            <a:endParaRPr lang="ru-RU" sz="2400" b="1" dirty="0">
              <a:solidFill>
                <a:srgbClr val="0070C0"/>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7A2722B-1CFE-4A34-8B4A-2F009B374CC2}"/>
              </a:ext>
            </a:extLst>
          </p:cNvPr>
          <p:cNvSpPr>
            <a:spLocks noGrp="1"/>
          </p:cNvSpPr>
          <p:nvPr>
            <p:ph idx="1"/>
          </p:nvPr>
        </p:nvSpPr>
        <p:spPr>
          <a:xfrm>
            <a:off x="457200" y="1052736"/>
            <a:ext cx="8229600" cy="5530626"/>
          </a:xfrm>
        </p:spPr>
        <p:txBody>
          <a:bodyPr>
            <a:normAutofit fontScale="92500" lnSpcReduction="10000"/>
          </a:bodyPr>
          <a:lstStyle/>
          <a:p>
            <a:pPr algn="ctr">
              <a:spcBef>
                <a:spcPts val="0"/>
              </a:spcBef>
              <a:buNone/>
            </a:pPr>
            <a:r>
              <a:rPr lang="ru-RU" sz="2000" dirty="0">
                <a:solidFill>
                  <a:srgbClr val="7030A0"/>
                </a:solidFill>
                <a:latin typeface="Arial" pitchFamily="34" charset="0"/>
                <a:cs typeface="Arial" pitchFamily="34" charset="0"/>
              </a:rPr>
              <a:t>1. </a:t>
            </a:r>
            <a:r>
              <a:rPr lang="ru-RU" sz="2000" dirty="0" err="1">
                <a:solidFill>
                  <a:srgbClr val="7030A0"/>
                </a:solidFill>
                <a:latin typeface="Arial" pitchFamily="34" charset="0"/>
                <a:cs typeface="Arial" pitchFamily="34" charset="0"/>
              </a:rPr>
              <a:t>Ўзбекистон</a:t>
            </a:r>
            <a:r>
              <a:rPr lang="ru-RU" sz="2000" dirty="0">
                <a:solidFill>
                  <a:srgbClr val="7030A0"/>
                </a:solidFill>
                <a:latin typeface="Arial" pitchFamily="34" charset="0"/>
                <a:cs typeface="Arial" pitchFamily="34" charset="0"/>
              </a:rPr>
              <a:t> </a:t>
            </a:r>
            <a:r>
              <a:rPr lang="ru-RU" sz="2000" dirty="0" err="1">
                <a:solidFill>
                  <a:srgbClr val="7030A0"/>
                </a:solidFill>
                <a:latin typeface="Arial" pitchFamily="34" charset="0"/>
                <a:cs typeface="Arial" pitchFamily="34" charset="0"/>
              </a:rPr>
              <a:t>Республикаси</a:t>
            </a:r>
            <a:r>
              <a:rPr lang="ru-RU" sz="2000" dirty="0">
                <a:solidFill>
                  <a:srgbClr val="7030A0"/>
                </a:solidFill>
                <a:latin typeface="Arial" pitchFamily="34" charset="0"/>
                <a:cs typeface="Arial" pitchFamily="34" charset="0"/>
              </a:rPr>
              <a:t> </a:t>
            </a:r>
            <a:r>
              <a:rPr lang="ru-RU" sz="2000" dirty="0" err="1">
                <a:solidFill>
                  <a:srgbClr val="7030A0"/>
                </a:solidFill>
                <a:latin typeface="Arial" pitchFamily="34" charset="0"/>
                <a:cs typeface="Arial" pitchFamily="34" charset="0"/>
              </a:rPr>
              <a:t>Президентининг</a:t>
            </a:r>
            <a:r>
              <a:rPr lang="ru-RU" sz="2000" dirty="0">
                <a:solidFill>
                  <a:srgbClr val="7030A0"/>
                </a:solidFill>
                <a:latin typeface="Arial" pitchFamily="34" charset="0"/>
                <a:cs typeface="Arial" pitchFamily="34" charset="0"/>
              </a:rPr>
              <a:t> 2020 </a:t>
            </a:r>
            <a:r>
              <a:rPr lang="ru-RU" sz="2000" dirty="0" err="1">
                <a:solidFill>
                  <a:srgbClr val="7030A0"/>
                </a:solidFill>
                <a:latin typeface="Arial" pitchFamily="34" charset="0"/>
                <a:cs typeface="Arial" pitchFamily="34" charset="0"/>
              </a:rPr>
              <a:t>йил</a:t>
            </a:r>
            <a:r>
              <a:rPr lang="ru-RU" sz="2000" dirty="0">
                <a:solidFill>
                  <a:srgbClr val="7030A0"/>
                </a:solidFill>
                <a:latin typeface="Arial" pitchFamily="34" charset="0"/>
                <a:cs typeface="Arial" pitchFamily="34" charset="0"/>
              </a:rPr>
              <a:t> 19 </a:t>
            </a:r>
            <a:r>
              <a:rPr lang="ru-RU" sz="2000" dirty="0" err="1">
                <a:solidFill>
                  <a:srgbClr val="7030A0"/>
                </a:solidFill>
                <a:latin typeface="Arial" pitchFamily="34" charset="0"/>
                <a:cs typeface="Arial" pitchFamily="34" charset="0"/>
              </a:rPr>
              <a:t>мартдаги</a:t>
            </a:r>
            <a:r>
              <a:rPr lang="uz-Cyrl-UZ" sz="2000" dirty="0">
                <a:solidFill>
                  <a:srgbClr val="7030A0"/>
                </a:solidFill>
                <a:latin typeface="Arial" pitchFamily="34" charset="0"/>
                <a:cs typeface="Arial" pitchFamily="34" charset="0"/>
              </a:rPr>
              <a:t> “</a:t>
            </a:r>
            <a:r>
              <a:rPr lang="ru-RU" sz="2000" dirty="0">
                <a:solidFill>
                  <a:srgbClr val="7030A0"/>
                </a:solidFill>
                <a:latin typeface="Arial" panose="020B0604020202020204" pitchFamily="34" charset="0"/>
                <a:cs typeface="Arial" pitchFamily="34" charset="0"/>
              </a:rPr>
              <a:t>Коронавирус </a:t>
            </a:r>
            <a:r>
              <a:rPr lang="ru-RU" sz="2000" dirty="0" err="1">
                <a:solidFill>
                  <a:srgbClr val="7030A0"/>
                </a:solidFill>
                <a:latin typeface="Arial" panose="020B0604020202020204" pitchFamily="34" charset="0"/>
                <a:cs typeface="Arial" pitchFamily="34" charset="0"/>
              </a:rPr>
              <a:t>пандемияси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ва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глобал</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инқироз</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ҳолатларининг</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иқтисодиѐт</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тармоқларига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салбий</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таъсирини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юмшатиш</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бўйича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биринчи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навбатдаги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чора-тадбирлар</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тўғрисида»ги</a:t>
            </a:r>
            <a:r>
              <a:rPr lang="ru-RU" sz="2000" dirty="0">
                <a:solidFill>
                  <a:srgbClr val="7030A0"/>
                </a:solidFill>
                <a:latin typeface="Arial" panose="020B0604020202020204" pitchFamily="34" charset="0"/>
                <a:cs typeface="Arial" pitchFamily="34" charset="0"/>
              </a:rPr>
              <a:t> ПФ-5969-сон </a:t>
            </a:r>
            <a:r>
              <a:rPr lang="ru-RU" sz="2000" dirty="0" err="1">
                <a:solidFill>
                  <a:srgbClr val="7030A0"/>
                </a:solidFill>
                <a:latin typeface="Arial" panose="020B0604020202020204" pitchFamily="34" charset="0"/>
                <a:cs typeface="Arial" pitchFamily="34" charset="0"/>
              </a:rPr>
              <a:t>Фармони</a:t>
            </a:r>
            <a:endParaRPr lang="ru-RU" sz="2000" dirty="0">
              <a:solidFill>
                <a:srgbClr val="7030A0"/>
              </a:solidFill>
              <a:latin typeface="Arial" pitchFamily="34" charset="0"/>
              <a:cs typeface="Arial" pitchFamily="34" charset="0"/>
            </a:endParaRPr>
          </a:p>
          <a:p>
            <a:pPr algn="ctr">
              <a:spcBef>
                <a:spcPts val="0"/>
              </a:spcBef>
              <a:buNone/>
            </a:pPr>
            <a:r>
              <a:rPr lang="ru-RU" sz="2000" dirty="0">
                <a:solidFill>
                  <a:srgbClr val="7030A0"/>
                </a:solidFill>
                <a:latin typeface="Arial" pitchFamily="34" charset="0"/>
                <a:cs typeface="Arial" pitchFamily="34" charset="0"/>
              </a:rPr>
              <a:t>2. </a:t>
            </a:r>
            <a:r>
              <a:rPr lang="ru-RU" sz="2000" dirty="0" err="1">
                <a:solidFill>
                  <a:srgbClr val="7030A0"/>
                </a:solidFill>
                <a:latin typeface="Arial" panose="020B0604020202020204" pitchFamily="34" charset="0"/>
                <a:cs typeface="Arial" pitchFamily="34" charset="0"/>
              </a:rPr>
              <a:t>Ўзбекистон</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Республикаси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Президентининг</a:t>
            </a:r>
            <a:r>
              <a:rPr lang="ru-RU" sz="2000" dirty="0">
                <a:solidFill>
                  <a:srgbClr val="7030A0"/>
                </a:solidFill>
                <a:latin typeface="Arial" panose="020B0604020202020204" pitchFamily="34" charset="0"/>
                <a:cs typeface="Arial" pitchFamily="34" charset="0"/>
              </a:rPr>
              <a:t> 2020 </a:t>
            </a:r>
            <a:r>
              <a:rPr lang="ru-RU" sz="2000" dirty="0" err="1">
                <a:solidFill>
                  <a:srgbClr val="7030A0"/>
                </a:solidFill>
                <a:latin typeface="Arial" panose="020B0604020202020204" pitchFamily="34" charset="0"/>
                <a:cs typeface="Arial" pitchFamily="34" charset="0"/>
              </a:rPr>
              <a:t>йил</a:t>
            </a:r>
            <a:r>
              <a:rPr lang="ru-RU" sz="2000" dirty="0">
                <a:solidFill>
                  <a:srgbClr val="7030A0"/>
                </a:solidFill>
                <a:latin typeface="Arial" panose="020B0604020202020204" pitchFamily="34" charset="0"/>
                <a:cs typeface="Arial" pitchFamily="34" charset="0"/>
              </a:rPr>
              <a:t> 3 </a:t>
            </a:r>
            <a:r>
              <a:rPr lang="ru-RU" sz="2000" dirty="0" err="1">
                <a:solidFill>
                  <a:srgbClr val="7030A0"/>
                </a:solidFill>
                <a:latin typeface="Arial" panose="020B0604020202020204" pitchFamily="34" charset="0"/>
                <a:cs typeface="Arial" pitchFamily="34" charset="0"/>
              </a:rPr>
              <a:t>апрелдаги</a:t>
            </a:r>
            <a:r>
              <a:rPr lang="ru-RU" sz="2000" dirty="0">
                <a:solidFill>
                  <a:srgbClr val="7030A0"/>
                </a:solidFill>
                <a:latin typeface="Arial" panose="020B0604020202020204" pitchFamily="34" charset="0"/>
                <a:cs typeface="Arial" pitchFamily="34" charset="0"/>
              </a:rPr>
              <a:t> «</a:t>
            </a:r>
            <a:r>
              <a:rPr lang="uz-Cyrl-UZ" sz="2000" dirty="0">
                <a:solidFill>
                  <a:srgbClr val="7030A0"/>
                </a:solidFill>
                <a:latin typeface="Arial" panose="020B0604020202020204" pitchFamily="34" charset="0"/>
                <a:cs typeface="Arial" pitchFamily="34" charset="0"/>
              </a:rPr>
              <a:t>К</a:t>
            </a:r>
            <a:r>
              <a:rPr lang="ru-RU" sz="2000" dirty="0" err="1">
                <a:solidFill>
                  <a:srgbClr val="7030A0"/>
                </a:solidFill>
                <a:latin typeface="Arial" panose="020B0604020202020204" pitchFamily="34" charset="0"/>
                <a:cs typeface="Arial" pitchFamily="34" charset="0"/>
              </a:rPr>
              <a:t>оронавирус</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пандемияси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даврида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аҳоли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иқтисоди</a:t>
            </a:r>
            <a:r>
              <a:rPr lang="uz-Cyrl-UZ" sz="2000" dirty="0">
                <a:solidFill>
                  <a:srgbClr val="7030A0"/>
                </a:solidFill>
                <a:latin typeface="Arial" panose="020B0604020202020204" pitchFamily="34" charset="0"/>
                <a:cs typeface="Arial" pitchFamily="34" charset="0"/>
              </a:rPr>
              <a:t>ё</a:t>
            </a:r>
            <a:r>
              <a:rPr lang="ru-RU" sz="2000" dirty="0">
                <a:solidFill>
                  <a:srgbClr val="7030A0"/>
                </a:solidFill>
                <a:latin typeface="Arial" panose="020B0604020202020204" pitchFamily="34" charset="0"/>
                <a:cs typeface="Arial" pitchFamily="34" charset="0"/>
              </a:rPr>
              <a:t>т </a:t>
            </a:r>
            <a:r>
              <a:rPr lang="ru-RU" sz="2000" dirty="0" err="1">
                <a:solidFill>
                  <a:srgbClr val="7030A0"/>
                </a:solidFill>
                <a:latin typeface="Arial" panose="020B0604020202020204" pitchFamily="34" charset="0"/>
                <a:cs typeface="Arial" pitchFamily="34" charset="0"/>
              </a:rPr>
              <a:t>тармоқлари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ва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тадбиркорлик</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субъектларини</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қўллаб-қувватлашга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доир</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қўшимча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чора</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тадбирлар</a:t>
            </a:r>
            <a:r>
              <a:rPr lang="ru-RU" sz="2000" dirty="0">
                <a:solidFill>
                  <a:srgbClr val="7030A0"/>
                </a:solidFill>
                <a:latin typeface="Arial" panose="020B0604020202020204" pitchFamily="34" charset="0"/>
                <a:cs typeface="Arial" pitchFamily="34" charset="0"/>
              </a:rPr>
              <a:t> </a:t>
            </a:r>
            <a:r>
              <a:rPr lang="ru-RU" sz="2000" dirty="0" err="1">
                <a:solidFill>
                  <a:srgbClr val="7030A0"/>
                </a:solidFill>
                <a:latin typeface="Arial" panose="020B0604020202020204" pitchFamily="34" charset="0"/>
                <a:cs typeface="Arial" pitchFamily="34" charset="0"/>
              </a:rPr>
              <a:t>тўғрисида</a:t>
            </a:r>
            <a:r>
              <a:rPr lang="ru-RU" sz="2000" dirty="0">
                <a:solidFill>
                  <a:srgbClr val="7030A0"/>
                </a:solidFill>
                <a:latin typeface="Arial" panose="020B0604020202020204" pitchFamily="34" charset="0"/>
                <a:cs typeface="Arial" pitchFamily="34" charset="0"/>
              </a:rPr>
              <a:t>» ПФ-5978-сон </a:t>
            </a:r>
            <a:r>
              <a:rPr lang="ru-RU" sz="2000" dirty="0" err="1">
                <a:solidFill>
                  <a:srgbClr val="7030A0"/>
                </a:solidFill>
                <a:latin typeface="Arial" panose="020B0604020202020204" pitchFamily="34" charset="0"/>
                <a:cs typeface="Arial" pitchFamily="34" charset="0"/>
              </a:rPr>
              <a:t>Фармони</a:t>
            </a:r>
            <a:r>
              <a:rPr lang="ru-RU" sz="2000" dirty="0">
                <a:solidFill>
                  <a:srgbClr val="7030A0"/>
                </a:solidFill>
                <a:latin typeface="Arial" pitchFamily="34" charset="0"/>
                <a:cs typeface="Arial" pitchFamily="34" charset="0"/>
              </a:rPr>
              <a:t>.</a:t>
            </a:r>
          </a:p>
          <a:p>
            <a:pPr algn="ctr">
              <a:spcBef>
                <a:spcPts val="0"/>
              </a:spcBef>
              <a:buNone/>
            </a:pPr>
            <a:r>
              <a:rPr lang="ru-RU" sz="2000" dirty="0">
                <a:solidFill>
                  <a:srgbClr val="7030A0"/>
                </a:solidFill>
                <a:latin typeface="Arial" pitchFamily="34" charset="0"/>
                <a:cs typeface="Arial" pitchFamily="34" charset="0"/>
              </a:rPr>
              <a:t>3. </a:t>
            </a:r>
            <a:r>
              <a:rPr lang="ru-RU" sz="2000" dirty="0" err="1">
                <a:solidFill>
                  <a:srgbClr val="7030A0"/>
                </a:solidFill>
                <a:latin typeface="Arial" panose="020B0604020202020204" pitchFamily="34" charset="0"/>
                <a:cs typeface="Arial" panose="020B0604020202020204" pitchFamily="34" charset="0"/>
              </a:rPr>
              <a:t>Линджинг</a:t>
            </a:r>
            <a:r>
              <a:rPr lang="ru-RU" sz="2000" dirty="0">
                <a:solidFill>
                  <a:srgbClr val="7030A0"/>
                </a:solidFill>
                <a:latin typeface="Arial" panose="020B0604020202020204" pitchFamily="34" charset="0"/>
                <a:cs typeface="Arial" panose="020B0604020202020204" pitchFamily="34" charset="0"/>
              </a:rPr>
              <a:t> </a:t>
            </a:r>
            <a:r>
              <a:rPr lang="ru-RU" sz="2000" dirty="0" err="1">
                <a:solidFill>
                  <a:srgbClr val="7030A0"/>
                </a:solidFill>
                <a:latin typeface="Arial" panose="020B0604020202020204" pitchFamily="34" charset="0"/>
                <a:cs typeface="Arial" panose="020B0604020202020204" pitchFamily="34" charset="0"/>
              </a:rPr>
              <a:t>Гуо</a:t>
            </a:r>
            <a:r>
              <a:rPr lang="ru-RU" sz="2000" dirty="0">
                <a:solidFill>
                  <a:srgbClr val="7030A0"/>
                </a:solidFill>
                <a:latin typeface="Arial" panose="020B0604020202020204" pitchFamily="34" charset="0"/>
                <a:cs typeface="Arial" panose="020B0604020202020204" pitchFamily="34" charset="0"/>
              </a:rPr>
              <a:t>. (2020) Мировая экономика и влияние на нее новой </a:t>
            </a:r>
            <a:r>
              <a:rPr lang="ru-RU" sz="2000" dirty="0" err="1">
                <a:solidFill>
                  <a:srgbClr val="7030A0"/>
                </a:solidFill>
                <a:latin typeface="Arial" panose="020B0604020202020204" pitchFamily="34" charset="0"/>
                <a:cs typeface="Arial" panose="020B0604020202020204" pitchFamily="34" charset="0"/>
              </a:rPr>
              <a:t>коронавирусной</a:t>
            </a:r>
            <a:r>
              <a:rPr lang="ru-RU" sz="2000" dirty="0">
                <a:solidFill>
                  <a:srgbClr val="7030A0"/>
                </a:solidFill>
                <a:latin typeface="Arial" panose="020B0604020202020204" pitchFamily="34" charset="0"/>
                <a:cs typeface="Arial" panose="020B0604020202020204" pitchFamily="34" charset="0"/>
              </a:rPr>
              <a:t> инфекции. «Молодой </a:t>
            </a:r>
            <a:r>
              <a:rPr lang="ru-RU" sz="2000" dirty="0" err="1">
                <a:solidFill>
                  <a:srgbClr val="7030A0"/>
                </a:solidFill>
                <a:latin typeface="Arial" panose="020B0604020202020204" pitchFamily="34" charset="0"/>
                <a:cs typeface="Arial" panose="020B0604020202020204" pitchFamily="34" charset="0"/>
              </a:rPr>
              <a:t>учѐный</a:t>
            </a:r>
            <a:r>
              <a:rPr lang="ru-RU" sz="2000" dirty="0">
                <a:solidFill>
                  <a:srgbClr val="7030A0"/>
                </a:solidFill>
                <a:latin typeface="Arial" panose="020B0604020202020204" pitchFamily="34" charset="0"/>
                <a:cs typeface="Arial" pitchFamily="34" charset="0"/>
              </a:rPr>
              <a:t>». №16 (306). Экономика и управление. Апрель 2020г.</a:t>
            </a:r>
            <a:endParaRPr lang="en-US" sz="2000" dirty="0">
              <a:solidFill>
                <a:srgbClr val="7030A0"/>
              </a:solidFill>
              <a:latin typeface="Arial" panose="020B0604020202020204" pitchFamily="34" charset="0"/>
              <a:cs typeface="Arial" pitchFamily="34" charset="0"/>
            </a:endParaRPr>
          </a:p>
          <a:p>
            <a:pPr algn="ctr">
              <a:spcBef>
                <a:spcPts val="0"/>
              </a:spcBef>
              <a:buNone/>
            </a:pPr>
            <a:r>
              <a:rPr lang="uz-Cyrl-UZ" sz="2000" dirty="0">
                <a:solidFill>
                  <a:srgbClr val="7030A0"/>
                </a:solidFill>
                <a:latin typeface="Arial" panose="020B0604020202020204" pitchFamily="34" charset="0"/>
                <a:cs typeface="Arial" panose="020B0604020202020204" pitchFamily="34" charset="0"/>
              </a:rPr>
              <a:t>4. </a:t>
            </a:r>
            <a:r>
              <a:rPr lang="en-US" sz="2000" dirty="0">
                <a:solidFill>
                  <a:srgbClr val="7030A0"/>
                </a:solidFill>
                <a:latin typeface="Arial" panose="020B0604020202020204" pitchFamily="34" charset="0"/>
                <a:cs typeface="Arial" panose="020B0604020202020204" pitchFamily="34" charset="0"/>
              </a:rPr>
              <a:t>Food Systems Transformation (2020) Coronavirus Food Supply Chain Under Strain What to do? Maximo Torero Cullen Chief Economist 24 March 2020.</a:t>
            </a:r>
            <a:endParaRPr lang="uz-Cyrl-UZ" sz="2000" dirty="0">
              <a:solidFill>
                <a:srgbClr val="7030A0"/>
              </a:solidFill>
              <a:latin typeface="Arial" panose="020B0604020202020204" pitchFamily="34" charset="0"/>
              <a:cs typeface="Arial" panose="020B0604020202020204" pitchFamily="34" charset="0"/>
            </a:endParaRPr>
          </a:p>
          <a:p>
            <a:pPr algn="ctr">
              <a:spcBef>
                <a:spcPts val="0"/>
              </a:spcBef>
              <a:buNone/>
            </a:pPr>
            <a:r>
              <a:rPr lang="uz-Cyrl-UZ" sz="2000" dirty="0">
                <a:solidFill>
                  <a:srgbClr val="7030A0"/>
                </a:solidFill>
                <a:latin typeface="Arial" panose="020B0604020202020204" pitchFamily="34" charset="0"/>
                <a:cs typeface="Arial" panose="020B0604020202020204" pitchFamily="34" charset="0"/>
              </a:rPr>
              <a:t>5. </a:t>
            </a:r>
            <a:r>
              <a:rPr lang="en-US" sz="2000" dirty="0" err="1">
                <a:solidFill>
                  <a:srgbClr val="7030A0"/>
                </a:solidFill>
                <a:latin typeface="Arial" panose="020B0604020202020204" pitchFamily="34" charset="0"/>
                <a:cs typeface="Arial" panose="020B0604020202020204" pitchFamily="34" charset="0"/>
              </a:rPr>
              <a:t>Duffin</a:t>
            </a:r>
            <a:r>
              <a:rPr lang="en-US" sz="2000" dirty="0">
                <a:solidFill>
                  <a:srgbClr val="7030A0"/>
                </a:solidFill>
                <a:latin typeface="Arial" panose="020B0604020202020204" pitchFamily="34" charset="0"/>
                <a:cs typeface="Arial" panose="020B0604020202020204" pitchFamily="34" charset="0"/>
              </a:rPr>
              <a:t> E. (2020) Impact of the coronavirus pandemic on the global economy - Statistics &amp; Facts. https://www.statista.com/topics/6139/covid-19-impact-on-the-globaleconomy/.</a:t>
            </a:r>
            <a:endParaRPr lang="ru-RU" sz="2000" dirty="0">
              <a:solidFill>
                <a:srgbClr val="7030A0"/>
              </a:solidFill>
              <a:latin typeface="Arial" panose="020B0604020202020204" pitchFamily="34" charset="0"/>
              <a:cs typeface="Arial" pitchFamily="34" charset="0"/>
            </a:endParaRPr>
          </a:p>
          <a:p>
            <a:pPr marL="0" indent="0" algn="ctr">
              <a:buNone/>
            </a:pP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298961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2521</Words>
  <Application>Microsoft Office PowerPoint</Application>
  <PresentationFormat>Экран (4:3)</PresentationFormat>
  <Paragraphs>103</Paragraphs>
  <Slides>30</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30</vt:i4>
      </vt:variant>
    </vt:vector>
  </HeadingPairs>
  <TitlesOfParts>
    <vt:vector size="33" baseType="lpstr">
      <vt:lpstr>Arial</vt:lpstr>
      <vt:lpstr>Calibri</vt:lpstr>
      <vt:lpstr>Тема Office</vt:lpstr>
      <vt:lpstr>Бизнес ва тадбиркорлик олий мактаби Кафедра:  Инвестициялар ва лойиҳа бошқаруви Фан: Тадбиркорлик ва инновациялар Мавзу: Коронавирус пандемияси шароитида тадбиркорлик фаолияти Doing business amid the coronavirus pandemic</vt:lpstr>
      <vt:lpstr>Маъруза саволлари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1. Коронавирус пандемиясининг тадбиркорлик фаолиятига таъсири</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2. Коронавирус пандемиясининг тадбиркорлик фаолиятига нисбатан салбий таъсирини юмшатишга қаратилган тадбирлар</vt:lpstr>
      <vt:lpstr>Фойдаланилган адабиётлар</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cp:lastModifiedBy>
  <cp:revision>89</cp:revision>
  <dcterms:created xsi:type="dcterms:W3CDTF">2021-01-31T00:43:05Z</dcterms:created>
  <dcterms:modified xsi:type="dcterms:W3CDTF">2021-11-07T15:30:39Z</dcterms:modified>
</cp:coreProperties>
</file>