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72" r:id="rId6"/>
    <p:sldId id="286" r:id="rId7"/>
    <p:sldId id="273" r:id="rId8"/>
    <p:sldId id="274" r:id="rId9"/>
    <p:sldId id="275" r:id="rId10"/>
    <p:sldId id="276" r:id="rId11"/>
    <p:sldId id="259" r:id="rId12"/>
    <p:sldId id="260" r:id="rId13"/>
    <p:sldId id="262" r:id="rId14"/>
    <p:sldId id="263" r:id="rId15"/>
    <p:sldId id="277" r:id="rId16"/>
    <p:sldId id="264" r:id="rId17"/>
    <p:sldId id="278" r:id="rId18"/>
    <p:sldId id="265" r:id="rId19"/>
    <p:sldId id="279" r:id="rId20"/>
    <p:sldId id="266" r:id="rId21"/>
    <p:sldId id="281" r:id="rId22"/>
    <p:sldId id="280" r:id="rId23"/>
    <p:sldId id="267" r:id="rId24"/>
    <p:sldId id="282" r:id="rId25"/>
    <p:sldId id="268" r:id="rId26"/>
    <p:sldId id="269" r:id="rId27"/>
    <p:sldId id="270" r:id="rId28"/>
    <p:sldId id="284" r:id="rId29"/>
    <p:sldId id="271" r:id="rId30"/>
    <p:sldId id="285" r:id="rId31"/>
    <p:sldId id="28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B39CF-7719-4D24-A219-85D0200A0EA9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71546"/>
            <a:ext cx="7772400" cy="4373678"/>
          </a:xfrm>
        </p:spPr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Бизнес ва тадбиркорлик олий мактаби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Кафедра: 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Инвестициялар ва лойиҳа бошқаруви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Фан: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Тадбиркорлик ва инновациялар</a:t>
            </a:r>
            <a:b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Мавзу:</a:t>
            </a: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Инновацион фаолият рисклари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Risks of innovation</a:t>
            </a:r>
            <a:endParaRPr lang="ru-RU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786454"/>
            <a:ext cx="6400800" cy="594874"/>
          </a:xfrm>
        </p:spPr>
        <p:txBody>
          <a:bodyPr>
            <a:normAutofit/>
          </a:bodyPr>
          <a:lstStyle/>
          <a:p>
            <a:pPr algn="r"/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и.ф.д., проф. Т.И. Бобакулов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Маъруза режаси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</a:p>
          <a:p>
            <a:pPr algn="ctr"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</a:p>
          <a:p>
            <a:pPr algn="ctr"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Инновацион лойиҳалар рискларини камайтириш йўллари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Риск деганда турли хилдаги йўқотишларга олиб келувчи нохуш ҳодисаларнинг юз бериши тушунилади. Масалан, мулкдан айрилиб қолиш, кутилганидан кам даромад олиш, валюта курсларини тебраниши натижасида зарар кўриш ва бошқалар.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Риск сўзи грекча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ridsa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сўзидан олинган бўлиб қоя деган маънони билдиради.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Риск итальянча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risico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сўзидан ҳам оилнган бўлиб, хавф, таҳдид деган маънони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англатади [2].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 деганда тадбиркорлик субъекти томонидан янги товарлар ва хизматлар ишлаб чиқаришга маблағлар йўналтиришда, бозорда кутилган талаб бўлмаганлиги сабабли, зарар кўриш хавфи </a:t>
            </a: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тушунилади </a:t>
            </a: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[1].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рискнинг асосий турлари: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Қидирув-тадқиқот риски.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Қидирув-тадқиқот риски қидирув ва инновацион тадқиқотларни амалга оширишда салбий натижага эришиш эҳтимоли билан боғлиқ.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Менежер риски.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Менежер риски – бу инновацион жараённинг турли босқичларида нотўғри бошқарув қарорларини қабул қилиш натижасида салбий натижага эришиш ёки зарар кўриш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хавфидир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[1].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рискнинг асосий турлари: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Инфратузилмавий риск.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Инфратузилмавий риск инфратузилмавий ташкилотлар томонидан инновацияларни ишлаб чиқарувчидан истеъмолчига узатиш вақтида хато ҳатти-ҳаракатларга йўл қўйиш эҳтимоли билан боғлиқ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Инвестицион риск.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Инвестицион риск – бу инновацион лойиҳани ўзини оқламаслиги натижасида зарар кўриш </a:t>
            </a:r>
            <a:endParaRPr lang="uz-Cyrl-UZ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хавфидир [1].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925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рискнинг асосий турлари: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Техник риск.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Техник риск ишлаб чиқаришни ташкил қилиш даражаси, ускуналарни доимий техник кўрикдан ўтказиш, ўз кучи билан усукналарни ремонт қилиш имконияти билан белгиланади.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Ишлаб чиқариш риски ишлаб чиқариш жараёнида хом-ашёни, номақбул ишлатиш, таннархнинг ошиши, иш вақтининг узайиши, ишлаб чиқаришни ташкил этишнинг яни усулларини жорий этиш билан боғлиқ.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Тижорат риски.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Тижорат риски инновацион маҳсулотларни сотиш жараёнида юзага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келади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[1].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Саноат корхоналарида инновацион рискларни баҳолашда “Эҳтимоллик-Йўқотиш” усулидан кенг фойдаланилади.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Ушбу усулдан фойдаланиш қулай ва осон бўлиб, корхонанинг инновацион рискларга таъсирчанлик даражасини баҳолаш имконини беради. 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Ўз навбатида, корхонанинг инновацион рискларга таъсирчанлик даражасини баҳолаш рискларнинг корхоналарнинг фаолиятига нисбатан салбий таъсирини нейтраллаштиришга қаратилган чора-тадбирларни ишлаб чиқиш имконини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беради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[3].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рискларни миқдорий баҳолаш учун индекс усулидан фойдаланиш мумкин. 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Риск индексини аниқлаш учун қўлланиладиган кўрсаткичларни субъектив баҳолаш асосида ёки махсус ишлаб чиқилган моделлардан фойдаланиш орқали олиш мумкин.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Айрим ҳолларда корхонанинг ишлаб чиқариш бўлимларининг менежерларининг фикрлари ўрганилади. </a:t>
            </a:r>
            <a:endParaRPr lang="en-US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Бунда фақат инновациялар билан боғлиқ бўлган ишлаб чиқариш бўлимларининг менежерларини фикрлари ўрганилиши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керак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[6].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рискларнинг даражаларини аниқлаш бўйича қуйидаги ёндашувлар мавжуд:</a:t>
            </a:r>
            <a:endParaRPr lang="ru-RU" sz="26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рискни субъектив қабул қилишга асосланган ёндашувлар;</a:t>
            </a:r>
            <a:endParaRPr lang="ru-RU" sz="26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*назарий-эҳтимолий йўқотишлар;</a:t>
            </a:r>
            <a:endParaRPr lang="ru-RU" sz="26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*тармоқли ёндашувлар</a:t>
            </a:r>
            <a:r>
              <a:rPr lang="ru-RU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*имитацион ёндашувлар</a:t>
            </a:r>
            <a:r>
              <a:rPr lang="ru-RU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</a:t>
            </a:r>
            <a:r>
              <a:rPr lang="ru-RU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тоқ-кўплик </a:t>
            </a:r>
            <a:r>
              <a:rPr lang="ru-RU" sz="26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ёндашувлари</a:t>
            </a:r>
            <a:r>
              <a:rPr lang="ru-RU" sz="2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[7].</a:t>
            </a:r>
            <a:endParaRPr lang="ru-RU" sz="26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рискнинг ташқи омиллари: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қонунчиликнинг барқарор эмаслиги;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мамлакатда сиёсий вазиятнинг ёмонлашиши;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бозор конъюнктурасининг ёмонлашиши;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инфляция ва дефляция;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девальвация омили;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*экологик омил</a:t>
            </a: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spcBef>
                <a:spcPts val="0"/>
              </a:spcBef>
              <a:buNone/>
            </a:pPr>
            <a:endParaRPr lang="uz-Cyrl-UZ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uz-Cyrl-UZ" sz="2400" dirty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рискнинг моҳияти ва  омиллари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u="sng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рискнинг ички омиллари: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техноген ҳодисаларни юз бериши;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ускуналарни тўхтаб қолиши;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ишлаб чиқарилган товарларни экспорт қила олмаслик;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энергия таъминотидаги узилишлар;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хом-ашёни ўз вақтида етказиб берилмаслиги;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ишлаб чиқариладиган товарларга бўлган талабни тўғри баҳолай олмаслик;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*янги техника ва технологияга хом-ашёнинг мос эмаслиги.</a:t>
            </a:r>
          </a:p>
          <a:p>
            <a:pPr algn="ctr">
              <a:spcBef>
                <a:spcPts val="0"/>
              </a:spcBef>
              <a:buNone/>
            </a:pPr>
            <a:endParaRPr lang="uz-Cyrl-UZ" sz="2400" dirty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800" b="1" u="sng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лойиҳаларнинг рисклари:</a:t>
            </a:r>
            <a:endParaRPr lang="ru-RU" sz="2800" b="1" u="sng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1. Маркетинг рисклари.</a:t>
            </a:r>
            <a:endParaRPr lang="ru-RU" sz="2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Технологик рисклар.</a:t>
            </a:r>
            <a:endParaRPr lang="ru-RU" sz="2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3. Молиявий рисклар.</a:t>
            </a:r>
            <a:endParaRPr lang="ru-RU" sz="2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4. Лойиҳа ташаббускорлари билан боғлиқ бўлган рисклар.</a:t>
            </a:r>
            <a:endParaRPr lang="ru-RU" sz="2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Лойиҳани амалга ошириш </a:t>
            </a:r>
            <a:r>
              <a:rPr lang="uz-Cyrl-UZ" sz="28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рисклари </a:t>
            </a: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[3].</a:t>
            </a:r>
            <a:endParaRPr lang="ru-RU" sz="2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dirty="0"/>
              <a:t>	</a:t>
            </a: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Маркетинг рисклари деганда инвестиция лойиҳасининг молиявий ва ишлаб чиқариш кўрсаткичларининг ҳужжатда белгиланган даражалари билан ҳақиқатдаги даражалари ўртасида фарқланишларнинг юзага келиш эҳтимоли тушунилади.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Маркетинг рискларини юзага келишига сабаб бўлувчи асосий омиллар бўлиб, қуйидагилар ҳисобланади: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*маҳсулотларга бўлган талабнинг пасайиши натижасида сотиш ҳажмининг қисқариши;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*тайёр маҳсулотлар баҳоларининг пасайиши;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*рақобатнинг кучайиши;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*бозорда конъюнктуранинг ёмонлашиши;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*маркетинг режасининг мослашувчан 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эмаслиги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[6].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лойиҳанинг маркетинг рискини таҳлил қилган тижорат банкининг кредит инспектори қуйидаги саволларга жавоб топиши керак: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*маҳсулотлар учун шаклланган бозор мавжудми?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*бозорда рақобатнинг амалдаги ва келгусидаги даражаси қандай?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*маҳсулотларнинг амалдаги баҳоси уларнинг рақобатбардошлигини таъминлаш имконини берадими?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*бозордаги ўзгаришлар инновацион лойиҳага қай даражада таъсир кўрсатади?  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*маҳсулотнинг истеъмолчилари қай даражада тўловга қобил?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2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Технологик рискларни юзага келиш сабаблари бўлиб, технологик ускунани нотўғри танлаш, технологик қарорларни қабул қилишдаги хатоликлар, инновацион лойиҳани экспертизасидаги хатоликлар ҳисобланади.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2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2010 йил 20 апрелда АҚШнинг Луизиана штатидаги “Дипуотр хорайзн” нефть платформасини портлаши.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2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11 ишчи ўлди, Мексика қўлтиғига 5 млн. баррель нефть тўкилди.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2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Айбдорлар: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2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Халлибертон (АҚШ) – сифатсиз цемент ишлатган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2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Трансоушн (Швейцария) – ускунанинг носозлиги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2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Бритиш Петролеум (Англия) – қудуқнинг герметиклик тести натижалари нотўғри </a:t>
            </a:r>
            <a:r>
              <a:rPr lang="uz-Cyrl-UZ" sz="22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баҳоланган </a:t>
            </a:r>
            <a:r>
              <a:rPr lang="uz-Cyrl-U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[1].</a:t>
            </a:r>
            <a:endParaRPr lang="uz-Cyrl-UZ" sz="22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Технологик рискларнинг идентификаторлари: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*лойиҳани ишга тушириш муддатини реал эмаслиги;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*қўлланиладиган технологияни қўллаш бўйича ижобий тарихнинг мавжуд эмаслиги;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*таклиф қилинаётган технологияга ўхшаш технологияни муваффақиятли қўлланилаётганлиги;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*ишлаб чиқарилган маҳсулотни давлат томонидан сертификатлаш талабининг мавжудлиги;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*техник ишланмаларда бўлғуси лойиҳа амалга ошириладиган жойнинг табиий-иқлим шароитларини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ўрганилмаганлиги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[1].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Молиявий рисклар деганда лойиҳани амалга оширишда лойиҳа ташаббускори ва бенефициарнинг маблағларини етишмаслиги, мижознинг молиявий ҳолатини ёмонлашиши натижасида зарар кўриш хавфи тушунилади.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Молиявий рискларнинг турлари: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валюта риски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фоиз риски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 ташаббускорининг молиявий ҳолатини ёмонлашиш риски</a:t>
            </a:r>
          </a:p>
          <a:p>
            <a:pPr algn="ctr"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молиялаштиришнинг </a:t>
            </a: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таркиби ва етарлилиги </a:t>
            </a:r>
            <a:endParaRPr lang="uz-Cyrl-UZ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риски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[5].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1643042" y="571480"/>
            <a:ext cx="6215106" cy="92869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b="1" dirty="0" smtClean="0">
                <a:latin typeface="Arial" pitchFamily="34" charset="0"/>
                <a:cs typeface="Arial" pitchFamily="34" charset="0"/>
              </a:rPr>
              <a:t>Валюта рискининг турлари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43042" y="3929066"/>
            <a:ext cx="6215106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Иқтисодий риск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Табличка 5"/>
          <p:cNvSpPr/>
          <p:nvPr/>
        </p:nvSpPr>
        <p:spPr>
          <a:xfrm>
            <a:off x="857224" y="2000240"/>
            <a:ext cx="3071834" cy="1214446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Операцион риск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Табличка 6"/>
          <p:cNvSpPr/>
          <p:nvPr/>
        </p:nvSpPr>
        <p:spPr>
          <a:xfrm>
            <a:off x="5500694" y="2071678"/>
            <a:ext cx="3071834" cy="1214446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Трансляцион риск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2428860" y="1500174"/>
            <a:ext cx="50006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6786578" y="1500174"/>
            <a:ext cx="50006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4500562" y="1428736"/>
            <a:ext cx="285752" cy="24288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Лойиҳа ташаббускори билан боғлиқ бўлган рисклар: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 ташаббускорининг репутацияси билан боғлиқ риск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 ташаббускорининг тажрибаси ва малакаси билан боғлиқ риск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 ташаббускорининг акциядорлар билан муносабати билан боғлиқ риск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 ташаббускорининг молиявий имкониятлари билан боғлиқ риск 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абличка 3"/>
          <p:cNvSpPr/>
          <p:nvPr/>
        </p:nvSpPr>
        <p:spPr>
          <a:xfrm>
            <a:off x="3071802" y="2214554"/>
            <a:ext cx="3000396" cy="200026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Лойиҳа ташаббускорининг репутациясига салбий таъсир қилувчи омиллар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00100" y="785794"/>
            <a:ext cx="3214710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Соф фойдани камайиши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43570" y="5143512"/>
            <a:ext cx="3214710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latin typeface="Arial" pitchFamily="34" charset="0"/>
                <a:cs typeface="Arial" pitchFamily="34" charset="0"/>
              </a:rPr>
              <a:t>Ноқонуний операцияларда иштирок этиш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472" y="5143512"/>
            <a:ext cx="3214710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latin typeface="Arial" pitchFamily="34" charset="0"/>
                <a:cs typeface="Arial" pitchFamily="34" charset="0"/>
              </a:rPr>
              <a:t>Молиявий ресурсларни етишмаслиги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429256" y="785794"/>
            <a:ext cx="3214710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latin typeface="Arial" pitchFamily="34" charset="0"/>
                <a:cs typeface="Arial" pitchFamily="34" charset="0"/>
              </a:rPr>
              <a:t>Ишчиларни оммавий иш ташлаши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Табличка 8"/>
          <p:cNvSpPr/>
          <p:nvPr/>
        </p:nvSpPr>
        <p:spPr>
          <a:xfrm>
            <a:off x="214282" y="2285992"/>
            <a:ext cx="2500330" cy="207170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latin typeface="Arial" pitchFamily="34" charset="0"/>
                <a:cs typeface="Arial" pitchFamily="34" charset="0"/>
              </a:rPr>
              <a:t>Тўлов мажбуриятини бажармаслик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Табличка 9"/>
          <p:cNvSpPr/>
          <p:nvPr/>
        </p:nvSpPr>
        <p:spPr>
          <a:xfrm>
            <a:off x="6500826" y="2214554"/>
            <a:ext cx="2500330" cy="207170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latin typeface="Arial" pitchFamily="34" charset="0"/>
                <a:cs typeface="Arial" pitchFamily="34" charset="0"/>
              </a:rPr>
              <a:t>Мол етказиб бериш мажбуриятини бажармаслик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трелка влево 10"/>
          <p:cNvSpPr/>
          <p:nvPr/>
        </p:nvSpPr>
        <p:spPr>
          <a:xfrm>
            <a:off x="2714612" y="3214686"/>
            <a:ext cx="285752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6143636" y="3214686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верх 13"/>
          <p:cNvSpPr/>
          <p:nvPr/>
        </p:nvSpPr>
        <p:spPr>
          <a:xfrm>
            <a:off x="3714744" y="1785926"/>
            <a:ext cx="285752" cy="3571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5500694" y="1785926"/>
            <a:ext cx="285752" cy="3571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3286116" y="4286256"/>
            <a:ext cx="214314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5857884" y="4286256"/>
            <a:ext cx="214314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лойиҳаларни амалга оширишдаги ноаниқликларнинг сабаблари: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*маҳсулотларнинг баҳоларини ва харажатларнинг элементларини аниқ белгилай олмаслик;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*келгусидаги товарларга бўлган талабни ва сотиш ҳажмини аниқ баҳолай олмаслик;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*тегишли йилларнинг макроиқтисодий тавсифини (инфляция, миллий валютанинг алмашув курслари) аниқ билмаслик;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*давлат томонидан амалга ошириладиган иқтисодий сиёсатда юз бериши мумкин бўлган ўзгаришларни аниқ прогноз қила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олмаслик [4].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Инновацион лойиҳалар рисклари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Лойиҳани амалга ошириш рисклари: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объектни ўз вақтида қуриб фойдаланишга топширилмаслиги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мижознинг айби билан молиялаштиришдаги узилишлар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ускуналарни ўз вақтида етказмаслик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ускуналарни ўрнатиш хизматининг сифатсиз эканлиги</a:t>
            </a: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абличка 3"/>
          <p:cNvSpPr/>
          <p:nvPr/>
        </p:nvSpPr>
        <p:spPr>
          <a:xfrm>
            <a:off x="3071802" y="2357430"/>
            <a:ext cx="3214710" cy="164307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b="1" dirty="0" smtClean="0">
                <a:latin typeface="Arial" pitchFamily="34" charset="0"/>
                <a:cs typeface="Arial" pitchFamily="34" charset="0"/>
              </a:rPr>
              <a:t>Ишлаб чиқариш риски омиллари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0232" y="571480"/>
            <a:ext cx="5715040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b="1" dirty="0" smtClean="0">
                <a:latin typeface="Arial" pitchFamily="34" charset="0"/>
                <a:cs typeface="Arial" pitchFamily="34" charset="0"/>
              </a:rPr>
              <a:t>Харажатларни кўпайиши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0232" y="5072074"/>
            <a:ext cx="5715040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Менежментдаги камчиликлар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2071678"/>
            <a:ext cx="2143140" cy="2714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Таъминотдаги узилишлар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58016" y="2071678"/>
            <a:ext cx="2143140" cy="2714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Сотиш ҳажмини қисқариши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трелка влево 13"/>
          <p:cNvSpPr/>
          <p:nvPr/>
        </p:nvSpPr>
        <p:spPr>
          <a:xfrm>
            <a:off x="2571736" y="3071810"/>
            <a:ext cx="428628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6357950" y="3071810"/>
            <a:ext cx="50006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верх 15"/>
          <p:cNvSpPr/>
          <p:nvPr/>
        </p:nvSpPr>
        <p:spPr>
          <a:xfrm>
            <a:off x="4572000" y="1500174"/>
            <a:ext cx="357190" cy="7143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572000" y="4143380"/>
            <a:ext cx="357190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Инновацион лойиҳалар рискларини камайтириш йўллари</a:t>
            </a:r>
            <a:endParaRPr lang="ru-RU"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Маркетинг тадқиқотларининг сифатини ошириш орқали товарларга бўлган талабни, молиялаштириш манбаларининг етарлилигини, айлама маблағлар захираларини шакллантириш имкониятларини, рақобат муҳитини, асосий воситаларнинг эскириш ҳолатини баҳолаш аниқлигини </a:t>
            </a: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ошириш </a:t>
            </a: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[7]. 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Инновацион лойиҳалар рискларини камайтириш йўллари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Технологик рискларни камайтириш мақсадида: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ташқи консультантларнинг ҳисоботлари асосида лойиҳанинг боришини доимий мониторинг қилиш;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лойиҳанинг кадрлар таъминотини таҳлил қилиш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айланма маблағлар захирасини ўз вақтида шакллантириш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ускуналарни суғурта қилдириш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лойиҳани бажариш бўйича белгиланган меъёрларга риоя қилинишини назорат қилиш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Инновацион лойиҳалар рискларини камайтириш йўллари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Молиявий рискларни камайтириш мақсадида: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лойиҳани молиялаштириш манбалари ҳажмида ўз маблағлари улушини ошириш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акциядорларнинг қўшимча молиялаштириш бўйича кафолатларини олиш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лойиҳани банкларнинг кредит линияси орқали молиялаштириш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инвестицияларни суғурталаш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айланма маблағларни молиялаштириш имкониятларини баҳолаш.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Инновацион лойиҳалар рискларини камайтириш йўллари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Молиявий рискларни пасайтиришнинг ташқи омиллари: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Миллий валютанинг барқарорлигини таъминлаш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Инфляция даражасини пасайтириш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Тижорат банклари кредитлари фоиз ставкаларининг паст ва барқарор даражасини таъминлаш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Корхоналарнинг инновацион харажатларини молиялаштириш амалиётини давлат томонидан молиявий имтиёзлар орқали қўллаб-қувватлаш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Инфратузилма объектларини молиялаштириш.  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Инновацион лойиҳалар рискларини камайтириш йўллари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Лойиҳа ташаббускори ва лойиҳани амалга ошириш рискларини камайтириш мақсадида: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 ташабускорининг репутациясига таъсир қилувчи омилларнинг таъсир даражасига баҳо бериш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менежментнинг сифатини ошириш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акциядорларнинг қўшимча молиялаштириш бўйича кафолатларини олиш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лойиҳани </a:t>
            </a: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амалга оширишнинг ҳар бир босқичида графикка риоя қилинишини доимий мониторинг қилиб бориш.</a:t>
            </a:r>
            <a:endParaRPr lang="uz-Cyrl-UZ" sz="2400" dirty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Ўзбекистонда инновацион лойиҳаларни ўзини оқламаслиги сабаблари</a:t>
            </a:r>
            <a:endParaRPr lang="ru-RU" sz="2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72098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лойиҳаларни тўла қувватда ишламаганлиги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Лойиҳаларни хом-ашё билан таъминланмаганлиги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Молиялаштириш манбаларининг етарли бўлмаганлиги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Технологияга хом-ашёнинг тўғри келмаганлиги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Лойиҳа ишга тушгандан сўнг хом-ашёни қимматлашиб кетганлиги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Хориждан эски техника ва технологияларни сотиб олинганлиги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Ишлаб чиқарилган маҳсулотларни экспорт қилинмаганлиги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Фойдаланилган адабиётлар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72098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Демкин И.В. Управление инновационным риском на основе имитационного моделирования//Проблемы анализа риска. 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– Москва, 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2005. 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№ 3.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Фомичев А. Н. Риск-менеджмент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2-е изд. 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М.: Издательско-торговая корпорация "Дашков и К°", 2006.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Доронин С.Н. Обеспечение экономической безопасности инновационной деятельности предприятия. 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М.: МЦФЭР, 2006.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4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Тэмпан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Л.Н. Риски в экономике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–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М.: ЮНИТИ-ДАНА, 2002.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ru-RU" sz="24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Каржаув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А.Т. Национальная система венчурного инвестирования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–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М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осква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: Экономика, 2005.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ru-RU" sz="24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Вяткин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В.Н. Управление рисками в рыночной экономики. 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М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осква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: Экономика, 2002.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ru-RU" sz="24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Барикаев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Е. Н. Управление предпринимательскими рисками в системе экономической безопасности. Теоретический аспект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- М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осква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: ЮНИТИ-ДАНА</a:t>
            </a:r>
            <a:r>
              <a:rPr lang="uz-Cyrl-U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2008.</a:t>
            </a: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1531</Words>
  <Application>Microsoft Office PowerPoint</Application>
  <PresentationFormat>Экран (4:3)</PresentationFormat>
  <Paragraphs>190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Бизнес ва тадбиркорлик олий мактаби Кафедра:  Инвестициялар ва лойиҳа бошқаруви Фан: Тадбиркорлик ва инновациялар Мавзу: Инновацион фаолият рисклари  Risks of innovation</vt:lpstr>
      <vt:lpstr>Маъруза режаси</vt:lpstr>
      <vt:lpstr>1. Инновацион рискнинг моҳияти ва омиллари</vt:lpstr>
      <vt:lpstr>1. Инновацион рискнинг моҳияти ва омиллари</vt:lpstr>
      <vt:lpstr>1. Инновацион рискнинг моҳияти ва омиллари</vt:lpstr>
      <vt:lpstr>1. Инновацион рискнинг моҳияти ва омиллари</vt:lpstr>
      <vt:lpstr>1. Инновацион рискнинг моҳияти ва омиллари</vt:lpstr>
      <vt:lpstr>1. Инновацион рискнинг моҳияти ва омиллари</vt:lpstr>
      <vt:lpstr>1. Инновацион рискнинг моҳияти ва омиллари</vt:lpstr>
      <vt:lpstr>1. Инновацион рискнинг моҳияти ва омиллари</vt:lpstr>
      <vt:lpstr>1. Инновацион рискнинг моҳияти ва  омиллари</vt:lpstr>
      <vt:lpstr>1. Инновацион рискнинг моҳияти ва  омиллари</vt:lpstr>
      <vt:lpstr>2. Инновацион лойиҳалар рисклари</vt:lpstr>
      <vt:lpstr>2. Инновацион лойиҳалар рисклари</vt:lpstr>
      <vt:lpstr>2. Инновацион лойиҳалар рисклари</vt:lpstr>
      <vt:lpstr>2. Инновацион лойиҳалар рисклари</vt:lpstr>
      <vt:lpstr>2. Инновацион лойиҳалар рисклари</vt:lpstr>
      <vt:lpstr>2. Инновацион лойиҳалар рисклари</vt:lpstr>
      <vt:lpstr>Слайд 19</vt:lpstr>
      <vt:lpstr>2. Инновацион лойиҳалар рисклари</vt:lpstr>
      <vt:lpstr>Слайд 21</vt:lpstr>
      <vt:lpstr>2. Инновацион лойиҳалар рисклари</vt:lpstr>
      <vt:lpstr>2. Инновацион лойиҳалар рисклари</vt:lpstr>
      <vt:lpstr>Слайд 24</vt:lpstr>
      <vt:lpstr>3. Инновацион лойиҳалар рискларини камайтириш йўллари</vt:lpstr>
      <vt:lpstr>3. Инновацион лойиҳалар рискларини камайтириш йўллари</vt:lpstr>
      <vt:lpstr>3. Инновацион лойиҳалар рискларини камайтириш йўллари</vt:lpstr>
      <vt:lpstr>3. Инновацион лойиҳалар рискларини камайтириш йўллари</vt:lpstr>
      <vt:lpstr>3. Инновацион лойиҳалар рискларини камайтириш йўллари</vt:lpstr>
      <vt:lpstr>Ўзбекистонда инновацион лойиҳаларни ўзини оқламаслиги сабаблари</vt:lpstr>
      <vt:lpstr>Фойдаланилган адабиётлар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t.boboqulov</cp:lastModifiedBy>
  <cp:revision>124</cp:revision>
  <dcterms:created xsi:type="dcterms:W3CDTF">2020-11-17T03:35:27Z</dcterms:created>
  <dcterms:modified xsi:type="dcterms:W3CDTF">2021-11-09T05:04:08Z</dcterms:modified>
</cp:coreProperties>
</file>