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7" r:id="rId8"/>
    <p:sldId id="278" r:id="rId9"/>
    <p:sldId id="288" r:id="rId10"/>
    <p:sldId id="289" r:id="rId11"/>
    <p:sldId id="262" r:id="rId12"/>
    <p:sldId id="263" r:id="rId13"/>
    <p:sldId id="264" r:id="rId14"/>
    <p:sldId id="265" r:id="rId15"/>
    <p:sldId id="280" r:id="rId16"/>
    <p:sldId id="281" r:id="rId17"/>
    <p:sldId id="282" r:id="rId18"/>
    <p:sldId id="283" r:id="rId19"/>
    <p:sldId id="266" r:id="rId20"/>
    <p:sldId id="267" r:id="rId21"/>
    <p:sldId id="268" r:id="rId22"/>
    <p:sldId id="284" r:id="rId23"/>
    <p:sldId id="285" r:id="rId24"/>
    <p:sldId id="269" r:id="rId25"/>
    <p:sldId id="272" r:id="rId26"/>
    <p:sldId id="273" r:id="rId27"/>
    <p:sldId id="286" r:id="rId28"/>
    <p:sldId id="274" r:id="rId29"/>
    <p:sldId id="275" r:id="rId30"/>
    <p:sldId id="276" r:id="rId31"/>
    <p:sldId id="287" r:id="rId32"/>
    <p:sldId id="279" r:id="rId33"/>
  </p:sldIdLst>
  <p:sldSz cx="9144000" cy="6858000" type="screen4x3"/>
  <p:notesSz cx="6735763" cy="98663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560B33FC-1233-4912-B6D0-9C0289AC509A}"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2BC256-D73D-4C0A-87E1-A853AC311E40}" type="datetimeFigureOut">
              <a:rPr lang="ru-RU" smtClean="0"/>
              <a:pPr/>
              <a:t>10.11.2021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0B33FC-1233-4912-B6D0-9C0289AC509A}"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928671"/>
            <a:ext cx="7772400" cy="4500594"/>
          </a:xfrm>
        </p:spPr>
        <p:txBody>
          <a:bodyPr>
            <a:normAutofit/>
          </a:bodyPr>
          <a:lstStyle/>
          <a:p>
            <a:r>
              <a:rPr lang="uz-Cyrl-UZ" sz="2400" b="1" dirty="0" smtClean="0">
                <a:solidFill>
                  <a:srgbClr val="0070C0"/>
                </a:solidFill>
                <a:latin typeface="Arial" pitchFamily="34" charset="0"/>
                <a:cs typeface="Arial" pitchFamily="34" charset="0"/>
              </a:rPr>
              <a:t>Бизнес ва тадбиркорлик олий мактаби</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Кафедра: </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Инвестициялар ва лойиҳа бошқаруви</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Фан:</a:t>
            </a:r>
            <a:br>
              <a:rPr lang="uz-Cyrl-UZ" sz="24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Тадбиркорлик ва инновациялар</a:t>
            </a:r>
            <a:r>
              <a:rPr lang="uz-Cyrl-UZ" sz="2400" b="1" dirty="0" smtClean="0">
                <a:solidFill>
                  <a:srgbClr val="0070C0"/>
                </a:solidFill>
                <a:latin typeface="Arial" pitchFamily="34" charset="0"/>
                <a:cs typeface="Arial" pitchFamily="34" charset="0"/>
              </a:rPr>
              <a:t/>
            </a:r>
            <a:br>
              <a:rPr lang="uz-Cyrl-UZ" sz="2400" b="1" dirty="0" smtClean="0">
                <a:solidFill>
                  <a:srgbClr val="0070C0"/>
                </a:solidFill>
                <a:latin typeface="Arial" pitchFamily="34" charset="0"/>
                <a:cs typeface="Arial" pitchFamily="34" charset="0"/>
              </a:rPr>
            </a:br>
            <a:r>
              <a:rPr lang="uz-Cyrl-UZ" sz="2400" b="1" dirty="0" smtClean="0">
                <a:solidFill>
                  <a:srgbClr val="0070C0"/>
                </a:solidFill>
                <a:latin typeface="Arial" pitchFamily="34" charset="0"/>
                <a:cs typeface="Arial" pitchFamily="34" charset="0"/>
              </a:rPr>
              <a:t>Мавзу:</a:t>
            </a:r>
            <a:br>
              <a:rPr lang="uz-Cyrl-UZ" sz="2400" b="1" dirty="0" smtClean="0">
                <a:solidFill>
                  <a:srgbClr val="0070C0"/>
                </a:solidFill>
                <a:latin typeface="Arial" pitchFamily="34" charset="0"/>
                <a:cs typeface="Arial" pitchFamily="34" charset="0"/>
              </a:rPr>
            </a:br>
            <a:r>
              <a:rPr lang="uz-Cyrl-UZ" sz="2800" b="1" dirty="0" smtClean="0">
                <a:solidFill>
                  <a:srgbClr val="0070C0"/>
                </a:solidFill>
                <a:latin typeface="Arial" pitchFamily="34" charset="0"/>
                <a:cs typeface="Arial" pitchFamily="34" charset="0"/>
              </a:rPr>
              <a:t>Технопарклар – инновацион ривожланишнинг муҳим инструменти сифатида</a:t>
            </a:r>
            <a:r>
              <a:rPr lang="en-US" sz="2800" b="1" dirty="0" smtClean="0">
                <a:solidFill>
                  <a:srgbClr val="0070C0"/>
                </a:solidFill>
                <a:latin typeface="Arial" pitchFamily="34" charset="0"/>
                <a:cs typeface="Arial" pitchFamily="34" charset="0"/>
              </a:rPr>
              <a:t/>
            </a:r>
            <a:br>
              <a:rPr lang="en-US" sz="2800" b="1" dirty="0" smtClean="0">
                <a:solidFill>
                  <a:srgbClr val="0070C0"/>
                </a:solidFill>
                <a:latin typeface="Arial" pitchFamily="34" charset="0"/>
                <a:cs typeface="Arial" pitchFamily="34" charset="0"/>
              </a:rPr>
            </a:br>
            <a:r>
              <a:rPr lang="en-US" sz="2800" b="1" dirty="0" err="1" smtClean="0">
                <a:solidFill>
                  <a:srgbClr val="0070C0"/>
                </a:solidFill>
                <a:latin typeface="Arial" pitchFamily="34" charset="0"/>
                <a:cs typeface="Arial" pitchFamily="34" charset="0"/>
              </a:rPr>
              <a:t>Technoparks</a:t>
            </a:r>
            <a:r>
              <a:rPr lang="en-US" sz="2800" b="1" dirty="0" smtClean="0">
                <a:solidFill>
                  <a:srgbClr val="0070C0"/>
                </a:solidFill>
                <a:latin typeface="Arial" pitchFamily="34" charset="0"/>
                <a:cs typeface="Arial" pitchFamily="34" charset="0"/>
              </a:rPr>
              <a:t> as an important tool of innovative development</a:t>
            </a:r>
            <a:endParaRPr lang="ru-RU" sz="2800" dirty="0">
              <a:solidFill>
                <a:srgbClr val="0070C0"/>
              </a:solidFill>
              <a:latin typeface="Arial" pitchFamily="34" charset="0"/>
              <a:cs typeface="Arial" pitchFamily="34" charset="0"/>
            </a:endParaRPr>
          </a:p>
        </p:txBody>
      </p:sp>
      <p:sp>
        <p:nvSpPr>
          <p:cNvPr id="3" name="Подзаголовок 2"/>
          <p:cNvSpPr>
            <a:spLocks noGrp="1"/>
          </p:cNvSpPr>
          <p:nvPr>
            <p:ph type="subTitle" idx="1"/>
          </p:nvPr>
        </p:nvSpPr>
        <p:spPr>
          <a:xfrm>
            <a:off x="1371600" y="5715016"/>
            <a:ext cx="6400800" cy="714380"/>
          </a:xfrm>
        </p:spPr>
        <p:txBody>
          <a:bodyPr>
            <a:normAutofit/>
          </a:bodyPr>
          <a:lstStyle/>
          <a:p>
            <a:pPr algn="r"/>
            <a:r>
              <a:rPr lang="uz-Cyrl-UZ" sz="2400" b="1" dirty="0" smtClean="0">
                <a:solidFill>
                  <a:srgbClr val="7030A0"/>
                </a:solidFill>
                <a:latin typeface="Arial" pitchFamily="34" charset="0"/>
                <a:cs typeface="Arial" pitchFamily="34" charset="0"/>
              </a:rPr>
              <a:t>и.ф.д., проф. Т.И. Бобакулов</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Маъруза режаси</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smtClean="0">
                <a:solidFill>
                  <a:srgbClr val="7030A0"/>
                </a:solidFill>
                <a:latin typeface="Arial" pitchFamily="34" charset="0"/>
                <a:cs typeface="Arial" pitchFamily="34" charset="0"/>
              </a:rPr>
              <a:t>1. Технопаркларни яратишдан кўзланган мақсадлар</a:t>
            </a:r>
          </a:p>
          <a:p>
            <a:pPr algn="ctr">
              <a:spcBef>
                <a:spcPts val="0"/>
              </a:spcBef>
              <a:buNone/>
            </a:pPr>
            <a:r>
              <a:rPr lang="uz-Cyrl-UZ" sz="2800" b="1" dirty="0" smtClean="0">
                <a:solidFill>
                  <a:srgbClr val="7030A0"/>
                </a:solidFill>
                <a:latin typeface="Arial" pitchFamily="34" charset="0"/>
                <a:cs typeface="Arial" pitchFamily="34" charset="0"/>
              </a:rPr>
              <a:t>2. Технопаркларни ташкил этишда давлатнинг роли</a:t>
            </a:r>
          </a:p>
          <a:p>
            <a:pPr algn="ctr">
              <a:spcBef>
                <a:spcPts val="0"/>
              </a:spcBef>
              <a:buNone/>
            </a:pPr>
            <a:r>
              <a:rPr lang="uz-Cyrl-UZ" sz="2800" b="1" dirty="0" smtClean="0">
                <a:solidFill>
                  <a:srgbClr val="7030A0"/>
                </a:solidFill>
                <a:latin typeface="Arial" pitchFamily="34" charset="0"/>
                <a:cs typeface="Arial" pitchFamily="34" charset="0"/>
              </a:rPr>
              <a:t>3. Технопаркларни ташкил этишда университетларнинг роли</a:t>
            </a:r>
          </a:p>
          <a:p>
            <a:pPr algn="ctr">
              <a:spcBef>
                <a:spcPts val="0"/>
              </a:spcBef>
              <a:buNone/>
            </a:pPr>
            <a:r>
              <a:rPr lang="uz-Cyrl-UZ" sz="2800" b="1" dirty="0" smtClean="0">
                <a:solidFill>
                  <a:srgbClr val="7030A0"/>
                </a:solidFill>
                <a:latin typeface="Arial" pitchFamily="34" charset="0"/>
                <a:cs typeface="Arial" pitchFamily="34" charset="0"/>
              </a:rPr>
              <a:t>4. Технопаркларнинг мулкий тузилиши ва бошқарув тузилмаси </a:t>
            </a:r>
            <a:endParaRPr lang="ru-RU" sz="2800" b="1" dirty="0">
              <a:solidFill>
                <a:srgbClr val="7030A0"/>
              </a:solidFill>
              <a:latin typeface="Arial" pitchFamily="34" charset="0"/>
              <a:cs typeface="Arial"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a:t>
            </a:r>
            <a:r>
              <a:rPr lang="uz-Cyrl-UZ" sz="2800" b="1" dirty="0" smtClean="0">
                <a:solidFill>
                  <a:srgbClr val="0070C0"/>
                </a:solidFill>
                <a:latin typeface="Arial" pitchFamily="34" charset="0"/>
                <a:cs typeface="Arial" pitchFamily="34" charset="0"/>
              </a:rPr>
              <a:t>яратишдан </a:t>
            </a:r>
            <a:r>
              <a:rPr lang="uz-Cyrl-UZ" sz="2800" b="1" dirty="0" smtClean="0">
                <a:solidFill>
                  <a:srgbClr val="0070C0"/>
                </a:solidFill>
                <a:latin typeface="Arial" pitchFamily="34" charset="0"/>
                <a:cs typeface="Arial" pitchFamily="34" charset="0"/>
              </a:rPr>
              <a:t>кўзланган мақсадлар</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600" b="1" dirty="0" smtClean="0">
                <a:solidFill>
                  <a:srgbClr val="7030A0"/>
                </a:solidFill>
                <a:latin typeface="Arial" pitchFamily="34" charset="0"/>
                <a:cs typeface="Arial" pitchFamily="34" charset="0"/>
              </a:rPr>
              <a:t>Технопаркларни яратишдан кўзланган</a:t>
            </a:r>
          </a:p>
          <a:p>
            <a:pPr algn="ctr">
              <a:spcBef>
                <a:spcPts val="0"/>
              </a:spcBef>
              <a:buNone/>
            </a:pPr>
            <a:r>
              <a:rPr lang="uz-Cyrl-UZ" sz="2600" b="1" dirty="0" smtClean="0">
                <a:solidFill>
                  <a:srgbClr val="7030A0"/>
                </a:solidFill>
                <a:latin typeface="Arial" pitchFamily="34" charset="0"/>
                <a:cs typeface="Arial" pitchFamily="34" charset="0"/>
              </a:rPr>
              <a:t> 3 асосий мақсад мавжуд:</a:t>
            </a:r>
          </a:p>
          <a:p>
            <a:pPr algn="ctr">
              <a:spcBef>
                <a:spcPts val="0"/>
              </a:spcBef>
              <a:buNone/>
            </a:pPr>
            <a:r>
              <a:rPr lang="uz-Cyrl-UZ" sz="2600" b="1" dirty="0" smtClean="0">
                <a:solidFill>
                  <a:srgbClr val="7030A0"/>
                </a:solidFill>
                <a:latin typeface="Arial" pitchFamily="34" charset="0"/>
                <a:cs typeface="Arial" pitchFamily="34" charset="0"/>
              </a:rPr>
              <a:t>1. Иқтисодий ва ижтимоий ривожланиш даражаси паст бўлган ҳудудни ривожлантириш</a:t>
            </a:r>
          </a:p>
          <a:p>
            <a:pPr algn="ctr">
              <a:spcBef>
                <a:spcPts val="0"/>
              </a:spcBef>
              <a:buNone/>
            </a:pPr>
            <a:r>
              <a:rPr lang="uz-Cyrl-UZ" sz="2600" b="1" dirty="0" smtClean="0">
                <a:solidFill>
                  <a:srgbClr val="7030A0"/>
                </a:solidFill>
                <a:latin typeface="Arial" pitchFamily="34" charset="0"/>
                <a:cs typeface="Arial" pitchFamily="34" charset="0"/>
              </a:rPr>
              <a:t>2. Иқтисодиётнинг алоҳида олинган тармоғини ёки ўзаро боғлиқ тармоқларни ривожлантириш </a:t>
            </a:r>
          </a:p>
          <a:p>
            <a:pPr algn="ctr">
              <a:spcBef>
                <a:spcPts val="0"/>
              </a:spcBef>
              <a:buNone/>
            </a:pPr>
            <a:r>
              <a:rPr lang="uz-Cyrl-UZ" sz="2600" b="1" dirty="0" smtClean="0">
                <a:solidFill>
                  <a:srgbClr val="7030A0"/>
                </a:solidFill>
                <a:latin typeface="Arial" pitchFamily="34" charset="0"/>
                <a:cs typeface="Arial" pitchFamily="34" charset="0"/>
              </a:rPr>
              <a:t>3. Инноваццион компанияларнинг фаолият кўрсатиши учун қулай шарт-шароитлар </a:t>
            </a:r>
            <a:r>
              <a:rPr lang="uz-Cyrl-UZ" sz="2600" b="1" dirty="0" smtClean="0">
                <a:solidFill>
                  <a:srgbClr val="7030A0"/>
                </a:solidFill>
                <a:latin typeface="Arial" pitchFamily="34" charset="0"/>
                <a:cs typeface="Arial" pitchFamily="34" charset="0"/>
              </a:rPr>
              <a:t>яратиш [3].</a:t>
            </a:r>
            <a:endParaRPr lang="uz-Cyrl-UZ" sz="26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Дунёдаги бир қатор технопарклар қолоқ ҳудудларни ривожлантириш мақсадида ташкил этилган.</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Қолоқ ҳудудда технопаркни ташкил этилиши ҳудуд иқтисодиётини ривожлантиришга ва аҳолининг турмуш даражасини яхшиланишига олиб келган</a:t>
            </a:r>
            <a:r>
              <a:rPr lang="uz-Cyrl-UZ" sz="2400" b="1" dirty="0" smtClean="0">
                <a:solidFill>
                  <a:srgbClr val="7030A0"/>
                </a:solidFill>
                <a:latin typeface="Arial" pitchFamily="34" charset="0"/>
                <a:cs typeface="Arial" pitchFamily="34" charset="0"/>
              </a:rPr>
              <a:t>.</a:t>
            </a:r>
          </a:p>
          <a:p>
            <a:pPr algn="ctr">
              <a:spcBef>
                <a:spcPts val="0"/>
              </a:spcBef>
              <a:buNone/>
            </a:pPr>
            <a:r>
              <a:rPr lang="uz-Cyrl-UZ" sz="2400" b="1" dirty="0" smtClean="0">
                <a:solidFill>
                  <a:srgbClr val="7030A0"/>
                </a:solidFill>
                <a:latin typeface="Arial" pitchFamily="34" charset="0"/>
                <a:cs typeface="Arial" pitchFamily="34" charset="0"/>
              </a:rPr>
              <a:t>Масалан, </a:t>
            </a:r>
            <a:r>
              <a:rPr lang="en-US" sz="2400" b="1" dirty="0" smtClean="0">
                <a:solidFill>
                  <a:srgbClr val="7030A0"/>
                </a:solidFill>
                <a:latin typeface="Arial" pitchFamily="34" charset="0"/>
                <a:cs typeface="Arial" pitchFamily="34" charset="0"/>
              </a:rPr>
              <a:t>Research Triangle Park</a:t>
            </a:r>
            <a:r>
              <a:rPr lang="uz-Cyrl-UZ" sz="2400" b="1" dirty="0" smtClean="0">
                <a:solidFill>
                  <a:srgbClr val="7030A0"/>
                </a:solidFill>
                <a:latin typeface="Arial" pitchFamily="34" charset="0"/>
                <a:cs typeface="Arial" pitchFamily="34" charset="0"/>
              </a:rPr>
              <a:t> технопарки АҚШнинг Шимолий Каролина штатини ривожлантириш мақсадида ташкил этилган.</a:t>
            </a:r>
          </a:p>
          <a:p>
            <a:pPr algn="ctr">
              <a:spcBef>
                <a:spcPts val="0"/>
              </a:spcBef>
              <a:buNone/>
            </a:pPr>
            <a:r>
              <a:rPr lang="en-US" sz="2400" b="1" dirty="0" err="1" smtClean="0">
                <a:solidFill>
                  <a:srgbClr val="7030A0"/>
                </a:solidFill>
                <a:latin typeface="Arial" pitchFamily="34" charset="0"/>
                <a:cs typeface="Arial" pitchFamily="34" charset="0"/>
              </a:rPr>
              <a:t>Softwarepark</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Hagenberg</a:t>
            </a:r>
            <a:r>
              <a:rPr lang="uz-Cyrl-UZ" sz="2400" b="1" dirty="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технопарки Австриядаги қишлоқ хўжалиги районини ривожлантиришни таъминлаш мақсадида ташкил </a:t>
            </a:r>
            <a:r>
              <a:rPr lang="uz-Cyrl-UZ" sz="2400" b="1" dirty="0" smtClean="0">
                <a:solidFill>
                  <a:srgbClr val="7030A0"/>
                </a:solidFill>
                <a:latin typeface="Arial" pitchFamily="34" charset="0"/>
                <a:cs typeface="Arial" pitchFamily="34" charset="0"/>
              </a:rPr>
              <a:t>этилган [3].</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Дунёдаги бир қатор технопарклар алоҳида олинган тармоқни ёки бир-бири билан узвий бўлган тармоқларни ривожлантириш мақсадида ташкил этилган.</a:t>
            </a:r>
            <a:endParaRPr lang="ru-RU" sz="2400" b="1" dirty="0">
              <a:solidFill>
                <a:srgbClr val="7030A0"/>
              </a:solidFill>
              <a:latin typeface="Arial" pitchFamily="34" charset="0"/>
              <a:cs typeface="Arial" pitchFamily="34" charset="0"/>
            </a:endParaRPr>
          </a:p>
          <a:p>
            <a:pPr algn="ctr">
              <a:lnSpc>
                <a:spcPct val="110000"/>
              </a:lnSpc>
              <a:spcBef>
                <a:spcPts val="0"/>
              </a:spcBef>
              <a:buNone/>
            </a:pPr>
            <a:r>
              <a:rPr lang="uz-Cyrl-UZ" sz="2400" b="1" dirty="0" smtClean="0">
                <a:solidFill>
                  <a:srgbClr val="7030A0"/>
                </a:solidFill>
                <a:latin typeface="Arial" pitchFamily="34" charset="0"/>
                <a:cs typeface="Arial" pitchFamily="34" charset="0"/>
              </a:rPr>
              <a:t>Кластер </a:t>
            </a:r>
            <a:r>
              <a:rPr lang="uz-Cyrl-UZ" sz="2400" b="1" dirty="0">
                <a:solidFill>
                  <a:srgbClr val="7030A0"/>
                </a:solidFill>
                <a:latin typeface="Arial" pitchFamily="34" charset="0"/>
                <a:cs typeface="Arial" pitchFamily="34" charset="0"/>
              </a:rPr>
              <a:t>назариясига мувофиқ, алоҳида олинган тармоқни ёки бир-бири билан узвий боғлиқ бўлган тармоқларни муваффақиятли ривожлантириш технологик </a:t>
            </a:r>
            <a:r>
              <a:rPr lang="uz-Cyrl-UZ" sz="2400" b="1" dirty="0" smtClean="0">
                <a:solidFill>
                  <a:srgbClr val="7030A0"/>
                </a:solidFill>
                <a:latin typeface="Arial" pitchFamily="34" charset="0"/>
                <a:cs typeface="Arial" pitchFamily="34" charset="0"/>
              </a:rPr>
              <a:t>кластерни </a:t>
            </a:r>
            <a:r>
              <a:rPr lang="uz-Cyrl-UZ" sz="2400" b="1" dirty="0">
                <a:solidFill>
                  <a:srgbClr val="7030A0"/>
                </a:solidFill>
                <a:latin typeface="Arial" pitchFamily="34" charset="0"/>
                <a:cs typeface="Arial" pitchFamily="34" charset="0"/>
              </a:rPr>
              <a:t>шакллантириш имконини беради.</a:t>
            </a:r>
            <a:endParaRPr lang="ru-RU" sz="2400" b="1" dirty="0">
              <a:solidFill>
                <a:srgbClr val="7030A0"/>
              </a:solidFill>
              <a:latin typeface="Arial" pitchFamily="34" charset="0"/>
              <a:cs typeface="Arial" pitchFamily="34" charset="0"/>
            </a:endParaRPr>
          </a:p>
          <a:p>
            <a:pPr algn="ctr">
              <a:lnSpc>
                <a:spcPct val="110000"/>
              </a:lnSpc>
              <a:spcBef>
                <a:spcPts val="0"/>
              </a:spcBef>
              <a:buNone/>
            </a:pPr>
            <a:r>
              <a:rPr lang="uz-Cyrl-UZ" sz="2400" b="1" dirty="0">
                <a:solidFill>
                  <a:srgbClr val="7030A0"/>
                </a:solidFill>
                <a:latin typeface="Arial" pitchFamily="34" charset="0"/>
                <a:cs typeface="Arial" pitchFamily="34" charset="0"/>
              </a:rPr>
              <a:t>Финландиядаги </a:t>
            </a:r>
            <a:r>
              <a:rPr lang="en-GB" sz="2400" b="1" dirty="0">
                <a:solidFill>
                  <a:srgbClr val="7030A0"/>
                </a:solidFill>
                <a:latin typeface="Arial" pitchFamily="34" charset="0"/>
                <a:cs typeface="Arial" pitchFamily="34" charset="0"/>
              </a:rPr>
              <a:t>Turku</a:t>
            </a:r>
            <a:r>
              <a:rPr lang="uz-Cyrl-UZ" sz="2400" b="1" dirty="0">
                <a:solidFill>
                  <a:srgbClr val="7030A0"/>
                </a:solidFill>
                <a:latin typeface="Arial" pitchFamily="34" charset="0"/>
                <a:cs typeface="Arial" pitchFamily="34" charset="0"/>
              </a:rPr>
              <a:t> технопарки, Малайзиянинг </a:t>
            </a:r>
            <a:r>
              <a:rPr lang="en-GB" sz="2400" b="1" dirty="0">
                <a:solidFill>
                  <a:srgbClr val="7030A0"/>
                </a:solidFill>
                <a:latin typeface="Arial" pitchFamily="34" charset="0"/>
                <a:cs typeface="Arial" pitchFamily="34" charset="0"/>
              </a:rPr>
              <a:t>Kulim</a:t>
            </a:r>
            <a:r>
              <a:rPr lang="uz-Cyrl-UZ" sz="2400" b="1" dirty="0">
                <a:solidFill>
                  <a:srgbClr val="7030A0"/>
                </a:solidFill>
                <a:latin typeface="Arial" pitchFamily="34" charset="0"/>
                <a:cs typeface="Arial" pitchFamily="34" charset="0"/>
              </a:rPr>
              <a:t> технопарки ана шундай мақсадда ташкил этилган технопарклар </a:t>
            </a:r>
            <a:r>
              <a:rPr lang="uz-Cyrl-UZ" sz="2400" b="1" dirty="0" smtClean="0">
                <a:solidFill>
                  <a:srgbClr val="7030A0"/>
                </a:solidFill>
                <a:latin typeface="Arial" pitchFamily="34" charset="0"/>
                <a:cs typeface="Arial" pitchFamily="34" charset="0"/>
              </a:rPr>
              <a:t>ҳисобланади [3</a:t>
            </a:r>
            <a:r>
              <a:rPr lang="uz-Cyrl-UZ" sz="2400" b="1" dirty="0" smtClean="0">
                <a:solidFill>
                  <a:srgbClr val="7030A0"/>
                </a:solidFill>
                <a:latin typeface="Arial" pitchFamily="34" charset="0"/>
                <a:cs typeface="Arial" pitchFamily="34" charset="0"/>
              </a:rPr>
              <a:t>].</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Инновацион компанияларнинг фаолият юритиши учун қулай шарт-шароитлар яратиш мақсадида ташкил этилган технопарклар, одатда, университетлар ва илмий-тадқиқот марказлари ҳузурида ташкил этилади.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Чунки, ушбу технопарклар юқори малакали ходимлар, </a:t>
            </a:r>
            <a:r>
              <a:rPr lang="uz-Cyrl-UZ" sz="2400" b="1" dirty="0" smtClean="0">
                <a:solidFill>
                  <a:srgbClr val="7030A0"/>
                </a:solidFill>
                <a:latin typeface="Arial" pitchFamily="34" charset="0"/>
                <a:cs typeface="Arial" pitchFamily="34" charset="0"/>
              </a:rPr>
              <a:t>замонавий </a:t>
            </a:r>
            <a:r>
              <a:rPr lang="uz-Cyrl-UZ" sz="2400" b="1" dirty="0">
                <a:solidFill>
                  <a:srgbClr val="7030A0"/>
                </a:solidFill>
                <a:latin typeface="Arial" pitchFamily="34" charset="0"/>
                <a:cs typeface="Arial" pitchFamily="34" charset="0"/>
              </a:rPr>
              <a:t>лабораторияларни мавжуд бўлишини талаб этади</a:t>
            </a:r>
            <a:r>
              <a:rPr lang="uz-Cyrl-UZ" sz="2400" b="1" dirty="0" smtClean="0">
                <a:solidFill>
                  <a:srgbClr val="7030A0"/>
                </a:solidFill>
                <a:latin typeface="Arial" pitchFamily="34" charset="0"/>
                <a:cs typeface="Arial" pitchFamily="34" charset="0"/>
              </a:rPr>
              <a:t>.</a:t>
            </a:r>
          </a:p>
          <a:p>
            <a:pPr algn="ctr">
              <a:spcBef>
                <a:spcPts val="0"/>
              </a:spcBef>
              <a:buNone/>
            </a:pPr>
            <a:r>
              <a:rPr lang="uz-Cyrl-UZ" sz="2400" b="1" dirty="0" smtClean="0">
                <a:solidFill>
                  <a:srgbClr val="7030A0"/>
                </a:solidFill>
                <a:latin typeface="Arial" pitchFamily="34" charset="0"/>
                <a:cs typeface="Arial" pitchFamily="34" charset="0"/>
              </a:rPr>
              <a:t>Бунга ёрқин мисол қилиб АҚШнинг Силикон водийсини келтириш </a:t>
            </a:r>
            <a:r>
              <a:rPr lang="uz-Cyrl-UZ" sz="2400" b="1" dirty="0" smtClean="0">
                <a:solidFill>
                  <a:srgbClr val="7030A0"/>
                </a:solidFill>
                <a:latin typeface="Arial" pitchFamily="34" charset="0"/>
                <a:cs typeface="Arial" pitchFamily="34" charset="0"/>
              </a:rPr>
              <a:t>мумкин [3</a:t>
            </a:r>
            <a:r>
              <a:rPr lang="uz-Cyrl-UZ" sz="2400" b="1" dirty="0" smtClean="0">
                <a:solidFill>
                  <a:srgbClr val="7030A0"/>
                </a:solidFill>
                <a:latin typeface="Arial" pitchFamily="34" charset="0"/>
                <a:cs typeface="Arial" pitchFamily="34" charset="0"/>
              </a:rPr>
              <a:t>].</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fontScale="92500"/>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Европа ва Сингапурда технопарклар ҳудудининг кичиклиги бўш ер майдонларининг тақчиллиги билан изоҳланади.</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Технопаркларда жойлашган инновацион компаниялар фойдаланадиган ер майдонларининг кичиклиги уларнинг асосий қисмини инновацион ишланмалар билан шуғулланадиган кичик компаниялардан иборат эканлиги билан изоҳланади.</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Силикон водийсини миқёс жиҳатдан бошқа технопарклар билан таққослаб бўлмайди. Чунки, Силикон водийсининг ҳудуди жуда катта ва ишловчилар сони </a:t>
            </a:r>
            <a:r>
              <a:rPr lang="uz-Cyrl-UZ" sz="2400" b="1" dirty="0" smtClean="0">
                <a:solidFill>
                  <a:srgbClr val="7030A0"/>
                </a:solidFill>
                <a:latin typeface="Arial" pitchFamily="34" charset="0"/>
                <a:cs typeface="Arial" pitchFamily="34" charset="0"/>
              </a:rPr>
              <a:t>кўп </a:t>
            </a:r>
            <a:r>
              <a:rPr lang="uz-Cyrl-UZ" sz="2400" b="1" dirty="0" smtClean="0">
                <a:solidFill>
                  <a:srgbClr val="7030A0"/>
                </a:solidFill>
                <a:latin typeface="Arial" pitchFamily="34" charset="0"/>
                <a:cs typeface="Arial" pitchFamily="34" charset="0"/>
              </a:rPr>
              <a:t>[4].</a:t>
            </a:r>
            <a:endParaRPr lang="uz-Cyrl-UZ"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500594"/>
          </a:xfrm>
        </p:spPr>
        <p:txBody>
          <a:bodyPr>
            <a:normAutofit lnSpcReduction="10000"/>
          </a:bodyPr>
          <a:lstStyle/>
          <a:p>
            <a:pPr algn="ctr">
              <a:spcBef>
                <a:spcPts val="0"/>
              </a:spcBef>
              <a:buNone/>
            </a:pPr>
            <a:r>
              <a:rPr lang="uz-Cyrl-UZ" sz="2400" b="1" dirty="0" smtClean="0">
                <a:solidFill>
                  <a:srgbClr val="7030A0"/>
                </a:solidFill>
                <a:latin typeface="Arial" pitchFamily="34" charset="0"/>
                <a:cs typeface="Arial" pitchFamily="34" charset="0"/>
              </a:rPr>
              <a:t>Технопарклар ҳудудларининг майдони уларни ташкил қилиш мақсадларига бевосита боғлиқ. Бунинг сабаби шундаки, инновацион ишлаб чиқаришни жойлаштириш, офислар ва лабораториялардан фарқли равишда, катта майдонларни талаб қилади. Шу сабабли, </a:t>
            </a:r>
          </a:p>
          <a:p>
            <a:pPr algn="ctr">
              <a:spcBef>
                <a:spcPts val="0"/>
              </a:spcBef>
              <a:buNone/>
            </a:pPr>
            <a:r>
              <a:rPr lang="en-US" sz="2400" b="1" dirty="0" smtClean="0">
                <a:solidFill>
                  <a:srgbClr val="7030A0"/>
                </a:solidFill>
                <a:latin typeface="Arial" pitchFamily="34" charset="0"/>
                <a:cs typeface="Arial" pitchFamily="34" charset="0"/>
              </a:rPr>
              <a:t>Research Triangle Park</a:t>
            </a:r>
            <a:r>
              <a:rPr lang="uz-Cyrl-UZ" sz="2400" b="1" dirty="0" smtClean="0">
                <a:solidFill>
                  <a:srgbClr val="7030A0"/>
                </a:solidFill>
                <a:latin typeface="Arial" pitchFamily="34" charset="0"/>
                <a:cs typeface="Arial" pitchFamily="34" charset="0"/>
              </a:rPr>
              <a:t>, </a:t>
            </a:r>
            <a:r>
              <a:rPr lang="en-GB" sz="2400" b="1" dirty="0" smtClean="0">
                <a:solidFill>
                  <a:srgbClr val="7030A0"/>
                </a:solidFill>
                <a:latin typeface="Arial" pitchFamily="34" charset="0"/>
                <a:cs typeface="Arial" pitchFamily="34" charset="0"/>
              </a:rPr>
              <a:t>Kulim</a:t>
            </a:r>
            <a:r>
              <a:rPr lang="uz-Cyrl-UZ" sz="2400" b="1" dirty="0" smtClean="0">
                <a:solidFill>
                  <a:srgbClr val="7030A0"/>
                </a:solidFill>
                <a:latin typeface="Arial" pitchFamily="34" charset="0"/>
                <a:cs typeface="Arial" pitchFamily="34" charset="0"/>
              </a:rPr>
              <a:t> технопаркларининг ер майдони </a:t>
            </a:r>
            <a:r>
              <a:rPr lang="en-US" sz="2400" b="1" dirty="0" smtClean="0">
                <a:solidFill>
                  <a:srgbClr val="7030A0"/>
                </a:solidFill>
                <a:latin typeface="Arial" pitchFamily="34" charset="0"/>
                <a:cs typeface="Arial" pitchFamily="34" charset="0"/>
              </a:rPr>
              <a:t>One North</a:t>
            </a:r>
            <a:r>
              <a:rPr lang="uz-Cyrl-UZ" sz="2400" b="1" dirty="0" smtClean="0">
                <a:solidFill>
                  <a:srgbClr val="7030A0"/>
                </a:solidFill>
                <a:latin typeface="Arial" pitchFamily="34" charset="0"/>
                <a:cs typeface="Arial" pitchFamily="34" charset="0"/>
              </a:rPr>
              <a:t>,</a:t>
            </a:r>
            <a:r>
              <a:rPr lang="en-US" sz="2400" b="1" dirty="0" smtClean="0">
                <a:solidFill>
                  <a:srgbClr val="7030A0"/>
                </a:solidFill>
                <a:latin typeface="Arial" pitchFamily="34" charset="0"/>
                <a:cs typeface="Arial" pitchFamily="34" charset="0"/>
              </a:rPr>
              <a:t> </a:t>
            </a:r>
            <a:r>
              <a:rPr lang="en-US" sz="2400" b="1" dirty="0" err="1" smtClean="0">
                <a:solidFill>
                  <a:srgbClr val="7030A0"/>
                </a:solidFill>
                <a:latin typeface="Arial" pitchFamily="34" charset="0"/>
                <a:cs typeface="Arial" pitchFamily="34" charset="0"/>
              </a:rPr>
              <a:t>Otaniemi</a:t>
            </a:r>
            <a:r>
              <a:rPr lang="uz-Cyrl-UZ" sz="2400" b="1" dirty="0" smtClean="0">
                <a:solidFill>
                  <a:srgbClr val="7030A0"/>
                </a:solidFill>
                <a:latin typeface="Arial" pitchFamily="34" charset="0"/>
                <a:cs typeface="Arial" pitchFamily="34" charset="0"/>
              </a:rPr>
              <a:t>,</a:t>
            </a:r>
            <a:r>
              <a:rPr lang="en-US" sz="2400" b="1" dirty="0" smtClean="0">
                <a:solidFill>
                  <a:srgbClr val="7030A0"/>
                </a:solidFill>
                <a:latin typeface="Arial" pitchFamily="34" charset="0"/>
                <a:cs typeface="Arial" pitchFamily="34" charset="0"/>
              </a:rPr>
              <a:t> Lahti</a:t>
            </a:r>
            <a:r>
              <a:rPr lang="uz-Cyrl-UZ" sz="2400" b="1" dirty="0" smtClean="0">
                <a:solidFill>
                  <a:srgbClr val="7030A0"/>
                </a:solidFill>
                <a:latin typeface="Arial" pitchFamily="34" charset="0"/>
                <a:cs typeface="Arial" pitchFamily="34" charset="0"/>
              </a:rPr>
              <a:t> технопаркларининг ер майдонидан сезиларли даражада катта.</a:t>
            </a:r>
          </a:p>
          <a:p>
            <a:pPr algn="ctr">
              <a:spcBef>
                <a:spcPts val="0"/>
              </a:spcBef>
              <a:buNone/>
            </a:pPr>
            <a:r>
              <a:rPr lang="ru-RU" sz="2400" b="1" dirty="0" err="1" smtClean="0">
                <a:solidFill>
                  <a:srgbClr val="7030A0"/>
                </a:solidFill>
                <a:latin typeface="Arial" pitchFamily="34" charset="0"/>
                <a:cs typeface="Arial" pitchFamily="34" charset="0"/>
              </a:rPr>
              <a:t>Франциянинг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Sophia</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Antipolis</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технопаркининг</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майдони</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парклар</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ва</a:t>
            </a:r>
            <a:r>
              <a:rPr lang="ru-RU"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боғлар ҳисобига </a:t>
            </a:r>
            <a:r>
              <a:rPr lang="ru-RU" sz="2400" b="1" dirty="0" err="1" smtClean="0">
                <a:solidFill>
                  <a:srgbClr val="7030A0"/>
                </a:solidFill>
                <a:latin typeface="Arial" pitchFamily="34" charset="0"/>
                <a:cs typeface="Arial" pitchFamily="34" charset="0"/>
              </a:rPr>
              <a:t>катта</a:t>
            </a:r>
            <a:r>
              <a:rPr lang="ru-RU" sz="2400" b="1" dirty="0" smtClean="0">
                <a:solidFill>
                  <a:srgbClr val="7030A0"/>
                </a:solidFill>
                <a:latin typeface="Arial" pitchFamily="34" charset="0"/>
                <a:cs typeface="Arial" pitchFamily="34" charset="0"/>
              </a:rPr>
              <a:t> </a:t>
            </a:r>
            <a:r>
              <a:rPr lang="uz-Cyrl-UZ" sz="2400" b="1" dirty="0" smtClean="0">
                <a:solidFill>
                  <a:srgbClr val="7030A0"/>
                </a:solidFill>
                <a:latin typeface="Arial" pitchFamily="34" charset="0"/>
                <a:cs typeface="Arial" pitchFamily="34" charset="0"/>
              </a:rPr>
              <a:t>[5].</a:t>
            </a:r>
            <a:endParaRPr lang="uz-Cyrl-UZ" sz="2400" b="1" dirty="0" smtClean="0">
              <a:solidFill>
                <a:srgbClr val="7030A0"/>
              </a:solidFill>
              <a:latin typeface="Arial" pitchFamily="34" charset="0"/>
              <a:cs typeface="Arial" pitchFamily="34" charset="0"/>
            </a:endParaRPr>
          </a:p>
          <a:p>
            <a:pPr algn="ctr">
              <a:spcBef>
                <a:spcPts val="0"/>
              </a:spcBef>
              <a:buNone/>
            </a:pPr>
            <a:r>
              <a:rPr lang="en-US" sz="2400" b="1" dirty="0" smtClean="0">
                <a:solidFill>
                  <a:srgbClr val="7030A0"/>
                </a:solidFill>
                <a:latin typeface="Arial" pitchFamily="34" charset="0"/>
                <a:cs typeface="Arial" pitchFamily="34" charset="0"/>
              </a:rPr>
              <a:t> </a:t>
            </a:r>
            <a:endParaRPr lang="uz-Cyrl-UZ" sz="2400" dirty="0" smtClean="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Технопаркларни ташкил этишнинг икки йўли мавжуд:</a:t>
            </a:r>
          </a:p>
          <a:p>
            <a:pPr algn="ctr">
              <a:spcBef>
                <a:spcPts val="0"/>
              </a:spcBef>
              <a:buNone/>
            </a:pPr>
            <a:r>
              <a:rPr lang="uz-Cyrl-UZ" sz="2400" b="1" dirty="0" smtClean="0">
                <a:solidFill>
                  <a:srgbClr val="7030A0"/>
                </a:solidFill>
                <a:latin typeface="Arial" pitchFamily="34" charset="0"/>
                <a:cs typeface="Arial" pitchFamily="34" charset="0"/>
              </a:rPr>
              <a:t>1. Стихияли йўл</a:t>
            </a:r>
          </a:p>
          <a:p>
            <a:pPr algn="ctr">
              <a:spcBef>
                <a:spcPts val="0"/>
              </a:spcBef>
              <a:buNone/>
            </a:pPr>
            <a:r>
              <a:rPr lang="uz-Cyrl-UZ" sz="2400" b="1" dirty="0" smtClean="0">
                <a:solidFill>
                  <a:srgbClr val="7030A0"/>
                </a:solidFill>
                <a:latin typeface="Arial" pitchFamily="34" charset="0"/>
                <a:cs typeface="Arial" pitchFamily="34" charset="0"/>
              </a:rPr>
              <a:t>2. Императив йўл</a:t>
            </a:r>
          </a:p>
          <a:p>
            <a:pPr algn="ctr">
              <a:spcBef>
                <a:spcPts val="0"/>
              </a:spcBef>
              <a:buNone/>
            </a:pPr>
            <a:r>
              <a:rPr lang="uz-Cyrl-UZ" sz="2400" b="1" dirty="0" smtClean="0">
                <a:solidFill>
                  <a:srgbClr val="7030A0"/>
                </a:solidFill>
                <a:latin typeface="Arial" pitchFamily="34" charset="0"/>
                <a:cs typeface="Arial" pitchFamily="34" charset="0"/>
              </a:rPr>
              <a:t>Стихияли йўл билан ташкил этиладиган технопарклар қолоқ ҳудудни ривожлантириш, ишсизлик юқори бўлган ҳудудларларда ишсизликни камайтиришга қаратилган чора-тадбирлар доирасида ташкил қилинади.</a:t>
            </a:r>
          </a:p>
          <a:p>
            <a:pPr algn="ctr">
              <a:spcBef>
                <a:spcPts val="0"/>
              </a:spcBef>
              <a:buNone/>
            </a:pPr>
            <a:r>
              <a:rPr lang="uz-Cyrl-UZ" sz="2400" b="1" dirty="0" smtClean="0">
                <a:solidFill>
                  <a:srgbClr val="7030A0"/>
                </a:solidFill>
                <a:latin typeface="Arial" pitchFamily="34" charset="0"/>
                <a:cs typeface="Arial" pitchFamily="34" charset="0"/>
              </a:rPr>
              <a:t>Императив йўл билан технопарклар ташкил этишда ташаббус ва чора-тадбирлар технопаркни ташкил этишга қаратилади [6].</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1. Технопаркларни яратишдан кўзланган мақсадлар</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Муваффақиятли фаолият кўрсатаётган технопарклар ҳудудларни ижтимоий-иқтисодий ривожлантиришда муҳим ўрин тутади. Аммо, технопаркларда илмий-ижодий муҳит шаклланганлиги сабабли уларнинг инновацион компанияларни ривожлантиришдаги роли муҳимроқдир. Технопарклар инновацион ғояларни шаклланишига кучли туртки беради.</a:t>
            </a:r>
          </a:p>
          <a:p>
            <a:pPr algn="ctr">
              <a:spcBef>
                <a:spcPts val="0"/>
              </a:spcBef>
              <a:buNone/>
            </a:pPr>
            <a:r>
              <a:rPr lang="uz-Cyrl-UZ" sz="2400" b="1" dirty="0" smtClean="0">
                <a:solidFill>
                  <a:srgbClr val="7030A0"/>
                </a:solidFill>
                <a:latin typeface="Arial" pitchFamily="34" charset="0"/>
                <a:cs typeface="Arial" pitchFamily="34" charset="0"/>
              </a:rPr>
              <a:t>Технопарклар ўзларида яратилган инновацион ишланмалар орқали мамлакат иқтисодиётининг рақобатбардошлигини таъминлашда муҳим ўрин тутади [5]. </a:t>
            </a:r>
          </a:p>
          <a:p>
            <a:pPr algn="ctr">
              <a:buNone/>
            </a:pPr>
            <a:endParaRPr lang="ru-RU" sz="24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smtClean="0">
                <a:solidFill>
                  <a:srgbClr val="7030A0"/>
                </a:solidFill>
                <a:latin typeface="Arial" pitchFamily="34" charset="0"/>
                <a:cs typeface="Arial" pitchFamily="34" charset="0"/>
              </a:rPr>
              <a:t>Давлатнинг технопаркларни ташкил этишдаги роли қуйидагилар билан белгиланади:</a:t>
            </a:r>
          </a:p>
          <a:p>
            <a:pPr algn="ctr">
              <a:spcBef>
                <a:spcPts val="0"/>
              </a:spcBef>
              <a:buNone/>
            </a:pPr>
            <a:r>
              <a:rPr lang="uz-Cyrl-UZ" sz="2400" b="1" dirty="0" smtClean="0">
                <a:solidFill>
                  <a:srgbClr val="7030A0"/>
                </a:solidFill>
                <a:latin typeface="Arial" pitchFamily="34" charset="0"/>
                <a:cs typeface="Arial" pitchFamily="34" charset="0"/>
              </a:rPr>
              <a:t>1. Технопаркларни ташкил этиш харажатларининг бир қисмини давлат бюджети маблағлари ҳисобидан молиялаштириш</a:t>
            </a:r>
          </a:p>
          <a:p>
            <a:pPr algn="ctr">
              <a:spcBef>
                <a:spcPts val="0"/>
              </a:spcBef>
              <a:buNone/>
            </a:pPr>
            <a:r>
              <a:rPr lang="uz-Cyrl-UZ" sz="2400" b="1" dirty="0" smtClean="0">
                <a:solidFill>
                  <a:srgbClr val="7030A0"/>
                </a:solidFill>
                <a:latin typeface="Arial" pitchFamily="34" charset="0"/>
                <a:cs typeface="Arial" pitchFamily="34" charset="0"/>
              </a:rPr>
              <a:t>2. Технопаркларга солиқ имтиёзлари бериш</a:t>
            </a:r>
          </a:p>
          <a:p>
            <a:pPr algn="ctr">
              <a:spcBef>
                <a:spcPts val="0"/>
              </a:spcBef>
              <a:buNone/>
            </a:pPr>
            <a:r>
              <a:rPr lang="uz-Cyrl-UZ" sz="2400" b="1" dirty="0" smtClean="0">
                <a:solidFill>
                  <a:srgbClr val="7030A0"/>
                </a:solidFill>
                <a:latin typeface="Arial" pitchFamily="34" charset="0"/>
                <a:cs typeface="Arial" pitchFamily="34" charset="0"/>
              </a:rPr>
              <a:t>3. Технопаркларни давлат маблағлари ҳисобидан молиялаштириладиган компаниялар орқали қўллаб-қувватлаш</a:t>
            </a:r>
          </a:p>
          <a:p>
            <a:pPr algn="ctr">
              <a:spcBef>
                <a:spcPts val="0"/>
              </a:spcBef>
              <a:buNone/>
            </a:pPr>
            <a:r>
              <a:rPr lang="uz-Cyrl-UZ" sz="2400" b="1" dirty="0" smtClean="0">
                <a:solidFill>
                  <a:srgbClr val="7030A0"/>
                </a:solidFill>
                <a:latin typeface="Arial" pitchFamily="34" charset="0"/>
                <a:cs typeface="Arial" pitchFamily="34" charset="0"/>
              </a:rPr>
              <a:t>4. Технопаркларга давлат буюртмалари </a:t>
            </a:r>
            <a:r>
              <a:rPr lang="uz-Cyrl-UZ" sz="2400" b="1" dirty="0" smtClean="0">
                <a:solidFill>
                  <a:srgbClr val="7030A0"/>
                </a:solidFill>
                <a:latin typeface="Arial" pitchFamily="34" charset="0"/>
                <a:cs typeface="Arial" pitchFamily="34" charset="0"/>
              </a:rPr>
              <a:t>бериш </a:t>
            </a:r>
            <a:r>
              <a:rPr lang="uz-Cyrl-UZ" sz="2400" b="1" dirty="0" smtClean="0">
                <a:solidFill>
                  <a:srgbClr val="7030A0"/>
                </a:solidFill>
                <a:latin typeface="Arial" pitchFamily="34" charset="0"/>
                <a:cs typeface="Arial" pitchFamily="34" charset="0"/>
              </a:rPr>
              <a:t>[5].</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400" b="1" dirty="0">
                <a:solidFill>
                  <a:srgbClr val="7030A0"/>
                </a:solidFill>
                <a:latin typeface="Arial" pitchFamily="34" charset="0"/>
                <a:cs typeface="Arial" pitchFamily="34" charset="0"/>
              </a:rPr>
              <a:t>Франциянинг </a:t>
            </a:r>
            <a:r>
              <a:rPr lang="ru-RU" sz="2400" b="1" dirty="0" err="1">
                <a:solidFill>
                  <a:srgbClr val="7030A0"/>
                </a:solidFill>
                <a:latin typeface="Arial" pitchFamily="34" charset="0"/>
                <a:cs typeface="Arial" pitchFamily="34" charset="0"/>
              </a:rPr>
              <a:t>София-Антиполис</a:t>
            </a:r>
            <a:r>
              <a:rPr lang="ru-RU" sz="2400" b="1" dirty="0">
                <a:solidFill>
                  <a:srgbClr val="7030A0"/>
                </a:solidFill>
                <a:latin typeface="Arial" pitchFamily="34" charset="0"/>
                <a:cs typeface="Arial" pitchFamily="34" charset="0"/>
              </a:rPr>
              <a:t>» (англ. </a:t>
            </a:r>
            <a:r>
              <a:rPr lang="ru-RU" sz="2400" b="1" dirty="0" err="1">
                <a:solidFill>
                  <a:srgbClr val="7030A0"/>
                </a:solidFill>
                <a:latin typeface="Arial" pitchFamily="34" charset="0"/>
                <a:cs typeface="Arial" pitchFamily="34" charset="0"/>
              </a:rPr>
              <a:t>Sophia</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Antipolis</a:t>
            </a:r>
            <a:r>
              <a:rPr lang="ru-RU" sz="2400" b="1" dirty="0">
                <a:solidFill>
                  <a:srgbClr val="7030A0"/>
                </a:solidFill>
                <a:latin typeface="Arial" pitchFamily="34" charset="0"/>
                <a:cs typeface="Arial" pitchFamily="34" charset="0"/>
              </a:rPr>
              <a:t>) </a:t>
            </a:r>
            <a:r>
              <a:rPr lang="uz-Cyrl-UZ" sz="2400" b="1" dirty="0">
                <a:solidFill>
                  <a:srgbClr val="7030A0"/>
                </a:solidFill>
                <a:latin typeface="Arial" pitchFamily="34" charset="0"/>
                <a:cs typeface="Arial" pitchFamily="34" charset="0"/>
              </a:rPr>
              <a:t>технопарки ташкил этилган пайтдан бошлаб 12 йил мобайнида харажатларнинг асосий қисми давлат бюджети маблағлари ҳисобидан амалга оширилди ва 13-йилдан бошлаб давлат маблағлари улуши қисқариб бор. Ҳозирги кунга келиб, давлат бюджетидан технопарк харажатлариини молиялаштириш учун маблағ ажратилмайди.</a:t>
            </a:r>
            <a:endParaRPr lang="ru-RU" sz="2400" b="1" dirty="0">
              <a:solidFill>
                <a:srgbClr val="7030A0"/>
              </a:solidFill>
              <a:latin typeface="Arial" pitchFamily="34" charset="0"/>
              <a:cs typeface="Arial" pitchFamily="34" charset="0"/>
            </a:endParaRPr>
          </a:p>
          <a:p>
            <a:pPr algn="ctr">
              <a:lnSpc>
                <a:spcPct val="110000"/>
              </a:lnSpc>
              <a:spcBef>
                <a:spcPts val="0"/>
              </a:spcBef>
              <a:buNone/>
            </a:pPr>
            <a:r>
              <a:rPr lang="uz-Cyrl-UZ" sz="2400" b="1" dirty="0">
                <a:solidFill>
                  <a:srgbClr val="7030A0"/>
                </a:solidFill>
                <a:latin typeface="Arial" pitchFamily="34" charset="0"/>
                <a:cs typeface="Arial" pitchFamily="34" charset="0"/>
              </a:rPr>
              <a:t>Давлатнинг технопаркни қўллаб-қувватлашдаги иштироки ҳудудни кўкаламзорлаштириш ва йўлларни таъмирлаш билан </a:t>
            </a:r>
            <a:r>
              <a:rPr lang="uz-Cyrl-UZ" sz="2400" b="1" dirty="0" smtClean="0">
                <a:solidFill>
                  <a:srgbClr val="7030A0"/>
                </a:solidFill>
                <a:latin typeface="Arial" pitchFamily="34" charset="0"/>
                <a:cs typeface="Arial" pitchFamily="34" charset="0"/>
              </a:rPr>
              <a:t>чекланади [3</a:t>
            </a:r>
            <a:r>
              <a:rPr lang="uz-Cyrl-UZ" sz="2400" b="1" dirty="0" smtClean="0">
                <a:solidFill>
                  <a:srgbClr val="7030A0"/>
                </a:solidFill>
                <a:latin typeface="Arial" pitchFamily="34" charset="0"/>
                <a:cs typeface="Arial" pitchFamily="34" charset="0"/>
              </a:rPr>
              <a:t>].</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85926"/>
            <a:ext cx="8229600" cy="4340237"/>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Technologiepark Heidelberg технопаркини (Германия) яратиш харажатларининг 50 фоизи давлат маблағлари ҳисобидан қопланган.</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АҚШнинг Силикон водийси технопаркининг ташкил этилган илк пайтдаги жадал ривожланишида давлатнинг авивация, космос ва электроника соҳаларидаги мудофаа дуастури муҳим роль ўйнади. </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Давлат Дастур доирасида технопаркка катта суммага буюртма </a:t>
            </a:r>
            <a:r>
              <a:rPr lang="uz-Cyrl-UZ" sz="2400" b="1" dirty="0" smtClean="0">
                <a:solidFill>
                  <a:srgbClr val="7030A0"/>
                </a:solidFill>
                <a:latin typeface="Arial" pitchFamily="34" charset="0"/>
                <a:cs typeface="Arial" pitchFamily="34" charset="0"/>
              </a:rPr>
              <a:t>берди </a:t>
            </a:r>
            <a:r>
              <a:rPr lang="uz-Cyrl-UZ" sz="2400" b="1" dirty="0" smtClean="0">
                <a:solidFill>
                  <a:srgbClr val="7030A0"/>
                </a:solidFill>
                <a:latin typeface="Arial" pitchFamily="34" charset="0"/>
                <a:cs typeface="Arial" pitchFamily="34" charset="0"/>
              </a:rPr>
              <a:t>[6].</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buNone/>
            </a:pPr>
            <a:r>
              <a:rPr lang="uz-Cyrl-UZ" sz="2400" b="1" dirty="0">
                <a:solidFill>
                  <a:srgbClr val="7030A0"/>
                </a:solidFill>
                <a:latin typeface="Arial" pitchFamily="34" charset="0"/>
                <a:cs typeface="Arial" pitchFamily="34" charset="0"/>
              </a:rPr>
              <a:t>Сингапурда давлат технопаркларни яратишнинг ташкилий ва ҳудудий жараёнларига аралашмайди. Аммо, давлат маблағлари ҳисобидан молиялаштириладиган агентликлар – Илм-фан, технологиялар ва тадқиқотлар агентлиги (Agency for Science, Technology and Research), Илм-фан, инженерия ва тадқиқотлар агентлиги (SERC — Science and Engineering Research Council) орқали технопаркларга нисбатан имтиёзлар бериш ва молиявий қўллаб-қувватлашни амалга </a:t>
            </a:r>
            <a:r>
              <a:rPr lang="uz-Cyrl-UZ" sz="2400" b="1" dirty="0" smtClean="0">
                <a:solidFill>
                  <a:srgbClr val="7030A0"/>
                </a:solidFill>
                <a:latin typeface="Arial" pitchFamily="34" charset="0"/>
                <a:cs typeface="Arial" pitchFamily="34" charset="0"/>
              </a:rPr>
              <a:t>оширади </a:t>
            </a:r>
            <a:r>
              <a:rPr lang="uz-Cyrl-UZ" sz="2400" b="1" dirty="0" smtClean="0">
                <a:solidFill>
                  <a:srgbClr val="7030A0"/>
                </a:solidFill>
                <a:latin typeface="Arial" pitchFamily="34" charset="0"/>
                <a:cs typeface="Arial" pitchFamily="34" charset="0"/>
              </a:rPr>
              <a:t>[1].</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928802"/>
            <a:ext cx="8229600" cy="4357718"/>
          </a:xfrm>
        </p:spPr>
        <p:txBody>
          <a:bodyPr>
            <a:normAutofit/>
          </a:bodyPr>
          <a:lstStyle/>
          <a:p>
            <a:pPr algn="ctr">
              <a:buNone/>
            </a:pPr>
            <a:r>
              <a:rPr lang="uz-Cyrl-UZ" sz="2400" b="1" dirty="0" smtClean="0">
                <a:solidFill>
                  <a:srgbClr val="7030A0"/>
                </a:solidFill>
                <a:latin typeface="Arial" pitchFamily="34" charset="0"/>
                <a:cs typeface="Arial" pitchFamily="34" charset="0"/>
              </a:rPr>
              <a:t>Инновацион фаолиятнинг меъёрий-ҳуқуқий базасини яратиш давлатнинг ваколати доирасидаги масала ҳисобланади. Францияда Инновациялар ва тадқиқотлар тўғрисидаги қонун (</a:t>
            </a:r>
            <a:r>
              <a:rPr lang="en-US" sz="2400" b="1" dirty="0" smtClean="0">
                <a:solidFill>
                  <a:srgbClr val="7030A0"/>
                </a:solidFill>
                <a:latin typeface="Arial" pitchFamily="34" charset="0"/>
                <a:cs typeface="Arial" pitchFamily="34" charset="0"/>
              </a:rPr>
              <a:t>Innovation and Research Law</a:t>
            </a:r>
            <a:r>
              <a:rPr lang="uz-Cyrl-UZ" sz="2400" b="1" dirty="0" smtClean="0">
                <a:solidFill>
                  <a:srgbClr val="7030A0"/>
                </a:solidFill>
                <a:latin typeface="Arial" pitchFamily="34" charset="0"/>
                <a:cs typeface="Arial" pitchFamily="34" charset="0"/>
              </a:rPr>
              <a:t>) қабул қилингандан сўнг давлат илмий-тадқиқот институтлари билан хусусий бизнеснинг ҳамкорлиги фаоллашди, давлат инновацион ишланмаларининг тижоратлаштирилишини енгиллаштириш имконини берадиган бизнес-инкубаторларни ташкил қилиш ғояси пайдо бўлди [2].</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Давлат</a:t>
            </a:r>
            <a:r>
              <a:rPr lang="uz-Cyrl-UZ" sz="2400" dirty="0" smtClean="0">
                <a:latin typeface="Arial" pitchFamily="34" charset="0"/>
                <a:cs typeface="Arial" pitchFamily="34" charset="0"/>
              </a:rPr>
              <a:t> </a:t>
            </a:r>
            <a:r>
              <a:rPr lang="en-US" sz="2400" b="1" dirty="0" smtClean="0">
                <a:solidFill>
                  <a:srgbClr val="7030A0"/>
                </a:solidFill>
                <a:latin typeface="Arial" pitchFamily="34" charset="0"/>
                <a:cs typeface="Arial" pitchFamily="34" charset="0"/>
              </a:rPr>
              <a:t>Research </a:t>
            </a:r>
            <a:r>
              <a:rPr lang="en-US" sz="2400" b="1" dirty="0" smtClean="0">
                <a:solidFill>
                  <a:srgbClr val="7030A0"/>
                </a:solidFill>
                <a:latin typeface="Arial" pitchFamily="34" charset="0"/>
                <a:cs typeface="Arial" pitchFamily="34" charset="0"/>
              </a:rPr>
              <a:t>Triangle Park</a:t>
            </a:r>
            <a:r>
              <a:rPr lang="uz-Cyrl-UZ" sz="2400" b="1" dirty="0" smtClean="0">
                <a:solidFill>
                  <a:srgbClr val="7030A0"/>
                </a:solidFill>
                <a:latin typeface="Arial" pitchFamily="34" charset="0"/>
                <a:cs typeface="Arial" pitchFamily="34" charset="0"/>
              </a:rPr>
              <a:t>ни ташкил қилишда муҳим роль ўйнаган. </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Ушбу технопарк хусусий ташаббус туфайли ташкил қилинган, аммо давлатнинг фаол қўллаб-қувватлаши уни ташкил қилишда муҳим роль ўйнаган. Паркдаги ер майдонлари компаниялар томонидан сотиб олинган, аммо ҳудудни режалаштириш жараёнида ҳал қилувчи ролни давлат комиссияси ўйнаган.</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Шунингдек, технопаркнинг тадқиқот институти - </a:t>
            </a:r>
            <a:r>
              <a:rPr lang="en-US" sz="2400" b="1" dirty="0" smtClean="0">
                <a:solidFill>
                  <a:srgbClr val="7030A0"/>
                </a:solidFill>
                <a:latin typeface="Arial" pitchFamily="34" charset="0"/>
                <a:cs typeface="Arial" pitchFamily="34" charset="0"/>
              </a:rPr>
              <a:t>Research Triangle </a:t>
            </a:r>
            <a:r>
              <a:rPr lang="en-US" sz="2400" b="1" dirty="0" smtClean="0">
                <a:solidFill>
                  <a:srgbClr val="7030A0"/>
                </a:solidFill>
                <a:latin typeface="Arial" pitchFamily="34" charset="0"/>
                <a:cs typeface="Arial" pitchFamily="34" charset="0"/>
              </a:rPr>
              <a:t>institute </a:t>
            </a:r>
            <a:r>
              <a:rPr lang="uz-Cyrl-UZ" sz="2400" b="1" dirty="0" smtClean="0">
                <a:solidFill>
                  <a:srgbClr val="7030A0"/>
                </a:solidFill>
                <a:latin typeface="Arial" pitchFamily="34" charset="0"/>
                <a:cs typeface="Arial" pitchFamily="34" charset="0"/>
              </a:rPr>
              <a:t>давлатнинг молиявий кўмагида ташкил қилинган [5].</a:t>
            </a:r>
            <a:endParaRPr lang="ru-RU" sz="2400" dirty="0">
              <a:latin typeface="Arial" pitchFamily="34" charset="0"/>
              <a:cs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939784"/>
          </a:xfrm>
        </p:spPr>
        <p:txBody>
          <a:bodyPr>
            <a:normAutofit fontScale="90000"/>
          </a:bodyPr>
          <a:lstStyle/>
          <a:p>
            <a:r>
              <a:rPr lang="uz-Cyrl-UZ" sz="2800" b="1" dirty="0" smtClean="0">
                <a:solidFill>
                  <a:srgbClr val="0070C0"/>
                </a:solidFill>
                <a:latin typeface="Arial" pitchFamily="34" charset="0"/>
                <a:cs typeface="Arial" pitchFamily="34" charset="0"/>
              </a:rPr>
              <a:t>2. Технопаркларни ташкил этишда давлатнинг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285720" y="1357298"/>
            <a:ext cx="8401080" cy="5143536"/>
          </a:xfrm>
        </p:spPr>
        <p:txBody>
          <a:bodyPr>
            <a:normAutofit/>
          </a:bodyPr>
          <a:lstStyle/>
          <a:p>
            <a:pPr algn="ctr">
              <a:lnSpc>
                <a:spcPct val="110000"/>
              </a:lnSpc>
              <a:spcBef>
                <a:spcPts val="0"/>
              </a:spcBef>
              <a:buNone/>
            </a:pPr>
            <a:r>
              <a:rPr lang="uz-Cyrl-UZ" sz="2400" b="1" dirty="0" smtClean="0">
                <a:solidFill>
                  <a:srgbClr val="7030A0"/>
                </a:solidFill>
                <a:latin typeface="Arial" pitchFamily="34" charset="0"/>
                <a:cs typeface="Arial" pitchFamily="34" charset="0"/>
              </a:rPr>
              <a:t>АҚШнинг Силикон водийсини ташкил қилишда давлат асосий ролни ўйнамади. Яъни, ташкилий харажатларни бевосита давлат молиялаштирмади. Аммо, Силикон водийсини шаклланишида давлат томонидан ташкил қилинган илмий-тадқиқот базаси муҳим роль ўйнади. Мазкур базанинг асосини АҚШ Ҳарбий денги флотининг тадқиқотлари, АҚШ Аэронавтика консультатив кенгашининг илмий ишланмалари ташкил қилди.</a:t>
            </a:r>
          </a:p>
          <a:p>
            <a:pPr algn="ctr">
              <a:lnSpc>
                <a:spcPct val="110000"/>
              </a:lnSpc>
              <a:spcBef>
                <a:spcPts val="0"/>
              </a:spcBef>
              <a:buNone/>
            </a:pPr>
            <a:r>
              <a:rPr lang="uz-Cyrl-UZ" sz="2400" b="1" dirty="0" smtClean="0">
                <a:solidFill>
                  <a:srgbClr val="7030A0"/>
                </a:solidFill>
                <a:latin typeface="Arial" pitchFamily="34" charset="0"/>
                <a:cs typeface="Arial" pitchFamily="34" charset="0"/>
              </a:rPr>
              <a:t>Шунингдек, давлат буюртмалари Силикон водийсида жойлашган инновацион компаниялар фаолиятини ривожлантиришда муҳим роль ўйнади [5].</a:t>
            </a:r>
            <a:endParaRPr lang="ru-RU" sz="2400" b="1" dirty="0">
              <a:solidFill>
                <a:srgbClr val="7030A0"/>
              </a:solidFill>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Горизонтальный свиток 3"/>
          <p:cNvSpPr/>
          <p:nvPr/>
        </p:nvSpPr>
        <p:spPr>
          <a:xfrm>
            <a:off x="1285852" y="500042"/>
            <a:ext cx="6929486" cy="928694"/>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Ўзбекистонда давлатнинг технопаркларни ривожлантиришдаги роли</a:t>
            </a:r>
            <a:endParaRPr lang="ru-RU" sz="2000" b="1" dirty="0">
              <a:latin typeface="Arial" pitchFamily="34" charset="0"/>
              <a:cs typeface="Arial" pitchFamily="34" charset="0"/>
            </a:endParaRPr>
          </a:p>
        </p:txBody>
      </p:sp>
      <p:sp>
        <p:nvSpPr>
          <p:cNvPr id="5" name="Прямоугольник 4"/>
          <p:cNvSpPr/>
          <p:nvPr/>
        </p:nvSpPr>
        <p:spPr>
          <a:xfrm>
            <a:off x="714348" y="2071678"/>
            <a:ext cx="2643206" cy="1000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Солиқ имтиёзлари беради</a:t>
            </a:r>
            <a:endParaRPr lang="ru-RU" b="1" dirty="0">
              <a:latin typeface="Arial" pitchFamily="34" charset="0"/>
              <a:cs typeface="Arial" pitchFamily="34" charset="0"/>
            </a:endParaRPr>
          </a:p>
        </p:txBody>
      </p:sp>
      <p:sp>
        <p:nvSpPr>
          <p:cNvPr id="6" name="Прямоугольник 5"/>
          <p:cNvSpPr/>
          <p:nvPr/>
        </p:nvSpPr>
        <p:spPr>
          <a:xfrm>
            <a:off x="6000760" y="2143116"/>
            <a:ext cx="2643206" cy="100013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Инновацион товарларга буюртма беради</a:t>
            </a:r>
            <a:endParaRPr lang="ru-RU" b="1" dirty="0">
              <a:latin typeface="Arial" pitchFamily="34" charset="0"/>
              <a:cs typeface="Arial" pitchFamily="34" charset="0"/>
            </a:endParaRPr>
          </a:p>
        </p:txBody>
      </p:sp>
      <p:sp>
        <p:nvSpPr>
          <p:cNvPr id="7" name="Табличка 6"/>
          <p:cNvSpPr/>
          <p:nvPr/>
        </p:nvSpPr>
        <p:spPr>
          <a:xfrm>
            <a:off x="714348" y="3429000"/>
            <a:ext cx="3500462" cy="157163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Технопаркларга берилган кредитларнинг фоиз ставкасини бонификация қилади</a:t>
            </a:r>
            <a:endParaRPr lang="ru-RU" b="1" dirty="0">
              <a:latin typeface="Arial" pitchFamily="34" charset="0"/>
              <a:cs typeface="Arial" pitchFamily="34" charset="0"/>
            </a:endParaRPr>
          </a:p>
        </p:txBody>
      </p:sp>
      <p:sp>
        <p:nvSpPr>
          <p:cNvPr id="8" name="Табличка 7"/>
          <p:cNvSpPr/>
          <p:nvPr/>
        </p:nvSpPr>
        <p:spPr>
          <a:xfrm>
            <a:off x="5143504" y="3429000"/>
            <a:ext cx="3500462" cy="1571636"/>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Илмий-тадқиқотлар учун давлат грантлари ажратади</a:t>
            </a:r>
            <a:endParaRPr lang="ru-RU" b="1" dirty="0">
              <a:latin typeface="Arial" pitchFamily="34" charset="0"/>
              <a:cs typeface="Arial" pitchFamily="34" charset="0"/>
            </a:endParaRPr>
          </a:p>
        </p:txBody>
      </p:sp>
      <p:sp>
        <p:nvSpPr>
          <p:cNvPr id="9" name="Прямоугольник 8"/>
          <p:cNvSpPr/>
          <p:nvPr/>
        </p:nvSpPr>
        <p:spPr>
          <a:xfrm>
            <a:off x="1285852" y="5429264"/>
            <a:ext cx="7215238" cy="9286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b="1" dirty="0" smtClean="0">
                <a:latin typeface="Arial" pitchFamily="34" charset="0"/>
                <a:cs typeface="Arial" pitchFamily="34" charset="0"/>
              </a:rPr>
              <a:t>Технопарклар инфратузилма объектларини узлуксиз ишлаши учун шароитлар яратади</a:t>
            </a:r>
            <a:r>
              <a:rPr lang="uz-Cyrl-UZ" dirty="0" smtClean="0"/>
              <a:t>.</a:t>
            </a:r>
            <a:endParaRPr lang="ru-RU" dirty="0"/>
          </a:p>
        </p:txBody>
      </p:sp>
      <p:sp>
        <p:nvSpPr>
          <p:cNvPr id="10" name="Стрелка вниз 9"/>
          <p:cNvSpPr/>
          <p:nvPr/>
        </p:nvSpPr>
        <p:spPr>
          <a:xfrm>
            <a:off x="1928794" y="1428736"/>
            <a:ext cx="500066"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низ 10"/>
          <p:cNvSpPr/>
          <p:nvPr/>
        </p:nvSpPr>
        <p:spPr>
          <a:xfrm>
            <a:off x="7072330" y="1500174"/>
            <a:ext cx="500066" cy="57150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3571868" y="1428736"/>
            <a:ext cx="285752" cy="19288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5500694" y="1428736"/>
            <a:ext cx="285752" cy="192882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4572000" y="1428736"/>
            <a:ext cx="214314" cy="392909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Технопаркларни ташкил этишда университетларнинг роли</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357158" y="1600200"/>
            <a:ext cx="8501122" cy="4829196"/>
          </a:xfrm>
        </p:spPr>
        <p:txBody>
          <a:bodyPr>
            <a:normAutofit lnSpcReduction="10000"/>
          </a:bodyPr>
          <a:lstStyle/>
          <a:p>
            <a:pPr algn="ctr">
              <a:spcBef>
                <a:spcPts val="0"/>
              </a:spcBef>
              <a:buNone/>
            </a:pPr>
            <a:r>
              <a:rPr lang="uz-Cyrl-UZ" sz="2400" b="1" dirty="0">
                <a:solidFill>
                  <a:srgbClr val="7030A0"/>
                </a:solidFill>
                <a:latin typeface="Arial" pitchFamily="34" charset="0"/>
                <a:cs typeface="Arial" pitchFamily="34" charset="0"/>
              </a:rPr>
              <a:t>Университетлар технопаркларни ташкил этишда жуда муҳим роль ўйнайди.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Финландияда университетлар нафақат ўқув семинарлар дастурларида, балки янги техника ва технологияларни тижоратлаштиришда ҳам фаол иштирок этади.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Масалан, Хельсинки Технология университети илмий тадқиқотлар олиб боради, фан ва бизнес ўртасидаги алоқадорликни таъминлайди. Жумладан, хусусий компаниялар билан ҳамкорликда инновацион технологияларни сотишни ва битирувчиларни ишга жойлаштиришни ташкил </a:t>
            </a:r>
            <a:r>
              <a:rPr lang="uz-Cyrl-UZ" sz="2400" b="1" dirty="0" smtClean="0">
                <a:solidFill>
                  <a:srgbClr val="7030A0"/>
                </a:solidFill>
                <a:latin typeface="Arial" pitchFamily="34" charset="0"/>
                <a:cs typeface="Arial" pitchFamily="34" charset="0"/>
              </a:rPr>
              <a:t>қилади </a:t>
            </a:r>
            <a:r>
              <a:rPr lang="uz-Cyrl-UZ" sz="2400" b="1" dirty="0" smtClean="0">
                <a:solidFill>
                  <a:srgbClr val="7030A0"/>
                </a:solidFill>
                <a:latin typeface="Arial" pitchFamily="34" charset="0"/>
                <a:cs typeface="Arial" pitchFamily="34" charset="0"/>
              </a:rPr>
              <a:t>[2].</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Технопаркларни ташкил этишда университетларнинг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714348" y="1928802"/>
            <a:ext cx="7972452" cy="4197361"/>
          </a:xfrm>
        </p:spPr>
        <p:txBody>
          <a:bodyPr>
            <a:normAutofit/>
          </a:bodyPr>
          <a:lstStyle/>
          <a:p>
            <a:pPr algn="ctr">
              <a:spcBef>
                <a:spcPts val="0"/>
              </a:spcBef>
              <a:buNone/>
            </a:pPr>
            <a:r>
              <a:rPr lang="ru-RU" sz="2400" b="1" dirty="0">
                <a:solidFill>
                  <a:srgbClr val="7030A0"/>
                </a:solidFill>
                <a:latin typeface="Arial" pitchFamily="34" charset="0"/>
                <a:cs typeface="Arial" pitchFamily="34" charset="0"/>
              </a:rPr>
              <a:t>Гейдельберг</a:t>
            </a:r>
            <a:r>
              <a:rPr lang="uz-Cyrl-UZ" sz="2400" b="1" dirty="0">
                <a:solidFill>
                  <a:srgbClr val="7030A0"/>
                </a:solidFill>
                <a:latin typeface="Arial" pitchFamily="34" charset="0"/>
                <a:cs typeface="Arial" pitchFamily="34" charset="0"/>
              </a:rPr>
              <a:t> технопарки Германиянинг</a:t>
            </a:r>
            <a:r>
              <a:rPr lang="ru-RU" sz="2400" b="1" dirty="0">
                <a:solidFill>
                  <a:srgbClr val="7030A0"/>
                </a:solidFill>
                <a:latin typeface="Arial" pitchFamily="34" charset="0"/>
                <a:cs typeface="Arial" pitchFamily="34" charset="0"/>
              </a:rPr>
              <a:t> Гейдельберг</a:t>
            </a:r>
            <a:r>
              <a:rPr lang="uz-Cyrl-UZ" sz="2400" b="1" dirty="0">
                <a:solidFill>
                  <a:srgbClr val="7030A0"/>
                </a:solidFill>
                <a:latin typeface="Arial" pitchFamily="34" charset="0"/>
                <a:cs typeface="Arial" pitchFamily="34" charset="0"/>
              </a:rPr>
              <a:t> университетининг базасида ташкил этилган </a:t>
            </a:r>
            <a:r>
              <a:rPr lang="uz-Cyrl-UZ" sz="2400" b="1" dirty="0" smtClean="0">
                <a:solidFill>
                  <a:srgbClr val="7030A0"/>
                </a:solidFill>
                <a:latin typeface="Arial" pitchFamily="34" charset="0"/>
                <a:cs typeface="Arial" pitchFamily="34" charset="0"/>
              </a:rPr>
              <a:t>бўлиб, </a:t>
            </a:r>
            <a:r>
              <a:rPr lang="uz-Cyrl-UZ" sz="2400" b="1" dirty="0">
                <a:solidFill>
                  <a:srgbClr val="7030A0"/>
                </a:solidFill>
                <a:latin typeface="Arial" pitchFamily="34" charset="0"/>
                <a:cs typeface="Arial" pitchFamily="34" charset="0"/>
              </a:rPr>
              <a:t>технопарк ва Университет ўртасида илмий ҳамкорлик яхши йўлга қўйилган.</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Бундан ташқари, Гейдельберг технопарки бошқа университетлар билан ҳам илмий ҳамкорликни йўлга қўйган. Бу эса, кўплаб биргаликдаги илмий тадқиқотларни амалга ошириш имконини </a:t>
            </a:r>
            <a:r>
              <a:rPr lang="uz-Cyrl-UZ" sz="2400" b="1" dirty="0" smtClean="0">
                <a:solidFill>
                  <a:srgbClr val="7030A0"/>
                </a:solidFill>
                <a:latin typeface="Arial" pitchFamily="34" charset="0"/>
                <a:cs typeface="Arial" pitchFamily="34" charset="0"/>
              </a:rPr>
              <a:t>беради </a:t>
            </a:r>
            <a:r>
              <a:rPr lang="uz-Cyrl-UZ" sz="2400" b="1" dirty="0" smtClean="0">
                <a:solidFill>
                  <a:srgbClr val="7030A0"/>
                </a:solidFill>
                <a:latin typeface="Arial" pitchFamily="34" charset="0"/>
                <a:cs typeface="Arial" pitchFamily="34" charset="0"/>
              </a:rPr>
              <a:t>[2].</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Технопаркларни ташкил этишда университетларнинг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Университетларнинг технопарклар фаолиятидаги муҳим ролига яна бир мисол қилиб Силикон водийсини кўрсатиш мумкин.</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Силикон водийсида кўплаб нуфузли университетларнинг илмий марказлари, ўқитиш марказлари жойлашган:</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a:t>
            </a:r>
            <a:r>
              <a:rPr lang="ru-RU" sz="2400" b="1" dirty="0">
                <a:solidFill>
                  <a:srgbClr val="7030A0"/>
                </a:solidFill>
                <a:latin typeface="Arial" pitchFamily="34" charset="0"/>
                <a:cs typeface="Arial" pitchFamily="34" charset="0"/>
              </a:rPr>
              <a:t> Сан-Хосе </a:t>
            </a:r>
            <a:r>
              <a:rPr lang="uz-Cyrl-UZ" sz="2400" b="1" dirty="0">
                <a:solidFill>
                  <a:srgbClr val="7030A0"/>
                </a:solidFill>
                <a:latin typeface="Arial" pitchFamily="34" charset="0"/>
                <a:cs typeface="Arial" pitchFamily="34" charset="0"/>
              </a:rPr>
              <a:t>университети</a:t>
            </a:r>
            <a:r>
              <a:rPr lang="ru-RU" sz="2400" b="1" dirty="0">
                <a:solidFill>
                  <a:srgbClr val="7030A0"/>
                </a:solidFill>
                <a:latin typeface="Arial" pitchFamily="34" charset="0"/>
                <a:cs typeface="Arial" pitchFamily="34" charset="0"/>
              </a:rPr>
              <a:t> </a:t>
            </a:r>
          </a:p>
          <a:p>
            <a:pPr algn="ctr">
              <a:spcBef>
                <a:spcPts val="0"/>
              </a:spcBef>
              <a:buNone/>
            </a:pPr>
            <a:r>
              <a:rPr lang="uz-Cyrl-UZ" sz="2400" b="1" dirty="0">
                <a:solidFill>
                  <a:srgbClr val="7030A0"/>
                </a:solidFill>
                <a:latin typeface="Arial" pitchFamily="34" charset="0"/>
                <a:cs typeface="Arial" pitchFamily="34" charset="0"/>
              </a:rPr>
              <a:t>*</a:t>
            </a:r>
            <a:r>
              <a:rPr lang="ru-RU" sz="2400" b="1" dirty="0">
                <a:solidFill>
                  <a:srgbClr val="7030A0"/>
                </a:solidFill>
                <a:latin typeface="Arial" pitchFamily="34" charset="0"/>
                <a:cs typeface="Arial" pitchFamily="34" charset="0"/>
              </a:rPr>
              <a:t> Санта-Клар</a:t>
            </a:r>
            <a:r>
              <a:rPr lang="uz-Cyrl-UZ" sz="2400" b="1" dirty="0">
                <a:solidFill>
                  <a:srgbClr val="7030A0"/>
                </a:solidFill>
                <a:latin typeface="Arial" pitchFamily="34" charset="0"/>
                <a:cs typeface="Arial" pitchFamily="34" charset="0"/>
              </a:rPr>
              <a:t>а университети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a:t>
            </a:r>
            <a:r>
              <a:rPr lang="ru-RU" sz="2400" b="1" dirty="0">
                <a:solidFill>
                  <a:srgbClr val="7030A0"/>
                </a:solidFill>
                <a:latin typeface="Arial" pitchFamily="34" charset="0"/>
                <a:cs typeface="Arial" pitchFamily="34" charset="0"/>
              </a:rPr>
              <a:t> Стэнфорд университет</a:t>
            </a:r>
            <a:r>
              <a:rPr lang="uz-Cyrl-UZ" sz="2400" b="1" dirty="0">
                <a:solidFill>
                  <a:srgbClr val="7030A0"/>
                </a:solidFill>
                <a:latin typeface="Arial" pitchFamily="34" charset="0"/>
                <a:cs typeface="Arial" pitchFamily="34" charset="0"/>
              </a:rPr>
              <a:t>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Калифорни</a:t>
            </a:r>
            <a:r>
              <a:rPr lang="uz-Cyrl-UZ" sz="2400" b="1" dirty="0">
                <a:solidFill>
                  <a:srgbClr val="7030A0"/>
                </a:solidFill>
                <a:latin typeface="Arial" pitchFamily="34" charset="0"/>
                <a:cs typeface="Arial" pitchFamily="34" charset="0"/>
              </a:rPr>
              <a:t>я университети</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a:t>
            </a:r>
            <a:r>
              <a:rPr lang="ru-RU" sz="2400" b="1" dirty="0">
                <a:solidFill>
                  <a:srgbClr val="7030A0"/>
                </a:solidFill>
                <a:latin typeface="Arial" pitchFamily="34" charset="0"/>
                <a:cs typeface="Arial" pitchFamily="34" charset="0"/>
              </a:rPr>
              <a:t> </a:t>
            </a:r>
            <a:r>
              <a:rPr lang="ru-RU" sz="2400" b="1" dirty="0" err="1">
                <a:solidFill>
                  <a:srgbClr val="7030A0"/>
                </a:solidFill>
                <a:latin typeface="Arial" pitchFamily="34" charset="0"/>
                <a:cs typeface="Arial" pitchFamily="34" charset="0"/>
              </a:rPr>
              <a:t>Карнеги-Меллон</a:t>
            </a:r>
            <a:r>
              <a:rPr lang="ru-RU" sz="2400" b="1" dirty="0">
                <a:solidFill>
                  <a:srgbClr val="7030A0"/>
                </a:solidFill>
                <a:latin typeface="Arial" pitchFamily="34" charset="0"/>
                <a:cs typeface="Arial" pitchFamily="34" charset="0"/>
              </a:rPr>
              <a:t> </a:t>
            </a:r>
            <a:r>
              <a:rPr lang="uz-Cyrl-UZ" sz="2400" b="1" dirty="0">
                <a:solidFill>
                  <a:srgbClr val="7030A0"/>
                </a:solidFill>
                <a:latin typeface="Arial" pitchFamily="34" charset="0"/>
                <a:cs typeface="Arial" pitchFamily="34" charset="0"/>
              </a:rPr>
              <a:t>университети ва </a:t>
            </a:r>
            <a:r>
              <a:rPr lang="uz-Cyrl-UZ" sz="2400" b="1" dirty="0" smtClean="0">
                <a:solidFill>
                  <a:srgbClr val="7030A0"/>
                </a:solidFill>
                <a:latin typeface="Arial" pitchFamily="34" charset="0"/>
                <a:cs typeface="Arial" pitchFamily="34" charset="0"/>
              </a:rPr>
              <a:t>бошқалар </a:t>
            </a:r>
            <a:r>
              <a:rPr lang="uz-Cyrl-UZ" sz="2400" b="1" dirty="0" smtClean="0">
                <a:solidFill>
                  <a:srgbClr val="7030A0"/>
                </a:solidFill>
                <a:latin typeface="Arial" pitchFamily="34" charset="0"/>
                <a:cs typeface="Arial" pitchFamily="34" charset="0"/>
              </a:rPr>
              <a:t>[5].</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Технопаркларни ташкил этишда университетларнинг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357158" y="1600200"/>
            <a:ext cx="8329642" cy="4829196"/>
          </a:xfrm>
        </p:spPr>
        <p:txBody>
          <a:bodyPr>
            <a:normAutofit lnSpcReduction="10000"/>
          </a:bodyPr>
          <a:lstStyle/>
          <a:p>
            <a:pPr algn="ctr">
              <a:spcBef>
                <a:spcPts val="0"/>
              </a:spcBef>
              <a:buNone/>
            </a:pPr>
            <a:r>
              <a:rPr lang="en-US" sz="2400" b="1" dirty="0" smtClean="0">
                <a:solidFill>
                  <a:srgbClr val="7030A0"/>
                </a:solidFill>
                <a:latin typeface="Arial" pitchFamily="34" charset="0"/>
                <a:cs typeface="Arial" pitchFamily="34" charset="0"/>
              </a:rPr>
              <a:t>Research Triangle </a:t>
            </a:r>
            <a:r>
              <a:rPr lang="en-US" sz="2400" b="1" dirty="0" smtClean="0">
                <a:solidFill>
                  <a:srgbClr val="7030A0"/>
                </a:solidFill>
                <a:latin typeface="Arial" pitchFamily="34" charset="0"/>
                <a:cs typeface="Arial" pitchFamily="34" charset="0"/>
              </a:rPr>
              <a:t>Park</a:t>
            </a:r>
            <a:r>
              <a:rPr lang="uz-Cyrl-UZ" sz="2400" b="1" dirty="0" smtClean="0">
                <a:solidFill>
                  <a:srgbClr val="7030A0"/>
                </a:solidFill>
                <a:latin typeface="Arial" pitchFamily="34" charset="0"/>
                <a:cs typeface="Arial" pitchFamily="34" charset="0"/>
              </a:rPr>
              <a:t>и фаолиятини ривожланишида университетлар катта аҳамият касб этади. Айнан уларнинг илмий-тадқиқот ва моддий-техника базаси асосида ушбу технопарк ташкил этилган.</a:t>
            </a:r>
          </a:p>
          <a:p>
            <a:pPr algn="ctr">
              <a:spcBef>
                <a:spcPts val="0"/>
              </a:spcBef>
              <a:buNone/>
            </a:pPr>
            <a:r>
              <a:rPr lang="uz-Cyrl-UZ" sz="2400" b="1" dirty="0" smtClean="0">
                <a:solidFill>
                  <a:srgbClr val="7030A0"/>
                </a:solidFill>
                <a:latin typeface="Arial" pitchFamily="34" charset="0"/>
                <a:cs typeface="Arial" pitchFamily="34" charset="0"/>
              </a:rPr>
              <a:t>Ушбу технопаркда таълим хизматларини Шимолий Каролина Марказий университети, Дьюк университети, Шимой Каролина Давлат университети ва Чпел-Хилл университети кўрсатади.</a:t>
            </a:r>
          </a:p>
          <a:p>
            <a:pPr algn="ctr">
              <a:spcBef>
                <a:spcPts val="0"/>
              </a:spcBef>
              <a:buNone/>
            </a:pPr>
            <a:r>
              <a:rPr lang="uz-Cyrl-UZ" sz="2400" b="1" dirty="0" smtClean="0">
                <a:solidFill>
                  <a:srgbClr val="7030A0"/>
                </a:solidFill>
                <a:latin typeface="Arial" pitchFamily="34" charset="0"/>
                <a:cs typeface="Arial" pitchFamily="34" charset="0"/>
              </a:rPr>
              <a:t>Университетлар таркибига кирувчи тадқиқот институтлари биология, медицина, физика, генетика, қишлоқ хўжалиги, кимё ва ахборот технологияларига ихтисослашган [5].</a:t>
            </a:r>
          </a:p>
          <a:p>
            <a:pPr algn="ctr">
              <a:buNone/>
            </a:pPr>
            <a:r>
              <a:rPr lang="uz-Cyrl-UZ" sz="2400" b="1" dirty="0" smtClean="0">
                <a:solidFill>
                  <a:srgbClr val="7030A0"/>
                </a:solidFill>
                <a:latin typeface="Arial" pitchFamily="34" charset="0"/>
                <a:cs typeface="Arial" pitchFamily="34" charset="0"/>
              </a:rPr>
              <a:t>  </a:t>
            </a:r>
            <a:endParaRPr lang="ru-RU" sz="2400" dirty="0">
              <a:latin typeface="Arial" pitchFamily="34" charset="0"/>
              <a:cs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3. Технопаркларни ташкил этишда университетларнинг роли</a:t>
            </a:r>
            <a:endParaRPr lang="ru-RU" sz="2800" dirty="0">
              <a:latin typeface="Arial" pitchFamily="34" charset="0"/>
              <a:cs typeface="Arial" pitchFamily="34" charset="0"/>
            </a:endParaRPr>
          </a:p>
        </p:txBody>
      </p:sp>
      <p:sp>
        <p:nvSpPr>
          <p:cNvPr id="3" name="Содержимое 2"/>
          <p:cNvSpPr>
            <a:spLocks noGrp="1"/>
          </p:cNvSpPr>
          <p:nvPr>
            <p:ph idx="1"/>
          </p:nvPr>
        </p:nvSpPr>
        <p:spPr/>
        <p:txBody>
          <a:bodyPr>
            <a:normAutofit lnSpcReduction="10000"/>
          </a:bodyPr>
          <a:lstStyle/>
          <a:p>
            <a:pPr algn="ctr">
              <a:buNone/>
            </a:pPr>
            <a:r>
              <a:rPr lang="uz-Cyrl-UZ" sz="2400" b="1" dirty="0" smtClean="0">
                <a:solidFill>
                  <a:srgbClr val="7030A0"/>
                </a:solidFill>
                <a:latin typeface="Arial" pitchFamily="34" charset="0"/>
                <a:cs typeface="Arial" pitchFamily="34" charset="0"/>
              </a:rPr>
              <a:t>Девелоперлик лойиҳалари асосида ривожланадиган ва инновацион ишлаб чиқаришга устуворлик бериладиган технопаркларда университетлар пассив роль ўйнайди. Чунки, ушбу технопаркларда етакчи университетларнинг ўқитиш марказлари очилмаган. Аммо, мазкур технопарклар раҳбарияти ҳам таълимнинг, яъни узлуксиз ўқитишнинг муҳимлигини муҳимлигини тан оладилар. Чунки, узлуксиз ўқитиш тизими инновацион ғояларни туғилишида муҳим ўрин тутади. Бунинг учун эса, университетлар билан ўқув семинарлари ташкил қилиш борасидаги ҳамкорлки фаол бўлиши керак.</a:t>
            </a:r>
          </a:p>
          <a:p>
            <a:pPr algn="ctr">
              <a:buNone/>
            </a:pPr>
            <a:endParaRPr lang="ru-RU" sz="2400" dirty="0">
              <a:latin typeface="Arial" pitchFamily="34" charset="0"/>
              <a:cs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Франциянинг </a:t>
            </a:r>
            <a:r>
              <a:rPr lang="ru-RU" sz="2800" b="1" dirty="0">
                <a:solidFill>
                  <a:srgbClr val="7030A0"/>
                </a:solidFill>
                <a:latin typeface="Arial" pitchFamily="34" charset="0"/>
                <a:cs typeface="Arial" pitchFamily="34" charset="0"/>
              </a:rPr>
              <a:t>«</a:t>
            </a:r>
            <a:r>
              <a:rPr lang="ru-RU" sz="2800" b="1" dirty="0" err="1">
                <a:solidFill>
                  <a:srgbClr val="7030A0"/>
                </a:solidFill>
                <a:latin typeface="Arial" pitchFamily="34" charset="0"/>
                <a:cs typeface="Arial" pitchFamily="34" charset="0"/>
              </a:rPr>
              <a:t>Софии-Антиполис</a:t>
            </a:r>
            <a:r>
              <a:rPr lang="ru-RU" sz="2800" b="1" dirty="0">
                <a:solidFill>
                  <a:srgbClr val="7030A0"/>
                </a:solidFill>
                <a:latin typeface="Arial" pitchFamily="34" charset="0"/>
                <a:cs typeface="Arial" pitchFamily="34" charset="0"/>
              </a:rPr>
              <a:t>» </a:t>
            </a:r>
            <a:r>
              <a:rPr lang="uz-Cyrl-UZ" sz="2800" b="1" dirty="0">
                <a:solidFill>
                  <a:srgbClr val="7030A0"/>
                </a:solidFill>
                <a:latin typeface="Arial" pitchFamily="34" charset="0"/>
                <a:cs typeface="Arial" pitchFamily="34" charset="0"/>
              </a:rPr>
              <a:t>технопарки жойлашган ер майдони, университетга тегишли қисмидан ташқари, хусусий мулк ҳисобланади. Агар университет тугатилса унинг ер майдони давлатга ўтади.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Технопаркда ишламоқчи бўлган компаниялар бино қуриш учун ерни </a:t>
            </a:r>
            <a:r>
              <a:rPr lang="ru-RU" sz="2800" b="1" dirty="0">
                <a:solidFill>
                  <a:srgbClr val="7030A0"/>
                </a:solidFill>
                <a:latin typeface="Arial" pitchFamily="34" charset="0"/>
                <a:cs typeface="Arial" pitchFamily="34" charset="0"/>
              </a:rPr>
              <a:t>SYMISA</a:t>
            </a:r>
            <a:r>
              <a:rPr lang="uz-Cyrl-UZ" sz="2800" b="1" dirty="0">
                <a:solidFill>
                  <a:srgbClr val="7030A0"/>
                </a:solidFill>
                <a:latin typeface="Arial" pitchFamily="34" charset="0"/>
                <a:cs typeface="Arial" pitchFamily="34" charset="0"/>
              </a:rPr>
              <a:t>дан (Syndicat mixte de Sophia-Antipolis) сотиб </a:t>
            </a:r>
            <a:r>
              <a:rPr lang="uz-Cyrl-UZ" sz="2800" b="1" dirty="0" smtClean="0">
                <a:solidFill>
                  <a:srgbClr val="7030A0"/>
                </a:solidFill>
                <a:latin typeface="Arial" pitchFamily="34" charset="0"/>
                <a:cs typeface="Arial" pitchFamily="34" charset="0"/>
              </a:rPr>
              <a:t>олади </a:t>
            </a:r>
            <a:r>
              <a:rPr lang="uz-Cyrl-UZ" sz="2800" b="1" dirty="0" smtClean="0">
                <a:solidFill>
                  <a:srgbClr val="7030A0"/>
                </a:solidFill>
                <a:latin typeface="Arial" pitchFamily="34" charset="0"/>
                <a:cs typeface="Arial" pitchFamily="34" charset="0"/>
              </a:rPr>
              <a:t>[6].</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Малайзиянинг Kulim технопарки мулкининг эгалари бўлиб, Федерал ҳукумат ва Кедах штати ҳукумати ҳисобланади</a:t>
            </a:r>
            <a:r>
              <a:rPr lang="uz-Cyrl-UZ" sz="2400" b="1" dirty="0" smtClean="0">
                <a:solidFill>
                  <a:srgbClr val="7030A0"/>
                </a:solidFill>
                <a:latin typeface="Arial" pitchFamily="34" charset="0"/>
                <a:cs typeface="Arial" pitchFamily="34" charset="0"/>
              </a:rPr>
              <a:t>.</a:t>
            </a:r>
          </a:p>
          <a:p>
            <a:pPr algn="ctr">
              <a:spcBef>
                <a:spcPts val="0"/>
              </a:spcBef>
              <a:buNone/>
            </a:pPr>
            <a:r>
              <a:rPr lang="uz-Cyrl-UZ" sz="2400" b="1" dirty="0">
                <a:solidFill>
                  <a:srgbClr val="7030A0"/>
                </a:solidFill>
                <a:latin typeface="Arial" pitchFamily="34" charset="0"/>
                <a:cs typeface="Arial" pitchFamily="34" charset="0"/>
              </a:rPr>
              <a:t>Сингапурнинг  One-North технопаркининг мулк эгаси бўлиб, давлат ҳисобланади ва давлат уни Jurong Town Corporation девелоперлик компаниясига ижарага берган. Ушбу компания эса, ҳудуддаги ер майдонларини ва биноларни технопаркка келган юқори технологияли компанияларга ижарага </a:t>
            </a:r>
            <a:r>
              <a:rPr lang="uz-Cyrl-UZ" sz="2400" b="1" dirty="0" smtClean="0">
                <a:solidFill>
                  <a:srgbClr val="7030A0"/>
                </a:solidFill>
                <a:latin typeface="Arial" pitchFamily="34" charset="0"/>
                <a:cs typeface="Arial" pitchFamily="34" charset="0"/>
              </a:rPr>
              <a:t>беради </a:t>
            </a:r>
            <a:r>
              <a:rPr lang="uz-Cyrl-UZ" sz="2400" b="1" dirty="0" smtClean="0">
                <a:solidFill>
                  <a:srgbClr val="7030A0"/>
                </a:solidFill>
                <a:latin typeface="Arial" pitchFamily="34" charset="0"/>
                <a:cs typeface="Arial" pitchFamily="34" charset="0"/>
              </a:rPr>
              <a:t>[2].</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p>
        </p:txBody>
      </p:sp>
      <p:sp>
        <p:nvSpPr>
          <p:cNvPr id="3" name="Содержимое 2"/>
          <p:cNvSpPr>
            <a:spLocks noGrp="1"/>
          </p:cNvSpPr>
          <p:nvPr>
            <p:ph idx="1"/>
          </p:nvPr>
        </p:nvSpPr>
        <p:spPr/>
        <p:txBody>
          <a:bodyPr>
            <a:normAutofit/>
          </a:bodyPr>
          <a:lstStyle/>
          <a:p>
            <a:pPr algn="ctr">
              <a:spcBef>
                <a:spcPts val="0"/>
              </a:spcBef>
              <a:buNone/>
            </a:pPr>
            <a:r>
              <a:rPr lang="uz-Cyrl-UZ" sz="2400" b="1" dirty="0">
                <a:solidFill>
                  <a:srgbClr val="7030A0"/>
                </a:solidFill>
                <a:latin typeface="Arial" pitchFamily="34" charset="0"/>
                <a:cs typeface="Arial" pitchFamily="34" charset="0"/>
              </a:rPr>
              <a:t>Финландиянинг Turku технопарки мулк шаклига кўра маъсулияти чекланган жамият ҳисобланади (Turku Science Park Ltd.) ва унинг устав </a:t>
            </a:r>
            <a:r>
              <a:rPr lang="uz-Cyrl-UZ" sz="2400" b="1" dirty="0" smtClean="0">
                <a:solidFill>
                  <a:srgbClr val="7030A0"/>
                </a:solidFill>
                <a:latin typeface="Arial" pitchFamily="34" charset="0"/>
                <a:cs typeface="Arial" pitchFamily="34" charset="0"/>
              </a:rPr>
              <a:t>капиталидаги </a:t>
            </a:r>
            <a:r>
              <a:rPr lang="uz-Cyrl-UZ" sz="2400" b="1" dirty="0">
                <a:solidFill>
                  <a:srgbClr val="7030A0"/>
                </a:solidFill>
                <a:latin typeface="Arial" pitchFamily="34" charset="0"/>
                <a:cs typeface="Arial" pitchFamily="34" charset="0"/>
              </a:rPr>
              <a:t>энг юқори улуш шаҳар ҳокимлигига тегишлидир.</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Германия ва Австрия технопаркларида давлатнинг устав капиталидаги улуши юқоридир.</a:t>
            </a:r>
            <a:endParaRPr lang="ru-RU" sz="2400" b="1" dirty="0">
              <a:solidFill>
                <a:srgbClr val="7030A0"/>
              </a:solidFill>
              <a:latin typeface="Arial" pitchFamily="34" charset="0"/>
              <a:cs typeface="Arial" pitchFamily="34" charset="0"/>
            </a:endParaRPr>
          </a:p>
          <a:p>
            <a:pPr algn="ctr">
              <a:spcBef>
                <a:spcPts val="0"/>
              </a:spcBef>
              <a:buNone/>
            </a:pPr>
            <a:r>
              <a:rPr lang="uz-Cyrl-UZ" sz="2400" b="1" dirty="0">
                <a:solidFill>
                  <a:srgbClr val="7030A0"/>
                </a:solidFill>
                <a:latin typeface="Arial" pitchFamily="34" charset="0"/>
                <a:cs typeface="Arial" pitchFamily="34" charset="0"/>
              </a:rPr>
              <a:t>Германиянинг Гейдельберг технопаркининг акциядорлари бўлиб, Гейдельберг шаҳри ҳокимияти ва Райн-Неккар вилояти ҳукумати </a:t>
            </a:r>
            <a:r>
              <a:rPr lang="uz-Cyrl-UZ" sz="2400" b="1" dirty="0" smtClean="0">
                <a:solidFill>
                  <a:srgbClr val="7030A0"/>
                </a:solidFill>
                <a:latin typeface="Arial" pitchFamily="34" charset="0"/>
                <a:cs typeface="Arial" pitchFamily="34" charset="0"/>
              </a:rPr>
              <a:t>ҳисобланади [3</a:t>
            </a:r>
            <a:r>
              <a:rPr lang="uz-Cyrl-UZ" sz="2400" b="1" dirty="0" smtClean="0">
                <a:solidFill>
                  <a:srgbClr val="7030A0"/>
                </a:solidFill>
                <a:latin typeface="Arial" pitchFamily="34" charset="0"/>
                <a:cs typeface="Arial" pitchFamily="34" charset="0"/>
              </a:rPr>
              <a:t>]. </a:t>
            </a:r>
            <a:endParaRPr lang="ru-RU" sz="24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Горизонтальный свиток 4"/>
          <p:cNvSpPr/>
          <p:nvPr/>
        </p:nvSpPr>
        <p:spPr>
          <a:xfrm>
            <a:off x="1285852" y="571480"/>
            <a:ext cx="7000924" cy="1143008"/>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Lahti </a:t>
            </a:r>
            <a:r>
              <a:rPr lang="uz-Cyrl-UZ" sz="2400" b="1" dirty="0" smtClean="0">
                <a:latin typeface="Arial" pitchFamily="34" charset="0"/>
                <a:cs typeface="Arial" pitchFamily="34" charset="0"/>
              </a:rPr>
              <a:t>технопарки устав капиталида акциядорларнинг улуши [3</a:t>
            </a:r>
            <a:r>
              <a:rPr lang="uz-Cyrl-UZ" sz="2000" b="1" dirty="0" smtClean="0">
                <a:latin typeface="Arial" pitchFamily="34" charset="0"/>
                <a:cs typeface="Arial" pitchFamily="34" charset="0"/>
              </a:rPr>
              <a:t>]</a:t>
            </a:r>
            <a:endParaRPr lang="ru-RU" sz="2000" b="1" dirty="0">
              <a:latin typeface="Arial" pitchFamily="34" charset="0"/>
              <a:cs typeface="Arial" pitchFamily="34" charset="0"/>
            </a:endParaRPr>
          </a:p>
        </p:txBody>
      </p:sp>
      <p:sp>
        <p:nvSpPr>
          <p:cNvPr id="6" name="Табличка 5"/>
          <p:cNvSpPr/>
          <p:nvPr/>
        </p:nvSpPr>
        <p:spPr>
          <a:xfrm>
            <a:off x="785786" y="2571744"/>
            <a:ext cx="3143272"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err="1" smtClean="0">
                <a:latin typeface="Arial" pitchFamily="34" charset="0"/>
                <a:cs typeface="Arial" pitchFamily="34" charset="0"/>
              </a:rPr>
              <a:t>Давлат</a:t>
            </a:r>
            <a:r>
              <a:rPr lang="ru-RU" sz="2400" b="1" dirty="0" smtClean="0">
                <a:latin typeface="Arial" pitchFamily="34" charset="0"/>
                <a:cs typeface="Arial" pitchFamily="34" charset="0"/>
              </a:rPr>
              <a:t> – 74 %</a:t>
            </a:r>
            <a:endParaRPr lang="ru-RU" sz="2400" b="1" dirty="0">
              <a:latin typeface="Arial" pitchFamily="34" charset="0"/>
              <a:cs typeface="Arial" pitchFamily="34" charset="0"/>
            </a:endParaRPr>
          </a:p>
        </p:txBody>
      </p:sp>
      <p:sp>
        <p:nvSpPr>
          <p:cNvPr id="7" name="Табличка 6"/>
          <p:cNvSpPr/>
          <p:nvPr/>
        </p:nvSpPr>
        <p:spPr>
          <a:xfrm>
            <a:off x="5429256" y="2643182"/>
            <a:ext cx="3143272" cy="1285884"/>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Хусусий </a:t>
            </a:r>
          </a:p>
          <a:p>
            <a:pPr algn="ctr"/>
            <a:r>
              <a:rPr lang="uz-Cyrl-UZ" sz="2000" b="1" dirty="0" smtClean="0">
                <a:latin typeface="Arial" pitchFamily="34" charset="0"/>
                <a:cs typeface="Arial" pitchFamily="34" charset="0"/>
              </a:rPr>
              <a:t>компаниялар – 22 %</a:t>
            </a:r>
            <a:endParaRPr lang="ru-RU" sz="2000" b="1" dirty="0">
              <a:latin typeface="Arial" pitchFamily="34" charset="0"/>
              <a:cs typeface="Arial" pitchFamily="34" charset="0"/>
            </a:endParaRPr>
          </a:p>
        </p:txBody>
      </p:sp>
      <p:sp>
        <p:nvSpPr>
          <p:cNvPr id="8" name="Скругленный прямоугольник 7"/>
          <p:cNvSpPr/>
          <p:nvPr/>
        </p:nvSpPr>
        <p:spPr>
          <a:xfrm>
            <a:off x="500034" y="5000636"/>
            <a:ext cx="4000528"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200" b="1" dirty="0" smtClean="0">
                <a:latin typeface="Arial" pitchFamily="34" charset="0"/>
                <a:cs typeface="Arial" pitchFamily="34" charset="0"/>
              </a:rPr>
              <a:t>Университетлар – 3 %</a:t>
            </a:r>
            <a:endParaRPr lang="ru-RU" sz="2200" b="1" dirty="0">
              <a:latin typeface="Arial" pitchFamily="34" charset="0"/>
              <a:cs typeface="Arial" pitchFamily="34" charset="0"/>
            </a:endParaRPr>
          </a:p>
        </p:txBody>
      </p:sp>
      <p:sp>
        <p:nvSpPr>
          <p:cNvPr id="9" name="Скругленный прямоугольник 8"/>
          <p:cNvSpPr/>
          <p:nvPr/>
        </p:nvSpPr>
        <p:spPr>
          <a:xfrm>
            <a:off x="4857720" y="5000636"/>
            <a:ext cx="3929122" cy="85725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Шахсий инвесторлар – 1 %</a:t>
            </a:r>
            <a:endParaRPr lang="ru-RU" sz="2000" b="1" dirty="0">
              <a:latin typeface="Arial" pitchFamily="34" charset="0"/>
              <a:cs typeface="Arial" pitchFamily="34" charset="0"/>
            </a:endParaRPr>
          </a:p>
        </p:txBody>
      </p:sp>
      <p:sp>
        <p:nvSpPr>
          <p:cNvPr id="10" name="Стрелка вниз 9"/>
          <p:cNvSpPr/>
          <p:nvPr/>
        </p:nvSpPr>
        <p:spPr>
          <a:xfrm>
            <a:off x="2143108" y="1643050"/>
            <a:ext cx="500066" cy="8572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Стрелка вниз 10"/>
          <p:cNvSpPr/>
          <p:nvPr/>
        </p:nvSpPr>
        <p:spPr>
          <a:xfrm>
            <a:off x="6715140" y="1714488"/>
            <a:ext cx="500066" cy="8572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4071934" y="1714488"/>
            <a:ext cx="214314" cy="32147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5143504" y="1714488"/>
            <a:ext cx="214314" cy="32147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714488"/>
            <a:ext cx="8229600" cy="4411675"/>
          </a:xfrm>
        </p:spPr>
        <p:txBody>
          <a:bodyPr/>
          <a:lstStyle/>
          <a:p>
            <a:pPr algn="ctr">
              <a:spcBef>
                <a:spcPts val="0"/>
              </a:spcBef>
              <a:buNone/>
            </a:pPr>
            <a:r>
              <a:rPr lang="uz-Cyrl-UZ" sz="2800" b="1" dirty="0" smtClean="0">
                <a:solidFill>
                  <a:srgbClr val="7030A0"/>
                </a:solidFill>
                <a:latin typeface="Arial" pitchFamily="34" charset="0"/>
                <a:cs typeface="Arial" pitchFamily="34" charset="0"/>
              </a:rPr>
              <a:t>Технопаркларни бошқариш профессионал ёндашувни талаб этади. Шу сабабли, технопаркларни кўпчилик ҳолларда ихтисослашган компания бошқаради.</a:t>
            </a:r>
            <a:endParaRPr lang="ru-RU" sz="2800" b="1" dirty="0" smtClean="0">
              <a:solidFill>
                <a:srgbClr val="7030A0"/>
              </a:solidFill>
              <a:latin typeface="Arial" pitchFamily="34" charset="0"/>
              <a:cs typeface="Arial" pitchFamily="34" charset="0"/>
            </a:endParaRPr>
          </a:p>
          <a:p>
            <a:pPr algn="ctr">
              <a:spcBef>
                <a:spcPts val="0"/>
              </a:spcBef>
              <a:buNone/>
            </a:pPr>
            <a:r>
              <a:rPr lang="uz-Cyrl-UZ" sz="2800" b="1" dirty="0" smtClean="0">
                <a:solidFill>
                  <a:srgbClr val="7030A0"/>
                </a:solidFill>
                <a:latin typeface="Arial" pitchFamily="34" charset="0"/>
                <a:cs typeface="Arial" pitchFamily="34" charset="0"/>
              </a:rPr>
              <a:t>Шунга қарамасдан технопаркларнинг бошқарув тузилмаси бир-биридан фарқ қилади.</a:t>
            </a:r>
            <a:endParaRPr lang="ru-RU" sz="2800" b="1" dirty="0" smtClean="0">
              <a:solidFill>
                <a:srgbClr val="7030A0"/>
              </a:solidFill>
              <a:latin typeface="Arial" pitchFamily="34" charset="0"/>
              <a:cs typeface="Arial" pitchFamily="34" charset="0"/>
            </a:endParaRPr>
          </a:p>
          <a:p>
            <a:pPr algn="ctr">
              <a:buNone/>
            </a:pPr>
            <a:endParaRPr lang="ru-RU"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Франциянинг «София-Антиполис» технопаркини махсус ташкил этилган давлат компанияси  SYMISA (Syndicat mixte de Sophia-Antipolis) бошқаради.</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Сингапурнинг One-North технопаркини JTC компанияси бошқаради. JTC One-Northдан ташқари яна 38 та ихтисослаштирилган паркларни </a:t>
            </a:r>
            <a:r>
              <a:rPr lang="uz-Cyrl-UZ" sz="2800" b="1" dirty="0" smtClean="0">
                <a:solidFill>
                  <a:srgbClr val="7030A0"/>
                </a:solidFill>
                <a:latin typeface="Arial" pitchFamily="34" charset="0"/>
                <a:cs typeface="Arial" pitchFamily="34" charset="0"/>
              </a:rPr>
              <a:t>бошқаради [3</a:t>
            </a:r>
            <a:r>
              <a:rPr lang="uz-Cyrl-UZ" sz="2800" b="1" dirty="0" smtClean="0">
                <a:solidFill>
                  <a:srgbClr val="7030A0"/>
                </a:solidFill>
                <a:latin typeface="Arial" pitchFamily="34" charset="0"/>
                <a:cs typeface="Arial" pitchFamily="34" charset="0"/>
              </a:rPr>
              <a:t>].</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4. Технопаркларнинг мулкий тузилиши ва бошқарув тузилмаси </a:t>
            </a:r>
            <a:endParaRPr lang="ru-RU" sz="2800" dirty="0">
              <a:latin typeface="Arial" pitchFamily="34" charset="0"/>
              <a:cs typeface="Arial" pitchFamily="34" charset="0"/>
            </a:endParaRPr>
          </a:p>
        </p:txBody>
      </p:sp>
      <p:sp>
        <p:nvSpPr>
          <p:cNvPr id="3" name="Содержимое 2"/>
          <p:cNvSpPr>
            <a:spLocks noGrp="1"/>
          </p:cNvSpPr>
          <p:nvPr>
            <p:ph idx="1"/>
          </p:nvPr>
        </p:nvSpPr>
        <p:spPr>
          <a:xfrm>
            <a:off x="457200" y="1857364"/>
            <a:ext cx="8229600" cy="4268799"/>
          </a:xfrm>
        </p:spPr>
        <p:txBody>
          <a:bodyPr>
            <a:normAutofit/>
          </a:bodyPr>
          <a:lstStyle/>
          <a:p>
            <a:pPr algn="ctr">
              <a:spcBef>
                <a:spcPts val="0"/>
              </a:spcBef>
              <a:buNone/>
            </a:pPr>
            <a:r>
              <a:rPr lang="uz-Cyrl-UZ" sz="2800" b="1" dirty="0">
                <a:solidFill>
                  <a:srgbClr val="7030A0"/>
                </a:solidFill>
                <a:latin typeface="Arial" pitchFamily="34" charset="0"/>
                <a:cs typeface="Arial" pitchFamily="34" charset="0"/>
              </a:rPr>
              <a:t>Малайзиянинг Kulim технопаркини KTPC Kulim Technology park corporation директорлар кенгаши бошқаради.   Директорлар кенгашини раиси бўлиб, Кедах штатининг губернатори ҳисобланади. </a:t>
            </a:r>
            <a:endParaRPr lang="ru-RU" sz="2800" b="1" dirty="0">
              <a:solidFill>
                <a:srgbClr val="7030A0"/>
              </a:solidFill>
              <a:latin typeface="Arial" pitchFamily="34" charset="0"/>
              <a:cs typeface="Arial" pitchFamily="34" charset="0"/>
            </a:endParaRPr>
          </a:p>
          <a:p>
            <a:pPr algn="ctr">
              <a:spcBef>
                <a:spcPts val="0"/>
              </a:spcBef>
              <a:buNone/>
            </a:pPr>
            <a:r>
              <a:rPr lang="uz-Cyrl-UZ" sz="2800" b="1" dirty="0">
                <a:solidFill>
                  <a:srgbClr val="7030A0"/>
                </a:solidFill>
                <a:latin typeface="Arial" pitchFamily="34" charset="0"/>
                <a:cs typeface="Arial" pitchFamily="34" charset="0"/>
              </a:rPr>
              <a:t>Директорлар кенгашида Федерал ҳукумат аъзолари ҳам </a:t>
            </a:r>
            <a:r>
              <a:rPr lang="uz-Cyrl-UZ" sz="2800" b="1" dirty="0" smtClean="0">
                <a:solidFill>
                  <a:srgbClr val="7030A0"/>
                </a:solidFill>
                <a:latin typeface="Arial" pitchFamily="34" charset="0"/>
                <a:cs typeface="Arial" pitchFamily="34" charset="0"/>
              </a:rPr>
              <a:t>бор [3</a:t>
            </a:r>
            <a:r>
              <a:rPr lang="uz-Cyrl-UZ" sz="2800" b="1" dirty="0" smtClean="0">
                <a:solidFill>
                  <a:srgbClr val="7030A0"/>
                </a:solidFill>
                <a:latin typeface="Arial" pitchFamily="34" charset="0"/>
                <a:cs typeface="Arial" pitchFamily="34" charset="0"/>
              </a:rPr>
              <a:t>].</a:t>
            </a:r>
            <a:endParaRPr lang="ru-RU" sz="2800" b="1" dirty="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71538" y="500042"/>
            <a:ext cx="7000924" cy="85725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itchFamily="34" charset="0"/>
                <a:cs typeface="Arial" pitchFamily="34" charset="0"/>
              </a:rPr>
              <a:t>Kulim </a:t>
            </a:r>
            <a:r>
              <a:rPr lang="uz-Cyrl-UZ" sz="2400" b="1" dirty="0" smtClean="0">
                <a:latin typeface="Arial" pitchFamily="34" charset="0"/>
                <a:cs typeface="Arial" pitchFamily="34" charset="0"/>
              </a:rPr>
              <a:t>технопаркининг зоналари</a:t>
            </a:r>
            <a:endParaRPr lang="ru-RU" sz="2400" b="1" dirty="0">
              <a:latin typeface="Arial" pitchFamily="34" charset="0"/>
              <a:cs typeface="Arial" pitchFamily="34" charset="0"/>
            </a:endParaRPr>
          </a:p>
        </p:txBody>
      </p:sp>
      <p:sp>
        <p:nvSpPr>
          <p:cNvPr id="6" name="Табличка 5"/>
          <p:cNvSpPr/>
          <p:nvPr/>
        </p:nvSpPr>
        <p:spPr>
          <a:xfrm>
            <a:off x="357158" y="2000240"/>
            <a:ext cx="2500330" cy="107157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Саноат зонаси</a:t>
            </a:r>
            <a:endParaRPr lang="ru-RU" sz="2000" b="1" dirty="0">
              <a:latin typeface="Arial" pitchFamily="34" charset="0"/>
              <a:cs typeface="Arial" pitchFamily="34" charset="0"/>
            </a:endParaRPr>
          </a:p>
        </p:txBody>
      </p:sp>
      <p:sp>
        <p:nvSpPr>
          <p:cNvPr id="7" name="Табличка 6"/>
          <p:cNvSpPr/>
          <p:nvPr/>
        </p:nvSpPr>
        <p:spPr>
          <a:xfrm>
            <a:off x="6143636" y="2000240"/>
            <a:ext cx="2500330" cy="1071570"/>
          </a:xfrm>
          <a:prstGeom prst="plaqu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Институционал зона</a:t>
            </a:r>
            <a:endParaRPr lang="ru-RU" sz="2000" b="1" dirty="0">
              <a:latin typeface="Arial" pitchFamily="34" charset="0"/>
              <a:cs typeface="Arial" pitchFamily="34" charset="0"/>
            </a:endParaRPr>
          </a:p>
        </p:txBody>
      </p:sp>
      <p:sp>
        <p:nvSpPr>
          <p:cNvPr id="8" name="Скругленный прямоугольник 7"/>
          <p:cNvSpPr/>
          <p:nvPr/>
        </p:nvSpPr>
        <p:spPr>
          <a:xfrm>
            <a:off x="642910" y="3571876"/>
            <a:ext cx="3500462"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Дам олиш зонаси</a:t>
            </a:r>
            <a:endParaRPr lang="ru-RU" sz="2000" b="1" dirty="0">
              <a:latin typeface="Arial" pitchFamily="34" charset="0"/>
              <a:cs typeface="Arial" pitchFamily="34" charset="0"/>
            </a:endParaRPr>
          </a:p>
        </p:txBody>
      </p:sp>
      <p:sp>
        <p:nvSpPr>
          <p:cNvPr id="9" name="Скругленный прямоугольник 8"/>
          <p:cNvSpPr/>
          <p:nvPr/>
        </p:nvSpPr>
        <p:spPr>
          <a:xfrm>
            <a:off x="5072066" y="3571876"/>
            <a:ext cx="3500462" cy="92869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Тадқиқот, ишланма ва таълим зонаси</a:t>
            </a:r>
            <a:endParaRPr lang="ru-RU" sz="2000" b="1" dirty="0">
              <a:latin typeface="Arial" pitchFamily="34" charset="0"/>
              <a:cs typeface="Arial" pitchFamily="34" charset="0"/>
            </a:endParaRPr>
          </a:p>
        </p:txBody>
      </p:sp>
      <p:sp>
        <p:nvSpPr>
          <p:cNvPr id="10" name="Горизонтальный свиток 9"/>
          <p:cNvSpPr/>
          <p:nvPr/>
        </p:nvSpPr>
        <p:spPr>
          <a:xfrm>
            <a:off x="785786" y="5214950"/>
            <a:ext cx="7500990" cy="1000132"/>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b="1" dirty="0" smtClean="0">
                <a:latin typeface="Arial" pitchFamily="34" charset="0"/>
                <a:cs typeface="Arial" pitchFamily="34" charset="0"/>
              </a:rPr>
              <a:t>Турар-жой  зонаси ва тижорий қўзғалмас мулк зонаси</a:t>
            </a:r>
            <a:endParaRPr lang="ru-RU" sz="2000" b="1" dirty="0">
              <a:latin typeface="Arial" pitchFamily="34" charset="0"/>
              <a:cs typeface="Arial" pitchFamily="34" charset="0"/>
            </a:endParaRPr>
          </a:p>
        </p:txBody>
      </p:sp>
      <p:sp>
        <p:nvSpPr>
          <p:cNvPr id="11" name="Стрелка вниз 10"/>
          <p:cNvSpPr/>
          <p:nvPr/>
        </p:nvSpPr>
        <p:spPr>
          <a:xfrm>
            <a:off x="1500166" y="1428736"/>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Стрелка вниз 11"/>
          <p:cNvSpPr/>
          <p:nvPr/>
        </p:nvSpPr>
        <p:spPr>
          <a:xfrm>
            <a:off x="7286644" y="1428736"/>
            <a:ext cx="357190" cy="5000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трелка вниз 12"/>
          <p:cNvSpPr/>
          <p:nvPr/>
        </p:nvSpPr>
        <p:spPr>
          <a:xfrm>
            <a:off x="3143240" y="1500174"/>
            <a:ext cx="357190" cy="20002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Стрелка вниз 13"/>
          <p:cNvSpPr/>
          <p:nvPr/>
        </p:nvSpPr>
        <p:spPr>
          <a:xfrm>
            <a:off x="5572132" y="1500174"/>
            <a:ext cx="357190" cy="20002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Стрелка вниз 14"/>
          <p:cNvSpPr/>
          <p:nvPr/>
        </p:nvSpPr>
        <p:spPr>
          <a:xfrm>
            <a:off x="4357686" y="1500174"/>
            <a:ext cx="357190" cy="37862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smtClean="0">
                <a:solidFill>
                  <a:srgbClr val="0070C0"/>
                </a:solidFill>
                <a:latin typeface="Arial" pitchFamily="34" charset="0"/>
                <a:cs typeface="Arial" pitchFamily="34" charset="0"/>
              </a:rPr>
              <a:t>Фойдаланилган адабиётлар</a:t>
            </a:r>
            <a:endParaRPr lang="ru-RU" sz="2800" b="1" dirty="0">
              <a:solidFill>
                <a:srgbClr val="0070C0"/>
              </a:solidFill>
              <a:latin typeface="Arial" pitchFamily="34" charset="0"/>
              <a:cs typeface="Arial" pitchFamily="34" charset="0"/>
            </a:endParaRPr>
          </a:p>
        </p:txBody>
      </p:sp>
      <p:sp>
        <p:nvSpPr>
          <p:cNvPr id="3" name="Содержимое 2"/>
          <p:cNvSpPr>
            <a:spLocks noGrp="1"/>
          </p:cNvSpPr>
          <p:nvPr>
            <p:ph idx="1"/>
          </p:nvPr>
        </p:nvSpPr>
        <p:spPr>
          <a:xfrm>
            <a:off x="457200" y="1428736"/>
            <a:ext cx="8229600" cy="5072098"/>
          </a:xfrm>
        </p:spPr>
        <p:txBody>
          <a:bodyPr>
            <a:normAutofit fontScale="85000" lnSpcReduction="20000"/>
          </a:bodyPr>
          <a:lstStyle/>
          <a:p>
            <a:pPr algn="ctr" fontAlgn="base">
              <a:lnSpc>
                <a:spcPct val="120000"/>
              </a:lnSpc>
              <a:spcBef>
                <a:spcPts val="0"/>
              </a:spcBef>
              <a:buNone/>
            </a:pPr>
            <a:r>
              <a:rPr lang="ru-RU" sz="2400" b="1" dirty="0" smtClean="0">
                <a:solidFill>
                  <a:srgbClr val="7030A0"/>
                </a:solidFill>
                <a:latin typeface="Arial" pitchFamily="34" charset="0"/>
                <a:cs typeface="Arial" pitchFamily="34" charset="0"/>
              </a:rPr>
              <a:t>1</a:t>
            </a:r>
            <a:r>
              <a:rPr lang="uz-Cyrl-UZ" sz="2400" b="1" dirty="0" smtClean="0">
                <a:solidFill>
                  <a:srgbClr val="7030A0"/>
                </a:solidFill>
                <a:latin typeface="Arial" pitchFamily="34" charset="0"/>
                <a:cs typeface="Arial" pitchFamily="34" charset="0"/>
              </a:rPr>
              <a:t>. </a:t>
            </a:r>
            <a:r>
              <a:rPr lang="ru-RU" sz="2400" b="1" dirty="0" err="1" smtClean="0">
                <a:solidFill>
                  <a:srgbClr val="7030A0"/>
                </a:solidFill>
                <a:latin typeface="Arial" pitchFamily="34" charset="0"/>
                <a:cs typeface="Arial" pitchFamily="34" charset="0"/>
              </a:rPr>
              <a:t>Агарков</a:t>
            </a:r>
            <a:r>
              <a:rPr lang="ru-RU" sz="2400" b="1" dirty="0" smtClean="0">
                <a:solidFill>
                  <a:srgbClr val="7030A0"/>
                </a:solidFill>
                <a:latin typeface="Arial" pitchFamily="34" charset="0"/>
                <a:cs typeface="Arial" pitchFamily="34" charset="0"/>
              </a:rPr>
              <a:t> С.А. Инновационный менеджмент и государственная инновационная политика</a:t>
            </a:r>
            <a:r>
              <a:rPr lang="uz-Cyrl-UZ" sz="2400" b="1" dirty="0" smtClean="0">
                <a:solidFill>
                  <a:srgbClr val="7030A0"/>
                </a:solidFill>
                <a:latin typeface="Arial" pitchFamily="34" charset="0"/>
                <a:cs typeface="Arial" pitchFamily="34" charset="0"/>
              </a:rPr>
              <a:t>.</a:t>
            </a:r>
            <a:r>
              <a:rPr lang="ru-RU" sz="2400" b="1" dirty="0" smtClean="0">
                <a:solidFill>
                  <a:srgbClr val="7030A0"/>
                </a:solidFill>
                <a:latin typeface="Arial" pitchFamily="34" charset="0"/>
                <a:cs typeface="Arial" pitchFamily="34" charset="0"/>
              </a:rPr>
              <a:t> – М</a:t>
            </a:r>
            <a:r>
              <a:rPr lang="uz-Cyrl-UZ" sz="2400" b="1" dirty="0" smtClean="0">
                <a:solidFill>
                  <a:srgbClr val="7030A0"/>
                </a:solidFill>
                <a:latin typeface="Arial" pitchFamily="34" charset="0"/>
                <a:cs typeface="Arial" pitchFamily="34" charset="0"/>
              </a:rPr>
              <a:t>осква</a:t>
            </a:r>
            <a:r>
              <a:rPr lang="ru-RU" sz="2400" b="1" dirty="0" smtClean="0">
                <a:solidFill>
                  <a:srgbClr val="7030A0"/>
                </a:solidFill>
                <a:latin typeface="Arial" pitchFamily="34" charset="0"/>
                <a:cs typeface="Arial" pitchFamily="34" charset="0"/>
              </a:rPr>
              <a:t>: ИД «Академия естествознания», 2011, </a:t>
            </a:r>
          </a:p>
          <a:p>
            <a:pPr algn="ctr" fontAlgn="base">
              <a:lnSpc>
                <a:spcPct val="120000"/>
              </a:lnSpc>
              <a:spcBef>
                <a:spcPts val="0"/>
              </a:spcBef>
              <a:buNone/>
            </a:pPr>
            <a:r>
              <a:rPr lang="uz-Cyrl-UZ" sz="2400" b="1" dirty="0" smtClean="0">
                <a:solidFill>
                  <a:srgbClr val="7030A0"/>
                </a:solidFill>
                <a:latin typeface="Arial" pitchFamily="34" charset="0"/>
                <a:cs typeface="Arial" pitchFamily="34" charset="0"/>
              </a:rPr>
              <a:t>2. </a:t>
            </a:r>
            <a:r>
              <a:rPr lang="ru-RU" sz="2400" b="1" dirty="0" err="1" smtClean="0">
                <a:solidFill>
                  <a:srgbClr val="7030A0"/>
                </a:solidFill>
                <a:latin typeface="Arial" pitchFamily="34" charset="0"/>
                <a:cs typeface="Arial" pitchFamily="34" charset="0"/>
              </a:rPr>
              <a:t>Клейнер</a:t>
            </a:r>
            <a:r>
              <a:rPr lang="ru-RU" sz="2400" b="1" dirty="0" smtClean="0">
                <a:solidFill>
                  <a:srgbClr val="7030A0"/>
                </a:solidFill>
                <a:latin typeface="Arial" pitchFamily="34" charset="0"/>
                <a:cs typeface="Arial" pitchFamily="34" charset="0"/>
              </a:rPr>
              <a:t> Г.Б. Системные механизмы координации в инновационной экономике</a:t>
            </a:r>
            <a:r>
              <a:rPr lang="uz-Cyrl-UZ" sz="2400" b="1" dirty="0" smtClean="0">
                <a:solidFill>
                  <a:srgbClr val="7030A0"/>
                </a:solidFill>
                <a:latin typeface="Arial" pitchFamily="34" charset="0"/>
                <a:cs typeface="Arial" pitchFamily="34" charset="0"/>
              </a:rPr>
              <a:t>. – </a:t>
            </a:r>
            <a:r>
              <a:rPr lang="ru-RU" sz="2400" b="1" dirty="0" smtClean="0">
                <a:solidFill>
                  <a:srgbClr val="7030A0"/>
                </a:solidFill>
                <a:latin typeface="Arial" pitchFamily="34" charset="0"/>
                <a:cs typeface="Arial" pitchFamily="34" charset="0"/>
              </a:rPr>
              <a:t>Москва</a:t>
            </a:r>
            <a:r>
              <a:rPr lang="uz-Cyrl-UZ" sz="2400" b="1" dirty="0" smtClean="0">
                <a:solidFill>
                  <a:srgbClr val="7030A0"/>
                </a:solidFill>
                <a:latin typeface="Arial" pitchFamily="34" charset="0"/>
                <a:cs typeface="Arial" pitchFamily="34" charset="0"/>
              </a:rPr>
              <a:t>: КНОРУС</a:t>
            </a:r>
            <a:r>
              <a:rPr lang="ru-RU" sz="2400" b="1" dirty="0" smtClean="0">
                <a:solidFill>
                  <a:srgbClr val="7030A0"/>
                </a:solidFill>
                <a:latin typeface="Arial" pitchFamily="34" charset="0"/>
                <a:cs typeface="Arial" pitchFamily="34" charset="0"/>
              </a:rPr>
              <a:t>, 2019.</a:t>
            </a:r>
          </a:p>
          <a:p>
            <a:pPr algn="ctr">
              <a:lnSpc>
                <a:spcPct val="120000"/>
              </a:lnSpc>
              <a:spcBef>
                <a:spcPts val="0"/>
              </a:spcBef>
              <a:buNone/>
            </a:pPr>
            <a:r>
              <a:rPr lang="uz-Cyrl-UZ" sz="2400" b="1" dirty="0" smtClean="0">
                <a:solidFill>
                  <a:srgbClr val="7030A0"/>
                </a:solidFill>
                <a:latin typeface="Arial" pitchFamily="34" charset="0"/>
                <a:cs typeface="Arial" pitchFamily="34" charset="0"/>
              </a:rPr>
              <a:t>3. </a:t>
            </a:r>
            <a:r>
              <a:rPr lang="uz-Cyrl-UZ" sz="2400" b="1" dirty="0" smtClean="0">
                <a:solidFill>
                  <a:srgbClr val="7030A0"/>
                </a:solidFill>
                <a:latin typeface="Arial" pitchFamily="34" charset="0"/>
                <a:cs typeface="Arial" pitchFamily="34" charset="0"/>
              </a:rPr>
              <a:t>Баринова В.А. </a:t>
            </a:r>
            <a:r>
              <a:rPr lang="ru-RU" sz="2400" b="1" dirty="0" smtClean="0">
                <a:solidFill>
                  <a:srgbClr val="7030A0"/>
                </a:solidFill>
                <a:latin typeface="Arial" pitchFamily="34" charset="0"/>
                <a:cs typeface="Arial" pitchFamily="34" charset="0"/>
              </a:rPr>
              <a:t>Технопарки стран мира.  Москва: Дело</a:t>
            </a:r>
            <a:r>
              <a:rPr lang="uz-Cyrl-UZ" sz="2400" b="1" dirty="0" smtClean="0">
                <a:solidFill>
                  <a:srgbClr val="7030A0"/>
                </a:solidFill>
                <a:latin typeface="Arial" pitchFamily="34" charset="0"/>
                <a:cs typeface="Arial" pitchFamily="34" charset="0"/>
              </a:rPr>
              <a:t>, 2013.</a:t>
            </a:r>
            <a:endParaRPr lang="ru-RU" sz="2400" b="1" dirty="0" smtClean="0">
              <a:solidFill>
                <a:srgbClr val="7030A0"/>
              </a:solidFill>
              <a:latin typeface="Arial" pitchFamily="34" charset="0"/>
              <a:cs typeface="Arial" pitchFamily="34" charset="0"/>
            </a:endParaRPr>
          </a:p>
          <a:p>
            <a:pPr algn="ctr">
              <a:lnSpc>
                <a:spcPct val="120000"/>
              </a:lnSpc>
              <a:spcBef>
                <a:spcPts val="0"/>
              </a:spcBef>
              <a:buNone/>
            </a:pPr>
            <a:r>
              <a:rPr lang="uz-Cyrl-UZ" sz="2400" b="1" dirty="0" smtClean="0">
                <a:solidFill>
                  <a:srgbClr val="7030A0"/>
                </a:solidFill>
                <a:latin typeface="Arial" pitchFamily="34" charset="0"/>
                <a:cs typeface="Arial" pitchFamily="34" charset="0"/>
              </a:rPr>
              <a:t>4. </a:t>
            </a:r>
            <a:r>
              <a:rPr lang="ru-RU" sz="2400" b="1" dirty="0" err="1" smtClean="0">
                <a:solidFill>
                  <a:srgbClr val="7030A0"/>
                </a:solidFill>
                <a:latin typeface="Arial" pitchFamily="34" charset="0"/>
                <a:cs typeface="Arial" pitchFamily="34" charset="0"/>
              </a:rPr>
              <a:t>Пугина</a:t>
            </a:r>
            <a:r>
              <a:rPr lang="ru-RU" sz="2400" b="1" dirty="0" smtClean="0">
                <a:solidFill>
                  <a:srgbClr val="7030A0"/>
                </a:solidFill>
                <a:latin typeface="Arial" pitchFamily="34" charset="0"/>
                <a:cs typeface="Arial" pitchFamily="34" charset="0"/>
              </a:rPr>
              <a:t> Л.И., </a:t>
            </a:r>
            <a:r>
              <a:rPr lang="ru-RU" sz="2400" b="1" dirty="0" err="1" smtClean="0">
                <a:solidFill>
                  <a:srgbClr val="7030A0"/>
                </a:solidFill>
                <a:latin typeface="Arial" pitchFamily="34" charset="0"/>
                <a:cs typeface="Arial" pitchFamily="34" charset="0"/>
              </a:rPr>
              <a:t>Шамшин</a:t>
            </a:r>
            <a:r>
              <a:rPr lang="ru-RU" sz="2400" b="1" dirty="0" smtClean="0">
                <a:solidFill>
                  <a:srgbClr val="7030A0"/>
                </a:solidFill>
                <a:latin typeface="Arial" pitchFamily="34" charset="0"/>
                <a:cs typeface="Arial" pitchFamily="34" charset="0"/>
              </a:rPr>
              <a:t> С.А. Организационные формы инновационной деятельности//СЭПТП. </a:t>
            </a:r>
            <a:r>
              <a:rPr lang="uz-Cyrl-UZ" sz="2400" b="1" dirty="0" smtClean="0">
                <a:solidFill>
                  <a:srgbClr val="7030A0"/>
                </a:solidFill>
                <a:latin typeface="Arial" pitchFamily="34" charset="0"/>
                <a:cs typeface="Arial" pitchFamily="34" charset="0"/>
              </a:rPr>
              <a:t>– Москва, </a:t>
            </a:r>
            <a:r>
              <a:rPr lang="ru-RU" sz="2400" b="1" dirty="0" smtClean="0">
                <a:solidFill>
                  <a:srgbClr val="7030A0"/>
                </a:solidFill>
                <a:latin typeface="Arial" pitchFamily="34" charset="0"/>
                <a:cs typeface="Arial" pitchFamily="34" charset="0"/>
              </a:rPr>
              <a:t>2009.</a:t>
            </a:r>
            <a:r>
              <a:rPr lang="uz-Cyrl-UZ" sz="2400" b="1" dirty="0" smtClean="0">
                <a:solidFill>
                  <a:srgbClr val="7030A0"/>
                </a:solidFill>
                <a:latin typeface="Arial" pitchFamily="34" charset="0"/>
                <a:cs typeface="Arial" pitchFamily="34" charset="0"/>
              </a:rPr>
              <a:t> –</a:t>
            </a:r>
            <a:r>
              <a:rPr lang="ru-RU" sz="2400" b="1" dirty="0" smtClean="0">
                <a:solidFill>
                  <a:srgbClr val="7030A0"/>
                </a:solidFill>
                <a:latin typeface="Arial" pitchFamily="34" charset="0"/>
                <a:cs typeface="Arial" pitchFamily="34" charset="0"/>
              </a:rPr>
              <a:t> № 2.</a:t>
            </a:r>
          </a:p>
          <a:p>
            <a:pPr algn="ctr">
              <a:lnSpc>
                <a:spcPct val="120000"/>
              </a:lnSpc>
              <a:spcBef>
                <a:spcPts val="0"/>
              </a:spcBef>
              <a:buNone/>
            </a:pPr>
            <a:r>
              <a:rPr lang="uz-Cyrl-UZ" sz="2400" b="1" dirty="0" smtClean="0">
                <a:solidFill>
                  <a:srgbClr val="7030A0"/>
                </a:solidFill>
                <a:latin typeface="Arial" pitchFamily="34" charset="0"/>
                <a:cs typeface="Arial" pitchFamily="34" charset="0"/>
              </a:rPr>
              <a:t>5. </a:t>
            </a:r>
            <a:r>
              <a:rPr lang="en-US" sz="2400" b="1" dirty="0" smtClean="0">
                <a:solidFill>
                  <a:srgbClr val="7030A0"/>
                </a:solidFill>
                <a:latin typeface="Arial" pitchFamily="34" charset="0"/>
                <a:cs typeface="Arial" pitchFamily="34" charset="0"/>
              </a:rPr>
              <a:t>Amoroso S., Link A., Wright M. Science and Technology Parks and Regional Economic Development.– London: Palgrave Macmillan,</a:t>
            </a:r>
            <a:r>
              <a:rPr lang="ru-RU" sz="2400" b="1" dirty="0" smtClean="0">
                <a:solidFill>
                  <a:srgbClr val="7030A0"/>
                </a:solidFill>
                <a:latin typeface="Arial" pitchFamily="34" charset="0"/>
                <a:cs typeface="Arial" pitchFamily="34" charset="0"/>
              </a:rPr>
              <a:t> 2019.</a:t>
            </a:r>
          </a:p>
          <a:p>
            <a:pPr algn="ctr">
              <a:lnSpc>
                <a:spcPct val="120000"/>
              </a:lnSpc>
              <a:spcBef>
                <a:spcPts val="0"/>
              </a:spcBef>
              <a:buNone/>
            </a:pPr>
            <a:r>
              <a:rPr lang="uz-Cyrl-UZ" sz="2400" b="1" dirty="0" smtClean="0">
                <a:solidFill>
                  <a:srgbClr val="7030A0"/>
                </a:solidFill>
                <a:latin typeface="Arial" pitchFamily="34" charset="0"/>
                <a:cs typeface="Arial" pitchFamily="34" charset="0"/>
              </a:rPr>
              <a:t>6. </a:t>
            </a:r>
            <a:r>
              <a:rPr lang="en-US" sz="2400" b="1" dirty="0" smtClean="0">
                <a:solidFill>
                  <a:srgbClr val="7030A0"/>
                </a:solidFill>
                <a:latin typeface="Arial" pitchFamily="34" charset="0"/>
                <a:cs typeface="Arial" pitchFamily="34" charset="0"/>
              </a:rPr>
              <a:t>An Assessment of Science and Technology Parks: Towards a Better Understanding of Their Role in the Emergence of New Technologies. –  London: Forgotten Books</a:t>
            </a:r>
            <a:r>
              <a:rPr lang="uz-Cyrl-UZ" sz="2400" b="1" dirty="0" smtClean="0">
                <a:solidFill>
                  <a:srgbClr val="7030A0"/>
                </a:solidFill>
                <a:latin typeface="Arial" pitchFamily="34" charset="0"/>
                <a:cs typeface="Arial" pitchFamily="34" charset="0"/>
              </a:rPr>
              <a:t>, </a:t>
            </a:r>
            <a:r>
              <a:rPr lang="en-US" sz="2400" b="1" dirty="0" smtClean="0">
                <a:solidFill>
                  <a:srgbClr val="7030A0"/>
                </a:solidFill>
                <a:latin typeface="Arial" pitchFamily="34" charset="0"/>
                <a:cs typeface="Arial" pitchFamily="34" charset="0"/>
              </a:rPr>
              <a:t>2018</a:t>
            </a:r>
            <a:endParaRPr lang="ru-RU" sz="2400" b="1" dirty="0" smtClean="0">
              <a:solidFill>
                <a:srgbClr val="7030A0"/>
              </a:solidFill>
              <a:latin typeface="Arial" pitchFamily="34" charset="0"/>
              <a:cs typeface="Arial" pitchFamily="34" charset="0"/>
            </a:endParaRPr>
          </a:p>
          <a:p>
            <a:pPr algn="ctr">
              <a:buNone/>
            </a:pPr>
            <a:endParaRPr lang="ru-RU" sz="2400" dirty="0">
              <a:latin typeface="Arial" pitchFamily="34" charset="0"/>
              <a:cs typeface="Arial" pitchFamily="34"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353</TotalTime>
  <Words>1731</Words>
  <Application>Microsoft Office PowerPoint</Application>
  <PresentationFormat>Экран (4:3)</PresentationFormat>
  <Paragraphs>134</Paragraphs>
  <Slides>32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Тема Office</vt:lpstr>
      <vt:lpstr>Бизнес ва тадбиркорлик олий мактаби Кафедра:  Инвестициялар ва лойиҳа бошқаруви Фан: Тадбиркорлик ва инновациялар Мавзу: Технопарклар – инновацион ривожланишнинг муҳим инструменти сифатида Technoparks as an important tool of innovative development</vt:lpstr>
      <vt:lpstr>Маъруза режаси</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1. Технопаркларни яратишдан кўзланган мақсадлар</vt:lpstr>
      <vt:lpstr>2. Технопаркларни ташкил этишда давлатнинг роли</vt:lpstr>
      <vt:lpstr>2. Технопаркларни ташкил этишда давлатнинг роли</vt:lpstr>
      <vt:lpstr>2. Технопаркларни ташкил этишда давлатнинг роли</vt:lpstr>
      <vt:lpstr>2. Технопаркларни ташкил этишда давлатнинг роли</vt:lpstr>
      <vt:lpstr>2. Технопаркларни ташкил этишда давлатнинг роли</vt:lpstr>
      <vt:lpstr>2. Технопаркларни ташкил этишда давлатнинг роли</vt:lpstr>
      <vt:lpstr>2. Технопаркларни ташкил этишда давлатнинг роли</vt:lpstr>
      <vt:lpstr>Слайд 18</vt:lpstr>
      <vt:lpstr>3. Технопаркларни ташкил этишда университетларнинг роли</vt:lpstr>
      <vt:lpstr>3. Технопаркларни ташкил этишда университетларнинг роли</vt:lpstr>
      <vt:lpstr>3. Технопаркларни ташкил этишда университетларнинг роли</vt:lpstr>
      <vt:lpstr>3. Технопаркларни ташкил этишда университетларнинг роли</vt:lpstr>
      <vt:lpstr>3. Технопаркларни ташкил этишда университетларнинг роли</vt:lpstr>
      <vt:lpstr>4. Технопаркларнинг мулкий тузилиши ва бошқарув тузилмаси </vt:lpstr>
      <vt:lpstr>4. Технопаркларнинг мулкий тузилиши ва бошқарув тузилмаси </vt:lpstr>
      <vt:lpstr>4. Технопаркларнинг мулкий тузилиши ва бошқарув тузилмаси </vt:lpstr>
      <vt:lpstr>Слайд 27</vt:lpstr>
      <vt:lpstr>4. Технопаркларнинг мулкий тузилиши ва бошқарув тузилмаси </vt:lpstr>
      <vt:lpstr>4. Технопаркларнинг мулкий тузилиши ва бошқарув тузилмаси </vt:lpstr>
      <vt:lpstr>4. Технопаркларнинг мулкий тузилиши ва бошқарув тузилмаси </vt:lpstr>
      <vt:lpstr>Слайд 31</vt:lpstr>
      <vt:lpstr>Фойдаланилган адабиётлар</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t.boboqulov</cp:lastModifiedBy>
  <cp:revision>156</cp:revision>
  <dcterms:created xsi:type="dcterms:W3CDTF">2021-01-25T04:38:02Z</dcterms:created>
  <dcterms:modified xsi:type="dcterms:W3CDTF">2021-11-10T10:26:39Z</dcterms:modified>
</cp:coreProperties>
</file>