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69" r:id="rId5"/>
    <p:sldId id="270" r:id="rId6"/>
    <p:sldId id="271" r:id="rId7"/>
    <p:sldId id="258" r:id="rId8"/>
    <p:sldId id="272" r:id="rId9"/>
    <p:sldId id="273" r:id="rId10"/>
    <p:sldId id="274" r:id="rId11"/>
    <p:sldId id="275" r:id="rId12"/>
    <p:sldId id="276" r:id="rId13"/>
    <p:sldId id="277" r:id="rId14"/>
    <p:sldId id="259" r:id="rId15"/>
    <p:sldId id="260" r:id="rId16"/>
    <p:sldId id="262" r:id="rId17"/>
    <p:sldId id="287" r:id="rId18"/>
    <p:sldId id="278" r:id="rId19"/>
    <p:sldId id="279" r:id="rId20"/>
    <p:sldId id="280" r:id="rId21"/>
    <p:sldId id="264" r:id="rId22"/>
    <p:sldId id="265" r:id="rId23"/>
    <p:sldId id="266" r:id="rId24"/>
    <p:sldId id="267" r:id="rId25"/>
    <p:sldId id="281" r:id="rId26"/>
    <p:sldId id="282" r:id="rId27"/>
    <p:sldId id="283" r:id="rId28"/>
    <p:sldId id="284" r:id="rId29"/>
    <p:sldId id="285" r:id="rId30"/>
    <p:sldId id="286" r:id="rId31"/>
    <p:sldId id="268" r:id="rId32"/>
  </p:sldIdLst>
  <p:sldSz cx="9144000" cy="6858000" type="screen4x3"/>
  <p:notesSz cx="6735763" cy="98663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00" d="100"/>
          <a:sy n="100" d="100"/>
        </p:scale>
        <p:origin x="-1104" y="2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4DB39CF-7719-4D24-A219-85D0200A0EA9}" type="datetimeFigureOut">
              <a:rPr lang="ru-RU" smtClean="0"/>
              <a:pPr/>
              <a:t>10.11.2021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4DB39CF-7719-4D24-A219-85D0200A0EA9}" type="datetimeFigureOut">
              <a:rPr lang="ru-RU" smtClean="0"/>
              <a:pPr/>
              <a:t>10.11.2021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4DB39CF-7719-4D24-A219-85D0200A0EA9}" type="datetimeFigureOut">
              <a:rPr lang="ru-RU" smtClean="0"/>
              <a:pPr/>
              <a:t>10.11.2021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4DB39CF-7719-4D24-A219-85D0200A0EA9}" type="datetimeFigureOut">
              <a:rPr lang="ru-RU" smtClean="0"/>
              <a:pPr/>
              <a:t>10.11.2021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4DB39CF-7719-4D24-A219-85D0200A0EA9}" type="datetimeFigureOut">
              <a:rPr lang="ru-RU" smtClean="0"/>
              <a:pPr/>
              <a:t>10.11.2021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4DB39CF-7719-4D24-A219-85D0200A0EA9}" type="datetimeFigureOut">
              <a:rPr lang="ru-RU" smtClean="0"/>
              <a:pPr/>
              <a:t>10.11.2021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4DB39CF-7719-4D24-A219-85D0200A0EA9}" type="datetimeFigureOut">
              <a:rPr lang="ru-RU" smtClean="0"/>
              <a:pPr/>
              <a:t>10.11.2021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4DB39CF-7719-4D24-A219-85D0200A0EA9}" type="datetimeFigureOut">
              <a:rPr lang="ru-RU" smtClean="0"/>
              <a:pPr/>
              <a:t>10.11.2021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4DB39CF-7719-4D24-A219-85D0200A0EA9}" type="datetimeFigureOut">
              <a:rPr lang="ru-RU" smtClean="0"/>
              <a:pPr/>
              <a:t>10.11.2021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4DB39CF-7719-4D24-A219-85D0200A0EA9}" type="datetimeFigureOut">
              <a:rPr lang="ru-RU" smtClean="0"/>
              <a:pPr/>
              <a:t>10.11.2021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4DB39CF-7719-4D24-A219-85D0200A0EA9}" type="datetimeFigureOut">
              <a:rPr lang="ru-RU" smtClean="0"/>
              <a:pPr/>
              <a:t>10.11.2021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DB39CF-7719-4D24-A219-85D0200A0EA9}" type="datetimeFigureOut">
              <a:rPr lang="ru-RU" smtClean="0"/>
              <a:pPr/>
              <a:t>10.11.2021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3EC145-B3D0-41FE-AEB3-22593C16617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071546"/>
            <a:ext cx="7772400" cy="4143403"/>
          </a:xfrm>
        </p:spPr>
        <p:txBody>
          <a:bodyPr>
            <a:normAutofit/>
          </a:bodyPr>
          <a:lstStyle/>
          <a:p>
            <a:r>
              <a:rPr lang="uz-Cyrl-UZ" sz="2800" b="1" dirty="0" smtClean="0">
                <a:solidFill>
                  <a:srgbClr val="0070C0"/>
                </a:solidFill>
                <a:latin typeface="Arial" pitchFamily="34" charset="0"/>
                <a:cs typeface="Arial" pitchFamily="34" charset="0"/>
              </a:rPr>
              <a:t>Бизнес ва тадбиркорлик олий мактаби</a:t>
            </a:r>
            <a:br>
              <a:rPr lang="uz-Cyrl-UZ" sz="2800" b="1" dirty="0" smtClean="0">
                <a:solidFill>
                  <a:srgbClr val="0070C0"/>
                </a:solidFill>
                <a:latin typeface="Arial" pitchFamily="34" charset="0"/>
                <a:cs typeface="Arial" pitchFamily="34" charset="0"/>
              </a:rPr>
            </a:br>
            <a:r>
              <a:rPr lang="uz-Cyrl-UZ" sz="2800" b="1" dirty="0" smtClean="0">
                <a:solidFill>
                  <a:srgbClr val="0070C0"/>
                </a:solidFill>
                <a:latin typeface="Arial" pitchFamily="34" charset="0"/>
                <a:cs typeface="Arial" pitchFamily="34" charset="0"/>
              </a:rPr>
              <a:t>Кафедра: </a:t>
            </a:r>
            <a:br>
              <a:rPr lang="uz-Cyrl-UZ" sz="2800" b="1" dirty="0" smtClean="0">
                <a:solidFill>
                  <a:srgbClr val="0070C0"/>
                </a:solidFill>
                <a:latin typeface="Arial" pitchFamily="34" charset="0"/>
                <a:cs typeface="Arial" pitchFamily="34" charset="0"/>
              </a:rPr>
            </a:br>
            <a:r>
              <a:rPr lang="uz-Cyrl-UZ" sz="2800" b="1" dirty="0" smtClean="0">
                <a:solidFill>
                  <a:srgbClr val="0070C0"/>
                </a:solidFill>
                <a:latin typeface="Arial" pitchFamily="34" charset="0"/>
                <a:cs typeface="Arial" pitchFamily="34" charset="0"/>
              </a:rPr>
              <a:t>Инвестициялар ва лойиҳа бошқаруви</a:t>
            </a:r>
            <a:br>
              <a:rPr lang="uz-Cyrl-UZ" sz="2800" b="1" dirty="0" smtClean="0">
                <a:solidFill>
                  <a:srgbClr val="0070C0"/>
                </a:solidFill>
                <a:latin typeface="Arial" pitchFamily="34" charset="0"/>
                <a:cs typeface="Arial" pitchFamily="34" charset="0"/>
              </a:rPr>
            </a:br>
            <a:r>
              <a:rPr lang="uz-Cyrl-UZ" sz="2800" b="1" dirty="0" smtClean="0">
                <a:solidFill>
                  <a:srgbClr val="0070C0"/>
                </a:solidFill>
                <a:latin typeface="Arial" pitchFamily="34" charset="0"/>
                <a:cs typeface="Arial" pitchFamily="34" charset="0"/>
              </a:rPr>
              <a:t>Фан:</a:t>
            </a:r>
            <a:br>
              <a:rPr lang="uz-Cyrl-UZ" sz="2800" b="1" dirty="0" smtClean="0">
                <a:solidFill>
                  <a:srgbClr val="0070C0"/>
                </a:solidFill>
                <a:latin typeface="Arial" pitchFamily="34" charset="0"/>
                <a:cs typeface="Arial" pitchFamily="34" charset="0"/>
              </a:rPr>
            </a:br>
            <a:r>
              <a:rPr lang="uz-Cyrl-UZ" sz="3200" b="1" dirty="0" smtClean="0">
                <a:solidFill>
                  <a:srgbClr val="0070C0"/>
                </a:solidFill>
                <a:latin typeface="Arial" pitchFamily="34" charset="0"/>
                <a:cs typeface="Arial" pitchFamily="34" charset="0"/>
              </a:rPr>
              <a:t>Тадбиркорлик ва инновациялар</a:t>
            </a:r>
            <a:r>
              <a:rPr lang="uz-Cyrl-UZ" sz="2800" b="1" dirty="0" smtClean="0">
                <a:solidFill>
                  <a:srgbClr val="0070C0"/>
                </a:solidFill>
                <a:latin typeface="Arial" pitchFamily="34" charset="0"/>
                <a:cs typeface="Arial" pitchFamily="34" charset="0"/>
              </a:rPr>
              <a:t/>
            </a:r>
            <a:br>
              <a:rPr lang="uz-Cyrl-UZ" sz="2800" b="1" dirty="0" smtClean="0">
                <a:solidFill>
                  <a:srgbClr val="0070C0"/>
                </a:solidFill>
                <a:latin typeface="Arial" pitchFamily="34" charset="0"/>
                <a:cs typeface="Arial" pitchFamily="34" charset="0"/>
              </a:rPr>
            </a:br>
            <a:r>
              <a:rPr lang="uz-Cyrl-UZ" sz="2800" b="1" dirty="0" smtClean="0">
                <a:solidFill>
                  <a:srgbClr val="0070C0"/>
                </a:solidFill>
                <a:latin typeface="Arial" pitchFamily="34" charset="0"/>
                <a:cs typeface="Arial" pitchFamily="34" charset="0"/>
              </a:rPr>
              <a:t>Мавзу:</a:t>
            </a:r>
            <a:br>
              <a:rPr lang="uz-Cyrl-UZ" sz="2800" b="1" dirty="0" smtClean="0">
                <a:solidFill>
                  <a:srgbClr val="0070C0"/>
                </a:solidFill>
                <a:latin typeface="Arial" pitchFamily="34" charset="0"/>
                <a:cs typeface="Arial" pitchFamily="34" charset="0"/>
              </a:rPr>
            </a:br>
            <a:r>
              <a:rPr lang="uz-Cyrl-UZ" sz="2800" b="1" dirty="0" smtClean="0">
                <a:solidFill>
                  <a:srgbClr val="0070C0"/>
                </a:solidFill>
                <a:latin typeface="Arial" pitchFamily="34" charset="0"/>
                <a:cs typeface="Arial" pitchFamily="34" charset="0"/>
              </a:rPr>
              <a:t>Тадбиркорлик субъектларининг Бухгалтерия баланси</a:t>
            </a:r>
            <a:r>
              <a:rPr lang="en-US" sz="2800" b="1" dirty="0" smtClean="0">
                <a:solidFill>
                  <a:srgbClr val="0070C0"/>
                </a:solidFill>
                <a:latin typeface="Arial" pitchFamily="34" charset="0"/>
                <a:cs typeface="Arial" pitchFamily="34" charset="0"/>
              </a:rPr>
              <a:t/>
            </a:r>
            <a:br>
              <a:rPr lang="en-US" sz="2800" b="1" dirty="0" smtClean="0">
                <a:solidFill>
                  <a:srgbClr val="0070C0"/>
                </a:solidFill>
                <a:latin typeface="Arial" pitchFamily="34" charset="0"/>
                <a:cs typeface="Arial" pitchFamily="34" charset="0"/>
              </a:rPr>
            </a:br>
            <a:r>
              <a:rPr lang="en-US" sz="2800" b="1" dirty="0" smtClean="0">
                <a:solidFill>
                  <a:srgbClr val="0070C0"/>
                </a:solidFill>
                <a:latin typeface="Arial" pitchFamily="34" charset="0"/>
                <a:cs typeface="Arial" pitchFamily="34" charset="0"/>
              </a:rPr>
              <a:t>Balance sheet of business entities</a:t>
            </a:r>
            <a:endParaRPr lang="ru-RU" sz="3200" b="1" dirty="0">
              <a:solidFill>
                <a:srgbClr val="0070C0"/>
              </a:solidFill>
              <a:latin typeface="Arial" pitchFamily="34" charset="0"/>
              <a:cs typeface="Arial" pitchFamily="34" charset="0"/>
            </a:endParaRPr>
          </a:p>
        </p:txBody>
      </p:sp>
      <p:sp>
        <p:nvSpPr>
          <p:cNvPr id="3" name="Подзаголовок 2"/>
          <p:cNvSpPr>
            <a:spLocks noGrp="1"/>
          </p:cNvSpPr>
          <p:nvPr>
            <p:ph type="subTitle" idx="1"/>
          </p:nvPr>
        </p:nvSpPr>
        <p:spPr>
          <a:xfrm>
            <a:off x="1371600" y="5517232"/>
            <a:ext cx="7232848" cy="648072"/>
          </a:xfrm>
        </p:spPr>
        <p:txBody>
          <a:bodyPr>
            <a:normAutofit/>
          </a:bodyPr>
          <a:lstStyle/>
          <a:p>
            <a:pPr algn="r"/>
            <a:r>
              <a:rPr lang="uz-Cyrl-UZ" sz="2400" b="1" dirty="0" smtClean="0">
                <a:solidFill>
                  <a:srgbClr val="7030A0"/>
                </a:solidFill>
                <a:latin typeface="Arial" pitchFamily="34" charset="0"/>
                <a:cs typeface="Arial" pitchFamily="34" charset="0"/>
              </a:rPr>
              <a:t>и.ф.д., проф. Т.И. Бобакулов</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Маъруза режаси</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2132856"/>
            <a:ext cx="8229600" cy="3993307"/>
          </a:xfrm>
        </p:spPr>
        <p:txBody>
          <a:bodyPr>
            <a:normAutofit/>
          </a:bodyPr>
          <a:lstStyle/>
          <a:p>
            <a:pPr algn="ctr">
              <a:spcBef>
                <a:spcPts val="0"/>
              </a:spcBef>
              <a:buNone/>
            </a:pPr>
            <a:r>
              <a:rPr lang="uz-Cyrl-UZ" sz="2800" b="1" dirty="0" smtClean="0">
                <a:solidFill>
                  <a:srgbClr val="7030A0"/>
                </a:solidFill>
                <a:latin typeface="Arial" pitchFamily="34" charset="0"/>
                <a:cs typeface="Arial" pitchFamily="34" charset="0"/>
              </a:rPr>
              <a:t>1. Бухгалтерия баланси тушунчаси</a:t>
            </a:r>
          </a:p>
          <a:p>
            <a:pPr algn="ctr">
              <a:spcBef>
                <a:spcPts val="0"/>
              </a:spcBef>
              <a:buNone/>
            </a:pPr>
            <a:r>
              <a:rPr lang="uz-Cyrl-UZ" sz="2800" b="1" dirty="0" smtClean="0">
                <a:solidFill>
                  <a:srgbClr val="7030A0"/>
                </a:solidFill>
                <a:latin typeface="Arial" pitchFamily="34" charset="0"/>
                <a:cs typeface="Arial" pitchFamily="34" charset="0"/>
              </a:rPr>
              <a:t>2. Бухгалтерия балансининг актив қисми</a:t>
            </a:r>
          </a:p>
          <a:p>
            <a:pPr algn="ctr">
              <a:spcBef>
                <a:spcPts val="0"/>
              </a:spcBef>
              <a:buNone/>
            </a:pPr>
            <a:r>
              <a:rPr lang="uz-Cyrl-UZ" sz="2800" b="1" dirty="0" smtClean="0">
                <a:solidFill>
                  <a:srgbClr val="7030A0"/>
                </a:solidFill>
                <a:latin typeface="Arial" pitchFamily="34" charset="0"/>
                <a:cs typeface="Arial" pitchFamily="34" charset="0"/>
              </a:rPr>
              <a:t>3.Бухгалтерия балансининг пассив қисми</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smtClean="0">
                <a:solidFill>
                  <a:srgbClr val="0070C0"/>
                </a:solidFill>
                <a:latin typeface="Arial" pitchFamily="34" charset="0"/>
                <a:cs typeface="Arial" pitchFamily="34" charset="0"/>
              </a:rPr>
              <a:t>1. Бухгалтерия баланси тушунчаси</a:t>
            </a:r>
          </a:p>
        </p:txBody>
      </p:sp>
      <p:sp>
        <p:nvSpPr>
          <p:cNvPr id="3" name="Содержимое 2"/>
          <p:cNvSpPr>
            <a:spLocks noGrp="1"/>
          </p:cNvSpPr>
          <p:nvPr>
            <p:ph idx="1"/>
          </p:nvPr>
        </p:nvSpPr>
        <p:spPr>
          <a:xfrm>
            <a:off x="457200" y="1844824"/>
            <a:ext cx="8229600" cy="4281339"/>
          </a:xfrm>
        </p:spPr>
        <p:txBody>
          <a:bodyPr>
            <a:normAutofit/>
          </a:bodyPr>
          <a:lstStyle/>
          <a:p>
            <a:pPr algn="ctr">
              <a:spcBef>
                <a:spcPts val="0"/>
              </a:spcBef>
              <a:buNone/>
            </a:pPr>
            <a:r>
              <a:rPr lang="uz-Cyrl-UZ" sz="2800" b="1" dirty="0" smtClean="0">
                <a:solidFill>
                  <a:srgbClr val="7030A0"/>
                </a:solidFill>
                <a:latin typeface="Arial" pitchFamily="34" charset="0"/>
                <a:cs typeface="Arial" pitchFamily="34" charset="0"/>
              </a:rPr>
              <a:t>Бухгалтерия баланси – бу компаниянинг активлари, мажбуриятлари ва ўз маблағлари (капитал) тўғрисидаги ҳисоботдир.</a:t>
            </a:r>
          </a:p>
          <a:p>
            <a:pPr algn="ctr">
              <a:spcBef>
                <a:spcPts val="0"/>
              </a:spcBef>
              <a:buNone/>
            </a:pPr>
            <a:r>
              <a:rPr lang="uz-Cyrl-UZ" sz="2800" b="1" dirty="0" smtClean="0">
                <a:solidFill>
                  <a:srgbClr val="7030A0"/>
                </a:solidFill>
                <a:latin typeface="Arial" pitchFamily="34" charset="0"/>
                <a:cs typeface="Arial" pitchFamily="34" charset="0"/>
              </a:rPr>
              <a:t>Бухгалтерия баланси – компаниянинг жорий даврдаги молиявий ҳолати тўғрисида маълумот берувчи муҳим манбадир.</a:t>
            </a:r>
          </a:p>
          <a:p>
            <a:pPr algn="ctr">
              <a:spcBef>
                <a:spcPts val="0"/>
              </a:spcBef>
              <a:buNone/>
            </a:pP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296974"/>
          </a:xfrm>
        </p:spPr>
        <p:txBody>
          <a:bodyPr>
            <a:normAutofit/>
          </a:bodyPr>
          <a:lstStyle/>
          <a:p>
            <a:r>
              <a:rPr lang="uz-Cyrl-UZ" sz="2800" b="1" dirty="0" smtClean="0">
                <a:solidFill>
                  <a:srgbClr val="0070C0"/>
                </a:solidFill>
                <a:latin typeface="Arial" pitchFamily="34" charset="0"/>
                <a:cs typeface="Arial" pitchFamily="34" charset="0"/>
              </a:rPr>
              <a:t>1. Бухгалтерия баланси тушунчаси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857364"/>
            <a:ext cx="8229600" cy="4643470"/>
          </a:xfrm>
        </p:spPr>
        <p:txBody>
          <a:bodyPr>
            <a:normAutofit fontScale="92500" lnSpcReduction="10000"/>
          </a:bodyPr>
          <a:lstStyle/>
          <a:p>
            <a:pPr algn="ctr">
              <a:spcBef>
                <a:spcPts val="0"/>
              </a:spcBef>
              <a:buNone/>
            </a:pPr>
            <a:r>
              <a:rPr lang="uz-Cyrl-UZ" sz="2400" b="1" dirty="0" smtClean="0">
                <a:solidFill>
                  <a:srgbClr val="7030A0"/>
                </a:solidFill>
                <a:latin typeface="Arial" pitchFamily="34" charset="0"/>
                <a:cs typeface="Arial" pitchFamily="34" charset="0"/>
              </a:rPr>
              <a:t>Хўжалик юритувчи субъектлар</a:t>
            </a:r>
            <a:r>
              <a:rPr lang="ru-RU" sz="2400" b="1" dirty="0" err="1" smtClean="0">
                <a:solidFill>
                  <a:srgbClr val="7030A0"/>
                </a:solidFill>
                <a:latin typeface="Arial" pitchFamily="34" charset="0"/>
                <a:cs typeface="Arial" pitchFamily="34" charset="0"/>
              </a:rPr>
              <a:t>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маълум</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бир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даврга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молиявий</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ҳолати қай даражада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эканлигини</a:t>
            </a:r>
            <a:r>
              <a:rPr lang="ru-RU" sz="2400" b="1" dirty="0" smtClean="0">
                <a:solidFill>
                  <a:srgbClr val="7030A0"/>
                </a:solidFill>
                <a:latin typeface="Arial" pitchFamily="34" charset="0"/>
                <a:cs typeface="Arial" pitchFamily="34" charset="0"/>
              </a:rPr>
              <a:t>, улар </a:t>
            </a:r>
            <a:r>
              <a:rPr lang="ru-RU" sz="2400" b="1" dirty="0" err="1" smtClean="0">
                <a:solidFill>
                  <a:srgbClr val="7030A0"/>
                </a:solidFill>
                <a:latin typeface="Arial" pitchFamily="34" charset="0"/>
                <a:cs typeface="Arial" pitchFamily="34" charset="0"/>
              </a:rPr>
              <a:t>маблағлари жойлашиши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ишлатилиши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қандай олиб</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борилаётганлигини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ва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умуман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корхона</a:t>
            </a:r>
            <a:r>
              <a:rPr lang="uz-Cyrl-UZ" sz="2400" b="1" dirty="0" smtClean="0">
                <a:solidFill>
                  <a:srgbClr val="7030A0"/>
                </a:solidFill>
                <a:latin typeface="Arial" pitchFamily="34" charset="0"/>
                <a:cs typeface="Arial" pitchFamily="34" charset="0"/>
              </a:rPr>
              <a:t>(ташкилот, муассаса, компания)лар </a:t>
            </a:r>
            <a:r>
              <a:rPr lang="ru-RU" sz="2400" b="1" dirty="0" err="1" smtClean="0">
                <a:solidFill>
                  <a:srgbClr val="7030A0"/>
                </a:solidFill>
                <a:latin typeface="Arial" pitchFamily="34" charset="0"/>
                <a:cs typeface="Arial" pitchFamily="34" charset="0"/>
              </a:rPr>
              <a:t>хўжалик</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фаолиятига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баҳо бериш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назорат</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этиш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текшириб</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бориш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зарур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Бу</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зарурият</a:t>
            </a:r>
            <a:r>
              <a:rPr lang="ru-RU" sz="2400" b="1" dirty="0" smtClean="0">
                <a:solidFill>
                  <a:srgbClr val="7030A0"/>
                </a:solidFill>
                <a:latin typeface="Arial" pitchFamily="34" charset="0"/>
                <a:cs typeface="Arial" pitchFamily="34" charset="0"/>
              </a:rPr>
              <a:t> </a:t>
            </a:r>
            <a:r>
              <a:rPr lang="uz-Cyrl-UZ" sz="2400" b="1" dirty="0" smtClean="0">
                <a:solidFill>
                  <a:srgbClr val="7030A0"/>
                </a:solidFill>
                <a:latin typeface="Arial" pitchFamily="34" charset="0"/>
                <a:cs typeface="Arial" pitchFamily="34" charset="0"/>
              </a:rPr>
              <a:t>хўжалик юритувчи субъектлар</a:t>
            </a:r>
            <a:r>
              <a:rPr lang="ru-RU" sz="2400" b="1" dirty="0" err="1" smtClean="0">
                <a:solidFill>
                  <a:srgbClr val="7030A0"/>
                </a:solidFill>
                <a:latin typeface="Arial" pitchFamily="34" charset="0"/>
                <a:cs typeface="Arial" pitchFamily="34" charset="0"/>
              </a:rPr>
              <a:t>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бошқарув ходимларига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ҳамда ички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ходимларига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юқори ташкилотларига</a:t>
            </a:r>
            <a:r>
              <a:rPr lang="ru-RU" sz="2400" b="1" dirty="0" smtClean="0">
                <a:solidFill>
                  <a:srgbClr val="7030A0"/>
                </a:solidFill>
                <a:latin typeface="Arial" pitchFamily="34" charset="0"/>
                <a:cs typeface="Arial" pitchFamily="34" charset="0"/>
              </a:rPr>
              <a:t>, банк, </a:t>
            </a:r>
            <a:r>
              <a:rPr lang="ru-RU" sz="2400" b="1" dirty="0" err="1" smtClean="0">
                <a:solidFill>
                  <a:srgbClr val="7030A0"/>
                </a:solidFill>
                <a:latin typeface="Arial" pitchFamily="34" charset="0"/>
                <a:cs typeface="Arial" pitchFamily="34" charset="0"/>
              </a:rPr>
              <a:t>солиқ инспектциясига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кредиторларга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инвесторларга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керакдир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Уларнинг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бу</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масала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юзасидан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талабини</a:t>
            </a:r>
            <a:r>
              <a:rPr lang="ru-RU" sz="2400" b="1" dirty="0" smtClean="0">
                <a:solidFill>
                  <a:srgbClr val="7030A0"/>
                </a:solidFill>
                <a:latin typeface="Arial" pitchFamily="34" charset="0"/>
                <a:cs typeface="Arial" pitchFamily="34" charset="0"/>
              </a:rPr>
              <a:t> </a:t>
            </a:r>
            <a:r>
              <a:rPr lang="uz-Cyrl-UZ" sz="2400" b="1" dirty="0" smtClean="0">
                <a:solidFill>
                  <a:srgbClr val="7030A0"/>
                </a:solidFill>
                <a:latin typeface="Arial" pitchFamily="34" charset="0"/>
                <a:cs typeface="Arial" pitchFamily="34" charset="0"/>
              </a:rPr>
              <a:t>хўжалик юритувчи субъектлар</a:t>
            </a:r>
            <a:r>
              <a:rPr lang="ru-RU" sz="2400" b="1" dirty="0" err="1" smtClean="0">
                <a:solidFill>
                  <a:srgbClr val="7030A0"/>
                </a:solidFill>
                <a:latin typeface="Arial" pitchFamily="34" charset="0"/>
                <a:cs typeface="Arial" pitchFamily="34" charset="0"/>
              </a:rPr>
              <a:t>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баланси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қондиради.</a:t>
            </a:r>
            <a:r>
              <a:rPr lang="ru-RU" sz="2400" b="1" dirty="0" smtClean="0">
                <a:solidFill>
                  <a:srgbClr val="7030A0"/>
                </a:solidFill>
                <a:latin typeface="Arial" pitchFamily="34" charset="0"/>
                <a:cs typeface="Arial" pitchFamily="34" charset="0"/>
              </a:rPr>
              <a:t> Баланс </a:t>
            </a:r>
            <a:r>
              <a:rPr lang="ru-RU" sz="2400" b="1" dirty="0" err="1" smtClean="0">
                <a:solidFill>
                  <a:srgbClr val="7030A0"/>
                </a:solidFill>
                <a:latin typeface="Arial" pitchFamily="34" charset="0"/>
                <a:cs typeface="Arial" pitchFamily="34" charset="0"/>
              </a:rPr>
              <a:t>ҳисоботдаги</a:t>
            </a:r>
            <a:r>
              <a:rPr lang="ru-RU" sz="2400" b="1" dirty="0" smtClean="0">
                <a:solidFill>
                  <a:srgbClr val="7030A0"/>
                </a:solidFill>
                <a:latin typeface="Arial" pitchFamily="34" charset="0"/>
                <a:cs typeface="Arial" pitchFamily="34" charset="0"/>
              </a:rPr>
              <a:t> </a:t>
            </a:r>
            <a:r>
              <a:rPr lang="uz-Cyrl-UZ" sz="2400" b="1" dirty="0" smtClean="0">
                <a:solidFill>
                  <a:srgbClr val="7030A0"/>
                </a:solidFill>
                <a:latin typeface="Arial" pitchFamily="34" charset="0"/>
                <a:cs typeface="Arial" pitchFamily="34" charset="0"/>
              </a:rPr>
              <a:t>4 та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шаклнинг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биринчиси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бўлиб</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ойлик</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чораклик</a:t>
            </a:r>
            <a:r>
              <a:rPr lang="ru-RU" sz="2400" b="1" dirty="0" smtClean="0">
                <a:solidFill>
                  <a:srgbClr val="7030A0"/>
                </a:solidFill>
                <a:latin typeface="Arial" pitchFamily="34" charset="0"/>
                <a:cs typeface="Arial" pitchFamily="34" charset="0"/>
              </a:rPr>
              <a:t>, ярим </a:t>
            </a:r>
            <a:r>
              <a:rPr lang="ru-RU" sz="2400" b="1" dirty="0" err="1" smtClean="0">
                <a:solidFill>
                  <a:srgbClr val="7030A0"/>
                </a:solidFill>
                <a:latin typeface="Arial" pitchFamily="34" charset="0"/>
                <a:cs typeface="Arial" pitchFamily="34" charset="0"/>
              </a:rPr>
              <a:t>йиллик</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ва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йил</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охирида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бўлиши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мумкин</a:t>
            </a:r>
            <a:r>
              <a:rPr lang="ru-RU" sz="2400" b="1" dirty="0" smtClean="0">
                <a:solidFill>
                  <a:srgbClr val="7030A0"/>
                </a:solidFill>
                <a:latin typeface="Arial" pitchFamily="34" charset="0"/>
                <a:cs typeface="Arial" pitchFamily="34" charset="0"/>
              </a:rPr>
              <a:t> [3]. </a:t>
            </a:r>
            <a:endParaRPr lang="ru-RU" sz="2400" b="1" dirty="0" smtClean="0">
              <a:solidFill>
                <a:srgbClr val="7030A0"/>
              </a:solidFill>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Бухгалтерия баланси тушунчаси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Autofit/>
          </a:bodyPr>
          <a:lstStyle/>
          <a:p>
            <a:pPr algn="ctr">
              <a:spcBef>
                <a:spcPts val="0"/>
              </a:spcBef>
              <a:buNone/>
            </a:pPr>
            <a:r>
              <a:rPr lang="ru-RU" sz="2000" b="1" dirty="0" smtClean="0">
                <a:solidFill>
                  <a:srgbClr val="7030A0"/>
                </a:solidFill>
                <a:latin typeface="Arial" pitchFamily="34" charset="0"/>
                <a:cs typeface="Arial" pitchFamily="34" charset="0"/>
              </a:rPr>
              <a:t>Баланс </a:t>
            </a:r>
            <a:r>
              <a:rPr lang="ru-RU" sz="2000" b="1" dirty="0" err="1" smtClean="0">
                <a:solidFill>
                  <a:srgbClr val="7030A0"/>
                </a:solidFill>
                <a:latin typeface="Arial" pitchFamily="34" charset="0"/>
                <a:cs typeface="Arial" pitchFamily="34" charset="0"/>
              </a:rPr>
              <a:t>иккала</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қисми жами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суммалари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тенг</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бўлиши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шарт</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Бу</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тенглик</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активда</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хўжалик</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маблағлари пассивда</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эса</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шу</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маблағларнинг манбалари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акс</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эттирилиши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билан</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изоҳланади.</a:t>
            </a:r>
            <a:r>
              <a:rPr lang="ru-RU" sz="2000" b="1" dirty="0" smtClean="0">
                <a:solidFill>
                  <a:srgbClr val="7030A0"/>
                </a:solidFill>
                <a:latin typeface="Arial" pitchFamily="34" charset="0"/>
                <a:cs typeface="Arial" pitchFamily="34" charset="0"/>
              </a:rPr>
              <a:t> Баланс </a:t>
            </a:r>
            <a:r>
              <a:rPr lang="ru-RU" sz="2000" b="1" dirty="0" err="1" smtClean="0">
                <a:solidFill>
                  <a:srgbClr val="7030A0"/>
                </a:solidFill>
                <a:latin typeface="Arial" pitchFamily="34" charset="0"/>
                <a:cs typeface="Arial" pitchFamily="34" charset="0"/>
              </a:rPr>
              <a:t>сўзи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тенглик</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тарозунинг</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икки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палласи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деган</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маъноларни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билдиради</a:t>
            </a:r>
            <a:r>
              <a:rPr lang="ru-RU" sz="2000" b="1" dirty="0" smtClean="0">
                <a:solidFill>
                  <a:srgbClr val="7030A0"/>
                </a:solidFill>
                <a:latin typeface="Arial" pitchFamily="34" charset="0"/>
                <a:cs typeface="Arial" pitchFamily="34" charset="0"/>
              </a:rPr>
              <a:t>. </a:t>
            </a:r>
          </a:p>
          <a:p>
            <a:pPr algn="ctr">
              <a:spcBef>
                <a:spcPts val="0"/>
              </a:spcBef>
              <a:buNone/>
            </a:pPr>
            <a:r>
              <a:rPr lang="ru-RU" sz="2000" b="1" dirty="0" err="1" smtClean="0">
                <a:solidFill>
                  <a:srgbClr val="7030A0"/>
                </a:solidFill>
                <a:latin typeface="Arial" pitchFamily="34" charset="0"/>
                <a:cs typeface="Arial" pitchFamily="34" charset="0"/>
              </a:rPr>
              <a:t>Дастлабки</a:t>
            </a:r>
            <a:r>
              <a:rPr lang="ru-RU" sz="2000" b="1" dirty="0" smtClean="0">
                <a:solidFill>
                  <a:srgbClr val="7030A0"/>
                </a:solidFill>
                <a:latin typeface="Arial" pitchFamily="34" charset="0"/>
                <a:cs typeface="Arial" pitchFamily="34" charset="0"/>
              </a:rPr>
              <a:t> баланс, </a:t>
            </a:r>
            <a:r>
              <a:rPr lang="ru-RU" sz="2000" b="1" dirty="0" err="1" smtClean="0">
                <a:solidFill>
                  <a:srgbClr val="7030A0"/>
                </a:solidFill>
                <a:latin typeface="Arial" pitchFamily="34" charset="0"/>
                <a:cs typeface="Arial" pitchFamily="34" charset="0"/>
              </a:rPr>
              <a:t>ҳисобот баланси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тугатиш</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баланси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каби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турлари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эса</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унинг</a:t>
            </a:r>
            <a:r>
              <a:rPr lang="ru-RU" sz="2000" b="1" dirty="0" smtClean="0">
                <a:solidFill>
                  <a:srgbClr val="7030A0"/>
                </a:solidFill>
                <a:latin typeface="Arial" pitchFamily="34" charset="0"/>
                <a:cs typeface="Arial" pitchFamily="34" charset="0"/>
              </a:rPr>
              <a:t> </a:t>
            </a:r>
            <a:r>
              <a:rPr lang="uz-Cyrl-UZ" sz="2000" b="1" dirty="0" smtClean="0">
                <a:solidFill>
                  <a:srgbClr val="7030A0"/>
                </a:solidFill>
                <a:latin typeface="Arial" pitchFamily="34" charset="0"/>
                <a:cs typeface="Arial" pitchFamily="34" charset="0"/>
              </a:rPr>
              <a:t>хўжалик юритувчи субъект</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фаолиятини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қай ҳолатда тузилаётганлигини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билдиради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Дастлабки</a:t>
            </a:r>
            <a:r>
              <a:rPr lang="ru-RU" sz="2000" b="1" dirty="0" smtClean="0">
                <a:solidFill>
                  <a:srgbClr val="7030A0"/>
                </a:solidFill>
                <a:latin typeface="Arial" pitchFamily="34" charset="0"/>
                <a:cs typeface="Arial" pitchFamily="34" charset="0"/>
              </a:rPr>
              <a:t> баланс </a:t>
            </a:r>
            <a:r>
              <a:rPr lang="uz-Cyrl-UZ" sz="2000" b="1" dirty="0" smtClean="0">
                <a:solidFill>
                  <a:srgbClr val="7030A0"/>
                </a:solidFill>
                <a:latin typeface="Arial" pitchFamily="34" charset="0"/>
                <a:cs typeface="Arial" pitchFamily="34" charset="0"/>
              </a:rPr>
              <a:t>хўжалик юритувчи субъект</a:t>
            </a:r>
            <a:r>
              <a:rPr lang="ru-RU" sz="2000" b="1" dirty="0" err="1" smtClean="0">
                <a:solidFill>
                  <a:srgbClr val="7030A0"/>
                </a:solidFill>
                <a:latin typeface="Arial" pitchFamily="34" charset="0"/>
                <a:cs typeface="Arial" pitchFamily="34" charset="0"/>
              </a:rPr>
              <a:t>нинг</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ташкил</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топаётган</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вақтда тузилади</a:t>
            </a:r>
            <a:r>
              <a:rPr lang="ru-RU" sz="2000" b="1" dirty="0" smtClean="0">
                <a:solidFill>
                  <a:srgbClr val="7030A0"/>
                </a:solidFill>
                <a:latin typeface="Arial" pitchFamily="34" charset="0"/>
                <a:cs typeface="Arial" pitchFamily="34" charset="0"/>
              </a:rPr>
              <a:t>. </a:t>
            </a:r>
            <a:r>
              <a:rPr lang="uz-Cyrl-UZ" sz="2000" b="1" dirty="0" smtClean="0">
                <a:solidFill>
                  <a:srgbClr val="7030A0"/>
                </a:solidFill>
                <a:latin typeface="Arial" pitchFamily="34" charset="0"/>
                <a:cs typeface="Arial" pitchFamily="34" charset="0"/>
              </a:rPr>
              <a:t>Ҳ</a:t>
            </a:r>
            <a:r>
              <a:rPr lang="ru-RU" sz="2000" b="1" dirty="0" err="1" smtClean="0">
                <a:solidFill>
                  <a:srgbClr val="7030A0"/>
                </a:solidFill>
                <a:latin typeface="Arial" pitchFamily="34" charset="0"/>
                <a:cs typeface="Arial" pitchFamily="34" charset="0"/>
              </a:rPr>
              <a:t>исобот</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баланси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эса</a:t>
            </a:r>
            <a:r>
              <a:rPr lang="ru-RU" sz="2000" b="1" dirty="0" smtClean="0">
                <a:solidFill>
                  <a:srgbClr val="7030A0"/>
                </a:solidFill>
                <a:latin typeface="Arial" pitchFamily="34" charset="0"/>
                <a:cs typeface="Arial" pitchFamily="34" charset="0"/>
              </a:rPr>
              <a:t>, </a:t>
            </a:r>
            <a:r>
              <a:rPr lang="uz-Cyrl-UZ" sz="2000" b="1" dirty="0" smtClean="0">
                <a:solidFill>
                  <a:srgbClr val="7030A0"/>
                </a:solidFill>
                <a:latin typeface="Arial" pitchFamily="34" charset="0"/>
                <a:cs typeface="Arial" pitchFamily="34" charset="0"/>
              </a:rPr>
              <a:t>хўжалик юритувчи субъект</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фаолияти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давомида</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тузилади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Ва</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нихоят</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тугатиш</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баланси</a:t>
            </a:r>
            <a:r>
              <a:rPr lang="ru-RU" sz="2000" b="1" dirty="0" smtClean="0">
                <a:solidFill>
                  <a:srgbClr val="7030A0"/>
                </a:solidFill>
                <a:latin typeface="Arial" pitchFamily="34" charset="0"/>
                <a:cs typeface="Arial" pitchFamily="34" charset="0"/>
              </a:rPr>
              <a:t> </a:t>
            </a:r>
            <a:r>
              <a:rPr lang="uz-Cyrl-UZ" sz="2000" b="1" dirty="0" smtClean="0">
                <a:solidFill>
                  <a:srgbClr val="7030A0"/>
                </a:solidFill>
                <a:latin typeface="Arial" pitchFamily="34" charset="0"/>
                <a:cs typeface="Arial" pitchFamily="34" charset="0"/>
              </a:rPr>
              <a:t>хўжалик юритувчи субъект</a:t>
            </a:r>
            <a:r>
              <a:rPr lang="ru-RU" sz="2000" b="1" dirty="0" smtClean="0">
                <a:solidFill>
                  <a:srgbClr val="7030A0"/>
                </a:solidFill>
                <a:latin typeface="Arial" pitchFamily="34" charset="0"/>
                <a:cs typeface="Arial" pitchFamily="34" charset="0"/>
              </a:rPr>
              <a:t>ни </a:t>
            </a:r>
            <a:r>
              <a:rPr lang="ru-RU" sz="2000" b="1" dirty="0" err="1" smtClean="0">
                <a:solidFill>
                  <a:srgbClr val="7030A0"/>
                </a:solidFill>
                <a:latin typeface="Arial" pitchFamily="34" charset="0"/>
                <a:cs typeface="Arial" pitchFamily="34" charset="0"/>
              </a:rPr>
              <a:t>тугатилаётган</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муддатдаги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хўжалик</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маблағлари ва</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уларни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манбалари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қай ҳолатда эканлиги</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ҳақида маълумот</a:t>
            </a:r>
            <a:r>
              <a:rPr lang="ru-RU" sz="2000" b="1" dirty="0" smtClean="0">
                <a:solidFill>
                  <a:srgbClr val="7030A0"/>
                </a:solidFill>
                <a:latin typeface="Arial" pitchFamily="34" charset="0"/>
                <a:cs typeface="Arial" pitchFamily="34" charset="0"/>
              </a:rPr>
              <a:t> </a:t>
            </a:r>
            <a:r>
              <a:rPr lang="ru-RU" sz="2000" b="1" dirty="0" err="1" smtClean="0">
                <a:solidFill>
                  <a:srgbClr val="7030A0"/>
                </a:solidFill>
                <a:latin typeface="Arial" pitchFamily="34" charset="0"/>
                <a:cs typeface="Arial" pitchFamily="34" charset="0"/>
              </a:rPr>
              <a:t>беради</a:t>
            </a:r>
            <a:r>
              <a:rPr lang="ru-RU" sz="2000" b="1" dirty="0" smtClean="0">
                <a:solidFill>
                  <a:srgbClr val="7030A0"/>
                </a:solidFill>
                <a:latin typeface="Arial" pitchFamily="34" charset="0"/>
                <a:cs typeface="Arial" pitchFamily="34" charset="0"/>
              </a:rPr>
              <a:t> [2]. </a:t>
            </a:r>
            <a:endParaRPr lang="ru-RU" sz="2000" b="1" dirty="0">
              <a:solidFill>
                <a:srgbClr val="7030A0"/>
              </a:solidFill>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Бухгалтерия баланси тушунчаси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2143116"/>
            <a:ext cx="8229600" cy="3983047"/>
          </a:xfrm>
        </p:spPr>
        <p:txBody>
          <a:bodyPr>
            <a:normAutofit/>
          </a:bodyPr>
          <a:lstStyle/>
          <a:p>
            <a:pPr algn="ctr">
              <a:buNone/>
            </a:pPr>
            <a:r>
              <a:rPr lang="uz-Cyrl-UZ" sz="2400" b="1" dirty="0" smtClean="0">
                <a:solidFill>
                  <a:srgbClr val="7030A0"/>
                </a:solidFill>
                <a:latin typeface="Arial" pitchFamily="34" charset="0"/>
                <a:cs typeface="Arial" pitchFamily="34" charset="0"/>
              </a:rPr>
              <a:t>Балансдаги маълумот қўйидагича йиғилган бўлади. Ҳ</a:t>
            </a:r>
            <a:r>
              <a:rPr lang="ru-RU" sz="2400" b="1" dirty="0" smtClean="0">
                <a:solidFill>
                  <a:srgbClr val="7030A0"/>
                </a:solidFill>
                <a:latin typeface="Arial" pitchFamily="34" charset="0"/>
                <a:cs typeface="Arial" pitchFamily="34" charset="0"/>
              </a:rPr>
              <a:t>ар </a:t>
            </a:r>
            <a:r>
              <a:rPr lang="ru-RU" sz="2400" b="1" dirty="0" err="1" smtClean="0">
                <a:solidFill>
                  <a:srgbClr val="7030A0"/>
                </a:solidFill>
                <a:latin typeface="Arial" pitchFamily="34" charset="0"/>
                <a:cs typeface="Arial" pitchFamily="34" charset="0"/>
              </a:rPr>
              <a:t>бир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жараён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рўй</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бериши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натижасида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хўжалик</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маблағлари ва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уларнинг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манбалари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миқдорий ва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таркибий</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жихатдан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ўзгариб</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боради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Бу</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ҳолат дастлабки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ҳужжатларда акс</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эттирилиб</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сўнгра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бухгалтерияда</a:t>
            </a:r>
            <a:r>
              <a:rPr lang="ru-RU" sz="2400" b="1" dirty="0" smtClean="0">
                <a:solidFill>
                  <a:srgbClr val="7030A0"/>
                </a:solidFill>
                <a:latin typeface="Arial" pitchFamily="34" charset="0"/>
                <a:cs typeface="Arial" pitchFamily="34" charset="0"/>
              </a:rPr>
              <a:t> синтетик </a:t>
            </a:r>
            <a:r>
              <a:rPr lang="ru-RU" sz="2400" b="1" dirty="0" err="1" smtClean="0">
                <a:solidFill>
                  <a:srgbClr val="7030A0"/>
                </a:solidFill>
                <a:latin typeface="Arial" pitchFamily="34" charset="0"/>
                <a:cs typeface="Arial" pitchFamily="34" charset="0"/>
              </a:rPr>
              <a:t>ҳисоб юритилади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ва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счётларда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икки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ёқлама ёзув</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орқали акс</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эттирилади</a:t>
            </a:r>
            <a:r>
              <a:rPr lang="ru-RU" sz="2400" b="1" dirty="0" smtClean="0">
                <a:solidFill>
                  <a:srgbClr val="7030A0"/>
                </a:solidFill>
                <a:latin typeface="Arial" pitchFamily="34" charset="0"/>
                <a:cs typeface="Arial" pitchFamily="34" charset="0"/>
              </a:rPr>
              <a:t>. Ой </a:t>
            </a:r>
            <a:r>
              <a:rPr lang="ru-RU" sz="2400" b="1" dirty="0" err="1" smtClean="0">
                <a:solidFill>
                  <a:srgbClr val="7030A0"/>
                </a:solidFill>
                <a:latin typeface="Arial" pitchFamily="34" charset="0"/>
                <a:cs typeface="Arial" pitchFamily="34" charset="0"/>
              </a:rPr>
              <a:t>охирида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эса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хар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бир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счётлар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бўйича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қолдиқ суммалар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аниқланади</a:t>
            </a:r>
            <a:r>
              <a:rPr lang="ru-RU" sz="2400" b="1" dirty="0" smtClean="0">
                <a:solidFill>
                  <a:srgbClr val="7030A0"/>
                </a:solidFill>
                <a:latin typeface="Arial" pitchFamily="34" charset="0"/>
                <a:cs typeface="Arial" pitchFamily="34" charset="0"/>
              </a:rPr>
              <a:t>. </a:t>
            </a:r>
          </a:p>
          <a:p>
            <a:pPr algn="ctr">
              <a:buNone/>
            </a:pPr>
            <a:endParaRPr lang="ru-RU" sz="2400" dirty="0">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smtClean="0">
                <a:solidFill>
                  <a:srgbClr val="0070C0"/>
                </a:solidFill>
                <a:latin typeface="Arial" pitchFamily="34" charset="0"/>
                <a:cs typeface="Arial" pitchFamily="34" charset="0"/>
              </a:rPr>
              <a:t>1. Бухгалтерия баланси тушунчаси</a:t>
            </a:r>
          </a:p>
        </p:txBody>
      </p:sp>
      <p:sp>
        <p:nvSpPr>
          <p:cNvPr id="3" name="Содержимое 2"/>
          <p:cNvSpPr>
            <a:spLocks noGrp="1"/>
          </p:cNvSpPr>
          <p:nvPr>
            <p:ph idx="1"/>
          </p:nvPr>
        </p:nvSpPr>
        <p:spPr>
          <a:xfrm>
            <a:off x="457200" y="1700808"/>
            <a:ext cx="8229600" cy="4608512"/>
          </a:xfrm>
        </p:spPr>
        <p:txBody>
          <a:bodyPr>
            <a:normAutofit/>
          </a:bodyPr>
          <a:lstStyle/>
          <a:p>
            <a:pPr algn="ctr">
              <a:buNone/>
            </a:pPr>
            <a:r>
              <a:rPr lang="uz-Cyrl-UZ" sz="2800" b="1" dirty="0" smtClean="0">
                <a:solidFill>
                  <a:srgbClr val="7030A0"/>
                </a:solidFill>
                <a:latin typeface="Arial" pitchFamily="34" charset="0"/>
                <a:cs typeface="Arial" pitchFamily="34" charset="0"/>
              </a:rPr>
              <a:t>Компания бухгалтерия балансининг </a:t>
            </a:r>
            <a:r>
              <a:rPr lang="uz-Cyrl-UZ" sz="2800" b="1" dirty="0" smtClean="0">
                <a:solidFill>
                  <a:srgbClr val="7030A0"/>
                </a:solidFill>
                <a:latin typeface="Arial" pitchFamily="34" charset="0"/>
                <a:cs typeface="Arial" pitchFamily="34" charset="0"/>
              </a:rPr>
              <a:t>формуласи </a:t>
            </a:r>
            <a:r>
              <a:rPr lang="ru-RU" sz="2800" b="1" dirty="0" smtClean="0">
                <a:solidFill>
                  <a:srgbClr val="7030A0"/>
                </a:solidFill>
                <a:latin typeface="Arial" pitchFamily="34" charset="0"/>
                <a:cs typeface="Arial" pitchFamily="34" charset="0"/>
              </a:rPr>
              <a:t>[5]</a:t>
            </a:r>
            <a:r>
              <a:rPr lang="uz-Cyrl-UZ" sz="2800" b="1" dirty="0" smtClean="0">
                <a:solidFill>
                  <a:srgbClr val="7030A0"/>
                </a:solidFill>
                <a:latin typeface="Arial" pitchFamily="34" charset="0"/>
                <a:cs typeface="Arial" pitchFamily="34" charset="0"/>
              </a:rPr>
              <a:t>:</a:t>
            </a:r>
            <a:endParaRPr lang="uz-Cyrl-UZ" sz="2800" b="1" dirty="0" smtClean="0">
              <a:solidFill>
                <a:srgbClr val="7030A0"/>
              </a:solidFill>
              <a:latin typeface="Arial" pitchFamily="34" charset="0"/>
              <a:cs typeface="Arial" pitchFamily="34" charset="0"/>
            </a:endParaRPr>
          </a:p>
          <a:p>
            <a:pPr algn="ctr">
              <a:buNone/>
            </a:pPr>
            <a:endParaRPr lang="uz-Cyrl-UZ" sz="2800" b="1" dirty="0" smtClean="0">
              <a:solidFill>
                <a:srgbClr val="7030A0"/>
              </a:solidFill>
              <a:latin typeface="Arial" pitchFamily="34" charset="0"/>
              <a:cs typeface="Arial" pitchFamily="34" charset="0"/>
            </a:endParaRPr>
          </a:p>
          <a:p>
            <a:pPr algn="ctr">
              <a:buNone/>
            </a:pPr>
            <a:r>
              <a:rPr lang="uz-Cyrl-UZ" sz="2800" b="1" dirty="0" smtClean="0">
                <a:solidFill>
                  <a:srgbClr val="7030A0"/>
                </a:solidFill>
                <a:latin typeface="Arial" pitchFamily="34" charset="0"/>
                <a:cs typeface="Arial" pitchFamily="34" charset="0"/>
              </a:rPr>
              <a:t>Актив </a:t>
            </a:r>
            <a:r>
              <a:rPr lang="en-US" sz="2800" b="1" dirty="0" smtClean="0">
                <a:solidFill>
                  <a:srgbClr val="7030A0"/>
                </a:solidFill>
                <a:latin typeface="Arial" pitchFamily="34" charset="0"/>
                <a:cs typeface="Arial" pitchFamily="34" charset="0"/>
              </a:rPr>
              <a:t>=</a:t>
            </a:r>
            <a:r>
              <a:rPr lang="uz-Cyrl-UZ" sz="2800" b="1" dirty="0" smtClean="0">
                <a:solidFill>
                  <a:srgbClr val="7030A0"/>
                </a:solidFill>
                <a:latin typeface="Arial" pitchFamily="34" charset="0"/>
                <a:cs typeface="Arial" pitchFamily="34" charset="0"/>
              </a:rPr>
              <a:t> Пассив   (1)</a:t>
            </a:r>
            <a:endParaRPr lang="en-US" sz="2800" b="1" dirty="0" smtClean="0">
              <a:solidFill>
                <a:srgbClr val="7030A0"/>
              </a:solidFill>
              <a:latin typeface="Arial" pitchFamily="34" charset="0"/>
              <a:cs typeface="Arial" pitchFamily="34" charset="0"/>
            </a:endParaRPr>
          </a:p>
          <a:p>
            <a:pPr algn="ctr">
              <a:buNone/>
            </a:pPr>
            <a:r>
              <a:rPr lang="uz-Cyrl-UZ" sz="2800" b="1" dirty="0" smtClean="0">
                <a:solidFill>
                  <a:srgbClr val="7030A0"/>
                </a:solidFill>
                <a:latin typeface="Arial" pitchFamily="34" charset="0"/>
                <a:cs typeface="Arial" pitchFamily="34" charset="0"/>
              </a:rPr>
              <a:t>Пассив </a:t>
            </a:r>
            <a:r>
              <a:rPr lang="en-US" sz="2800" b="1" dirty="0" smtClean="0">
                <a:solidFill>
                  <a:srgbClr val="7030A0"/>
                </a:solidFill>
                <a:latin typeface="Arial" pitchFamily="34" charset="0"/>
                <a:cs typeface="Arial" pitchFamily="34" charset="0"/>
              </a:rPr>
              <a:t>=</a:t>
            </a:r>
            <a:r>
              <a:rPr lang="uz-Cyrl-UZ" sz="2800" b="1" dirty="0" smtClean="0">
                <a:solidFill>
                  <a:srgbClr val="7030A0"/>
                </a:solidFill>
                <a:latin typeface="Arial" pitchFamily="34" charset="0"/>
                <a:cs typeface="Arial" pitchFamily="34" charset="0"/>
              </a:rPr>
              <a:t> Мажбурият </a:t>
            </a:r>
            <a:r>
              <a:rPr lang="en-US" sz="2800" b="1" dirty="0" smtClean="0">
                <a:solidFill>
                  <a:srgbClr val="7030A0"/>
                </a:solidFill>
                <a:latin typeface="Arial" pitchFamily="34" charset="0"/>
                <a:cs typeface="Arial" pitchFamily="34" charset="0"/>
              </a:rPr>
              <a:t>+</a:t>
            </a:r>
            <a:r>
              <a:rPr lang="uz-Cyrl-UZ" sz="2800" b="1" dirty="0" smtClean="0">
                <a:solidFill>
                  <a:srgbClr val="7030A0"/>
                </a:solidFill>
                <a:latin typeface="Arial" pitchFamily="34" charset="0"/>
                <a:cs typeface="Arial" pitchFamily="34" charset="0"/>
              </a:rPr>
              <a:t> Капитал (2)</a:t>
            </a:r>
            <a:endParaRPr lang="en-US" sz="2800" b="1" dirty="0" smtClean="0">
              <a:solidFill>
                <a:srgbClr val="7030A0"/>
              </a:solidFill>
              <a:latin typeface="Arial" pitchFamily="34" charset="0"/>
              <a:cs typeface="Arial" pitchFamily="34" charset="0"/>
            </a:endParaRPr>
          </a:p>
          <a:p>
            <a:pPr algn="ctr">
              <a:buNone/>
            </a:pPr>
            <a:r>
              <a:rPr lang="uz-Cyrl-UZ" sz="2800" b="1" dirty="0" smtClean="0">
                <a:solidFill>
                  <a:srgbClr val="7030A0"/>
                </a:solidFill>
                <a:latin typeface="Arial" pitchFamily="34" charset="0"/>
                <a:cs typeface="Arial" pitchFamily="34" charset="0"/>
              </a:rPr>
              <a:t>Актив </a:t>
            </a:r>
            <a:r>
              <a:rPr lang="en-US" sz="2800" b="1" dirty="0" smtClean="0">
                <a:solidFill>
                  <a:srgbClr val="7030A0"/>
                </a:solidFill>
                <a:latin typeface="Arial" pitchFamily="34" charset="0"/>
                <a:cs typeface="Arial" pitchFamily="34" charset="0"/>
              </a:rPr>
              <a:t>=</a:t>
            </a:r>
            <a:r>
              <a:rPr lang="uz-Cyrl-UZ" sz="2800" b="1" dirty="0" smtClean="0">
                <a:solidFill>
                  <a:srgbClr val="7030A0"/>
                </a:solidFill>
                <a:latin typeface="Arial" pitchFamily="34" charset="0"/>
                <a:cs typeface="Arial" pitchFamily="34" charset="0"/>
              </a:rPr>
              <a:t> Мажбурият </a:t>
            </a:r>
            <a:r>
              <a:rPr lang="en-US" sz="2800" b="1" dirty="0" smtClean="0">
                <a:solidFill>
                  <a:srgbClr val="7030A0"/>
                </a:solidFill>
                <a:latin typeface="Arial" pitchFamily="34" charset="0"/>
                <a:cs typeface="Arial" pitchFamily="34" charset="0"/>
              </a:rPr>
              <a:t>+</a:t>
            </a:r>
            <a:r>
              <a:rPr lang="uz-Cyrl-UZ" sz="2800" b="1" dirty="0" smtClean="0">
                <a:solidFill>
                  <a:srgbClr val="7030A0"/>
                </a:solidFill>
                <a:latin typeface="Arial" pitchFamily="34" charset="0"/>
                <a:cs typeface="Arial" pitchFamily="34" charset="0"/>
              </a:rPr>
              <a:t> Капитал (3)</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Бухгалтерия баланси тушунчаси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2143116"/>
            <a:ext cx="8229600" cy="3983047"/>
          </a:xfrm>
        </p:spPr>
        <p:txBody>
          <a:bodyPr/>
          <a:lstStyle/>
          <a:p>
            <a:pPr algn="ctr">
              <a:spcBef>
                <a:spcPts val="0"/>
              </a:spcBef>
              <a:buNone/>
            </a:pPr>
            <a:r>
              <a:rPr lang="ru-RU" sz="2600" b="1" dirty="0" smtClean="0">
                <a:solidFill>
                  <a:srgbClr val="7030A0"/>
                </a:solidFill>
                <a:latin typeface="Arial" pitchFamily="34" charset="0"/>
                <a:cs typeface="Arial" pitchFamily="34" charset="0"/>
              </a:rPr>
              <a:t>Бухгалтерия </a:t>
            </a:r>
            <a:r>
              <a:rPr lang="ru-RU" sz="2600" b="1" dirty="0" err="1" smtClean="0">
                <a:solidFill>
                  <a:srgbClr val="7030A0"/>
                </a:solidFill>
                <a:latin typeface="Arial" pitchFamily="34" charset="0"/>
                <a:cs typeface="Arial" pitchFamily="34" charset="0"/>
              </a:rPr>
              <a:t>балансининг</a:t>
            </a:r>
            <a:r>
              <a:rPr lang="ru-RU" sz="2600" b="1" dirty="0" smtClean="0">
                <a:solidFill>
                  <a:srgbClr val="7030A0"/>
                </a:solidFill>
                <a:latin typeface="Arial" pitchFamily="34" charset="0"/>
                <a:cs typeface="Arial" pitchFamily="34" charset="0"/>
              </a:rPr>
              <a:t> </a:t>
            </a:r>
            <a:r>
              <a:rPr lang="ru-RU" sz="2600" b="1" dirty="0" err="1" smtClean="0">
                <a:solidFill>
                  <a:srgbClr val="7030A0"/>
                </a:solidFill>
                <a:latin typeface="Arial" pitchFamily="34" charset="0"/>
                <a:cs typeface="Arial" pitchFamily="34" charset="0"/>
              </a:rPr>
              <a:t>ҳар </a:t>
            </a:r>
            <a:r>
              <a:rPr lang="ru-RU" sz="2600" b="1" dirty="0" smtClean="0">
                <a:solidFill>
                  <a:srgbClr val="7030A0"/>
                </a:solidFill>
                <a:latin typeface="Arial" pitchFamily="34" charset="0"/>
                <a:cs typeface="Arial" pitchFamily="34" charset="0"/>
              </a:rPr>
              <a:t>хил </a:t>
            </a:r>
            <a:r>
              <a:rPr lang="ru-RU" sz="2600" b="1" dirty="0" err="1" smtClean="0">
                <a:solidFill>
                  <a:srgbClr val="7030A0"/>
                </a:solidFill>
                <a:latin typeface="Arial" pitchFamily="34" charset="0"/>
                <a:cs typeface="Arial" pitchFamily="34" charset="0"/>
              </a:rPr>
              <a:t>турлари</a:t>
            </a:r>
            <a:r>
              <a:rPr lang="ru-RU" sz="2600" b="1" dirty="0" smtClean="0">
                <a:solidFill>
                  <a:srgbClr val="7030A0"/>
                </a:solidFill>
                <a:latin typeface="Arial" pitchFamily="34" charset="0"/>
                <a:cs typeface="Arial" pitchFamily="34" charset="0"/>
              </a:rPr>
              <a:t> </a:t>
            </a:r>
            <a:r>
              <a:rPr lang="ru-RU" sz="2600" b="1" dirty="0" err="1" smtClean="0">
                <a:solidFill>
                  <a:srgbClr val="7030A0"/>
                </a:solidFill>
                <a:latin typeface="Arial" pitchFamily="34" charset="0"/>
                <a:cs typeface="Arial" pitchFamily="34" charset="0"/>
              </a:rPr>
              <a:t>мавжуд</a:t>
            </a:r>
            <a:r>
              <a:rPr lang="ru-RU" sz="2600" b="1" dirty="0" smtClean="0">
                <a:solidFill>
                  <a:srgbClr val="7030A0"/>
                </a:solidFill>
                <a:latin typeface="Arial" pitchFamily="34" charset="0"/>
                <a:cs typeface="Arial" pitchFamily="34" charset="0"/>
              </a:rPr>
              <a:t> </a:t>
            </a:r>
            <a:r>
              <a:rPr lang="ru-RU" sz="2600" b="1" dirty="0" err="1" smtClean="0">
                <a:solidFill>
                  <a:srgbClr val="7030A0"/>
                </a:solidFill>
                <a:latin typeface="Arial" pitchFamily="34" charset="0"/>
                <a:cs typeface="Arial" pitchFamily="34" charset="0"/>
              </a:rPr>
              <a:t>бўлиб</a:t>
            </a:r>
            <a:r>
              <a:rPr lang="ru-RU" sz="2600" b="1" dirty="0" smtClean="0">
                <a:solidFill>
                  <a:srgbClr val="7030A0"/>
                </a:solidFill>
                <a:latin typeface="Arial" pitchFamily="34" charset="0"/>
                <a:cs typeface="Arial" pitchFamily="34" charset="0"/>
              </a:rPr>
              <a:t>, улар </a:t>
            </a:r>
            <a:r>
              <a:rPr lang="ru-RU" sz="2600" b="1" dirty="0" err="1" smtClean="0">
                <a:solidFill>
                  <a:srgbClr val="7030A0"/>
                </a:solidFill>
                <a:latin typeface="Arial" pitchFamily="34" charset="0"/>
                <a:cs typeface="Arial" pitchFamily="34" charset="0"/>
              </a:rPr>
              <a:t>қуйидаги белгилари</a:t>
            </a:r>
            <a:r>
              <a:rPr lang="ru-RU" sz="2600" b="1" dirty="0" smtClean="0">
                <a:solidFill>
                  <a:srgbClr val="7030A0"/>
                </a:solidFill>
                <a:latin typeface="Arial" pitchFamily="34" charset="0"/>
                <a:cs typeface="Arial" pitchFamily="34" charset="0"/>
              </a:rPr>
              <a:t> </a:t>
            </a:r>
            <a:r>
              <a:rPr lang="ru-RU" sz="2600" b="1" dirty="0" err="1" smtClean="0">
                <a:solidFill>
                  <a:srgbClr val="7030A0"/>
                </a:solidFill>
                <a:latin typeface="Arial" pitchFamily="34" charset="0"/>
                <a:cs typeface="Arial" pitchFamily="34" charset="0"/>
              </a:rPr>
              <a:t>бўйича</a:t>
            </a:r>
            <a:r>
              <a:rPr lang="ru-RU" sz="2600" b="1" dirty="0" smtClean="0">
                <a:solidFill>
                  <a:srgbClr val="7030A0"/>
                </a:solidFill>
                <a:latin typeface="Arial" pitchFamily="34" charset="0"/>
                <a:cs typeface="Arial" pitchFamily="34" charset="0"/>
              </a:rPr>
              <a:t> </a:t>
            </a:r>
            <a:r>
              <a:rPr lang="ru-RU" sz="2600" b="1" dirty="0" err="1" smtClean="0">
                <a:solidFill>
                  <a:srgbClr val="7030A0"/>
                </a:solidFill>
                <a:latin typeface="Arial" pitchFamily="34" charset="0"/>
                <a:cs typeface="Arial" pitchFamily="34" charset="0"/>
              </a:rPr>
              <a:t>таснифланади</a:t>
            </a:r>
            <a:r>
              <a:rPr lang="ru-RU" sz="2600" b="1" dirty="0" smtClean="0">
                <a:solidFill>
                  <a:srgbClr val="7030A0"/>
                </a:solidFill>
                <a:latin typeface="Arial" pitchFamily="34" charset="0"/>
                <a:cs typeface="Arial" pitchFamily="34" charset="0"/>
              </a:rPr>
              <a:t>:</a:t>
            </a:r>
          </a:p>
          <a:p>
            <a:pPr lvl="0" algn="ctr">
              <a:spcBef>
                <a:spcPts val="0"/>
              </a:spcBef>
              <a:buNone/>
            </a:pPr>
            <a:r>
              <a:rPr lang="ru-RU" sz="2600" b="1" dirty="0" smtClean="0">
                <a:solidFill>
                  <a:srgbClr val="7030A0"/>
                </a:solidFill>
                <a:latin typeface="Arial" pitchFamily="34" charset="0"/>
                <a:cs typeface="Arial" pitchFamily="34" charset="0"/>
              </a:rPr>
              <a:t>Тузилиш </a:t>
            </a:r>
            <a:r>
              <a:rPr lang="ru-RU" sz="2600" b="1" dirty="0" err="1" smtClean="0">
                <a:solidFill>
                  <a:srgbClr val="7030A0"/>
                </a:solidFill>
                <a:latin typeface="Arial" pitchFamily="34" charset="0"/>
                <a:cs typeface="Arial" pitchFamily="34" charset="0"/>
              </a:rPr>
              <a:t>вақтига кўра</a:t>
            </a:r>
            <a:r>
              <a:rPr lang="ru-RU" sz="2600" b="1" dirty="0" smtClean="0">
                <a:solidFill>
                  <a:srgbClr val="7030A0"/>
                </a:solidFill>
                <a:latin typeface="Arial" pitchFamily="34" charset="0"/>
                <a:cs typeface="Arial" pitchFamily="34" charset="0"/>
              </a:rPr>
              <a:t>;</a:t>
            </a:r>
          </a:p>
          <a:p>
            <a:pPr lvl="0" algn="ctr">
              <a:spcBef>
                <a:spcPts val="0"/>
              </a:spcBef>
              <a:buNone/>
            </a:pPr>
            <a:r>
              <a:rPr lang="ru-RU" sz="2600" b="1" dirty="0" smtClean="0">
                <a:solidFill>
                  <a:srgbClr val="7030A0"/>
                </a:solidFill>
                <a:latin typeface="Arial" pitchFamily="34" charset="0"/>
                <a:cs typeface="Arial" pitchFamily="34" charset="0"/>
              </a:rPr>
              <a:t>Ахборот </a:t>
            </a:r>
            <a:r>
              <a:rPr lang="ru-RU" sz="2600" b="1" dirty="0" err="1" smtClean="0">
                <a:solidFill>
                  <a:srgbClr val="7030A0"/>
                </a:solidFill>
                <a:latin typeface="Arial" pitchFamily="34" charset="0"/>
                <a:cs typeface="Arial" pitchFamily="34" charset="0"/>
              </a:rPr>
              <a:t>ҳажмига кўра</a:t>
            </a:r>
            <a:r>
              <a:rPr lang="ru-RU" sz="2600" b="1" dirty="0" smtClean="0">
                <a:solidFill>
                  <a:srgbClr val="7030A0"/>
                </a:solidFill>
                <a:latin typeface="Arial" pitchFamily="34" charset="0"/>
                <a:cs typeface="Arial" pitchFamily="34" charset="0"/>
              </a:rPr>
              <a:t>;</a:t>
            </a:r>
          </a:p>
          <a:p>
            <a:pPr lvl="0" algn="ctr">
              <a:spcBef>
                <a:spcPts val="0"/>
              </a:spcBef>
              <a:buNone/>
            </a:pPr>
            <a:r>
              <a:rPr lang="ru-RU" sz="2600" b="1" dirty="0" err="1" smtClean="0">
                <a:solidFill>
                  <a:srgbClr val="7030A0"/>
                </a:solidFill>
                <a:latin typeface="Arial" pitchFamily="34" charset="0"/>
                <a:cs typeface="Arial" pitchFamily="34" charset="0"/>
              </a:rPr>
              <a:t>Мулкчилик</a:t>
            </a:r>
            <a:r>
              <a:rPr lang="ru-RU" sz="2600" b="1" dirty="0" smtClean="0">
                <a:solidFill>
                  <a:srgbClr val="7030A0"/>
                </a:solidFill>
                <a:latin typeface="Arial" pitchFamily="34" charset="0"/>
                <a:cs typeface="Arial" pitchFamily="34" charset="0"/>
              </a:rPr>
              <a:t> </a:t>
            </a:r>
            <a:r>
              <a:rPr lang="ru-RU" sz="2600" b="1" dirty="0" err="1" smtClean="0">
                <a:solidFill>
                  <a:srgbClr val="7030A0"/>
                </a:solidFill>
                <a:latin typeface="Arial" pitchFamily="34" charset="0"/>
                <a:cs typeface="Arial" pitchFamily="34" charset="0"/>
              </a:rPr>
              <a:t>шаклига</a:t>
            </a:r>
            <a:r>
              <a:rPr lang="ru-RU" sz="2600" b="1" dirty="0" smtClean="0">
                <a:solidFill>
                  <a:srgbClr val="7030A0"/>
                </a:solidFill>
                <a:latin typeface="Arial" pitchFamily="34" charset="0"/>
                <a:cs typeface="Arial" pitchFamily="34" charset="0"/>
              </a:rPr>
              <a:t> </a:t>
            </a:r>
            <a:r>
              <a:rPr lang="ru-RU" sz="2600" b="1" dirty="0" err="1" smtClean="0">
                <a:solidFill>
                  <a:srgbClr val="7030A0"/>
                </a:solidFill>
                <a:latin typeface="Arial" pitchFamily="34" charset="0"/>
                <a:cs typeface="Arial" pitchFamily="34" charset="0"/>
              </a:rPr>
              <a:t>кўра</a:t>
            </a:r>
            <a:r>
              <a:rPr lang="ru-RU" sz="2600" b="1" dirty="0" smtClean="0">
                <a:solidFill>
                  <a:srgbClr val="7030A0"/>
                </a:solidFill>
                <a:latin typeface="Arial" pitchFamily="34" charset="0"/>
                <a:cs typeface="Arial" pitchFamily="34" charset="0"/>
              </a:rPr>
              <a:t>;</a:t>
            </a:r>
          </a:p>
          <a:p>
            <a:pPr lvl="0" algn="ctr">
              <a:spcBef>
                <a:spcPts val="0"/>
              </a:spcBef>
              <a:buNone/>
            </a:pPr>
            <a:r>
              <a:rPr lang="ru-RU" sz="2600" b="1" dirty="0" err="1" smtClean="0">
                <a:solidFill>
                  <a:srgbClr val="7030A0"/>
                </a:solidFill>
                <a:latin typeface="Arial" pitchFamily="34" charset="0"/>
                <a:cs typeface="Arial" pitchFamily="34" charset="0"/>
              </a:rPr>
              <a:t>Акс</a:t>
            </a:r>
            <a:r>
              <a:rPr lang="ru-RU" sz="2600" b="1" dirty="0" smtClean="0">
                <a:solidFill>
                  <a:srgbClr val="7030A0"/>
                </a:solidFill>
                <a:latin typeface="Arial" pitchFamily="34" charset="0"/>
                <a:cs typeface="Arial" pitchFamily="34" charset="0"/>
              </a:rPr>
              <a:t> </a:t>
            </a:r>
            <a:r>
              <a:rPr lang="ru-RU" sz="2600" b="1" dirty="0" err="1" smtClean="0">
                <a:solidFill>
                  <a:srgbClr val="7030A0"/>
                </a:solidFill>
                <a:latin typeface="Arial" pitchFamily="34" charset="0"/>
                <a:cs typeface="Arial" pitchFamily="34" charset="0"/>
              </a:rPr>
              <a:t>эттириш</a:t>
            </a:r>
            <a:r>
              <a:rPr lang="ru-RU" sz="2600" b="1" dirty="0" smtClean="0">
                <a:solidFill>
                  <a:srgbClr val="7030A0"/>
                </a:solidFill>
                <a:latin typeface="Arial" pitchFamily="34" charset="0"/>
                <a:cs typeface="Arial" pitchFamily="34" charset="0"/>
              </a:rPr>
              <a:t> </a:t>
            </a:r>
            <a:r>
              <a:rPr lang="ru-RU" sz="2600" b="1" dirty="0" err="1" smtClean="0">
                <a:solidFill>
                  <a:srgbClr val="7030A0"/>
                </a:solidFill>
                <a:latin typeface="Arial" pitchFamily="34" charset="0"/>
                <a:cs typeface="Arial" pitchFamily="34" charset="0"/>
              </a:rPr>
              <a:t>объектига</a:t>
            </a:r>
            <a:r>
              <a:rPr lang="ru-RU" sz="2600" b="1" dirty="0" smtClean="0">
                <a:solidFill>
                  <a:srgbClr val="7030A0"/>
                </a:solidFill>
                <a:latin typeface="Arial" pitchFamily="34" charset="0"/>
                <a:cs typeface="Arial" pitchFamily="34" charset="0"/>
              </a:rPr>
              <a:t> </a:t>
            </a:r>
            <a:r>
              <a:rPr lang="ru-RU" sz="2600" b="1" dirty="0" err="1" smtClean="0">
                <a:solidFill>
                  <a:srgbClr val="7030A0"/>
                </a:solidFill>
                <a:latin typeface="Arial" pitchFamily="34" charset="0"/>
                <a:cs typeface="Arial" pitchFamily="34" charset="0"/>
              </a:rPr>
              <a:t>кўра</a:t>
            </a:r>
            <a:r>
              <a:rPr lang="ru-RU" sz="2600" b="1" dirty="0" smtClean="0">
                <a:solidFill>
                  <a:srgbClr val="7030A0"/>
                </a:solidFill>
                <a:latin typeface="Arial" pitchFamily="34" charset="0"/>
                <a:cs typeface="Arial" pitchFamily="34" charset="0"/>
              </a:rPr>
              <a:t>;</a:t>
            </a:r>
          </a:p>
          <a:p>
            <a:pPr lvl="0" algn="ctr">
              <a:spcBef>
                <a:spcPts val="0"/>
              </a:spcBef>
              <a:buNone/>
            </a:pPr>
            <a:r>
              <a:rPr lang="ru-RU" sz="2600" b="1" dirty="0" err="1" smtClean="0">
                <a:solidFill>
                  <a:srgbClr val="7030A0"/>
                </a:solidFill>
                <a:latin typeface="Arial" pitchFamily="34" charset="0"/>
                <a:cs typeface="Arial" pitchFamily="34" charset="0"/>
              </a:rPr>
              <a:t>Тозалаш</a:t>
            </a:r>
            <a:r>
              <a:rPr lang="ru-RU" sz="2600" b="1" dirty="0" smtClean="0">
                <a:solidFill>
                  <a:srgbClr val="7030A0"/>
                </a:solidFill>
                <a:latin typeface="Arial" pitchFamily="34" charset="0"/>
                <a:cs typeface="Arial" pitchFamily="34" charset="0"/>
              </a:rPr>
              <a:t> </a:t>
            </a:r>
            <a:r>
              <a:rPr lang="ru-RU" sz="2600" b="1" dirty="0" err="1" smtClean="0">
                <a:solidFill>
                  <a:srgbClr val="7030A0"/>
                </a:solidFill>
                <a:latin typeface="Arial" pitchFamily="34" charset="0"/>
                <a:cs typeface="Arial" pitchFamily="34" charset="0"/>
              </a:rPr>
              <a:t>усулига</a:t>
            </a:r>
            <a:r>
              <a:rPr lang="ru-RU" sz="2600" b="1" dirty="0" smtClean="0">
                <a:solidFill>
                  <a:srgbClr val="7030A0"/>
                </a:solidFill>
                <a:latin typeface="Arial" pitchFamily="34" charset="0"/>
                <a:cs typeface="Arial" pitchFamily="34" charset="0"/>
              </a:rPr>
              <a:t> </a:t>
            </a:r>
            <a:r>
              <a:rPr lang="ru-RU" sz="2600" b="1" dirty="0" err="1" smtClean="0">
                <a:solidFill>
                  <a:srgbClr val="7030A0"/>
                </a:solidFill>
                <a:latin typeface="Arial" pitchFamily="34" charset="0"/>
                <a:cs typeface="Arial" pitchFamily="34" charset="0"/>
              </a:rPr>
              <a:t>кўра</a:t>
            </a:r>
            <a:r>
              <a:rPr lang="ru-RU" sz="2600" b="1" dirty="0" smtClean="0">
                <a:solidFill>
                  <a:srgbClr val="7030A0"/>
                </a:solidFill>
                <a:latin typeface="Arial" pitchFamily="34" charset="0"/>
                <a:cs typeface="Arial" pitchFamily="34" charset="0"/>
              </a:rPr>
              <a:t> </a:t>
            </a:r>
            <a:r>
              <a:rPr lang="ru-RU" sz="2800" b="1" dirty="0" smtClean="0">
                <a:solidFill>
                  <a:srgbClr val="7030A0"/>
                </a:solidFill>
                <a:latin typeface="Arial" pitchFamily="34" charset="0"/>
                <a:cs typeface="Arial" pitchFamily="34" charset="0"/>
              </a:rPr>
              <a:t>[1]. </a:t>
            </a:r>
            <a:endParaRPr lang="ru-RU" sz="2600" b="1" dirty="0" smtClean="0">
              <a:solidFill>
                <a:srgbClr val="7030A0"/>
              </a:solidFill>
              <a:latin typeface="Arial" pitchFamily="34" charset="0"/>
              <a:cs typeface="Arial" pitchFamily="34" charset="0"/>
            </a:endParaRPr>
          </a:p>
          <a:p>
            <a:pPr algn="ctr">
              <a:buNone/>
            </a:pP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Бухгалтерия баланси тушунчаси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fontScale="85000" lnSpcReduction="10000"/>
          </a:bodyPr>
          <a:lstStyle/>
          <a:p>
            <a:pPr algn="ctr">
              <a:lnSpc>
                <a:spcPct val="110000"/>
              </a:lnSpc>
              <a:spcBef>
                <a:spcPts val="0"/>
              </a:spcBef>
              <a:buNone/>
            </a:pPr>
            <a:r>
              <a:rPr lang="ru-RU" sz="2400" b="1" dirty="0" smtClean="0">
                <a:solidFill>
                  <a:srgbClr val="7030A0"/>
                </a:solidFill>
                <a:latin typeface="Arial" pitchFamily="34" charset="0"/>
                <a:cs typeface="Arial" pitchFamily="34" charset="0"/>
              </a:rPr>
              <a:t>Тузилиш </a:t>
            </a:r>
            <a:r>
              <a:rPr lang="ru-RU" sz="2400" b="1" dirty="0" err="1" smtClean="0">
                <a:solidFill>
                  <a:srgbClr val="7030A0"/>
                </a:solidFill>
                <a:latin typeface="Arial" pitchFamily="34" charset="0"/>
                <a:cs typeface="Arial" pitchFamily="34" charset="0"/>
              </a:rPr>
              <a:t>вақтига кўра</a:t>
            </a:r>
            <a:r>
              <a:rPr lang="ru-RU" sz="2400" b="1" dirty="0" smtClean="0">
                <a:solidFill>
                  <a:srgbClr val="7030A0"/>
                </a:solidFill>
                <a:latin typeface="Arial" pitchFamily="34" charset="0"/>
                <a:cs typeface="Arial" pitchFamily="34" charset="0"/>
              </a:rPr>
              <a:t> бухгалтерия </a:t>
            </a:r>
            <a:r>
              <a:rPr lang="ru-RU" sz="2400" b="1" dirty="0" err="1" smtClean="0">
                <a:solidFill>
                  <a:srgbClr val="7030A0"/>
                </a:solidFill>
                <a:latin typeface="Arial" pitchFamily="34" charset="0"/>
                <a:cs typeface="Arial" pitchFamily="34" charset="0"/>
              </a:rPr>
              <a:t>баланслари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кириш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жорий</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тугатиш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бўлиш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ва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бирлаштириш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балансларига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бўлинади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Кириш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баланси</a:t>
            </a:r>
            <a:r>
              <a:rPr lang="ru-RU" sz="2400" b="1" dirty="0" smtClean="0">
                <a:solidFill>
                  <a:srgbClr val="7030A0"/>
                </a:solidFill>
                <a:latin typeface="Arial" pitchFamily="34" charset="0"/>
                <a:cs typeface="Arial" pitchFamily="34" charset="0"/>
              </a:rPr>
              <a:t> </a:t>
            </a:r>
            <a:r>
              <a:rPr lang="uz-Cyrl-UZ" sz="2400" b="1" dirty="0" smtClean="0">
                <a:solidFill>
                  <a:srgbClr val="7030A0"/>
                </a:solidFill>
                <a:latin typeface="Arial" pitchFamily="34" charset="0"/>
                <a:cs typeface="Arial" pitchFamily="34" charset="0"/>
              </a:rPr>
              <a:t>хўжалик юритувчи субъект</a:t>
            </a:r>
            <a:r>
              <a:rPr lang="ru-RU" sz="2400" b="1" dirty="0" err="1" smtClean="0">
                <a:solidFill>
                  <a:srgbClr val="7030A0"/>
                </a:solidFill>
                <a:latin typeface="Arial" pitchFamily="34" charset="0"/>
                <a:cs typeface="Arial" pitchFamily="34" charset="0"/>
              </a:rPr>
              <a:t>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ташкил</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топиш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пайтида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тузилади</a:t>
            </a:r>
            <a:r>
              <a:rPr lang="ru-RU" sz="2400" b="1" dirty="0" smtClean="0">
                <a:solidFill>
                  <a:srgbClr val="7030A0"/>
                </a:solidFill>
                <a:latin typeface="Arial" pitchFamily="34" charset="0"/>
                <a:cs typeface="Arial" pitchFamily="34" charset="0"/>
              </a:rPr>
              <a:t>. У </a:t>
            </a:r>
            <a:r>
              <a:rPr lang="uz-Cyrl-UZ" sz="2400" b="1" dirty="0" smtClean="0">
                <a:solidFill>
                  <a:srgbClr val="7030A0"/>
                </a:solidFill>
                <a:latin typeface="Arial" pitchFamily="34" charset="0"/>
                <a:cs typeface="Arial" pitchFamily="34" charset="0"/>
              </a:rPr>
              <a:t>хўжалик юритувчи субъект</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ўз</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фаолиятини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бошлаётган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бойликлар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суммасини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белгилайди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Кириш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балансида</a:t>
            </a:r>
            <a:r>
              <a:rPr lang="ru-RU" sz="2400" b="1" dirty="0" smtClean="0">
                <a:solidFill>
                  <a:srgbClr val="7030A0"/>
                </a:solidFill>
                <a:latin typeface="Arial" pitchFamily="34" charset="0"/>
                <a:cs typeface="Arial" pitchFamily="34" charset="0"/>
              </a:rPr>
              <a:t> устав капитали </a:t>
            </a:r>
            <a:r>
              <a:rPr lang="ru-RU" sz="2400" b="1" dirty="0" err="1" smtClean="0">
                <a:solidFill>
                  <a:srgbClr val="7030A0"/>
                </a:solidFill>
                <a:latin typeface="Arial" pitchFamily="34" charset="0"/>
                <a:cs typeface="Arial" pitchFamily="34" charset="0"/>
              </a:rPr>
              <a:t>таъсис</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ҳужжатлари бўйича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ва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унга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доир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бадаллар</a:t>
            </a:r>
            <a:r>
              <a:rPr lang="ru-RU" sz="2400" b="1" dirty="0" smtClean="0">
                <a:solidFill>
                  <a:srgbClr val="7030A0"/>
                </a:solidFill>
                <a:latin typeface="Arial" pitchFamily="34" charset="0"/>
                <a:cs typeface="Arial" pitchFamily="34" charset="0"/>
              </a:rPr>
              <a:t> пул </a:t>
            </a:r>
            <a:r>
              <a:rPr lang="ru-RU" sz="2400" b="1" dirty="0" err="1" smtClean="0">
                <a:solidFill>
                  <a:srgbClr val="7030A0"/>
                </a:solidFill>
                <a:latin typeface="Arial" pitchFamily="34" charset="0"/>
                <a:cs typeface="Arial" pitchFamily="34" charset="0"/>
              </a:rPr>
              <a:t>маблағлари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бо</a:t>
            </a:r>
            <a:r>
              <a:rPr lang="uz-Cyrl-UZ" sz="2400" b="1" dirty="0" smtClean="0">
                <a:solidFill>
                  <a:srgbClr val="7030A0"/>
                </a:solidFill>
                <a:latin typeface="Arial" pitchFamily="34" charset="0"/>
                <a:cs typeface="Arial" pitchFamily="34" charset="0"/>
              </a:rPr>
              <a:t>ш</a:t>
            </a:r>
            <a:r>
              <a:rPr lang="ru-RU" sz="2400" b="1" dirty="0" err="1" smtClean="0">
                <a:solidFill>
                  <a:srgbClr val="7030A0"/>
                </a:solidFill>
                <a:latin typeface="Arial" pitchFamily="34" charset="0"/>
                <a:cs typeface="Arial" pitchFamily="34" charset="0"/>
              </a:rPr>
              <a:t>қа </a:t>
            </a:r>
            <a:r>
              <a:rPr lang="ru-RU" sz="2400" b="1" dirty="0" smtClean="0">
                <a:solidFill>
                  <a:srgbClr val="7030A0"/>
                </a:solidFill>
                <a:latin typeface="Arial" pitchFamily="34" charset="0"/>
                <a:cs typeface="Arial" pitchFamily="34" charset="0"/>
              </a:rPr>
              <a:t>мол</a:t>
            </a:r>
            <a:r>
              <a:rPr lang="uz-Cyrl-UZ" sz="2400" b="1" dirty="0" smtClean="0">
                <a:solidFill>
                  <a:srgbClr val="7030A0"/>
                </a:solidFill>
                <a:latin typeface="Arial" pitchFamily="34" charset="0"/>
                <a:cs typeface="Arial" pitchFamily="34" charset="0"/>
              </a:rPr>
              <a:t>-</a:t>
            </a:r>
            <a:r>
              <a:rPr lang="ru-RU" sz="2400" b="1" dirty="0" err="1" smtClean="0">
                <a:solidFill>
                  <a:srgbClr val="7030A0"/>
                </a:solidFill>
                <a:latin typeface="Arial" pitchFamily="34" charset="0"/>
                <a:cs typeface="Arial" pitchFamily="34" charset="0"/>
              </a:rPr>
              <a:t>мулк</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кўринишида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номоддий</a:t>
            </a:r>
            <a:r>
              <a:rPr lang="ru-RU" sz="2400" b="1" dirty="0" smtClean="0">
                <a:solidFill>
                  <a:srgbClr val="7030A0"/>
                </a:solidFill>
                <a:latin typeface="Arial" pitchFamily="34" charset="0"/>
                <a:cs typeface="Arial" pitchFamily="34" charset="0"/>
              </a:rPr>
              <a:t> актив </a:t>
            </a:r>
            <a:r>
              <a:rPr lang="ru-RU" sz="2400" b="1" dirty="0" err="1" smtClean="0">
                <a:solidFill>
                  <a:srgbClr val="7030A0"/>
                </a:solidFill>
                <a:latin typeface="Arial" pitchFamily="34" charset="0"/>
                <a:cs typeface="Arial" pitchFamily="34" charset="0"/>
              </a:rPr>
              <a:t>кўринишида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акс</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эттирилади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Жорий</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баланслар</a:t>
            </a:r>
            <a:r>
              <a:rPr lang="ru-RU" sz="2400" b="1" dirty="0" smtClean="0">
                <a:solidFill>
                  <a:srgbClr val="7030A0"/>
                </a:solidFill>
                <a:latin typeface="Arial" pitchFamily="34" charset="0"/>
                <a:cs typeface="Arial" pitchFamily="34" charset="0"/>
              </a:rPr>
              <a:t> </a:t>
            </a:r>
            <a:r>
              <a:rPr lang="uz-Cyrl-UZ" sz="2400" b="1" dirty="0" smtClean="0">
                <a:solidFill>
                  <a:srgbClr val="7030A0"/>
                </a:solidFill>
                <a:latin typeface="Arial" pitchFamily="34" charset="0"/>
                <a:cs typeface="Arial" pitchFamily="34" charset="0"/>
              </a:rPr>
              <a:t>хўжалик юритувчи субъект</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қонунчилик билан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белгиланган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муддатда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мавжуд</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бўлган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вақт мобайнида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вақти</a:t>
            </a:r>
            <a:r>
              <a:rPr lang="uz-Cyrl-UZ" sz="2400" b="1" dirty="0" smtClean="0">
                <a:solidFill>
                  <a:srgbClr val="7030A0"/>
                </a:solidFill>
                <a:latin typeface="Arial" pitchFamily="34" charset="0"/>
                <a:cs typeface="Arial" pitchFamily="34" charset="0"/>
              </a:rPr>
              <a:t>-</a:t>
            </a:r>
            <a:r>
              <a:rPr lang="ru-RU" sz="2400" b="1" dirty="0" err="1" smtClean="0">
                <a:solidFill>
                  <a:srgbClr val="7030A0"/>
                </a:solidFill>
                <a:latin typeface="Arial" pitchFamily="34" charset="0"/>
                <a:cs typeface="Arial" pitchFamily="34" charset="0"/>
              </a:rPr>
              <a:t>вақти билан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тузилиб</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турилади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Тугатиш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баланси</a:t>
            </a:r>
            <a:r>
              <a:rPr lang="ru-RU" sz="2400" b="1" dirty="0" smtClean="0">
                <a:solidFill>
                  <a:srgbClr val="7030A0"/>
                </a:solidFill>
                <a:latin typeface="Arial" pitchFamily="34" charset="0"/>
                <a:cs typeface="Arial" pitchFamily="34" charset="0"/>
              </a:rPr>
              <a:t> </a:t>
            </a:r>
            <a:r>
              <a:rPr lang="uz-Cyrl-UZ" sz="2400" b="1" dirty="0" smtClean="0">
                <a:solidFill>
                  <a:srgbClr val="7030A0"/>
                </a:solidFill>
                <a:latin typeface="Arial" pitchFamily="34" charset="0"/>
                <a:cs typeface="Arial" pitchFamily="34" charset="0"/>
              </a:rPr>
              <a:t>хўжалик юритувчи субъект</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фаоли</a:t>
            </a:r>
            <a:r>
              <a:rPr lang="uz-Cyrl-UZ" sz="2400" b="1" dirty="0" smtClean="0">
                <a:solidFill>
                  <a:srgbClr val="7030A0"/>
                </a:solidFill>
                <a:latin typeface="Arial" pitchFamily="34" charset="0"/>
                <a:cs typeface="Arial" pitchFamily="34" charset="0"/>
              </a:rPr>
              <a:t>я</a:t>
            </a:r>
            <a:r>
              <a:rPr lang="ru-RU" sz="2400" b="1" dirty="0" err="1" smtClean="0">
                <a:solidFill>
                  <a:srgbClr val="7030A0"/>
                </a:solidFill>
                <a:latin typeface="Arial" pitchFamily="34" charset="0"/>
                <a:cs typeface="Arial" pitchFamily="34" charset="0"/>
              </a:rPr>
              <a:t>тини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тугатиш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санасида</a:t>
            </a:r>
            <a:r>
              <a:rPr lang="ru-RU" sz="2400" b="1" dirty="0" smtClean="0">
                <a:solidFill>
                  <a:srgbClr val="7030A0"/>
                </a:solidFill>
                <a:latin typeface="Arial" pitchFamily="34" charset="0"/>
                <a:cs typeface="Arial" pitchFamily="34" charset="0"/>
              </a:rPr>
              <a:t> мол</a:t>
            </a:r>
            <a:r>
              <a:rPr lang="uz-Cyrl-UZ" sz="2400" b="1" dirty="0" smtClean="0">
                <a:solidFill>
                  <a:srgbClr val="7030A0"/>
                </a:solidFill>
                <a:latin typeface="Arial" pitchFamily="34" charset="0"/>
                <a:cs typeface="Arial" pitchFamily="34" charset="0"/>
              </a:rPr>
              <a:t>-</a:t>
            </a:r>
            <a:r>
              <a:rPr lang="ru-RU" sz="2400" b="1" dirty="0" err="1" smtClean="0">
                <a:solidFill>
                  <a:srgbClr val="7030A0"/>
                </a:solidFill>
                <a:latin typeface="Arial" pitchFamily="34" charset="0"/>
                <a:cs typeface="Arial" pitchFamily="34" charset="0"/>
              </a:rPr>
              <a:t>мулк</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ва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унинг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манбалари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ҳолалтини тавсифлаш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учун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тузилади</a:t>
            </a:r>
            <a:r>
              <a:rPr lang="ru-RU" sz="2400" b="1" dirty="0" smtClean="0">
                <a:solidFill>
                  <a:srgbClr val="7030A0"/>
                </a:solidFill>
                <a:latin typeface="Arial" pitchFamily="34" charset="0"/>
                <a:cs typeface="Arial" pitchFamily="34" charset="0"/>
              </a:rPr>
              <a:t> [6].  </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Бухгалтерия баланси тушунчаси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fontScale="92500" lnSpcReduction="20000"/>
          </a:bodyPr>
          <a:lstStyle/>
          <a:p>
            <a:pPr algn="ctr">
              <a:lnSpc>
                <a:spcPct val="110000"/>
              </a:lnSpc>
              <a:spcBef>
                <a:spcPts val="0"/>
              </a:spcBef>
              <a:buNone/>
            </a:pPr>
            <a:r>
              <a:rPr lang="ru-RU" sz="2400" b="1" dirty="0" smtClean="0">
                <a:solidFill>
                  <a:srgbClr val="7030A0"/>
                </a:solidFill>
                <a:latin typeface="Arial" pitchFamily="34" charset="0"/>
                <a:cs typeface="Arial" pitchFamily="34" charset="0"/>
              </a:rPr>
              <a:t>Ахборот </a:t>
            </a:r>
            <a:r>
              <a:rPr lang="ru-RU" sz="2400" b="1" dirty="0" err="1" smtClean="0">
                <a:solidFill>
                  <a:srgbClr val="7030A0"/>
                </a:solidFill>
                <a:latin typeface="Arial" pitchFamily="34" charset="0"/>
                <a:cs typeface="Arial" pitchFamily="34" charset="0"/>
              </a:rPr>
              <a:t>ҳажми бўйича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баланслар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бир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марталик</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ва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й</a:t>
            </a:r>
            <a:r>
              <a:rPr lang="uz-Cyrl-UZ" sz="2400" b="1" dirty="0" smtClean="0">
                <a:solidFill>
                  <a:srgbClr val="7030A0"/>
                </a:solidFill>
                <a:latin typeface="Arial" pitchFamily="34" charset="0"/>
                <a:cs typeface="Arial" pitchFamily="34" charset="0"/>
              </a:rPr>
              <a:t>и</a:t>
            </a:r>
            <a:r>
              <a:rPr lang="ru-RU" sz="2400" b="1" dirty="0" err="1" smtClean="0">
                <a:solidFill>
                  <a:srgbClr val="7030A0"/>
                </a:solidFill>
                <a:latin typeface="Arial" pitchFamily="34" charset="0"/>
                <a:cs typeface="Arial" pitchFamily="34" charset="0"/>
              </a:rPr>
              <a:t>ғма балансларга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бўлинади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Бир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марталик</a:t>
            </a:r>
            <a:r>
              <a:rPr lang="ru-RU" sz="2400" b="1" dirty="0" smtClean="0">
                <a:solidFill>
                  <a:srgbClr val="7030A0"/>
                </a:solidFill>
                <a:latin typeface="Arial" pitchFamily="34" charset="0"/>
                <a:cs typeface="Arial" pitchFamily="34" charset="0"/>
              </a:rPr>
              <a:t> баланс </a:t>
            </a:r>
            <a:r>
              <a:rPr lang="ru-RU" sz="2400" b="1" dirty="0" err="1" smtClean="0">
                <a:solidFill>
                  <a:srgbClr val="7030A0"/>
                </a:solidFill>
                <a:latin typeface="Arial" pitchFamily="34" charset="0"/>
                <a:cs typeface="Arial" pitchFamily="34" charset="0"/>
              </a:rPr>
              <a:t>фақат битта</a:t>
            </a:r>
            <a:r>
              <a:rPr lang="ru-RU" sz="2400" b="1" dirty="0" smtClean="0">
                <a:solidFill>
                  <a:srgbClr val="7030A0"/>
                </a:solidFill>
                <a:latin typeface="Arial" pitchFamily="34" charset="0"/>
                <a:cs typeface="Arial" pitchFamily="34" charset="0"/>
              </a:rPr>
              <a:t> </a:t>
            </a:r>
            <a:r>
              <a:rPr lang="uz-Cyrl-UZ" sz="2400" b="1" dirty="0" smtClean="0">
                <a:solidFill>
                  <a:srgbClr val="7030A0"/>
                </a:solidFill>
                <a:latin typeface="Arial" pitchFamily="34" charset="0"/>
                <a:cs typeface="Arial" pitchFamily="34" charset="0"/>
              </a:rPr>
              <a:t>хўжалик юритувчи субъект</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бўйича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жорий</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ҳисоб асосида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тузилади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Йиғма </a:t>
            </a:r>
            <a:r>
              <a:rPr lang="ru-RU" sz="2400" b="1" dirty="0" smtClean="0">
                <a:solidFill>
                  <a:srgbClr val="7030A0"/>
                </a:solidFill>
                <a:latin typeface="Arial" pitchFamily="34" charset="0"/>
                <a:cs typeface="Arial" pitchFamily="34" charset="0"/>
              </a:rPr>
              <a:t>баланс </a:t>
            </a:r>
            <a:r>
              <a:rPr lang="ru-RU" sz="2400" b="1" dirty="0" err="1" smtClean="0">
                <a:solidFill>
                  <a:srgbClr val="7030A0"/>
                </a:solidFill>
                <a:latin typeface="Arial" pitchFamily="34" charset="0"/>
                <a:cs typeface="Arial" pitchFamily="34" charset="0"/>
              </a:rPr>
              <a:t>бир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марталик</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баланслар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асосида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тузилади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ва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бирлашмаларнинг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хўжалик</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маблағларини акс</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эттиради</a:t>
            </a:r>
            <a:r>
              <a:rPr lang="ru-RU" sz="2400" b="1" dirty="0" smtClean="0">
                <a:solidFill>
                  <a:srgbClr val="7030A0"/>
                </a:solidFill>
                <a:latin typeface="Arial" pitchFamily="34" charset="0"/>
                <a:cs typeface="Arial" pitchFamily="34" charset="0"/>
              </a:rPr>
              <a:t>. </a:t>
            </a:r>
          </a:p>
          <a:p>
            <a:pPr algn="ctr">
              <a:lnSpc>
                <a:spcPct val="110000"/>
              </a:lnSpc>
              <a:spcBef>
                <a:spcPts val="0"/>
              </a:spcBef>
              <a:buNone/>
            </a:pPr>
            <a:r>
              <a:rPr lang="ru-RU" sz="2400" b="1" dirty="0" err="1" smtClean="0">
                <a:solidFill>
                  <a:srgbClr val="7030A0"/>
                </a:solidFill>
                <a:latin typeface="Arial" pitchFamily="34" charset="0"/>
                <a:cs typeface="Arial" pitchFamily="34" charset="0"/>
              </a:rPr>
              <a:t>Мулкчилик</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шаклига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кўра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давлат</a:t>
            </a:r>
            <a:r>
              <a:rPr lang="ru-RU" sz="2400" b="1" dirty="0" smtClean="0">
                <a:solidFill>
                  <a:srgbClr val="7030A0"/>
                </a:solidFill>
                <a:latin typeface="Arial" pitchFamily="34" charset="0"/>
                <a:cs typeface="Arial" pitchFamily="34" charset="0"/>
              </a:rPr>
              <a:t>, кооператив, </a:t>
            </a:r>
            <a:r>
              <a:rPr lang="ru-RU" sz="2400" b="1" dirty="0" err="1" smtClean="0">
                <a:solidFill>
                  <a:srgbClr val="7030A0"/>
                </a:solidFill>
                <a:latin typeface="Arial" pitchFamily="34" charset="0"/>
                <a:cs typeface="Arial" pitchFamily="34" charset="0"/>
              </a:rPr>
              <a:t>ўз</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аралаш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ва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қўшма корхоналар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шунингдек</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жамоат</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ташкилотлари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баланслари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фарқ қилади.</a:t>
            </a:r>
            <a:r>
              <a:rPr lang="ru-RU" sz="2400" b="1" dirty="0" smtClean="0">
                <a:solidFill>
                  <a:srgbClr val="7030A0"/>
                </a:solidFill>
                <a:latin typeface="Arial" pitchFamily="34" charset="0"/>
                <a:cs typeface="Arial" pitchFamily="34" charset="0"/>
              </a:rPr>
              <a:t> </a:t>
            </a:r>
          </a:p>
          <a:p>
            <a:pPr algn="ctr">
              <a:lnSpc>
                <a:spcPct val="110000"/>
              </a:lnSpc>
              <a:spcBef>
                <a:spcPts val="0"/>
              </a:spcBef>
              <a:buNone/>
            </a:pPr>
            <a:r>
              <a:rPr lang="ru-RU" sz="2400" b="1" dirty="0" err="1" smtClean="0">
                <a:solidFill>
                  <a:srgbClr val="7030A0"/>
                </a:solidFill>
                <a:latin typeface="Arial" pitchFamily="34" charset="0"/>
                <a:cs typeface="Arial" pitchFamily="34" charset="0"/>
              </a:rPr>
              <a:t>Акс</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эттириш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объектига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кўра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баланслар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мустақил ва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алоҳида балансларга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бўлинади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Мустақил балансни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юри</a:t>
            </a:r>
            <a:r>
              <a:rPr lang="uz-Cyrl-UZ" sz="2400" b="1" dirty="0" smtClean="0">
                <a:solidFill>
                  <a:srgbClr val="7030A0"/>
                </a:solidFill>
                <a:latin typeface="Arial" pitchFamily="34" charset="0"/>
                <a:cs typeface="Arial" pitchFamily="34" charset="0"/>
              </a:rPr>
              <a:t>д</a:t>
            </a:r>
            <a:r>
              <a:rPr lang="ru-RU" sz="2400" b="1" dirty="0" err="1" smtClean="0">
                <a:solidFill>
                  <a:srgbClr val="7030A0"/>
                </a:solidFill>
                <a:latin typeface="Arial" pitchFamily="34" charset="0"/>
                <a:cs typeface="Arial" pitchFamily="34" charset="0"/>
              </a:rPr>
              <a:t>ик</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шахс</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бўлган</a:t>
            </a:r>
            <a:r>
              <a:rPr lang="ru-RU" sz="2400" b="1" dirty="0" smtClean="0">
                <a:solidFill>
                  <a:srgbClr val="7030A0"/>
                </a:solidFill>
                <a:latin typeface="Arial" pitchFamily="34" charset="0"/>
                <a:cs typeface="Arial" pitchFamily="34" charset="0"/>
              </a:rPr>
              <a:t> </a:t>
            </a:r>
            <a:r>
              <a:rPr lang="uz-Cyrl-UZ" sz="2400" b="1" dirty="0" smtClean="0">
                <a:solidFill>
                  <a:srgbClr val="7030A0"/>
                </a:solidFill>
                <a:latin typeface="Arial" pitchFamily="34" charset="0"/>
                <a:cs typeface="Arial" pitchFamily="34" charset="0"/>
              </a:rPr>
              <a:t>хўжалик юритувчи субъект</a:t>
            </a:r>
            <a:r>
              <a:rPr lang="ru-RU" sz="2400" b="1" dirty="0" err="1" smtClean="0">
                <a:solidFill>
                  <a:srgbClr val="7030A0"/>
                </a:solidFill>
                <a:latin typeface="Arial" pitchFamily="34" charset="0"/>
                <a:cs typeface="Arial" pitchFamily="34" charset="0"/>
              </a:rPr>
              <a:t>лар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тузади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Алоҳида балансни</a:t>
            </a:r>
            <a:r>
              <a:rPr lang="ru-RU" sz="2400" b="1" dirty="0" smtClean="0">
                <a:solidFill>
                  <a:srgbClr val="7030A0"/>
                </a:solidFill>
                <a:latin typeface="Arial" pitchFamily="34" charset="0"/>
                <a:cs typeface="Arial" pitchFamily="34" charset="0"/>
              </a:rPr>
              <a:t> </a:t>
            </a:r>
            <a:r>
              <a:rPr lang="uz-Cyrl-UZ" sz="2400" b="1" dirty="0" smtClean="0">
                <a:solidFill>
                  <a:srgbClr val="7030A0"/>
                </a:solidFill>
                <a:latin typeface="Arial" pitchFamily="34" charset="0"/>
                <a:cs typeface="Arial" pitchFamily="34" charset="0"/>
              </a:rPr>
              <a:t>хўжалик юритувчи субъект</a:t>
            </a:r>
            <a:r>
              <a:rPr lang="ru-RU" sz="2400" b="1" dirty="0" err="1" smtClean="0">
                <a:solidFill>
                  <a:srgbClr val="7030A0"/>
                </a:solidFill>
                <a:latin typeface="Arial" pitchFamily="34" charset="0"/>
                <a:cs typeface="Arial" pitchFamily="34" charset="0"/>
              </a:rPr>
              <a:t>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таркибий</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бўлинмалари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тузади</a:t>
            </a:r>
            <a:r>
              <a:rPr lang="ru-RU" sz="2400" b="1" dirty="0" smtClean="0">
                <a:solidFill>
                  <a:srgbClr val="7030A0"/>
                </a:solidFill>
                <a:latin typeface="Arial" pitchFamily="34" charset="0"/>
                <a:cs typeface="Arial" pitchFamily="34" charset="0"/>
              </a:rPr>
              <a:t> [5].  </a:t>
            </a:r>
            <a:endParaRPr lang="ru-RU"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39784"/>
          </a:xfrm>
        </p:spPr>
        <p:txBody>
          <a:bodyPr>
            <a:normAutofit/>
          </a:bodyPr>
          <a:lstStyle/>
          <a:p>
            <a:r>
              <a:rPr lang="uz-Cyrl-UZ" sz="2800" b="1" dirty="0" smtClean="0">
                <a:solidFill>
                  <a:srgbClr val="0070C0"/>
                </a:solidFill>
                <a:latin typeface="Arial" pitchFamily="34" charset="0"/>
                <a:cs typeface="Arial" pitchFamily="34" charset="0"/>
              </a:rPr>
              <a:t>1. Бухгалтерия баланси тушунчаси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357298"/>
            <a:ext cx="8229600" cy="5072098"/>
          </a:xfrm>
        </p:spPr>
        <p:txBody>
          <a:bodyPr>
            <a:normAutofit fontScale="85000" lnSpcReduction="20000"/>
          </a:bodyPr>
          <a:lstStyle/>
          <a:p>
            <a:pPr algn="ctr">
              <a:lnSpc>
                <a:spcPct val="120000"/>
              </a:lnSpc>
              <a:spcBef>
                <a:spcPts val="0"/>
              </a:spcBef>
              <a:buNone/>
            </a:pPr>
            <a:r>
              <a:rPr lang="ru-RU" sz="2400" b="1" dirty="0" smtClean="0">
                <a:solidFill>
                  <a:srgbClr val="7030A0"/>
                </a:solidFill>
                <a:latin typeface="Arial" pitchFamily="34" charset="0"/>
                <a:cs typeface="Arial" pitchFamily="34" charset="0"/>
              </a:rPr>
              <a:t>Хўжалик </a:t>
            </a:r>
            <a:r>
              <a:rPr lang="ru-RU" sz="2400" b="1" dirty="0" err="1" smtClean="0">
                <a:solidFill>
                  <a:srgbClr val="7030A0"/>
                </a:solidFill>
                <a:latin typeface="Arial" pitchFamily="34" charset="0"/>
                <a:cs typeface="Arial" pitchFamily="34" charset="0"/>
              </a:rPr>
              <a:t>муомалалари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таъсирида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балансда</a:t>
            </a:r>
            <a:r>
              <a:rPr lang="ru-RU" sz="2400" b="1" dirty="0" smtClean="0">
                <a:solidFill>
                  <a:srgbClr val="7030A0"/>
                </a:solidFill>
                <a:latin typeface="Arial" pitchFamily="34" charset="0"/>
                <a:cs typeface="Arial" pitchFamily="34" charset="0"/>
              </a:rPr>
              <a:t> юз </a:t>
            </a:r>
            <a:r>
              <a:rPr lang="ru-RU" sz="2400" b="1" dirty="0" err="1" smtClean="0">
                <a:solidFill>
                  <a:srgbClr val="7030A0"/>
                </a:solidFill>
                <a:latin typeface="Arial" pitchFamily="34" charset="0"/>
                <a:cs typeface="Arial" pitchFamily="34" charset="0"/>
              </a:rPr>
              <a:t>берадиган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ўзгаришлар</a:t>
            </a:r>
            <a:r>
              <a:rPr lang="ru-RU" sz="2400" b="1" dirty="0" smtClean="0">
                <a:solidFill>
                  <a:srgbClr val="7030A0"/>
                </a:solidFill>
                <a:latin typeface="Arial" pitchFamily="34" charset="0"/>
                <a:cs typeface="Arial" pitchFamily="34" charset="0"/>
              </a:rPr>
              <a:t>. Хўжалик </a:t>
            </a:r>
            <a:r>
              <a:rPr lang="ru-RU" sz="2400" b="1" dirty="0" err="1" smtClean="0">
                <a:solidFill>
                  <a:srgbClr val="7030A0"/>
                </a:solidFill>
                <a:latin typeface="Arial" pitchFamily="34" charset="0"/>
                <a:cs typeface="Arial" pitchFamily="34" charset="0"/>
              </a:rPr>
              <a:t>жараёнларининг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балансдаги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ўзгаришларга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таъсирини</a:t>
            </a:r>
            <a:r>
              <a:rPr lang="ru-RU" sz="2400" b="1" dirty="0" smtClean="0">
                <a:solidFill>
                  <a:srgbClr val="7030A0"/>
                </a:solidFill>
                <a:latin typeface="Arial" pitchFamily="34" charset="0"/>
                <a:cs typeface="Arial" pitchFamily="34" charset="0"/>
              </a:rPr>
              <a:t> 4 </a:t>
            </a:r>
            <a:r>
              <a:rPr lang="ru-RU" sz="2400" b="1" dirty="0" err="1" smtClean="0">
                <a:solidFill>
                  <a:srgbClr val="7030A0"/>
                </a:solidFill>
                <a:latin typeface="Arial" pitchFamily="34" charset="0"/>
                <a:cs typeface="Arial" pitchFamily="34" charset="0"/>
              </a:rPr>
              <a:t>турга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ажратиш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мумкин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Қуйида шу</a:t>
            </a:r>
            <a:r>
              <a:rPr lang="ru-RU" sz="2400" b="1" dirty="0" smtClean="0">
                <a:solidFill>
                  <a:srgbClr val="7030A0"/>
                </a:solidFill>
                <a:latin typeface="Arial" pitchFamily="34" charset="0"/>
                <a:cs typeface="Arial" pitchFamily="34" charset="0"/>
              </a:rPr>
              <a:t> хил </a:t>
            </a:r>
            <a:r>
              <a:rPr lang="ru-RU" sz="2400" b="1" dirty="0" err="1" smtClean="0">
                <a:solidFill>
                  <a:srgbClr val="7030A0"/>
                </a:solidFill>
                <a:latin typeface="Arial" pitchFamily="34" charset="0"/>
                <a:cs typeface="Arial" pitchFamily="34" charset="0"/>
              </a:rPr>
              <a:t>ўзгаришларга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мисол</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келтирамиз</a:t>
            </a:r>
            <a:r>
              <a:rPr lang="ru-RU" sz="2400" b="1" dirty="0" smtClean="0">
                <a:solidFill>
                  <a:srgbClr val="7030A0"/>
                </a:solidFill>
                <a:latin typeface="Arial" pitchFamily="34" charset="0"/>
                <a:cs typeface="Arial" pitchFamily="34" charset="0"/>
              </a:rPr>
              <a:t>. </a:t>
            </a:r>
          </a:p>
          <a:p>
            <a:pPr lvl="0" algn="ctr">
              <a:lnSpc>
                <a:spcPct val="120000"/>
              </a:lnSpc>
              <a:spcBef>
                <a:spcPts val="0"/>
              </a:spcBef>
              <a:buNone/>
            </a:pPr>
            <a:r>
              <a:rPr lang="ru-RU" sz="2400" b="1" dirty="0" smtClean="0">
                <a:solidFill>
                  <a:srgbClr val="7030A0"/>
                </a:solidFill>
                <a:latin typeface="Arial" pitchFamily="34" charset="0"/>
                <a:cs typeface="Arial" pitchFamily="34" charset="0"/>
              </a:rPr>
              <a:t>1. </a:t>
            </a:r>
            <a:r>
              <a:rPr lang="ru-RU" sz="2400" b="1" dirty="0" err="1" smtClean="0">
                <a:solidFill>
                  <a:srgbClr val="7030A0"/>
                </a:solidFill>
                <a:latin typeface="Arial" pitchFamily="34" charset="0"/>
                <a:cs typeface="Arial" pitchFamily="34" charset="0"/>
              </a:rPr>
              <a:t>Кассадан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сафар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харажатлари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учун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ҳисобдор шахсга</a:t>
            </a:r>
            <a:r>
              <a:rPr lang="ru-RU" sz="2400" b="1" dirty="0" smtClean="0">
                <a:solidFill>
                  <a:srgbClr val="7030A0"/>
                </a:solidFill>
                <a:latin typeface="Arial" pitchFamily="34" charset="0"/>
                <a:cs typeface="Arial" pitchFamily="34" charset="0"/>
              </a:rPr>
              <a:t> 5000 </a:t>
            </a:r>
            <a:r>
              <a:rPr lang="ru-RU" sz="2400" b="1" dirty="0" err="1" smtClean="0">
                <a:solidFill>
                  <a:srgbClr val="7030A0"/>
                </a:solidFill>
                <a:latin typeface="Arial" pitchFamily="34" charset="0"/>
                <a:cs typeface="Arial" pitchFamily="34" charset="0"/>
              </a:rPr>
              <a:t>сўм</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берилди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Бу</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жараён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натижасида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балансдаги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айланма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маблағлар бўлимининг</a:t>
            </a:r>
            <a:r>
              <a:rPr lang="ru-RU" sz="2400" b="1" dirty="0" smtClean="0">
                <a:solidFill>
                  <a:srgbClr val="7030A0"/>
                </a:solidFill>
                <a:latin typeface="Arial" pitchFamily="34" charset="0"/>
                <a:cs typeface="Arial" pitchFamily="34" charset="0"/>
              </a:rPr>
              <a:t> пул </a:t>
            </a:r>
            <a:r>
              <a:rPr lang="ru-RU" sz="2400" b="1" dirty="0" err="1" smtClean="0">
                <a:solidFill>
                  <a:srgbClr val="7030A0"/>
                </a:solidFill>
                <a:latin typeface="Arial" pitchFamily="34" charset="0"/>
                <a:cs typeface="Arial" pitchFamily="34" charset="0"/>
              </a:rPr>
              <a:t>маблағлари моддасида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камайиш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рўй</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берди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Шу</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бўлимнинг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дебиторлар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моддасида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эса</a:t>
            </a:r>
            <a:r>
              <a:rPr lang="ru-RU" sz="2400" b="1" dirty="0" smtClean="0">
                <a:solidFill>
                  <a:srgbClr val="7030A0"/>
                </a:solidFill>
                <a:latin typeface="Arial" pitchFamily="34" charset="0"/>
                <a:cs typeface="Arial" pitchFamily="34" charset="0"/>
              </a:rPr>
              <a:t>, </a:t>
            </a:r>
            <a:r>
              <a:rPr lang="uz-Cyrl-UZ" sz="2400" b="1" dirty="0" smtClean="0">
                <a:solidFill>
                  <a:srgbClr val="7030A0"/>
                </a:solidFill>
                <a:latin typeface="Arial" pitchFamily="34" charset="0"/>
                <a:cs typeface="Arial" pitchFamily="34" charset="0"/>
              </a:rPr>
              <a:t>хўжалик юритувчи субъект</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учун</a:t>
            </a:r>
            <a:r>
              <a:rPr lang="ru-RU" sz="2400" b="1" dirty="0" smtClean="0">
                <a:solidFill>
                  <a:srgbClr val="7030A0"/>
                </a:solidFill>
                <a:latin typeface="Arial" pitchFamily="34" charset="0"/>
                <a:cs typeface="Arial" pitchFamily="34" charset="0"/>
              </a:rPr>
              <a:t> дебитор </a:t>
            </a:r>
            <a:r>
              <a:rPr lang="ru-RU" sz="2400" b="1" dirty="0" err="1" smtClean="0">
                <a:solidFill>
                  <a:srgbClr val="7030A0"/>
                </a:solidFill>
                <a:latin typeface="Arial" pitchFamily="34" charset="0"/>
                <a:cs typeface="Arial" pitchFamily="34" charset="0"/>
              </a:rPr>
              <a:t>бўлган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ҳисобдор шахснинг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ҳисобдорлик суммаси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кўпайди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Кўриниб</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турибдики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бу</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жараён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натижасида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баланснинг</a:t>
            </a:r>
            <a:r>
              <a:rPr lang="ru-RU" sz="2400" b="1" dirty="0" smtClean="0">
                <a:solidFill>
                  <a:srgbClr val="7030A0"/>
                </a:solidFill>
                <a:latin typeface="Arial" pitchFamily="34" charset="0"/>
                <a:cs typeface="Arial" pitchFamily="34" charset="0"/>
              </a:rPr>
              <a:t> актив </a:t>
            </a:r>
            <a:r>
              <a:rPr lang="ru-RU" sz="2400" b="1" dirty="0" err="1" smtClean="0">
                <a:solidFill>
                  <a:srgbClr val="7030A0"/>
                </a:solidFill>
                <a:latin typeface="Arial" pitchFamily="34" charset="0"/>
                <a:cs typeface="Arial" pitchFamily="34" charset="0"/>
              </a:rPr>
              <a:t>қисмидаги моддаларнинг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бирида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купайиш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яна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бирида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эса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камайиш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рўй</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беради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Балансдаги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бу</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ўзгариш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бир</a:t>
            </a:r>
            <a:r>
              <a:rPr lang="ru-RU" sz="2400" b="1" dirty="0" smtClean="0">
                <a:solidFill>
                  <a:srgbClr val="7030A0"/>
                </a:solidFill>
                <a:latin typeface="Arial" pitchFamily="34" charset="0"/>
                <a:cs typeface="Arial" pitchFamily="34" charset="0"/>
              </a:rPr>
              <a:t> </a:t>
            </a:r>
            <a:r>
              <a:rPr lang="uz-Cyrl-UZ" sz="2400" b="1" dirty="0" smtClean="0">
                <a:solidFill>
                  <a:srgbClr val="7030A0"/>
                </a:solidFill>
                <a:latin typeface="Arial" pitchFamily="34" charset="0"/>
                <a:cs typeface="Arial" pitchFamily="34" charset="0"/>
              </a:rPr>
              <a:t>ҳ</a:t>
            </a:r>
            <a:r>
              <a:rPr lang="ru-RU" sz="2400" b="1" dirty="0" err="1" smtClean="0">
                <a:solidFill>
                  <a:srgbClr val="7030A0"/>
                </a:solidFill>
                <a:latin typeface="Arial" pitchFamily="34" charset="0"/>
                <a:cs typeface="Arial" pitchFamily="34" charset="0"/>
              </a:rPr>
              <a:t>илдаги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ўзгариш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бўлиб</a:t>
            </a:r>
            <a:r>
              <a:rPr lang="ru-RU" sz="2400" b="1" dirty="0" smtClean="0">
                <a:solidFill>
                  <a:srgbClr val="7030A0"/>
                </a:solidFill>
                <a:latin typeface="Arial" pitchFamily="34" charset="0"/>
                <a:cs typeface="Arial" pitchFamily="34" charset="0"/>
              </a:rPr>
              <a:t>, уни </a:t>
            </a:r>
            <a:r>
              <a:rPr lang="ru-RU" sz="2400" b="1" dirty="0" err="1" smtClean="0">
                <a:solidFill>
                  <a:srgbClr val="7030A0"/>
                </a:solidFill>
                <a:latin typeface="Arial" pitchFamily="34" charset="0"/>
                <a:cs typeface="Arial" pitchFamily="34" charset="0"/>
              </a:rPr>
              <a:t>шартли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равишда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қ</a:t>
            </a:r>
            <a:r>
              <a:rPr lang="uz-Cyrl-UZ" sz="2400" b="1" dirty="0" smtClean="0">
                <a:solidFill>
                  <a:srgbClr val="7030A0"/>
                </a:solidFill>
                <a:latin typeface="Arial" pitchFamily="34" charset="0"/>
                <a:cs typeface="Arial" pitchFamily="34" charset="0"/>
              </a:rPr>
              <a:t>у</a:t>
            </a:r>
            <a:r>
              <a:rPr lang="ru-RU" sz="2400" b="1" dirty="0" err="1" smtClean="0">
                <a:solidFill>
                  <a:srgbClr val="7030A0"/>
                </a:solidFill>
                <a:latin typeface="Arial" pitchFamily="34" charset="0"/>
                <a:cs typeface="Arial" pitchFamily="34" charset="0"/>
              </a:rPr>
              <a:t>йидагича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белгилаймиз</a:t>
            </a:r>
            <a:r>
              <a:rPr lang="ru-RU" sz="2400" b="1" dirty="0" smtClean="0">
                <a:solidFill>
                  <a:srgbClr val="7030A0"/>
                </a:solidFill>
                <a:latin typeface="Arial" pitchFamily="34" charset="0"/>
                <a:cs typeface="Arial" pitchFamily="34" charset="0"/>
              </a:rPr>
              <a:t>: </a:t>
            </a:r>
          </a:p>
          <a:p>
            <a:pPr algn="ctr">
              <a:lnSpc>
                <a:spcPct val="120000"/>
              </a:lnSpc>
              <a:spcBef>
                <a:spcPts val="0"/>
              </a:spcBef>
              <a:buNone/>
            </a:pPr>
            <a:r>
              <a:rPr lang="ru-RU" sz="2400" b="1" dirty="0" smtClean="0">
                <a:solidFill>
                  <a:srgbClr val="7030A0"/>
                </a:solidFill>
                <a:latin typeface="Arial" pitchFamily="34" charset="0"/>
                <a:cs typeface="Arial" pitchFamily="34" charset="0"/>
              </a:rPr>
              <a:t>А + А –</a:t>
            </a:r>
          </a:p>
          <a:p>
            <a:pPr algn="ctr">
              <a:buNone/>
            </a:pPr>
            <a:endParaRPr lang="ru-RU" sz="2400" dirty="0">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Бухгалтерия баланси тушунчаси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lvl="0" algn="ctr">
              <a:spcBef>
                <a:spcPts val="0"/>
              </a:spcBef>
              <a:buNone/>
            </a:pPr>
            <a:r>
              <a:rPr lang="ru-RU" sz="2400" b="1" dirty="0" smtClean="0">
                <a:solidFill>
                  <a:srgbClr val="7030A0"/>
                </a:solidFill>
                <a:latin typeface="Arial" pitchFamily="34" charset="0"/>
                <a:cs typeface="Arial" pitchFamily="34" charset="0"/>
              </a:rPr>
              <a:t>2. Ходимларга </a:t>
            </a:r>
            <a:r>
              <a:rPr lang="ru-RU" sz="2400" b="1" dirty="0" err="1" smtClean="0">
                <a:solidFill>
                  <a:srgbClr val="7030A0"/>
                </a:solidFill>
                <a:latin typeface="Arial" pitchFamily="34" charset="0"/>
                <a:cs typeface="Arial" pitchFamily="34" charset="0"/>
              </a:rPr>
              <a:t>ҳисобланган 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ҳақидан даромад</a:t>
            </a:r>
            <a:r>
              <a:rPr lang="ru-RU" sz="2400" b="1" dirty="0" smtClean="0">
                <a:solidFill>
                  <a:srgbClr val="7030A0"/>
                </a:solidFill>
                <a:latin typeface="Arial" pitchFamily="34" charset="0"/>
                <a:cs typeface="Arial" pitchFamily="34" charset="0"/>
              </a:rPr>
              <a:t> соли</a:t>
            </a:r>
            <a:r>
              <a:rPr lang="uz-Cyrl-UZ" sz="2400" b="1" dirty="0" smtClean="0">
                <a:solidFill>
                  <a:srgbClr val="7030A0"/>
                </a:solidFill>
                <a:latin typeface="Arial" pitchFamily="34" charset="0"/>
                <a:cs typeface="Arial" pitchFamily="34" charset="0"/>
              </a:rPr>
              <a:t>ғ</a:t>
            </a:r>
            <a:r>
              <a:rPr lang="ru-RU" sz="2400" b="1" dirty="0" smtClean="0">
                <a:solidFill>
                  <a:srgbClr val="7030A0"/>
                </a:solidFill>
                <a:latin typeface="Arial" pitchFamily="34" charset="0"/>
                <a:cs typeface="Arial" pitchFamily="34" charset="0"/>
              </a:rPr>
              <a:t>и </a:t>
            </a:r>
            <a:r>
              <a:rPr lang="ru-RU" sz="2400" b="1" dirty="0" err="1" smtClean="0">
                <a:solidFill>
                  <a:srgbClr val="7030A0"/>
                </a:solidFill>
                <a:latin typeface="Arial" pitchFamily="34" charset="0"/>
                <a:cs typeface="Arial" pitchFamily="34" charset="0"/>
              </a:rPr>
              <a:t>ушлаб</a:t>
            </a:r>
            <a:r>
              <a:rPr lang="ru-RU" sz="2400" b="1" dirty="0" smtClean="0">
                <a:solidFill>
                  <a:srgbClr val="7030A0"/>
                </a:solidFill>
                <a:latin typeface="Arial" pitchFamily="34" charset="0"/>
                <a:cs typeface="Arial" pitchFamily="34" charset="0"/>
              </a:rPr>
              <a:t> </a:t>
            </a:r>
            <a:r>
              <a:rPr lang="uz-Cyrl-UZ" sz="2400" b="1" dirty="0" smtClean="0">
                <a:solidFill>
                  <a:srgbClr val="7030A0"/>
                </a:solidFill>
                <a:latin typeface="Arial" pitchFamily="34" charset="0"/>
                <a:cs typeface="Arial" pitchFamily="34" charset="0"/>
              </a:rPr>
              <a:t>қ</a:t>
            </a:r>
            <a:r>
              <a:rPr lang="ru-RU" sz="2400" b="1" dirty="0" err="1" smtClean="0">
                <a:solidFill>
                  <a:srgbClr val="7030A0"/>
                </a:solidFill>
                <a:latin typeface="Arial" pitchFamily="34" charset="0"/>
                <a:cs typeface="Arial" pitchFamily="34" charset="0"/>
              </a:rPr>
              <a:t>олин</a:t>
            </a:r>
            <a:r>
              <a:rPr lang="uz-Cyrl-UZ" sz="2400" b="1" dirty="0" smtClean="0">
                <a:solidFill>
                  <a:srgbClr val="7030A0"/>
                </a:solidFill>
                <a:latin typeface="Arial" pitchFamily="34" charset="0"/>
                <a:cs typeface="Arial" pitchFamily="34" charset="0"/>
              </a:rPr>
              <a:t>а</a:t>
            </a:r>
            <a:r>
              <a:rPr lang="ru-RU" sz="2400" b="1" dirty="0" err="1" smtClean="0">
                <a:solidFill>
                  <a:srgbClr val="7030A0"/>
                </a:solidFill>
                <a:latin typeface="Arial" pitchFamily="34" charset="0"/>
                <a:cs typeface="Arial" pitchFamily="34" charset="0"/>
              </a:rPr>
              <a:t>ди</a:t>
            </a:r>
            <a:r>
              <a:rPr lang="ru-RU" sz="2400" b="1" dirty="0" smtClean="0">
                <a:solidFill>
                  <a:srgbClr val="7030A0"/>
                </a:solidFill>
                <a:latin typeface="Arial" pitchFamily="34" charset="0"/>
                <a:cs typeface="Arial" pitchFamily="34" charset="0"/>
              </a:rPr>
              <a:t> 20.000 </a:t>
            </a:r>
            <a:r>
              <a:rPr lang="ru-RU" sz="2400" b="1" dirty="0" err="1" smtClean="0">
                <a:solidFill>
                  <a:srgbClr val="7030A0"/>
                </a:solidFill>
                <a:latin typeface="Arial" pitchFamily="34" charset="0"/>
                <a:cs typeface="Arial" pitchFamily="34" charset="0"/>
              </a:rPr>
              <a:t>сум</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Бу</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жараённинг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маъноси</a:t>
            </a:r>
            <a:r>
              <a:rPr lang="ru-RU" sz="2400" b="1" dirty="0" smtClean="0">
                <a:solidFill>
                  <a:srgbClr val="7030A0"/>
                </a:solidFill>
                <a:latin typeface="Arial" pitchFamily="34" charset="0"/>
                <a:cs typeface="Arial" pitchFamily="34" charset="0"/>
              </a:rPr>
              <a:t> </a:t>
            </a:r>
            <a:r>
              <a:rPr lang="uz-Cyrl-UZ" sz="2400" b="1" dirty="0" smtClean="0">
                <a:solidFill>
                  <a:srgbClr val="7030A0"/>
                </a:solidFill>
                <a:latin typeface="Arial" pitchFamily="34" charset="0"/>
                <a:cs typeface="Arial" pitchFamily="34" charset="0"/>
              </a:rPr>
              <a:t>ш</a:t>
            </a:r>
            <a:r>
              <a:rPr lang="ru-RU" sz="2400" b="1" dirty="0" err="1" smtClean="0">
                <a:solidFill>
                  <a:srgbClr val="7030A0"/>
                </a:solidFill>
                <a:latin typeface="Arial" pitchFamily="34" charset="0"/>
                <a:cs typeface="Arial" pitchFamily="34" charset="0"/>
              </a:rPr>
              <a:t>уки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ходимлар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билан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меҳнат ҳақи юзасидан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ҳисоблашиш суммаси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камайди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Ушлаб</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қолинган даромад</a:t>
            </a:r>
            <a:r>
              <a:rPr lang="ru-RU" sz="2400" b="1" dirty="0" smtClean="0">
                <a:solidFill>
                  <a:srgbClr val="7030A0"/>
                </a:solidFill>
                <a:latin typeface="Arial" pitchFamily="34" charset="0"/>
                <a:cs typeface="Arial" pitchFamily="34" charset="0"/>
              </a:rPr>
              <a:t> соли</a:t>
            </a:r>
            <a:r>
              <a:rPr lang="uz-Cyrl-UZ" sz="2400" b="1" dirty="0" smtClean="0">
                <a:solidFill>
                  <a:srgbClr val="7030A0"/>
                </a:solidFill>
                <a:latin typeface="Arial" pitchFamily="34" charset="0"/>
                <a:cs typeface="Arial" pitchFamily="34" charset="0"/>
              </a:rPr>
              <a:t>ғ</a:t>
            </a:r>
            <a:r>
              <a:rPr lang="ru-RU" sz="2400" b="1" dirty="0" smtClean="0">
                <a:solidFill>
                  <a:srgbClr val="7030A0"/>
                </a:solidFill>
                <a:latin typeface="Arial" pitchFamily="34" charset="0"/>
                <a:cs typeface="Arial" pitchFamily="34" charset="0"/>
              </a:rPr>
              <a:t>и </a:t>
            </a:r>
            <a:r>
              <a:rPr lang="ru-RU" sz="2400" b="1" dirty="0" err="1" smtClean="0">
                <a:solidFill>
                  <a:srgbClr val="7030A0"/>
                </a:solidFill>
                <a:latin typeface="Arial" pitchFamily="34" charset="0"/>
                <a:cs typeface="Arial" pitchFamily="34" charset="0"/>
              </a:rPr>
              <a:t>бюджетга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ўтказилиши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лозимлиги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са</a:t>
            </a:r>
            <a:r>
              <a:rPr lang="uz-Cyrl-UZ" sz="2400" b="1" dirty="0" smtClean="0">
                <a:solidFill>
                  <a:srgbClr val="7030A0"/>
                </a:solidFill>
                <a:latin typeface="Arial" pitchFamily="34" charset="0"/>
                <a:cs typeface="Arial" pitchFamily="34" charset="0"/>
              </a:rPr>
              <a:t>б</a:t>
            </a:r>
            <a:r>
              <a:rPr lang="ru-RU" sz="2400" b="1" dirty="0" err="1" smtClean="0">
                <a:solidFill>
                  <a:srgbClr val="7030A0"/>
                </a:solidFill>
                <a:latin typeface="Arial" pitchFamily="34" charset="0"/>
                <a:cs typeface="Arial" pitchFamily="34" charset="0"/>
              </a:rPr>
              <a:t>абли</a:t>
            </a:r>
            <a:r>
              <a:rPr lang="ru-RU" sz="2400" b="1" dirty="0" smtClean="0">
                <a:solidFill>
                  <a:srgbClr val="7030A0"/>
                </a:solidFill>
                <a:latin typeface="Arial" pitchFamily="34" charset="0"/>
                <a:cs typeface="Arial" pitchFamily="34" charset="0"/>
              </a:rPr>
              <a:t>, бюджет </a:t>
            </a:r>
            <a:r>
              <a:rPr lang="ru-RU" sz="2400" b="1" dirty="0" err="1" smtClean="0">
                <a:solidFill>
                  <a:srgbClr val="7030A0"/>
                </a:solidFill>
                <a:latin typeface="Arial" pitchFamily="34" charset="0"/>
                <a:cs typeface="Arial" pitchFamily="34" charset="0"/>
              </a:rPr>
              <a:t>билан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ҳисоблашиш суммаси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кўпайди</a:t>
            </a:r>
            <a:r>
              <a:rPr lang="ru-RU" sz="2400" b="1" dirty="0" smtClean="0">
                <a:solidFill>
                  <a:srgbClr val="7030A0"/>
                </a:solidFill>
                <a:latin typeface="Arial" pitchFamily="34" charset="0"/>
                <a:cs typeface="Arial" pitchFamily="34" charset="0"/>
              </a:rPr>
              <a:t>. </a:t>
            </a:r>
          </a:p>
          <a:p>
            <a:pPr algn="ctr">
              <a:spcBef>
                <a:spcPts val="0"/>
              </a:spcBef>
              <a:buNone/>
            </a:pPr>
            <a:r>
              <a:rPr lang="ru-RU" sz="2400" b="1" dirty="0" err="1" smtClean="0">
                <a:solidFill>
                  <a:srgbClr val="7030A0"/>
                </a:solidFill>
                <a:latin typeface="Arial" pitchFamily="34" charset="0"/>
                <a:cs typeface="Arial" pitchFamily="34" charset="0"/>
              </a:rPr>
              <a:t>Демак</a:t>
            </a:r>
            <a:r>
              <a:rPr lang="ru-RU" sz="2400" b="1" dirty="0" smtClean="0">
                <a:solidFill>
                  <a:srgbClr val="7030A0"/>
                </a:solidFill>
                <a:latin typeface="Arial" pitchFamily="34" charset="0"/>
                <a:cs typeface="Arial" pitchFamily="34" charset="0"/>
              </a:rPr>
              <a:t> баланс </a:t>
            </a:r>
            <a:r>
              <a:rPr lang="ru-RU" sz="2400" b="1" dirty="0" err="1" smtClean="0">
                <a:solidFill>
                  <a:srgbClr val="7030A0"/>
                </a:solidFill>
                <a:latin typeface="Arial" pitchFamily="34" charset="0"/>
                <a:cs typeface="Arial" pitchFamily="34" charset="0"/>
              </a:rPr>
              <a:t>пассиви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бир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моддасида</a:t>
            </a:r>
            <a:r>
              <a:rPr lang="ru-RU" sz="2400" b="1" dirty="0" smtClean="0">
                <a:solidFill>
                  <a:srgbClr val="7030A0"/>
                </a:solidFill>
                <a:latin typeface="Arial" pitchFamily="34" charset="0"/>
                <a:cs typeface="Arial" pitchFamily="34" charset="0"/>
              </a:rPr>
              <a:t> к</a:t>
            </a:r>
            <a:r>
              <a:rPr lang="uz-Cyrl-UZ" sz="2400" b="1" dirty="0" smtClean="0">
                <a:solidFill>
                  <a:srgbClr val="7030A0"/>
                </a:solidFill>
                <a:latin typeface="Arial" pitchFamily="34" charset="0"/>
                <a:cs typeface="Arial" pitchFamily="34" charset="0"/>
              </a:rPr>
              <a:t>ў</a:t>
            </a:r>
            <a:r>
              <a:rPr lang="ru-RU" sz="2400" b="1" dirty="0" err="1" smtClean="0">
                <a:solidFill>
                  <a:srgbClr val="7030A0"/>
                </a:solidFill>
                <a:latin typeface="Arial" pitchFamily="34" charset="0"/>
                <a:cs typeface="Arial" pitchFamily="34" charset="0"/>
              </a:rPr>
              <a:t>пайиш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иккинчи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моддасида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эса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камайиш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содир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этилди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Шартли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равишда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эса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бу</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ўзгариш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қ</a:t>
            </a:r>
            <a:r>
              <a:rPr lang="uz-Cyrl-UZ" sz="2400" b="1" dirty="0" smtClean="0">
                <a:solidFill>
                  <a:srgbClr val="7030A0"/>
                </a:solidFill>
                <a:latin typeface="Arial" pitchFamily="34" charset="0"/>
                <a:cs typeface="Arial" pitchFamily="34" charset="0"/>
              </a:rPr>
              <a:t>у</a:t>
            </a:r>
            <a:r>
              <a:rPr lang="ru-RU" sz="2400" b="1" dirty="0" err="1" smtClean="0">
                <a:solidFill>
                  <a:srgbClr val="7030A0"/>
                </a:solidFill>
                <a:latin typeface="Arial" pitchFamily="34" charset="0"/>
                <a:cs typeface="Arial" pitchFamily="34" charset="0"/>
              </a:rPr>
              <a:t>йидагича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акс</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эттирилади</a:t>
            </a:r>
            <a:r>
              <a:rPr lang="ru-RU" sz="2400" b="1" dirty="0" smtClean="0">
                <a:solidFill>
                  <a:srgbClr val="7030A0"/>
                </a:solidFill>
                <a:latin typeface="Arial" pitchFamily="34" charset="0"/>
                <a:cs typeface="Arial" pitchFamily="34" charset="0"/>
              </a:rPr>
              <a:t>: </a:t>
            </a:r>
          </a:p>
          <a:p>
            <a:pPr algn="ctr">
              <a:spcBef>
                <a:spcPts val="0"/>
              </a:spcBef>
              <a:buNone/>
            </a:pPr>
            <a:r>
              <a:rPr lang="ru-RU" sz="2400" b="1" dirty="0" smtClean="0">
                <a:solidFill>
                  <a:srgbClr val="7030A0"/>
                </a:solidFill>
                <a:latin typeface="Arial" pitchFamily="34" charset="0"/>
                <a:cs typeface="Arial" pitchFamily="34" charset="0"/>
              </a:rPr>
              <a:t>П+ П</a:t>
            </a:r>
            <a:r>
              <a:rPr lang="uz-Cyrl-UZ" sz="2400" b="1" dirty="0" smtClean="0">
                <a:solidFill>
                  <a:srgbClr val="7030A0"/>
                </a:solidFill>
                <a:latin typeface="Arial" pitchFamily="34" charset="0"/>
                <a:cs typeface="Arial" pitchFamily="34" charset="0"/>
              </a:rPr>
              <a:t>-</a:t>
            </a:r>
            <a:endParaRPr lang="ru-RU"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Бухгалтерия баланси тушунчаси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fontScale="92500" lnSpcReduction="10000"/>
          </a:bodyPr>
          <a:lstStyle/>
          <a:p>
            <a:pPr lvl="0" algn="ctr">
              <a:lnSpc>
                <a:spcPct val="110000"/>
              </a:lnSpc>
              <a:spcBef>
                <a:spcPts val="0"/>
              </a:spcBef>
              <a:buNone/>
            </a:pPr>
            <a:r>
              <a:rPr lang="ru-RU" sz="2400" b="1" dirty="0" smtClean="0">
                <a:solidFill>
                  <a:srgbClr val="7030A0"/>
                </a:solidFill>
                <a:latin typeface="Arial" pitchFamily="34" charset="0"/>
                <a:cs typeface="Arial" pitchFamily="34" charset="0"/>
              </a:rPr>
              <a:t>3. Банкдан </a:t>
            </a:r>
            <a:r>
              <a:rPr lang="ru-RU" sz="2400" b="1" dirty="0" err="1" smtClean="0">
                <a:solidFill>
                  <a:srgbClr val="7030A0"/>
                </a:solidFill>
                <a:latin typeface="Arial" pitchFamily="34" charset="0"/>
                <a:cs typeface="Arial" pitchFamily="34" charset="0"/>
              </a:rPr>
              <a:t>қисқа муддатли</a:t>
            </a:r>
            <a:r>
              <a:rPr lang="ru-RU" sz="2400" b="1" dirty="0" smtClean="0">
                <a:solidFill>
                  <a:srgbClr val="7030A0"/>
                </a:solidFill>
                <a:latin typeface="Arial" pitchFamily="34" charset="0"/>
                <a:cs typeface="Arial" pitchFamily="34" charset="0"/>
              </a:rPr>
              <a:t> кредит </a:t>
            </a:r>
            <a:r>
              <a:rPr lang="ru-RU" sz="2400" b="1" dirty="0" err="1" smtClean="0">
                <a:solidFill>
                  <a:srgbClr val="7030A0"/>
                </a:solidFill>
                <a:latin typeface="Arial" pitchFamily="34" charset="0"/>
                <a:cs typeface="Arial" pitchFamily="34" charset="0"/>
              </a:rPr>
              <a:t>олинди</a:t>
            </a:r>
            <a:r>
              <a:rPr lang="ru-RU" sz="2400" b="1" dirty="0" smtClean="0">
                <a:solidFill>
                  <a:srgbClr val="7030A0"/>
                </a:solidFill>
                <a:latin typeface="Arial" pitchFamily="34" charset="0"/>
                <a:cs typeface="Arial" pitchFamily="34" charset="0"/>
              </a:rPr>
              <a:t>. 7 000.000 </a:t>
            </a:r>
            <a:r>
              <a:rPr lang="ru-RU" sz="2400" b="1" dirty="0" err="1" smtClean="0">
                <a:solidFill>
                  <a:srgbClr val="7030A0"/>
                </a:solidFill>
                <a:latin typeface="Arial" pitchFamily="34" charset="0"/>
                <a:cs typeface="Arial" pitchFamily="34" charset="0"/>
              </a:rPr>
              <a:t>сум</a:t>
            </a:r>
            <a:r>
              <a:rPr lang="ru-RU" sz="2400" b="1" dirty="0" smtClean="0">
                <a:solidFill>
                  <a:srgbClr val="7030A0"/>
                </a:solidFill>
                <a:latin typeface="Arial" pitchFamily="34" charset="0"/>
                <a:cs typeface="Arial" pitchFamily="34" charset="0"/>
              </a:rPr>
              <a:t>. </a:t>
            </a:r>
            <a:r>
              <a:rPr lang="uz-Cyrl-UZ" sz="2400" b="1" dirty="0" smtClean="0">
                <a:solidFill>
                  <a:srgbClr val="7030A0"/>
                </a:solidFill>
                <a:latin typeface="Arial" pitchFamily="34" charset="0"/>
                <a:cs typeface="Arial" pitchFamily="34" charset="0"/>
              </a:rPr>
              <a:t>Хўжалик юритувчи субъект</a:t>
            </a:r>
            <a:r>
              <a:rPr lang="ru-RU" sz="2400" b="1" dirty="0" err="1" smtClean="0">
                <a:solidFill>
                  <a:srgbClr val="7030A0"/>
                </a:solidFill>
                <a:latin typeface="Arial" pitchFamily="34" charset="0"/>
                <a:cs typeface="Arial" pitchFamily="34" charset="0"/>
              </a:rPr>
              <a:t>нинг</a:t>
            </a:r>
            <a:r>
              <a:rPr lang="ru-RU" sz="2400" b="1" dirty="0" smtClean="0">
                <a:solidFill>
                  <a:srgbClr val="7030A0"/>
                </a:solidFill>
                <a:latin typeface="Arial" pitchFamily="34" charset="0"/>
                <a:cs typeface="Arial" pitchFamily="34" charset="0"/>
              </a:rPr>
              <a:t> пул </a:t>
            </a:r>
            <a:r>
              <a:rPr lang="ru-RU" sz="2400" b="1" dirty="0" err="1" smtClean="0">
                <a:solidFill>
                  <a:srgbClr val="7030A0"/>
                </a:solidFill>
                <a:latin typeface="Arial" pitchFamily="34" charset="0"/>
                <a:cs typeface="Arial" pitchFamily="34" charset="0"/>
              </a:rPr>
              <a:t>маблағи ҳам кўпайди</a:t>
            </a:r>
            <a:r>
              <a:rPr lang="ru-RU" sz="2400" b="1" dirty="0" smtClean="0">
                <a:solidFill>
                  <a:srgbClr val="7030A0"/>
                </a:solidFill>
                <a:latin typeface="Arial" pitchFamily="34" charset="0"/>
                <a:cs typeface="Arial" pitchFamily="34" charset="0"/>
              </a:rPr>
              <a:t>, банк </a:t>
            </a:r>
            <a:r>
              <a:rPr lang="ru-RU" sz="2400" b="1" dirty="0" err="1" smtClean="0">
                <a:solidFill>
                  <a:srgbClr val="7030A0"/>
                </a:solidFill>
                <a:latin typeface="Arial" pitchFamily="34" charset="0"/>
                <a:cs typeface="Arial" pitchFamily="34" charset="0"/>
              </a:rPr>
              <a:t>олидаги</a:t>
            </a:r>
            <a:r>
              <a:rPr lang="ru-RU" sz="2400" b="1" dirty="0" smtClean="0">
                <a:solidFill>
                  <a:srgbClr val="7030A0"/>
                </a:solidFill>
                <a:latin typeface="Arial" pitchFamily="34" charset="0"/>
                <a:cs typeface="Arial" pitchFamily="34" charset="0"/>
              </a:rPr>
              <a:t> кредит </a:t>
            </a:r>
            <a:r>
              <a:rPr lang="ru-RU" sz="2400" b="1" dirty="0" err="1" smtClean="0">
                <a:solidFill>
                  <a:srgbClr val="7030A0"/>
                </a:solidFill>
                <a:latin typeface="Arial" pitchFamily="34" charset="0"/>
                <a:cs typeface="Arial" pitchFamily="34" charset="0"/>
              </a:rPr>
              <a:t>юзасидан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мажбурияти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ҳам кўпайди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Демак</a:t>
            </a:r>
            <a:r>
              <a:rPr lang="ru-RU" sz="2400" b="1" dirty="0" smtClean="0">
                <a:solidFill>
                  <a:srgbClr val="7030A0"/>
                </a:solidFill>
                <a:latin typeface="Arial" pitchFamily="34" charset="0"/>
                <a:cs typeface="Arial" pitchFamily="34" charset="0"/>
              </a:rPr>
              <a:t>, баланс </a:t>
            </a:r>
            <a:r>
              <a:rPr lang="ru-RU" sz="2400" b="1" dirty="0" err="1" smtClean="0">
                <a:solidFill>
                  <a:srgbClr val="7030A0"/>
                </a:solidFill>
                <a:latin typeface="Arial" pitchFamily="34" charset="0"/>
                <a:cs typeface="Arial" pitchFamily="34" charset="0"/>
              </a:rPr>
              <a:t>активи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моддасида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ҳам шу</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билан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бирга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пассивининг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моддасида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ҳам кўрсаткичлар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миқдори ошди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яъни</a:t>
            </a:r>
            <a:r>
              <a:rPr lang="ru-RU" sz="2400" b="1" dirty="0" smtClean="0">
                <a:solidFill>
                  <a:srgbClr val="7030A0"/>
                </a:solidFill>
                <a:latin typeface="Arial" pitchFamily="34" charset="0"/>
                <a:cs typeface="Arial" pitchFamily="34" charset="0"/>
              </a:rPr>
              <a:t> </a:t>
            </a:r>
          </a:p>
          <a:p>
            <a:pPr algn="ctr">
              <a:lnSpc>
                <a:spcPct val="110000"/>
              </a:lnSpc>
              <a:spcBef>
                <a:spcPts val="0"/>
              </a:spcBef>
              <a:buNone/>
            </a:pPr>
            <a:r>
              <a:rPr lang="ru-RU" sz="2400" b="1" dirty="0" smtClean="0">
                <a:solidFill>
                  <a:srgbClr val="7030A0"/>
                </a:solidFill>
                <a:latin typeface="Arial" pitchFamily="34" charset="0"/>
                <a:cs typeface="Arial" pitchFamily="34" charset="0"/>
              </a:rPr>
              <a:t>А+ П +</a:t>
            </a:r>
          </a:p>
          <a:p>
            <a:pPr lvl="0" algn="ctr">
              <a:lnSpc>
                <a:spcPct val="110000"/>
              </a:lnSpc>
              <a:spcBef>
                <a:spcPts val="0"/>
              </a:spcBef>
              <a:buNone/>
            </a:pPr>
            <a:r>
              <a:rPr lang="ru-RU" sz="2400" b="1" dirty="0" smtClean="0">
                <a:solidFill>
                  <a:srgbClr val="7030A0"/>
                </a:solidFill>
                <a:latin typeface="Arial" pitchFamily="34" charset="0"/>
                <a:cs typeface="Arial" pitchFamily="34" charset="0"/>
              </a:rPr>
              <a:t>4. </a:t>
            </a:r>
            <a:r>
              <a:rPr lang="ru-RU" sz="2400" b="1" dirty="0" smtClean="0">
                <a:solidFill>
                  <a:srgbClr val="7030A0"/>
                </a:solidFill>
                <a:latin typeface="Arial" pitchFamily="34" charset="0"/>
                <a:cs typeface="Arial" pitchFamily="34" charset="0"/>
              </a:rPr>
              <a:t>Ходимларга </a:t>
            </a:r>
            <a:r>
              <a:rPr lang="ru-RU" sz="2400" b="1" dirty="0" err="1" smtClean="0">
                <a:solidFill>
                  <a:srgbClr val="7030A0"/>
                </a:solidFill>
                <a:latin typeface="Arial" pitchFamily="34" charset="0"/>
                <a:cs typeface="Arial" pitchFamily="34" charset="0"/>
              </a:rPr>
              <a:t>ҳисобланган меҳнат ҳақи ҳисоблов-тўлов </a:t>
            </a:r>
            <a:r>
              <a:rPr lang="ru-RU" sz="2400" b="1" dirty="0" smtClean="0">
                <a:solidFill>
                  <a:srgbClr val="7030A0"/>
                </a:solidFill>
                <a:latin typeface="Arial" pitchFamily="34" charset="0"/>
                <a:cs typeface="Arial" pitchFamily="34" charset="0"/>
              </a:rPr>
              <a:t>ведомости </a:t>
            </a:r>
            <a:r>
              <a:rPr lang="ru-RU" sz="2400" b="1" dirty="0" err="1" smtClean="0">
                <a:solidFill>
                  <a:srgbClr val="7030A0"/>
                </a:solidFill>
                <a:latin typeface="Arial" pitchFamily="34" charset="0"/>
                <a:cs typeface="Arial" pitchFamily="34" charset="0"/>
              </a:rPr>
              <a:t>асосида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кассадан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берилди</a:t>
            </a:r>
            <a:r>
              <a:rPr lang="ru-RU" sz="2400" b="1" dirty="0" smtClean="0">
                <a:solidFill>
                  <a:srgbClr val="7030A0"/>
                </a:solidFill>
                <a:latin typeface="Arial" pitchFamily="34" charset="0"/>
                <a:cs typeface="Arial" pitchFamily="34" charset="0"/>
              </a:rPr>
              <a:t> 50.000 </a:t>
            </a:r>
            <a:r>
              <a:rPr lang="ru-RU" sz="2400" b="1" dirty="0" err="1" smtClean="0">
                <a:solidFill>
                  <a:srgbClr val="7030A0"/>
                </a:solidFill>
                <a:latin typeface="Arial" pitchFamily="34" charset="0"/>
                <a:cs typeface="Arial" pitchFamily="34" charset="0"/>
              </a:rPr>
              <a:t>сўм</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Бу</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жараённи</a:t>
            </a:r>
            <a:r>
              <a:rPr lang="ru-RU" sz="2400" b="1" dirty="0" smtClean="0">
                <a:solidFill>
                  <a:srgbClr val="7030A0"/>
                </a:solidFill>
                <a:latin typeface="Arial" pitchFamily="34" charset="0"/>
                <a:cs typeface="Arial" pitchFamily="34" charset="0"/>
              </a:rPr>
              <a:t> та</a:t>
            </a:r>
            <a:r>
              <a:rPr lang="uz-Cyrl-UZ" sz="2400" b="1" dirty="0" smtClean="0">
                <a:solidFill>
                  <a:srgbClr val="7030A0"/>
                </a:solidFill>
                <a:latin typeface="Arial" pitchFamily="34" charset="0"/>
                <a:cs typeface="Arial" pitchFamily="34" charset="0"/>
              </a:rPr>
              <a:t>ҳ</a:t>
            </a:r>
            <a:r>
              <a:rPr lang="ru-RU" sz="2400" b="1" dirty="0" smtClean="0">
                <a:solidFill>
                  <a:srgbClr val="7030A0"/>
                </a:solidFill>
                <a:latin typeface="Arial" pitchFamily="34" charset="0"/>
                <a:cs typeface="Arial" pitchFamily="34" charset="0"/>
              </a:rPr>
              <a:t>лил </a:t>
            </a:r>
            <a:r>
              <a:rPr lang="ru-RU" sz="2400" b="1" dirty="0" err="1" smtClean="0">
                <a:solidFill>
                  <a:srgbClr val="7030A0"/>
                </a:solidFill>
                <a:latin typeface="Arial" pitchFamily="34" charset="0"/>
                <a:cs typeface="Arial" pitchFamily="34" charset="0"/>
              </a:rPr>
              <a:t>этиб</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ўргансак</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нақд </a:t>
            </a:r>
            <a:r>
              <a:rPr lang="ru-RU" sz="2400" b="1" dirty="0" smtClean="0">
                <a:solidFill>
                  <a:srgbClr val="7030A0"/>
                </a:solidFill>
                <a:latin typeface="Arial" pitchFamily="34" charset="0"/>
                <a:cs typeface="Arial" pitchFamily="34" charset="0"/>
              </a:rPr>
              <a:t>пул </a:t>
            </a:r>
            <a:r>
              <a:rPr lang="ru-RU" sz="2400" b="1" dirty="0" err="1" smtClean="0">
                <a:solidFill>
                  <a:srgbClr val="7030A0"/>
                </a:solidFill>
                <a:latin typeface="Arial" pitchFamily="34" charset="0"/>
                <a:cs typeface="Arial" pitchFamily="34" charset="0"/>
              </a:rPr>
              <a:t>миқдори камайганини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ҳамда ходимларга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меҳнат ҳақи юзасидан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мажбурият</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ҳам камайганини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тушуниб</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оламиз</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демак</a:t>
            </a:r>
            <a:r>
              <a:rPr lang="ru-RU" sz="2400" b="1" dirty="0" smtClean="0">
                <a:solidFill>
                  <a:srgbClr val="7030A0"/>
                </a:solidFill>
                <a:latin typeface="Arial" pitchFamily="34" charset="0"/>
                <a:cs typeface="Arial" pitchFamily="34" charset="0"/>
              </a:rPr>
              <a:t>: </a:t>
            </a:r>
          </a:p>
          <a:p>
            <a:pPr algn="ctr">
              <a:lnSpc>
                <a:spcPct val="110000"/>
              </a:lnSpc>
              <a:spcBef>
                <a:spcPts val="0"/>
              </a:spcBef>
              <a:buNone/>
            </a:pPr>
            <a:r>
              <a:rPr lang="ru-RU" sz="2400" b="1" dirty="0" smtClean="0">
                <a:solidFill>
                  <a:srgbClr val="7030A0"/>
                </a:solidFill>
                <a:latin typeface="Arial" pitchFamily="34" charset="0"/>
                <a:cs typeface="Arial" pitchFamily="34" charset="0"/>
              </a:rPr>
              <a:t>А – П–</a:t>
            </a:r>
          </a:p>
          <a:p>
            <a:pPr algn="ctr">
              <a:buNone/>
            </a:pPr>
            <a:endParaRPr lang="ru-RU" sz="2400" dirty="0">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Бухгалтерия балансининг актив қисми</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500174"/>
            <a:ext cx="8229600" cy="4625989"/>
          </a:xfrm>
        </p:spPr>
        <p:txBody>
          <a:bodyPr>
            <a:normAutofit/>
          </a:bodyPr>
          <a:lstStyle/>
          <a:p>
            <a:pPr algn="ctr">
              <a:spcBef>
                <a:spcPts val="0"/>
              </a:spcBef>
              <a:buNone/>
            </a:pPr>
            <a:r>
              <a:rPr lang="uz-Cyrl-UZ" sz="2400" b="1" dirty="0" smtClean="0">
                <a:solidFill>
                  <a:srgbClr val="7030A0"/>
                </a:solidFill>
                <a:latin typeface="Arial" pitchFamily="34" charset="0"/>
                <a:cs typeface="Arial" pitchFamily="34" charset="0"/>
              </a:rPr>
              <a:t>Актив – бу Компанияга тегишли мукларни ва ресурсларни жойлаштирилишидир.</a:t>
            </a:r>
          </a:p>
          <a:p>
            <a:pPr algn="ctr">
              <a:spcBef>
                <a:spcPts val="0"/>
              </a:spcBef>
              <a:buNone/>
            </a:pPr>
            <a:r>
              <a:rPr lang="uz-Cyrl-UZ" sz="2400" b="1" dirty="0" smtClean="0">
                <a:solidFill>
                  <a:srgbClr val="7030A0"/>
                </a:solidFill>
                <a:latin typeface="Arial" pitchFamily="34" charset="0"/>
                <a:cs typeface="Arial" pitchFamily="34" charset="0"/>
              </a:rPr>
              <a:t>Халқаро амалиётда компания активлари бухгалтерия балансида 2 гуруҳга ажратилган ҳолда акс эттирилади:</a:t>
            </a:r>
          </a:p>
          <a:p>
            <a:pPr algn="ctr">
              <a:spcBef>
                <a:spcPts val="0"/>
              </a:spcBef>
              <a:buNone/>
            </a:pPr>
            <a:r>
              <a:rPr lang="uz-Cyrl-UZ" sz="2400" b="1" dirty="0" smtClean="0">
                <a:solidFill>
                  <a:srgbClr val="7030A0"/>
                </a:solidFill>
                <a:latin typeface="Arial" pitchFamily="34" charset="0"/>
                <a:cs typeface="Arial" pitchFamily="34" charset="0"/>
              </a:rPr>
              <a:t>1. Айланмадан ташқари активлар</a:t>
            </a:r>
          </a:p>
          <a:p>
            <a:pPr algn="ctr">
              <a:spcBef>
                <a:spcPts val="0"/>
              </a:spcBef>
              <a:buNone/>
            </a:pPr>
            <a:r>
              <a:rPr lang="uz-Cyrl-UZ" sz="2400" b="1" dirty="0" smtClean="0">
                <a:solidFill>
                  <a:srgbClr val="7030A0"/>
                </a:solidFill>
                <a:latin typeface="Arial" pitchFamily="34" charset="0"/>
                <a:cs typeface="Arial" pitchFamily="34" charset="0"/>
              </a:rPr>
              <a:t>2. Айланмадаги </a:t>
            </a:r>
            <a:r>
              <a:rPr lang="uz-Cyrl-UZ" sz="2400" b="1" dirty="0" smtClean="0">
                <a:solidFill>
                  <a:srgbClr val="7030A0"/>
                </a:solidFill>
                <a:latin typeface="Arial" pitchFamily="34" charset="0"/>
                <a:cs typeface="Arial" pitchFamily="34" charset="0"/>
              </a:rPr>
              <a:t>активлар </a:t>
            </a:r>
            <a:r>
              <a:rPr lang="ru-RU" sz="2400" b="1" dirty="0" smtClean="0">
                <a:solidFill>
                  <a:srgbClr val="7030A0"/>
                </a:solidFill>
                <a:latin typeface="Arial" pitchFamily="34" charset="0"/>
                <a:cs typeface="Arial" pitchFamily="34" charset="0"/>
              </a:rPr>
              <a:t>[5]. </a:t>
            </a:r>
            <a:endParaRPr lang="uz-Cyrl-UZ"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Ўзбекистон амалиётида компанияларнинг айланмадан ташқари активлари узоқ муддатли активлар дейилади, айланмадаги активлар жорий активлар дейилади.</a:t>
            </a:r>
          </a:p>
          <a:p>
            <a:pPr algn="ctr">
              <a:buNone/>
            </a:pPr>
            <a:endParaRPr lang="uz-Cyrl-UZ" sz="2400" dirty="0" smtClean="0">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Бухгалтерия балансининг актив қисми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556792"/>
            <a:ext cx="8229600" cy="4569371"/>
          </a:xfrm>
        </p:spPr>
        <p:txBody>
          <a:bodyPr>
            <a:normAutofit/>
          </a:bodyPr>
          <a:lstStyle/>
          <a:p>
            <a:pPr algn="ctr">
              <a:buNone/>
            </a:pPr>
            <a:r>
              <a:rPr lang="uz-Cyrl-UZ" sz="2800" b="1" u="sng" dirty="0" smtClean="0">
                <a:solidFill>
                  <a:srgbClr val="7030A0"/>
                </a:solidFill>
                <a:latin typeface="Arial" pitchFamily="34" charset="0"/>
                <a:cs typeface="Arial" pitchFamily="34" charset="0"/>
              </a:rPr>
              <a:t>Узоқ муддатли активлар таркиби:</a:t>
            </a:r>
          </a:p>
          <a:p>
            <a:pPr algn="ctr">
              <a:buNone/>
            </a:pPr>
            <a:r>
              <a:rPr lang="uz-Cyrl-UZ" sz="2400" b="1" dirty="0" smtClean="0">
                <a:solidFill>
                  <a:srgbClr val="7030A0"/>
                </a:solidFill>
                <a:latin typeface="Arial" pitchFamily="34" charset="0"/>
                <a:cs typeface="Arial" pitchFamily="34" charset="0"/>
              </a:rPr>
              <a:t>* Асосий воситалар</a:t>
            </a:r>
          </a:p>
          <a:p>
            <a:pPr algn="ctr">
              <a:buNone/>
            </a:pPr>
            <a:r>
              <a:rPr lang="uz-Cyrl-UZ" sz="2400" b="1" dirty="0" smtClean="0">
                <a:solidFill>
                  <a:srgbClr val="7030A0"/>
                </a:solidFill>
                <a:latin typeface="Arial" pitchFamily="34" charset="0"/>
                <a:cs typeface="Arial" pitchFamily="34" charset="0"/>
              </a:rPr>
              <a:t>* Номоддий активлар</a:t>
            </a:r>
          </a:p>
          <a:p>
            <a:pPr algn="ctr">
              <a:buNone/>
            </a:pPr>
            <a:r>
              <a:rPr lang="uz-Cyrl-UZ" sz="2400" b="1" dirty="0" smtClean="0">
                <a:solidFill>
                  <a:srgbClr val="7030A0"/>
                </a:solidFill>
                <a:latin typeface="Arial" pitchFamily="34" charset="0"/>
                <a:cs typeface="Arial" pitchFamily="34" charset="0"/>
              </a:rPr>
              <a:t>* Амортизация суммаси</a:t>
            </a:r>
          </a:p>
          <a:p>
            <a:pPr algn="ctr">
              <a:buNone/>
            </a:pPr>
            <a:r>
              <a:rPr lang="uz-Cyrl-UZ" sz="2400" b="1" dirty="0" smtClean="0">
                <a:solidFill>
                  <a:srgbClr val="7030A0"/>
                </a:solidFill>
                <a:latin typeface="Arial" pitchFamily="34" charset="0"/>
                <a:cs typeface="Arial" pitchFamily="34" charset="0"/>
              </a:rPr>
              <a:t>* Узоқ муддатли инвестициялар</a:t>
            </a:r>
          </a:p>
          <a:p>
            <a:pPr algn="ctr">
              <a:buNone/>
            </a:pPr>
            <a:r>
              <a:rPr lang="uz-Cyrl-UZ" sz="2400" b="1" dirty="0" smtClean="0">
                <a:solidFill>
                  <a:srgbClr val="7030A0"/>
                </a:solidFill>
                <a:latin typeface="Arial" pitchFamily="34" charset="0"/>
                <a:cs typeface="Arial" pitchFamily="34" charset="0"/>
              </a:rPr>
              <a:t>* Ўрнатиладиган ускуналар</a:t>
            </a:r>
          </a:p>
          <a:p>
            <a:pPr algn="ctr">
              <a:buNone/>
            </a:pPr>
            <a:r>
              <a:rPr lang="uz-Cyrl-UZ" sz="2400" b="1" dirty="0" smtClean="0">
                <a:solidFill>
                  <a:srgbClr val="7030A0"/>
                </a:solidFill>
                <a:latin typeface="Arial" pitchFamily="34" charset="0"/>
                <a:cs typeface="Arial" pitchFamily="34" charset="0"/>
              </a:rPr>
              <a:t>* Капитал қуйилмалар</a:t>
            </a:r>
          </a:p>
          <a:p>
            <a:pPr algn="ctr">
              <a:buNone/>
            </a:pPr>
            <a:r>
              <a:rPr lang="uz-Cyrl-UZ" sz="2400" b="1" dirty="0" smtClean="0">
                <a:solidFill>
                  <a:srgbClr val="7030A0"/>
                </a:solidFill>
                <a:latin typeface="Arial" pitchFamily="34" charset="0"/>
                <a:cs typeface="Arial" pitchFamily="34" charset="0"/>
              </a:rPr>
              <a:t>* Узоқ муддатли дебитор қарздорлик</a:t>
            </a:r>
          </a:p>
          <a:p>
            <a:pPr algn="ctr">
              <a:buNone/>
            </a:pPr>
            <a:r>
              <a:rPr lang="uz-Cyrl-UZ" sz="2400" b="1" dirty="0" smtClean="0">
                <a:solidFill>
                  <a:srgbClr val="7030A0"/>
                </a:solidFill>
                <a:latin typeface="Arial" pitchFamily="34" charset="0"/>
                <a:cs typeface="Arial" pitchFamily="34" charset="0"/>
              </a:rPr>
              <a:t>* Узоқ муддатли кечиктирилган </a:t>
            </a:r>
            <a:r>
              <a:rPr lang="uz-Cyrl-UZ" sz="2400" b="1" dirty="0" smtClean="0">
                <a:solidFill>
                  <a:srgbClr val="7030A0"/>
                </a:solidFill>
                <a:latin typeface="Arial" pitchFamily="34" charset="0"/>
                <a:cs typeface="Arial" pitchFamily="34" charset="0"/>
              </a:rPr>
              <a:t>харажатлар </a:t>
            </a:r>
            <a:r>
              <a:rPr lang="ru-RU" sz="2400" b="1" dirty="0" smtClean="0">
                <a:solidFill>
                  <a:srgbClr val="7030A0"/>
                </a:solidFill>
                <a:latin typeface="Arial" pitchFamily="34" charset="0"/>
                <a:cs typeface="Arial" pitchFamily="34" charset="0"/>
              </a:rPr>
              <a:t>[5]. </a:t>
            </a:r>
            <a:endParaRPr lang="uz-Cyrl-UZ" sz="2400" b="1" dirty="0" smtClean="0">
              <a:solidFill>
                <a:srgbClr val="7030A0"/>
              </a:solidFill>
              <a:latin typeface="Arial" pitchFamily="34" charset="0"/>
              <a:cs typeface="Arial" pitchFamily="34" charset="0"/>
            </a:endParaRPr>
          </a:p>
          <a:p>
            <a:pPr algn="ctr">
              <a:buNone/>
            </a:pPr>
            <a:endParaRPr lang="uz-Cyrl-UZ" sz="2400" b="1" dirty="0" smtClean="0">
              <a:solidFill>
                <a:srgbClr val="7030A0"/>
              </a:solidFill>
              <a:latin typeface="Arial" pitchFamily="34" charset="0"/>
              <a:cs typeface="Arial" pitchFamily="34" charset="0"/>
            </a:endParaRPr>
          </a:p>
          <a:p>
            <a:pPr algn="ctr">
              <a:buNone/>
            </a:pPr>
            <a:endParaRPr lang="ru-RU" sz="2400" dirty="0" smtClean="0">
              <a:solidFill>
                <a:srgbClr val="7030A0"/>
              </a:solidFill>
              <a:latin typeface="Arial" pitchFamily="34" charset="0"/>
              <a:cs typeface="Arial" pitchFamily="34" charset="0"/>
            </a:endParaRPr>
          </a:p>
          <a:p>
            <a:pPr algn="ctr">
              <a:spcBef>
                <a:spcPts val="0"/>
              </a:spcBef>
              <a:buNone/>
            </a:pPr>
            <a:endParaRPr lang="uz-Cyrl-UZ" sz="2400" b="1" dirty="0" smtClean="0">
              <a:solidFill>
                <a:srgbClr val="7030A0"/>
              </a:solidFill>
              <a:latin typeface="Arial" pitchFamily="34" charset="0"/>
              <a:cs typeface="Arial" pitchFamily="34" charset="0"/>
            </a:endParaRPr>
          </a:p>
          <a:p>
            <a:pPr algn="ctr">
              <a:spcBef>
                <a:spcPts val="0"/>
              </a:spcBef>
              <a:buNone/>
            </a:pPr>
            <a:endParaRPr lang="uz-Cyrl-UZ" sz="2400" dirty="0" smtClean="0">
              <a:latin typeface="Arial" pitchFamily="34" charset="0"/>
              <a:cs typeface="Arial" pitchFamily="34" charset="0"/>
            </a:endParaRPr>
          </a:p>
          <a:p>
            <a:pPr algn="ctr">
              <a:buNone/>
            </a:pPr>
            <a:endParaRPr lang="ru-RU" sz="2800" dirty="0">
              <a:latin typeface="Arial" pitchFamily="34" charset="0"/>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Бухгалтерия балансининг актив қисми</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714488"/>
            <a:ext cx="8229600" cy="4411675"/>
          </a:xfrm>
        </p:spPr>
        <p:txBody>
          <a:bodyPr>
            <a:normAutofit/>
          </a:bodyPr>
          <a:lstStyle/>
          <a:p>
            <a:pPr algn="ctr">
              <a:buNone/>
            </a:pPr>
            <a:r>
              <a:rPr lang="uz-Cyrl-UZ" sz="2800" b="1" u="sng" dirty="0" smtClean="0">
                <a:solidFill>
                  <a:srgbClr val="7030A0"/>
                </a:solidFill>
                <a:latin typeface="Arial" pitchFamily="34" charset="0"/>
                <a:cs typeface="Arial" pitchFamily="34" charset="0"/>
              </a:rPr>
              <a:t>Жорий активларнинг таркиби:</a:t>
            </a:r>
          </a:p>
          <a:p>
            <a:pPr algn="ctr">
              <a:buNone/>
            </a:pPr>
            <a:r>
              <a:rPr lang="uz-Cyrl-UZ" sz="2400" b="1" dirty="0" smtClean="0">
                <a:solidFill>
                  <a:srgbClr val="7030A0"/>
                </a:solidFill>
                <a:latin typeface="Arial" pitchFamily="34" charset="0"/>
                <a:cs typeface="Arial" pitchFamily="34" charset="0"/>
              </a:rPr>
              <a:t>* Товар-моддий захиралар</a:t>
            </a:r>
          </a:p>
          <a:p>
            <a:pPr algn="ctr">
              <a:buNone/>
            </a:pPr>
            <a:r>
              <a:rPr lang="uz-Cyrl-UZ" sz="2400" b="1" dirty="0" smtClean="0">
                <a:solidFill>
                  <a:srgbClr val="7030A0"/>
                </a:solidFill>
                <a:latin typeface="Arial" pitchFamily="34" charset="0"/>
                <a:cs typeface="Arial" pitchFamily="34" charset="0"/>
              </a:rPr>
              <a:t>* Келгуси давр харажатлари</a:t>
            </a:r>
          </a:p>
          <a:p>
            <a:pPr algn="ctr">
              <a:buNone/>
            </a:pPr>
            <a:r>
              <a:rPr lang="uz-Cyrl-UZ" sz="2400" b="1" dirty="0" smtClean="0">
                <a:solidFill>
                  <a:srgbClr val="7030A0"/>
                </a:solidFill>
                <a:latin typeface="Arial" pitchFamily="34" charset="0"/>
                <a:cs typeface="Arial" pitchFamily="34" charset="0"/>
              </a:rPr>
              <a:t>* Кечиктирилган харажатлар</a:t>
            </a:r>
          </a:p>
          <a:p>
            <a:pPr algn="ctr">
              <a:buNone/>
            </a:pPr>
            <a:r>
              <a:rPr lang="uz-Cyrl-UZ" sz="2400" b="1" dirty="0" smtClean="0">
                <a:solidFill>
                  <a:srgbClr val="7030A0"/>
                </a:solidFill>
                <a:latin typeface="Arial" pitchFamily="34" charset="0"/>
                <a:cs typeface="Arial" pitchFamily="34" charset="0"/>
              </a:rPr>
              <a:t>* Қисқа муддатли дебитор қарздорлик</a:t>
            </a:r>
          </a:p>
          <a:p>
            <a:pPr algn="ctr">
              <a:buNone/>
            </a:pPr>
            <a:r>
              <a:rPr lang="uz-Cyrl-UZ" sz="2400" b="1" dirty="0" smtClean="0">
                <a:solidFill>
                  <a:srgbClr val="7030A0"/>
                </a:solidFill>
                <a:latin typeface="Arial" pitchFamily="34" charset="0"/>
                <a:cs typeface="Arial" pitchFamily="34" charset="0"/>
              </a:rPr>
              <a:t>* Пул маблағлари</a:t>
            </a:r>
          </a:p>
          <a:p>
            <a:pPr algn="ctr">
              <a:buNone/>
            </a:pPr>
            <a:r>
              <a:rPr lang="uz-Cyrl-UZ" sz="2400" b="1" dirty="0" smtClean="0">
                <a:solidFill>
                  <a:srgbClr val="7030A0"/>
                </a:solidFill>
                <a:latin typeface="Arial" pitchFamily="34" charset="0"/>
                <a:cs typeface="Arial" pitchFamily="34" charset="0"/>
              </a:rPr>
              <a:t>* Қисқа муддатли </a:t>
            </a:r>
            <a:r>
              <a:rPr lang="uz-Cyrl-UZ" sz="2400" b="1" dirty="0" smtClean="0">
                <a:solidFill>
                  <a:srgbClr val="7030A0"/>
                </a:solidFill>
                <a:latin typeface="Arial" pitchFamily="34" charset="0"/>
                <a:cs typeface="Arial" pitchFamily="34" charset="0"/>
              </a:rPr>
              <a:t>инвестициялар </a:t>
            </a:r>
            <a:r>
              <a:rPr lang="ru-RU" sz="2400" b="1" dirty="0" smtClean="0">
                <a:solidFill>
                  <a:srgbClr val="7030A0"/>
                </a:solidFill>
                <a:latin typeface="Arial" pitchFamily="34" charset="0"/>
                <a:cs typeface="Arial" pitchFamily="34" charset="0"/>
              </a:rPr>
              <a:t>[4]. </a:t>
            </a:r>
            <a:endParaRPr lang="uz-Cyrl-UZ" sz="2400" b="1" dirty="0" smtClean="0">
              <a:solidFill>
                <a:srgbClr val="7030A0"/>
              </a:solidFill>
              <a:latin typeface="Arial" pitchFamily="34" charset="0"/>
              <a:cs typeface="Arial" pitchFamily="34" charset="0"/>
            </a:endParaRPr>
          </a:p>
          <a:p>
            <a:pPr algn="ctr">
              <a:buNone/>
            </a:pPr>
            <a:endParaRPr lang="uz-Cyrl-UZ" sz="2400" b="1" dirty="0" smtClean="0">
              <a:solidFill>
                <a:srgbClr val="7030A0"/>
              </a:solidFill>
              <a:latin typeface="Arial" pitchFamily="34" charset="0"/>
              <a:cs typeface="Arial" pitchFamily="34" charset="0"/>
            </a:endParaRPr>
          </a:p>
          <a:p>
            <a:pPr algn="ctr">
              <a:buNone/>
            </a:pPr>
            <a:endParaRPr lang="uz-Cyrl-UZ"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Корхонанинг бухгалтерия балансида пул маблағларининг жойлашиши</a:t>
            </a:r>
            <a:endParaRPr lang="ru-RU" sz="2400" b="1" dirty="0">
              <a:solidFill>
                <a:srgbClr val="0070C0"/>
              </a:solidFill>
              <a:latin typeface="Arial" pitchFamily="34" charset="0"/>
              <a:cs typeface="Arial" pitchFamily="34" charset="0"/>
            </a:endParaRPr>
          </a:p>
        </p:txBody>
      </p:sp>
      <p:graphicFrame>
        <p:nvGraphicFramePr>
          <p:cNvPr id="4" name="Таблица 3"/>
          <p:cNvGraphicFramePr>
            <a:graphicFrameLocks noGrp="1"/>
          </p:cNvGraphicFramePr>
          <p:nvPr/>
        </p:nvGraphicFramePr>
        <p:xfrm>
          <a:off x="1601470" y="1785927"/>
          <a:ext cx="5941060" cy="3000193"/>
        </p:xfrm>
        <a:graphic>
          <a:graphicData uri="http://schemas.openxmlformats.org/drawingml/2006/table">
            <a:tbl>
              <a:tblPr/>
              <a:tblGrid>
                <a:gridCol w="5311140"/>
                <a:gridCol w="629920"/>
              </a:tblGrid>
              <a:tr h="557216">
                <a:tc>
                  <a:txBody>
                    <a:bodyPr/>
                    <a:lstStyle/>
                    <a:p>
                      <a:pPr>
                        <a:lnSpc>
                          <a:spcPct val="107000"/>
                        </a:lnSpc>
                        <a:spcAft>
                          <a:spcPts val="0"/>
                        </a:spcAft>
                      </a:pPr>
                      <a:r>
                        <a:rPr lang="ru-RU" sz="2000" b="1" dirty="0">
                          <a:solidFill>
                            <a:srgbClr val="7030A0"/>
                          </a:solidFill>
                          <a:latin typeface="Arial" pitchFamily="34" charset="0"/>
                          <a:ea typeface="Times New Roman"/>
                          <a:cs typeface="Arial" pitchFamily="34" charset="0"/>
                        </a:rPr>
                        <a:t>Пул </a:t>
                      </a:r>
                      <a:r>
                        <a:rPr lang="ru-RU" sz="2000" b="1" dirty="0" err="1">
                          <a:solidFill>
                            <a:srgbClr val="7030A0"/>
                          </a:solidFill>
                          <a:latin typeface="Arial" pitchFamily="34" charset="0"/>
                          <a:ea typeface="Times New Roman"/>
                          <a:cs typeface="Arial" pitchFamily="34" charset="0"/>
                        </a:rPr>
                        <a:t>маблағлари</a:t>
                      </a:r>
                      <a:r>
                        <a:rPr lang="ru-RU" sz="2000" b="1" dirty="0">
                          <a:solidFill>
                            <a:srgbClr val="7030A0"/>
                          </a:solidFill>
                          <a:latin typeface="Arial" pitchFamily="34" charset="0"/>
                          <a:ea typeface="Times New Roman"/>
                          <a:cs typeface="Arial" pitchFamily="34" charset="0"/>
                        </a:rPr>
                        <a:t>, </a:t>
                      </a:r>
                      <a:r>
                        <a:rPr lang="ru-RU" sz="2000" b="1" dirty="0" err="1">
                          <a:solidFill>
                            <a:srgbClr val="7030A0"/>
                          </a:solidFill>
                          <a:latin typeface="Arial" pitchFamily="34" charset="0"/>
                          <a:ea typeface="Times New Roman"/>
                          <a:cs typeface="Arial" pitchFamily="34" charset="0"/>
                        </a:rPr>
                        <a:t>жами</a:t>
                      </a:r>
                      <a:r>
                        <a:rPr lang="ru-RU" sz="2000" b="1" dirty="0">
                          <a:solidFill>
                            <a:srgbClr val="7030A0"/>
                          </a:solidFill>
                          <a:latin typeface="Arial" pitchFamily="34" charset="0"/>
                          <a:ea typeface="Times New Roman"/>
                          <a:cs typeface="Arial" pitchFamily="34" charset="0"/>
                        </a:rPr>
                        <a:t> (сатр.330+340+350+360) </a:t>
                      </a:r>
                      <a:r>
                        <a:rPr lang="ru-RU" sz="2000" b="1" dirty="0" err="1">
                          <a:solidFill>
                            <a:srgbClr val="7030A0"/>
                          </a:solidFill>
                          <a:latin typeface="Arial" pitchFamily="34" charset="0"/>
                          <a:ea typeface="Times New Roman"/>
                          <a:cs typeface="Arial" pitchFamily="34" charset="0"/>
                        </a:rPr>
                        <a:t>шу</a:t>
                      </a:r>
                      <a:r>
                        <a:rPr lang="ru-RU" sz="2000" b="1" dirty="0">
                          <a:solidFill>
                            <a:srgbClr val="7030A0"/>
                          </a:solidFill>
                          <a:latin typeface="Arial" pitchFamily="34" charset="0"/>
                          <a:ea typeface="Times New Roman"/>
                          <a:cs typeface="Arial" pitchFamily="34" charset="0"/>
                        </a:rPr>
                        <a:t> </a:t>
                      </a:r>
                      <a:r>
                        <a:rPr lang="ru-RU" sz="2000" b="1" dirty="0" err="1">
                          <a:solidFill>
                            <a:srgbClr val="7030A0"/>
                          </a:solidFill>
                          <a:latin typeface="Arial" pitchFamily="34" charset="0"/>
                          <a:ea typeface="Times New Roman"/>
                          <a:cs typeface="Arial" pitchFamily="34" charset="0"/>
                        </a:rPr>
                        <a:t>жумладан</a:t>
                      </a:r>
                      <a:r>
                        <a:rPr lang="ru-RU" sz="2000" b="1" dirty="0">
                          <a:solidFill>
                            <a:srgbClr val="7030A0"/>
                          </a:solidFill>
                          <a:latin typeface="Arial" pitchFamily="34" charset="0"/>
                          <a:ea typeface="Times New Roman"/>
                          <a:cs typeface="Arial" pitchFamily="34" charset="0"/>
                        </a:rPr>
                        <a:t>:</a:t>
                      </a:r>
                      <a:endParaRPr lang="ru-RU" sz="20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2000">
                          <a:solidFill>
                            <a:srgbClr val="7030A0"/>
                          </a:solidFill>
                          <a:latin typeface="Arial" pitchFamily="34" charset="0"/>
                          <a:ea typeface="Times New Roman"/>
                          <a:cs typeface="Arial" pitchFamily="34" charset="0"/>
                        </a:rPr>
                        <a:t>320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7216">
                <a:tc>
                  <a:txBody>
                    <a:bodyPr/>
                    <a:lstStyle/>
                    <a:p>
                      <a:pPr>
                        <a:lnSpc>
                          <a:spcPct val="107000"/>
                        </a:lnSpc>
                        <a:spcAft>
                          <a:spcPts val="0"/>
                        </a:spcAft>
                      </a:pPr>
                      <a:r>
                        <a:rPr lang="ru-RU" sz="2000" dirty="0" err="1">
                          <a:solidFill>
                            <a:srgbClr val="7030A0"/>
                          </a:solidFill>
                          <a:latin typeface="Arial" pitchFamily="34" charset="0"/>
                          <a:ea typeface="Times New Roman"/>
                          <a:cs typeface="Arial" pitchFamily="34" charset="0"/>
                        </a:rPr>
                        <a:t>Кассадаги</a:t>
                      </a:r>
                      <a:r>
                        <a:rPr lang="ru-RU" sz="2000" dirty="0">
                          <a:solidFill>
                            <a:srgbClr val="7030A0"/>
                          </a:solidFill>
                          <a:latin typeface="Arial" pitchFamily="34" charset="0"/>
                          <a:ea typeface="Times New Roman"/>
                          <a:cs typeface="Arial" pitchFamily="34" charset="0"/>
                        </a:rPr>
                        <a:t> пул </a:t>
                      </a:r>
                      <a:r>
                        <a:rPr lang="ru-RU" sz="2000" dirty="0" err="1">
                          <a:solidFill>
                            <a:srgbClr val="7030A0"/>
                          </a:solidFill>
                          <a:latin typeface="Arial" pitchFamily="34" charset="0"/>
                          <a:ea typeface="Times New Roman"/>
                          <a:cs typeface="Arial" pitchFamily="34" charset="0"/>
                        </a:rPr>
                        <a:t>маблағлари </a:t>
                      </a:r>
                      <a:r>
                        <a:rPr lang="ru-RU" sz="2000" dirty="0">
                          <a:solidFill>
                            <a:srgbClr val="7030A0"/>
                          </a:solidFill>
                          <a:latin typeface="Arial" pitchFamily="34" charset="0"/>
                          <a:ea typeface="Times New Roman"/>
                          <a:cs typeface="Arial" pitchFamily="34" charset="0"/>
                        </a:rPr>
                        <a:t>(5000)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2000">
                          <a:solidFill>
                            <a:srgbClr val="7030A0"/>
                          </a:solidFill>
                          <a:latin typeface="Arial" pitchFamily="34" charset="0"/>
                          <a:ea typeface="Times New Roman"/>
                          <a:cs typeface="Arial" pitchFamily="34" charset="0"/>
                        </a:rPr>
                        <a:t>330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7216">
                <a:tc>
                  <a:txBody>
                    <a:bodyPr/>
                    <a:lstStyle/>
                    <a:p>
                      <a:pPr>
                        <a:lnSpc>
                          <a:spcPct val="107000"/>
                        </a:lnSpc>
                        <a:spcAft>
                          <a:spcPts val="0"/>
                        </a:spcAft>
                      </a:pPr>
                      <a:r>
                        <a:rPr lang="ru-RU" sz="2000" dirty="0" err="1">
                          <a:solidFill>
                            <a:srgbClr val="7030A0"/>
                          </a:solidFill>
                          <a:latin typeface="Arial" pitchFamily="34" charset="0"/>
                          <a:ea typeface="Times New Roman"/>
                          <a:cs typeface="Arial" pitchFamily="34" charset="0"/>
                        </a:rPr>
                        <a:t>Хисоб</a:t>
                      </a:r>
                      <a:r>
                        <a:rPr lang="ru-RU" sz="2000" dirty="0">
                          <a:solidFill>
                            <a:srgbClr val="7030A0"/>
                          </a:solidFill>
                          <a:latin typeface="Arial" pitchFamily="34" charset="0"/>
                          <a:ea typeface="Times New Roman"/>
                          <a:cs typeface="Arial" pitchFamily="34" charset="0"/>
                        </a:rPr>
                        <a:t>  </a:t>
                      </a:r>
                      <a:r>
                        <a:rPr lang="ru-RU" sz="2000" dirty="0" err="1">
                          <a:solidFill>
                            <a:srgbClr val="7030A0"/>
                          </a:solidFill>
                          <a:latin typeface="Arial" pitchFamily="34" charset="0"/>
                          <a:ea typeface="Times New Roman"/>
                          <a:cs typeface="Arial" pitchFamily="34" charset="0"/>
                        </a:rPr>
                        <a:t>рақамидаги  </a:t>
                      </a:r>
                      <a:r>
                        <a:rPr lang="ru-RU" sz="2000" dirty="0">
                          <a:solidFill>
                            <a:srgbClr val="7030A0"/>
                          </a:solidFill>
                          <a:latin typeface="Arial" pitchFamily="34" charset="0"/>
                          <a:ea typeface="Times New Roman"/>
                          <a:cs typeface="Arial" pitchFamily="34" charset="0"/>
                        </a:rPr>
                        <a:t>пул </a:t>
                      </a:r>
                      <a:r>
                        <a:rPr lang="ru-RU" sz="2000" dirty="0" err="1">
                          <a:solidFill>
                            <a:srgbClr val="7030A0"/>
                          </a:solidFill>
                          <a:latin typeface="Arial" pitchFamily="34" charset="0"/>
                          <a:ea typeface="Times New Roman"/>
                          <a:cs typeface="Arial" pitchFamily="34" charset="0"/>
                        </a:rPr>
                        <a:t>маблағлари </a:t>
                      </a:r>
                      <a:r>
                        <a:rPr lang="ru-RU" sz="2000" dirty="0">
                          <a:solidFill>
                            <a:srgbClr val="7030A0"/>
                          </a:solidFill>
                          <a:latin typeface="Arial" pitchFamily="34" charset="0"/>
                          <a:ea typeface="Times New Roman"/>
                          <a:cs typeface="Arial" pitchFamily="34" charset="0"/>
                        </a:rPr>
                        <a:t>(5100)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2000">
                          <a:solidFill>
                            <a:srgbClr val="7030A0"/>
                          </a:solidFill>
                          <a:latin typeface="Arial" pitchFamily="34" charset="0"/>
                          <a:ea typeface="Times New Roman"/>
                          <a:cs typeface="Arial" pitchFamily="34" charset="0"/>
                        </a:rPr>
                        <a:t>340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7216">
                <a:tc>
                  <a:txBody>
                    <a:bodyPr/>
                    <a:lstStyle/>
                    <a:p>
                      <a:pPr>
                        <a:lnSpc>
                          <a:spcPct val="107000"/>
                        </a:lnSpc>
                        <a:spcAft>
                          <a:spcPts val="0"/>
                        </a:spcAft>
                      </a:pPr>
                      <a:r>
                        <a:rPr lang="ru-RU" sz="2000" dirty="0">
                          <a:solidFill>
                            <a:srgbClr val="7030A0"/>
                          </a:solidFill>
                          <a:latin typeface="Arial" pitchFamily="34" charset="0"/>
                          <a:ea typeface="Times New Roman"/>
                          <a:cs typeface="Arial" pitchFamily="34" charset="0"/>
                        </a:rPr>
                        <a:t>Чет </a:t>
                      </a:r>
                      <a:r>
                        <a:rPr lang="ru-RU" sz="2000" dirty="0" err="1">
                          <a:solidFill>
                            <a:srgbClr val="7030A0"/>
                          </a:solidFill>
                          <a:latin typeface="Arial" pitchFamily="34" charset="0"/>
                          <a:ea typeface="Times New Roman"/>
                          <a:cs typeface="Arial" pitchFamily="34" charset="0"/>
                        </a:rPr>
                        <a:t>эл</a:t>
                      </a:r>
                      <a:r>
                        <a:rPr lang="ru-RU" sz="2000" dirty="0">
                          <a:solidFill>
                            <a:srgbClr val="7030A0"/>
                          </a:solidFill>
                          <a:latin typeface="Arial" pitchFamily="34" charset="0"/>
                          <a:ea typeface="Times New Roman"/>
                          <a:cs typeface="Arial" pitchFamily="34" charset="0"/>
                        </a:rPr>
                        <a:t> </a:t>
                      </a:r>
                      <a:r>
                        <a:rPr lang="ru-RU" sz="2000" dirty="0" err="1">
                          <a:solidFill>
                            <a:srgbClr val="7030A0"/>
                          </a:solidFill>
                          <a:latin typeface="Arial" pitchFamily="34" charset="0"/>
                          <a:ea typeface="Times New Roman"/>
                          <a:cs typeface="Arial" pitchFamily="34" charset="0"/>
                        </a:rPr>
                        <a:t>валютасидаги</a:t>
                      </a:r>
                      <a:r>
                        <a:rPr lang="ru-RU" sz="2000" dirty="0">
                          <a:solidFill>
                            <a:srgbClr val="7030A0"/>
                          </a:solidFill>
                          <a:latin typeface="Arial" pitchFamily="34" charset="0"/>
                          <a:ea typeface="Times New Roman"/>
                          <a:cs typeface="Arial" pitchFamily="34" charset="0"/>
                        </a:rPr>
                        <a:t> пул </a:t>
                      </a:r>
                      <a:r>
                        <a:rPr lang="ru-RU" sz="2000" dirty="0" err="1">
                          <a:solidFill>
                            <a:srgbClr val="7030A0"/>
                          </a:solidFill>
                          <a:latin typeface="Arial" pitchFamily="34" charset="0"/>
                          <a:ea typeface="Times New Roman"/>
                          <a:cs typeface="Arial" pitchFamily="34" charset="0"/>
                        </a:rPr>
                        <a:t>маблағлари </a:t>
                      </a:r>
                      <a:r>
                        <a:rPr lang="ru-RU" sz="2000" dirty="0">
                          <a:solidFill>
                            <a:srgbClr val="7030A0"/>
                          </a:solidFill>
                          <a:latin typeface="Arial" pitchFamily="34" charset="0"/>
                          <a:ea typeface="Times New Roman"/>
                          <a:cs typeface="Arial" pitchFamily="34" charset="0"/>
                        </a:rPr>
                        <a:t>(5200)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2000" dirty="0">
                          <a:solidFill>
                            <a:srgbClr val="7030A0"/>
                          </a:solidFill>
                          <a:latin typeface="Arial" pitchFamily="34" charset="0"/>
                          <a:ea typeface="Times New Roman"/>
                          <a:cs typeface="Arial" pitchFamily="34" charset="0"/>
                        </a:rPr>
                        <a:t>350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7216">
                <a:tc>
                  <a:txBody>
                    <a:bodyPr/>
                    <a:lstStyle/>
                    <a:p>
                      <a:pPr>
                        <a:lnSpc>
                          <a:spcPct val="107000"/>
                        </a:lnSpc>
                        <a:spcAft>
                          <a:spcPts val="0"/>
                        </a:spcAft>
                      </a:pPr>
                      <a:r>
                        <a:rPr lang="ru-RU" sz="2000" dirty="0" err="1">
                          <a:solidFill>
                            <a:srgbClr val="7030A0"/>
                          </a:solidFill>
                          <a:latin typeface="Arial" pitchFamily="34" charset="0"/>
                          <a:ea typeface="Times New Roman"/>
                          <a:cs typeface="Arial" pitchFamily="34" charset="0"/>
                        </a:rPr>
                        <a:t>Бошқа </a:t>
                      </a:r>
                      <a:r>
                        <a:rPr lang="ru-RU" sz="2000" dirty="0">
                          <a:solidFill>
                            <a:srgbClr val="7030A0"/>
                          </a:solidFill>
                          <a:latin typeface="Arial" pitchFamily="34" charset="0"/>
                          <a:ea typeface="Times New Roman"/>
                          <a:cs typeface="Arial" pitchFamily="34" charset="0"/>
                        </a:rPr>
                        <a:t>пул </a:t>
                      </a:r>
                      <a:r>
                        <a:rPr lang="ru-RU" sz="2000" dirty="0" err="1">
                          <a:solidFill>
                            <a:srgbClr val="7030A0"/>
                          </a:solidFill>
                          <a:latin typeface="Arial" pitchFamily="34" charset="0"/>
                          <a:ea typeface="Times New Roman"/>
                          <a:cs typeface="Arial" pitchFamily="34" charset="0"/>
                        </a:rPr>
                        <a:t>маблағлари ва</a:t>
                      </a:r>
                      <a:r>
                        <a:rPr lang="ru-RU" sz="2000" dirty="0">
                          <a:solidFill>
                            <a:srgbClr val="7030A0"/>
                          </a:solidFill>
                          <a:latin typeface="Arial" pitchFamily="34" charset="0"/>
                          <a:ea typeface="Times New Roman"/>
                          <a:cs typeface="Arial" pitchFamily="34" charset="0"/>
                        </a:rPr>
                        <a:t> </a:t>
                      </a:r>
                      <a:r>
                        <a:rPr lang="ru-RU" sz="2000" dirty="0" err="1">
                          <a:solidFill>
                            <a:srgbClr val="7030A0"/>
                          </a:solidFill>
                          <a:latin typeface="Arial" pitchFamily="34" charset="0"/>
                          <a:ea typeface="Times New Roman"/>
                          <a:cs typeface="Arial" pitchFamily="34" charset="0"/>
                        </a:rPr>
                        <a:t>эквивалентлари</a:t>
                      </a:r>
                      <a:r>
                        <a:rPr lang="ru-RU" sz="2000" dirty="0">
                          <a:solidFill>
                            <a:srgbClr val="7030A0"/>
                          </a:solidFill>
                          <a:latin typeface="Arial" pitchFamily="34" charset="0"/>
                          <a:ea typeface="Times New Roman"/>
                          <a:cs typeface="Arial" pitchFamily="34" charset="0"/>
                        </a:rPr>
                        <a:t> (5500, 5600, 5700)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2000" dirty="0">
                          <a:solidFill>
                            <a:srgbClr val="7030A0"/>
                          </a:solidFill>
                          <a:latin typeface="Arial" pitchFamily="34" charset="0"/>
                          <a:ea typeface="Times New Roman"/>
                          <a:cs typeface="Arial" pitchFamily="34" charset="0"/>
                        </a:rPr>
                        <a:t>360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Бухгалтерия балансининг актив қисми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600200"/>
            <a:ext cx="8229600" cy="4757758"/>
          </a:xfrm>
        </p:spPr>
        <p:txBody>
          <a:bodyPr>
            <a:normAutofit fontScale="92500"/>
          </a:bodyPr>
          <a:lstStyle/>
          <a:p>
            <a:pPr algn="ctr">
              <a:spcBef>
                <a:spcPts val="0"/>
              </a:spcBef>
              <a:buNone/>
            </a:pPr>
            <a:r>
              <a:rPr lang="uz-Cyrl-UZ" sz="2400" b="1" dirty="0" smtClean="0">
                <a:solidFill>
                  <a:srgbClr val="7030A0"/>
                </a:solidFill>
                <a:latin typeface="Arial" pitchFamily="34" charset="0"/>
                <a:cs typeface="Arial" pitchFamily="34" charset="0"/>
              </a:rPr>
              <a:t>Хўжалик юритувчи субъектнинг активлари - аввалги битимлар ва бошқа воқеаликларнинг натижасидир. Субъектлар одатда активларни сотиб олиб ёки ҳосил қилиб унга эга бўладилар, бироқ, бошқа битимлар ва воқеалар ҳам активларни кўпайтиришга имкон беради. Масалан, хўжалик юритувчи субъект ҳукуматдан олган кўчмас мулк. Келгусида кутиладиган битимлар ва бошқа воқеалар ўзидан ўзи активларнинг пайдо бўлишига ҳам олиб келмайди.</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Хўжалик юритувчи субъектлар ўз активларидан мулкни, товар-моддий захиралардан ишлаб чиқариш ва хизматлар кўрсатилишини бошқариш учун фойдаланадилар.</a:t>
            </a:r>
            <a:endParaRPr lang="ru-RU"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Бухгалтерия балансининг актив қисми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400" b="1" dirty="0" smtClean="0">
                <a:solidFill>
                  <a:srgbClr val="7030A0"/>
                </a:solidFill>
                <a:latin typeface="Arial" pitchFamily="34" charset="0"/>
                <a:cs typeface="Arial" pitchFamily="34" charset="0"/>
              </a:rPr>
              <a:t>Активларда акс эттирилган бўлғуси иқтисодий фойда хўжалик юритувчи субъект томонидан ҳар хил йўллар билан амалга оширилиши мумкин. Масалан, активдан:</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 товар-моддий захиралар ишлаб чиқариш ва хизматлар кўрсатишда алоҳида ёки бошқа активлар билан биргаликда фойдаланилиши;</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 бошқа активларга алмаштирилиши;</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 мажбуриятларни бажариш учун фойдаланилиши;</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 хўжалик юритувчи субъектнинг эгалари ўртасида тақсимланиши мумкин.</a:t>
            </a:r>
            <a:endParaRPr lang="ru-RU"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Бухгалтерия балансининг актив қисми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fontScale="85000" lnSpcReduction="20000"/>
          </a:bodyPr>
          <a:lstStyle/>
          <a:p>
            <a:pPr algn="ctr">
              <a:lnSpc>
                <a:spcPct val="120000"/>
              </a:lnSpc>
              <a:spcBef>
                <a:spcPts val="0"/>
              </a:spcBef>
              <a:buNone/>
            </a:pPr>
            <a:r>
              <a:rPr lang="uz-Cyrl-UZ" sz="2400" b="1" dirty="0" smtClean="0">
                <a:solidFill>
                  <a:srgbClr val="7030A0"/>
                </a:solidFill>
                <a:latin typeface="Arial" pitchFamily="34" charset="0"/>
                <a:cs typeface="Arial" pitchFamily="34" charset="0"/>
              </a:rPr>
              <a:t>Активлар бинолар, иншоотлар ва ускуналар сингари жисмоний шаклга эга. Бироқ, жисмоний шакл активнинг мавжуд бўлиши учун зарурий шарт эмас. Масалан, патентлар ва муаллифлик ҳуқуқлари ҳам активлардир. Агар хўжалик юритувчи субъект келгусида улардан фойдаланишдан иқтисодий фойда олишни кутаётган бўлса бу унсурлар ҳам активлар қаторига киритилади ва уларни номоддий активлар, молиявий активлар сифатида таркиблаш мумкин. Активлар юридик ҳуқуқлар, шу жумладан эгалик ҳуқуқи билан боғлиқдир. Лекин, активлар мавжудлигини аниқлашда, эгалик ҳуқуқи асосий ҳисобланмайди. Масалан, ижарага олинадиган мулк актив ҳисобланади, агар хўжалик юритувчи субъект ана шу мулкдан олиниши керак бўлган фойдани назорат қила олса.</a:t>
            </a:r>
            <a:endParaRPr lang="ru-RU"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smtClean="0">
                <a:solidFill>
                  <a:srgbClr val="0070C0"/>
                </a:solidFill>
                <a:latin typeface="Arial" pitchFamily="34" charset="0"/>
                <a:cs typeface="Arial" pitchFamily="34" charset="0"/>
              </a:rPr>
              <a:t>3.Бухгалтерия балансининг пассив қисми</a:t>
            </a:r>
          </a:p>
        </p:txBody>
      </p:sp>
      <p:sp>
        <p:nvSpPr>
          <p:cNvPr id="3" name="Содержимое 2"/>
          <p:cNvSpPr>
            <a:spLocks noGrp="1"/>
          </p:cNvSpPr>
          <p:nvPr>
            <p:ph idx="1"/>
          </p:nvPr>
        </p:nvSpPr>
        <p:spPr>
          <a:xfrm>
            <a:off x="755576" y="1916832"/>
            <a:ext cx="7560840" cy="4209331"/>
          </a:xfrm>
        </p:spPr>
        <p:txBody>
          <a:bodyPr>
            <a:normAutofit/>
          </a:bodyPr>
          <a:lstStyle/>
          <a:p>
            <a:pPr algn="ctr">
              <a:lnSpc>
                <a:spcPct val="110000"/>
              </a:lnSpc>
              <a:spcBef>
                <a:spcPts val="0"/>
              </a:spcBef>
              <a:buNone/>
            </a:pPr>
            <a:r>
              <a:rPr lang="uz-Cyrl-UZ" sz="2800" b="1" dirty="0" smtClean="0">
                <a:solidFill>
                  <a:srgbClr val="7030A0"/>
                </a:solidFill>
                <a:latin typeface="Arial" pitchFamily="34" charset="0"/>
                <a:cs typeface="Arial" pitchFamily="34" charset="0"/>
              </a:rPr>
              <a:t>Компания бухгалтерия балансининг пассив қисми 3 бўлимдан иборат:</a:t>
            </a:r>
          </a:p>
          <a:p>
            <a:pPr algn="ctr">
              <a:lnSpc>
                <a:spcPct val="110000"/>
              </a:lnSpc>
              <a:spcBef>
                <a:spcPts val="0"/>
              </a:spcBef>
              <a:buNone/>
            </a:pPr>
            <a:r>
              <a:rPr lang="uz-Cyrl-UZ" sz="2800" b="1" dirty="0" smtClean="0">
                <a:solidFill>
                  <a:srgbClr val="7030A0"/>
                </a:solidFill>
                <a:latin typeface="Arial" pitchFamily="34" charset="0"/>
                <a:cs typeface="Arial" pitchFamily="34" charset="0"/>
              </a:rPr>
              <a:t>1. Капитал (ўз маблағлари манбалари)</a:t>
            </a:r>
          </a:p>
          <a:p>
            <a:pPr algn="ctr">
              <a:lnSpc>
                <a:spcPct val="110000"/>
              </a:lnSpc>
              <a:spcBef>
                <a:spcPts val="0"/>
              </a:spcBef>
              <a:buNone/>
            </a:pPr>
            <a:r>
              <a:rPr lang="uz-Cyrl-UZ" sz="2800" b="1" dirty="0" smtClean="0">
                <a:solidFill>
                  <a:srgbClr val="7030A0"/>
                </a:solidFill>
                <a:latin typeface="Arial" pitchFamily="34" charset="0"/>
                <a:cs typeface="Arial" pitchFamily="34" charset="0"/>
              </a:rPr>
              <a:t>2. Узоқ муддатли мажбуриятлар</a:t>
            </a:r>
          </a:p>
          <a:p>
            <a:pPr algn="ctr">
              <a:lnSpc>
                <a:spcPct val="110000"/>
              </a:lnSpc>
              <a:spcBef>
                <a:spcPts val="0"/>
              </a:spcBef>
              <a:buNone/>
            </a:pPr>
            <a:r>
              <a:rPr lang="uz-Cyrl-UZ" sz="2800" b="1" dirty="0" smtClean="0">
                <a:solidFill>
                  <a:srgbClr val="7030A0"/>
                </a:solidFill>
                <a:latin typeface="Arial" pitchFamily="34" charset="0"/>
                <a:cs typeface="Arial" pitchFamily="34" charset="0"/>
              </a:rPr>
              <a:t>3. Қисқа муддатли </a:t>
            </a:r>
            <a:r>
              <a:rPr lang="uz-Cyrl-UZ" sz="2800" b="1" dirty="0" smtClean="0">
                <a:solidFill>
                  <a:srgbClr val="7030A0"/>
                </a:solidFill>
                <a:latin typeface="Arial" pitchFamily="34" charset="0"/>
                <a:cs typeface="Arial" pitchFamily="34" charset="0"/>
              </a:rPr>
              <a:t>мажбуриятлар </a:t>
            </a:r>
            <a:r>
              <a:rPr lang="ru-RU" sz="2800" b="1" dirty="0" smtClean="0">
                <a:solidFill>
                  <a:srgbClr val="7030A0"/>
                </a:solidFill>
                <a:latin typeface="Arial" pitchFamily="34" charset="0"/>
                <a:cs typeface="Arial" pitchFamily="34" charset="0"/>
              </a:rPr>
              <a:t>[1]. </a:t>
            </a:r>
            <a:endParaRPr lang="uz-Cyrl-UZ" sz="2800" b="1" dirty="0" smtClean="0">
              <a:solidFill>
                <a:srgbClr val="7030A0"/>
              </a:solidFill>
              <a:latin typeface="Arial" pitchFamily="34" charset="0"/>
              <a:cs typeface="Arial" pitchFamily="34" charset="0"/>
            </a:endParaRPr>
          </a:p>
          <a:p>
            <a:pPr algn="ctr">
              <a:lnSpc>
                <a:spcPct val="110000"/>
              </a:lnSpc>
              <a:spcBef>
                <a:spcPts val="0"/>
              </a:spcBef>
              <a:buNone/>
            </a:pPr>
            <a:endParaRPr lang="uz-Cyrl-UZ" sz="2800" b="1" dirty="0" smtClean="0">
              <a:solidFill>
                <a:srgbClr val="7030A0"/>
              </a:solidFill>
              <a:latin typeface="Arial" pitchFamily="34" charset="0"/>
              <a:cs typeface="Arial"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296974"/>
          </a:xfrm>
        </p:spPr>
        <p:txBody>
          <a:bodyPr>
            <a:normAutofit/>
          </a:bodyPr>
          <a:lstStyle/>
          <a:p>
            <a:r>
              <a:rPr lang="uz-Cyrl-UZ" sz="2800" b="1" dirty="0" smtClean="0">
                <a:solidFill>
                  <a:srgbClr val="0070C0"/>
                </a:solidFill>
                <a:latin typeface="Arial" pitchFamily="34" charset="0"/>
                <a:cs typeface="Arial" pitchFamily="34" charset="0"/>
              </a:rPr>
              <a:t>3.Бухгалтерия балансининг пассив қисми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785926"/>
            <a:ext cx="8229600" cy="4340237"/>
          </a:xfrm>
        </p:spPr>
        <p:txBody>
          <a:bodyPr>
            <a:normAutofit/>
          </a:bodyPr>
          <a:lstStyle/>
          <a:p>
            <a:pPr algn="ctr">
              <a:spcBef>
                <a:spcPts val="0"/>
              </a:spcBef>
              <a:buNone/>
            </a:pPr>
            <a:r>
              <a:rPr lang="uz-Cyrl-UZ" sz="2800" b="1" dirty="0" smtClean="0">
                <a:solidFill>
                  <a:srgbClr val="7030A0"/>
                </a:solidFill>
                <a:latin typeface="Arial" pitchFamily="34" charset="0"/>
                <a:cs typeface="Arial" pitchFamily="34" charset="0"/>
              </a:rPr>
              <a:t>Компания капиталининг (ўз маблағлари) таркиби:</a:t>
            </a:r>
          </a:p>
          <a:p>
            <a:pPr algn="ctr">
              <a:spcBef>
                <a:spcPts val="0"/>
              </a:spcBef>
              <a:buNone/>
            </a:pPr>
            <a:r>
              <a:rPr lang="uz-Cyrl-UZ" sz="2800" b="1" dirty="0" smtClean="0">
                <a:solidFill>
                  <a:srgbClr val="7030A0"/>
                </a:solidFill>
                <a:latin typeface="Arial" pitchFamily="34" charset="0"/>
                <a:cs typeface="Arial" pitchFamily="34" charset="0"/>
              </a:rPr>
              <a:t>1. Устав капитали</a:t>
            </a:r>
          </a:p>
          <a:p>
            <a:pPr algn="ctr">
              <a:spcBef>
                <a:spcPts val="0"/>
              </a:spcBef>
              <a:buNone/>
            </a:pPr>
            <a:r>
              <a:rPr lang="uz-Cyrl-UZ" sz="2800" b="1" dirty="0" smtClean="0">
                <a:solidFill>
                  <a:srgbClr val="7030A0"/>
                </a:solidFill>
                <a:latin typeface="Arial" pitchFamily="34" charset="0"/>
                <a:cs typeface="Arial" pitchFamily="34" charset="0"/>
              </a:rPr>
              <a:t>2. Қўшилган капитал</a:t>
            </a:r>
          </a:p>
          <a:p>
            <a:pPr algn="ctr">
              <a:spcBef>
                <a:spcPts val="0"/>
              </a:spcBef>
              <a:buNone/>
            </a:pPr>
            <a:r>
              <a:rPr lang="uz-Cyrl-UZ" sz="2800" b="1" dirty="0" smtClean="0">
                <a:solidFill>
                  <a:srgbClr val="7030A0"/>
                </a:solidFill>
                <a:latin typeface="Arial" pitchFamily="34" charset="0"/>
                <a:cs typeface="Arial" pitchFamily="34" charset="0"/>
              </a:rPr>
              <a:t>3. Захира капитали</a:t>
            </a:r>
          </a:p>
          <a:p>
            <a:pPr algn="ctr">
              <a:spcBef>
                <a:spcPts val="0"/>
              </a:spcBef>
              <a:buNone/>
            </a:pPr>
            <a:r>
              <a:rPr lang="uz-Cyrl-UZ" sz="2800" b="1" dirty="0" smtClean="0">
                <a:solidFill>
                  <a:srgbClr val="7030A0"/>
                </a:solidFill>
                <a:latin typeface="Arial" pitchFamily="34" charset="0"/>
                <a:cs typeface="Arial" pitchFamily="34" charset="0"/>
              </a:rPr>
              <a:t>4. Ўтган йилнинг тақсимланмаган фойдаси</a:t>
            </a:r>
          </a:p>
          <a:p>
            <a:pPr algn="ctr">
              <a:spcBef>
                <a:spcPts val="0"/>
              </a:spcBef>
              <a:buNone/>
            </a:pPr>
            <a:r>
              <a:rPr lang="uz-Cyrl-UZ" sz="2800" b="1" dirty="0" smtClean="0">
                <a:solidFill>
                  <a:srgbClr val="7030A0"/>
                </a:solidFill>
                <a:latin typeface="Arial" pitchFamily="34" charset="0"/>
                <a:cs typeface="Arial" pitchFamily="34" charset="0"/>
              </a:rPr>
              <a:t>5. Келгуси харажатлар учун захиралар</a:t>
            </a:r>
          </a:p>
          <a:p>
            <a:pPr algn="ctr">
              <a:spcBef>
                <a:spcPts val="0"/>
              </a:spcBef>
              <a:buNone/>
            </a:pPr>
            <a:r>
              <a:rPr lang="uz-Cyrl-UZ" sz="2800" b="1" dirty="0" smtClean="0">
                <a:solidFill>
                  <a:srgbClr val="7030A0"/>
                </a:solidFill>
                <a:latin typeface="Arial" pitchFamily="34" charset="0"/>
                <a:cs typeface="Arial" pitchFamily="34" charset="0"/>
              </a:rPr>
              <a:t>6. Мақсадли тушумлар</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smtClean="0">
                <a:solidFill>
                  <a:srgbClr val="0070C0"/>
                </a:solidFill>
                <a:latin typeface="Arial" pitchFamily="34" charset="0"/>
                <a:cs typeface="Arial" pitchFamily="34" charset="0"/>
              </a:rPr>
              <a:t>3.Бухгалтерия балансининг пассив қисми</a:t>
            </a:r>
          </a:p>
        </p:txBody>
      </p:sp>
      <p:sp>
        <p:nvSpPr>
          <p:cNvPr id="3" name="Содержимое 2"/>
          <p:cNvSpPr>
            <a:spLocks noGrp="1"/>
          </p:cNvSpPr>
          <p:nvPr>
            <p:ph idx="1"/>
          </p:nvPr>
        </p:nvSpPr>
        <p:spPr>
          <a:xfrm>
            <a:off x="457200" y="1857364"/>
            <a:ext cx="8229600" cy="4739988"/>
          </a:xfrm>
        </p:spPr>
        <p:txBody>
          <a:bodyPr>
            <a:normAutofit/>
          </a:bodyPr>
          <a:lstStyle/>
          <a:p>
            <a:pPr algn="ctr">
              <a:lnSpc>
                <a:spcPct val="110000"/>
              </a:lnSpc>
              <a:spcBef>
                <a:spcPts val="0"/>
              </a:spcBef>
              <a:buNone/>
            </a:pPr>
            <a:r>
              <a:rPr lang="uz-Cyrl-UZ" sz="2800" b="1" dirty="0" smtClean="0">
                <a:solidFill>
                  <a:srgbClr val="7030A0"/>
                </a:solidFill>
                <a:latin typeface="Arial" pitchFamily="34" charset="0"/>
                <a:cs typeface="Arial" pitchFamily="34" charset="0"/>
              </a:rPr>
              <a:t>Узоқ муддатли мажбуриятларнинг таркиби:</a:t>
            </a:r>
          </a:p>
          <a:p>
            <a:pPr algn="ctr">
              <a:lnSpc>
                <a:spcPct val="110000"/>
              </a:lnSpc>
              <a:spcBef>
                <a:spcPts val="0"/>
              </a:spcBef>
              <a:buNone/>
            </a:pPr>
            <a:r>
              <a:rPr lang="uz-Cyrl-UZ" sz="2400" b="1" dirty="0" smtClean="0">
                <a:solidFill>
                  <a:srgbClr val="7030A0"/>
                </a:solidFill>
                <a:latin typeface="Arial" pitchFamily="34" charset="0"/>
                <a:cs typeface="Arial" pitchFamily="34" charset="0"/>
              </a:rPr>
              <a:t>* Узоқ муддатли кредитор қарздорлик</a:t>
            </a:r>
          </a:p>
          <a:p>
            <a:pPr algn="ctr">
              <a:lnSpc>
                <a:spcPct val="110000"/>
              </a:lnSpc>
              <a:spcBef>
                <a:spcPts val="0"/>
              </a:spcBef>
              <a:buNone/>
            </a:pPr>
            <a:r>
              <a:rPr lang="uz-Cyrl-UZ" sz="2400" b="1" dirty="0" smtClean="0">
                <a:solidFill>
                  <a:srgbClr val="7030A0"/>
                </a:solidFill>
                <a:latin typeface="Arial" pitchFamily="34" charset="0"/>
                <a:cs typeface="Arial" pitchFamily="34" charset="0"/>
              </a:rPr>
              <a:t>* Узоқ муддатли банк кредитлари</a:t>
            </a:r>
          </a:p>
          <a:p>
            <a:pPr algn="ctr">
              <a:lnSpc>
                <a:spcPct val="110000"/>
              </a:lnSpc>
              <a:spcBef>
                <a:spcPts val="0"/>
              </a:spcBef>
              <a:buNone/>
            </a:pPr>
            <a:r>
              <a:rPr lang="uz-Cyrl-UZ" sz="2400" b="1" dirty="0" smtClean="0">
                <a:solidFill>
                  <a:srgbClr val="7030A0"/>
                </a:solidFill>
                <a:latin typeface="Arial" pitchFamily="34" charset="0"/>
                <a:cs typeface="Arial" pitchFamily="34" charset="0"/>
              </a:rPr>
              <a:t>* Узоқ муддатли жалб қилинган маблағлар</a:t>
            </a:r>
          </a:p>
          <a:p>
            <a:pPr algn="ctr">
              <a:lnSpc>
                <a:spcPct val="110000"/>
              </a:lnSpc>
              <a:spcBef>
                <a:spcPts val="0"/>
              </a:spcBef>
              <a:buNone/>
            </a:pPr>
            <a:r>
              <a:rPr lang="uz-Cyrl-UZ" sz="2400" b="1" dirty="0" smtClean="0">
                <a:solidFill>
                  <a:srgbClr val="7030A0"/>
                </a:solidFill>
                <a:latin typeface="Arial" pitchFamily="34" charset="0"/>
                <a:cs typeface="Arial" pitchFamily="34" charset="0"/>
              </a:rPr>
              <a:t>* Солиқлар бўйича узоқ муддатли кечиктирилган мажбуриятлар</a:t>
            </a:r>
          </a:p>
          <a:p>
            <a:pPr algn="ctr">
              <a:lnSpc>
                <a:spcPct val="110000"/>
              </a:lnSpc>
              <a:spcBef>
                <a:spcPts val="0"/>
              </a:spcBef>
              <a:buNone/>
            </a:pPr>
            <a:r>
              <a:rPr lang="uz-Cyrl-UZ" sz="2400" b="1" dirty="0" smtClean="0">
                <a:solidFill>
                  <a:srgbClr val="7030A0"/>
                </a:solidFill>
                <a:latin typeface="Arial" pitchFamily="34" charset="0"/>
                <a:cs typeface="Arial" pitchFamily="34" charset="0"/>
              </a:rPr>
              <a:t>* Узоқ муддатли кечиктирилган даромадлар</a:t>
            </a:r>
          </a:p>
          <a:p>
            <a:pPr algn="ctr">
              <a:lnSpc>
                <a:spcPct val="110000"/>
              </a:lnSpc>
              <a:spcBef>
                <a:spcPts val="0"/>
              </a:spcBef>
              <a:buNone/>
            </a:pPr>
            <a:r>
              <a:rPr lang="uz-Cyrl-UZ" sz="2400" b="1" dirty="0" smtClean="0">
                <a:solidFill>
                  <a:srgbClr val="7030A0"/>
                </a:solidFill>
                <a:latin typeface="Arial" pitchFamily="34" charset="0"/>
                <a:cs typeface="Arial" pitchFamily="34" charset="0"/>
              </a:rPr>
              <a:t>* Харидорлар ва буюртмачилардан олинган бўнаклар (аванс</a:t>
            </a:r>
            <a:r>
              <a:rPr lang="uz-Cyrl-UZ" sz="2400" b="1" dirty="0" smtClean="0">
                <a:solidFill>
                  <a:srgbClr val="7030A0"/>
                </a:solidFill>
                <a:latin typeface="Arial" pitchFamily="34" charset="0"/>
                <a:cs typeface="Arial" pitchFamily="34" charset="0"/>
              </a:rPr>
              <a:t>) </a:t>
            </a:r>
            <a:r>
              <a:rPr lang="ru-RU" sz="2400" b="1" dirty="0" smtClean="0">
                <a:solidFill>
                  <a:srgbClr val="7030A0"/>
                </a:solidFill>
                <a:latin typeface="Arial" pitchFamily="34" charset="0"/>
                <a:cs typeface="Arial" pitchFamily="34" charset="0"/>
              </a:rPr>
              <a:t>[2]. </a:t>
            </a:r>
            <a:endParaRPr lang="uz-Cyrl-UZ" sz="2400" b="1" dirty="0" smtClean="0">
              <a:solidFill>
                <a:srgbClr val="7030A0"/>
              </a:solidFill>
              <a:latin typeface="Arial" pitchFamily="34" charset="0"/>
              <a:cs typeface="Arial" pitchFamily="34" charset="0"/>
            </a:endParaRPr>
          </a:p>
          <a:p>
            <a:pPr algn="ctr">
              <a:lnSpc>
                <a:spcPct val="110000"/>
              </a:lnSpc>
              <a:spcBef>
                <a:spcPts val="0"/>
              </a:spcBef>
              <a:buNone/>
            </a:pP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50106"/>
          </a:xfrm>
        </p:spPr>
        <p:txBody>
          <a:bodyPr>
            <a:normAutofit/>
          </a:bodyPr>
          <a:lstStyle/>
          <a:p>
            <a:pPr>
              <a:spcBef>
                <a:spcPts val="0"/>
              </a:spcBef>
            </a:pPr>
            <a:r>
              <a:rPr lang="uz-Cyrl-UZ" sz="2800" b="1" dirty="0" smtClean="0">
                <a:solidFill>
                  <a:srgbClr val="0070C0"/>
                </a:solidFill>
                <a:latin typeface="Arial" pitchFamily="34" charset="0"/>
                <a:cs typeface="Arial" pitchFamily="34" charset="0"/>
              </a:rPr>
              <a:t>3.Бухгалтерия балансининг пассив қисми</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268760"/>
            <a:ext cx="8229600" cy="4857403"/>
          </a:xfrm>
        </p:spPr>
        <p:txBody>
          <a:bodyPr>
            <a:normAutofit lnSpcReduction="10000"/>
          </a:bodyPr>
          <a:lstStyle/>
          <a:p>
            <a:pPr marL="514350" indent="-514350" algn="ctr">
              <a:spcBef>
                <a:spcPts val="0"/>
              </a:spcBef>
              <a:buNone/>
            </a:pPr>
            <a:r>
              <a:rPr lang="uz-Cyrl-UZ" sz="2800" b="1" u="sng" dirty="0" smtClean="0">
                <a:solidFill>
                  <a:srgbClr val="7030A0"/>
                </a:solidFill>
                <a:latin typeface="Arial" pitchFamily="34" charset="0"/>
                <a:cs typeface="Arial" pitchFamily="34" charset="0"/>
              </a:rPr>
              <a:t>Қисқа муддатли мажбуриятларнинг таркиби:</a:t>
            </a:r>
            <a:endParaRPr lang="ru-RU" sz="2800" b="1" u="sng" dirty="0" smtClean="0">
              <a:solidFill>
                <a:srgbClr val="7030A0"/>
              </a:solidFill>
              <a:latin typeface="Arial" pitchFamily="34" charset="0"/>
              <a:cs typeface="Arial" pitchFamily="34" charset="0"/>
            </a:endParaRPr>
          </a:p>
          <a:p>
            <a:pPr marL="457200" indent="-457200" algn="ctr">
              <a:spcBef>
                <a:spcPts val="0"/>
              </a:spcBef>
              <a:buNone/>
            </a:pPr>
            <a:r>
              <a:rPr lang="uz-Cyrl-UZ" sz="2400" b="1" dirty="0" smtClean="0">
                <a:solidFill>
                  <a:srgbClr val="7030A0"/>
                </a:solidFill>
                <a:latin typeface="Arial" pitchFamily="34" charset="0"/>
                <a:cs typeface="Arial" pitchFamily="34" charset="0"/>
              </a:rPr>
              <a:t>* Мол етказиб берувчилар ва пудратчилар олдидаги кредитор қарздорлик</a:t>
            </a:r>
          </a:p>
          <a:p>
            <a:pPr marL="457200" indent="-457200" algn="ctr">
              <a:spcBef>
                <a:spcPts val="0"/>
              </a:spcBef>
              <a:buNone/>
            </a:pPr>
            <a:r>
              <a:rPr lang="uz-Cyrl-UZ" sz="2400" b="1" dirty="0" smtClean="0">
                <a:solidFill>
                  <a:srgbClr val="7030A0"/>
                </a:solidFill>
                <a:latin typeface="Arial" pitchFamily="34" charset="0"/>
                <a:cs typeface="Arial" pitchFamily="34" charset="0"/>
              </a:rPr>
              <a:t>* Шўъба корхоналар олдидаги қарздорлик</a:t>
            </a:r>
          </a:p>
          <a:p>
            <a:pPr marL="457200" indent="-457200" algn="ctr">
              <a:spcBef>
                <a:spcPts val="0"/>
              </a:spcBef>
              <a:buNone/>
            </a:pPr>
            <a:r>
              <a:rPr lang="uz-Cyrl-UZ" sz="2400" b="1" dirty="0" smtClean="0">
                <a:solidFill>
                  <a:srgbClr val="7030A0"/>
                </a:solidFill>
                <a:latin typeface="Arial" pitchFamily="34" charset="0"/>
                <a:cs typeface="Arial" pitchFamily="34" charset="0"/>
              </a:rPr>
              <a:t>* Кечиктирилган даромадлар</a:t>
            </a:r>
          </a:p>
          <a:p>
            <a:pPr marL="457200" indent="-457200" algn="ctr">
              <a:spcBef>
                <a:spcPts val="0"/>
              </a:spcBef>
              <a:buNone/>
            </a:pPr>
            <a:r>
              <a:rPr lang="uz-Cyrl-UZ" sz="2400" b="1" dirty="0" smtClean="0">
                <a:solidFill>
                  <a:srgbClr val="7030A0"/>
                </a:solidFill>
                <a:latin typeface="Arial" pitchFamily="34" charset="0"/>
                <a:cs typeface="Arial" pitchFamily="34" charset="0"/>
              </a:rPr>
              <a:t>* Солиқлар ва бошқа мажбурий тўловлар бўйича кечиктирилган мажбуриятлар</a:t>
            </a:r>
          </a:p>
          <a:p>
            <a:pPr marL="457200" indent="-457200" algn="ctr">
              <a:spcBef>
                <a:spcPts val="0"/>
              </a:spcBef>
              <a:buNone/>
            </a:pPr>
            <a:r>
              <a:rPr lang="uz-Cyrl-UZ" sz="2400" b="1" dirty="0" smtClean="0">
                <a:solidFill>
                  <a:srgbClr val="7030A0"/>
                </a:solidFill>
                <a:latin typeface="Arial" pitchFamily="34" charset="0"/>
                <a:cs typeface="Arial" pitchFamily="34" charset="0"/>
              </a:rPr>
              <a:t>* Олинган бўнаклар (аванс)</a:t>
            </a:r>
          </a:p>
          <a:p>
            <a:pPr marL="457200" indent="-457200" algn="ctr">
              <a:spcBef>
                <a:spcPts val="0"/>
              </a:spcBef>
              <a:buNone/>
            </a:pPr>
            <a:r>
              <a:rPr lang="uz-Cyrl-UZ" sz="2400" b="1" dirty="0" smtClean="0">
                <a:solidFill>
                  <a:srgbClr val="7030A0"/>
                </a:solidFill>
                <a:latin typeface="Arial" pitchFamily="34" charset="0"/>
                <a:cs typeface="Arial" pitchFamily="34" charset="0"/>
              </a:rPr>
              <a:t>* Бюджет олдидаги қарздорлик</a:t>
            </a:r>
          </a:p>
          <a:p>
            <a:pPr marL="457200" indent="-457200" algn="ctr">
              <a:spcBef>
                <a:spcPts val="0"/>
              </a:spcBef>
              <a:buNone/>
            </a:pPr>
            <a:r>
              <a:rPr lang="uz-Cyrl-UZ" sz="2400" b="1" dirty="0" smtClean="0">
                <a:solidFill>
                  <a:srgbClr val="7030A0"/>
                </a:solidFill>
                <a:latin typeface="Arial" pitchFamily="34" charset="0"/>
                <a:cs typeface="Arial" pitchFamily="34" charset="0"/>
              </a:rPr>
              <a:t>* Қисқа муддатли банк кредитлари бўйича қарздорлик</a:t>
            </a:r>
          </a:p>
          <a:p>
            <a:pPr marL="457200" indent="-457200" algn="ctr">
              <a:spcBef>
                <a:spcPts val="0"/>
              </a:spcBef>
              <a:buNone/>
            </a:pPr>
            <a:r>
              <a:rPr lang="uz-Cyrl-UZ" sz="2400" b="1" dirty="0" smtClean="0">
                <a:solidFill>
                  <a:srgbClr val="7030A0"/>
                </a:solidFill>
                <a:latin typeface="Arial" pitchFamily="34" charset="0"/>
                <a:cs typeface="Arial" pitchFamily="34" charset="0"/>
              </a:rPr>
              <a:t>* Суғурталаш бўйича қарздорлик</a:t>
            </a:r>
          </a:p>
          <a:p>
            <a:pPr marL="457200" indent="-457200" algn="ctr">
              <a:spcBef>
                <a:spcPts val="0"/>
              </a:spcBef>
              <a:buNone/>
            </a:pPr>
            <a:r>
              <a:rPr lang="uz-Cyrl-UZ" sz="2400" b="1" dirty="0" smtClean="0">
                <a:solidFill>
                  <a:srgbClr val="7030A0"/>
                </a:solidFill>
                <a:latin typeface="Arial" pitchFamily="34" charset="0"/>
                <a:cs typeface="Arial" pitchFamily="34" charset="0"/>
              </a:rPr>
              <a:t>* Қисқа муддатли қарзлар</a:t>
            </a:r>
          </a:p>
          <a:p>
            <a:pPr marL="457200" indent="-457200" algn="ctr">
              <a:spcBef>
                <a:spcPts val="0"/>
              </a:spcBef>
              <a:buNone/>
            </a:pPr>
            <a:r>
              <a:rPr lang="uz-Cyrl-UZ" sz="2400" b="1" dirty="0" smtClean="0">
                <a:solidFill>
                  <a:srgbClr val="7030A0"/>
                </a:solidFill>
                <a:latin typeface="Arial" pitchFamily="34" charset="0"/>
                <a:cs typeface="Arial" pitchFamily="34" charset="0"/>
              </a:rPr>
              <a:t>* Меҳнат ҳақи бўйича </a:t>
            </a:r>
            <a:r>
              <a:rPr lang="uz-Cyrl-UZ" sz="2400" b="1" dirty="0" smtClean="0">
                <a:solidFill>
                  <a:srgbClr val="7030A0"/>
                </a:solidFill>
                <a:latin typeface="Arial" pitchFamily="34" charset="0"/>
                <a:cs typeface="Arial" pitchFamily="34" charset="0"/>
              </a:rPr>
              <a:t>қарздорлик </a:t>
            </a:r>
            <a:r>
              <a:rPr lang="ru-RU" sz="2400" b="1" dirty="0" smtClean="0">
                <a:solidFill>
                  <a:srgbClr val="7030A0"/>
                </a:solidFill>
                <a:latin typeface="Arial" pitchFamily="34" charset="0"/>
                <a:cs typeface="Arial" pitchFamily="34" charset="0"/>
              </a:rPr>
              <a:t>[6]. </a:t>
            </a:r>
            <a:endParaRPr lang="uz-Cyrl-UZ" sz="2400" b="1" dirty="0" smtClean="0">
              <a:solidFill>
                <a:srgbClr val="7030A0"/>
              </a:solidFill>
              <a:latin typeface="Arial" pitchFamily="34" charset="0"/>
              <a:cs typeface="Arial" pitchFamily="34" charset="0"/>
            </a:endParaRPr>
          </a:p>
          <a:p>
            <a:pPr marL="457200" indent="-457200" algn="ctr">
              <a:buNone/>
            </a:pPr>
            <a:endParaRPr lang="uz-Cyrl-UZ" sz="2400" b="1" dirty="0" smtClean="0">
              <a:solidFill>
                <a:srgbClr val="7030A0"/>
              </a:solidFill>
              <a:latin typeface="Arial" pitchFamily="34" charset="0"/>
              <a:cs typeface="Arial" pitchFamily="34" charset="0"/>
            </a:endParaRPr>
          </a:p>
          <a:p>
            <a:pPr marL="457200" indent="-457200" algn="ctr">
              <a:buNone/>
            </a:pPr>
            <a:endParaRPr lang="uz-Cyrl-UZ" sz="2400" b="1" dirty="0" smtClean="0">
              <a:solidFill>
                <a:srgbClr val="7030A0"/>
              </a:solidFill>
              <a:latin typeface="Arial" pitchFamily="34" charset="0"/>
              <a:cs typeface="Arial"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3.Бухгалтерия балансининг пассив қисми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fontScale="92500"/>
          </a:bodyPr>
          <a:lstStyle/>
          <a:p>
            <a:pPr algn="ctr">
              <a:buNone/>
            </a:pPr>
            <a:r>
              <a:rPr lang="uz-Cyrl-UZ" sz="2600" b="1" dirty="0" smtClean="0">
                <a:solidFill>
                  <a:srgbClr val="7030A0"/>
                </a:solidFill>
                <a:latin typeface="Arial" pitchFamily="34" charset="0"/>
                <a:cs typeface="Arial" pitchFamily="34" charset="0"/>
              </a:rPr>
              <a:t>Мажбуриятлар олдин тадбиркорлик иши жараёнида, яхши муносабатларни сақлаб туриш ёки холисона тарзда иш кўришда ҳам юзага келади. Ҳозирги мажбуриятлар билан келгуси мажбуриятлар ўртасида чегара бўлиши керак. Хўжалик юритувчи субъект раҳбарининг келгусида активларни сотиб олиш ҳақида қабул қилган қарори мажбуриятлар пайдо бўлишига сабаб бўлмайди. Мажбуриятлар одатда актив олинганда ёки хўжалик юритувчи субъект активни сотиб олиш тўғрисида битимга киришгандагина пайдо бўлади.</a:t>
            </a:r>
            <a:endParaRPr lang="ru-RU" sz="26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3.Бухгалтерия балансининг пассив қисми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lnSpcReduction="10000"/>
          </a:bodyPr>
          <a:lstStyle/>
          <a:p>
            <a:pPr algn="ctr">
              <a:spcBef>
                <a:spcPts val="0"/>
              </a:spcBef>
              <a:buNone/>
            </a:pPr>
            <a:r>
              <a:rPr lang="uz-Cyrl-UZ" sz="2400" b="1" dirty="0" smtClean="0">
                <a:solidFill>
                  <a:srgbClr val="7030A0"/>
                </a:solidFill>
                <a:latin typeface="Arial" pitchFamily="34" charset="0"/>
                <a:cs typeface="Arial" pitchFamily="34" charset="0"/>
              </a:rPr>
              <a:t>Тегишли мажбуриятларни бажариш одатда бошқа тарафнинг эътирозларини қондириш учун иқтисодий фойдани ифодаловчи хўжалик юритувчи субъект ресурсларини ўзига жалб этади. Мажбуриятларнинг бажарилиши ҳар хил усулларда (қонун ҳужжатларида кўзда тутилган ҳоллардан ташқари) амалга оширилади:</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 ҳақ тўлаш билан;</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 бошқа активларни бериш билан;</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 хизматларни кўрсатиш билан;</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 ушбу мажбуриятни бошқаси билан алмаштириш орқали;</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 мажбуриятларни акцияларга алмаштириш орқали. </a:t>
            </a:r>
            <a:endParaRPr lang="ru-RU"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3.Бухгалтерия балансининг пассив қисми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lnSpcReduction="10000"/>
          </a:bodyPr>
          <a:lstStyle/>
          <a:p>
            <a:pPr algn="ctr">
              <a:spcBef>
                <a:spcPts val="0"/>
              </a:spcBef>
              <a:buNone/>
            </a:pPr>
            <a:r>
              <a:rPr lang="uz-Cyrl-UZ" sz="2400" b="1" dirty="0" smtClean="0">
                <a:solidFill>
                  <a:srgbClr val="7030A0"/>
                </a:solidFill>
                <a:latin typeface="Arial" pitchFamily="34" charset="0"/>
                <a:cs typeface="Arial" pitchFamily="34" charset="0"/>
              </a:rPr>
              <a:t>Ўзбекистон амалиётида мажбуриятларнинг фақат тўловлар орқали амалга оширилиши белгилаб қўйилган.</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Мажбуриятлар, кредитор ўз ҳуқуқларидан бош тортган ҳолларда ёки кредитор ана шу ҳуқуқларидан маҳрум бўлганида, бажарилган деб ҳисобланиши мумкин.</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Мажбуриятлар аввалги битимлар ёки ўтган воқеаларнинг натижасидир. Масалан, товар-моддий захираларни сотиб олиш ва хизматларни олиш билан тўланиши керак бўлган (агар улар илгари тўланмаган бўлса ёки етказиб берилганда) счётлар ҳам олинади.</a:t>
            </a:r>
            <a:endParaRPr lang="ru-RU"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Корхона бухгалтерия баланси пассивида капиталнинг </a:t>
            </a:r>
            <a:r>
              <a:rPr lang="uz-Cyrl-UZ" sz="2800" b="1" dirty="0" smtClean="0">
                <a:solidFill>
                  <a:srgbClr val="0070C0"/>
                </a:solidFill>
                <a:latin typeface="Arial" pitchFamily="34" charset="0"/>
                <a:cs typeface="Arial" pitchFamily="34" charset="0"/>
              </a:rPr>
              <a:t>жойлашуви</a:t>
            </a:r>
            <a:endParaRPr lang="ru-RU" sz="2800" b="1" dirty="0">
              <a:solidFill>
                <a:srgbClr val="0070C0"/>
              </a:solidFill>
              <a:latin typeface="Arial" pitchFamily="34" charset="0"/>
              <a:cs typeface="Arial" pitchFamily="34" charset="0"/>
            </a:endParaRPr>
          </a:p>
        </p:txBody>
      </p:sp>
      <p:graphicFrame>
        <p:nvGraphicFramePr>
          <p:cNvPr id="4" name="Таблица 3"/>
          <p:cNvGraphicFramePr>
            <a:graphicFrameLocks noGrp="1"/>
          </p:cNvGraphicFramePr>
          <p:nvPr/>
        </p:nvGraphicFramePr>
        <p:xfrm>
          <a:off x="1071538" y="1571617"/>
          <a:ext cx="7072362" cy="4236067"/>
        </p:xfrm>
        <a:graphic>
          <a:graphicData uri="http://schemas.openxmlformats.org/drawingml/2006/table">
            <a:tbl>
              <a:tblPr/>
              <a:tblGrid>
                <a:gridCol w="6322493"/>
                <a:gridCol w="749869"/>
              </a:tblGrid>
              <a:tr h="335758">
                <a:tc>
                  <a:txBody>
                    <a:bodyPr/>
                    <a:lstStyle/>
                    <a:p>
                      <a:pPr algn="ctr">
                        <a:lnSpc>
                          <a:spcPct val="107000"/>
                        </a:lnSpc>
                        <a:spcAft>
                          <a:spcPts val="800"/>
                        </a:spcAft>
                      </a:pPr>
                      <a:r>
                        <a:rPr lang="uz-Cyrl-UZ" sz="2000" b="1" dirty="0">
                          <a:solidFill>
                            <a:srgbClr val="7030A0"/>
                          </a:solidFill>
                          <a:latin typeface="Arial" pitchFamily="34" charset="0"/>
                          <a:ea typeface="Times New Roman"/>
                          <a:cs typeface="Arial" pitchFamily="34" charset="0"/>
                        </a:rPr>
                        <a:t>Пассив томон</a:t>
                      </a:r>
                      <a:endParaRPr lang="ru-RU" sz="20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uz-Cyrl-UZ" sz="2000" b="1">
                          <a:solidFill>
                            <a:srgbClr val="7030A0"/>
                          </a:solidFill>
                          <a:latin typeface="Arial" pitchFamily="34" charset="0"/>
                          <a:ea typeface="Times New Roman"/>
                          <a:cs typeface="Arial" pitchFamily="34" charset="0"/>
                        </a:rPr>
                        <a:t>Сатри</a:t>
                      </a:r>
                      <a:endParaRPr lang="ru-RU" sz="200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5758">
                <a:tc>
                  <a:txBody>
                    <a:bodyPr/>
                    <a:lstStyle/>
                    <a:p>
                      <a:pPr>
                        <a:lnSpc>
                          <a:spcPct val="107000"/>
                        </a:lnSpc>
                        <a:spcAft>
                          <a:spcPts val="800"/>
                        </a:spcAft>
                      </a:pPr>
                      <a:r>
                        <a:rPr lang="uz-Cyrl-UZ" sz="2000" b="1" dirty="0">
                          <a:solidFill>
                            <a:srgbClr val="7030A0"/>
                          </a:solidFill>
                          <a:latin typeface="Arial" pitchFamily="34" charset="0"/>
                          <a:ea typeface="Times New Roman"/>
                          <a:cs typeface="Arial" pitchFamily="34" charset="0"/>
                        </a:rPr>
                        <a:t>I. Ўз </a:t>
                      </a:r>
                      <a:r>
                        <a:rPr lang="ru-RU" sz="2000" b="1" dirty="0" err="1">
                          <a:solidFill>
                            <a:srgbClr val="7030A0"/>
                          </a:solidFill>
                          <a:latin typeface="Arial" pitchFamily="34" charset="0"/>
                          <a:ea typeface="Times New Roman"/>
                          <a:cs typeface="Arial" pitchFamily="34" charset="0"/>
                        </a:rPr>
                        <a:t>мабла</a:t>
                      </a:r>
                      <a:r>
                        <a:rPr lang="uz-Cyrl-UZ" sz="2000" b="1" dirty="0">
                          <a:solidFill>
                            <a:srgbClr val="7030A0"/>
                          </a:solidFill>
                          <a:latin typeface="Arial" pitchFamily="34" charset="0"/>
                          <a:ea typeface="Times New Roman"/>
                          <a:cs typeface="Arial" pitchFamily="34" charset="0"/>
                        </a:rPr>
                        <a:t>ғ</a:t>
                      </a:r>
                      <a:r>
                        <a:rPr lang="ru-RU" sz="2000" b="1" dirty="0">
                          <a:solidFill>
                            <a:srgbClr val="7030A0"/>
                          </a:solidFill>
                          <a:latin typeface="Arial" pitchFamily="34" charset="0"/>
                          <a:ea typeface="Times New Roman"/>
                          <a:cs typeface="Arial" pitchFamily="34" charset="0"/>
                        </a:rPr>
                        <a:t>лари </a:t>
                      </a:r>
                      <a:r>
                        <a:rPr lang="ru-RU" sz="2000" b="1" dirty="0" err="1">
                          <a:solidFill>
                            <a:srgbClr val="7030A0"/>
                          </a:solidFill>
                          <a:latin typeface="Arial" pitchFamily="34" charset="0"/>
                          <a:ea typeface="Times New Roman"/>
                          <a:cs typeface="Arial" pitchFamily="34" charset="0"/>
                        </a:rPr>
                        <a:t>манбалари</a:t>
                      </a:r>
                      <a:endParaRPr lang="ru-RU" sz="20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endParaRPr lang="ru-RU" sz="200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5758">
                <a:tc>
                  <a:txBody>
                    <a:bodyPr/>
                    <a:lstStyle/>
                    <a:p>
                      <a:pPr>
                        <a:lnSpc>
                          <a:spcPct val="107000"/>
                        </a:lnSpc>
                        <a:spcAft>
                          <a:spcPts val="800"/>
                        </a:spcAft>
                      </a:pPr>
                      <a:r>
                        <a:rPr lang="ru-RU" sz="2000" dirty="0">
                          <a:solidFill>
                            <a:srgbClr val="7030A0"/>
                          </a:solidFill>
                          <a:latin typeface="Arial" pitchFamily="34" charset="0"/>
                          <a:ea typeface="Times New Roman"/>
                          <a:cs typeface="Arial" pitchFamily="34" charset="0"/>
                        </a:rPr>
                        <a:t>Устав капитали (8300)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2000">
                          <a:solidFill>
                            <a:srgbClr val="7030A0"/>
                          </a:solidFill>
                          <a:latin typeface="Arial" pitchFamily="34" charset="0"/>
                          <a:ea typeface="Times New Roman"/>
                          <a:cs typeface="Arial" pitchFamily="34" charset="0"/>
                        </a:rPr>
                        <a:t>410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5758">
                <a:tc>
                  <a:txBody>
                    <a:bodyPr/>
                    <a:lstStyle/>
                    <a:p>
                      <a:pPr>
                        <a:lnSpc>
                          <a:spcPct val="107000"/>
                        </a:lnSpc>
                        <a:spcAft>
                          <a:spcPts val="800"/>
                        </a:spcAft>
                      </a:pPr>
                      <a:r>
                        <a:rPr lang="ru-RU" sz="2000" dirty="0" err="1">
                          <a:solidFill>
                            <a:srgbClr val="7030A0"/>
                          </a:solidFill>
                          <a:latin typeface="Arial" pitchFamily="34" charset="0"/>
                          <a:ea typeface="Times New Roman"/>
                          <a:cs typeface="Arial" pitchFamily="34" charset="0"/>
                        </a:rPr>
                        <a:t>Қўшилган </a:t>
                      </a:r>
                      <a:r>
                        <a:rPr lang="ru-RU" sz="2000" dirty="0">
                          <a:solidFill>
                            <a:srgbClr val="7030A0"/>
                          </a:solidFill>
                          <a:latin typeface="Arial" pitchFamily="34" charset="0"/>
                          <a:ea typeface="Times New Roman"/>
                          <a:cs typeface="Arial" pitchFamily="34" charset="0"/>
                        </a:rPr>
                        <a:t>капитал (8400)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2000">
                          <a:solidFill>
                            <a:srgbClr val="7030A0"/>
                          </a:solidFill>
                          <a:latin typeface="Arial" pitchFamily="34" charset="0"/>
                          <a:ea typeface="Times New Roman"/>
                          <a:cs typeface="Arial" pitchFamily="34" charset="0"/>
                        </a:rPr>
                        <a:t>420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5758">
                <a:tc>
                  <a:txBody>
                    <a:bodyPr/>
                    <a:lstStyle/>
                    <a:p>
                      <a:pPr>
                        <a:lnSpc>
                          <a:spcPct val="107000"/>
                        </a:lnSpc>
                        <a:spcAft>
                          <a:spcPts val="800"/>
                        </a:spcAft>
                      </a:pPr>
                      <a:r>
                        <a:rPr lang="ru-RU" sz="2000" dirty="0">
                          <a:solidFill>
                            <a:srgbClr val="7030A0"/>
                          </a:solidFill>
                          <a:latin typeface="Arial" pitchFamily="34" charset="0"/>
                          <a:ea typeface="Times New Roman"/>
                          <a:cs typeface="Arial" pitchFamily="34" charset="0"/>
                        </a:rPr>
                        <a:t>Резерв капитали (8500)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2000">
                          <a:solidFill>
                            <a:srgbClr val="7030A0"/>
                          </a:solidFill>
                          <a:latin typeface="Arial" pitchFamily="34" charset="0"/>
                          <a:ea typeface="Times New Roman"/>
                          <a:cs typeface="Arial" pitchFamily="34" charset="0"/>
                        </a:rPr>
                        <a:t>430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5758">
                <a:tc>
                  <a:txBody>
                    <a:bodyPr/>
                    <a:lstStyle/>
                    <a:p>
                      <a:pPr>
                        <a:lnSpc>
                          <a:spcPct val="107000"/>
                        </a:lnSpc>
                        <a:spcAft>
                          <a:spcPts val="800"/>
                        </a:spcAft>
                      </a:pPr>
                      <a:r>
                        <a:rPr lang="ru-RU" sz="2000" dirty="0" err="1">
                          <a:solidFill>
                            <a:srgbClr val="7030A0"/>
                          </a:solidFill>
                          <a:latin typeface="Arial" pitchFamily="34" charset="0"/>
                          <a:ea typeface="Times New Roman"/>
                          <a:cs typeface="Arial" pitchFamily="34" charset="0"/>
                        </a:rPr>
                        <a:t>Сотиб</a:t>
                      </a:r>
                      <a:r>
                        <a:rPr lang="ru-RU" sz="2000" dirty="0">
                          <a:solidFill>
                            <a:srgbClr val="7030A0"/>
                          </a:solidFill>
                          <a:latin typeface="Arial" pitchFamily="34" charset="0"/>
                          <a:ea typeface="Times New Roman"/>
                          <a:cs typeface="Arial" pitchFamily="34" charset="0"/>
                        </a:rPr>
                        <a:t> </a:t>
                      </a:r>
                      <a:r>
                        <a:rPr lang="ru-RU" sz="2000" dirty="0" err="1">
                          <a:solidFill>
                            <a:srgbClr val="7030A0"/>
                          </a:solidFill>
                          <a:latin typeface="Arial" pitchFamily="34" charset="0"/>
                          <a:ea typeface="Times New Roman"/>
                          <a:cs typeface="Arial" pitchFamily="34" charset="0"/>
                        </a:rPr>
                        <a:t>олинган</a:t>
                      </a:r>
                      <a:r>
                        <a:rPr lang="ru-RU" sz="2000" dirty="0">
                          <a:solidFill>
                            <a:srgbClr val="7030A0"/>
                          </a:solidFill>
                          <a:latin typeface="Arial" pitchFamily="34" charset="0"/>
                          <a:ea typeface="Times New Roman"/>
                          <a:cs typeface="Arial" pitchFamily="34" charset="0"/>
                        </a:rPr>
                        <a:t> </a:t>
                      </a:r>
                      <a:r>
                        <a:rPr lang="ru-RU" sz="2000" dirty="0" err="1">
                          <a:solidFill>
                            <a:srgbClr val="7030A0"/>
                          </a:solidFill>
                          <a:latin typeface="Arial" pitchFamily="34" charset="0"/>
                          <a:ea typeface="Times New Roman"/>
                          <a:cs typeface="Arial" pitchFamily="34" charset="0"/>
                        </a:rPr>
                        <a:t>хусусий</a:t>
                      </a:r>
                      <a:r>
                        <a:rPr lang="ru-RU" sz="2000" dirty="0">
                          <a:solidFill>
                            <a:srgbClr val="7030A0"/>
                          </a:solidFill>
                          <a:latin typeface="Arial" pitchFamily="34" charset="0"/>
                          <a:ea typeface="Times New Roman"/>
                          <a:cs typeface="Arial" pitchFamily="34" charset="0"/>
                        </a:rPr>
                        <a:t> </a:t>
                      </a:r>
                      <a:r>
                        <a:rPr lang="ru-RU" sz="2000" dirty="0" err="1">
                          <a:solidFill>
                            <a:srgbClr val="7030A0"/>
                          </a:solidFill>
                          <a:latin typeface="Arial" pitchFamily="34" charset="0"/>
                          <a:ea typeface="Times New Roman"/>
                          <a:cs typeface="Arial" pitchFamily="34" charset="0"/>
                        </a:rPr>
                        <a:t>акциялар</a:t>
                      </a:r>
                      <a:r>
                        <a:rPr lang="ru-RU" sz="2000" dirty="0">
                          <a:solidFill>
                            <a:srgbClr val="7030A0"/>
                          </a:solidFill>
                          <a:latin typeface="Arial" pitchFamily="34" charset="0"/>
                          <a:ea typeface="Times New Roman"/>
                          <a:cs typeface="Arial" pitchFamily="34" charset="0"/>
                        </a:rPr>
                        <a:t> (8600)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2000">
                          <a:solidFill>
                            <a:srgbClr val="7030A0"/>
                          </a:solidFill>
                          <a:latin typeface="Arial" pitchFamily="34" charset="0"/>
                          <a:ea typeface="Times New Roman"/>
                          <a:cs typeface="Arial" pitchFamily="34" charset="0"/>
                        </a:rPr>
                        <a:t>440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5758">
                <a:tc>
                  <a:txBody>
                    <a:bodyPr/>
                    <a:lstStyle/>
                    <a:p>
                      <a:pPr>
                        <a:lnSpc>
                          <a:spcPct val="107000"/>
                        </a:lnSpc>
                        <a:spcAft>
                          <a:spcPts val="800"/>
                        </a:spcAft>
                      </a:pPr>
                      <a:r>
                        <a:rPr lang="ru-RU" sz="2000" dirty="0" err="1">
                          <a:solidFill>
                            <a:srgbClr val="7030A0"/>
                          </a:solidFill>
                          <a:latin typeface="Arial" pitchFamily="34" charset="0"/>
                          <a:ea typeface="Times New Roman"/>
                          <a:cs typeface="Arial" pitchFamily="34" charset="0"/>
                        </a:rPr>
                        <a:t>Тақсимланмаган фойда</a:t>
                      </a:r>
                      <a:r>
                        <a:rPr lang="ru-RU" sz="2000" dirty="0">
                          <a:solidFill>
                            <a:srgbClr val="7030A0"/>
                          </a:solidFill>
                          <a:latin typeface="Arial" pitchFamily="34" charset="0"/>
                          <a:ea typeface="Times New Roman"/>
                          <a:cs typeface="Arial" pitchFamily="34" charset="0"/>
                        </a:rPr>
                        <a:t> (</a:t>
                      </a:r>
                      <a:r>
                        <a:rPr lang="ru-RU" sz="2000" dirty="0" err="1">
                          <a:solidFill>
                            <a:srgbClr val="7030A0"/>
                          </a:solidFill>
                          <a:latin typeface="Arial" pitchFamily="34" charset="0"/>
                          <a:ea typeface="Times New Roman"/>
                          <a:cs typeface="Arial" pitchFamily="34" charset="0"/>
                        </a:rPr>
                        <a:t>копланмаган</a:t>
                      </a:r>
                      <a:r>
                        <a:rPr lang="ru-RU" sz="2000" dirty="0">
                          <a:solidFill>
                            <a:srgbClr val="7030A0"/>
                          </a:solidFill>
                          <a:latin typeface="Arial" pitchFamily="34" charset="0"/>
                          <a:ea typeface="Times New Roman"/>
                          <a:cs typeface="Arial" pitchFamily="34" charset="0"/>
                        </a:rPr>
                        <a:t> </a:t>
                      </a:r>
                      <a:r>
                        <a:rPr lang="ru-RU" sz="2000" dirty="0" err="1">
                          <a:solidFill>
                            <a:srgbClr val="7030A0"/>
                          </a:solidFill>
                          <a:latin typeface="Arial" pitchFamily="34" charset="0"/>
                          <a:ea typeface="Times New Roman"/>
                          <a:cs typeface="Arial" pitchFamily="34" charset="0"/>
                        </a:rPr>
                        <a:t>зарар</a:t>
                      </a:r>
                      <a:r>
                        <a:rPr lang="ru-RU" sz="2000" dirty="0">
                          <a:solidFill>
                            <a:srgbClr val="7030A0"/>
                          </a:solidFill>
                          <a:latin typeface="Arial" pitchFamily="34" charset="0"/>
                          <a:ea typeface="Times New Roman"/>
                          <a:cs typeface="Arial" pitchFamily="34" charset="0"/>
                        </a:rPr>
                        <a:t>) (8700)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2000">
                          <a:solidFill>
                            <a:srgbClr val="7030A0"/>
                          </a:solidFill>
                          <a:latin typeface="Arial" pitchFamily="34" charset="0"/>
                          <a:ea typeface="Times New Roman"/>
                          <a:cs typeface="Arial" pitchFamily="34" charset="0"/>
                        </a:rPr>
                        <a:t>450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5758">
                <a:tc>
                  <a:txBody>
                    <a:bodyPr/>
                    <a:lstStyle/>
                    <a:p>
                      <a:pPr>
                        <a:lnSpc>
                          <a:spcPct val="107000"/>
                        </a:lnSpc>
                        <a:spcAft>
                          <a:spcPts val="800"/>
                        </a:spcAft>
                      </a:pPr>
                      <a:r>
                        <a:rPr lang="ru-RU" sz="2000" dirty="0" err="1">
                          <a:solidFill>
                            <a:srgbClr val="7030A0"/>
                          </a:solidFill>
                          <a:latin typeface="Arial" pitchFamily="34" charset="0"/>
                          <a:ea typeface="Times New Roman"/>
                          <a:cs typeface="Arial" pitchFamily="34" charset="0"/>
                        </a:rPr>
                        <a:t>Максадли</a:t>
                      </a:r>
                      <a:r>
                        <a:rPr lang="ru-RU" sz="2000" dirty="0">
                          <a:solidFill>
                            <a:srgbClr val="7030A0"/>
                          </a:solidFill>
                          <a:latin typeface="Arial" pitchFamily="34" charset="0"/>
                          <a:ea typeface="Times New Roman"/>
                          <a:cs typeface="Arial" pitchFamily="34" charset="0"/>
                        </a:rPr>
                        <a:t> </a:t>
                      </a:r>
                      <a:r>
                        <a:rPr lang="ru-RU" sz="2000" dirty="0" err="1">
                          <a:solidFill>
                            <a:srgbClr val="7030A0"/>
                          </a:solidFill>
                          <a:latin typeface="Arial" pitchFamily="34" charset="0"/>
                          <a:ea typeface="Times New Roman"/>
                          <a:cs typeface="Arial" pitchFamily="34" charset="0"/>
                        </a:rPr>
                        <a:t>тушумлар</a:t>
                      </a:r>
                      <a:r>
                        <a:rPr lang="ru-RU" sz="2000" dirty="0">
                          <a:solidFill>
                            <a:srgbClr val="7030A0"/>
                          </a:solidFill>
                          <a:latin typeface="Arial" pitchFamily="34" charset="0"/>
                          <a:ea typeface="Times New Roman"/>
                          <a:cs typeface="Arial" pitchFamily="34" charset="0"/>
                        </a:rPr>
                        <a:t> (8800)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2000">
                          <a:solidFill>
                            <a:srgbClr val="7030A0"/>
                          </a:solidFill>
                          <a:latin typeface="Arial" pitchFamily="34" charset="0"/>
                          <a:ea typeface="Times New Roman"/>
                          <a:cs typeface="Arial" pitchFamily="34" charset="0"/>
                        </a:rPr>
                        <a:t>460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5758">
                <a:tc>
                  <a:txBody>
                    <a:bodyPr/>
                    <a:lstStyle/>
                    <a:p>
                      <a:pPr>
                        <a:lnSpc>
                          <a:spcPct val="107000"/>
                        </a:lnSpc>
                        <a:spcAft>
                          <a:spcPts val="800"/>
                        </a:spcAft>
                      </a:pPr>
                      <a:r>
                        <a:rPr lang="ru-RU" sz="2000" dirty="0" err="1">
                          <a:solidFill>
                            <a:srgbClr val="7030A0"/>
                          </a:solidFill>
                          <a:latin typeface="Arial" pitchFamily="34" charset="0"/>
                          <a:ea typeface="Times New Roman"/>
                          <a:cs typeface="Arial" pitchFamily="34" charset="0"/>
                        </a:rPr>
                        <a:t>Келгуси</a:t>
                      </a:r>
                      <a:r>
                        <a:rPr lang="ru-RU" sz="2000" dirty="0">
                          <a:solidFill>
                            <a:srgbClr val="7030A0"/>
                          </a:solidFill>
                          <a:latin typeface="Arial" pitchFamily="34" charset="0"/>
                          <a:ea typeface="Times New Roman"/>
                          <a:cs typeface="Arial" pitchFamily="34" charset="0"/>
                        </a:rPr>
                        <a:t> </a:t>
                      </a:r>
                      <a:r>
                        <a:rPr lang="ru-RU" sz="2000" dirty="0" err="1">
                          <a:solidFill>
                            <a:srgbClr val="7030A0"/>
                          </a:solidFill>
                          <a:latin typeface="Arial" pitchFamily="34" charset="0"/>
                          <a:ea typeface="Times New Roman"/>
                          <a:cs typeface="Arial" pitchFamily="34" charset="0"/>
                        </a:rPr>
                        <a:t>давр</a:t>
                      </a:r>
                      <a:r>
                        <a:rPr lang="ru-RU" sz="2000" dirty="0">
                          <a:solidFill>
                            <a:srgbClr val="7030A0"/>
                          </a:solidFill>
                          <a:latin typeface="Arial" pitchFamily="34" charset="0"/>
                          <a:ea typeface="Times New Roman"/>
                          <a:cs typeface="Arial" pitchFamily="34" charset="0"/>
                        </a:rPr>
                        <a:t> </a:t>
                      </a:r>
                      <a:r>
                        <a:rPr lang="ru-RU" sz="2000" dirty="0" err="1">
                          <a:solidFill>
                            <a:srgbClr val="7030A0"/>
                          </a:solidFill>
                          <a:latin typeface="Arial" pitchFamily="34" charset="0"/>
                          <a:ea typeface="Times New Roman"/>
                          <a:cs typeface="Arial" pitchFamily="34" charset="0"/>
                        </a:rPr>
                        <a:t>харажатлари</a:t>
                      </a:r>
                      <a:r>
                        <a:rPr lang="ru-RU" sz="2000" dirty="0">
                          <a:solidFill>
                            <a:srgbClr val="7030A0"/>
                          </a:solidFill>
                          <a:latin typeface="Arial" pitchFamily="34" charset="0"/>
                          <a:ea typeface="Times New Roman"/>
                          <a:cs typeface="Arial" pitchFamily="34" charset="0"/>
                        </a:rPr>
                        <a:t> </a:t>
                      </a:r>
                      <a:r>
                        <a:rPr lang="ru-RU" sz="2000" dirty="0" err="1">
                          <a:solidFill>
                            <a:srgbClr val="7030A0"/>
                          </a:solidFill>
                          <a:latin typeface="Arial" pitchFamily="34" charset="0"/>
                          <a:ea typeface="Times New Roman"/>
                          <a:cs typeface="Arial" pitchFamily="34" charset="0"/>
                        </a:rPr>
                        <a:t>ва</a:t>
                      </a:r>
                      <a:r>
                        <a:rPr lang="ru-RU" sz="2000" dirty="0">
                          <a:solidFill>
                            <a:srgbClr val="7030A0"/>
                          </a:solidFill>
                          <a:latin typeface="Arial" pitchFamily="34" charset="0"/>
                          <a:ea typeface="Times New Roman"/>
                          <a:cs typeface="Arial" pitchFamily="34" charset="0"/>
                        </a:rPr>
                        <a:t> </a:t>
                      </a:r>
                      <a:r>
                        <a:rPr lang="ru-RU" sz="2000" dirty="0" err="1">
                          <a:solidFill>
                            <a:srgbClr val="7030A0"/>
                          </a:solidFill>
                          <a:latin typeface="Arial" pitchFamily="34" charset="0"/>
                          <a:ea typeface="Times New Roman"/>
                          <a:cs typeface="Arial" pitchFamily="34" charset="0"/>
                        </a:rPr>
                        <a:t>тўловлари</a:t>
                      </a:r>
                      <a:r>
                        <a:rPr lang="ru-RU" sz="2000" dirty="0">
                          <a:solidFill>
                            <a:srgbClr val="7030A0"/>
                          </a:solidFill>
                          <a:latin typeface="Arial" pitchFamily="34" charset="0"/>
                          <a:ea typeface="Times New Roman"/>
                          <a:cs typeface="Arial" pitchFamily="34" charset="0"/>
                        </a:rPr>
                        <a:t> </a:t>
                      </a:r>
                      <a:r>
                        <a:rPr lang="ru-RU" sz="2000" dirty="0" err="1">
                          <a:solidFill>
                            <a:srgbClr val="7030A0"/>
                          </a:solidFill>
                          <a:latin typeface="Arial" pitchFamily="34" charset="0"/>
                          <a:ea typeface="Times New Roman"/>
                          <a:cs typeface="Arial" pitchFamily="34" charset="0"/>
                        </a:rPr>
                        <a:t>учун</a:t>
                      </a:r>
                      <a:r>
                        <a:rPr lang="ru-RU" sz="2000" dirty="0">
                          <a:solidFill>
                            <a:srgbClr val="7030A0"/>
                          </a:solidFill>
                          <a:latin typeface="Arial" pitchFamily="34" charset="0"/>
                          <a:ea typeface="Times New Roman"/>
                          <a:cs typeface="Arial" pitchFamily="34" charset="0"/>
                        </a:rPr>
                        <a:t> </a:t>
                      </a:r>
                      <a:r>
                        <a:rPr lang="ru-RU" sz="2000" dirty="0" err="1">
                          <a:solidFill>
                            <a:srgbClr val="7030A0"/>
                          </a:solidFill>
                          <a:latin typeface="Arial" pitchFamily="34" charset="0"/>
                          <a:ea typeface="Times New Roman"/>
                          <a:cs typeface="Arial" pitchFamily="34" charset="0"/>
                        </a:rPr>
                        <a:t>захиралар</a:t>
                      </a:r>
                      <a:r>
                        <a:rPr lang="ru-RU" sz="2000" dirty="0">
                          <a:solidFill>
                            <a:srgbClr val="7030A0"/>
                          </a:solidFill>
                          <a:latin typeface="Arial" pitchFamily="34" charset="0"/>
                          <a:ea typeface="Times New Roman"/>
                          <a:cs typeface="Arial" pitchFamily="34" charset="0"/>
                        </a:rPr>
                        <a:t> (8900)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2000">
                          <a:solidFill>
                            <a:srgbClr val="7030A0"/>
                          </a:solidFill>
                          <a:latin typeface="Arial" pitchFamily="34" charset="0"/>
                          <a:ea typeface="Times New Roman"/>
                          <a:cs typeface="Arial" pitchFamily="34" charset="0"/>
                        </a:rPr>
                        <a:t>470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5758">
                <a:tc>
                  <a:txBody>
                    <a:bodyPr/>
                    <a:lstStyle/>
                    <a:p>
                      <a:pPr>
                        <a:lnSpc>
                          <a:spcPct val="107000"/>
                        </a:lnSpc>
                        <a:spcAft>
                          <a:spcPts val="800"/>
                        </a:spcAft>
                      </a:pPr>
                      <a:r>
                        <a:rPr lang="ru-RU" sz="2000" b="1" dirty="0">
                          <a:solidFill>
                            <a:srgbClr val="7030A0"/>
                          </a:solidFill>
                          <a:latin typeface="Arial" pitchFamily="34" charset="0"/>
                          <a:ea typeface="Times New Roman"/>
                          <a:cs typeface="Arial" pitchFamily="34" charset="0"/>
                        </a:rPr>
                        <a:t>I  </a:t>
                      </a:r>
                      <a:r>
                        <a:rPr lang="ru-RU" sz="2000" b="1" dirty="0" err="1">
                          <a:solidFill>
                            <a:srgbClr val="7030A0"/>
                          </a:solidFill>
                          <a:latin typeface="Arial" pitchFamily="34" charset="0"/>
                          <a:ea typeface="Times New Roman"/>
                          <a:cs typeface="Arial" pitchFamily="34" charset="0"/>
                        </a:rPr>
                        <a:t>бўлим</a:t>
                      </a:r>
                      <a:r>
                        <a:rPr lang="ru-RU" sz="2000" b="1" dirty="0">
                          <a:solidFill>
                            <a:srgbClr val="7030A0"/>
                          </a:solidFill>
                          <a:latin typeface="Arial" pitchFamily="34" charset="0"/>
                          <a:ea typeface="Times New Roman"/>
                          <a:cs typeface="Arial" pitchFamily="34" charset="0"/>
                        </a:rPr>
                        <a:t> </a:t>
                      </a:r>
                      <a:r>
                        <a:rPr lang="ru-RU" sz="2000" b="1" dirty="0" err="1">
                          <a:solidFill>
                            <a:srgbClr val="7030A0"/>
                          </a:solidFill>
                          <a:latin typeface="Arial" pitchFamily="34" charset="0"/>
                          <a:ea typeface="Times New Roman"/>
                          <a:cs typeface="Arial" pitchFamily="34" charset="0"/>
                        </a:rPr>
                        <a:t>бўйича</a:t>
                      </a:r>
                      <a:r>
                        <a:rPr lang="ru-RU" sz="2000" b="1" dirty="0">
                          <a:solidFill>
                            <a:srgbClr val="7030A0"/>
                          </a:solidFill>
                          <a:latin typeface="Arial" pitchFamily="34" charset="0"/>
                          <a:ea typeface="Times New Roman"/>
                          <a:cs typeface="Arial" pitchFamily="34" charset="0"/>
                        </a:rPr>
                        <a:t> </a:t>
                      </a:r>
                      <a:r>
                        <a:rPr lang="ru-RU" sz="2000" b="1" dirty="0" err="1">
                          <a:solidFill>
                            <a:srgbClr val="7030A0"/>
                          </a:solidFill>
                          <a:latin typeface="Arial" pitchFamily="34" charset="0"/>
                          <a:ea typeface="Times New Roman"/>
                          <a:cs typeface="Arial" pitchFamily="34" charset="0"/>
                        </a:rPr>
                        <a:t>жами</a:t>
                      </a:r>
                      <a:r>
                        <a:rPr lang="ru-RU" sz="2000" b="1" dirty="0">
                          <a:solidFill>
                            <a:srgbClr val="7030A0"/>
                          </a:solidFill>
                          <a:latin typeface="Arial" pitchFamily="34" charset="0"/>
                          <a:ea typeface="Times New Roman"/>
                          <a:cs typeface="Arial" pitchFamily="34" charset="0"/>
                        </a:rPr>
                        <a:t> (сатр.410+420+430+440+450+460+470)</a:t>
                      </a:r>
                      <a:endParaRPr lang="ru-RU" sz="20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2000" dirty="0">
                          <a:solidFill>
                            <a:srgbClr val="7030A0"/>
                          </a:solidFill>
                          <a:latin typeface="Arial" pitchFamily="34" charset="0"/>
                          <a:ea typeface="Times New Roman"/>
                          <a:cs typeface="Arial" pitchFamily="34" charset="0"/>
                        </a:rPr>
                        <a:t>480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800" b="1" dirty="0" smtClean="0">
                <a:solidFill>
                  <a:srgbClr val="0070C0"/>
                </a:solidFill>
                <a:latin typeface="Arial" pitchFamily="34" charset="0"/>
                <a:cs typeface="Arial" pitchFamily="34" charset="0"/>
              </a:rPr>
              <a:t>Корхона бухгалтерия баланси пассивида </a:t>
            </a:r>
            <a:r>
              <a:rPr lang="uz-Cyrl-UZ" sz="2800" b="1" dirty="0" smtClean="0">
                <a:solidFill>
                  <a:srgbClr val="0070C0"/>
                </a:solidFill>
                <a:latin typeface="Arial" pitchFamily="34" charset="0"/>
                <a:cs typeface="Arial" pitchFamily="34" charset="0"/>
              </a:rPr>
              <a:t>узоқ муддатли мажбуриятларнинг </a:t>
            </a:r>
            <a:r>
              <a:rPr lang="uz-Cyrl-UZ" sz="2800" b="1" dirty="0" smtClean="0">
                <a:solidFill>
                  <a:srgbClr val="0070C0"/>
                </a:solidFill>
                <a:latin typeface="Arial" pitchFamily="34" charset="0"/>
                <a:cs typeface="Arial" pitchFamily="34" charset="0"/>
              </a:rPr>
              <a:t>жойлашуви</a:t>
            </a:r>
            <a:endParaRPr lang="ru-RU" sz="2800" dirty="0">
              <a:latin typeface="Arial" pitchFamily="34" charset="0"/>
              <a:cs typeface="Arial" pitchFamily="34" charset="0"/>
            </a:endParaRPr>
          </a:p>
        </p:txBody>
      </p:sp>
      <p:graphicFrame>
        <p:nvGraphicFramePr>
          <p:cNvPr id="4" name="Таблица 3"/>
          <p:cNvGraphicFramePr>
            <a:graphicFrameLocks noGrp="1"/>
          </p:cNvGraphicFramePr>
          <p:nvPr/>
        </p:nvGraphicFramePr>
        <p:xfrm>
          <a:off x="928662" y="1500170"/>
          <a:ext cx="7429552" cy="5027682"/>
        </p:xfrm>
        <a:graphic>
          <a:graphicData uri="http://schemas.openxmlformats.org/drawingml/2006/table">
            <a:tbl>
              <a:tblPr/>
              <a:tblGrid>
                <a:gridCol w="6641810"/>
                <a:gridCol w="787742"/>
              </a:tblGrid>
              <a:tr h="514354">
                <a:tc>
                  <a:txBody>
                    <a:bodyPr/>
                    <a:lstStyle/>
                    <a:p>
                      <a:pPr>
                        <a:lnSpc>
                          <a:spcPct val="107000"/>
                        </a:lnSpc>
                        <a:spcAft>
                          <a:spcPts val="800"/>
                        </a:spcAft>
                      </a:pPr>
                      <a:r>
                        <a:rPr lang="ru-RU" sz="1800" b="1" dirty="0" err="1">
                          <a:solidFill>
                            <a:srgbClr val="7030A0"/>
                          </a:solidFill>
                          <a:latin typeface="Arial" pitchFamily="34" charset="0"/>
                          <a:ea typeface="Times New Roman"/>
                          <a:cs typeface="Arial" pitchFamily="34" charset="0"/>
                        </a:rPr>
                        <a:t>Узоқ муддатли</a:t>
                      </a:r>
                      <a:r>
                        <a:rPr lang="ru-RU" sz="1800" b="1" dirty="0">
                          <a:solidFill>
                            <a:srgbClr val="7030A0"/>
                          </a:solidFill>
                          <a:latin typeface="Arial" pitchFamily="34" charset="0"/>
                          <a:ea typeface="Times New Roman"/>
                          <a:cs typeface="Arial" pitchFamily="34" charset="0"/>
                        </a:rPr>
                        <a:t> </a:t>
                      </a:r>
                      <a:r>
                        <a:rPr lang="ru-RU" sz="1800" b="1" dirty="0" err="1">
                          <a:solidFill>
                            <a:srgbClr val="7030A0"/>
                          </a:solidFill>
                          <a:latin typeface="Arial" pitchFamily="34" charset="0"/>
                          <a:ea typeface="Times New Roman"/>
                          <a:cs typeface="Arial" pitchFamily="34" charset="0"/>
                        </a:rPr>
                        <a:t>мажбуриятлар</a:t>
                      </a:r>
                      <a:r>
                        <a:rPr lang="ru-RU" sz="1800" b="1" dirty="0">
                          <a:solidFill>
                            <a:srgbClr val="7030A0"/>
                          </a:solidFill>
                          <a:latin typeface="Arial" pitchFamily="34" charset="0"/>
                          <a:ea typeface="Times New Roman"/>
                          <a:cs typeface="Arial" pitchFamily="34" charset="0"/>
                        </a:rPr>
                        <a:t>, </a:t>
                      </a:r>
                      <a:r>
                        <a:rPr lang="ru-RU" sz="1800" b="1" dirty="0" err="1">
                          <a:solidFill>
                            <a:srgbClr val="7030A0"/>
                          </a:solidFill>
                          <a:latin typeface="Arial" pitchFamily="34" charset="0"/>
                          <a:ea typeface="Times New Roman"/>
                          <a:cs typeface="Arial" pitchFamily="34" charset="0"/>
                        </a:rPr>
                        <a:t>жами</a:t>
                      </a:r>
                      <a:r>
                        <a:rPr lang="ru-RU" sz="1800" b="1" dirty="0">
                          <a:solidFill>
                            <a:srgbClr val="7030A0"/>
                          </a:solidFill>
                          <a:latin typeface="Arial" pitchFamily="34" charset="0"/>
                          <a:ea typeface="Times New Roman"/>
                          <a:cs typeface="Arial" pitchFamily="34" charset="0"/>
                        </a:rPr>
                        <a:t> (</a:t>
                      </a:r>
                      <a:r>
                        <a:rPr lang="ru-RU" sz="1800" b="1" dirty="0" err="1">
                          <a:solidFill>
                            <a:srgbClr val="7030A0"/>
                          </a:solidFill>
                          <a:latin typeface="Arial" pitchFamily="34" charset="0"/>
                          <a:ea typeface="Times New Roman"/>
                          <a:cs typeface="Arial" pitchFamily="34" charset="0"/>
                        </a:rPr>
                        <a:t>сатр</a:t>
                      </a:r>
                      <a:r>
                        <a:rPr lang="ru-RU" sz="1800" b="1" dirty="0">
                          <a:solidFill>
                            <a:srgbClr val="7030A0"/>
                          </a:solidFill>
                          <a:latin typeface="Arial" pitchFamily="34" charset="0"/>
                          <a:ea typeface="Times New Roman"/>
                          <a:cs typeface="Arial" pitchFamily="34" charset="0"/>
                        </a:rPr>
                        <a:t> 500+510+520+530+540+550+560+570+580+590)</a:t>
                      </a:r>
                      <a:endParaRPr lang="ru-RU" sz="18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1800">
                          <a:solidFill>
                            <a:srgbClr val="7030A0"/>
                          </a:solidFill>
                          <a:latin typeface="Arial" pitchFamily="34" charset="0"/>
                          <a:ea typeface="Times New Roman"/>
                          <a:cs typeface="Arial" pitchFamily="34" charset="0"/>
                        </a:rPr>
                        <a:t>490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4354">
                <a:tc>
                  <a:txBody>
                    <a:bodyPr/>
                    <a:lstStyle/>
                    <a:p>
                      <a:pPr>
                        <a:lnSpc>
                          <a:spcPct val="107000"/>
                        </a:lnSpc>
                        <a:spcAft>
                          <a:spcPts val="800"/>
                        </a:spcAft>
                      </a:pPr>
                      <a:r>
                        <a:rPr lang="ru-RU" sz="1800" dirty="0" err="1">
                          <a:solidFill>
                            <a:srgbClr val="7030A0"/>
                          </a:solidFill>
                          <a:latin typeface="Arial" pitchFamily="34" charset="0"/>
                          <a:ea typeface="Times New Roman"/>
                          <a:cs typeface="Arial" pitchFamily="34" charset="0"/>
                        </a:rPr>
                        <a:t>Шу</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жумладан</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узоқ муддатли</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кредиторлик</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қарзлари </a:t>
                      </a:r>
                      <a:r>
                        <a:rPr lang="ru-RU" sz="1800" dirty="0">
                          <a:solidFill>
                            <a:srgbClr val="7030A0"/>
                          </a:solidFill>
                          <a:latin typeface="Arial" pitchFamily="34" charset="0"/>
                          <a:ea typeface="Times New Roman"/>
                          <a:cs typeface="Arial" pitchFamily="34" charset="0"/>
                        </a:rPr>
                        <a:t>(</a:t>
                      </a:r>
                      <a:r>
                        <a:rPr lang="ru-RU" sz="1800" dirty="0" err="1">
                          <a:solidFill>
                            <a:srgbClr val="7030A0"/>
                          </a:solidFill>
                          <a:latin typeface="Arial" pitchFamily="34" charset="0"/>
                          <a:ea typeface="Times New Roman"/>
                          <a:cs typeface="Arial" pitchFamily="34" charset="0"/>
                        </a:rPr>
                        <a:t>сатр</a:t>
                      </a:r>
                      <a:r>
                        <a:rPr lang="ru-RU" sz="1800" dirty="0">
                          <a:solidFill>
                            <a:srgbClr val="7030A0"/>
                          </a:solidFill>
                          <a:latin typeface="Arial" pitchFamily="34" charset="0"/>
                          <a:ea typeface="Times New Roman"/>
                          <a:cs typeface="Arial" pitchFamily="34" charset="0"/>
                        </a:rPr>
                        <a:t>, 500+520+540+560+590)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1800">
                          <a:solidFill>
                            <a:srgbClr val="7030A0"/>
                          </a:solidFill>
                          <a:latin typeface="Arial" pitchFamily="34" charset="0"/>
                          <a:ea typeface="Times New Roman"/>
                          <a:cs typeface="Arial" pitchFamily="34" charset="0"/>
                        </a:rPr>
                        <a:t>491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177">
                <a:tc>
                  <a:txBody>
                    <a:bodyPr/>
                    <a:lstStyle/>
                    <a:p>
                      <a:pPr>
                        <a:lnSpc>
                          <a:spcPct val="107000"/>
                        </a:lnSpc>
                        <a:spcAft>
                          <a:spcPts val="800"/>
                        </a:spcAft>
                      </a:pPr>
                      <a:r>
                        <a:rPr lang="ru-RU" sz="1800" dirty="0">
                          <a:solidFill>
                            <a:srgbClr val="7030A0"/>
                          </a:solidFill>
                          <a:latin typeface="Arial" pitchFamily="34" charset="0"/>
                          <a:ea typeface="Times New Roman"/>
                          <a:cs typeface="Arial" pitchFamily="34" charset="0"/>
                        </a:rPr>
                        <a:t>Мол </a:t>
                      </a:r>
                      <a:r>
                        <a:rPr lang="ru-RU" sz="1800" dirty="0" err="1">
                          <a:solidFill>
                            <a:srgbClr val="7030A0"/>
                          </a:solidFill>
                          <a:latin typeface="Arial" pitchFamily="34" charset="0"/>
                          <a:ea typeface="Times New Roman"/>
                          <a:cs typeface="Arial" pitchFamily="34" charset="0"/>
                        </a:rPr>
                        <a:t>етказиб</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берувчилар</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ва</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пудратчиларга</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узоқ муддатли</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қарз </a:t>
                      </a:r>
                      <a:r>
                        <a:rPr lang="ru-RU" sz="1800" dirty="0">
                          <a:solidFill>
                            <a:srgbClr val="7030A0"/>
                          </a:solidFill>
                          <a:latin typeface="Arial" pitchFamily="34" charset="0"/>
                          <a:ea typeface="Times New Roman"/>
                          <a:cs typeface="Arial" pitchFamily="34" charset="0"/>
                        </a:rPr>
                        <a:t>(7000)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1800">
                          <a:solidFill>
                            <a:srgbClr val="7030A0"/>
                          </a:solidFill>
                          <a:latin typeface="Arial" pitchFamily="34" charset="0"/>
                          <a:ea typeface="Times New Roman"/>
                          <a:cs typeface="Arial" pitchFamily="34" charset="0"/>
                        </a:rPr>
                        <a:t>500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177">
                <a:tc>
                  <a:txBody>
                    <a:bodyPr/>
                    <a:lstStyle/>
                    <a:p>
                      <a:pPr>
                        <a:lnSpc>
                          <a:spcPct val="107000"/>
                        </a:lnSpc>
                        <a:spcAft>
                          <a:spcPts val="800"/>
                        </a:spcAft>
                      </a:pPr>
                      <a:r>
                        <a:rPr lang="ru-RU" sz="1800" dirty="0" err="1">
                          <a:solidFill>
                            <a:srgbClr val="7030A0"/>
                          </a:solidFill>
                          <a:latin typeface="Arial" pitchFamily="34" charset="0"/>
                          <a:ea typeface="Times New Roman"/>
                          <a:cs typeface="Arial" pitchFamily="34" charset="0"/>
                        </a:rPr>
                        <a:t>Ажратилган</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булинмаларга</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узоқ муддатли</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қарз </a:t>
                      </a:r>
                      <a:r>
                        <a:rPr lang="ru-RU" sz="1800" dirty="0">
                          <a:solidFill>
                            <a:srgbClr val="7030A0"/>
                          </a:solidFill>
                          <a:latin typeface="Arial" pitchFamily="34" charset="0"/>
                          <a:ea typeface="Times New Roman"/>
                          <a:cs typeface="Arial" pitchFamily="34" charset="0"/>
                        </a:rPr>
                        <a:t>(7110)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1800">
                          <a:solidFill>
                            <a:srgbClr val="7030A0"/>
                          </a:solidFill>
                          <a:latin typeface="Arial" pitchFamily="34" charset="0"/>
                          <a:ea typeface="Times New Roman"/>
                          <a:cs typeface="Arial" pitchFamily="34" charset="0"/>
                        </a:rPr>
                        <a:t>510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177">
                <a:tc>
                  <a:txBody>
                    <a:bodyPr/>
                    <a:lstStyle/>
                    <a:p>
                      <a:pPr>
                        <a:lnSpc>
                          <a:spcPct val="107000"/>
                        </a:lnSpc>
                        <a:spcAft>
                          <a:spcPts val="800"/>
                        </a:spcAft>
                      </a:pPr>
                      <a:r>
                        <a:rPr lang="ru-RU" sz="1800" dirty="0" err="1">
                          <a:solidFill>
                            <a:srgbClr val="7030A0"/>
                          </a:solidFill>
                          <a:latin typeface="Arial" pitchFamily="34" charset="0"/>
                          <a:ea typeface="Times New Roman"/>
                          <a:cs typeface="Arial" pitchFamily="34" charset="0"/>
                        </a:rPr>
                        <a:t>Шуъба</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ва</a:t>
                      </a:r>
                      <a:r>
                        <a:rPr lang="ru-RU" sz="1800" dirty="0">
                          <a:solidFill>
                            <a:srgbClr val="7030A0"/>
                          </a:solidFill>
                          <a:latin typeface="Arial" pitchFamily="34" charset="0"/>
                          <a:ea typeface="Times New Roman"/>
                          <a:cs typeface="Arial" pitchFamily="34" charset="0"/>
                        </a:rPr>
                        <a:t> карам </a:t>
                      </a:r>
                      <a:r>
                        <a:rPr lang="ru-RU" sz="1800" dirty="0" err="1">
                          <a:solidFill>
                            <a:srgbClr val="7030A0"/>
                          </a:solidFill>
                          <a:latin typeface="Arial" pitchFamily="34" charset="0"/>
                          <a:ea typeface="Times New Roman"/>
                          <a:cs typeface="Arial" pitchFamily="34" charset="0"/>
                        </a:rPr>
                        <a:t>хужалик</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жамиятларга</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узоқ муддатли</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қарз </a:t>
                      </a:r>
                      <a:r>
                        <a:rPr lang="ru-RU" sz="1800" dirty="0">
                          <a:solidFill>
                            <a:srgbClr val="7030A0"/>
                          </a:solidFill>
                          <a:latin typeface="Arial" pitchFamily="34" charset="0"/>
                          <a:ea typeface="Times New Roman"/>
                          <a:cs typeface="Arial" pitchFamily="34" charset="0"/>
                        </a:rPr>
                        <a:t>(7120)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1800">
                          <a:solidFill>
                            <a:srgbClr val="7030A0"/>
                          </a:solidFill>
                          <a:latin typeface="Arial" pitchFamily="34" charset="0"/>
                          <a:ea typeface="Times New Roman"/>
                          <a:cs typeface="Arial" pitchFamily="34" charset="0"/>
                        </a:rPr>
                        <a:t>520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177">
                <a:tc>
                  <a:txBody>
                    <a:bodyPr/>
                    <a:lstStyle/>
                    <a:p>
                      <a:pPr>
                        <a:lnSpc>
                          <a:spcPct val="107000"/>
                        </a:lnSpc>
                        <a:spcAft>
                          <a:spcPts val="800"/>
                        </a:spcAft>
                      </a:pPr>
                      <a:r>
                        <a:rPr lang="ru-RU" sz="1800" dirty="0" err="1">
                          <a:solidFill>
                            <a:srgbClr val="7030A0"/>
                          </a:solidFill>
                          <a:latin typeface="Arial" pitchFamily="34" charset="0"/>
                          <a:ea typeface="Times New Roman"/>
                          <a:cs typeface="Arial" pitchFamily="34" charset="0"/>
                        </a:rPr>
                        <a:t>Узоқ муддатли</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кечиктирилган</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даромадлар</a:t>
                      </a:r>
                      <a:r>
                        <a:rPr lang="ru-RU" sz="1800" dirty="0">
                          <a:solidFill>
                            <a:srgbClr val="7030A0"/>
                          </a:solidFill>
                          <a:latin typeface="Arial" pitchFamily="34" charset="0"/>
                          <a:ea typeface="Times New Roman"/>
                          <a:cs typeface="Arial" pitchFamily="34" charset="0"/>
                        </a:rPr>
                        <a:t> (7210, 7220, 7230)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1800">
                          <a:solidFill>
                            <a:srgbClr val="7030A0"/>
                          </a:solidFill>
                          <a:latin typeface="Arial" pitchFamily="34" charset="0"/>
                          <a:ea typeface="Times New Roman"/>
                          <a:cs typeface="Arial" pitchFamily="34" charset="0"/>
                        </a:rPr>
                        <a:t>530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4354">
                <a:tc>
                  <a:txBody>
                    <a:bodyPr/>
                    <a:lstStyle/>
                    <a:p>
                      <a:pPr>
                        <a:lnSpc>
                          <a:spcPct val="107000"/>
                        </a:lnSpc>
                        <a:spcAft>
                          <a:spcPts val="800"/>
                        </a:spcAft>
                      </a:pPr>
                      <a:r>
                        <a:rPr lang="ru-RU" sz="1800" dirty="0" err="1">
                          <a:solidFill>
                            <a:srgbClr val="7030A0"/>
                          </a:solidFill>
                          <a:latin typeface="Arial" pitchFamily="34" charset="0"/>
                          <a:ea typeface="Times New Roman"/>
                          <a:cs typeface="Arial" pitchFamily="34" charset="0"/>
                        </a:rPr>
                        <a:t>Солик</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ва</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мажбурий</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тўловлар</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бўйича</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узоқ муддатли</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кечиктирилган</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мажбуриятлар</a:t>
                      </a:r>
                      <a:r>
                        <a:rPr lang="ru-RU" sz="1800" dirty="0">
                          <a:solidFill>
                            <a:srgbClr val="7030A0"/>
                          </a:solidFill>
                          <a:latin typeface="Arial" pitchFamily="34" charset="0"/>
                          <a:ea typeface="Times New Roman"/>
                          <a:cs typeface="Arial" pitchFamily="34" charset="0"/>
                        </a:rPr>
                        <a:t> (7240)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1800">
                          <a:solidFill>
                            <a:srgbClr val="7030A0"/>
                          </a:solidFill>
                          <a:latin typeface="Arial" pitchFamily="34" charset="0"/>
                          <a:ea typeface="Times New Roman"/>
                          <a:cs typeface="Arial" pitchFamily="34" charset="0"/>
                        </a:rPr>
                        <a:t>540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177">
                <a:tc>
                  <a:txBody>
                    <a:bodyPr/>
                    <a:lstStyle/>
                    <a:p>
                      <a:pPr>
                        <a:lnSpc>
                          <a:spcPct val="107000"/>
                        </a:lnSpc>
                        <a:spcAft>
                          <a:spcPts val="800"/>
                        </a:spcAft>
                      </a:pPr>
                      <a:r>
                        <a:rPr lang="ru-RU" sz="1800" dirty="0" err="1">
                          <a:solidFill>
                            <a:srgbClr val="7030A0"/>
                          </a:solidFill>
                          <a:latin typeface="Arial" pitchFamily="34" charset="0"/>
                          <a:ea typeface="Times New Roman"/>
                          <a:cs typeface="Arial" pitchFamily="34" charset="0"/>
                        </a:rPr>
                        <a:t>Бошқа узоқ муддатли</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кечиктирилган</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мажбуриятлар</a:t>
                      </a:r>
                      <a:r>
                        <a:rPr lang="ru-RU" sz="1800" dirty="0">
                          <a:solidFill>
                            <a:srgbClr val="7030A0"/>
                          </a:solidFill>
                          <a:latin typeface="Arial" pitchFamily="34" charset="0"/>
                          <a:ea typeface="Times New Roman"/>
                          <a:cs typeface="Arial" pitchFamily="34" charset="0"/>
                        </a:rPr>
                        <a:t> (7250, 7290)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1800">
                          <a:solidFill>
                            <a:srgbClr val="7030A0"/>
                          </a:solidFill>
                          <a:latin typeface="Arial" pitchFamily="34" charset="0"/>
                          <a:ea typeface="Times New Roman"/>
                          <a:cs typeface="Arial" pitchFamily="34" charset="0"/>
                        </a:rPr>
                        <a:t>550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177">
                <a:tc>
                  <a:txBody>
                    <a:bodyPr/>
                    <a:lstStyle/>
                    <a:p>
                      <a:pPr>
                        <a:lnSpc>
                          <a:spcPct val="107000"/>
                        </a:lnSpc>
                        <a:spcAft>
                          <a:spcPts val="800"/>
                        </a:spcAft>
                      </a:pPr>
                      <a:r>
                        <a:rPr lang="ru-RU" sz="1800" dirty="0" err="1">
                          <a:solidFill>
                            <a:srgbClr val="7030A0"/>
                          </a:solidFill>
                          <a:latin typeface="Arial" pitchFamily="34" charset="0"/>
                          <a:ea typeface="Times New Roman"/>
                          <a:cs typeface="Arial" pitchFamily="34" charset="0"/>
                        </a:rPr>
                        <a:t>Харидорлар</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ва</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буюртмачилардан</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олинган</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бунаклар</a:t>
                      </a:r>
                      <a:r>
                        <a:rPr lang="ru-RU" sz="1800" dirty="0">
                          <a:solidFill>
                            <a:srgbClr val="7030A0"/>
                          </a:solidFill>
                          <a:latin typeface="Arial" pitchFamily="34" charset="0"/>
                          <a:ea typeface="Times New Roman"/>
                          <a:cs typeface="Arial" pitchFamily="34" charset="0"/>
                        </a:rPr>
                        <a:t> (7300)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1800">
                          <a:solidFill>
                            <a:srgbClr val="7030A0"/>
                          </a:solidFill>
                          <a:latin typeface="Arial" pitchFamily="34" charset="0"/>
                          <a:ea typeface="Times New Roman"/>
                          <a:cs typeface="Arial" pitchFamily="34" charset="0"/>
                        </a:rPr>
                        <a:t>560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177">
                <a:tc>
                  <a:txBody>
                    <a:bodyPr/>
                    <a:lstStyle/>
                    <a:p>
                      <a:pPr>
                        <a:lnSpc>
                          <a:spcPct val="107000"/>
                        </a:lnSpc>
                        <a:spcAft>
                          <a:spcPts val="800"/>
                        </a:spcAft>
                      </a:pPr>
                      <a:r>
                        <a:rPr lang="ru-RU" sz="1800" dirty="0" err="1">
                          <a:solidFill>
                            <a:srgbClr val="7030A0"/>
                          </a:solidFill>
                          <a:latin typeface="Arial" pitchFamily="34" charset="0"/>
                          <a:ea typeface="Times New Roman"/>
                          <a:cs typeface="Arial" pitchFamily="34" charset="0"/>
                        </a:rPr>
                        <a:t>Узоқ муддатли</a:t>
                      </a:r>
                      <a:r>
                        <a:rPr lang="ru-RU" sz="1800" dirty="0">
                          <a:solidFill>
                            <a:srgbClr val="7030A0"/>
                          </a:solidFill>
                          <a:latin typeface="Arial" pitchFamily="34" charset="0"/>
                          <a:ea typeface="Times New Roman"/>
                          <a:cs typeface="Arial" pitchFamily="34" charset="0"/>
                        </a:rPr>
                        <a:t> банк </a:t>
                      </a:r>
                      <a:r>
                        <a:rPr lang="ru-RU" sz="1800" dirty="0" err="1">
                          <a:solidFill>
                            <a:srgbClr val="7030A0"/>
                          </a:solidFill>
                          <a:latin typeface="Arial" pitchFamily="34" charset="0"/>
                          <a:ea typeface="Times New Roman"/>
                          <a:cs typeface="Arial" pitchFamily="34" charset="0"/>
                        </a:rPr>
                        <a:t>кредитлари</a:t>
                      </a:r>
                      <a:r>
                        <a:rPr lang="ru-RU" sz="1800" dirty="0">
                          <a:solidFill>
                            <a:srgbClr val="7030A0"/>
                          </a:solidFill>
                          <a:latin typeface="Arial" pitchFamily="34" charset="0"/>
                          <a:ea typeface="Times New Roman"/>
                          <a:cs typeface="Arial" pitchFamily="34" charset="0"/>
                        </a:rPr>
                        <a:t> (7810)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1800">
                          <a:solidFill>
                            <a:srgbClr val="7030A0"/>
                          </a:solidFill>
                          <a:latin typeface="Arial" pitchFamily="34" charset="0"/>
                          <a:ea typeface="Times New Roman"/>
                          <a:cs typeface="Arial" pitchFamily="34" charset="0"/>
                        </a:rPr>
                        <a:t>570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177">
                <a:tc>
                  <a:txBody>
                    <a:bodyPr/>
                    <a:lstStyle/>
                    <a:p>
                      <a:pPr>
                        <a:lnSpc>
                          <a:spcPct val="107000"/>
                        </a:lnSpc>
                        <a:spcAft>
                          <a:spcPts val="800"/>
                        </a:spcAft>
                      </a:pPr>
                      <a:r>
                        <a:rPr lang="ru-RU" sz="1800" dirty="0" err="1">
                          <a:solidFill>
                            <a:srgbClr val="7030A0"/>
                          </a:solidFill>
                          <a:latin typeface="Arial" pitchFamily="34" charset="0"/>
                          <a:ea typeface="Times New Roman"/>
                          <a:cs typeface="Arial" pitchFamily="34" charset="0"/>
                        </a:rPr>
                        <a:t>Узоқ муддатли</a:t>
                      </a:r>
                      <a:r>
                        <a:rPr lang="ru-RU" sz="1800" dirty="0">
                          <a:solidFill>
                            <a:srgbClr val="7030A0"/>
                          </a:solidFill>
                          <a:latin typeface="Arial" pitchFamily="34" charset="0"/>
                          <a:ea typeface="Times New Roman"/>
                          <a:cs typeface="Arial" pitchFamily="34" charset="0"/>
                        </a:rPr>
                        <a:t> </a:t>
                      </a:r>
                      <a:r>
                        <a:rPr lang="ru-RU" sz="1800" dirty="0" err="1">
                          <a:solidFill>
                            <a:srgbClr val="7030A0"/>
                          </a:solidFill>
                          <a:latin typeface="Arial" pitchFamily="34" charset="0"/>
                          <a:ea typeface="Times New Roman"/>
                          <a:cs typeface="Arial" pitchFamily="34" charset="0"/>
                        </a:rPr>
                        <a:t>қарзлар </a:t>
                      </a:r>
                      <a:r>
                        <a:rPr lang="ru-RU" sz="1800" dirty="0">
                          <a:solidFill>
                            <a:srgbClr val="7030A0"/>
                          </a:solidFill>
                          <a:latin typeface="Arial" pitchFamily="34" charset="0"/>
                          <a:ea typeface="Times New Roman"/>
                          <a:cs typeface="Arial" pitchFamily="34" charset="0"/>
                        </a:rPr>
                        <a:t>(7820, 7830, 7840)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1800" dirty="0">
                          <a:solidFill>
                            <a:srgbClr val="7030A0"/>
                          </a:solidFill>
                          <a:latin typeface="Arial" pitchFamily="34" charset="0"/>
                          <a:ea typeface="Times New Roman"/>
                          <a:cs typeface="Arial" pitchFamily="34" charset="0"/>
                        </a:rPr>
                        <a:t>580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177">
                <a:tc>
                  <a:txBody>
                    <a:bodyPr/>
                    <a:lstStyle/>
                    <a:p>
                      <a:pPr>
                        <a:lnSpc>
                          <a:spcPct val="107000"/>
                        </a:lnSpc>
                        <a:spcAft>
                          <a:spcPts val="800"/>
                        </a:spcAft>
                      </a:pPr>
                      <a:r>
                        <a:rPr lang="ru-RU" sz="1800">
                          <a:solidFill>
                            <a:srgbClr val="7030A0"/>
                          </a:solidFill>
                          <a:latin typeface="Arial" pitchFamily="34" charset="0"/>
                          <a:ea typeface="Times New Roman"/>
                          <a:cs typeface="Arial" pitchFamily="34" charset="0"/>
                        </a:rPr>
                        <a:t>Бошқа узоқ муддатли кредиторлик қарзлар (7900)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1800" dirty="0">
                          <a:solidFill>
                            <a:srgbClr val="7030A0"/>
                          </a:solidFill>
                          <a:latin typeface="Arial" pitchFamily="34" charset="0"/>
                          <a:ea typeface="Times New Roman"/>
                          <a:cs typeface="Arial" pitchFamily="34" charset="0"/>
                        </a:rPr>
                        <a:t>590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Корхона бухгалтерия баланси пассивида </a:t>
            </a:r>
            <a:r>
              <a:rPr lang="uz-Cyrl-UZ" sz="2400" b="1" dirty="0" smtClean="0">
                <a:solidFill>
                  <a:srgbClr val="0070C0"/>
                </a:solidFill>
                <a:latin typeface="Arial" pitchFamily="34" charset="0"/>
                <a:cs typeface="Arial" pitchFamily="34" charset="0"/>
              </a:rPr>
              <a:t>қисқа </a:t>
            </a:r>
            <a:r>
              <a:rPr lang="uz-Cyrl-UZ" sz="2400" b="1" dirty="0" smtClean="0">
                <a:solidFill>
                  <a:srgbClr val="0070C0"/>
                </a:solidFill>
                <a:latin typeface="Arial" pitchFamily="34" charset="0"/>
                <a:cs typeface="Arial" pitchFamily="34" charset="0"/>
              </a:rPr>
              <a:t>муддатли мажбуриятларнинг жойлашуви</a:t>
            </a:r>
            <a:endParaRPr lang="ru-RU" sz="2400" dirty="0">
              <a:latin typeface="Arial" pitchFamily="34" charset="0"/>
              <a:cs typeface="Arial" pitchFamily="34" charset="0"/>
            </a:endParaRPr>
          </a:p>
        </p:txBody>
      </p:sp>
      <p:graphicFrame>
        <p:nvGraphicFramePr>
          <p:cNvPr id="4" name="Таблица 3"/>
          <p:cNvGraphicFramePr>
            <a:graphicFrameLocks noGrp="1"/>
          </p:cNvGraphicFramePr>
          <p:nvPr/>
        </p:nvGraphicFramePr>
        <p:xfrm>
          <a:off x="1000100" y="1374077"/>
          <a:ext cx="7215238" cy="4918955"/>
        </p:xfrm>
        <a:graphic>
          <a:graphicData uri="http://schemas.openxmlformats.org/drawingml/2006/table">
            <a:tbl>
              <a:tblPr/>
              <a:tblGrid>
                <a:gridCol w="6450219"/>
                <a:gridCol w="765019"/>
              </a:tblGrid>
              <a:tr h="447441">
                <a:tc>
                  <a:txBody>
                    <a:bodyPr/>
                    <a:lstStyle/>
                    <a:p>
                      <a:pPr>
                        <a:lnSpc>
                          <a:spcPct val="107000"/>
                        </a:lnSpc>
                        <a:spcAft>
                          <a:spcPts val="0"/>
                        </a:spcAft>
                      </a:pPr>
                      <a:r>
                        <a:rPr lang="ru-RU" sz="1400" b="1" dirty="0" err="1">
                          <a:solidFill>
                            <a:srgbClr val="7030A0"/>
                          </a:solidFill>
                          <a:latin typeface="Arial" pitchFamily="34" charset="0"/>
                          <a:ea typeface="Times New Roman"/>
                          <a:cs typeface="Arial" pitchFamily="34" charset="0"/>
                        </a:rPr>
                        <a:t>Жорий</a:t>
                      </a:r>
                      <a:r>
                        <a:rPr lang="ru-RU" sz="1400" b="1" dirty="0">
                          <a:solidFill>
                            <a:srgbClr val="7030A0"/>
                          </a:solidFill>
                          <a:latin typeface="Arial" pitchFamily="34" charset="0"/>
                          <a:ea typeface="Times New Roman"/>
                          <a:cs typeface="Arial" pitchFamily="34" charset="0"/>
                        </a:rPr>
                        <a:t> </a:t>
                      </a:r>
                      <a:r>
                        <a:rPr lang="ru-RU" sz="1400" b="1" dirty="0" err="1">
                          <a:solidFill>
                            <a:srgbClr val="7030A0"/>
                          </a:solidFill>
                          <a:latin typeface="Arial" pitchFamily="34" charset="0"/>
                          <a:ea typeface="Times New Roman"/>
                          <a:cs typeface="Arial" pitchFamily="34" charset="0"/>
                        </a:rPr>
                        <a:t>мажбуриятлар</a:t>
                      </a:r>
                      <a:r>
                        <a:rPr lang="ru-RU" sz="1400" b="1" dirty="0">
                          <a:solidFill>
                            <a:srgbClr val="7030A0"/>
                          </a:solidFill>
                          <a:latin typeface="Arial" pitchFamily="34" charset="0"/>
                          <a:ea typeface="Times New Roman"/>
                          <a:cs typeface="Arial" pitchFamily="34" charset="0"/>
                        </a:rPr>
                        <a:t>, </a:t>
                      </a:r>
                      <a:r>
                        <a:rPr lang="ru-RU" sz="1400" b="1" dirty="0" err="1">
                          <a:solidFill>
                            <a:srgbClr val="7030A0"/>
                          </a:solidFill>
                          <a:latin typeface="Arial" pitchFamily="34" charset="0"/>
                          <a:ea typeface="Times New Roman"/>
                          <a:cs typeface="Arial" pitchFamily="34" charset="0"/>
                        </a:rPr>
                        <a:t>жами</a:t>
                      </a:r>
                      <a:r>
                        <a:rPr lang="ru-RU" sz="1400" b="1" dirty="0">
                          <a:solidFill>
                            <a:srgbClr val="7030A0"/>
                          </a:solidFill>
                          <a:latin typeface="Arial" pitchFamily="34" charset="0"/>
                          <a:ea typeface="Times New Roman"/>
                          <a:cs typeface="Arial" pitchFamily="34" charset="0"/>
                        </a:rPr>
                        <a:t> (</a:t>
                      </a:r>
                      <a:r>
                        <a:rPr lang="ru-RU" sz="1400" b="1" dirty="0" err="1">
                          <a:solidFill>
                            <a:srgbClr val="7030A0"/>
                          </a:solidFill>
                          <a:latin typeface="Arial" pitchFamily="34" charset="0"/>
                          <a:ea typeface="Times New Roman"/>
                          <a:cs typeface="Arial" pitchFamily="34" charset="0"/>
                        </a:rPr>
                        <a:t>сатр</a:t>
                      </a:r>
                      <a:r>
                        <a:rPr lang="ru-RU" sz="1400" b="1" dirty="0">
                          <a:solidFill>
                            <a:srgbClr val="7030A0"/>
                          </a:solidFill>
                          <a:latin typeface="Arial" pitchFamily="34" charset="0"/>
                          <a:ea typeface="Times New Roman"/>
                          <a:cs typeface="Arial" pitchFamily="34" charset="0"/>
                        </a:rPr>
                        <a:t>, 610+620+630+640+650+660+670+680+690+700+710+720+730+740+750+760)</a:t>
                      </a:r>
                      <a:endParaRPr lang="ru-RU" sz="1400" dirty="0">
                        <a:solidFill>
                          <a:srgbClr val="7030A0"/>
                        </a:solidFill>
                        <a:latin typeface="Arial" pitchFamily="34" charset="0"/>
                        <a:ea typeface="Times New Roman"/>
                        <a:cs typeface="Arial" pitchFamily="34" charset="0"/>
                      </a:endParaRP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solidFill>
                            <a:srgbClr val="7030A0"/>
                          </a:solidFill>
                          <a:latin typeface="Arial" pitchFamily="34" charset="0"/>
                          <a:ea typeface="Times New Roman"/>
                          <a:cs typeface="Arial" pitchFamily="34" charset="0"/>
                        </a:rPr>
                        <a:t>600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7441">
                <a:tc>
                  <a:txBody>
                    <a:bodyPr/>
                    <a:lstStyle/>
                    <a:p>
                      <a:pPr>
                        <a:lnSpc>
                          <a:spcPct val="107000"/>
                        </a:lnSpc>
                        <a:spcAft>
                          <a:spcPts val="0"/>
                        </a:spcAft>
                      </a:pPr>
                      <a:r>
                        <a:rPr lang="ru-RU" sz="1400" dirty="0" err="1">
                          <a:solidFill>
                            <a:srgbClr val="7030A0"/>
                          </a:solidFill>
                          <a:latin typeface="Arial" pitchFamily="34" charset="0"/>
                          <a:ea typeface="Times New Roman"/>
                          <a:cs typeface="Arial" pitchFamily="34" charset="0"/>
                        </a:rPr>
                        <a:t>Шу</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жумладан</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жорий</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кредиторлик</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қарзлари </a:t>
                      </a:r>
                      <a:r>
                        <a:rPr lang="ru-RU" sz="1400" dirty="0">
                          <a:solidFill>
                            <a:srgbClr val="7030A0"/>
                          </a:solidFill>
                          <a:latin typeface="Arial" pitchFamily="34" charset="0"/>
                          <a:ea typeface="Times New Roman"/>
                          <a:cs typeface="Arial" pitchFamily="34" charset="0"/>
                        </a:rPr>
                        <a:t>(сатр,610+630+650+670+680+690+700+710+720+760)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solidFill>
                            <a:srgbClr val="7030A0"/>
                          </a:solidFill>
                          <a:latin typeface="Arial" pitchFamily="34" charset="0"/>
                          <a:ea typeface="Times New Roman"/>
                          <a:cs typeface="Arial" pitchFamily="34" charset="0"/>
                        </a:rPr>
                        <a:t>601</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720">
                <a:tc>
                  <a:txBody>
                    <a:bodyPr/>
                    <a:lstStyle/>
                    <a:p>
                      <a:pPr>
                        <a:lnSpc>
                          <a:spcPct val="107000"/>
                        </a:lnSpc>
                        <a:spcAft>
                          <a:spcPts val="0"/>
                        </a:spcAft>
                      </a:pPr>
                      <a:r>
                        <a:rPr lang="ru-RU" sz="1400" dirty="0" err="1">
                          <a:solidFill>
                            <a:srgbClr val="7030A0"/>
                          </a:solidFill>
                          <a:latin typeface="Arial" pitchFamily="34" charset="0"/>
                          <a:ea typeface="Times New Roman"/>
                          <a:cs typeface="Arial" pitchFamily="34" charset="0"/>
                        </a:rPr>
                        <a:t>Шундан</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муддати</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ўтган</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жорий</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кредиторлик</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қарзлари</a:t>
                      </a:r>
                      <a:endParaRPr lang="ru-RU" sz="1400" dirty="0">
                        <a:solidFill>
                          <a:srgbClr val="7030A0"/>
                        </a:solidFill>
                        <a:latin typeface="Arial" pitchFamily="34" charset="0"/>
                        <a:ea typeface="Times New Roman"/>
                        <a:cs typeface="Arial" pitchFamily="34" charset="0"/>
                      </a:endParaRP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solidFill>
                            <a:srgbClr val="7030A0"/>
                          </a:solidFill>
                          <a:latin typeface="Arial" pitchFamily="34" charset="0"/>
                          <a:ea typeface="Times New Roman"/>
                          <a:cs typeface="Arial" pitchFamily="34" charset="0"/>
                        </a:rPr>
                        <a:t>602</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720">
                <a:tc>
                  <a:txBody>
                    <a:bodyPr/>
                    <a:lstStyle/>
                    <a:p>
                      <a:pPr>
                        <a:lnSpc>
                          <a:spcPct val="107000"/>
                        </a:lnSpc>
                        <a:spcAft>
                          <a:spcPts val="0"/>
                        </a:spcAft>
                      </a:pPr>
                      <a:r>
                        <a:rPr lang="ru-RU" sz="1400" dirty="0">
                          <a:solidFill>
                            <a:srgbClr val="7030A0"/>
                          </a:solidFill>
                          <a:latin typeface="Arial" pitchFamily="34" charset="0"/>
                          <a:ea typeface="Times New Roman"/>
                          <a:cs typeface="Arial" pitchFamily="34" charset="0"/>
                        </a:rPr>
                        <a:t>Мол </a:t>
                      </a:r>
                      <a:r>
                        <a:rPr lang="ru-RU" sz="1400" dirty="0" err="1">
                          <a:solidFill>
                            <a:srgbClr val="7030A0"/>
                          </a:solidFill>
                          <a:latin typeface="Arial" pitchFamily="34" charset="0"/>
                          <a:ea typeface="Times New Roman"/>
                          <a:cs typeface="Arial" pitchFamily="34" charset="0"/>
                        </a:rPr>
                        <a:t>етказиб</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берувчилар</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ва</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пудратчиларга</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қарз </a:t>
                      </a:r>
                      <a:r>
                        <a:rPr lang="ru-RU" sz="1400" dirty="0">
                          <a:solidFill>
                            <a:srgbClr val="7030A0"/>
                          </a:solidFill>
                          <a:latin typeface="Arial" pitchFamily="34" charset="0"/>
                          <a:ea typeface="Times New Roman"/>
                          <a:cs typeface="Arial" pitchFamily="34" charset="0"/>
                        </a:rPr>
                        <a:t>(6000)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solidFill>
                            <a:srgbClr val="7030A0"/>
                          </a:solidFill>
                          <a:latin typeface="Arial" pitchFamily="34" charset="0"/>
                          <a:ea typeface="Times New Roman"/>
                          <a:cs typeface="Arial" pitchFamily="34" charset="0"/>
                        </a:rPr>
                        <a:t>610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720">
                <a:tc>
                  <a:txBody>
                    <a:bodyPr/>
                    <a:lstStyle/>
                    <a:p>
                      <a:pPr>
                        <a:lnSpc>
                          <a:spcPct val="107000"/>
                        </a:lnSpc>
                        <a:spcAft>
                          <a:spcPts val="0"/>
                        </a:spcAft>
                      </a:pPr>
                      <a:r>
                        <a:rPr lang="ru-RU" sz="1400" dirty="0" err="1">
                          <a:solidFill>
                            <a:srgbClr val="7030A0"/>
                          </a:solidFill>
                          <a:latin typeface="Arial" pitchFamily="34" charset="0"/>
                          <a:ea typeface="Times New Roman"/>
                          <a:cs typeface="Arial" pitchFamily="34" charset="0"/>
                        </a:rPr>
                        <a:t>Ажратилган</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булинмаларга</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қарз </a:t>
                      </a:r>
                      <a:r>
                        <a:rPr lang="ru-RU" sz="1400" dirty="0">
                          <a:solidFill>
                            <a:srgbClr val="7030A0"/>
                          </a:solidFill>
                          <a:latin typeface="Arial" pitchFamily="34" charset="0"/>
                          <a:ea typeface="Times New Roman"/>
                          <a:cs typeface="Arial" pitchFamily="34" charset="0"/>
                        </a:rPr>
                        <a:t>(6110)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solidFill>
                            <a:srgbClr val="7030A0"/>
                          </a:solidFill>
                          <a:latin typeface="Arial" pitchFamily="34" charset="0"/>
                          <a:ea typeface="Times New Roman"/>
                          <a:cs typeface="Arial" pitchFamily="34" charset="0"/>
                        </a:rPr>
                        <a:t>620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720">
                <a:tc>
                  <a:txBody>
                    <a:bodyPr/>
                    <a:lstStyle/>
                    <a:p>
                      <a:pPr>
                        <a:lnSpc>
                          <a:spcPct val="107000"/>
                        </a:lnSpc>
                        <a:spcAft>
                          <a:spcPts val="0"/>
                        </a:spcAft>
                      </a:pPr>
                      <a:r>
                        <a:rPr lang="ru-RU" sz="1400" dirty="0" err="1">
                          <a:solidFill>
                            <a:srgbClr val="7030A0"/>
                          </a:solidFill>
                          <a:latin typeface="Arial" pitchFamily="34" charset="0"/>
                          <a:ea typeface="Times New Roman"/>
                          <a:cs typeface="Arial" pitchFamily="34" charset="0"/>
                        </a:rPr>
                        <a:t>Шуъба</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ва</a:t>
                      </a:r>
                      <a:r>
                        <a:rPr lang="ru-RU" sz="1400" dirty="0">
                          <a:solidFill>
                            <a:srgbClr val="7030A0"/>
                          </a:solidFill>
                          <a:latin typeface="Arial" pitchFamily="34" charset="0"/>
                          <a:ea typeface="Times New Roman"/>
                          <a:cs typeface="Arial" pitchFamily="34" charset="0"/>
                        </a:rPr>
                        <a:t> карам </a:t>
                      </a:r>
                      <a:r>
                        <a:rPr lang="ru-RU" sz="1400" dirty="0" err="1">
                          <a:solidFill>
                            <a:srgbClr val="7030A0"/>
                          </a:solidFill>
                          <a:latin typeface="Arial" pitchFamily="34" charset="0"/>
                          <a:ea typeface="Times New Roman"/>
                          <a:cs typeface="Arial" pitchFamily="34" charset="0"/>
                        </a:rPr>
                        <a:t>хужалик</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жамиятларга</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қарз </a:t>
                      </a:r>
                      <a:r>
                        <a:rPr lang="ru-RU" sz="1400" dirty="0">
                          <a:solidFill>
                            <a:srgbClr val="7030A0"/>
                          </a:solidFill>
                          <a:latin typeface="Arial" pitchFamily="34" charset="0"/>
                          <a:ea typeface="Times New Roman"/>
                          <a:cs typeface="Arial" pitchFamily="34" charset="0"/>
                        </a:rPr>
                        <a:t>(6120)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solidFill>
                            <a:srgbClr val="7030A0"/>
                          </a:solidFill>
                          <a:latin typeface="Arial" pitchFamily="34" charset="0"/>
                          <a:ea typeface="Times New Roman"/>
                          <a:cs typeface="Arial" pitchFamily="34" charset="0"/>
                        </a:rPr>
                        <a:t>630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720">
                <a:tc>
                  <a:txBody>
                    <a:bodyPr/>
                    <a:lstStyle/>
                    <a:p>
                      <a:pPr>
                        <a:lnSpc>
                          <a:spcPct val="107000"/>
                        </a:lnSpc>
                        <a:spcAft>
                          <a:spcPts val="0"/>
                        </a:spcAft>
                      </a:pPr>
                      <a:r>
                        <a:rPr lang="ru-RU" sz="1400" dirty="0" err="1">
                          <a:solidFill>
                            <a:srgbClr val="7030A0"/>
                          </a:solidFill>
                          <a:latin typeface="Arial" pitchFamily="34" charset="0"/>
                          <a:ea typeface="Times New Roman"/>
                          <a:cs typeface="Arial" pitchFamily="34" charset="0"/>
                        </a:rPr>
                        <a:t>Кечиктирилган</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даромадлар</a:t>
                      </a:r>
                      <a:r>
                        <a:rPr lang="ru-RU" sz="1400" dirty="0">
                          <a:solidFill>
                            <a:srgbClr val="7030A0"/>
                          </a:solidFill>
                          <a:latin typeface="Arial" pitchFamily="34" charset="0"/>
                          <a:ea typeface="Times New Roman"/>
                          <a:cs typeface="Arial" pitchFamily="34" charset="0"/>
                        </a:rPr>
                        <a:t> (6210, 6220, 6230)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solidFill>
                            <a:srgbClr val="7030A0"/>
                          </a:solidFill>
                          <a:latin typeface="Arial" pitchFamily="34" charset="0"/>
                          <a:ea typeface="Times New Roman"/>
                          <a:cs typeface="Arial" pitchFamily="34" charset="0"/>
                        </a:rPr>
                        <a:t>640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720">
                <a:tc>
                  <a:txBody>
                    <a:bodyPr/>
                    <a:lstStyle/>
                    <a:p>
                      <a:pPr>
                        <a:lnSpc>
                          <a:spcPct val="107000"/>
                        </a:lnSpc>
                        <a:spcAft>
                          <a:spcPts val="0"/>
                        </a:spcAft>
                      </a:pPr>
                      <a:r>
                        <a:rPr lang="ru-RU" sz="1400" dirty="0" err="1">
                          <a:solidFill>
                            <a:srgbClr val="7030A0"/>
                          </a:solidFill>
                          <a:latin typeface="Arial" pitchFamily="34" charset="0"/>
                          <a:ea typeface="Times New Roman"/>
                          <a:cs typeface="Arial" pitchFamily="34" charset="0"/>
                        </a:rPr>
                        <a:t>Солик</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ва</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мажбурий</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тўловлар</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бўйича</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кечиктирилган</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мажбуриятлар</a:t>
                      </a:r>
                      <a:r>
                        <a:rPr lang="ru-RU" sz="1400" dirty="0">
                          <a:solidFill>
                            <a:srgbClr val="7030A0"/>
                          </a:solidFill>
                          <a:latin typeface="Arial" pitchFamily="34" charset="0"/>
                          <a:ea typeface="Times New Roman"/>
                          <a:cs typeface="Arial" pitchFamily="34" charset="0"/>
                        </a:rPr>
                        <a:t> (6240)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solidFill>
                            <a:srgbClr val="7030A0"/>
                          </a:solidFill>
                          <a:latin typeface="Arial" pitchFamily="34" charset="0"/>
                          <a:ea typeface="Times New Roman"/>
                          <a:cs typeface="Arial" pitchFamily="34" charset="0"/>
                        </a:rPr>
                        <a:t>650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720">
                <a:tc>
                  <a:txBody>
                    <a:bodyPr/>
                    <a:lstStyle/>
                    <a:p>
                      <a:pPr>
                        <a:lnSpc>
                          <a:spcPct val="107000"/>
                        </a:lnSpc>
                        <a:spcAft>
                          <a:spcPts val="0"/>
                        </a:spcAft>
                      </a:pPr>
                      <a:r>
                        <a:rPr lang="ru-RU" sz="1400" dirty="0" err="1">
                          <a:solidFill>
                            <a:srgbClr val="7030A0"/>
                          </a:solidFill>
                          <a:latin typeface="Arial" pitchFamily="34" charset="0"/>
                          <a:ea typeface="Times New Roman"/>
                          <a:cs typeface="Arial" pitchFamily="34" charset="0"/>
                        </a:rPr>
                        <a:t>Бошқа кечиктирилган</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мажбуриятлар</a:t>
                      </a:r>
                      <a:r>
                        <a:rPr lang="ru-RU" sz="1400" dirty="0">
                          <a:solidFill>
                            <a:srgbClr val="7030A0"/>
                          </a:solidFill>
                          <a:latin typeface="Arial" pitchFamily="34" charset="0"/>
                          <a:ea typeface="Times New Roman"/>
                          <a:cs typeface="Arial" pitchFamily="34" charset="0"/>
                        </a:rPr>
                        <a:t> (6250, 6290)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solidFill>
                            <a:srgbClr val="7030A0"/>
                          </a:solidFill>
                          <a:latin typeface="Arial" pitchFamily="34" charset="0"/>
                          <a:ea typeface="Times New Roman"/>
                          <a:cs typeface="Arial" pitchFamily="34" charset="0"/>
                        </a:rPr>
                        <a:t>660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720">
                <a:tc>
                  <a:txBody>
                    <a:bodyPr/>
                    <a:lstStyle/>
                    <a:p>
                      <a:pPr>
                        <a:lnSpc>
                          <a:spcPct val="107000"/>
                        </a:lnSpc>
                        <a:spcAft>
                          <a:spcPts val="0"/>
                        </a:spcAft>
                      </a:pPr>
                      <a:r>
                        <a:rPr lang="ru-RU" sz="1400" dirty="0" err="1">
                          <a:solidFill>
                            <a:srgbClr val="7030A0"/>
                          </a:solidFill>
                          <a:latin typeface="Arial" pitchFamily="34" charset="0"/>
                          <a:ea typeface="Times New Roman"/>
                          <a:cs typeface="Arial" pitchFamily="34" charset="0"/>
                        </a:rPr>
                        <a:t>Олинган</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бунаклар</a:t>
                      </a:r>
                      <a:r>
                        <a:rPr lang="ru-RU" sz="1400" dirty="0">
                          <a:solidFill>
                            <a:srgbClr val="7030A0"/>
                          </a:solidFill>
                          <a:latin typeface="Arial" pitchFamily="34" charset="0"/>
                          <a:ea typeface="Times New Roman"/>
                          <a:cs typeface="Arial" pitchFamily="34" charset="0"/>
                        </a:rPr>
                        <a:t> (6300)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solidFill>
                            <a:srgbClr val="7030A0"/>
                          </a:solidFill>
                          <a:latin typeface="Arial" pitchFamily="34" charset="0"/>
                          <a:ea typeface="Times New Roman"/>
                          <a:cs typeface="Arial" pitchFamily="34" charset="0"/>
                        </a:rPr>
                        <a:t>670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720">
                <a:tc>
                  <a:txBody>
                    <a:bodyPr/>
                    <a:lstStyle/>
                    <a:p>
                      <a:pPr>
                        <a:lnSpc>
                          <a:spcPct val="107000"/>
                        </a:lnSpc>
                        <a:spcAft>
                          <a:spcPts val="0"/>
                        </a:spcAft>
                      </a:pPr>
                      <a:r>
                        <a:rPr lang="ru-RU" sz="1400" dirty="0" err="1">
                          <a:solidFill>
                            <a:srgbClr val="7030A0"/>
                          </a:solidFill>
                          <a:latin typeface="Arial" pitchFamily="34" charset="0"/>
                          <a:ea typeface="Times New Roman"/>
                          <a:cs typeface="Arial" pitchFamily="34" charset="0"/>
                        </a:rPr>
                        <a:t>Бюджетга</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тўловлар</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бўйича</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қарз </a:t>
                      </a:r>
                      <a:r>
                        <a:rPr lang="ru-RU" sz="1400" dirty="0">
                          <a:solidFill>
                            <a:srgbClr val="7030A0"/>
                          </a:solidFill>
                          <a:latin typeface="Arial" pitchFamily="34" charset="0"/>
                          <a:ea typeface="Times New Roman"/>
                          <a:cs typeface="Arial" pitchFamily="34" charset="0"/>
                        </a:rPr>
                        <a:t>(6400)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solidFill>
                            <a:srgbClr val="7030A0"/>
                          </a:solidFill>
                          <a:latin typeface="Arial" pitchFamily="34" charset="0"/>
                          <a:ea typeface="Times New Roman"/>
                          <a:cs typeface="Arial" pitchFamily="34" charset="0"/>
                        </a:rPr>
                        <a:t>680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720">
                <a:tc>
                  <a:txBody>
                    <a:bodyPr/>
                    <a:lstStyle/>
                    <a:p>
                      <a:pPr>
                        <a:lnSpc>
                          <a:spcPct val="107000"/>
                        </a:lnSpc>
                        <a:spcAft>
                          <a:spcPts val="0"/>
                        </a:spcAft>
                      </a:pPr>
                      <a:r>
                        <a:rPr lang="ru-RU" sz="1400" dirty="0">
                          <a:solidFill>
                            <a:srgbClr val="7030A0"/>
                          </a:solidFill>
                          <a:latin typeface="Arial" pitchFamily="34" charset="0"/>
                          <a:ea typeface="Times New Roman"/>
                          <a:cs typeface="Arial" pitchFamily="34" charset="0"/>
                        </a:rPr>
                        <a:t>Су</a:t>
                      </a:r>
                      <a:r>
                        <a:rPr lang="uz-Cyrl-UZ" sz="1400" dirty="0">
                          <a:solidFill>
                            <a:srgbClr val="7030A0"/>
                          </a:solidFill>
                          <a:latin typeface="Arial" pitchFamily="34" charset="0"/>
                          <a:ea typeface="Times New Roman"/>
                          <a:cs typeface="Arial" pitchFamily="34" charset="0"/>
                        </a:rPr>
                        <a:t>ғ</a:t>
                      </a:r>
                      <a:r>
                        <a:rPr lang="ru-RU" sz="1400" dirty="0" err="1">
                          <a:solidFill>
                            <a:srgbClr val="7030A0"/>
                          </a:solidFill>
                          <a:latin typeface="Arial" pitchFamily="34" charset="0"/>
                          <a:ea typeface="Times New Roman"/>
                          <a:cs typeface="Arial" pitchFamily="34" charset="0"/>
                        </a:rPr>
                        <a:t>урталар</a:t>
                      </a:r>
                      <a:r>
                        <a:rPr lang="ru-RU" sz="1400" dirty="0">
                          <a:solidFill>
                            <a:srgbClr val="7030A0"/>
                          </a:solidFill>
                          <a:latin typeface="Arial" pitchFamily="34" charset="0"/>
                          <a:ea typeface="Times New Roman"/>
                          <a:cs typeface="Arial" pitchFamily="34" charset="0"/>
                        </a:rPr>
                        <a:t> б</a:t>
                      </a:r>
                      <a:r>
                        <a:rPr lang="uz-Cyrl-UZ" sz="1400" dirty="0">
                          <a:solidFill>
                            <a:srgbClr val="7030A0"/>
                          </a:solidFill>
                          <a:latin typeface="Arial" pitchFamily="34" charset="0"/>
                          <a:ea typeface="Times New Roman"/>
                          <a:cs typeface="Arial" pitchFamily="34" charset="0"/>
                        </a:rPr>
                        <a:t>ў</a:t>
                      </a:r>
                      <a:r>
                        <a:rPr lang="ru-RU" sz="1400" dirty="0" err="1">
                          <a:solidFill>
                            <a:srgbClr val="7030A0"/>
                          </a:solidFill>
                          <a:latin typeface="Arial" pitchFamily="34" charset="0"/>
                          <a:ea typeface="Times New Roman"/>
                          <a:cs typeface="Arial" pitchFamily="34" charset="0"/>
                        </a:rPr>
                        <a:t>йича</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қарз </a:t>
                      </a:r>
                      <a:r>
                        <a:rPr lang="ru-RU" sz="1400" dirty="0">
                          <a:solidFill>
                            <a:srgbClr val="7030A0"/>
                          </a:solidFill>
                          <a:latin typeface="Arial" pitchFamily="34" charset="0"/>
                          <a:ea typeface="Times New Roman"/>
                          <a:cs typeface="Arial" pitchFamily="34" charset="0"/>
                        </a:rPr>
                        <a:t>(6510)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solidFill>
                            <a:srgbClr val="7030A0"/>
                          </a:solidFill>
                          <a:latin typeface="Arial" pitchFamily="34" charset="0"/>
                          <a:ea typeface="Times New Roman"/>
                          <a:cs typeface="Arial" pitchFamily="34" charset="0"/>
                        </a:rPr>
                        <a:t>690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720">
                <a:tc>
                  <a:txBody>
                    <a:bodyPr/>
                    <a:lstStyle/>
                    <a:p>
                      <a:pPr>
                        <a:lnSpc>
                          <a:spcPct val="107000"/>
                        </a:lnSpc>
                        <a:spcAft>
                          <a:spcPts val="0"/>
                        </a:spcAft>
                      </a:pPr>
                      <a:r>
                        <a:rPr lang="ru-RU" sz="1400" dirty="0" err="1">
                          <a:solidFill>
                            <a:srgbClr val="7030A0"/>
                          </a:solidFill>
                          <a:latin typeface="Arial" pitchFamily="34" charset="0"/>
                          <a:ea typeface="Times New Roman"/>
                          <a:cs typeface="Arial" pitchFamily="34" charset="0"/>
                        </a:rPr>
                        <a:t>Максадли</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жам</a:t>
                      </a:r>
                      <a:r>
                        <a:rPr lang="uz-Cyrl-UZ" sz="1400" dirty="0">
                          <a:solidFill>
                            <a:srgbClr val="7030A0"/>
                          </a:solidFill>
                          <a:latin typeface="Arial" pitchFamily="34" charset="0"/>
                          <a:ea typeface="Times New Roman"/>
                          <a:cs typeface="Arial" pitchFamily="34" charset="0"/>
                        </a:rPr>
                        <a:t>ғ</a:t>
                      </a:r>
                      <a:r>
                        <a:rPr lang="ru-RU" sz="1400" dirty="0" err="1">
                          <a:solidFill>
                            <a:srgbClr val="7030A0"/>
                          </a:solidFill>
                          <a:latin typeface="Arial" pitchFamily="34" charset="0"/>
                          <a:ea typeface="Times New Roman"/>
                          <a:cs typeface="Arial" pitchFamily="34" charset="0"/>
                        </a:rPr>
                        <a:t>армаларига</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тўловлар</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бўйича</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қарз </a:t>
                      </a:r>
                      <a:r>
                        <a:rPr lang="ru-RU" sz="1400" dirty="0">
                          <a:solidFill>
                            <a:srgbClr val="7030A0"/>
                          </a:solidFill>
                          <a:latin typeface="Arial" pitchFamily="34" charset="0"/>
                          <a:ea typeface="Times New Roman"/>
                          <a:cs typeface="Arial" pitchFamily="34" charset="0"/>
                        </a:rPr>
                        <a:t>(6520)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solidFill>
                            <a:srgbClr val="7030A0"/>
                          </a:solidFill>
                          <a:latin typeface="Arial" pitchFamily="34" charset="0"/>
                          <a:ea typeface="Times New Roman"/>
                          <a:cs typeface="Arial" pitchFamily="34" charset="0"/>
                        </a:rPr>
                        <a:t>700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720">
                <a:tc>
                  <a:txBody>
                    <a:bodyPr/>
                    <a:lstStyle/>
                    <a:p>
                      <a:pPr>
                        <a:lnSpc>
                          <a:spcPct val="107000"/>
                        </a:lnSpc>
                        <a:spcAft>
                          <a:spcPts val="0"/>
                        </a:spcAft>
                      </a:pPr>
                      <a:r>
                        <a:rPr lang="ru-RU" sz="1400" dirty="0" err="1">
                          <a:solidFill>
                            <a:srgbClr val="7030A0"/>
                          </a:solidFill>
                          <a:latin typeface="Arial" pitchFamily="34" charset="0"/>
                          <a:ea typeface="Times New Roman"/>
                          <a:cs typeface="Arial" pitchFamily="34" charset="0"/>
                        </a:rPr>
                        <a:t>Таъсисчиларга</a:t>
                      </a:r>
                      <a:r>
                        <a:rPr lang="ru-RU" sz="1400" dirty="0">
                          <a:solidFill>
                            <a:srgbClr val="7030A0"/>
                          </a:solidFill>
                          <a:latin typeface="Arial" pitchFamily="34" charset="0"/>
                          <a:ea typeface="Times New Roman"/>
                          <a:cs typeface="Arial" pitchFamily="34" charset="0"/>
                        </a:rPr>
                        <a:t> б</a:t>
                      </a:r>
                      <a:r>
                        <a:rPr lang="uz-Cyrl-UZ" sz="1400" dirty="0">
                          <a:solidFill>
                            <a:srgbClr val="7030A0"/>
                          </a:solidFill>
                          <a:latin typeface="Arial" pitchFamily="34" charset="0"/>
                          <a:ea typeface="Times New Roman"/>
                          <a:cs typeface="Arial" pitchFamily="34" charset="0"/>
                        </a:rPr>
                        <a:t>ў</a:t>
                      </a:r>
                      <a:r>
                        <a:rPr lang="ru-RU" sz="1400" dirty="0" err="1">
                          <a:solidFill>
                            <a:srgbClr val="7030A0"/>
                          </a:solidFill>
                          <a:latin typeface="Arial" pitchFamily="34" charset="0"/>
                          <a:ea typeface="Times New Roman"/>
                          <a:cs typeface="Arial" pitchFamily="34" charset="0"/>
                        </a:rPr>
                        <a:t>лган</a:t>
                      </a:r>
                      <a:r>
                        <a:rPr lang="ru-RU" sz="1400" dirty="0">
                          <a:solidFill>
                            <a:srgbClr val="7030A0"/>
                          </a:solidFill>
                          <a:latin typeface="Arial" pitchFamily="34" charset="0"/>
                          <a:ea typeface="Times New Roman"/>
                          <a:cs typeface="Arial" pitchFamily="34" charset="0"/>
                        </a:rPr>
                        <a:t> </a:t>
                      </a:r>
                      <a:r>
                        <a:rPr lang="uz-Cyrl-UZ" sz="1400" dirty="0">
                          <a:solidFill>
                            <a:srgbClr val="7030A0"/>
                          </a:solidFill>
                          <a:latin typeface="Arial" pitchFamily="34" charset="0"/>
                          <a:ea typeface="Times New Roman"/>
                          <a:cs typeface="Arial" pitchFamily="34" charset="0"/>
                        </a:rPr>
                        <a:t>қ</a:t>
                      </a:r>
                      <a:r>
                        <a:rPr lang="ru-RU" sz="1400" dirty="0" err="1">
                          <a:solidFill>
                            <a:srgbClr val="7030A0"/>
                          </a:solidFill>
                          <a:latin typeface="Arial" pitchFamily="34" charset="0"/>
                          <a:ea typeface="Times New Roman"/>
                          <a:cs typeface="Arial" pitchFamily="34" charset="0"/>
                        </a:rPr>
                        <a:t>арзлар</a:t>
                      </a:r>
                      <a:r>
                        <a:rPr lang="ru-RU" sz="1400" dirty="0">
                          <a:solidFill>
                            <a:srgbClr val="7030A0"/>
                          </a:solidFill>
                          <a:latin typeface="Arial" pitchFamily="34" charset="0"/>
                          <a:ea typeface="Times New Roman"/>
                          <a:cs typeface="Arial" pitchFamily="34" charset="0"/>
                        </a:rPr>
                        <a:t> (6600)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solidFill>
                            <a:srgbClr val="7030A0"/>
                          </a:solidFill>
                          <a:latin typeface="Arial" pitchFamily="34" charset="0"/>
                          <a:ea typeface="Times New Roman"/>
                          <a:cs typeface="Arial" pitchFamily="34" charset="0"/>
                        </a:rPr>
                        <a:t>710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720">
                <a:tc>
                  <a:txBody>
                    <a:bodyPr/>
                    <a:lstStyle/>
                    <a:p>
                      <a:pPr>
                        <a:lnSpc>
                          <a:spcPct val="107000"/>
                        </a:lnSpc>
                        <a:spcAft>
                          <a:spcPts val="0"/>
                        </a:spcAft>
                      </a:pPr>
                      <a:r>
                        <a:rPr lang="ru-RU" sz="1400" dirty="0" err="1">
                          <a:solidFill>
                            <a:srgbClr val="7030A0"/>
                          </a:solidFill>
                          <a:latin typeface="Arial" pitchFamily="34" charset="0"/>
                          <a:ea typeface="Times New Roman"/>
                          <a:cs typeface="Arial" pitchFamily="34" charset="0"/>
                        </a:rPr>
                        <a:t>Мехнатга</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хак</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тулаш</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бўйича</a:t>
                      </a:r>
                      <a:r>
                        <a:rPr lang="ru-RU" sz="1400" dirty="0">
                          <a:solidFill>
                            <a:srgbClr val="7030A0"/>
                          </a:solidFill>
                          <a:latin typeface="Arial" pitchFamily="34" charset="0"/>
                          <a:ea typeface="Times New Roman"/>
                          <a:cs typeface="Arial" pitchFamily="34" charset="0"/>
                        </a:rPr>
                        <a:t> </a:t>
                      </a:r>
                      <a:r>
                        <a:rPr lang="ru-RU" sz="1400" dirty="0" err="1">
                          <a:solidFill>
                            <a:srgbClr val="7030A0"/>
                          </a:solidFill>
                          <a:latin typeface="Arial" pitchFamily="34" charset="0"/>
                          <a:ea typeface="Times New Roman"/>
                          <a:cs typeface="Arial" pitchFamily="34" charset="0"/>
                        </a:rPr>
                        <a:t>қарз </a:t>
                      </a:r>
                      <a:r>
                        <a:rPr lang="ru-RU" sz="1400" dirty="0">
                          <a:solidFill>
                            <a:srgbClr val="7030A0"/>
                          </a:solidFill>
                          <a:latin typeface="Arial" pitchFamily="34" charset="0"/>
                          <a:ea typeface="Times New Roman"/>
                          <a:cs typeface="Arial" pitchFamily="34" charset="0"/>
                        </a:rPr>
                        <a:t>(6700)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solidFill>
                            <a:srgbClr val="7030A0"/>
                          </a:solidFill>
                          <a:latin typeface="Arial" pitchFamily="34" charset="0"/>
                          <a:ea typeface="Times New Roman"/>
                          <a:cs typeface="Arial" pitchFamily="34" charset="0"/>
                        </a:rPr>
                        <a:t>720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720">
                <a:tc>
                  <a:txBody>
                    <a:bodyPr/>
                    <a:lstStyle/>
                    <a:p>
                      <a:pPr>
                        <a:lnSpc>
                          <a:spcPct val="107000"/>
                        </a:lnSpc>
                        <a:spcAft>
                          <a:spcPts val="0"/>
                        </a:spcAft>
                      </a:pPr>
                      <a:r>
                        <a:rPr lang="ru-RU" sz="1400" dirty="0" err="1">
                          <a:solidFill>
                            <a:srgbClr val="7030A0"/>
                          </a:solidFill>
                          <a:latin typeface="Arial" pitchFamily="34" charset="0"/>
                          <a:ea typeface="Times New Roman"/>
                          <a:cs typeface="Arial" pitchFamily="34" charset="0"/>
                        </a:rPr>
                        <a:t>Қисқа муддатли</a:t>
                      </a:r>
                      <a:r>
                        <a:rPr lang="ru-RU" sz="1400" dirty="0">
                          <a:solidFill>
                            <a:srgbClr val="7030A0"/>
                          </a:solidFill>
                          <a:latin typeface="Arial" pitchFamily="34" charset="0"/>
                          <a:ea typeface="Times New Roman"/>
                          <a:cs typeface="Arial" pitchFamily="34" charset="0"/>
                        </a:rPr>
                        <a:t> банк </a:t>
                      </a:r>
                      <a:r>
                        <a:rPr lang="ru-RU" sz="1400" dirty="0" err="1">
                          <a:solidFill>
                            <a:srgbClr val="7030A0"/>
                          </a:solidFill>
                          <a:latin typeface="Arial" pitchFamily="34" charset="0"/>
                          <a:ea typeface="Times New Roman"/>
                          <a:cs typeface="Arial" pitchFamily="34" charset="0"/>
                        </a:rPr>
                        <a:t>кредитлари</a:t>
                      </a:r>
                      <a:r>
                        <a:rPr lang="ru-RU" sz="1400" dirty="0">
                          <a:solidFill>
                            <a:srgbClr val="7030A0"/>
                          </a:solidFill>
                          <a:latin typeface="Arial" pitchFamily="34" charset="0"/>
                          <a:ea typeface="Times New Roman"/>
                          <a:cs typeface="Arial" pitchFamily="34" charset="0"/>
                        </a:rPr>
                        <a:t> (6810)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dirty="0">
                          <a:solidFill>
                            <a:srgbClr val="7030A0"/>
                          </a:solidFill>
                          <a:latin typeface="Arial" pitchFamily="34" charset="0"/>
                          <a:ea typeface="Times New Roman"/>
                          <a:cs typeface="Arial" pitchFamily="34" charset="0"/>
                        </a:rPr>
                        <a:t>730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720">
                <a:tc>
                  <a:txBody>
                    <a:bodyPr/>
                    <a:lstStyle/>
                    <a:p>
                      <a:pPr>
                        <a:lnSpc>
                          <a:spcPct val="107000"/>
                        </a:lnSpc>
                        <a:spcAft>
                          <a:spcPts val="0"/>
                        </a:spcAft>
                      </a:pPr>
                      <a:r>
                        <a:rPr lang="ru-RU" sz="1400">
                          <a:solidFill>
                            <a:srgbClr val="7030A0"/>
                          </a:solidFill>
                          <a:latin typeface="Arial" pitchFamily="34" charset="0"/>
                          <a:ea typeface="Times New Roman"/>
                          <a:cs typeface="Arial" pitchFamily="34" charset="0"/>
                        </a:rPr>
                        <a:t>Қисқа муддатли қарзлар (6820, 6830, 6840)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dirty="0">
                          <a:solidFill>
                            <a:srgbClr val="7030A0"/>
                          </a:solidFill>
                          <a:latin typeface="Arial" pitchFamily="34" charset="0"/>
                          <a:ea typeface="Times New Roman"/>
                          <a:cs typeface="Arial" pitchFamily="34" charset="0"/>
                        </a:rPr>
                        <a:t>740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720">
                <a:tc>
                  <a:txBody>
                    <a:bodyPr/>
                    <a:lstStyle/>
                    <a:p>
                      <a:pPr>
                        <a:lnSpc>
                          <a:spcPct val="107000"/>
                        </a:lnSpc>
                        <a:spcAft>
                          <a:spcPts val="0"/>
                        </a:spcAft>
                      </a:pPr>
                      <a:r>
                        <a:rPr lang="ru-RU" sz="1400">
                          <a:solidFill>
                            <a:srgbClr val="7030A0"/>
                          </a:solidFill>
                          <a:latin typeface="Arial" pitchFamily="34" charset="0"/>
                          <a:ea typeface="Times New Roman"/>
                          <a:cs typeface="Arial" pitchFamily="34" charset="0"/>
                        </a:rPr>
                        <a:t>Узоқ муддатли мажбуриятларнинг жорий кисми (6950)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dirty="0">
                          <a:solidFill>
                            <a:srgbClr val="7030A0"/>
                          </a:solidFill>
                          <a:latin typeface="Arial" pitchFamily="34" charset="0"/>
                          <a:ea typeface="Times New Roman"/>
                          <a:cs typeface="Arial" pitchFamily="34" charset="0"/>
                        </a:rPr>
                        <a:t>750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720">
                <a:tc>
                  <a:txBody>
                    <a:bodyPr/>
                    <a:lstStyle/>
                    <a:p>
                      <a:pPr>
                        <a:lnSpc>
                          <a:spcPct val="107000"/>
                        </a:lnSpc>
                        <a:spcAft>
                          <a:spcPts val="0"/>
                        </a:spcAft>
                      </a:pPr>
                      <a:r>
                        <a:rPr lang="ru-RU" sz="1400">
                          <a:solidFill>
                            <a:srgbClr val="7030A0"/>
                          </a:solidFill>
                          <a:latin typeface="Arial" pitchFamily="34" charset="0"/>
                          <a:ea typeface="Times New Roman"/>
                          <a:cs typeface="Arial" pitchFamily="34" charset="0"/>
                        </a:rPr>
                        <a:t>Бошқа кредиторлик қарзлар (6950 дан ташкари 6900)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dirty="0">
                          <a:solidFill>
                            <a:srgbClr val="7030A0"/>
                          </a:solidFill>
                          <a:latin typeface="Arial" pitchFamily="34" charset="0"/>
                          <a:ea typeface="Times New Roman"/>
                          <a:cs typeface="Arial" pitchFamily="34" charset="0"/>
                        </a:rPr>
                        <a:t>760</a:t>
                      </a:r>
                    </a:p>
                  </a:txBody>
                  <a:tcPr marL="67815" marR="67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Фойдаланилган адабиётлар</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357298"/>
            <a:ext cx="8229600" cy="4768865"/>
          </a:xfrm>
        </p:spPr>
        <p:txBody>
          <a:bodyPr>
            <a:normAutofit fontScale="92500"/>
          </a:bodyPr>
          <a:lstStyle/>
          <a:p>
            <a:pPr algn="ctr">
              <a:lnSpc>
                <a:spcPct val="110000"/>
              </a:lnSpc>
              <a:spcBef>
                <a:spcPts val="0"/>
              </a:spcBef>
              <a:buNone/>
            </a:pPr>
            <a:r>
              <a:rPr lang="ru-RU" sz="2400" b="1" dirty="0" smtClean="0">
                <a:solidFill>
                  <a:srgbClr val="7030A0"/>
                </a:solidFill>
                <a:latin typeface="Arial" pitchFamily="34" charset="0"/>
                <a:cs typeface="Arial" pitchFamily="34" charset="0"/>
              </a:rPr>
              <a:t>1. </a:t>
            </a:r>
            <a:r>
              <a:rPr lang="ru-RU" sz="2400" b="1" dirty="0" err="1" smtClean="0">
                <a:solidFill>
                  <a:srgbClr val="7030A0"/>
                </a:solidFill>
                <a:latin typeface="Arial" pitchFamily="34" charset="0"/>
                <a:cs typeface="Arial" pitchFamily="34" charset="0"/>
              </a:rPr>
              <a:t>Дыбаль</a:t>
            </a:r>
            <a:r>
              <a:rPr lang="ru-RU" sz="2400" b="1" dirty="0" smtClean="0">
                <a:solidFill>
                  <a:srgbClr val="7030A0"/>
                </a:solidFill>
                <a:latin typeface="Arial" pitchFamily="34" charset="0"/>
                <a:cs typeface="Arial" pitchFamily="34" charset="0"/>
              </a:rPr>
              <a:t> С.В., </a:t>
            </a:r>
            <a:r>
              <a:rPr lang="ru-RU" sz="2400" b="1" dirty="0" err="1" smtClean="0">
                <a:solidFill>
                  <a:srgbClr val="7030A0"/>
                </a:solidFill>
                <a:latin typeface="Arial" pitchFamily="34" charset="0"/>
                <a:cs typeface="Arial" pitchFamily="34" charset="0"/>
              </a:rPr>
              <a:t>Дыбаль</a:t>
            </a:r>
            <a:r>
              <a:rPr lang="ru-RU" sz="2400" b="1" dirty="0" smtClean="0">
                <a:solidFill>
                  <a:srgbClr val="7030A0"/>
                </a:solidFill>
                <a:latin typeface="Arial" pitchFamily="34" charset="0"/>
                <a:cs typeface="Arial" pitchFamily="34" charset="0"/>
              </a:rPr>
              <a:t> М.А. Финансовый анализ. – Москва: КНОРУС, 2019. </a:t>
            </a:r>
          </a:p>
          <a:p>
            <a:pPr algn="ctr">
              <a:lnSpc>
                <a:spcPct val="110000"/>
              </a:lnSpc>
              <a:spcBef>
                <a:spcPts val="0"/>
              </a:spcBef>
              <a:buNone/>
            </a:pPr>
            <a:r>
              <a:rPr lang="ru-RU" sz="2400" b="1" dirty="0" smtClean="0">
                <a:solidFill>
                  <a:srgbClr val="7030A0"/>
                </a:solidFill>
                <a:latin typeface="Arial" pitchFamily="34" charset="0"/>
                <a:cs typeface="Arial" pitchFamily="34" charset="0"/>
              </a:rPr>
              <a:t>2. </a:t>
            </a:r>
            <a:r>
              <a:rPr lang="ru-RU" sz="2400" b="1" dirty="0" err="1" smtClean="0">
                <a:solidFill>
                  <a:srgbClr val="7030A0"/>
                </a:solidFill>
                <a:latin typeface="Arial" pitchFamily="34" charset="0"/>
                <a:cs typeface="Arial" pitchFamily="34" charset="0"/>
              </a:rPr>
              <a:t>Бернстайн</a:t>
            </a:r>
            <a:r>
              <a:rPr lang="ru-RU" sz="2400" b="1" dirty="0" smtClean="0">
                <a:solidFill>
                  <a:srgbClr val="7030A0"/>
                </a:solidFill>
                <a:latin typeface="Arial" pitchFamily="34" charset="0"/>
                <a:cs typeface="Arial" pitchFamily="34" charset="0"/>
              </a:rPr>
              <a:t> Л.А. Анализ финансовой отчетности. Пер. с англ. – Москва: Финансы и статистика, 2002. </a:t>
            </a:r>
          </a:p>
          <a:p>
            <a:pPr algn="ctr">
              <a:lnSpc>
                <a:spcPct val="110000"/>
              </a:lnSpc>
              <a:spcBef>
                <a:spcPts val="0"/>
              </a:spcBef>
              <a:buNone/>
            </a:pPr>
            <a:r>
              <a:rPr lang="ru-RU" sz="2400" b="1" dirty="0" smtClean="0">
                <a:solidFill>
                  <a:srgbClr val="7030A0"/>
                </a:solidFill>
                <a:latin typeface="Arial" pitchFamily="34" charset="0"/>
                <a:cs typeface="Arial" pitchFamily="34" charset="0"/>
              </a:rPr>
              <a:t>3. </a:t>
            </a:r>
            <a:r>
              <a:rPr lang="ru-RU" sz="2400" b="1" dirty="0" err="1" smtClean="0">
                <a:solidFill>
                  <a:srgbClr val="7030A0"/>
                </a:solidFill>
                <a:latin typeface="Arial" pitchFamily="34" charset="0"/>
                <a:cs typeface="Arial" pitchFamily="34" charset="0"/>
              </a:rPr>
              <a:t>Шалаева</a:t>
            </a:r>
            <a:r>
              <a:rPr lang="ru-RU" sz="2400" b="1" dirty="0" smtClean="0">
                <a:solidFill>
                  <a:srgbClr val="7030A0"/>
                </a:solidFill>
                <a:latin typeface="Arial" pitchFamily="34" charset="0"/>
                <a:cs typeface="Arial" pitchFamily="34" charset="0"/>
              </a:rPr>
              <a:t> Л.В. Бухгалтерский баланс. – Пермь: </a:t>
            </a:r>
            <a:r>
              <a:rPr lang="ru-RU" sz="2400" b="1" dirty="0" err="1" smtClean="0">
                <a:solidFill>
                  <a:srgbClr val="7030A0"/>
                </a:solidFill>
                <a:latin typeface="Arial" pitchFamily="34" charset="0"/>
                <a:cs typeface="Arial" pitchFamily="34" charset="0"/>
              </a:rPr>
              <a:t>Прокрость</a:t>
            </a:r>
            <a:r>
              <a:rPr lang="ru-RU" sz="2400" b="1" dirty="0" smtClean="0">
                <a:solidFill>
                  <a:srgbClr val="7030A0"/>
                </a:solidFill>
                <a:latin typeface="Arial" pitchFamily="34" charset="0"/>
                <a:cs typeface="Arial" pitchFamily="34" charset="0"/>
              </a:rPr>
              <a:t>, 2020.</a:t>
            </a:r>
          </a:p>
          <a:p>
            <a:pPr algn="ctr">
              <a:lnSpc>
                <a:spcPct val="110000"/>
              </a:lnSpc>
              <a:spcBef>
                <a:spcPts val="0"/>
              </a:spcBef>
              <a:buNone/>
            </a:pPr>
            <a:r>
              <a:rPr lang="ru-RU" sz="2400" b="1" dirty="0" smtClean="0">
                <a:solidFill>
                  <a:srgbClr val="7030A0"/>
                </a:solidFill>
                <a:latin typeface="Arial" pitchFamily="34" charset="0"/>
                <a:cs typeface="Arial" pitchFamily="34" charset="0"/>
              </a:rPr>
              <a:t>4. </a:t>
            </a:r>
            <a:r>
              <a:rPr lang="ru-RU" sz="2400" b="1" dirty="0" err="1" smtClean="0">
                <a:solidFill>
                  <a:srgbClr val="7030A0"/>
                </a:solidFill>
                <a:latin typeface="Arial" pitchFamily="34" charset="0"/>
                <a:cs typeface="Arial" pitchFamily="34" charset="0"/>
              </a:rPr>
              <a:t>Блаженкова</a:t>
            </a:r>
            <a:r>
              <a:rPr lang="ru-RU" sz="2400" b="1" dirty="0" smtClean="0">
                <a:solidFill>
                  <a:srgbClr val="7030A0"/>
                </a:solidFill>
                <a:latin typeface="Arial" pitchFamily="34" charset="0"/>
                <a:cs typeface="Arial" pitchFamily="34" charset="0"/>
              </a:rPr>
              <a:t> Н.М. Финансы. ­– Уфа: Первая типография, 2017. </a:t>
            </a:r>
          </a:p>
          <a:p>
            <a:pPr algn="ctr">
              <a:lnSpc>
                <a:spcPct val="110000"/>
              </a:lnSpc>
              <a:spcBef>
                <a:spcPts val="0"/>
              </a:spcBef>
              <a:buNone/>
            </a:pPr>
            <a:r>
              <a:rPr lang="en-US" sz="2400" b="1" dirty="0" smtClean="0">
                <a:solidFill>
                  <a:srgbClr val="7030A0"/>
                </a:solidFill>
                <a:latin typeface="Arial" pitchFamily="34" charset="0"/>
                <a:cs typeface="Arial" pitchFamily="34" charset="0"/>
              </a:rPr>
              <a:t>5. </a:t>
            </a:r>
            <a:r>
              <a:rPr lang="en-US" sz="2400" b="1" dirty="0" err="1" smtClean="0">
                <a:solidFill>
                  <a:srgbClr val="7030A0"/>
                </a:solidFill>
                <a:latin typeface="Arial" pitchFamily="34" charset="0"/>
                <a:cs typeface="Arial" pitchFamily="34" charset="0"/>
              </a:rPr>
              <a:t>Ramachandran</a:t>
            </a:r>
            <a:r>
              <a:rPr lang="en-US" sz="2400" b="1" dirty="0" smtClean="0">
                <a:solidFill>
                  <a:srgbClr val="7030A0"/>
                </a:solidFill>
                <a:latin typeface="Arial" pitchFamily="34" charset="0"/>
                <a:cs typeface="Arial" pitchFamily="34" charset="0"/>
              </a:rPr>
              <a:t> N., </a:t>
            </a:r>
            <a:r>
              <a:rPr lang="en-US" sz="2400" b="1" dirty="0" err="1" smtClean="0">
                <a:solidFill>
                  <a:srgbClr val="7030A0"/>
                </a:solidFill>
                <a:latin typeface="Arial" pitchFamily="34" charset="0"/>
                <a:cs typeface="Arial" pitchFamily="34" charset="0"/>
              </a:rPr>
              <a:t>Kakani</a:t>
            </a:r>
            <a:r>
              <a:rPr lang="en-US" sz="2400" b="1" dirty="0" smtClean="0">
                <a:solidFill>
                  <a:srgbClr val="7030A0"/>
                </a:solidFill>
                <a:latin typeface="Arial" pitchFamily="34" charset="0"/>
                <a:cs typeface="Arial" pitchFamily="34" charset="0"/>
              </a:rPr>
              <a:t> R. Balance Sheet. – London: McGraw Hill Education, 2017.</a:t>
            </a:r>
            <a:endParaRPr lang="ru-RU" sz="2400" b="1" dirty="0" smtClean="0">
              <a:solidFill>
                <a:srgbClr val="7030A0"/>
              </a:solidFill>
              <a:latin typeface="Arial" pitchFamily="34" charset="0"/>
              <a:cs typeface="Arial" pitchFamily="34" charset="0"/>
            </a:endParaRPr>
          </a:p>
          <a:p>
            <a:pPr algn="ctr">
              <a:lnSpc>
                <a:spcPct val="110000"/>
              </a:lnSpc>
              <a:spcBef>
                <a:spcPts val="0"/>
              </a:spcBef>
              <a:buNone/>
            </a:pPr>
            <a:r>
              <a:rPr lang="en-US" sz="2400" b="1" dirty="0" smtClean="0">
                <a:solidFill>
                  <a:srgbClr val="7030A0"/>
                </a:solidFill>
                <a:latin typeface="Arial" pitchFamily="34" charset="0"/>
                <a:cs typeface="Arial" pitchFamily="34" charset="0"/>
              </a:rPr>
              <a:t>6. </a:t>
            </a:r>
            <a:r>
              <a:rPr lang="en-US" sz="2400" b="1" dirty="0" err="1" smtClean="0">
                <a:solidFill>
                  <a:srgbClr val="7030A0"/>
                </a:solidFill>
                <a:latin typeface="Arial" pitchFamily="34" charset="0"/>
                <a:cs typeface="Arial" pitchFamily="34" charset="0"/>
              </a:rPr>
              <a:t>Spurga</a:t>
            </a:r>
            <a:r>
              <a:rPr lang="en-US" sz="2400" b="1" dirty="0" smtClean="0">
                <a:solidFill>
                  <a:srgbClr val="7030A0"/>
                </a:solidFill>
                <a:latin typeface="Arial" pitchFamily="34" charset="0"/>
                <a:cs typeface="Arial" pitchFamily="34" charset="0"/>
              </a:rPr>
              <a:t> R. Balance Sheet Basics: Financial Management for Nonfinancial Managers. – New-York: Portfolio, 2004. </a:t>
            </a:r>
            <a:endParaRPr lang="ru-RU"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650</TotalTime>
  <Words>2267</Words>
  <Application>Microsoft Office PowerPoint</Application>
  <PresentationFormat>Экран (4:3)</PresentationFormat>
  <Paragraphs>235</Paragraphs>
  <Slides>31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Тема Office</vt:lpstr>
      <vt:lpstr>Бизнес ва тадбиркорлик олий мактаби Кафедра:  Инвестициялар ва лойиҳа бошқаруви Фан: Тадбиркорлик ва инновациялар Мавзу: Тадбиркорлик субъектларининг Бухгалтерия баланси Balance sheet of business entities</vt:lpstr>
      <vt:lpstr>Маъруза режаси</vt:lpstr>
      <vt:lpstr>1. Бухгалтерия баланси тушунчаси</vt:lpstr>
      <vt:lpstr>1. Бухгалтерия баланси тушунчаси</vt:lpstr>
      <vt:lpstr>1. Бухгалтерия баланси тушунчаси</vt:lpstr>
      <vt:lpstr>1. Бухгалтерия баланси тушунчаси</vt:lpstr>
      <vt:lpstr>1. Бухгалтерия баланси тушунчаси</vt:lpstr>
      <vt:lpstr>1. Бухгалтерия баланси тушунчаси</vt:lpstr>
      <vt:lpstr>1. Бухгалтерия баланси тушунчаси</vt:lpstr>
      <vt:lpstr>1. Бухгалтерия баланси тушунчаси</vt:lpstr>
      <vt:lpstr>1. Бухгалтерия баланси тушунчаси</vt:lpstr>
      <vt:lpstr>1. Бухгалтерия баланси тушунчаси</vt:lpstr>
      <vt:lpstr>1. Бухгалтерия баланси тушунчаси</vt:lpstr>
      <vt:lpstr>2. Бухгалтерия балансининг актив қисми</vt:lpstr>
      <vt:lpstr>2. Бухгалтерия балансининг актив қисми</vt:lpstr>
      <vt:lpstr>2. Бухгалтерия балансининг актив қисми</vt:lpstr>
      <vt:lpstr>Корхонанинг бухгалтерия балансида пул маблағларининг жойлашиши</vt:lpstr>
      <vt:lpstr>2. Бухгалтерия балансининг актив қисми</vt:lpstr>
      <vt:lpstr>2. Бухгалтерия балансининг актив қисми</vt:lpstr>
      <vt:lpstr>2. Бухгалтерия балансининг актив қисми</vt:lpstr>
      <vt:lpstr>3.Бухгалтерия балансининг пассив қисми</vt:lpstr>
      <vt:lpstr>3.Бухгалтерия балансининг пассив қисми</vt:lpstr>
      <vt:lpstr>3.Бухгалтерия балансининг пассив қисми</vt:lpstr>
      <vt:lpstr>3.Бухгалтерия балансининг пассив қисми</vt:lpstr>
      <vt:lpstr>3.Бухгалтерия балансининг пассив қисми</vt:lpstr>
      <vt:lpstr>3.Бухгалтерия балансининг пассив қисми</vt:lpstr>
      <vt:lpstr>3.Бухгалтерия балансининг пассив қисми</vt:lpstr>
      <vt:lpstr>Корхона бухгалтерия баланси пассивида капиталнинг жойлашуви</vt:lpstr>
      <vt:lpstr>Корхона бухгалтерия баланси пассивида узоқ муддатли мажбуриятларнинг жойлашуви</vt:lpstr>
      <vt:lpstr>Корхона бухгалтерия баланси пассивида қисқа муддатли мажбуриятларнинг жойлашуви</vt:lpstr>
      <vt:lpstr>Фойдаланилган адабиётлар</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t.boboqulov</cp:lastModifiedBy>
  <cp:revision>253</cp:revision>
  <dcterms:created xsi:type="dcterms:W3CDTF">2020-11-17T03:35:27Z</dcterms:created>
  <dcterms:modified xsi:type="dcterms:W3CDTF">2021-11-10T12:16:24Z</dcterms:modified>
</cp:coreProperties>
</file>