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69" r:id="rId5"/>
    <p:sldId id="270" r:id="rId6"/>
    <p:sldId id="271" r:id="rId7"/>
    <p:sldId id="272" r:id="rId8"/>
    <p:sldId id="273" r:id="rId9"/>
    <p:sldId id="261" r:id="rId10"/>
    <p:sldId id="258" r:id="rId11"/>
    <p:sldId id="259" r:id="rId12"/>
    <p:sldId id="274" r:id="rId13"/>
    <p:sldId id="260" r:id="rId14"/>
    <p:sldId id="262" r:id="rId15"/>
    <p:sldId id="264" r:id="rId16"/>
    <p:sldId id="265" r:id="rId17"/>
    <p:sldId id="275" r:id="rId18"/>
    <p:sldId id="276" r:id="rId19"/>
    <p:sldId id="277" r:id="rId20"/>
    <p:sldId id="278" r:id="rId21"/>
    <p:sldId id="266" r:id="rId22"/>
    <p:sldId id="279" r:id="rId23"/>
    <p:sldId id="280" r:id="rId24"/>
    <p:sldId id="285" r:id="rId25"/>
    <p:sldId id="286" r:id="rId26"/>
    <p:sldId id="287" r:id="rId27"/>
    <p:sldId id="281" r:id="rId28"/>
    <p:sldId id="282" r:id="rId29"/>
    <p:sldId id="283" r:id="rId30"/>
    <p:sldId id="284" r:id="rId31"/>
    <p:sldId id="267" r:id="rId32"/>
  </p:sldIdLst>
  <p:sldSz cx="9144000" cy="6858000" type="screen4x3"/>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104"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4DB39CF-7719-4D24-A219-85D0200A0EA9}" type="datetimeFigureOut">
              <a:rPr lang="ru-RU" smtClean="0"/>
              <a:pPr/>
              <a:t>11.11.2021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DB39CF-7719-4D24-A219-85D0200A0EA9}" type="datetimeFigureOut">
              <a:rPr lang="ru-RU" smtClean="0"/>
              <a:pPr/>
              <a:t>11.11.2021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3EC145-B3D0-41FE-AEB3-22593C16617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071546"/>
            <a:ext cx="7772400" cy="4143403"/>
          </a:xfrm>
        </p:spPr>
        <p:txBody>
          <a:bodyPr>
            <a:normAutofit fontScale="90000"/>
          </a:bodyPr>
          <a:lstStyle/>
          <a:p>
            <a:r>
              <a:rPr lang="uz-Cyrl-UZ" sz="2800" b="1" dirty="0" smtClean="0">
                <a:solidFill>
                  <a:srgbClr val="0070C0"/>
                </a:solidFill>
                <a:latin typeface="Arial" pitchFamily="34" charset="0"/>
                <a:cs typeface="Arial" pitchFamily="34" charset="0"/>
              </a:rPr>
              <a:t>Бизнес ва тадбиркорлик олий мактаби</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Кафедра: </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Инвестициялар ва лойиҳа бошқаруви</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Фан:</a:t>
            </a:r>
            <a:br>
              <a:rPr lang="uz-Cyrl-UZ" sz="2800" b="1" dirty="0" smtClean="0">
                <a:solidFill>
                  <a:srgbClr val="0070C0"/>
                </a:solidFill>
                <a:latin typeface="Arial" pitchFamily="34" charset="0"/>
                <a:cs typeface="Arial" pitchFamily="34" charset="0"/>
              </a:rPr>
            </a:br>
            <a:r>
              <a:rPr lang="uz-Cyrl-UZ" sz="3200" b="1" dirty="0" smtClean="0">
                <a:solidFill>
                  <a:srgbClr val="0070C0"/>
                </a:solidFill>
                <a:latin typeface="Arial" pitchFamily="34" charset="0"/>
                <a:cs typeface="Arial" pitchFamily="34" charset="0"/>
              </a:rPr>
              <a:t>Тадбиркорлик ва инновациялар</a:t>
            </a:r>
            <a:r>
              <a:rPr lang="uz-Cyrl-UZ" sz="2800" b="1" dirty="0" smtClean="0">
                <a:solidFill>
                  <a:srgbClr val="0070C0"/>
                </a:solidFill>
                <a:latin typeface="Arial" pitchFamily="34" charset="0"/>
                <a:cs typeface="Arial" pitchFamily="34" charset="0"/>
              </a:rPr>
              <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Мавзу:</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Тадбиркорлик субъектларининг </a:t>
            </a:r>
            <a:br>
              <a:rPr lang="uz-Cyrl-UZ" sz="28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“Фойда ва зарарлар тўғрисида”ги ҳисоботи</a:t>
            </a:r>
            <a:br>
              <a:rPr lang="uz-Cyrl-UZ" sz="2800" b="1" dirty="0" smtClean="0">
                <a:solidFill>
                  <a:srgbClr val="0070C0"/>
                </a:solidFill>
                <a:latin typeface="Arial" pitchFamily="34" charset="0"/>
                <a:cs typeface="Arial" pitchFamily="34" charset="0"/>
              </a:rPr>
            </a:br>
            <a:r>
              <a:rPr lang="en-US" sz="2800" b="1" dirty="0" smtClean="0">
                <a:solidFill>
                  <a:srgbClr val="0070C0"/>
                </a:solidFill>
                <a:latin typeface="Arial" pitchFamily="34" charset="0"/>
                <a:cs typeface="Arial" pitchFamily="34" charset="0"/>
              </a:rPr>
              <a:t>Business entities Profit and Loss Statement</a:t>
            </a:r>
            <a:endParaRPr lang="ru-RU" sz="3200" b="1"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517232"/>
            <a:ext cx="7232848" cy="648072"/>
          </a:xfrm>
        </p:spPr>
        <p:txBody>
          <a:bodyPr>
            <a:normAutofit/>
          </a:bodyPr>
          <a:lstStyle/>
          <a:p>
            <a:pPr algn="r"/>
            <a:r>
              <a:rPr lang="uz-Cyrl-UZ" sz="2400" b="1" dirty="0" smtClean="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2132856"/>
            <a:ext cx="8229600" cy="3993307"/>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“Фойда ва зарарлар тўғрисида”ги ҳисоботнинг аҳамияти</a:t>
            </a:r>
          </a:p>
          <a:p>
            <a:pPr algn="ctr">
              <a:spcBef>
                <a:spcPts val="0"/>
              </a:spcBef>
              <a:buNone/>
            </a:pPr>
            <a:r>
              <a:rPr lang="uz-Cyrl-UZ" sz="2800" b="1" dirty="0" smtClean="0">
                <a:solidFill>
                  <a:srgbClr val="7030A0"/>
                </a:solidFill>
                <a:latin typeface="Arial" pitchFamily="34" charset="0"/>
                <a:cs typeface="Arial" pitchFamily="34" charset="0"/>
              </a:rPr>
              <a:t>2. “Фойда ва зарарлар тўғрисида”ги ҳисоботнинг таркиби </a:t>
            </a:r>
          </a:p>
          <a:p>
            <a:pPr algn="ctr">
              <a:spcBef>
                <a:spcPts val="0"/>
              </a:spcBef>
              <a:buNone/>
            </a:pPr>
            <a:r>
              <a:rPr lang="uz-Cyrl-UZ" sz="2800" b="1" dirty="0" smtClean="0">
                <a:solidFill>
                  <a:srgbClr val="7030A0"/>
                </a:solidFill>
                <a:latin typeface="Arial" pitchFamily="34" charset="0"/>
                <a:cs typeface="Arial" pitchFamily="34" charset="0"/>
              </a:rPr>
              <a:t>3. </a:t>
            </a:r>
            <a:r>
              <a:rPr lang="uz-Cyrl-UZ" sz="2800" b="1" dirty="0" smtClean="0">
                <a:solidFill>
                  <a:srgbClr val="7030A0"/>
                </a:solidFill>
                <a:latin typeface="Arial" pitchFamily="34" charset="0"/>
                <a:cs typeface="Arial" pitchFamily="34" charset="0"/>
              </a:rPr>
              <a:t> Рентабеллик кўрсаткичлари ва уларга таъсир этувчи омиллар </a:t>
            </a:r>
            <a:endParaRPr lang="ru-RU" sz="2800" dirty="0">
              <a:solidFill>
                <a:srgbClr val="7030A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“Фойда ва зарарлар тўғрисида”ги ҳисоботнинг аҳамияти</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600200"/>
            <a:ext cx="8229600" cy="4900634"/>
          </a:xfrm>
        </p:spPr>
        <p:txBody>
          <a:bodyPr>
            <a:normAutofit lnSpcReduction="10000"/>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Молиявий натижалар</a:t>
            </a:r>
            <a:r>
              <a:rPr lang="uz-Cyrl-UZ" sz="2400" i="1" dirty="0" smtClean="0">
                <a:solidFill>
                  <a:srgbClr val="7030A0"/>
                </a:solidFill>
                <a:latin typeface="Arial" pitchFamily="34" charset="0"/>
                <a:cs typeface="Arial" pitchFamily="34" charset="0"/>
              </a:rPr>
              <a:t> – </a:t>
            </a:r>
            <a:r>
              <a:rPr lang="uz-Cyrl-UZ" sz="2400" dirty="0" smtClean="0">
                <a:solidFill>
                  <a:srgbClr val="7030A0"/>
                </a:solidFill>
                <a:latin typeface="Arial" pitchFamily="34" charset="0"/>
                <a:cs typeface="Arial" pitchFamily="34" charset="0"/>
              </a:rPr>
              <a:t>бу хўжалик юритувчи субъектнинг маълум ҳисобот даврида тадбиркорлик фаолияти жараёнида ўзига қарашли маблағнинг ошиши ёки камайишидир. Бухгалтерия ҳисобида бундай фаолият натижаси ҳисобот давридаги барча фойдалар ва зарарларни ҳисоблаш йўли билан аниқланади.</a:t>
            </a:r>
            <a:endParaRPr lang="ru-RU" sz="2400" dirty="0" smtClean="0">
              <a:solidFill>
                <a:srgbClr val="7030A0"/>
              </a:solidFill>
              <a:latin typeface="Arial" pitchFamily="34" charset="0"/>
              <a:cs typeface="Arial" pitchFamily="34" charset="0"/>
            </a:endParaRPr>
          </a:p>
          <a:p>
            <a:pPr algn="ctr">
              <a:lnSpc>
                <a:spcPct val="110000"/>
              </a:lnSpc>
              <a:spcBef>
                <a:spcPts val="0"/>
              </a:spcBef>
              <a:buNone/>
            </a:pPr>
            <a:r>
              <a:rPr lang="uz-Cyrl-UZ" sz="2400" dirty="0" smtClean="0">
                <a:solidFill>
                  <a:srgbClr val="7030A0"/>
                </a:solidFill>
                <a:latin typeface="Arial" pitchFamily="34" charset="0"/>
                <a:cs typeface="Arial" pitchFamily="34" charset="0"/>
              </a:rPr>
              <a:t>Фойдага иқтисодий категория сифатида қараганда, у ҳақда абстракт ҳолда гапирилади. Фойда бу фирма ва компаниянинг маҳсулот сотишдан олинган фойдаси (зарари) билан маҳсулот ишлаб чиқариш ва сотиш билан боғлиқ бўлмаган фойдалари (зарарлари) </a:t>
            </a:r>
            <a:r>
              <a:rPr lang="uz-Cyrl-UZ" sz="2400" dirty="0" smtClean="0">
                <a:solidFill>
                  <a:srgbClr val="7030A0"/>
                </a:solidFill>
                <a:latin typeface="Arial" pitchFamily="34" charset="0"/>
                <a:cs typeface="Arial" pitchFamily="34" charset="0"/>
              </a:rPr>
              <a:t>йиғиндисидир [3]. </a:t>
            </a:r>
            <a:endParaRPr lang="ru-RU" sz="2400" dirty="0">
              <a:solidFill>
                <a:srgbClr val="7030A0"/>
              </a:solidFill>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“Фойда ва зарарлар тўғрисида”ги ҳисоботнинг аҳамияти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10000"/>
              </a:lnSpc>
              <a:spcBef>
                <a:spcPts val="0"/>
              </a:spcBef>
              <a:buNone/>
            </a:pPr>
            <a:r>
              <a:rPr lang="uz-Cyrl-UZ" sz="2400" dirty="0" smtClean="0">
                <a:solidFill>
                  <a:srgbClr val="7030A0"/>
                </a:solidFill>
                <a:latin typeface="Arial" pitchFamily="34" charset="0"/>
                <a:cs typeface="Arial" pitchFamily="34" charset="0"/>
              </a:rPr>
              <a:t>Акциядорлик жамиятлари ўз хўжалик фаолиятнинг натижаси фойда ёки зарардир. Барча корхона ва ташкилотлар ўз олдига қўйилган асосий мақсади фойда олишдир. Корхона ва ташкилотлар ҳамда тадбиркорлар қайси тармоқ ва фаолият фойдани кўпроқ келтирадиган бўлса сармояни шу ерга жалб қилиб ва барча имкониятларини ишга солиб шу фаолиятни ривожлантириш, рентабеллик даражасини оширишга, кўпроқ фойда олишга интиладилар. </a:t>
            </a:r>
            <a:endParaRPr lang="ru-RU" sz="2400" dirty="0" smtClean="0">
              <a:solidFill>
                <a:srgbClr val="7030A0"/>
              </a:solidFill>
              <a:latin typeface="Arial" pitchFamily="34" charset="0"/>
              <a:cs typeface="Arial" pitchFamily="34" charset="0"/>
            </a:endParaRPr>
          </a:p>
          <a:p>
            <a:pPr algn="ctr">
              <a:lnSpc>
                <a:spcPct val="110000"/>
              </a:lnSpc>
              <a:spcBef>
                <a:spcPts val="0"/>
              </a:spcBef>
              <a:buNone/>
            </a:pPr>
            <a:r>
              <a:rPr lang="uz-Cyrl-UZ" sz="2400" dirty="0" smtClean="0">
                <a:solidFill>
                  <a:srgbClr val="7030A0"/>
                </a:solidFill>
                <a:latin typeface="Arial" pitchFamily="34" charset="0"/>
                <a:cs typeface="Arial" pitchFamily="34" charset="0"/>
              </a:rPr>
              <a:t>Фойдани юқори даражага кўтариш бозор иқтисодиётидаги энг муҳим кучдир. Фойда нормал ва юқори бўлиши мумкин. Нормал фойда олмаслик фаолият юритишни ўзгартириш чораларини қўллашга ундайди. Аҳвол оғирлашганда вақтинча фойдадан воз кечиб, тижорат фаолиятни давом эттириш чегарасида </a:t>
            </a:r>
            <a:r>
              <a:rPr lang="uz-Cyrl-UZ" sz="2400" dirty="0" smtClean="0">
                <a:solidFill>
                  <a:srgbClr val="7030A0"/>
                </a:solidFill>
                <a:latin typeface="Arial" pitchFamily="34" charset="0"/>
                <a:cs typeface="Arial" pitchFamily="34" charset="0"/>
              </a:rPr>
              <a:t>бўлинади [4]. </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“Фойда ва зарарлар тўғрисида”ги ҳисоботнинг аҳамияти</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500174"/>
            <a:ext cx="8229600" cy="4625989"/>
          </a:xfrm>
        </p:spPr>
        <p:txBody>
          <a:bodyPr>
            <a:normAutofit fontScale="85000" lnSpcReduction="20000"/>
          </a:bodyPr>
          <a:lstStyle/>
          <a:p>
            <a:pPr algn="ctr">
              <a:buNone/>
            </a:pPr>
            <a:r>
              <a:rPr lang="uz-Cyrl-UZ" sz="2400" dirty="0" smtClean="0">
                <a:solidFill>
                  <a:srgbClr val="7030A0"/>
                </a:solidFill>
                <a:latin typeface="Arial" pitchFamily="34" charset="0"/>
                <a:cs typeface="Arial" pitchFamily="34" charset="0"/>
              </a:rPr>
              <a:t>Фаолият юритишнинг ҳозирги тизим шароитида фойда кўрсаткичи фирма ва компаниянинг асосий ва ахборот маблағларидан самарали фойдаланишни талаб ва эҳтиёжга қараб ишлаб чиқаришни мувофиқлаштириши, яъни ишлаб чиқарилаётган маҳсулот истеъмолчи талабига жавоб бера оладиган бўлиши, ишлаб чиқариш ҳаридор учун хизмат қилиши лозим. Тўла хўжалик ҳисобининг муҳим тамойили, фирма ва компаниянинг тўла мустақилликка эришуви ва харажатларни ўз маблағи ҳисобидан қоплашидир. Бу дегани фирма ва компания маҳсулот сотишдан олган маблағидан ўзининг ҳамма харажатларини қоплайди ва ундан ташқари фойда ҳам олади. Фойданинг бир қисми бюджетга солиқлар ҳамда бошқа тўловларни тўлаш учун сарфланади, қолгани эса фирма ва компания ихтиёрида қолади ва фаолиятни илмий-техник, иқтисодий ва ижтимоий ривожлантиришнинг асосий манбаи бўлиб ҳисобланади. Фирма ва компания ихтиёрида қолган маблағни қандай мақсадларга сарфлашни ўзи мустақил равишда ҳал </a:t>
            </a:r>
            <a:r>
              <a:rPr lang="uz-Cyrl-UZ" sz="2400" dirty="0" smtClean="0">
                <a:solidFill>
                  <a:srgbClr val="7030A0"/>
                </a:solidFill>
                <a:latin typeface="Arial" pitchFamily="34" charset="0"/>
                <a:cs typeface="Arial" pitchFamily="34" charset="0"/>
              </a:rPr>
              <a:t>қилади [6]. </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“Фойда ва зарарлар тўғрисида”ги ҳисоботнинг аҳамияти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10000"/>
              </a:lnSpc>
              <a:spcBef>
                <a:spcPts val="0"/>
              </a:spcBef>
              <a:buNone/>
            </a:pPr>
            <a:r>
              <a:rPr lang="uz-Cyrl-UZ" sz="2400" dirty="0" smtClean="0">
                <a:solidFill>
                  <a:srgbClr val="7030A0"/>
                </a:solidFill>
                <a:latin typeface="Arial" pitchFamily="34" charset="0"/>
                <a:cs typeface="Arial" pitchFamily="34" charset="0"/>
              </a:rPr>
              <a:t>Хўжалик фаолиятида содир бўладиган харажатлар таркиби ва уларни аниқлашнинг ягона услубий асослари “Маҳсулот (иш, хизмат)лар ишлаб чиқариш харажатларининг таркиби ва молиявий натижаларнинг шаклланиш тартиби тўғрисида”ги Низомда кўрсатиб берилган. Ушбу ҳужжатга мувофиқ уларни қуйидагича гуруҳлаш мумкин:</a:t>
            </a:r>
            <a:endParaRPr lang="ru-RU" sz="2400" dirty="0" smtClean="0">
              <a:solidFill>
                <a:srgbClr val="7030A0"/>
              </a:solidFill>
              <a:latin typeface="Arial" pitchFamily="34" charset="0"/>
              <a:cs typeface="Arial" pitchFamily="34" charset="0"/>
            </a:endParaRPr>
          </a:p>
          <a:p>
            <a:pPr marL="457200" lvl="0" indent="-457200" algn="ctr">
              <a:lnSpc>
                <a:spcPct val="110000"/>
              </a:lnSpc>
              <a:spcBef>
                <a:spcPts val="0"/>
              </a:spcBef>
              <a:buAutoNum type="arabicPeriod"/>
            </a:pPr>
            <a:r>
              <a:rPr lang="uz-Cyrl-UZ" sz="2400" dirty="0" smtClean="0">
                <a:solidFill>
                  <a:srgbClr val="7030A0"/>
                </a:solidFill>
                <a:latin typeface="Arial" pitchFamily="34" charset="0"/>
                <a:cs typeface="Arial" pitchFamily="34" charset="0"/>
              </a:rPr>
              <a:t>Асосий </a:t>
            </a:r>
            <a:r>
              <a:rPr lang="uz-Cyrl-UZ" sz="2400" dirty="0" smtClean="0">
                <a:solidFill>
                  <a:srgbClr val="7030A0"/>
                </a:solidFill>
                <a:latin typeface="Arial" pitchFamily="34" charset="0"/>
                <a:cs typeface="Arial" pitchFamily="34" charset="0"/>
              </a:rPr>
              <a:t>фаолият </a:t>
            </a:r>
            <a:r>
              <a:rPr lang="uz-Cyrl-UZ" sz="2400" dirty="0" smtClean="0">
                <a:solidFill>
                  <a:srgbClr val="7030A0"/>
                </a:solidFill>
                <a:latin typeface="Arial" pitchFamily="34" charset="0"/>
                <a:cs typeface="Arial" pitchFamily="34" charset="0"/>
              </a:rPr>
              <a:t>харажатлари.</a:t>
            </a:r>
          </a:p>
          <a:p>
            <a:pPr marL="457200" lvl="0" indent="-457200" algn="ctr">
              <a:lnSpc>
                <a:spcPct val="110000"/>
              </a:lnSpc>
              <a:spcBef>
                <a:spcPts val="0"/>
              </a:spcBef>
              <a:buNone/>
            </a:pPr>
            <a:r>
              <a:rPr lang="uz-Cyrl-UZ" sz="2400" dirty="0" smtClean="0">
                <a:solidFill>
                  <a:srgbClr val="7030A0"/>
                </a:solidFill>
                <a:latin typeface="Arial" pitchFamily="34" charset="0"/>
                <a:cs typeface="Arial" pitchFamily="34" charset="0"/>
              </a:rPr>
              <a:t>2. Давр </a:t>
            </a:r>
            <a:r>
              <a:rPr lang="uz-Cyrl-UZ" sz="2400" dirty="0" smtClean="0">
                <a:solidFill>
                  <a:srgbClr val="7030A0"/>
                </a:solidFill>
                <a:latin typeface="Arial" pitchFamily="34" charset="0"/>
                <a:cs typeface="Arial" pitchFamily="34" charset="0"/>
              </a:rPr>
              <a:t>харажатлари.</a:t>
            </a:r>
            <a:endParaRPr lang="ru-RU" sz="2400" dirty="0" smtClean="0">
              <a:solidFill>
                <a:srgbClr val="7030A0"/>
              </a:solidFill>
              <a:latin typeface="Arial" pitchFamily="34" charset="0"/>
              <a:cs typeface="Arial" pitchFamily="34" charset="0"/>
            </a:endParaRPr>
          </a:p>
          <a:p>
            <a:pPr algn="ctr">
              <a:lnSpc>
                <a:spcPct val="110000"/>
              </a:lnSpc>
              <a:spcBef>
                <a:spcPts val="0"/>
              </a:spcBef>
              <a:buNone/>
            </a:pPr>
            <a:r>
              <a:rPr lang="uz-Cyrl-UZ" sz="2400" dirty="0" smtClean="0">
                <a:solidFill>
                  <a:srgbClr val="7030A0"/>
                </a:solidFill>
                <a:latin typeface="Arial" pitchFamily="34" charset="0"/>
                <a:cs typeface="Arial" pitchFamily="34" charset="0"/>
              </a:rPr>
              <a:t>Акциядорлик жамиятлари харажатлари молиявий натижаларга тескари пропорционал равишда таъсир кўрсатади. Улар, асосан, мулкий ва меҳнат ресурсларини сотиб олишга сарфланган маблағлар бўлиб, корхона учун мажбурий тўлов ҳисобланади</a:t>
            </a:r>
            <a:r>
              <a:rPr lang="uz-Cyrl-UZ" sz="2400" dirty="0" smtClean="0"/>
              <a:t>.</a:t>
            </a:r>
            <a:endParaRPr lang="ru-RU" sz="2400" dirty="0" smtClean="0"/>
          </a:p>
          <a:p>
            <a:pPr algn="ctr">
              <a:buNone/>
            </a:pPr>
            <a:endParaRPr lang="ru-RU" sz="24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1. “Фойда ва зарарлар тўғрисида”ги ҳисоботнинг аҳамияти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a:bodyPr>
          <a:lstStyle/>
          <a:p>
            <a:pPr algn="ctr">
              <a:lnSpc>
                <a:spcPct val="110000"/>
              </a:lnSpc>
              <a:spcBef>
                <a:spcPts val="0"/>
              </a:spcBef>
              <a:buNone/>
            </a:pPr>
            <a:r>
              <a:rPr lang="uz-Cyrl-UZ" sz="2400" dirty="0" smtClean="0">
                <a:solidFill>
                  <a:srgbClr val="7030A0"/>
                </a:solidFill>
                <a:latin typeface="Arial" pitchFamily="34" charset="0"/>
                <a:cs typeface="Arial" pitchFamily="34" charset="0"/>
              </a:rPr>
              <a:t>Акциядорлик жамиятларида молиявий натижалар ҳисобининг яна бир объекти бу соф фойдадир. У субъект хўжалик фаолиятининг асосий манбаи ва самарадорлигининг муҳим кўрсаткичидир. Бу борадаги бухгалтерия ҳисобининг функцияси корхона фаолиятининг якуний натижасини аниқлаш ва уни ҳисоботда акс эттириш орқали маълумот фойдаланувчиларга етказиш.</a:t>
            </a:r>
            <a:endParaRPr lang="ru-RU" sz="2400" dirty="0" smtClean="0">
              <a:solidFill>
                <a:srgbClr val="7030A0"/>
              </a:solidFill>
              <a:latin typeface="Arial" pitchFamily="34" charset="0"/>
              <a:cs typeface="Arial" pitchFamily="34" charset="0"/>
            </a:endParaRPr>
          </a:p>
          <a:p>
            <a:pPr algn="ctr">
              <a:lnSpc>
                <a:spcPct val="110000"/>
              </a:lnSpc>
              <a:spcBef>
                <a:spcPts val="0"/>
              </a:spcBef>
              <a:buNone/>
            </a:pPr>
            <a:r>
              <a:rPr lang="uz-Cyrl-UZ" sz="2400" dirty="0" smtClean="0">
                <a:solidFill>
                  <a:srgbClr val="7030A0"/>
                </a:solidFill>
                <a:latin typeface="Arial" pitchFamily="34" charset="0"/>
                <a:cs typeface="Arial" pitchFamily="34" charset="0"/>
              </a:rPr>
              <a:t>Ҳақиқатдан ҳам шундай, бозор иқтисодиёти шароитида акциядорлик жамиятлари фаолиятининг молиявий натижаларини аҳамияти бениҳоя каттадир. Ушбу кўрсаткич корхоналарнинг молиявий ҳолатини, уларни барқарорлигини ифода этади.</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229600" cy="1071570"/>
          </a:xfrm>
        </p:spPr>
        <p:txBody>
          <a:bodyPr>
            <a:normAutofit/>
          </a:bodyPr>
          <a:lstStyle/>
          <a:p>
            <a:r>
              <a:rPr lang="uz-Cyrl-UZ" sz="2400" b="1" dirty="0" smtClean="0">
                <a:solidFill>
                  <a:srgbClr val="0070C0"/>
                </a:solidFill>
                <a:latin typeface="Arial" pitchFamily="34" charset="0"/>
                <a:cs typeface="Arial" pitchFamily="34" charset="0"/>
              </a:rPr>
              <a:t>Акциядорлик жамиятларида фойданинг тақсимланиши</a:t>
            </a:r>
            <a:endParaRPr lang="ru-RU" sz="2400" dirty="0">
              <a:solidFill>
                <a:srgbClr val="0070C0"/>
              </a:solidFill>
              <a:latin typeface="Arial" pitchFamily="34" charset="0"/>
              <a:cs typeface="Arial" pitchFamily="34" charset="0"/>
            </a:endParaRPr>
          </a:p>
        </p:txBody>
      </p:sp>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061" name="Rectangle 3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1049" name="Полотно 11"/>
          <p:cNvGrpSpPr>
            <a:grpSpLocks/>
          </p:cNvGrpSpPr>
          <p:nvPr/>
        </p:nvGrpSpPr>
        <p:grpSpPr bwMode="auto">
          <a:xfrm>
            <a:off x="1571604" y="2071378"/>
            <a:ext cx="6057900" cy="2500355"/>
            <a:chOff x="0" y="-3"/>
            <a:chExt cx="60579" cy="25003"/>
          </a:xfrm>
        </p:grpSpPr>
        <p:sp>
          <p:nvSpPr>
            <p:cNvPr id="1060" name="AutoShape 36"/>
            <p:cNvSpPr>
              <a:spLocks noChangeAspect="1" noChangeArrowheads="1"/>
            </p:cNvSpPr>
            <p:nvPr/>
          </p:nvSpPr>
          <p:spPr bwMode="auto">
            <a:xfrm>
              <a:off x="0" y="0"/>
              <a:ext cx="60579" cy="23050"/>
            </a:xfrm>
            <a:prstGeom prst="rect">
              <a:avLst/>
            </a:prstGeom>
            <a:noFill/>
          </p:spPr>
          <p:txBody>
            <a:bodyPr vert="horz" wrap="square" lIns="91440" tIns="45720" rIns="91440" bIns="45720" numCol="1" anchor="t" anchorCtr="0" compatLnSpc="1">
              <a:prstTxWarp prst="textNoShape">
                <a:avLst/>
              </a:prstTxWarp>
            </a:bodyPr>
            <a:lstStyle/>
            <a:p>
              <a:endParaRPr lang="ru-RU"/>
            </a:p>
          </p:txBody>
        </p:sp>
        <p:grpSp>
          <p:nvGrpSpPr>
            <p:cNvPr id="0" name="Group 79"/>
            <p:cNvGrpSpPr>
              <a:grpSpLocks/>
            </p:cNvGrpSpPr>
            <p:nvPr/>
          </p:nvGrpSpPr>
          <p:grpSpPr bwMode="auto">
            <a:xfrm>
              <a:off x="2286" y="-3"/>
              <a:ext cx="54864" cy="25003"/>
              <a:chOff x="2724" y="1266"/>
              <a:chExt cx="8640" cy="3882"/>
            </a:xfrm>
          </p:grpSpPr>
          <p:sp>
            <p:nvSpPr>
              <p:cNvPr id="4" name="Rectangle 80"/>
              <p:cNvSpPr>
                <a:spLocks noChangeArrowheads="1"/>
              </p:cNvSpPr>
              <p:nvPr/>
            </p:nvSpPr>
            <p:spPr bwMode="auto">
              <a:xfrm>
                <a:off x="5423" y="1266"/>
                <a:ext cx="3241" cy="143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Акци</a:t>
                </a:r>
                <a:r>
                  <a:rPr kumimoji="0" lang="uz-Cyrl-UZ"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ядорлик жамияти фойдасининг тақсимланиши</a:t>
                </a:r>
                <a:endParaRPr kumimoji="0" lang="uz-Cyrl-UZ" sz="1800" b="0" i="0" u="none" strike="noStrike" cap="none" normalizeH="0" baseline="0" dirty="0" smtClean="0">
                  <a:ln>
                    <a:noFill/>
                  </a:ln>
                  <a:solidFill>
                    <a:srgbClr val="7030A0"/>
                  </a:solidFill>
                  <a:effectLst/>
                  <a:latin typeface="Arial" pitchFamily="34" charset="0"/>
                  <a:cs typeface="Arial" pitchFamily="34" charset="0"/>
                </a:endParaRPr>
              </a:p>
            </p:txBody>
          </p:sp>
          <p:sp>
            <p:nvSpPr>
              <p:cNvPr id="5" name="Rectangle 81"/>
              <p:cNvSpPr>
                <a:spLocks noChangeArrowheads="1"/>
              </p:cNvSpPr>
              <p:nvPr/>
            </p:nvSpPr>
            <p:spPr bwMode="auto">
              <a:xfrm>
                <a:off x="2724" y="3241"/>
                <a:ext cx="2699" cy="19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Давлат</a:t>
                </a: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бюджетига</a:t>
                </a: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соликлар</a:t>
                </a: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йи</a:t>
                </a:r>
                <a:r>
                  <a:rPr kumimoji="0" lang="uz-Cyrl-UZ"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ғимлар ва тўловлар</a:t>
                </a:r>
                <a:endParaRPr kumimoji="0" lang="uz-Cyrl-UZ" sz="1800" b="0" i="0" u="none" strike="noStrike" cap="none" normalizeH="0" baseline="0" dirty="0" smtClean="0">
                  <a:ln>
                    <a:noFill/>
                  </a:ln>
                  <a:solidFill>
                    <a:srgbClr val="7030A0"/>
                  </a:solidFill>
                  <a:effectLst/>
                  <a:latin typeface="Arial" pitchFamily="34" charset="0"/>
                  <a:cs typeface="Arial" pitchFamily="34" charset="0"/>
                </a:endParaRPr>
              </a:p>
            </p:txBody>
          </p:sp>
          <p:sp>
            <p:nvSpPr>
              <p:cNvPr id="6" name="Rectangle 82"/>
              <p:cNvSpPr>
                <a:spLocks noChangeArrowheads="1"/>
              </p:cNvSpPr>
              <p:nvPr/>
            </p:nvSpPr>
            <p:spPr bwMode="auto">
              <a:xfrm>
                <a:off x="5694" y="3241"/>
                <a:ext cx="2699" cy="19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Ишлаб</a:t>
                </a: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чи</a:t>
                </a:r>
                <a:r>
                  <a:rPr kumimoji="0" lang="uz-Cyrl-UZ"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қаришни ривожлантиришва захиралашга</a:t>
                </a:r>
                <a:endParaRPr kumimoji="0" lang="uz-Cyrl-UZ" sz="1800" b="0" i="0" u="none" strike="noStrike" cap="none" normalizeH="0" baseline="0" dirty="0" smtClean="0">
                  <a:ln>
                    <a:noFill/>
                  </a:ln>
                  <a:solidFill>
                    <a:srgbClr val="7030A0"/>
                  </a:solidFill>
                  <a:effectLst/>
                  <a:latin typeface="Arial" pitchFamily="34" charset="0"/>
                  <a:cs typeface="Arial" pitchFamily="34" charset="0"/>
                </a:endParaRPr>
              </a:p>
            </p:txBody>
          </p:sp>
          <p:sp>
            <p:nvSpPr>
              <p:cNvPr id="7" name="Rectangle 83"/>
              <p:cNvSpPr>
                <a:spLocks noChangeArrowheads="1"/>
              </p:cNvSpPr>
              <p:nvPr/>
            </p:nvSpPr>
            <p:spPr bwMode="auto">
              <a:xfrm>
                <a:off x="8665" y="3240"/>
                <a:ext cx="2699" cy="190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Акция </a:t>
                </a: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ва</a:t>
                </a: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капитал</a:t>
                </a:r>
                <a:endParaRPr kumimoji="0" lang="ru-RU" sz="700" b="0" i="0" u="none" strike="noStrike" cap="none" normalizeH="0" baseline="0" dirty="0" smtClean="0">
                  <a:ln>
                    <a:noFill/>
                  </a:ln>
                  <a:solidFill>
                    <a:srgbClr val="7030A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эгаларига</a:t>
                </a:r>
                <a:endParaRPr kumimoji="0" lang="ru-RU" sz="700" b="0" i="0" u="none" strike="noStrike" cap="none" normalizeH="0" baseline="0" dirty="0" smtClean="0">
                  <a:ln>
                    <a:noFill/>
                  </a:ln>
                  <a:solidFill>
                    <a:srgbClr val="7030A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дивиденд т</a:t>
                </a:r>
                <a:r>
                  <a:rPr kumimoji="0" lang="uz-Cyrl-UZ" sz="14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ўлашга</a:t>
                </a:r>
                <a:endParaRPr kumimoji="0" lang="uz-Cyrl-UZ" sz="1800" b="0" i="0" u="none" strike="noStrike" cap="none" normalizeH="0" baseline="0" dirty="0" smtClean="0">
                  <a:ln>
                    <a:noFill/>
                  </a:ln>
                  <a:solidFill>
                    <a:srgbClr val="7030A0"/>
                  </a:solidFill>
                  <a:effectLst/>
                  <a:latin typeface="Arial" pitchFamily="34" charset="0"/>
                  <a:cs typeface="Arial" pitchFamily="34" charset="0"/>
                </a:endParaRPr>
              </a:p>
            </p:txBody>
          </p:sp>
          <p:sp>
            <p:nvSpPr>
              <p:cNvPr id="8" name="Line 84"/>
              <p:cNvSpPr>
                <a:spLocks noChangeShapeType="1"/>
              </p:cNvSpPr>
              <p:nvPr/>
            </p:nvSpPr>
            <p:spPr bwMode="auto">
              <a:xfrm flipH="1">
                <a:off x="3804" y="2160"/>
                <a:ext cx="162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9" name="Line 85"/>
              <p:cNvSpPr>
                <a:spLocks noChangeShapeType="1"/>
              </p:cNvSpPr>
              <p:nvPr/>
            </p:nvSpPr>
            <p:spPr bwMode="auto">
              <a:xfrm flipH="1">
                <a:off x="8664" y="2159"/>
                <a:ext cx="1620" cy="1"/>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0" name="Line 86"/>
              <p:cNvSpPr>
                <a:spLocks noChangeShapeType="1"/>
              </p:cNvSpPr>
              <p:nvPr/>
            </p:nvSpPr>
            <p:spPr bwMode="auto">
              <a:xfrm>
                <a:off x="3804" y="2160"/>
                <a:ext cx="0" cy="108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11" name="Line 87"/>
              <p:cNvSpPr>
                <a:spLocks noChangeShapeType="1"/>
              </p:cNvSpPr>
              <p:nvPr/>
            </p:nvSpPr>
            <p:spPr bwMode="auto">
              <a:xfrm>
                <a:off x="10283" y="2160"/>
                <a:ext cx="1" cy="108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12" name="Line 88"/>
              <p:cNvSpPr>
                <a:spLocks noChangeShapeType="1"/>
              </p:cNvSpPr>
              <p:nvPr/>
            </p:nvSpPr>
            <p:spPr bwMode="auto">
              <a:xfrm>
                <a:off x="6999" y="2700"/>
                <a:ext cx="1" cy="54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1. “Фойда ва зарарлар тўғрисида”ги ҳисоботнинг аҳамияти</a:t>
            </a:r>
          </a:p>
        </p:txBody>
      </p:sp>
      <p:sp>
        <p:nvSpPr>
          <p:cNvPr id="3" name="Содержимое 2"/>
          <p:cNvSpPr>
            <a:spLocks noGrp="1"/>
          </p:cNvSpPr>
          <p:nvPr>
            <p:ph idx="1"/>
          </p:nvPr>
        </p:nvSpPr>
        <p:spPr>
          <a:xfrm>
            <a:off x="457200" y="1844824"/>
            <a:ext cx="8229600" cy="4281339"/>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“Фойда ва зарарлар тўғрисида”ги ҳисобот даромадлар, харажатлар ва фойда тўғрисидаги маълумотларни ўзида акс эттиради ва компания фаолиятининг молиявий натижалари тўғрисидаги маълумотларнинг асосий манбаси ҳисобланади.</a:t>
            </a:r>
          </a:p>
          <a:p>
            <a:pPr algn="ctr">
              <a:spcBef>
                <a:spcPts val="0"/>
              </a:spcBef>
              <a:buNone/>
            </a:pP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1. “Фойда ва зарарлар тўғрисида”ги ҳисоботнинг аҳамияти</a:t>
            </a:r>
          </a:p>
        </p:txBody>
      </p:sp>
      <p:sp>
        <p:nvSpPr>
          <p:cNvPr id="3" name="Содержимое 2"/>
          <p:cNvSpPr>
            <a:spLocks noGrp="1"/>
          </p:cNvSpPr>
          <p:nvPr>
            <p:ph idx="1"/>
          </p:nvPr>
        </p:nvSpPr>
        <p:spPr>
          <a:xfrm>
            <a:off x="457200" y="1700808"/>
            <a:ext cx="8229600" cy="4608512"/>
          </a:xfrm>
        </p:spPr>
        <p:txBody>
          <a:bodyPr>
            <a:normAutofit/>
          </a:bodyPr>
          <a:lstStyle/>
          <a:p>
            <a:pPr algn="ctr">
              <a:buNone/>
            </a:pPr>
            <a:r>
              <a:rPr lang="uz-Cyrl-UZ" sz="2800" b="1" dirty="0" smtClean="0">
                <a:solidFill>
                  <a:srgbClr val="7030A0"/>
                </a:solidFill>
                <a:latin typeface="Arial" pitchFamily="34" charset="0"/>
                <a:cs typeface="Arial" pitchFamily="34" charset="0"/>
              </a:rPr>
              <a:t>“Фойда ва зарарлар тўғрисида”ги ҳисобот</a:t>
            </a:r>
          </a:p>
          <a:p>
            <a:pPr algn="ctr">
              <a:buNone/>
            </a:pPr>
            <a:r>
              <a:rPr lang="uz-Cyrl-UZ" sz="2800" b="1" dirty="0" smtClean="0">
                <a:solidFill>
                  <a:srgbClr val="7030A0"/>
                </a:solidFill>
                <a:latin typeface="Arial" pitchFamily="34" charset="0"/>
                <a:cs typeface="Arial" pitchFamily="34" charset="0"/>
              </a:rPr>
              <a:t>маълумотлари асосида ялпи тушум, харажатлар ва соф фойданинг ўзгаришига баҳо бериш мумкин.</a:t>
            </a:r>
          </a:p>
          <a:p>
            <a:pPr algn="ctr">
              <a:buNone/>
            </a:pPr>
            <a:r>
              <a:rPr lang="uz-Cyrl-UZ" sz="2800" b="1" dirty="0" smtClean="0">
                <a:solidFill>
                  <a:srgbClr val="7030A0"/>
                </a:solidFill>
                <a:latin typeface="Arial" pitchFamily="34" charset="0"/>
                <a:cs typeface="Arial" pitchFamily="34" charset="0"/>
              </a:rPr>
              <a:t>Шунингдек, ушбу ҳисобот жорий активларнинг айланишига баҳо бериш имконини яратади.</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“Фойда ва зарарлар тўғрисида”ги ҳисоботнинг аҳамияти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500174"/>
            <a:ext cx="8229600" cy="4625989"/>
          </a:xfrm>
        </p:spPr>
        <p:txBody>
          <a:bodyPr>
            <a:normAutofit/>
          </a:bodyPr>
          <a:lstStyle/>
          <a:p>
            <a:pPr algn="ctr">
              <a:buNone/>
            </a:pPr>
            <a:r>
              <a:rPr lang="uz-Cyrl-UZ" sz="2400" b="1" dirty="0" smtClean="0">
                <a:solidFill>
                  <a:srgbClr val="7030A0"/>
                </a:solidFill>
                <a:latin typeface="Arial" pitchFamily="34" charset="0"/>
                <a:cs typeface="Arial" pitchFamily="34" charset="0"/>
              </a:rPr>
              <a:t>“Фойда ва зарарлар тўғрисида”ги ҳисоботни таҳлил қилишда молиявий таҳлилнинг барча усулларидан бир вақтнинг ўзида фойдаланиш тавсия этилади:</a:t>
            </a:r>
          </a:p>
          <a:p>
            <a:pPr algn="ctr">
              <a:buNone/>
            </a:pPr>
            <a:r>
              <a:rPr lang="uz-Cyrl-UZ" sz="2400" b="1" dirty="0" smtClean="0">
                <a:solidFill>
                  <a:srgbClr val="7030A0"/>
                </a:solidFill>
                <a:latin typeface="Arial" pitchFamily="34" charset="0"/>
                <a:cs typeface="Arial" pitchFamily="34" charset="0"/>
              </a:rPr>
              <a:t>*гуруҳлаш</a:t>
            </a:r>
          </a:p>
          <a:p>
            <a:pPr algn="ctr">
              <a:buNone/>
            </a:pPr>
            <a:r>
              <a:rPr lang="uz-Cyrl-UZ" sz="2400" b="1" dirty="0" smtClean="0">
                <a:solidFill>
                  <a:srgbClr val="7030A0"/>
                </a:solidFill>
                <a:latin typeface="Arial" pitchFamily="34" charset="0"/>
                <a:cs typeface="Arial" pitchFamily="34" charset="0"/>
              </a:rPr>
              <a:t>*қиёсий таҳлил</a:t>
            </a:r>
          </a:p>
          <a:p>
            <a:pPr algn="ctr">
              <a:buNone/>
            </a:pPr>
            <a:r>
              <a:rPr lang="uz-Cyrl-UZ" sz="2400" b="1" dirty="0" smtClean="0">
                <a:solidFill>
                  <a:srgbClr val="7030A0"/>
                </a:solidFill>
                <a:latin typeface="Arial" pitchFamily="34" charset="0"/>
                <a:cs typeface="Arial" pitchFamily="34" charset="0"/>
              </a:rPr>
              <a:t>*таркибий таҳлил</a:t>
            </a:r>
          </a:p>
          <a:p>
            <a:pPr algn="ctr">
              <a:buNone/>
            </a:pPr>
            <a:r>
              <a:rPr lang="uz-Cyrl-UZ" sz="2400" b="1" dirty="0" smtClean="0">
                <a:solidFill>
                  <a:srgbClr val="7030A0"/>
                </a:solidFill>
                <a:latin typeface="Arial" pitchFamily="34" charset="0"/>
                <a:cs typeface="Arial" pitchFamily="34" charset="0"/>
              </a:rPr>
              <a:t>*трендли таҳлил.</a:t>
            </a:r>
          </a:p>
          <a:p>
            <a:pPr algn="ctr">
              <a:buNone/>
            </a:pPr>
            <a:endParaRPr lang="uz-Cyrl-UZ" sz="2400" dirty="0" smtClean="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2. “Фойда ва зарарлар тўғрисида”ги ҳисоботнинг таркиби </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20000"/>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Хўжалик субъектларининг ҳисобот давридаги соф даромади ёки зарари қуйидаги элементлар асосида аниқланади:</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*х</a:t>
            </a:r>
            <a:r>
              <a:rPr lang="ru-RU" sz="2400" b="1" dirty="0" err="1" smtClean="0">
                <a:solidFill>
                  <a:srgbClr val="7030A0"/>
                </a:solidFill>
                <a:latin typeface="Arial" pitchFamily="34" charset="0"/>
                <a:cs typeface="Arial" pitchFamily="34" charset="0"/>
              </a:rPr>
              <a:t>ўжалик</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умумий</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фаолиятидан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олинган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даромад</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ёки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кўрилган</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зарар</a:t>
            </a:r>
            <a:r>
              <a:rPr lang="ru-RU" sz="2400" b="1" dirty="0" smtClean="0">
                <a:solidFill>
                  <a:srgbClr val="7030A0"/>
                </a:solidFill>
                <a:latin typeface="Arial" pitchFamily="34" charset="0"/>
                <a:cs typeface="Arial" pitchFamily="34" charset="0"/>
              </a:rPr>
              <a:t>;</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*фавқулодда даромад (зарар);</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*даромад солиғи тўлангунга қадар умумий молиявий натижа (фойда ёки зарар);</a:t>
            </a:r>
            <a:endParaRPr lang="ru-RU" sz="2400" b="1" dirty="0" smtClean="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*С</a:t>
            </a:r>
            <a:r>
              <a:rPr lang="ru-RU" sz="2400" b="1" dirty="0" err="1" smtClean="0">
                <a:solidFill>
                  <a:srgbClr val="7030A0"/>
                </a:solidFill>
                <a:latin typeface="Arial" pitchFamily="34" charset="0"/>
                <a:cs typeface="Arial" pitchFamily="34" charset="0"/>
              </a:rPr>
              <a:t>оф</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фойда</a:t>
            </a:r>
            <a:r>
              <a:rPr lang="ru-RU" sz="2400" b="1" dirty="0" smtClean="0">
                <a:solidFill>
                  <a:srgbClr val="7030A0"/>
                </a:solidFill>
                <a:latin typeface="Arial" pitchFamily="34" charset="0"/>
                <a:cs typeface="Arial" pitchFamily="34" charset="0"/>
              </a:rPr>
              <a:t>.</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Ялпи даромад хўжалик юритувчи субъектнинг асосий ва асосий бўлмаган фаолиятидан олинган даромадларни ўз ичига олади. Асосий фаолиятдан даромад маҳсулот, ишлар, хизматлар, товар-моддий захиралар, бошқа активларни сотишдан, шунингдек мукофотлар, фоизлар ва дивидендлар, гонорарлар ва хўжалик юритувчи субъектнинг асосий фаолиятига боғлиқ бўлган рентадан олиниши </a:t>
            </a:r>
            <a:r>
              <a:rPr lang="uz-Cyrl-UZ" sz="2400" b="1" dirty="0" smtClean="0">
                <a:solidFill>
                  <a:srgbClr val="7030A0"/>
                </a:solidFill>
                <a:latin typeface="Arial" pitchFamily="34" charset="0"/>
                <a:cs typeface="Arial" pitchFamily="34" charset="0"/>
              </a:rPr>
              <a:t>мумкин [2]. </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2. “Фойда ва зарарлар тўғрисида”ги ҳисоботнинг таркиби </a:t>
            </a:r>
          </a:p>
        </p:txBody>
      </p:sp>
      <p:graphicFrame>
        <p:nvGraphicFramePr>
          <p:cNvPr id="5" name="Таблица 4"/>
          <p:cNvGraphicFramePr>
            <a:graphicFrameLocks noGrp="1"/>
          </p:cNvGraphicFramePr>
          <p:nvPr/>
        </p:nvGraphicFramePr>
        <p:xfrm>
          <a:off x="357158" y="1500177"/>
          <a:ext cx="8358246" cy="3840480"/>
        </p:xfrm>
        <a:graphic>
          <a:graphicData uri="http://schemas.openxmlformats.org/drawingml/2006/table">
            <a:tbl>
              <a:tblPr/>
              <a:tblGrid>
                <a:gridCol w="5214974"/>
                <a:gridCol w="1643074"/>
                <a:gridCol w="1500198"/>
              </a:tblGrid>
              <a:tr h="238454">
                <a:tc>
                  <a:txBody>
                    <a:bodyPr/>
                    <a:lstStyle/>
                    <a:p>
                      <a:pPr algn="ctr">
                        <a:spcAft>
                          <a:spcPts val="0"/>
                        </a:spcAft>
                      </a:pPr>
                      <a:endParaRPr lang="ru-RU" sz="1800" b="1" dirty="0">
                        <a:solidFill>
                          <a:srgbClr val="7030A0"/>
                        </a:solidFill>
                        <a:latin typeface="Arial"/>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Даромадлар</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Харажатлар</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6909">
                <a:tc>
                  <a:txBody>
                    <a:bodyPr/>
                    <a:lstStyle/>
                    <a:p>
                      <a:pPr algn="just">
                        <a:spcAft>
                          <a:spcPts val="0"/>
                        </a:spcAft>
                      </a:pPr>
                      <a:r>
                        <a:rPr lang="uz-Cyrl-UZ" sz="1800" b="1" dirty="0">
                          <a:solidFill>
                            <a:srgbClr val="7030A0"/>
                          </a:solidFill>
                          <a:latin typeface="Arial"/>
                          <a:ea typeface="Calibri"/>
                          <a:cs typeface="Times New Roman"/>
                        </a:rPr>
                        <a:t>Маҳсулотларни сотишдан олинган соф тушум</a:t>
                      </a:r>
                      <a:endParaRPr lang="ru-RU" sz="1800" b="1" dirty="0">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dirty="0">
                          <a:solidFill>
                            <a:srgbClr val="7030A0"/>
                          </a:solidFill>
                          <a:latin typeface="Arial"/>
                          <a:ea typeface="Calibri"/>
                          <a:cs typeface="Times New Roman"/>
                        </a:rPr>
                        <a:t>Сотилган маҳсулотларнинг таннархи</a:t>
                      </a:r>
                      <a:endParaRPr lang="ru-RU" sz="1800" b="1" dirty="0">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dirty="0">
                          <a:solidFill>
                            <a:srgbClr val="7030A0"/>
                          </a:solidFill>
                          <a:latin typeface="Arial"/>
                          <a:ea typeface="Calibri"/>
                          <a:cs typeface="Times New Roman"/>
                        </a:rPr>
                        <a:t>Маҳсулотларни сотишнинг ялпи фойдаси</a:t>
                      </a:r>
                      <a:endParaRPr lang="ru-RU" sz="1800" b="1" dirty="0">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Давр харажатлари</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dirty="0">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Асосий фаолиятнинг фойдаси</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dirty="0">
                          <a:solidFill>
                            <a:srgbClr val="7030A0"/>
                          </a:solidFill>
                          <a:latin typeface="Arial"/>
                          <a:ea typeface="Calibri"/>
                          <a:cs typeface="Times New Roman"/>
                        </a:rPr>
                        <a:t>Х</a:t>
                      </a:r>
                      <a:endParaRPr lang="ru-RU" sz="1800" b="1" dirty="0">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Молиявий фаолиятнинг даромадлари</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dirty="0">
                          <a:solidFill>
                            <a:srgbClr val="7030A0"/>
                          </a:solidFill>
                          <a:latin typeface="Arial"/>
                          <a:ea typeface="Calibri"/>
                          <a:cs typeface="Times New Roman"/>
                        </a:rPr>
                        <a:t>Х</a:t>
                      </a:r>
                      <a:endParaRPr lang="ru-RU" sz="1800" b="1" dirty="0">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Молиявий фаолият бўйича харажатлар</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dirty="0">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Умумхўжалик фаолиятининг фойдаси</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dirty="0">
                          <a:solidFill>
                            <a:srgbClr val="7030A0"/>
                          </a:solidFill>
                          <a:latin typeface="Arial"/>
                          <a:ea typeface="Calibri"/>
                          <a:cs typeface="Times New Roman"/>
                        </a:rPr>
                        <a:t>Х</a:t>
                      </a:r>
                      <a:endParaRPr lang="ru-RU" sz="1800" b="1" dirty="0">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dirty="0">
                          <a:solidFill>
                            <a:srgbClr val="7030A0"/>
                          </a:solidFill>
                          <a:latin typeface="Arial"/>
                          <a:ea typeface="Calibri"/>
                          <a:cs typeface="Times New Roman"/>
                        </a:rPr>
                        <a:t>Фавқулодда фойда ва зарарлар</a:t>
                      </a:r>
                      <a:endParaRPr lang="ru-RU" sz="1800" b="1" dirty="0">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dirty="0">
                          <a:solidFill>
                            <a:srgbClr val="7030A0"/>
                          </a:solidFill>
                          <a:latin typeface="Arial"/>
                          <a:ea typeface="Calibri"/>
                          <a:cs typeface="Times New Roman"/>
                        </a:rPr>
                        <a:t>Х</a:t>
                      </a:r>
                      <a:endParaRPr lang="ru-RU" sz="1800" b="1" dirty="0">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dirty="0">
                          <a:solidFill>
                            <a:srgbClr val="7030A0"/>
                          </a:solidFill>
                          <a:latin typeface="Arial"/>
                          <a:ea typeface="Calibri"/>
                          <a:cs typeface="Times New Roman"/>
                        </a:rPr>
                        <a:t>Х</a:t>
                      </a:r>
                      <a:endParaRPr lang="ru-RU" sz="1800" b="1" dirty="0">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Фойда солиғи тўлангунга қадар фойда</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800" b="1" dirty="0">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Фойда солиғи</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800" b="1">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dirty="0">
                          <a:solidFill>
                            <a:srgbClr val="7030A0"/>
                          </a:solidFill>
                          <a:latin typeface="Arial"/>
                          <a:ea typeface="Calibri"/>
                          <a:cs typeface="Times New Roman"/>
                        </a:rPr>
                        <a:t>Х</a:t>
                      </a:r>
                      <a:endParaRPr lang="ru-RU" sz="1800" b="1" dirty="0">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454">
                <a:tc>
                  <a:txBody>
                    <a:bodyPr/>
                    <a:lstStyle/>
                    <a:p>
                      <a:pPr algn="just">
                        <a:spcAft>
                          <a:spcPts val="0"/>
                        </a:spcAft>
                      </a:pPr>
                      <a:r>
                        <a:rPr lang="uz-Cyrl-UZ" sz="1800" b="1">
                          <a:solidFill>
                            <a:srgbClr val="7030A0"/>
                          </a:solidFill>
                          <a:latin typeface="Arial"/>
                          <a:ea typeface="Calibri"/>
                          <a:cs typeface="Times New Roman"/>
                        </a:rPr>
                        <a:t>Жорий даврнинг соф фойдаси</a:t>
                      </a:r>
                      <a:endParaRPr lang="ru-RU" sz="1800" b="1">
                        <a:solidFill>
                          <a:srgbClr val="7030A0"/>
                        </a:solidFill>
                        <a:latin typeface="Calibri"/>
                        <a:ea typeface="Calibri"/>
                        <a:cs typeface="Times New Roman"/>
                      </a:endParaRPr>
                    </a:p>
                  </a:txBody>
                  <a:tcPr marL="64724" marR="647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800" b="1">
                          <a:solidFill>
                            <a:srgbClr val="7030A0"/>
                          </a:solidFill>
                          <a:latin typeface="Arial"/>
                          <a:ea typeface="Calibri"/>
                          <a:cs typeface="Times New Roman"/>
                        </a:rPr>
                        <a:t>Х</a:t>
                      </a:r>
                      <a:endParaRPr lang="ru-RU" sz="1800" b="1">
                        <a:solidFill>
                          <a:srgbClr val="7030A0"/>
                        </a:solidFill>
                        <a:latin typeface="Calibri"/>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800" b="1" dirty="0">
                        <a:solidFill>
                          <a:srgbClr val="7030A0"/>
                        </a:solidFill>
                        <a:latin typeface="Arial"/>
                        <a:ea typeface="Calibri"/>
                        <a:cs typeface="Times New Roman"/>
                      </a:endParaRPr>
                    </a:p>
                  </a:txBody>
                  <a:tcPr marL="64724" marR="64724"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“Фойда ва зарарлар тўғрисида”ги ҳисоботнинг таркиби </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normAutofit/>
          </a:bodyPr>
          <a:lstStyle/>
          <a:p>
            <a:pPr algn="ctr">
              <a:buNone/>
            </a:pPr>
            <a:r>
              <a:rPr lang="uz-Cyrl-UZ" b="1" u="sng" dirty="0" smtClean="0">
                <a:solidFill>
                  <a:srgbClr val="7030A0"/>
                </a:solidFill>
                <a:latin typeface="Arial" pitchFamily="34" charset="0"/>
                <a:cs typeface="Arial" pitchFamily="34" charset="0"/>
              </a:rPr>
              <a:t>Давр харажатлари:</a:t>
            </a:r>
          </a:p>
          <a:p>
            <a:pPr algn="ctr">
              <a:buNone/>
            </a:pPr>
            <a:r>
              <a:rPr lang="uz-Cyrl-UZ" sz="2800" b="1" dirty="0" smtClean="0">
                <a:solidFill>
                  <a:srgbClr val="7030A0"/>
                </a:solidFill>
                <a:latin typeface="Arial" pitchFamily="34" charset="0"/>
                <a:cs typeface="Arial" pitchFamily="34" charset="0"/>
              </a:rPr>
              <a:t>1. Сотиш харажатлари</a:t>
            </a:r>
          </a:p>
          <a:p>
            <a:pPr algn="ctr">
              <a:buNone/>
            </a:pPr>
            <a:r>
              <a:rPr lang="uz-Cyrl-UZ" sz="2800" b="1" dirty="0" smtClean="0">
                <a:solidFill>
                  <a:srgbClr val="7030A0"/>
                </a:solidFill>
                <a:latin typeface="Arial" pitchFamily="34" charset="0"/>
                <a:cs typeface="Arial" pitchFamily="34" charset="0"/>
              </a:rPr>
              <a:t>2. Маъмурий харажатлар</a:t>
            </a:r>
          </a:p>
          <a:p>
            <a:pPr algn="ctr">
              <a:buNone/>
            </a:pPr>
            <a:r>
              <a:rPr lang="uz-Cyrl-UZ" sz="2800" b="1" dirty="0" smtClean="0">
                <a:solidFill>
                  <a:srgbClr val="7030A0"/>
                </a:solidFill>
                <a:latin typeface="Arial" pitchFamily="34" charset="0"/>
                <a:cs typeface="Arial" pitchFamily="34" charset="0"/>
              </a:rPr>
              <a:t>3. Бошқа операцион харажатлар</a:t>
            </a:r>
          </a:p>
          <a:p>
            <a:pPr algn="ctr">
              <a:buNone/>
            </a:pPr>
            <a:r>
              <a:rPr lang="uz-Cyrl-UZ" sz="2800" b="1" dirty="0" smtClean="0">
                <a:solidFill>
                  <a:srgbClr val="7030A0"/>
                </a:solidFill>
                <a:latin typeface="Arial" pitchFamily="34" charset="0"/>
                <a:cs typeface="Arial" pitchFamily="34" charset="0"/>
              </a:rPr>
              <a:t>4. Келгусида солиққа тортиладиган базадан чиқариладиган ҳисобот даври харажатлари</a:t>
            </a:r>
            <a:endParaRPr lang="uz-Cyrl-UZ" sz="2400" b="1" dirty="0" smtClean="0">
              <a:solidFill>
                <a:srgbClr val="7030A0"/>
              </a:solidFill>
              <a:latin typeface="Arial" pitchFamily="34" charset="0"/>
              <a:cs typeface="Arial" pitchFamily="34" charset="0"/>
            </a:endParaRPr>
          </a:p>
          <a:p>
            <a:pPr algn="ctr">
              <a:buNone/>
            </a:pPr>
            <a:endParaRPr lang="uz-Cyrl-UZ" sz="2400" b="1" dirty="0" smtClean="0">
              <a:solidFill>
                <a:srgbClr val="7030A0"/>
              </a:solidFill>
              <a:latin typeface="Arial" pitchFamily="34" charset="0"/>
              <a:cs typeface="Arial" pitchFamily="34" charset="0"/>
            </a:endParaRPr>
          </a:p>
          <a:p>
            <a:pPr algn="ctr">
              <a:buNone/>
            </a:pPr>
            <a:endParaRPr lang="uz-Cyrl-UZ"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smtClean="0">
                <a:solidFill>
                  <a:srgbClr val="0070C0"/>
                </a:solidFill>
                <a:latin typeface="Arial" pitchFamily="34" charset="0"/>
                <a:cs typeface="Arial" pitchFamily="34" charset="0"/>
              </a:rPr>
              <a:t>2. “Фойда ва зарарлар тўғрисида”ги ҳисоботнинг таркиби </a:t>
            </a:r>
          </a:p>
        </p:txBody>
      </p:sp>
      <p:sp>
        <p:nvSpPr>
          <p:cNvPr id="3" name="Содержимое 2"/>
          <p:cNvSpPr>
            <a:spLocks noGrp="1"/>
          </p:cNvSpPr>
          <p:nvPr>
            <p:ph idx="1"/>
          </p:nvPr>
        </p:nvSpPr>
        <p:spPr>
          <a:xfrm>
            <a:off x="755576" y="1928802"/>
            <a:ext cx="7560840" cy="4197361"/>
          </a:xfrm>
        </p:spPr>
        <p:txBody>
          <a:bodyPr>
            <a:normAutofit/>
          </a:bodyPr>
          <a:lstStyle/>
          <a:p>
            <a:pPr algn="ctr">
              <a:lnSpc>
                <a:spcPct val="110000"/>
              </a:lnSpc>
              <a:spcBef>
                <a:spcPts val="0"/>
              </a:spcBef>
              <a:buNone/>
            </a:pPr>
            <a:r>
              <a:rPr lang="uz-Cyrl-UZ" sz="2800" b="1" u="sng" dirty="0" smtClean="0">
                <a:solidFill>
                  <a:srgbClr val="7030A0"/>
                </a:solidFill>
                <a:latin typeface="Arial" pitchFamily="34" charset="0"/>
                <a:cs typeface="Arial" pitchFamily="34" charset="0"/>
              </a:rPr>
              <a:t>Молиявий фаолиятнинг даромадлари:</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1. Олинган дивидендлар</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2. Олинган фоизли даромадлар</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3. Узоқ муддатли ижара </a:t>
            </a:r>
          </a:p>
          <a:p>
            <a:pPr algn="ctr">
              <a:lnSpc>
                <a:spcPct val="110000"/>
              </a:lnSpc>
              <a:spcBef>
                <a:spcPts val="0"/>
              </a:spcBef>
              <a:buNone/>
            </a:pPr>
            <a:r>
              <a:rPr lang="uz-Cyrl-UZ" sz="2800" b="1" dirty="0" smtClean="0">
                <a:solidFill>
                  <a:srgbClr val="7030A0"/>
                </a:solidFill>
                <a:latin typeface="Arial" pitchFamily="34" charset="0"/>
                <a:cs typeface="Arial" pitchFamily="34" charset="0"/>
              </a:rPr>
              <a:t>4. Валюта курси фарқидан даромадлар</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a:bodyPr>
          <a:lstStyle/>
          <a:p>
            <a:r>
              <a:rPr lang="uz-Cyrl-UZ" sz="2400" b="1" dirty="0" smtClean="0">
                <a:solidFill>
                  <a:srgbClr val="0070C0"/>
                </a:solidFill>
                <a:latin typeface="Arial" pitchFamily="34" charset="0"/>
                <a:cs typeface="Arial" pitchFamily="34" charset="0"/>
              </a:rPr>
              <a:t>2. “Фойда ва зарарлар тўғрисида”ги ҳисоботнинг таркиби </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Молиявий фаолият бўйича харажатлар:</a:t>
            </a:r>
          </a:p>
          <a:p>
            <a:pPr algn="ctr">
              <a:spcBef>
                <a:spcPts val="0"/>
              </a:spcBef>
              <a:buNone/>
            </a:pPr>
            <a:r>
              <a:rPr lang="uz-Cyrl-UZ" sz="2800" b="1" dirty="0" smtClean="0">
                <a:solidFill>
                  <a:srgbClr val="7030A0"/>
                </a:solidFill>
                <a:latin typeface="Arial" pitchFamily="34" charset="0"/>
                <a:cs typeface="Arial" pitchFamily="34" charset="0"/>
              </a:rPr>
              <a:t>1. Фоизли харажатлар</a:t>
            </a:r>
          </a:p>
          <a:p>
            <a:pPr algn="ctr">
              <a:spcBef>
                <a:spcPts val="0"/>
              </a:spcBef>
              <a:buNone/>
            </a:pPr>
            <a:r>
              <a:rPr lang="uz-Cyrl-UZ" sz="2800" b="1" dirty="0" smtClean="0">
                <a:solidFill>
                  <a:srgbClr val="7030A0"/>
                </a:solidFill>
                <a:latin typeface="Arial" pitchFamily="34" charset="0"/>
                <a:cs typeface="Arial" pitchFamily="34" charset="0"/>
              </a:rPr>
              <a:t>2. Узоқ муддатли ижара</a:t>
            </a:r>
          </a:p>
          <a:p>
            <a:pPr algn="ctr">
              <a:spcBef>
                <a:spcPts val="0"/>
              </a:spcBef>
              <a:buNone/>
            </a:pPr>
            <a:r>
              <a:rPr lang="uz-Cyrl-UZ" sz="2800" b="1" dirty="0" smtClean="0">
                <a:solidFill>
                  <a:srgbClr val="7030A0"/>
                </a:solidFill>
                <a:latin typeface="Arial" pitchFamily="34" charset="0"/>
                <a:cs typeface="Arial" pitchFamily="34" charset="0"/>
              </a:rPr>
              <a:t>3. Валюта курси фарқидан зарарлар</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7030A0"/>
                </a:solidFill>
                <a:latin typeface="Arial" pitchFamily="34" charset="0"/>
                <a:cs typeface="Arial" pitchFamily="34" charset="0"/>
              </a:rPr>
              <a:t>Молиявий натижага дахлдор бирликлар ва уларнинг </a:t>
            </a:r>
            <a:r>
              <a:rPr lang="uz-Cyrl-UZ" sz="2400" b="1" dirty="0" smtClean="0">
                <a:solidFill>
                  <a:srgbClr val="7030A0"/>
                </a:solidFill>
                <a:latin typeface="Arial" pitchFamily="34" charset="0"/>
                <a:cs typeface="Arial" pitchFamily="34" charset="0"/>
              </a:rPr>
              <a:t>узвийлиги [2] </a:t>
            </a:r>
            <a:endParaRPr lang="ru-RU" sz="2400" b="1" dirty="0">
              <a:solidFill>
                <a:srgbClr val="7030A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285853" y="1714487"/>
          <a:ext cx="7000924" cy="2407933"/>
        </p:xfrm>
        <a:graphic>
          <a:graphicData uri="http://schemas.openxmlformats.org/drawingml/2006/table">
            <a:tbl>
              <a:tblPr/>
              <a:tblGrid>
                <a:gridCol w="1581453"/>
                <a:gridCol w="211159"/>
                <a:gridCol w="1391114"/>
                <a:gridCol w="210414"/>
                <a:gridCol w="1391857"/>
                <a:gridCol w="211159"/>
                <a:gridCol w="1266203"/>
                <a:gridCol w="210414"/>
                <a:gridCol w="527151"/>
              </a:tblGrid>
              <a:tr h="370451">
                <a:tc>
                  <a:txBody>
                    <a:bodyPr/>
                    <a:lstStyle/>
                    <a:p>
                      <a:pPr algn="ctr">
                        <a:spcAft>
                          <a:spcPts val="0"/>
                        </a:spcAft>
                      </a:pPr>
                      <a:r>
                        <a:rPr lang="uz-Cyrl-UZ" sz="1600" b="1" dirty="0">
                          <a:solidFill>
                            <a:srgbClr val="7030A0"/>
                          </a:solidFill>
                          <a:latin typeface="Arial" pitchFamily="34" charset="0"/>
                          <a:ea typeface="Times New Roman"/>
                          <a:cs typeface="Arial" pitchFamily="34" charset="0"/>
                        </a:rPr>
                        <a:t>Ф</a:t>
                      </a:r>
                      <a:r>
                        <a:rPr lang="uz-Cyrl-UZ" sz="1600" b="1" baseline="-25000" dirty="0">
                          <a:solidFill>
                            <a:srgbClr val="7030A0"/>
                          </a:solidFill>
                          <a:latin typeface="Arial" pitchFamily="34" charset="0"/>
                          <a:ea typeface="Times New Roman"/>
                          <a:cs typeface="Arial" pitchFamily="34" charset="0"/>
                        </a:rPr>
                        <a:t>1/</a:t>
                      </a:r>
                      <a:r>
                        <a:rPr lang="uz-Cyrl-UZ" sz="1600" b="1" dirty="0">
                          <a:solidFill>
                            <a:srgbClr val="7030A0"/>
                          </a:solidFill>
                          <a:latin typeface="Arial" pitchFamily="34" charset="0"/>
                          <a:ea typeface="Times New Roman"/>
                          <a:cs typeface="Arial" pitchFamily="34" charset="0"/>
                        </a:rPr>
                        <a:t>Ф</a:t>
                      </a:r>
                      <a:r>
                        <a:rPr lang="uz-Cyrl-UZ" sz="1600" b="1" baseline="-25000" dirty="0">
                          <a:solidFill>
                            <a:srgbClr val="7030A0"/>
                          </a:solidFill>
                          <a:latin typeface="Arial" pitchFamily="34" charset="0"/>
                          <a:ea typeface="Times New Roman"/>
                          <a:cs typeface="Arial" pitchFamily="34" charset="0"/>
                        </a:rPr>
                        <a:t>0</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b="1">
                          <a:solidFill>
                            <a:srgbClr val="7030A0"/>
                          </a:solidFill>
                          <a:latin typeface="Arial" pitchFamily="34" charset="0"/>
                          <a:ea typeface="Times New Roman"/>
                          <a:cs typeface="Arial" pitchFamily="34" charset="0"/>
                        </a:rPr>
                        <a:t>СТ</a:t>
                      </a:r>
                      <a:r>
                        <a:rPr lang="uz-Cyrl-UZ" sz="1600" b="1" baseline="-25000">
                          <a:solidFill>
                            <a:srgbClr val="7030A0"/>
                          </a:solidFill>
                          <a:latin typeface="Arial" pitchFamily="34" charset="0"/>
                          <a:ea typeface="Times New Roman"/>
                          <a:cs typeface="Arial" pitchFamily="34" charset="0"/>
                        </a:rPr>
                        <a:t>1</a:t>
                      </a:r>
                      <a:r>
                        <a:rPr lang="uz-Cyrl-UZ" sz="1600" b="1">
                          <a:solidFill>
                            <a:srgbClr val="7030A0"/>
                          </a:solidFill>
                          <a:latin typeface="Arial" pitchFamily="34" charset="0"/>
                          <a:ea typeface="Times New Roman"/>
                          <a:cs typeface="Arial" pitchFamily="34" charset="0"/>
                        </a:rPr>
                        <a:t>/СТ</a:t>
                      </a:r>
                      <a:r>
                        <a:rPr lang="uz-Cyrl-UZ" sz="1600" b="1" baseline="-25000">
                          <a:solidFill>
                            <a:srgbClr val="7030A0"/>
                          </a:solidFill>
                          <a:latin typeface="Arial" pitchFamily="34" charset="0"/>
                          <a:ea typeface="Times New Roman"/>
                          <a:cs typeface="Arial" pitchFamily="34" charset="0"/>
                        </a:rPr>
                        <a:t>0</a:t>
                      </a: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b="1">
                          <a:solidFill>
                            <a:srgbClr val="7030A0"/>
                          </a:solidFill>
                          <a:latin typeface="Arial" pitchFamily="34" charset="0"/>
                          <a:ea typeface="Times New Roman"/>
                          <a:cs typeface="Arial" pitchFamily="34" charset="0"/>
                        </a:rPr>
                        <a:t>ХК</a:t>
                      </a:r>
                      <a:r>
                        <a:rPr lang="uz-Cyrl-UZ" sz="1600" b="1" baseline="-25000">
                          <a:solidFill>
                            <a:srgbClr val="7030A0"/>
                          </a:solidFill>
                          <a:latin typeface="Arial" pitchFamily="34" charset="0"/>
                          <a:ea typeface="Times New Roman"/>
                          <a:cs typeface="Arial" pitchFamily="34" charset="0"/>
                        </a:rPr>
                        <a:t>1</a:t>
                      </a:r>
                      <a:r>
                        <a:rPr lang="uz-Cyrl-UZ" sz="1600" b="1">
                          <a:solidFill>
                            <a:srgbClr val="7030A0"/>
                          </a:solidFill>
                          <a:latin typeface="Arial" pitchFamily="34" charset="0"/>
                          <a:ea typeface="Times New Roman"/>
                          <a:cs typeface="Arial" pitchFamily="34" charset="0"/>
                        </a:rPr>
                        <a:t>/ХК</a:t>
                      </a:r>
                      <a:r>
                        <a:rPr lang="uz-Cyrl-UZ" sz="1600" b="1" baseline="-25000">
                          <a:solidFill>
                            <a:srgbClr val="7030A0"/>
                          </a:solidFill>
                          <a:latin typeface="Arial" pitchFamily="34" charset="0"/>
                          <a:ea typeface="Times New Roman"/>
                          <a:cs typeface="Arial" pitchFamily="34" charset="0"/>
                        </a:rPr>
                        <a:t>0</a:t>
                      </a: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b="1">
                          <a:solidFill>
                            <a:srgbClr val="7030A0"/>
                          </a:solidFill>
                          <a:latin typeface="Arial" pitchFamily="34" charset="0"/>
                          <a:ea typeface="Times New Roman"/>
                          <a:cs typeface="Arial" pitchFamily="34" charset="0"/>
                        </a:rPr>
                        <a:t>А</a:t>
                      </a:r>
                      <a:r>
                        <a:rPr lang="uz-Cyrl-UZ" sz="1600" b="1" baseline="-25000">
                          <a:solidFill>
                            <a:srgbClr val="7030A0"/>
                          </a:solidFill>
                          <a:latin typeface="Arial" pitchFamily="34" charset="0"/>
                          <a:ea typeface="Times New Roman"/>
                          <a:cs typeface="Arial" pitchFamily="34" charset="0"/>
                        </a:rPr>
                        <a:t>1</a:t>
                      </a:r>
                      <a:r>
                        <a:rPr lang="uz-Cyrl-UZ" sz="1600" b="1">
                          <a:solidFill>
                            <a:srgbClr val="7030A0"/>
                          </a:solidFill>
                          <a:latin typeface="Arial" pitchFamily="34" charset="0"/>
                          <a:ea typeface="Times New Roman"/>
                          <a:cs typeface="Arial" pitchFamily="34" charset="0"/>
                        </a:rPr>
                        <a:t>/А</a:t>
                      </a:r>
                      <a:r>
                        <a:rPr lang="uz-Cyrl-UZ" sz="1600" b="1" baseline="-25000">
                          <a:solidFill>
                            <a:srgbClr val="7030A0"/>
                          </a:solidFill>
                          <a:latin typeface="Arial" pitchFamily="34" charset="0"/>
                          <a:ea typeface="Times New Roman"/>
                          <a:cs typeface="Arial" pitchFamily="34" charset="0"/>
                        </a:rPr>
                        <a:t>0</a:t>
                      </a: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b="1">
                          <a:solidFill>
                            <a:srgbClr val="000000"/>
                          </a:solidFill>
                          <a:latin typeface="Arial" pitchFamily="34" charset="0"/>
                          <a:ea typeface="Times New Roman"/>
                          <a:cs typeface="Arial" pitchFamily="34" charset="0"/>
                        </a:rPr>
                        <a:t>1</a:t>
                      </a:r>
                      <a:endParaRPr lang="ru-RU" sz="160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3206">
                <a:tc>
                  <a:txBody>
                    <a:bodyPr/>
                    <a:lstStyle/>
                    <a:p>
                      <a:pPr algn="ctr">
                        <a:spcAft>
                          <a:spcPts val="0"/>
                        </a:spcAft>
                      </a:pPr>
                      <a:r>
                        <a:rPr lang="uz-Cyrl-UZ" sz="1600" dirty="0">
                          <a:solidFill>
                            <a:srgbClr val="7030A0"/>
                          </a:solidFill>
                          <a:latin typeface="Arial" pitchFamily="34" charset="0"/>
                          <a:ea typeface="Times New Roman"/>
                          <a:cs typeface="Arial" pitchFamily="34" charset="0"/>
                        </a:rPr>
                        <a:t>Соф фойданинг ўсиши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dirty="0">
                          <a:solidFill>
                            <a:srgbClr val="7030A0"/>
                          </a:solidFill>
                          <a:latin typeface="Arial" pitchFamily="34" charset="0"/>
                          <a:ea typeface="Times New Roman"/>
                          <a:cs typeface="Arial" pitchFamily="34" charset="0"/>
                        </a:rPr>
                        <a:t>&gt;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dirty="0">
                          <a:solidFill>
                            <a:srgbClr val="7030A0"/>
                          </a:solidFill>
                          <a:latin typeface="Arial" pitchFamily="34" charset="0"/>
                          <a:ea typeface="Times New Roman"/>
                          <a:cs typeface="Arial" pitchFamily="34" charset="0"/>
                        </a:rPr>
                        <a:t>Сотишдан тушумнинг ўсиши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dirty="0">
                          <a:solidFill>
                            <a:srgbClr val="7030A0"/>
                          </a:solidFill>
                          <a:latin typeface="Arial" pitchFamily="34" charset="0"/>
                          <a:ea typeface="Times New Roman"/>
                          <a:cs typeface="Arial" pitchFamily="34" charset="0"/>
                        </a:rPr>
                        <a:t>&gt;</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dirty="0">
                          <a:solidFill>
                            <a:srgbClr val="7030A0"/>
                          </a:solidFill>
                          <a:latin typeface="Arial" pitchFamily="34" charset="0"/>
                          <a:ea typeface="Times New Roman"/>
                          <a:cs typeface="Arial" pitchFamily="34" charset="0"/>
                        </a:rPr>
                        <a:t>Хусусий капиталнинг ўсиши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a:solidFill>
                            <a:srgbClr val="7030A0"/>
                          </a:solidFill>
                          <a:latin typeface="Arial" pitchFamily="34" charset="0"/>
                          <a:ea typeface="Times New Roman"/>
                          <a:cs typeface="Arial" pitchFamily="34" charset="0"/>
                        </a:rPr>
                        <a:t>&gt;</a:t>
                      </a: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a:solidFill>
                            <a:srgbClr val="7030A0"/>
                          </a:solidFill>
                          <a:latin typeface="Arial" pitchFamily="34" charset="0"/>
                          <a:ea typeface="Times New Roman"/>
                          <a:cs typeface="Arial" pitchFamily="34" charset="0"/>
                        </a:rPr>
                        <a:t>Активларнинг ўсиши</a:t>
                      </a: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600" dirty="0">
                          <a:solidFill>
                            <a:srgbClr val="000000"/>
                          </a:solidFill>
                          <a:latin typeface="Arial" pitchFamily="34" charset="0"/>
                          <a:ea typeface="Times New Roman"/>
                          <a:cs typeface="Arial" pitchFamily="34" charset="0"/>
                        </a:rPr>
                        <a:t>&gt;</a:t>
                      </a:r>
                      <a:endParaRPr lang="ru-RU" sz="16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600" dirty="0">
                          <a:solidFill>
                            <a:srgbClr val="000000"/>
                          </a:solidFill>
                          <a:latin typeface="Arial" pitchFamily="34" charset="0"/>
                          <a:ea typeface="Times New Roman"/>
                          <a:cs typeface="Arial" pitchFamily="34" charset="0"/>
                        </a:rPr>
                        <a:t>100</a:t>
                      </a:r>
                      <a:endParaRPr lang="ru-RU" sz="16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069">
                <a:tc gridSpan="3">
                  <a:txBody>
                    <a:bodyPr/>
                    <a:lstStyle/>
                    <a:p>
                      <a:pPr algn="ctr">
                        <a:spcAft>
                          <a:spcPts val="0"/>
                        </a:spcAft>
                      </a:pPr>
                      <a:r>
                        <a:rPr lang="uz-Cyrl-UZ" sz="1600" dirty="0">
                          <a:solidFill>
                            <a:srgbClr val="7030A0"/>
                          </a:solidFill>
                          <a:latin typeface="Arial" pitchFamily="34" charset="0"/>
                          <a:ea typeface="Times New Roman"/>
                          <a:cs typeface="Arial" pitchFamily="34" charset="0"/>
                        </a:rPr>
                        <a:t>1.Активлар ўсишининг шарти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a:txBody>
                    <a:bodyPr/>
                    <a:lstStyle/>
                    <a:p>
                      <a:pPr algn="ctr">
                        <a:spcAft>
                          <a:spcPts val="0"/>
                        </a:spcAft>
                      </a:pP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dirty="0">
                        <a:solidFill>
                          <a:srgbClr val="00000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600" dirty="0">
                        <a:solidFill>
                          <a:srgbClr val="00000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069">
                <a:tc gridSpan="5">
                  <a:txBody>
                    <a:bodyPr/>
                    <a:lstStyle/>
                    <a:p>
                      <a:pPr algn="ctr">
                        <a:spcAft>
                          <a:spcPts val="0"/>
                        </a:spcAft>
                      </a:pPr>
                      <a:r>
                        <a:rPr lang="uz-Cyrl-UZ" sz="1600" dirty="0">
                          <a:solidFill>
                            <a:srgbClr val="7030A0"/>
                          </a:solidFill>
                          <a:latin typeface="Arial" pitchFamily="34" charset="0"/>
                          <a:ea typeface="Times New Roman"/>
                          <a:cs typeface="Arial" pitchFamily="34" charset="0"/>
                        </a:rPr>
                        <a:t>2.Молиявий салоҳиятнинг ўсиши шарти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spcAft>
                          <a:spcPts val="0"/>
                        </a:spcAft>
                      </a:pPr>
                      <a:endParaRPr lang="ru-RU"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60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600" dirty="0">
                        <a:solidFill>
                          <a:srgbClr val="00000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600" dirty="0">
                        <a:solidFill>
                          <a:srgbClr val="00000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069">
                <a:tc gridSpan="7">
                  <a:txBody>
                    <a:bodyPr/>
                    <a:lstStyle/>
                    <a:p>
                      <a:pPr algn="ctr">
                        <a:spcAft>
                          <a:spcPts val="0"/>
                        </a:spcAft>
                      </a:pPr>
                      <a:r>
                        <a:rPr lang="uz-Cyrl-UZ" sz="1600" dirty="0">
                          <a:solidFill>
                            <a:srgbClr val="7030A0"/>
                          </a:solidFill>
                          <a:latin typeface="Arial" pitchFamily="34" charset="0"/>
                          <a:ea typeface="Times New Roman"/>
                          <a:cs typeface="Arial" pitchFamily="34" charset="0"/>
                        </a:rPr>
                        <a:t>3.Иқтисодий салоҳиятнинг ўсиш шарти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spcAft>
                          <a:spcPts val="0"/>
                        </a:spcAft>
                      </a:pPr>
                      <a:endParaRPr lang="ru-RU" sz="1600" dirty="0">
                        <a:solidFill>
                          <a:srgbClr val="00000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600" dirty="0">
                        <a:solidFill>
                          <a:srgbClr val="00000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069">
                <a:tc gridSpan="9">
                  <a:txBody>
                    <a:bodyPr/>
                    <a:lstStyle/>
                    <a:p>
                      <a:pPr algn="ctr">
                        <a:spcAft>
                          <a:spcPts val="0"/>
                        </a:spcAft>
                      </a:pPr>
                      <a:r>
                        <a:rPr lang="uz-Cyrl-UZ" sz="1600" dirty="0">
                          <a:solidFill>
                            <a:srgbClr val="7030A0"/>
                          </a:solidFill>
                          <a:latin typeface="Arial" pitchFamily="34" charset="0"/>
                          <a:ea typeface="Times New Roman"/>
                          <a:cs typeface="Arial" pitchFamily="34" charset="0"/>
                        </a:rPr>
                        <a:t>                  4.Фаолиятнинг ривожи ва тараққиётнинг шарти</a:t>
                      </a:r>
                      <a:endParaRPr lang="ru-RU" sz="16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2. “Фойда ва зарарлар тўғрисида”ги ҳисоботнинг таркиби </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20000"/>
          </a:bodyPr>
          <a:lstStyle/>
          <a:p>
            <a:pPr algn="ctr">
              <a:lnSpc>
                <a:spcPct val="120000"/>
              </a:lnSpc>
              <a:spcBef>
                <a:spcPts val="0"/>
              </a:spcBef>
              <a:buNone/>
            </a:pPr>
            <a:r>
              <a:rPr lang="uz-Cyrl-UZ" sz="2400" dirty="0" smtClean="0">
                <a:solidFill>
                  <a:srgbClr val="7030A0"/>
                </a:solidFill>
                <a:latin typeface="Arial" pitchFamily="34" charset="0"/>
                <a:cs typeface="Arial" pitchFamily="34" charset="0"/>
              </a:rPr>
              <a:t>Молиявий натижалар туғрисидаги хисоботни ўқишда унинг сатрлар буйича кўрсаткичлар таркибланишига, молиявий натижавийликни ҳарактерловчи умумий каторларнинг қиймат ифодасига, ҳисобот даври ва ўтган йилнинг шу даври буйича маълумотларга умумий </a:t>
            </a:r>
            <a:r>
              <a:rPr lang="uz-Cyrl-UZ" sz="2400" dirty="0" smtClean="0">
                <a:solidFill>
                  <a:srgbClr val="7030A0"/>
                </a:solidFill>
                <a:latin typeface="Arial" pitchFamily="34" charset="0"/>
                <a:cs typeface="Arial" pitchFamily="34" charset="0"/>
              </a:rPr>
              <a:t>изоҳ </a:t>
            </a:r>
            <a:r>
              <a:rPr lang="uz-Cyrl-UZ" sz="2400" dirty="0" smtClean="0">
                <a:solidFill>
                  <a:srgbClr val="7030A0"/>
                </a:solidFill>
                <a:latin typeface="Arial" pitchFamily="34" charset="0"/>
                <a:cs typeface="Arial" pitchFamily="34" charset="0"/>
              </a:rPr>
              <a:t>берилади.</a:t>
            </a:r>
            <a:endParaRPr lang="ru-RU" sz="2400" dirty="0" smtClean="0">
              <a:solidFill>
                <a:srgbClr val="7030A0"/>
              </a:solidFill>
              <a:latin typeface="Arial" pitchFamily="34" charset="0"/>
              <a:cs typeface="Arial" pitchFamily="34" charset="0"/>
            </a:endParaRPr>
          </a:p>
          <a:p>
            <a:pPr algn="ctr">
              <a:lnSpc>
                <a:spcPct val="120000"/>
              </a:lnSpc>
              <a:spcBef>
                <a:spcPts val="0"/>
              </a:spcBef>
              <a:buNone/>
            </a:pPr>
            <a:r>
              <a:rPr lang="uz-Cyrl-UZ" sz="2400" dirty="0" smtClean="0">
                <a:solidFill>
                  <a:srgbClr val="7030A0"/>
                </a:solidFill>
                <a:latin typeface="Arial" pitchFamily="34" charset="0"/>
                <a:cs typeface="Arial" pitchFamily="34" charset="0"/>
              </a:rPr>
              <a:t>Вертикал таҳлилда молиявий натижаларнинг шаклланишини бир қаторли ва кўп каторли усулларида ўзаро фарқланишларга ва нисбий ўзгаришларига бахо берилади. Бунда асосий жиҳат якуний яъни жамланган молиявий натижалар қаторида таркиб бўйича фойда ва зарарларнинг салмоғига баҳо берилади.</a:t>
            </a:r>
            <a:endParaRPr lang="ru-RU" sz="2400" dirty="0" smtClean="0">
              <a:solidFill>
                <a:srgbClr val="7030A0"/>
              </a:solidFill>
              <a:latin typeface="Arial" pitchFamily="34" charset="0"/>
              <a:cs typeface="Arial" pitchFamily="34" charset="0"/>
            </a:endParaRPr>
          </a:p>
          <a:p>
            <a:pPr algn="ctr">
              <a:lnSpc>
                <a:spcPct val="120000"/>
              </a:lnSpc>
              <a:spcBef>
                <a:spcPts val="0"/>
              </a:spcBef>
              <a:buNone/>
            </a:pPr>
            <a:r>
              <a:rPr lang="uz-Cyrl-UZ" sz="2400" dirty="0" smtClean="0">
                <a:solidFill>
                  <a:srgbClr val="7030A0"/>
                </a:solidFill>
                <a:latin typeface="Arial" pitchFamily="34" charset="0"/>
                <a:cs typeface="Arial" pitchFamily="34" charset="0"/>
              </a:rPr>
              <a:t>Горизонтал таҳлилда эса молиявий натижаларнинг шаклланиш қаторлари, кўрсаткичлари бўйича даврий ўзгаришларига узгаришларига мутлақ ва нисбий ифодаларда баҳо </a:t>
            </a:r>
            <a:endParaRPr lang="uz-Cyrl-UZ" sz="2400" dirty="0" smtClean="0">
              <a:solidFill>
                <a:srgbClr val="7030A0"/>
              </a:solidFill>
              <a:latin typeface="Arial" pitchFamily="34" charset="0"/>
              <a:cs typeface="Arial" pitchFamily="34" charset="0"/>
            </a:endParaRPr>
          </a:p>
          <a:p>
            <a:pPr algn="ctr">
              <a:lnSpc>
                <a:spcPct val="120000"/>
              </a:lnSpc>
              <a:spcBef>
                <a:spcPts val="0"/>
              </a:spcBef>
              <a:buNone/>
            </a:pPr>
            <a:r>
              <a:rPr lang="uz-Cyrl-UZ" sz="2400" dirty="0" smtClean="0">
                <a:solidFill>
                  <a:srgbClr val="7030A0"/>
                </a:solidFill>
                <a:latin typeface="Arial" pitchFamily="34" charset="0"/>
                <a:cs typeface="Arial" pitchFamily="34" charset="0"/>
              </a:rPr>
              <a:t>берилади [5].</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Молиявий таҳлилда ўрганиладиган кўрсаткичлар </a:t>
            </a:r>
            <a:r>
              <a:rPr lang="uz-Cyrl-UZ" sz="2400" b="1" dirty="0" smtClean="0">
                <a:solidFill>
                  <a:srgbClr val="0070C0"/>
                </a:solidFill>
                <a:latin typeface="Arial" pitchFamily="34" charset="0"/>
                <a:cs typeface="Arial" pitchFamily="34" charset="0"/>
              </a:rPr>
              <a:t>тизими </a:t>
            </a:r>
            <a:r>
              <a:rPr lang="uz-Cyrl-UZ" sz="2400" b="1" dirty="0" smtClean="0">
                <a:solidFill>
                  <a:srgbClr val="0070C0"/>
                </a:solidFill>
                <a:latin typeface="Arial" pitchFamily="34" charset="0"/>
                <a:cs typeface="Arial" pitchFamily="34" charset="0"/>
              </a:rPr>
              <a:t>[3]. </a:t>
            </a:r>
            <a:endParaRPr lang="ru-RU" sz="2400" b="1"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00100" y="1428730"/>
          <a:ext cx="7215237" cy="4480560"/>
        </p:xfrm>
        <a:graphic>
          <a:graphicData uri="http://schemas.openxmlformats.org/drawingml/2006/table">
            <a:tbl>
              <a:tblPr/>
              <a:tblGrid>
                <a:gridCol w="411263"/>
                <a:gridCol w="2538566"/>
                <a:gridCol w="4265408"/>
              </a:tblGrid>
              <a:tr h="190502">
                <a:tc>
                  <a:txBody>
                    <a:bodyPr/>
                    <a:lstStyle/>
                    <a:p>
                      <a:pPr algn="just">
                        <a:spcAft>
                          <a:spcPts val="0"/>
                        </a:spcAft>
                      </a:pPr>
                      <a:r>
                        <a:rPr lang="uz-Cyrl-UZ" sz="1100">
                          <a:latin typeface="Times New Roman"/>
                          <a:ea typeface="Times New Roman"/>
                          <a:cs typeface="Times New Roman"/>
                        </a:rPr>
                        <a:t>1</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dirty="0">
                          <a:latin typeface="Arial" pitchFamily="34" charset="0"/>
                          <a:ea typeface="Times New Roman"/>
                          <a:cs typeface="Arial" pitchFamily="34" charset="0"/>
                        </a:rPr>
                        <a:t>Даромадлар</a:t>
                      </a:r>
                      <a:endParaRPr lang="ru-RU" sz="1400" dirty="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a:latin typeface="Arial" pitchFamily="34" charset="0"/>
                          <a:ea typeface="Times New Roman"/>
                          <a:cs typeface="Arial" pitchFamily="34" charset="0"/>
                        </a:rPr>
                        <a:t>Маҳсулот сотишдан соф тушум</a:t>
                      </a:r>
                      <a:endParaRPr lang="ru-RU" sz="140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1,1</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dirty="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a:latin typeface="Arial" pitchFamily="34" charset="0"/>
                          <a:ea typeface="Times New Roman"/>
                          <a:cs typeface="Arial" pitchFamily="34" charset="0"/>
                        </a:rPr>
                        <a:t>Бошқа операцион даромадлар</a:t>
                      </a:r>
                      <a:endParaRPr lang="ru-RU" sz="140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1,2</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dirty="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a:latin typeface="Arial" pitchFamily="34" charset="0"/>
                          <a:ea typeface="Times New Roman"/>
                          <a:cs typeface="Arial" pitchFamily="34" charset="0"/>
                        </a:rPr>
                        <a:t>Молиявий фаолиятдан даромадлар</a:t>
                      </a:r>
                      <a:endParaRPr lang="ru-RU" sz="140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1,3</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dirty="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a:latin typeface="Arial" pitchFamily="34" charset="0"/>
                          <a:ea typeface="Times New Roman"/>
                          <a:cs typeface="Arial" pitchFamily="34" charset="0"/>
                        </a:rPr>
                        <a:t>Фавқулодда даромадлар</a:t>
                      </a:r>
                      <a:endParaRPr lang="ru-RU" sz="140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2">
                <a:tc>
                  <a:txBody>
                    <a:bodyPr/>
                    <a:lstStyle/>
                    <a:p>
                      <a:pPr algn="just">
                        <a:spcAft>
                          <a:spcPts val="0"/>
                        </a:spcAft>
                      </a:pPr>
                      <a:r>
                        <a:rPr lang="uz-Cyrl-UZ" sz="1100">
                          <a:latin typeface="Times New Roman"/>
                          <a:ea typeface="Times New Roman"/>
                          <a:cs typeface="Times New Roman"/>
                        </a:rPr>
                        <a:t>2</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latin typeface="Arial" pitchFamily="34" charset="0"/>
                          <a:ea typeface="Times New Roman"/>
                          <a:cs typeface="Arial" pitchFamily="34" charset="0"/>
                        </a:rPr>
                        <a:t>Харажатлар</a:t>
                      </a:r>
                      <a:endParaRPr lang="ru-RU"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Сотилган махсулот(иш, хизмат)лар ишлаб чиқариш таннархи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2,1</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Давр харажатлари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2,2</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Молиявий харажатлар</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2,3</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Фавқулодда харажатлар</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latin typeface="Arial" pitchFamily="34" charset="0"/>
                          <a:ea typeface="Times New Roman"/>
                          <a:cs typeface="Arial" pitchFamily="34" charset="0"/>
                        </a:rPr>
                        <a:t>Фойда ва зарарлар</a:t>
                      </a:r>
                      <a:endParaRPr lang="ru-RU"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Ялпи фойда (зарар)</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3,1</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Асосий фаолият фойдаси (зарари)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3,2</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Умумхўжалик фаолиятининг фойдаси (зарари)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3,3</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Молиявий фаолият фойда (зарар)</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3,4</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Умумхўжалик фаолиятининг фойдаси (зарари)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3.5</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Фавқулодда фойда (зарар)</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3.6</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Солиқ тўловига қадар фойда (зарар)</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4</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400">
                          <a:latin typeface="Arial" pitchFamily="34" charset="0"/>
                          <a:ea typeface="Times New Roman"/>
                          <a:cs typeface="Arial" pitchFamily="34" charset="0"/>
                        </a:rPr>
                        <a:t>Рентабеллик кўрсаткичлар</a:t>
                      </a:r>
                      <a:endParaRPr lang="ru-RU"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Сотув рентабеллиги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4.1</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Харажат рентабеллиги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4.2</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Капитал рентабеллиги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4.3</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Активлар рентабеллиги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2">
                <a:tc>
                  <a:txBody>
                    <a:bodyPr/>
                    <a:lstStyle/>
                    <a:p>
                      <a:pPr algn="just">
                        <a:spcAft>
                          <a:spcPts val="0"/>
                        </a:spcAft>
                      </a:pPr>
                      <a:r>
                        <a:rPr lang="uz-Cyrl-UZ" sz="1100">
                          <a:latin typeface="Times New Roman"/>
                          <a:ea typeface="Times New Roman"/>
                          <a:cs typeface="Times New Roman"/>
                        </a:rPr>
                        <a:t>4.4</a:t>
                      </a:r>
                      <a:endParaRPr lang="ru-RU" sz="12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400">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400" dirty="0">
                          <a:latin typeface="Arial" pitchFamily="34" charset="0"/>
                          <a:ea typeface="Times New Roman"/>
                          <a:cs typeface="Arial" pitchFamily="34" charset="0"/>
                        </a:rPr>
                        <a:t>Асосий воситалар рентабеллиги</a:t>
                      </a:r>
                      <a:endParaRPr lang="ru-RU" sz="1400" dirty="0">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Молиявий натижалар таҳлилида ўрганиладиган кўрсаткичлар тизими ва уларнинг таҳлили </a:t>
            </a:r>
            <a:endParaRPr lang="ru-RU" sz="2400"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00100" y="1396999"/>
          <a:ext cx="7143799" cy="4933245"/>
        </p:xfrm>
        <a:graphic>
          <a:graphicData uri="http://schemas.openxmlformats.org/drawingml/2006/table">
            <a:tbl>
              <a:tblPr/>
              <a:tblGrid>
                <a:gridCol w="429346"/>
                <a:gridCol w="2707478"/>
                <a:gridCol w="1083296"/>
                <a:gridCol w="1082534"/>
                <a:gridCol w="1083296"/>
                <a:gridCol w="757849"/>
              </a:tblGrid>
              <a:tr h="248701">
                <a:tc>
                  <a:txBody>
                    <a:bodyPr/>
                    <a:lstStyle/>
                    <a:p>
                      <a:pPr algn="ctr">
                        <a:spcAft>
                          <a:spcPts val="0"/>
                        </a:spcAft>
                      </a:pPr>
                      <a:r>
                        <a:rPr lang="uz-Cyrl-UZ" sz="1100" b="1" dirty="0">
                          <a:latin typeface="Times New Roman"/>
                          <a:ea typeface="Times New Roman"/>
                          <a:cs typeface="Times New Roman"/>
                        </a:rPr>
                        <a:t>т/р</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dirty="0">
                          <a:latin typeface="Times New Roman"/>
                          <a:ea typeface="Times New Roman"/>
                          <a:cs typeface="Times New Roman"/>
                        </a:rPr>
                        <a:t>Кўрсаткичлар</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Ўтган йил</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Хисобот йили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Фарқи,</a:t>
                      </a:r>
                      <a:endParaRPr lang="ru-RU" sz="1100">
                        <a:latin typeface="Times New Roman"/>
                        <a:ea typeface="Times New Roman"/>
                        <a:cs typeface="Times New Roman"/>
                      </a:endParaRPr>
                    </a:p>
                    <a:p>
                      <a:pPr algn="ctr">
                        <a:spcAft>
                          <a:spcPts val="0"/>
                        </a:spcAft>
                      </a:pPr>
                      <a:r>
                        <a:rPr lang="uz-Cyrl-UZ" sz="1100" b="1">
                          <a:latin typeface="Times New Roman"/>
                          <a:ea typeface="Times New Roman"/>
                          <a:cs typeface="Times New Roman"/>
                        </a:rPr>
                        <a:t>(</a:t>
                      </a:r>
                      <a:r>
                        <a:rPr lang="ru-RU" sz="1100" b="1">
                          <a:latin typeface="Times New Roman"/>
                          <a:ea typeface="Times New Roman"/>
                          <a:cs typeface="Times New Roman"/>
                        </a:rPr>
                        <a:t>+,-</a:t>
                      </a:r>
                      <a:r>
                        <a:rPr lang="uz-Cyrl-UZ" sz="1100" b="1">
                          <a:latin typeface="Times New Roman"/>
                          <a:ea typeface="Times New Roman"/>
                          <a:cs typeface="Times New Roman"/>
                        </a:rPr>
                        <a:t>)</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Ўсиши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046">
                <a:tc>
                  <a:txBody>
                    <a:bodyPr/>
                    <a:lstStyle/>
                    <a:p>
                      <a:pPr algn="just">
                        <a:spcAft>
                          <a:spcPts val="0"/>
                        </a:spcAft>
                      </a:pPr>
                      <a:r>
                        <a:rPr lang="uz-Cyrl-UZ" sz="1100" b="1">
                          <a:latin typeface="Times New Roman"/>
                          <a:ea typeface="Times New Roman"/>
                          <a:cs typeface="Times New Roman"/>
                        </a:rPr>
                        <a:t>1</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dirty="0">
                          <a:latin typeface="Times New Roman"/>
                          <a:ea typeface="Times New Roman"/>
                          <a:cs typeface="Times New Roman"/>
                        </a:rPr>
                        <a:t>Даромадлар (млн сўм):</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3 631 337 630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5 687 590 502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2 056 252 872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156.6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517">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dirty="0">
                          <a:latin typeface="Times New Roman"/>
                          <a:ea typeface="Times New Roman"/>
                          <a:cs typeface="Times New Roman"/>
                        </a:rPr>
                        <a:t>Маҳсулот сотишдан соф тушум</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Times New Roman"/>
                          <a:cs typeface="Times New Roman"/>
                        </a:rPr>
                        <a:t>3 362 225 550</a:t>
                      </a: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Times New Roman"/>
                          <a:cs typeface="Times New Roman"/>
                        </a:rPr>
                        <a:t>5 180 801 340</a:t>
                      </a: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1 818 575 790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154.0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8010">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dirty="0">
                          <a:latin typeface="Times New Roman"/>
                          <a:ea typeface="Times New Roman"/>
                          <a:cs typeface="Times New Roman"/>
                        </a:rPr>
                        <a:t>Бошқа операцион даромадлар</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Calibri"/>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Calibri"/>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612">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dirty="0">
                          <a:latin typeface="Times New Roman"/>
                          <a:ea typeface="Times New Roman"/>
                          <a:cs typeface="Times New Roman"/>
                        </a:rPr>
                        <a:t>Молиявий фаолиятдан даромадлар</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Calibri"/>
                          <a:cs typeface="Times New Roman"/>
                        </a:rPr>
                        <a:t>269 112 080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Calibri"/>
                          <a:cs typeface="Times New Roman"/>
                        </a:rPr>
                        <a:t>506 789 162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237 677 082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188.0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612">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dirty="0">
                          <a:latin typeface="Times New Roman"/>
                          <a:ea typeface="Times New Roman"/>
                          <a:cs typeface="Times New Roman"/>
                        </a:rPr>
                        <a:t>Фавқулодда даромадлар</a:t>
                      </a:r>
                      <a:endParaRPr lang="ru-RU" sz="1100" dirty="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0</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873">
                <a:tc>
                  <a:txBody>
                    <a:bodyPr/>
                    <a:lstStyle/>
                    <a:p>
                      <a:pPr algn="just">
                        <a:spcAft>
                          <a:spcPts val="0"/>
                        </a:spcAft>
                      </a:pPr>
                      <a:r>
                        <a:rPr lang="uz-Cyrl-UZ" sz="1100" b="1">
                          <a:latin typeface="Times New Roman"/>
                          <a:ea typeface="Times New Roman"/>
                          <a:cs typeface="Times New Roman"/>
                        </a:rPr>
                        <a:t>2</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a:latin typeface="Times New Roman"/>
                          <a:ea typeface="Times New Roman"/>
                          <a:cs typeface="Times New Roman"/>
                        </a:rPr>
                        <a:t>Харажатлар (млн сўм):</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3 337 277 870</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4 956 117 015</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1 618 939 145</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148.5</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092">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Сотилган махсулот(иш, хизмат)лар ишлаб чиқариш таннархи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dirty="0">
                          <a:latin typeface="Times New Roman"/>
                          <a:ea typeface="Calibri"/>
                          <a:cs typeface="Times New Roman"/>
                        </a:rPr>
                        <a:t>2 474 622 038</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Calibri"/>
                          <a:cs typeface="Times New Roman"/>
                        </a:rPr>
                        <a:t>3 191 287 162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p>
                      <a:pPr algn="ctr">
                        <a:spcAft>
                          <a:spcPts val="0"/>
                        </a:spcAft>
                      </a:pPr>
                      <a:r>
                        <a:rPr lang="uz-Cyrl-UZ" sz="1100">
                          <a:latin typeface="Times New Roman"/>
                          <a:ea typeface="Times New Roman"/>
                          <a:cs typeface="Times New Roman"/>
                        </a:rPr>
                        <a:t>716 665 124</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p>
                      <a:pPr algn="ctr">
                        <a:spcAft>
                          <a:spcPts val="0"/>
                        </a:spcAft>
                      </a:pPr>
                      <a:r>
                        <a:rPr lang="uz-Cyrl-UZ" sz="1100">
                          <a:latin typeface="Times New Roman"/>
                          <a:ea typeface="Times New Roman"/>
                          <a:cs typeface="Times New Roman"/>
                        </a:rPr>
                        <a:t>128.9</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612">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Давр харажатлари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Calibri"/>
                          <a:cs typeface="Times New Roman"/>
                        </a:rPr>
                        <a:t>568 302 199</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dirty="0">
                          <a:latin typeface="Times New Roman"/>
                          <a:ea typeface="Calibri"/>
                          <a:cs typeface="Times New Roman"/>
                        </a:rPr>
                        <a:t>752 744 444</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184 442 245</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132.3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373">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Бошқа операцион харажатлар</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Calibri"/>
                          <a:cs typeface="Times New Roman"/>
                        </a:rPr>
                        <a:t>135 306 333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dirty="0">
                          <a:latin typeface="Times New Roman"/>
                          <a:ea typeface="Calibri"/>
                          <a:cs typeface="Times New Roman"/>
                        </a:rPr>
                        <a:t>178 630 359</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43 324 026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132.0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373">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Молиявий харажатлар</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a:latin typeface="Times New Roman"/>
                          <a:ea typeface="Calibri"/>
                          <a:cs typeface="Times New Roman"/>
                        </a:rPr>
                        <a:t>159 047 300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dirty="0">
                          <a:latin typeface="Times New Roman"/>
                          <a:ea typeface="Calibri"/>
                          <a:cs typeface="Times New Roman"/>
                        </a:rPr>
                        <a:t>833 455 050</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674 407 750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523.9</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373">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Фавқулодда харажатлар</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0</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605">
                <a:tc>
                  <a:txBody>
                    <a:bodyPr/>
                    <a:lstStyle/>
                    <a:p>
                      <a:pPr algn="just">
                        <a:spcAft>
                          <a:spcPts val="0"/>
                        </a:spcAft>
                      </a:pPr>
                      <a:r>
                        <a:rPr lang="uz-Cyrl-UZ" sz="1100" b="1">
                          <a:latin typeface="Times New Roman"/>
                          <a:ea typeface="Times New Roman"/>
                          <a:cs typeface="Times New Roman"/>
                        </a:rPr>
                        <a:t>3</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a:latin typeface="Times New Roman"/>
                          <a:ea typeface="Times New Roman"/>
                          <a:cs typeface="Times New Roman"/>
                        </a:rPr>
                        <a:t>Фойда ва зарарлар (млн.сўм):</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138">
                <a:tc>
                  <a:txBody>
                    <a:bodyPr/>
                    <a:lstStyle/>
                    <a:p>
                      <a:pPr algn="just">
                        <a:spcAft>
                          <a:spcPts val="0"/>
                        </a:spcAft>
                      </a:pPr>
                      <a:endParaRPr lang="uz-Cyrl-UZ"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100" b="1">
                          <a:latin typeface="Times New Roman"/>
                          <a:ea typeface="Calibri"/>
                          <a:cs typeface="Times New Roman"/>
                        </a:rPr>
                        <a:t>Махсулот (товар, ишвахизмат)ларнисотишнингялпифойдаси</a:t>
                      </a:r>
                      <a:endParaRPr lang="ru-RU" sz="1100">
                        <a:latin typeface="Times New Roman"/>
                        <a:ea typeface="Times New Roman"/>
                        <a:cs typeface="Times New Roman"/>
                      </a:endParaRPr>
                    </a:p>
                  </a:txBody>
                  <a:tcPr marL="50871" marR="5087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b="1" dirty="0">
                          <a:latin typeface="Times New Roman"/>
                          <a:ea typeface="Calibri"/>
                          <a:cs typeface="Times New Roman"/>
                        </a:rPr>
                        <a:t>887 603 512</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b="1" dirty="0">
                          <a:latin typeface="Times New Roman"/>
                          <a:ea typeface="Calibri"/>
                          <a:cs typeface="Times New Roman"/>
                        </a:rPr>
                        <a:t>1 989 514 178</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1 131 910 666</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224.2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582">
                <a:tc>
                  <a:txBody>
                    <a:bodyPr/>
                    <a:lstStyle/>
                    <a:p>
                      <a:pPr algn="just">
                        <a:spcAft>
                          <a:spcPts val="0"/>
                        </a:spcAft>
                      </a:pPr>
                      <a:r>
                        <a:rPr lang="uz-Cyrl-UZ" sz="1100">
                          <a:latin typeface="Times New Roman"/>
                          <a:ea typeface="Times New Roman"/>
                          <a:cs typeface="Times New Roman"/>
                        </a:rPr>
                        <a:t>3,5</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Асосий фаолият фойдаси (зарари)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b="1">
                          <a:latin typeface="Times New Roman"/>
                          <a:ea typeface="Calibri"/>
                          <a:cs typeface="Times New Roman"/>
                        </a:rPr>
                        <a:t>454 607 646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b="1">
                          <a:latin typeface="Times New Roman"/>
                          <a:ea typeface="Calibri"/>
                          <a:cs typeface="Times New Roman"/>
                        </a:rPr>
                        <a:t>1 415 400 093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960 792 447</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3.12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1456">
                <a:tc>
                  <a:txBody>
                    <a:bodyPr/>
                    <a:lstStyle/>
                    <a:p>
                      <a:pPr algn="just">
                        <a:spcAft>
                          <a:spcPts val="0"/>
                        </a:spcAft>
                      </a:pPr>
                      <a:r>
                        <a:rPr lang="uz-Cyrl-UZ" sz="1100">
                          <a:latin typeface="Times New Roman"/>
                          <a:ea typeface="Times New Roman"/>
                          <a:cs typeface="Times New Roman"/>
                        </a:rPr>
                        <a:t>3,6</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ru-RU" sz="1100" b="1">
                          <a:latin typeface="Times New Roman"/>
                          <a:ea typeface="Calibri"/>
                          <a:cs typeface="Times New Roman"/>
                        </a:rPr>
                        <a:t>Даромад (фойда) солигинитулагунгакадарфойда</a:t>
                      </a:r>
                      <a:endParaRPr lang="ru-RU" sz="1100">
                        <a:latin typeface="Times New Roman"/>
                        <a:ea typeface="Times New Roman"/>
                        <a:cs typeface="Times New Roman"/>
                      </a:endParaRPr>
                    </a:p>
                  </a:txBody>
                  <a:tcPr marL="50871" marR="5087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b="1">
                          <a:latin typeface="Times New Roman"/>
                          <a:ea typeface="Calibri"/>
                          <a:cs typeface="Times New Roman"/>
                        </a:rPr>
                        <a:t>564 672 426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100" b="1">
                          <a:latin typeface="Times New Roman"/>
                          <a:ea typeface="Calibri"/>
                          <a:cs typeface="Times New Roman"/>
                        </a:rPr>
                        <a:t>1 088 734 205</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524 061 779</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193.0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242">
                <a:tc>
                  <a:txBody>
                    <a:bodyPr/>
                    <a:lstStyle/>
                    <a:p>
                      <a:pPr algn="just">
                        <a:spcAft>
                          <a:spcPts val="0"/>
                        </a:spcAft>
                      </a:pPr>
                      <a:r>
                        <a:rPr lang="uz-Cyrl-UZ" sz="1100" b="1">
                          <a:latin typeface="Times New Roman"/>
                          <a:ea typeface="Times New Roman"/>
                          <a:cs typeface="Times New Roman"/>
                        </a:rPr>
                        <a:t>3,7</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a:latin typeface="Times New Roman"/>
                          <a:ea typeface="Times New Roman"/>
                          <a:cs typeface="Times New Roman"/>
                        </a:rPr>
                        <a:t>Даромад солиги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16 304 363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30 730 577</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14 426 214</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188.4</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092">
                <a:tc>
                  <a:txBody>
                    <a:bodyPr/>
                    <a:lstStyle/>
                    <a:p>
                      <a:pPr algn="just">
                        <a:spcAft>
                          <a:spcPts val="0"/>
                        </a:spcAft>
                      </a:pPr>
                      <a:r>
                        <a:rPr lang="uz-Cyrl-UZ" sz="1100" b="1">
                          <a:latin typeface="Times New Roman"/>
                          <a:ea typeface="Times New Roman"/>
                          <a:cs typeface="Times New Roman"/>
                        </a:rPr>
                        <a:t>3,8</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a:latin typeface="Times New Roman"/>
                          <a:ea typeface="Times New Roman"/>
                          <a:cs typeface="Times New Roman"/>
                        </a:rPr>
                        <a:t>Фойдадан бошқа солиқлар ва йиғимлар</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40 674 456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83 965 344</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43 290 888</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206.0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242">
                <a:tc>
                  <a:txBody>
                    <a:bodyPr/>
                    <a:lstStyle/>
                    <a:p>
                      <a:pPr algn="just">
                        <a:spcAft>
                          <a:spcPts val="0"/>
                        </a:spcAft>
                      </a:pPr>
                      <a:r>
                        <a:rPr lang="uz-Cyrl-UZ" sz="1100" b="1">
                          <a:latin typeface="Times New Roman"/>
                          <a:ea typeface="Times New Roman"/>
                          <a:cs typeface="Times New Roman"/>
                        </a:rPr>
                        <a:t>3,9</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a:latin typeface="Times New Roman"/>
                          <a:ea typeface="Times New Roman"/>
                          <a:cs typeface="Times New Roman"/>
                        </a:rPr>
                        <a:t>Соф фойда</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507 693 607</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974 038 284</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dirty="0">
                          <a:latin typeface="Times New Roman"/>
                          <a:ea typeface="Times New Roman"/>
                          <a:cs typeface="Times New Roman"/>
                        </a:rPr>
                        <a:t>466 344 677</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b="1">
                          <a:latin typeface="Times New Roman"/>
                          <a:ea typeface="Times New Roman"/>
                          <a:cs typeface="Times New Roman"/>
                        </a:rPr>
                        <a:t>192.1</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242">
                <a:tc>
                  <a:txBody>
                    <a:bodyPr/>
                    <a:lstStyle/>
                    <a:p>
                      <a:pPr algn="just">
                        <a:spcAft>
                          <a:spcPts val="0"/>
                        </a:spcAft>
                      </a:pPr>
                      <a:r>
                        <a:rPr lang="uz-Cyrl-UZ" sz="1100" b="1">
                          <a:latin typeface="Times New Roman"/>
                          <a:ea typeface="Times New Roman"/>
                          <a:cs typeface="Times New Roman"/>
                        </a:rPr>
                        <a:t>4</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b="1">
                          <a:latin typeface="Times New Roman"/>
                          <a:ea typeface="Times New Roman"/>
                          <a:cs typeface="Times New Roman"/>
                        </a:rPr>
                        <a:t>Рентабеллик кўрсаткичлар, %</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uz-Cyrl-UZ"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612">
                <a:tc>
                  <a:txBody>
                    <a:bodyPr/>
                    <a:lstStyle/>
                    <a:p>
                      <a:pPr algn="just">
                        <a:spcAft>
                          <a:spcPts val="0"/>
                        </a:spcAft>
                      </a:pPr>
                      <a:r>
                        <a:rPr lang="uz-Cyrl-UZ" sz="1100" b="1">
                          <a:latin typeface="Times New Roman"/>
                          <a:ea typeface="Times New Roman"/>
                          <a:cs typeface="Times New Roman"/>
                        </a:rPr>
                        <a:t>4,1</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Сотув рентабеллиги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26.3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38.3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12.0</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145.6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612">
                <a:tc>
                  <a:txBody>
                    <a:bodyPr/>
                    <a:lstStyle/>
                    <a:p>
                      <a:pPr algn="just">
                        <a:spcAft>
                          <a:spcPts val="0"/>
                        </a:spcAft>
                      </a:pPr>
                      <a:r>
                        <a:rPr lang="uz-Cyrl-UZ" sz="1100" b="1">
                          <a:latin typeface="Times New Roman"/>
                          <a:ea typeface="Times New Roman"/>
                          <a:cs typeface="Times New Roman"/>
                        </a:rPr>
                        <a:t>4,2</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Харажат рентабеллиги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35.8</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62.3</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26.5</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174.0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373">
                <a:tc>
                  <a:txBody>
                    <a:bodyPr/>
                    <a:lstStyle/>
                    <a:p>
                      <a:pPr algn="just">
                        <a:spcAft>
                          <a:spcPts val="0"/>
                        </a:spcAft>
                      </a:pPr>
                      <a:r>
                        <a:rPr lang="uz-Cyrl-UZ" sz="1100" b="1">
                          <a:latin typeface="Times New Roman"/>
                          <a:ea typeface="Times New Roman"/>
                          <a:cs typeface="Times New Roman"/>
                        </a:rPr>
                        <a:t>4,3</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Капитал рентабеллиги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6.5</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9.6</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3.1</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147.6</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612">
                <a:tc>
                  <a:txBody>
                    <a:bodyPr/>
                    <a:lstStyle/>
                    <a:p>
                      <a:pPr algn="just">
                        <a:spcAft>
                          <a:spcPts val="0"/>
                        </a:spcAft>
                      </a:pPr>
                      <a:r>
                        <a:rPr lang="uz-Cyrl-UZ" sz="1100" b="1">
                          <a:latin typeface="Times New Roman"/>
                          <a:ea typeface="Times New Roman"/>
                          <a:cs typeface="Times New Roman"/>
                        </a:rPr>
                        <a:t>4,4</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uz-Cyrl-UZ" sz="1100">
                          <a:latin typeface="Times New Roman"/>
                          <a:ea typeface="Times New Roman"/>
                          <a:cs typeface="Times New Roman"/>
                        </a:rPr>
                        <a:t>Активлар рентабеллиги</a:t>
                      </a:r>
                      <a:endParaRPr lang="ru-RU" sz="1100">
                        <a:latin typeface="Times New Roman"/>
                        <a:ea typeface="Times New Roman"/>
                        <a:cs typeface="Times New Roman"/>
                      </a:endParaRPr>
                    </a:p>
                  </a:txBody>
                  <a:tcPr marL="50871" marR="508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3.8</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4.0</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a:latin typeface="Times New Roman"/>
                          <a:ea typeface="Times New Roman"/>
                          <a:cs typeface="Times New Roman"/>
                        </a:rPr>
                        <a:t>0.2</a:t>
                      </a:r>
                      <a:endParaRPr lang="ru-RU" sz="110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1100" dirty="0">
                          <a:latin typeface="Times New Roman"/>
                          <a:ea typeface="Times New Roman"/>
                          <a:cs typeface="Times New Roman"/>
                        </a:rPr>
                        <a:t>105.2</a:t>
                      </a:r>
                      <a:endParaRPr lang="ru-RU" sz="1100" dirty="0">
                        <a:latin typeface="Times New Roman"/>
                        <a:ea typeface="Times New Roman"/>
                        <a:cs typeface="Times New Roman"/>
                      </a:endParaRPr>
                    </a:p>
                  </a:txBody>
                  <a:tcPr marL="50871" marR="508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400" b="1" dirty="0" smtClean="0">
                <a:solidFill>
                  <a:srgbClr val="0070C0"/>
                </a:solidFill>
                <a:latin typeface="Arial" pitchFamily="34" charset="0"/>
                <a:cs typeface="Arial" pitchFamily="34" charset="0"/>
              </a:rPr>
              <a:t>3.  Рентабеллик кўрсаткичлари ва уларга таъсир этувчи омиллар </a:t>
            </a:r>
            <a:endParaRPr lang="ru-RU" sz="24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428736"/>
            <a:ext cx="8229600" cy="5168616"/>
          </a:xfrm>
        </p:spPr>
        <p:txBody>
          <a:bodyPr>
            <a:normAutofit fontScale="77500" lnSpcReduction="20000"/>
          </a:bodyPr>
          <a:lstStyle/>
          <a:p>
            <a:pPr algn="ctr">
              <a:lnSpc>
                <a:spcPct val="120000"/>
              </a:lnSpc>
              <a:spcBef>
                <a:spcPts val="0"/>
              </a:spcBef>
              <a:buNone/>
            </a:pPr>
            <a:r>
              <a:rPr lang="uz-Cyrl-UZ" sz="2800" b="1" dirty="0" smtClean="0">
                <a:solidFill>
                  <a:srgbClr val="7030A0"/>
                </a:solidFill>
                <a:latin typeface="Arial" pitchFamily="34" charset="0"/>
                <a:cs typeface="Arial" pitchFamily="34" charset="0"/>
              </a:rPr>
              <a:t>Корхона фаолияти ва маҳсулотлари рақобатдошлигини таминлашнинг энг муҳим таянчи бу унинг рентабеллик даражасидир. Рентабеллик –немис </a:t>
            </a:r>
            <a:r>
              <a:rPr lang="uz-Cyrl-UZ" sz="2800" b="1" dirty="0" smtClean="0">
                <a:solidFill>
                  <a:srgbClr val="7030A0"/>
                </a:solidFill>
                <a:latin typeface="Arial" pitchFamily="34" charset="0"/>
                <a:cs typeface="Arial" pitchFamily="34" charset="0"/>
              </a:rPr>
              <a:t>тилидаги </a:t>
            </a:r>
            <a:r>
              <a:rPr lang="uz-Cyrl-UZ" sz="2800" b="1" dirty="0" smtClean="0">
                <a:solidFill>
                  <a:srgbClr val="7030A0"/>
                </a:solidFill>
                <a:latin typeface="Arial" pitchFamily="34" charset="0"/>
                <a:cs typeface="Arial" pitchFamily="34" charset="0"/>
              </a:rPr>
              <a:t>“rentabel</a:t>
            </a:r>
            <a:r>
              <a:rPr lang="uz-Cyrl-UZ" sz="2800" b="1" dirty="0" smtClean="0">
                <a:solidFill>
                  <a:srgbClr val="7030A0"/>
                </a:solidFill>
                <a:latin typeface="Arial" pitchFamily="34" charset="0"/>
                <a:cs typeface="Arial" pitchFamily="34" charset="0"/>
              </a:rPr>
              <a:t>” сўзидан олинган бўлиб, даромадлилик, фойдалилик деган </a:t>
            </a:r>
            <a:r>
              <a:rPr lang="uz-Cyrl-UZ" sz="2800" b="1" dirty="0" smtClean="0">
                <a:solidFill>
                  <a:srgbClr val="7030A0"/>
                </a:solidFill>
                <a:latin typeface="Arial" pitchFamily="34" charset="0"/>
                <a:cs typeface="Arial" pitchFamily="34" charset="0"/>
              </a:rPr>
              <a:t>маънони англатади.</a:t>
            </a:r>
            <a:endParaRPr lang="ru-RU" sz="2800" b="1" dirty="0" smtClean="0">
              <a:solidFill>
                <a:srgbClr val="7030A0"/>
              </a:solidFill>
              <a:latin typeface="Arial" pitchFamily="34" charset="0"/>
              <a:cs typeface="Arial" pitchFamily="34" charset="0"/>
            </a:endParaRPr>
          </a:p>
          <a:p>
            <a:pPr algn="ctr">
              <a:lnSpc>
                <a:spcPct val="120000"/>
              </a:lnSpc>
              <a:spcBef>
                <a:spcPts val="0"/>
              </a:spcBef>
              <a:buNone/>
            </a:pPr>
            <a:r>
              <a:rPr lang="uz-Cyrl-UZ" sz="2800" b="1" dirty="0" smtClean="0">
                <a:solidFill>
                  <a:srgbClr val="7030A0"/>
                </a:solidFill>
                <a:latin typeface="Arial" pitchFamily="34" charset="0"/>
                <a:cs typeface="Arial" pitchFamily="34" charset="0"/>
              </a:rPr>
              <a:t>Унинг иқтисодий мазмунини -моддий, меҳнат ва молиявий ресурслардан шунингдек, табиий ресурслардан фойдаланиш самарадорлигини ифода этади.</a:t>
            </a:r>
            <a:endParaRPr lang="ru-RU" sz="2800" b="1" dirty="0" smtClean="0">
              <a:solidFill>
                <a:srgbClr val="7030A0"/>
              </a:solidFill>
              <a:latin typeface="Arial" pitchFamily="34" charset="0"/>
              <a:cs typeface="Arial" pitchFamily="34" charset="0"/>
            </a:endParaRPr>
          </a:p>
          <a:p>
            <a:pPr algn="ctr">
              <a:lnSpc>
                <a:spcPct val="120000"/>
              </a:lnSpc>
              <a:spcBef>
                <a:spcPts val="0"/>
              </a:spcBef>
              <a:buNone/>
            </a:pPr>
            <a:r>
              <a:rPr lang="uz-Cyrl-UZ" sz="2800" b="1" dirty="0" smtClean="0">
                <a:solidFill>
                  <a:srgbClr val="7030A0"/>
                </a:solidFill>
                <a:latin typeface="Arial" pitchFamily="34" charset="0"/>
                <a:cs typeface="Arial" pitchFamily="34" charset="0"/>
              </a:rPr>
              <a:t>Рентабелликнинг бир нечта гуруҳи -активлар, ишлаб чиқариш, сотув ва капитал ренабеллиги гурухи таркибланади. Ҳар битта гуруҳга бир неча кўрсаткичлар тизими киритилади. Лекин баҳолашда, омиллий таҳлил этишда уларнинг ҳар биттаси алоҳида ҳисоб-китоб қилинади ва </a:t>
            </a:r>
            <a:r>
              <a:rPr lang="uz-Cyrl-UZ" sz="2800" b="1" dirty="0" smtClean="0">
                <a:solidFill>
                  <a:srgbClr val="7030A0"/>
                </a:solidFill>
                <a:latin typeface="Arial" pitchFamily="34" charset="0"/>
                <a:cs typeface="Arial" pitchFamily="34" charset="0"/>
              </a:rPr>
              <a:t>баҳоланади</a:t>
            </a:r>
            <a:r>
              <a:rPr lang="uz-Cyrl-UZ" sz="2800" b="1" dirty="0" smtClean="0">
                <a:solidFill>
                  <a:srgbClr val="7030A0"/>
                </a:solidFill>
                <a:latin typeface="Arial" pitchFamily="34" charset="0"/>
                <a:cs typeface="Arial" pitchFamily="34" charset="0"/>
              </a:rPr>
              <a:t>.</a:t>
            </a:r>
            <a:endParaRPr lang="ru-RU" sz="2800" b="1" dirty="0" smtClean="0">
              <a:solidFill>
                <a:srgbClr val="7030A0"/>
              </a:solidFill>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1143008"/>
          </a:xfrm>
        </p:spPr>
        <p:txBody>
          <a:bodyPr>
            <a:normAutofit/>
          </a:bodyPr>
          <a:lstStyle/>
          <a:p>
            <a:r>
              <a:rPr lang="uz-Cyrl-UZ" sz="2400" b="1" dirty="0" smtClean="0">
                <a:solidFill>
                  <a:srgbClr val="0070C0"/>
                </a:solidFill>
                <a:latin typeface="Arial" pitchFamily="34" charset="0"/>
                <a:cs typeface="Arial" pitchFamily="34" charset="0"/>
              </a:rPr>
              <a:t>3.  Рентабеллик кўрсаткичлари ва уларга таъсир этувчи омиллар </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714488"/>
            <a:ext cx="8229600" cy="4643470"/>
          </a:xfrm>
        </p:spPr>
        <p:txBody>
          <a:bodyPr>
            <a:normAutofit/>
          </a:bodyPr>
          <a:lstStyle/>
          <a:p>
            <a:pPr algn="ctr">
              <a:buNone/>
            </a:pPr>
            <a:r>
              <a:rPr lang="uz-Cyrl-UZ" sz="2800" b="1" u="sng" dirty="0" smtClean="0">
                <a:solidFill>
                  <a:srgbClr val="7030A0"/>
                </a:solidFill>
                <a:latin typeface="Arial" pitchFamily="34" charset="0"/>
                <a:cs typeface="Arial" pitchFamily="34" charset="0"/>
              </a:rPr>
              <a:t>Рентабелликнинг асосий кўрсаткичлари:</a:t>
            </a:r>
            <a:endParaRPr lang="ru-RU" sz="2800" b="1" u="sng" dirty="0" smtClean="0">
              <a:solidFill>
                <a:srgbClr val="7030A0"/>
              </a:solidFill>
              <a:latin typeface="Arial" pitchFamily="34" charset="0"/>
              <a:cs typeface="Arial" pitchFamily="34" charset="0"/>
            </a:endParaRP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1. Активлар </a:t>
            </a:r>
            <a:r>
              <a:rPr lang="uz-Cyrl-UZ" sz="2200" b="1" dirty="0" smtClean="0">
                <a:solidFill>
                  <a:srgbClr val="7030A0"/>
                </a:solidFill>
                <a:latin typeface="Arial" pitchFamily="34" charset="0"/>
                <a:cs typeface="Arial" pitchFamily="34" charset="0"/>
              </a:rPr>
              <a:t>рентабеллиги (ROA Return On Assets</a:t>
            </a:r>
            <a:r>
              <a:rPr lang="uz-Cyrl-UZ" sz="2200" b="1" dirty="0" smtClean="0">
                <a:solidFill>
                  <a:srgbClr val="7030A0"/>
                </a:solidFill>
                <a:latin typeface="Arial" pitchFamily="34" charset="0"/>
                <a:cs typeface="Arial" pitchFamily="34" charset="0"/>
              </a:rPr>
              <a:t>)</a:t>
            </a: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Соф фойда/Активларнинг </a:t>
            </a:r>
            <a:r>
              <a:rPr lang="uz-Cyrl-UZ" sz="2200" b="1" dirty="0" smtClean="0">
                <a:solidFill>
                  <a:srgbClr val="7030A0"/>
                </a:solidFill>
                <a:latin typeface="Arial" pitchFamily="34" charset="0"/>
                <a:cs typeface="Arial" pitchFamily="34" charset="0"/>
              </a:rPr>
              <a:t>ўртача йиллик </a:t>
            </a:r>
            <a:r>
              <a:rPr lang="uz-Cyrl-UZ" sz="2200" b="1" dirty="0" smtClean="0">
                <a:solidFill>
                  <a:srgbClr val="7030A0"/>
                </a:solidFill>
                <a:latin typeface="Arial" pitchFamily="34" charset="0"/>
                <a:cs typeface="Arial" pitchFamily="34" charset="0"/>
              </a:rPr>
              <a:t>қиймати</a:t>
            </a:r>
            <a:endParaRPr lang="ru-RU" sz="2200" b="1" dirty="0" smtClean="0">
              <a:solidFill>
                <a:srgbClr val="7030A0"/>
              </a:solidFill>
              <a:latin typeface="Arial" pitchFamily="34" charset="0"/>
              <a:cs typeface="Arial" pitchFamily="34" charset="0"/>
            </a:endParaRP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2. Сотув рентабеллиги</a:t>
            </a: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Махсулот сотишнинг </a:t>
            </a:r>
            <a:r>
              <a:rPr lang="uz-Cyrl-UZ" sz="2200" b="1" dirty="0" smtClean="0">
                <a:solidFill>
                  <a:srgbClr val="7030A0"/>
                </a:solidFill>
                <a:latin typeface="Arial" pitchFamily="34" charset="0"/>
                <a:cs typeface="Arial" pitchFamily="34" charset="0"/>
              </a:rPr>
              <a:t>ялпи </a:t>
            </a:r>
            <a:r>
              <a:rPr lang="uz-Cyrl-UZ" sz="2200" b="1" dirty="0" smtClean="0">
                <a:solidFill>
                  <a:srgbClr val="7030A0"/>
                </a:solidFill>
                <a:latin typeface="Arial" pitchFamily="34" charset="0"/>
                <a:cs typeface="Arial" pitchFamily="34" charset="0"/>
              </a:rPr>
              <a:t>фойдаси/Сотишдан </a:t>
            </a:r>
            <a:r>
              <a:rPr lang="uz-Cyrl-UZ" sz="2200" b="1" dirty="0" smtClean="0">
                <a:solidFill>
                  <a:srgbClr val="7030A0"/>
                </a:solidFill>
                <a:latin typeface="Arial" pitchFamily="34" charset="0"/>
                <a:cs typeface="Arial" pitchFamily="34" charset="0"/>
              </a:rPr>
              <a:t>соф тушум;</a:t>
            </a:r>
            <a:endParaRPr lang="ru-RU" sz="2200" b="1" dirty="0" smtClean="0">
              <a:solidFill>
                <a:srgbClr val="7030A0"/>
              </a:solidFill>
              <a:latin typeface="Arial" pitchFamily="34" charset="0"/>
              <a:cs typeface="Arial" pitchFamily="34" charset="0"/>
            </a:endParaRP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3. Операцион </a:t>
            </a:r>
            <a:r>
              <a:rPr lang="uz-Cyrl-UZ" sz="2200" b="1" dirty="0" smtClean="0">
                <a:solidFill>
                  <a:srgbClr val="7030A0"/>
                </a:solidFill>
                <a:latin typeface="Arial" pitchFamily="34" charset="0"/>
                <a:cs typeface="Arial" pitchFamily="34" charset="0"/>
              </a:rPr>
              <a:t>фаолият рентабеллиги </a:t>
            </a:r>
            <a:endParaRPr lang="uz-Cyrl-UZ" sz="2200" b="1" dirty="0" smtClean="0">
              <a:solidFill>
                <a:srgbClr val="7030A0"/>
              </a:solidFill>
              <a:latin typeface="Arial" pitchFamily="34" charset="0"/>
              <a:cs typeface="Arial" pitchFamily="34" charset="0"/>
            </a:endParaRP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a:t>
            </a:r>
            <a:r>
              <a:rPr lang="uz-Cyrl-UZ" sz="2200" b="1" dirty="0" smtClean="0">
                <a:solidFill>
                  <a:srgbClr val="7030A0"/>
                </a:solidFill>
                <a:latin typeface="Arial" pitchFamily="34" charset="0"/>
                <a:cs typeface="Arial" pitchFamily="34" charset="0"/>
              </a:rPr>
              <a:t>ROS Return On Sales</a:t>
            </a:r>
            <a:r>
              <a:rPr lang="uz-Cyrl-UZ" sz="2200" b="1" dirty="0" smtClean="0">
                <a:solidFill>
                  <a:srgbClr val="7030A0"/>
                </a:solidFill>
                <a:latin typeface="Arial" pitchFamily="34" charset="0"/>
                <a:cs typeface="Arial" pitchFamily="34" charset="0"/>
              </a:rPr>
              <a:t>)</a:t>
            </a: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Операцион фойда/Сотишдан </a:t>
            </a:r>
            <a:r>
              <a:rPr lang="uz-Cyrl-UZ" sz="2200" b="1" dirty="0" smtClean="0">
                <a:solidFill>
                  <a:srgbClr val="7030A0"/>
                </a:solidFill>
                <a:latin typeface="Arial" pitchFamily="34" charset="0"/>
                <a:cs typeface="Arial" pitchFamily="34" charset="0"/>
              </a:rPr>
              <a:t>соф тушум;</a:t>
            </a:r>
            <a:endParaRPr lang="ru-RU" sz="2200" b="1" dirty="0" smtClean="0">
              <a:solidFill>
                <a:srgbClr val="7030A0"/>
              </a:solidFill>
              <a:latin typeface="Arial" pitchFamily="34" charset="0"/>
              <a:cs typeface="Arial" pitchFamily="34" charset="0"/>
            </a:endParaRP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4. Хусусий </a:t>
            </a:r>
            <a:r>
              <a:rPr lang="uz-Cyrl-UZ" sz="2200" b="1" dirty="0" smtClean="0">
                <a:solidFill>
                  <a:srgbClr val="7030A0"/>
                </a:solidFill>
                <a:latin typeface="Arial" pitchFamily="34" charset="0"/>
                <a:cs typeface="Arial" pitchFamily="34" charset="0"/>
              </a:rPr>
              <a:t>капитал </a:t>
            </a:r>
            <a:r>
              <a:rPr lang="uz-Cyrl-UZ" sz="2200" b="1" dirty="0" smtClean="0">
                <a:solidFill>
                  <a:srgbClr val="7030A0"/>
                </a:solidFill>
                <a:latin typeface="Arial" pitchFamily="34" charset="0"/>
                <a:cs typeface="Arial" pitchFamily="34" charset="0"/>
              </a:rPr>
              <a:t>рентабеллиги</a:t>
            </a: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 </a:t>
            </a:r>
            <a:r>
              <a:rPr lang="uz-Cyrl-UZ" sz="2200" b="1" dirty="0" smtClean="0">
                <a:solidFill>
                  <a:srgbClr val="7030A0"/>
                </a:solidFill>
                <a:latin typeface="Arial" pitchFamily="34" charset="0"/>
                <a:cs typeface="Arial" pitchFamily="34" charset="0"/>
              </a:rPr>
              <a:t>(ROE Return On Equity) </a:t>
            </a:r>
            <a:endParaRPr lang="uz-Cyrl-UZ" sz="2200" b="1" dirty="0" smtClean="0">
              <a:solidFill>
                <a:srgbClr val="7030A0"/>
              </a:solidFill>
              <a:latin typeface="Arial" pitchFamily="34" charset="0"/>
              <a:cs typeface="Arial" pitchFamily="34" charset="0"/>
            </a:endParaRPr>
          </a:p>
          <a:p>
            <a:pPr lvl="0" algn="ctr">
              <a:lnSpc>
                <a:spcPct val="110000"/>
              </a:lnSpc>
              <a:spcBef>
                <a:spcPts val="0"/>
              </a:spcBef>
              <a:buNone/>
            </a:pPr>
            <a:r>
              <a:rPr lang="uz-Cyrl-UZ" sz="2200" b="1" dirty="0" smtClean="0">
                <a:solidFill>
                  <a:srgbClr val="7030A0"/>
                </a:solidFill>
                <a:latin typeface="Arial" pitchFamily="34" charset="0"/>
                <a:cs typeface="Arial" pitchFamily="34" charset="0"/>
              </a:rPr>
              <a:t>Соф фойда/Хусусий капитал </a:t>
            </a:r>
            <a:r>
              <a:rPr lang="uz-Cyrl-UZ" sz="2000" b="1" dirty="0" smtClean="0">
                <a:solidFill>
                  <a:srgbClr val="7030A0"/>
                </a:solidFill>
                <a:latin typeface="Arial" pitchFamily="34" charset="0"/>
                <a:cs typeface="Arial" pitchFamily="34" charset="0"/>
              </a:rPr>
              <a:t>[4]. </a:t>
            </a:r>
            <a:endParaRPr lang="ru-RU" sz="22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Рентабеллик кўрсаткичлари ва уларга таъсир этувчи омиллар </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1600200"/>
            <a:ext cx="8229600" cy="4757758"/>
          </a:xfrm>
        </p:spPr>
        <p:txBody>
          <a:bodyPr>
            <a:normAutofit/>
          </a:bodyPr>
          <a:lstStyle/>
          <a:p>
            <a:pPr algn="ctr">
              <a:spcBef>
                <a:spcPts val="0"/>
              </a:spcBef>
              <a:buNone/>
            </a:pPr>
            <a:r>
              <a:rPr lang="uz-Cyrl-UZ" sz="2800" b="1" u="sng" dirty="0" smtClean="0">
                <a:solidFill>
                  <a:srgbClr val="7030A0"/>
                </a:solidFill>
                <a:latin typeface="Arial" pitchFamily="34" charset="0"/>
                <a:cs typeface="Arial" pitchFamily="34" charset="0"/>
              </a:rPr>
              <a:t>Рентабелликнинг қўшимча кўрсаткичлари:</a:t>
            </a:r>
            <a:endParaRPr lang="ru-RU" sz="2800" u="sng" dirty="0" smtClean="0">
              <a:solidFill>
                <a:srgbClr val="7030A0"/>
              </a:solidFill>
              <a:latin typeface="Arial" pitchFamily="34" charset="0"/>
              <a:cs typeface="Arial" pitchFamily="34" charset="0"/>
            </a:endParaRPr>
          </a:p>
          <a:p>
            <a:pPr lvl="0" algn="ctr">
              <a:spcBef>
                <a:spcPts val="0"/>
              </a:spcBef>
              <a:buNone/>
            </a:pPr>
            <a:r>
              <a:rPr lang="uz-Cyrl-UZ" sz="2400" dirty="0" smtClean="0">
                <a:solidFill>
                  <a:srgbClr val="7030A0"/>
                </a:solidFill>
                <a:latin typeface="Arial" pitchFamily="34" charset="0"/>
                <a:cs typeface="Arial" pitchFamily="34" charset="0"/>
              </a:rPr>
              <a:t>1. Асосий </a:t>
            </a:r>
            <a:r>
              <a:rPr lang="uz-Cyrl-UZ" sz="2400" dirty="0" smtClean="0">
                <a:solidFill>
                  <a:srgbClr val="7030A0"/>
                </a:solidFill>
                <a:latin typeface="Arial" pitchFamily="34" charset="0"/>
                <a:cs typeface="Arial" pitchFamily="34" charset="0"/>
              </a:rPr>
              <a:t>воситалар </a:t>
            </a:r>
            <a:r>
              <a:rPr lang="uz-Cyrl-UZ" sz="2400" dirty="0" smtClean="0">
                <a:solidFill>
                  <a:srgbClr val="7030A0"/>
                </a:solidFill>
                <a:latin typeface="Arial" pitchFamily="34" charset="0"/>
                <a:cs typeface="Arial" pitchFamily="34" charset="0"/>
              </a:rPr>
              <a:t>рентабеллиги</a:t>
            </a:r>
          </a:p>
          <a:p>
            <a:pPr lvl="0" algn="ctr">
              <a:spcBef>
                <a:spcPts val="0"/>
              </a:spcBef>
              <a:buNone/>
            </a:pPr>
            <a:r>
              <a:rPr lang="uz-Cyrl-UZ" sz="2400" dirty="0" smtClean="0">
                <a:solidFill>
                  <a:srgbClr val="7030A0"/>
                </a:solidFill>
                <a:latin typeface="Arial" pitchFamily="34" charset="0"/>
                <a:cs typeface="Arial" pitchFamily="34" charset="0"/>
              </a:rPr>
              <a:t>Соф фойда/Асосий воситаларнинг ўртача қиймати</a:t>
            </a:r>
            <a:endParaRPr lang="ru-RU" sz="2400" dirty="0" smtClean="0">
              <a:solidFill>
                <a:srgbClr val="7030A0"/>
              </a:solidFill>
              <a:latin typeface="Arial" pitchFamily="34" charset="0"/>
              <a:cs typeface="Arial" pitchFamily="34" charset="0"/>
            </a:endParaRPr>
          </a:p>
          <a:p>
            <a:pPr lvl="0" algn="ctr">
              <a:spcBef>
                <a:spcPts val="0"/>
              </a:spcBef>
              <a:buNone/>
            </a:pPr>
            <a:r>
              <a:rPr lang="uz-Cyrl-UZ" sz="2400" dirty="0" smtClean="0">
                <a:solidFill>
                  <a:srgbClr val="7030A0"/>
                </a:solidFill>
                <a:latin typeface="Arial" pitchFamily="34" charset="0"/>
                <a:cs typeface="Arial" pitchFamily="34" charset="0"/>
              </a:rPr>
              <a:t>2. Ходимлар </a:t>
            </a:r>
            <a:r>
              <a:rPr lang="uz-Cyrl-UZ" sz="2400" dirty="0" smtClean="0">
                <a:solidFill>
                  <a:srgbClr val="7030A0"/>
                </a:solidFill>
                <a:latin typeface="Arial" pitchFamily="34" charset="0"/>
                <a:cs typeface="Arial" pitchFamily="34" charset="0"/>
              </a:rPr>
              <a:t>рентабеллиги (ROL</a:t>
            </a:r>
            <a:r>
              <a:rPr lang="uz-Cyrl-UZ" sz="2400" dirty="0" smtClean="0">
                <a:solidFill>
                  <a:srgbClr val="7030A0"/>
                </a:solidFill>
                <a:latin typeface="Arial" pitchFamily="34" charset="0"/>
                <a:cs typeface="Arial" pitchFamily="34" charset="0"/>
              </a:rPr>
              <a:t>)</a:t>
            </a:r>
          </a:p>
          <a:p>
            <a:pPr lvl="0" algn="ctr">
              <a:spcBef>
                <a:spcPts val="0"/>
              </a:spcBef>
              <a:buNone/>
            </a:pPr>
            <a:r>
              <a:rPr lang="uz-Cyrl-UZ" sz="2400" dirty="0" smtClean="0">
                <a:solidFill>
                  <a:srgbClr val="7030A0"/>
                </a:solidFill>
                <a:latin typeface="Arial" pitchFamily="34" charset="0"/>
                <a:cs typeface="Arial" pitchFamily="34" charset="0"/>
              </a:rPr>
              <a:t>Соф фойда/Меҳнат ҳақи харажатлари </a:t>
            </a:r>
            <a:endParaRPr lang="ru-RU" sz="2400" dirty="0" smtClean="0">
              <a:solidFill>
                <a:srgbClr val="7030A0"/>
              </a:solidFill>
              <a:latin typeface="Arial" pitchFamily="34" charset="0"/>
              <a:cs typeface="Arial" pitchFamily="34" charset="0"/>
            </a:endParaRPr>
          </a:p>
          <a:p>
            <a:pPr lvl="0" algn="ctr">
              <a:spcBef>
                <a:spcPts val="0"/>
              </a:spcBef>
              <a:buNone/>
            </a:pPr>
            <a:r>
              <a:rPr lang="uz-Cyrl-UZ" sz="2400" dirty="0" smtClean="0">
                <a:solidFill>
                  <a:srgbClr val="7030A0"/>
                </a:solidFill>
                <a:latin typeface="Arial" pitchFamily="34" charset="0"/>
                <a:cs typeface="Arial" pitchFamily="34" charset="0"/>
              </a:rPr>
              <a:t>3. Активларнинг </a:t>
            </a:r>
            <a:r>
              <a:rPr lang="uz-Cyrl-UZ" sz="2400" dirty="0" smtClean="0">
                <a:solidFill>
                  <a:srgbClr val="7030A0"/>
                </a:solidFill>
                <a:latin typeface="Arial" pitchFamily="34" charset="0"/>
                <a:cs typeface="Arial" pitchFamily="34" charset="0"/>
              </a:rPr>
              <a:t>базавий фойдалилик </a:t>
            </a:r>
            <a:r>
              <a:rPr lang="uz-Cyrl-UZ" sz="2400" dirty="0" smtClean="0">
                <a:solidFill>
                  <a:srgbClr val="7030A0"/>
                </a:solidFill>
                <a:latin typeface="Arial" pitchFamily="34" charset="0"/>
                <a:cs typeface="Arial" pitchFamily="34" charset="0"/>
              </a:rPr>
              <a:t>коэффициенти</a:t>
            </a:r>
          </a:p>
          <a:p>
            <a:pPr lvl="0" algn="ctr">
              <a:spcBef>
                <a:spcPts val="0"/>
              </a:spcBef>
              <a:buNone/>
            </a:pPr>
            <a:r>
              <a:rPr lang="uz-Cyrl-UZ" sz="2400" dirty="0" smtClean="0">
                <a:solidFill>
                  <a:srgbClr val="7030A0"/>
                </a:solidFill>
                <a:latin typeface="Arial" pitchFamily="34" charset="0"/>
                <a:cs typeface="Arial" pitchFamily="34" charset="0"/>
              </a:rPr>
              <a:t> </a:t>
            </a:r>
            <a:r>
              <a:rPr lang="uz-Cyrl-UZ" sz="2400" dirty="0" smtClean="0">
                <a:solidFill>
                  <a:srgbClr val="7030A0"/>
                </a:solidFill>
                <a:latin typeface="Arial" pitchFamily="34" charset="0"/>
                <a:cs typeface="Arial" pitchFamily="34" charset="0"/>
              </a:rPr>
              <a:t>(Basic earning power) </a:t>
            </a:r>
            <a:endParaRPr lang="uz-Cyrl-UZ" sz="2400" dirty="0" smtClean="0">
              <a:solidFill>
                <a:srgbClr val="7030A0"/>
              </a:solidFill>
              <a:latin typeface="Arial" pitchFamily="34" charset="0"/>
              <a:cs typeface="Arial" pitchFamily="34" charset="0"/>
            </a:endParaRPr>
          </a:p>
          <a:p>
            <a:pPr lvl="0" algn="ctr">
              <a:spcBef>
                <a:spcPts val="0"/>
              </a:spcBef>
              <a:buNone/>
            </a:pPr>
            <a:r>
              <a:rPr lang="uz-Cyrl-UZ" sz="2400" dirty="0" smtClean="0">
                <a:solidFill>
                  <a:srgbClr val="7030A0"/>
                </a:solidFill>
                <a:latin typeface="Arial" pitchFamily="34" charset="0"/>
                <a:cs typeface="Arial" pitchFamily="34" charset="0"/>
              </a:rPr>
              <a:t>Солиқ </a:t>
            </a:r>
            <a:r>
              <a:rPr lang="uz-Cyrl-UZ" sz="2400" dirty="0" smtClean="0">
                <a:solidFill>
                  <a:srgbClr val="7030A0"/>
                </a:solidFill>
                <a:latin typeface="Arial" pitchFamily="34" charset="0"/>
                <a:cs typeface="Arial" pitchFamily="34" charset="0"/>
              </a:rPr>
              <a:t>тўловига қадар фойда/ Активларнинг </a:t>
            </a:r>
            <a:r>
              <a:rPr lang="uz-Cyrl-UZ" sz="2400" dirty="0" smtClean="0">
                <a:solidFill>
                  <a:srgbClr val="7030A0"/>
                </a:solidFill>
                <a:latin typeface="Arial" pitchFamily="34" charset="0"/>
                <a:cs typeface="Arial" pitchFamily="34" charset="0"/>
              </a:rPr>
              <a:t>ўртача қиймати</a:t>
            </a:r>
          </a:p>
          <a:p>
            <a:pPr lvl="0" algn="ctr">
              <a:spcBef>
                <a:spcPts val="0"/>
              </a:spcBef>
              <a:buNone/>
            </a:pPr>
            <a:r>
              <a:rPr lang="uz-Cyrl-UZ" sz="2400" dirty="0" smtClean="0">
                <a:solidFill>
                  <a:srgbClr val="7030A0"/>
                </a:solidFill>
                <a:latin typeface="Arial" pitchFamily="34" charset="0"/>
                <a:cs typeface="Arial" pitchFamily="34" charset="0"/>
              </a:rPr>
              <a:t>4. Инвестицияланган </a:t>
            </a:r>
            <a:r>
              <a:rPr lang="uz-Cyrl-UZ" sz="2400" dirty="0" smtClean="0">
                <a:solidFill>
                  <a:srgbClr val="7030A0"/>
                </a:solidFill>
                <a:latin typeface="Arial" pitchFamily="34" charset="0"/>
                <a:cs typeface="Arial" pitchFamily="34" charset="0"/>
              </a:rPr>
              <a:t>капитал рентабеллиги (ROIC) </a:t>
            </a:r>
            <a:endParaRPr lang="uz-Cyrl-UZ" sz="2400" dirty="0" smtClean="0">
              <a:solidFill>
                <a:srgbClr val="7030A0"/>
              </a:solidFill>
              <a:latin typeface="Arial" pitchFamily="34" charset="0"/>
              <a:cs typeface="Arial" pitchFamily="34" charset="0"/>
            </a:endParaRPr>
          </a:p>
          <a:p>
            <a:pPr lvl="0" algn="ctr">
              <a:spcBef>
                <a:spcPts val="0"/>
              </a:spcBef>
              <a:buNone/>
            </a:pPr>
            <a:r>
              <a:rPr lang="uz-Cyrl-UZ" sz="2400" dirty="0" smtClean="0">
                <a:solidFill>
                  <a:srgbClr val="7030A0"/>
                </a:solidFill>
                <a:latin typeface="Arial" pitchFamily="34" charset="0"/>
                <a:cs typeface="Arial" pitchFamily="34" charset="0"/>
              </a:rPr>
              <a:t> Операцион </a:t>
            </a:r>
            <a:r>
              <a:rPr lang="uz-Cyrl-UZ" sz="2400" dirty="0" smtClean="0">
                <a:solidFill>
                  <a:srgbClr val="7030A0"/>
                </a:solidFill>
                <a:latin typeface="Arial" pitchFamily="34" charset="0"/>
                <a:cs typeface="Arial" pitchFamily="34" charset="0"/>
              </a:rPr>
              <a:t>фойда/ Ўз маблағлари манбаси ва узоқ муддатли қарз </a:t>
            </a:r>
            <a:r>
              <a:rPr lang="uz-Cyrl-UZ" sz="2400" dirty="0" smtClean="0">
                <a:solidFill>
                  <a:srgbClr val="7030A0"/>
                </a:solidFill>
                <a:latin typeface="Arial" pitchFamily="34" charset="0"/>
                <a:cs typeface="Arial" pitchFamily="34" charset="0"/>
              </a:rPr>
              <a:t>капитали </a:t>
            </a:r>
            <a:r>
              <a:rPr lang="uz-Cyrl-UZ" sz="2400" b="1" dirty="0" smtClean="0">
                <a:solidFill>
                  <a:srgbClr val="7030A0"/>
                </a:solidFill>
                <a:latin typeface="Arial" pitchFamily="34" charset="0"/>
                <a:cs typeface="Arial" pitchFamily="34" charset="0"/>
              </a:rPr>
              <a:t>[4]. </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Маржинал даромад </a:t>
            </a:r>
            <a:r>
              <a:rPr lang="uz-Cyrl-UZ" sz="2800" b="1" smtClean="0">
                <a:solidFill>
                  <a:srgbClr val="0070C0"/>
                </a:solidFill>
                <a:latin typeface="Arial" pitchFamily="34" charset="0"/>
                <a:cs typeface="Arial" pitchFamily="34" charset="0"/>
              </a:rPr>
              <a:t>кўрсаткичлари [5]</a:t>
            </a:r>
            <a:endParaRPr lang="ru-RU" sz="2800"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214414" y="1500174"/>
          <a:ext cx="6929485" cy="3601395"/>
        </p:xfrm>
        <a:graphic>
          <a:graphicData uri="http://schemas.openxmlformats.org/drawingml/2006/table">
            <a:tbl>
              <a:tblPr/>
              <a:tblGrid>
                <a:gridCol w="2307605"/>
                <a:gridCol w="1668086"/>
                <a:gridCol w="2953794"/>
              </a:tblGrid>
              <a:tr h="258589">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Кўрсаткичлар</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Times New Roman"/>
                          <a:ea typeface="Times New Roman"/>
                          <a:cs typeface="Times New Roman"/>
                        </a:rPr>
                        <a:t>Аниқланиши</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Times New Roman"/>
                          <a:ea typeface="Times New Roman"/>
                          <a:cs typeface="Times New Roman"/>
                        </a:rPr>
                        <a:t>Белгилар изохи</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7178">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1.Мутлақ маржинал даромад</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СТ-Ўх</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Times New Roman"/>
                          <a:ea typeface="Times New Roman"/>
                          <a:cs typeface="Times New Roman"/>
                        </a:rPr>
                        <a:t>СТ-сотишдан тушум</a:t>
                      </a:r>
                      <a:endParaRPr lang="ru-RU" sz="1600" b="1">
                        <a:solidFill>
                          <a:srgbClr val="7030A0"/>
                        </a:solidFill>
                        <a:latin typeface="Times New Roman"/>
                        <a:ea typeface="Times New Roman"/>
                        <a:cs typeface="Times New Roman"/>
                      </a:endParaRPr>
                    </a:p>
                    <a:p>
                      <a:pPr algn="ctr">
                        <a:lnSpc>
                          <a:spcPct val="107000"/>
                        </a:lnSpc>
                        <a:spcAft>
                          <a:spcPts val="0"/>
                        </a:spcAft>
                      </a:pPr>
                      <a:r>
                        <a:rPr lang="uz-Cyrl-UZ" sz="1600" b="1">
                          <a:solidFill>
                            <a:srgbClr val="7030A0"/>
                          </a:solidFill>
                          <a:latin typeface="Times New Roman"/>
                          <a:ea typeface="Times New Roman"/>
                          <a:cs typeface="Times New Roman"/>
                        </a:rPr>
                        <a:t>Ўх-ўзгарувчан ҳаражат</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7178">
                <a:tc>
                  <a:txBody>
                    <a:bodyPr/>
                    <a:lstStyle/>
                    <a:p>
                      <a:pPr algn="ctr">
                        <a:lnSpc>
                          <a:spcPct val="107000"/>
                        </a:lnSpc>
                        <a:spcAft>
                          <a:spcPts val="0"/>
                        </a:spcAft>
                      </a:pPr>
                      <a:r>
                        <a:rPr lang="uz-Cyrl-UZ" sz="1600" b="1">
                          <a:solidFill>
                            <a:srgbClr val="7030A0"/>
                          </a:solidFill>
                          <a:latin typeface="Times New Roman"/>
                          <a:ea typeface="Times New Roman"/>
                          <a:cs typeface="Times New Roman"/>
                        </a:rPr>
                        <a:t>2.Нисбий маржинал даромад</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МД/СТ</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МД-маржинал даромад</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5767">
                <a:tc>
                  <a:txBody>
                    <a:bodyPr/>
                    <a:lstStyle/>
                    <a:p>
                      <a:pPr algn="ctr">
                        <a:lnSpc>
                          <a:spcPct val="107000"/>
                        </a:lnSpc>
                        <a:spcAft>
                          <a:spcPts val="0"/>
                        </a:spcAft>
                      </a:pPr>
                      <a:r>
                        <a:rPr lang="uz-Cyrl-UZ" sz="1600" b="1">
                          <a:solidFill>
                            <a:srgbClr val="7030A0"/>
                          </a:solidFill>
                          <a:latin typeface="Times New Roman"/>
                          <a:ea typeface="Times New Roman"/>
                          <a:cs typeface="Times New Roman"/>
                        </a:rPr>
                        <a:t>3.Операцион ричаг</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Times New Roman"/>
                          <a:ea typeface="Times New Roman"/>
                          <a:cs typeface="Times New Roman"/>
                        </a:rPr>
                        <a:t>Ф</a:t>
                      </a:r>
                      <a:r>
                        <a:rPr lang="uz-Cyrl-UZ" sz="1600" b="1" baseline="-25000">
                          <a:solidFill>
                            <a:srgbClr val="7030A0"/>
                          </a:solidFill>
                          <a:latin typeface="Times New Roman"/>
                          <a:ea typeface="Times New Roman"/>
                          <a:cs typeface="Times New Roman"/>
                        </a:rPr>
                        <a:t>ў</a:t>
                      </a:r>
                      <a:r>
                        <a:rPr lang="uz-Cyrl-UZ" sz="1600" b="1">
                          <a:solidFill>
                            <a:srgbClr val="7030A0"/>
                          </a:solidFill>
                          <a:latin typeface="Times New Roman"/>
                          <a:ea typeface="Times New Roman"/>
                          <a:cs typeface="Times New Roman"/>
                        </a:rPr>
                        <a:t>/СТ</a:t>
                      </a:r>
                      <a:r>
                        <a:rPr lang="uz-Cyrl-UZ" sz="1600" b="1" baseline="-25000">
                          <a:solidFill>
                            <a:srgbClr val="7030A0"/>
                          </a:solidFill>
                          <a:latin typeface="Times New Roman"/>
                          <a:ea typeface="Times New Roman"/>
                          <a:cs typeface="Times New Roman"/>
                        </a:rPr>
                        <a:t>ў</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Фў-маҳсулот сотишдан фойданинг ўсиши</a:t>
                      </a:r>
                      <a:endParaRPr lang="ru-RU" sz="1600" b="1" dirty="0">
                        <a:solidFill>
                          <a:srgbClr val="7030A0"/>
                        </a:solidFill>
                        <a:latin typeface="Times New Roman"/>
                        <a:ea typeface="Times New Roman"/>
                        <a:cs typeface="Times New Roman"/>
                      </a:endParaRPr>
                    </a:p>
                    <a:p>
                      <a:pPr algn="ctr">
                        <a:lnSpc>
                          <a:spcPct val="107000"/>
                        </a:lnSpc>
                        <a:spcAft>
                          <a:spcPts val="0"/>
                        </a:spcAft>
                      </a:pPr>
                      <a:r>
                        <a:rPr lang="uz-Cyrl-UZ" sz="1600" b="1" dirty="0">
                          <a:solidFill>
                            <a:srgbClr val="7030A0"/>
                          </a:solidFill>
                          <a:latin typeface="Times New Roman"/>
                          <a:ea typeface="Times New Roman"/>
                          <a:cs typeface="Times New Roman"/>
                        </a:rPr>
                        <a:t>СТў- сотиш ҳажмининг ўсиши</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7178">
                <a:tc>
                  <a:txBody>
                    <a:bodyPr/>
                    <a:lstStyle/>
                    <a:p>
                      <a:pPr algn="ctr">
                        <a:lnSpc>
                          <a:spcPct val="107000"/>
                        </a:lnSpc>
                        <a:spcAft>
                          <a:spcPts val="0"/>
                        </a:spcAft>
                      </a:pPr>
                      <a:r>
                        <a:rPr lang="uz-Cyrl-UZ" sz="1600" b="1">
                          <a:solidFill>
                            <a:srgbClr val="7030A0"/>
                          </a:solidFill>
                          <a:latin typeface="Times New Roman"/>
                          <a:ea typeface="Times New Roman"/>
                          <a:cs typeface="Times New Roman"/>
                        </a:rPr>
                        <a:t>Маҳсулот сотишдан фойданинг ўсиши</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Times New Roman"/>
                          <a:ea typeface="Times New Roman"/>
                          <a:cs typeface="Times New Roman"/>
                        </a:rPr>
                        <a:t>Ф</a:t>
                      </a:r>
                      <a:r>
                        <a:rPr lang="uz-Cyrl-UZ" sz="1600" b="1" baseline="-25000">
                          <a:solidFill>
                            <a:srgbClr val="7030A0"/>
                          </a:solidFill>
                          <a:latin typeface="Times New Roman"/>
                          <a:ea typeface="Times New Roman"/>
                          <a:cs typeface="Times New Roman"/>
                        </a:rPr>
                        <a:t>1</a:t>
                      </a:r>
                      <a:r>
                        <a:rPr lang="uz-Cyrl-UZ" sz="1600" b="1">
                          <a:solidFill>
                            <a:srgbClr val="7030A0"/>
                          </a:solidFill>
                          <a:latin typeface="Times New Roman"/>
                          <a:ea typeface="Times New Roman"/>
                          <a:cs typeface="Times New Roman"/>
                        </a:rPr>
                        <a:t>-Ф</a:t>
                      </a:r>
                      <a:r>
                        <a:rPr lang="uz-Cyrl-UZ" sz="1600" b="1" baseline="-25000">
                          <a:solidFill>
                            <a:srgbClr val="7030A0"/>
                          </a:solidFill>
                          <a:latin typeface="Times New Roman"/>
                          <a:ea typeface="Times New Roman"/>
                          <a:cs typeface="Times New Roman"/>
                        </a:rPr>
                        <a:t>0</a:t>
                      </a:r>
                      <a:r>
                        <a:rPr lang="uz-Cyrl-UZ" sz="1600" b="1">
                          <a:solidFill>
                            <a:srgbClr val="7030A0"/>
                          </a:solidFill>
                          <a:latin typeface="Times New Roman"/>
                          <a:ea typeface="Times New Roman"/>
                          <a:cs typeface="Times New Roman"/>
                        </a:rPr>
                        <a:t>/Ф</a:t>
                      </a:r>
                      <a:r>
                        <a:rPr lang="uz-Cyrl-UZ" sz="1600" b="1" baseline="-25000">
                          <a:solidFill>
                            <a:srgbClr val="7030A0"/>
                          </a:solidFill>
                          <a:latin typeface="Times New Roman"/>
                          <a:ea typeface="Times New Roman"/>
                          <a:cs typeface="Times New Roman"/>
                        </a:rPr>
                        <a:t>0</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Фойданинг жорий (1) ва ўтган (0) давр кўрсаткичи</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7178">
                <a:tc>
                  <a:txBody>
                    <a:bodyPr/>
                    <a:lstStyle/>
                    <a:p>
                      <a:pPr algn="ctr">
                        <a:lnSpc>
                          <a:spcPct val="107000"/>
                        </a:lnSpc>
                        <a:spcAft>
                          <a:spcPts val="0"/>
                        </a:spcAft>
                      </a:pPr>
                      <a:r>
                        <a:rPr lang="uz-Cyrl-UZ" sz="1600" b="1">
                          <a:solidFill>
                            <a:srgbClr val="7030A0"/>
                          </a:solidFill>
                          <a:latin typeface="Times New Roman"/>
                          <a:ea typeface="Times New Roman"/>
                          <a:cs typeface="Times New Roman"/>
                        </a:rPr>
                        <a:t>Сотиш ҳажмининг ўсиши</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Times New Roman"/>
                          <a:ea typeface="Times New Roman"/>
                          <a:cs typeface="Times New Roman"/>
                        </a:rPr>
                        <a:t>С</a:t>
                      </a:r>
                      <a:r>
                        <a:rPr lang="uz-Cyrl-UZ" sz="1600" b="1" baseline="-25000">
                          <a:solidFill>
                            <a:srgbClr val="7030A0"/>
                          </a:solidFill>
                          <a:latin typeface="Times New Roman"/>
                          <a:ea typeface="Times New Roman"/>
                          <a:cs typeface="Times New Roman"/>
                        </a:rPr>
                        <a:t>1</a:t>
                      </a:r>
                      <a:r>
                        <a:rPr lang="uz-Cyrl-UZ" sz="1600" b="1">
                          <a:solidFill>
                            <a:srgbClr val="7030A0"/>
                          </a:solidFill>
                          <a:latin typeface="Times New Roman"/>
                          <a:ea typeface="Times New Roman"/>
                          <a:cs typeface="Times New Roman"/>
                        </a:rPr>
                        <a:t>-С</a:t>
                      </a:r>
                      <a:r>
                        <a:rPr lang="uz-Cyrl-UZ" sz="1600" b="1" baseline="-25000">
                          <a:solidFill>
                            <a:srgbClr val="7030A0"/>
                          </a:solidFill>
                          <a:latin typeface="Times New Roman"/>
                          <a:ea typeface="Times New Roman"/>
                          <a:cs typeface="Times New Roman"/>
                        </a:rPr>
                        <a:t>0</a:t>
                      </a:r>
                      <a:r>
                        <a:rPr lang="uz-Cyrl-UZ" sz="1600" b="1">
                          <a:solidFill>
                            <a:srgbClr val="7030A0"/>
                          </a:solidFill>
                          <a:latin typeface="Times New Roman"/>
                          <a:ea typeface="Times New Roman"/>
                          <a:cs typeface="Times New Roman"/>
                        </a:rPr>
                        <a:t>/С</a:t>
                      </a:r>
                      <a:r>
                        <a:rPr lang="uz-Cyrl-UZ" sz="1600" b="1" baseline="-25000">
                          <a:solidFill>
                            <a:srgbClr val="7030A0"/>
                          </a:solidFill>
                          <a:latin typeface="Times New Roman"/>
                          <a:ea typeface="Times New Roman"/>
                          <a:cs typeface="Times New Roman"/>
                        </a:rPr>
                        <a:t>0</a:t>
                      </a:r>
                      <a:endParaRPr lang="ru-RU" sz="1600" b="1">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Times New Roman"/>
                          <a:ea typeface="Times New Roman"/>
                          <a:cs typeface="Times New Roman"/>
                        </a:rPr>
                        <a:t>Сотиш ҳажмининг жорий (1) ва ўтган (0) давр кўрсаткичлари</a:t>
                      </a:r>
                      <a:endParaRPr lang="ru-RU" sz="1600" b="1" dirty="0">
                        <a:solidFill>
                          <a:srgbClr val="7030A0"/>
                        </a:solidFill>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Маржинал фойда ва унинг омилли таҳлили ҳисоб- </a:t>
            </a:r>
            <a:r>
              <a:rPr lang="uz-Cyrl-UZ" sz="2400" b="1" dirty="0" smtClean="0">
                <a:solidFill>
                  <a:srgbClr val="0070C0"/>
                </a:solidFill>
                <a:latin typeface="Arial" pitchFamily="34" charset="0"/>
                <a:cs typeface="Arial" pitchFamily="34" charset="0"/>
              </a:rPr>
              <a:t>китоблари</a:t>
            </a:r>
            <a:endParaRPr lang="ru-RU" sz="2400"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71536" y="1357296"/>
          <a:ext cx="7143801" cy="4071967"/>
        </p:xfrm>
        <a:graphic>
          <a:graphicData uri="http://schemas.openxmlformats.org/drawingml/2006/table">
            <a:tbl>
              <a:tblPr/>
              <a:tblGrid>
                <a:gridCol w="2838115"/>
                <a:gridCol w="1382006"/>
                <a:gridCol w="1515700"/>
                <a:gridCol w="1407980"/>
              </a:tblGrid>
              <a:tr h="578589">
                <a:tc>
                  <a:txBody>
                    <a:bodyPr/>
                    <a:lstStyle/>
                    <a:p>
                      <a:pPr algn="ctr">
                        <a:lnSpc>
                          <a:spcPct val="107000"/>
                        </a:lnSpc>
                        <a:spcAft>
                          <a:spcPts val="0"/>
                        </a:spcAft>
                      </a:pPr>
                      <a:r>
                        <a:rPr lang="uz-Cyrl-UZ" sz="1600" b="1" dirty="0">
                          <a:solidFill>
                            <a:srgbClr val="7030A0"/>
                          </a:solidFill>
                          <a:latin typeface="Arial" pitchFamily="34" charset="0"/>
                          <a:ea typeface="Times New Roman"/>
                          <a:cs typeface="Arial" pitchFamily="34" charset="0"/>
                        </a:rPr>
                        <a:t>Кўрсаткичлар</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Arial" pitchFamily="34" charset="0"/>
                          <a:ea typeface="Times New Roman"/>
                          <a:cs typeface="Arial" pitchFamily="34" charset="0"/>
                        </a:rPr>
                        <a:t>Ўтган йил</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Arial" pitchFamily="34" charset="0"/>
                          <a:ea typeface="Times New Roman"/>
                          <a:cs typeface="Arial" pitchFamily="34" charset="0"/>
                        </a:rPr>
                        <a:t>Ҳисобот йили шартли</a:t>
                      </a:r>
                      <a:endParaRPr lang="ru-RU" sz="1600" b="1">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Arial" pitchFamily="34" charset="0"/>
                          <a:ea typeface="Times New Roman"/>
                          <a:cs typeface="Arial" pitchFamily="34" charset="0"/>
                        </a:rPr>
                        <a:t>Ҳисобот йили</a:t>
                      </a:r>
                      <a:endParaRPr lang="ru-RU" sz="1600" b="1">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8589">
                <a:tc>
                  <a:txBody>
                    <a:bodyPr/>
                    <a:lstStyle/>
                    <a:p>
                      <a:pPr algn="ctr">
                        <a:lnSpc>
                          <a:spcPct val="107000"/>
                        </a:lnSpc>
                        <a:spcAft>
                          <a:spcPts val="0"/>
                        </a:spcAft>
                      </a:pPr>
                      <a:r>
                        <a:rPr lang="uz-Cyrl-UZ" sz="1600" b="1" dirty="0">
                          <a:solidFill>
                            <a:srgbClr val="7030A0"/>
                          </a:solidFill>
                          <a:latin typeface="Arial" pitchFamily="34" charset="0"/>
                          <a:ea typeface="Times New Roman"/>
                          <a:cs typeface="Arial" pitchFamily="34" charset="0"/>
                        </a:rPr>
                        <a:t>Маҳсулот сотишд</a:t>
                      </a:r>
                      <a:r>
                        <a:rPr lang="ru-RU" sz="1600" b="1" dirty="0">
                          <a:solidFill>
                            <a:srgbClr val="7030A0"/>
                          </a:solidFill>
                          <a:latin typeface="Arial" pitchFamily="34" charset="0"/>
                          <a:ea typeface="Times New Roman"/>
                          <a:cs typeface="Arial" pitchFamily="34" charset="0"/>
                        </a:rPr>
                        <a:t>ан </a:t>
                      </a:r>
                      <a:r>
                        <a:rPr lang="ru-RU" sz="1600" b="1" dirty="0" err="1" smtClean="0">
                          <a:solidFill>
                            <a:srgbClr val="7030A0"/>
                          </a:solidFill>
                          <a:latin typeface="Arial" pitchFamily="34" charset="0"/>
                          <a:ea typeface="Times New Roman"/>
                          <a:cs typeface="Arial" pitchFamily="34" charset="0"/>
                        </a:rPr>
                        <a:t>ялпи</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тушум</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a:solidFill>
                            <a:srgbClr val="7030A0"/>
                          </a:solidFill>
                          <a:latin typeface="Arial" pitchFamily="34" charset="0"/>
                          <a:ea typeface="Times New Roman"/>
                          <a:cs typeface="Arial" pitchFamily="34" charset="0"/>
                        </a:rPr>
                        <a:t>Мў</a:t>
                      </a:r>
                      <a:r>
                        <a:rPr lang="ru-RU" sz="1600" b="1" dirty="0">
                          <a:solidFill>
                            <a:srgbClr val="7030A0"/>
                          </a:solidFill>
                          <a:latin typeface="Arial" pitchFamily="34" charset="0"/>
                          <a:ea typeface="Times New Roman"/>
                          <a:cs typeface="Arial" pitchFamily="34" charset="0"/>
                        </a:rPr>
                        <a:t>*</a:t>
                      </a:r>
                      <a:r>
                        <a:rPr lang="ru-RU" sz="1600" b="1" dirty="0" err="1">
                          <a:solidFill>
                            <a:srgbClr val="7030A0"/>
                          </a:solidFill>
                          <a:latin typeface="Arial" pitchFamily="34" charset="0"/>
                          <a:ea typeface="Times New Roman"/>
                          <a:cs typeface="Arial" pitchFamily="34" charset="0"/>
                        </a:rPr>
                        <a:t>Бў</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a:solidFill>
                            <a:srgbClr val="7030A0"/>
                          </a:solidFill>
                          <a:latin typeface="Arial" pitchFamily="34" charset="0"/>
                          <a:ea typeface="Times New Roman"/>
                          <a:cs typeface="Arial" pitchFamily="34" charset="0"/>
                        </a:rPr>
                        <a:t>Мх</a:t>
                      </a:r>
                      <a:r>
                        <a:rPr lang="ru-RU" sz="1600" b="1" dirty="0">
                          <a:solidFill>
                            <a:srgbClr val="7030A0"/>
                          </a:solidFill>
                          <a:latin typeface="Arial" pitchFamily="34" charset="0"/>
                          <a:ea typeface="Times New Roman"/>
                          <a:cs typeface="Arial" pitchFamily="34" charset="0"/>
                        </a:rPr>
                        <a:t>*</a:t>
                      </a:r>
                      <a:r>
                        <a:rPr lang="ru-RU" sz="1600" b="1" dirty="0" err="1">
                          <a:solidFill>
                            <a:srgbClr val="7030A0"/>
                          </a:solidFill>
                          <a:latin typeface="Arial" pitchFamily="34" charset="0"/>
                          <a:ea typeface="Times New Roman"/>
                          <a:cs typeface="Arial" pitchFamily="34" charset="0"/>
                        </a:rPr>
                        <a:t>Бў</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a:solidFill>
                            <a:srgbClr val="7030A0"/>
                          </a:solidFill>
                          <a:latin typeface="Arial" pitchFamily="34" charset="0"/>
                          <a:ea typeface="Times New Roman"/>
                          <a:cs typeface="Arial" pitchFamily="34" charset="0"/>
                        </a:rPr>
                        <a:t>Мх</a:t>
                      </a:r>
                      <a:r>
                        <a:rPr lang="ru-RU" sz="1600" b="1" dirty="0">
                          <a:solidFill>
                            <a:srgbClr val="7030A0"/>
                          </a:solidFill>
                          <a:latin typeface="Arial" pitchFamily="34" charset="0"/>
                          <a:ea typeface="Times New Roman"/>
                          <a:cs typeface="Arial" pitchFamily="34" charset="0"/>
                        </a:rPr>
                        <a:t>*</a:t>
                      </a:r>
                      <a:r>
                        <a:rPr lang="ru-RU" sz="1600" b="1" dirty="0" err="1">
                          <a:solidFill>
                            <a:srgbClr val="7030A0"/>
                          </a:solidFill>
                          <a:latin typeface="Arial" pitchFamily="34" charset="0"/>
                          <a:ea typeface="Times New Roman"/>
                          <a:cs typeface="Arial" pitchFamily="34" charset="0"/>
                        </a:rPr>
                        <a:t>Бх</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9023">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Сотилган</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маҳсулотни ишлаб</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чиқариш таннархида</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ўзгарувчан</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харажатлар</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a:solidFill>
                            <a:srgbClr val="7030A0"/>
                          </a:solidFill>
                          <a:latin typeface="Arial" pitchFamily="34" charset="0"/>
                          <a:ea typeface="Times New Roman"/>
                          <a:cs typeface="Arial" pitchFamily="34" charset="0"/>
                        </a:rPr>
                        <a:t>Мў*Ўў</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a:solidFill>
                            <a:srgbClr val="7030A0"/>
                          </a:solidFill>
                          <a:latin typeface="Arial" pitchFamily="34" charset="0"/>
                          <a:ea typeface="Times New Roman"/>
                          <a:cs typeface="Arial" pitchFamily="34" charset="0"/>
                        </a:rPr>
                        <a:t>Мх*Ўў</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a:solidFill>
                            <a:srgbClr val="7030A0"/>
                          </a:solidFill>
                          <a:latin typeface="Arial" pitchFamily="34" charset="0"/>
                          <a:ea typeface="Times New Roman"/>
                          <a:cs typeface="Arial" pitchFamily="34" charset="0"/>
                        </a:rPr>
                        <a:t>Мх</a:t>
                      </a:r>
                      <a:r>
                        <a:rPr lang="ru-RU" sz="1600" b="1" dirty="0">
                          <a:solidFill>
                            <a:srgbClr val="7030A0"/>
                          </a:solidFill>
                          <a:latin typeface="Arial" pitchFamily="34" charset="0"/>
                          <a:ea typeface="Times New Roman"/>
                          <a:cs typeface="Arial" pitchFamily="34" charset="0"/>
                        </a:rPr>
                        <a:t>*</a:t>
                      </a:r>
                      <a:r>
                        <a:rPr lang="ru-RU" sz="1600" b="1" dirty="0" err="1">
                          <a:solidFill>
                            <a:srgbClr val="7030A0"/>
                          </a:solidFill>
                          <a:latin typeface="Arial" pitchFamily="34" charset="0"/>
                          <a:ea typeface="Times New Roman"/>
                          <a:cs typeface="Arial" pitchFamily="34" charset="0"/>
                        </a:rPr>
                        <a:t>Ўх</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8372">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Маржинал</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фойда</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a:solidFill>
                            <a:srgbClr val="7030A0"/>
                          </a:solidFill>
                          <a:latin typeface="Arial" pitchFamily="34" charset="0"/>
                          <a:ea typeface="Times New Roman"/>
                          <a:cs typeface="Arial" pitchFamily="34" charset="0"/>
                        </a:rPr>
                        <a:t>Мў(Бў-Ўў)</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a:solidFill>
                            <a:srgbClr val="7030A0"/>
                          </a:solidFill>
                          <a:latin typeface="Arial" pitchFamily="34" charset="0"/>
                          <a:ea typeface="Times New Roman"/>
                          <a:cs typeface="Arial" pitchFamily="34" charset="0"/>
                        </a:rPr>
                        <a:t>Мх(Бў-Ўў)</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a:solidFill>
                            <a:srgbClr val="7030A0"/>
                          </a:solidFill>
                          <a:latin typeface="Arial" pitchFamily="34" charset="0"/>
                          <a:ea typeface="Times New Roman"/>
                          <a:cs typeface="Arial" pitchFamily="34" charset="0"/>
                        </a:rPr>
                        <a:t>Мх</a:t>
                      </a:r>
                      <a:r>
                        <a:rPr lang="ru-RU" sz="1600" b="1" dirty="0">
                          <a:solidFill>
                            <a:srgbClr val="7030A0"/>
                          </a:solidFill>
                          <a:latin typeface="Arial" pitchFamily="34" charset="0"/>
                          <a:ea typeface="Times New Roman"/>
                          <a:cs typeface="Arial" pitchFamily="34" charset="0"/>
                        </a:rPr>
                        <a:t>(</a:t>
                      </a:r>
                      <a:r>
                        <a:rPr lang="ru-RU" sz="1600" b="1" dirty="0" err="1">
                          <a:solidFill>
                            <a:srgbClr val="7030A0"/>
                          </a:solidFill>
                          <a:latin typeface="Arial" pitchFamily="34" charset="0"/>
                          <a:ea typeface="Times New Roman"/>
                          <a:cs typeface="Arial" pitchFamily="34" charset="0"/>
                        </a:rPr>
                        <a:t>Бх-Ўх</a:t>
                      </a:r>
                      <a:r>
                        <a:rPr lang="ru-RU" sz="1600" b="1" dirty="0">
                          <a:solidFill>
                            <a:srgbClr val="7030A0"/>
                          </a:solidFill>
                          <a:latin typeface="Arial" pitchFamily="34" charset="0"/>
                          <a:ea typeface="Times New Roman"/>
                          <a:cs typeface="Arial" pitchFamily="34" charset="0"/>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8805">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Сотилган</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маҳсулот таннархида</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ўзгармас</a:t>
                      </a:r>
                      <a:r>
                        <a:rPr lang="ru-RU" sz="1600" b="1" dirty="0" smtClean="0">
                          <a:solidFill>
                            <a:srgbClr val="7030A0"/>
                          </a:solidFill>
                          <a:latin typeface="Arial" pitchFamily="34" charset="0"/>
                          <a:ea typeface="Times New Roman"/>
                          <a:cs typeface="Arial" pitchFamily="34" charset="0"/>
                        </a:rPr>
                        <a:t> </a:t>
                      </a:r>
                      <a:r>
                        <a:rPr lang="ru-RU" sz="1600" b="1" dirty="0" err="1" smtClean="0">
                          <a:solidFill>
                            <a:srgbClr val="7030A0"/>
                          </a:solidFill>
                          <a:latin typeface="Arial" pitchFamily="34" charset="0"/>
                          <a:ea typeface="Times New Roman"/>
                          <a:cs typeface="Arial" pitchFamily="34" charset="0"/>
                        </a:rPr>
                        <a:t>харажатлар</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Arial" pitchFamily="34" charset="0"/>
                          <a:ea typeface="Times New Roman"/>
                          <a:cs typeface="Arial" pitchFamily="34" charset="0"/>
                        </a:rPr>
                        <a:t>Д</a:t>
                      </a:r>
                      <a:r>
                        <a:rPr lang="ru-RU" sz="1600" b="1">
                          <a:solidFill>
                            <a:srgbClr val="7030A0"/>
                          </a:solidFill>
                          <a:latin typeface="Arial" pitchFamily="34" charset="0"/>
                          <a:ea typeface="Times New Roman"/>
                          <a:cs typeface="Arial" pitchFamily="34" charset="0"/>
                        </a:rPr>
                        <a:t>ў</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a:solidFill>
                            <a:srgbClr val="7030A0"/>
                          </a:solidFill>
                          <a:latin typeface="Arial" pitchFamily="34" charset="0"/>
                          <a:ea typeface="Times New Roman"/>
                          <a:cs typeface="Arial" pitchFamily="34" charset="0"/>
                        </a:rPr>
                        <a:t>Д</a:t>
                      </a:r>
                      <a:r>
                        <a:rPr lang="ru-RU" sz="1600" b="1">
                          <a:solidFill>
                            <a:srgbClr val="7030A0"/>
                          </a:solidFill>
                          <a:latin typeface="Arial" pitchFamily="34" charset="0"/>
                          <a:ea typeface="Times New Roman"/>
                          <a:cs typeface="Arial" pitchFamily="34" charset="0"/>
                        </a:rPr>
                        <a:t>х</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600" b="1" dirty="0">
                          <a:solidFill>
                            <a:srgbClr val="7030A0"/>
                          </a:solidFill>
                          <a:latin typeface="Arial" pitchFamily="34" charset="0"/>
                          <a:ea typeface="Times New Roman"/>
                          <a:cs typeface="Arial" pitchFamily="34" charset="0"/>
                        </a:rPr>
                        <a:t>Д</a:t>
                      </a:r>
                      <a:r>
                        <a:rPr lang="ru-RU" sz="1600" b="1" dirty="0" err="1">
                          <a:solidFill>
                            <a:srgbClr val="7030A0"/>
                          </a:solidFill>
                          <a:latin typeface="Arial" pitchFamily="34" charset="0"/>
                          <a:ea typeface="Times New Roman"/>
                          <a:cs typeface="Arial" pitchFamily="34" charset="0"/>
                        </a:rPr>
                        <a:t>х</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8589">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Маҳсулот сотишдан</a:t>
                      </a:r>
                      <a:r>
                        <a:rPr lang="ru-RU" sz="1600" b="1" dirty="0" smtClean="0">
                          <a:solidFill>
                            <a:srgbClr val="7030A0"/>
                          </a:solidFill>
                          <a:latin typeface="Arial" pitchFamily="34" charset="0"/>
                          <a:ea typeface="Times New Roman"/>
                          <a:cs typeface="Arial" pitchFamily="34" charset="0"/>
                        </a:rPr>
                        <a:t> </a:t>
                      </a:r>
                      <a:r>
                        <a:rPr lang="ru-RU" sz="1600" b="1" dirty="0">
                          <a:solidFill>
                            <a:srgbClr val="7030A0"/>
                          </a:solidFill>
                          <a:latin typeface="Arial" pitchFamily="34" charset="0"/>
                          <a:ea typeface="Times New Roman"/>
                          <a:cs typeface="Arial" pitchFamily="34" charset="0"/>
                        </a:rPr>
                        <a:t>соф </a:t>
                      </a:r>
                      <a:r>
                        <a:rPr lang="ru-RU" sz="1600" b="1" dirty="0" err="1">
                          <a:solidFill>
                            <a:srgbClr val="7030A0"/>
                          </a:solidFill>
                          <a:latin typeface="Arial" pitchFamily="34" charset="0"/>
                          <a:ea typeface="Times New Roman"/>
                          <a:cs typeface="Arial" pitchFamily="34" charset="0"/>
                        </a:rPr>
                        <a:t>фойда</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Мў</a:t>
                      </a:r>
                      <a:r>
                        <a:rPr lang="ru-RU" sz="1600" b="1" dirty="0" smtClean="0">
                          <a:solidFill>
                            <a:srgbClr val="7030A0"/>
                          </a:solidFill>
                          <a:latin typeface="Arial" pitchFamily="34" charset="0"/>
                          <a:ea typeface="Times New Roman"/>
                          <a:cs typeface="Arial" pitchFamily="34" charset="0"/>
                        </a:rPr>
                        <a:t> (</a:t>
                      </a:r>
                      <a:r>
                        <a:rPr lang="ru-RU" sz="1600" b="1" dirty="0" err="1">
                          <a:solidFill>
                            <a:srgbClr val="7030A0"/>
                          </a:solidFill>
                          <a:latin typeface="Arial" pitchFamily="34" charset="0"/>
                          <a:ea typeface="Times New Roman"/>
                          <a:cs typeface="Arial" pitchFamily="34" charset="0"/>
                        </a:rPr>
                        <a:t>Бў-Ўў</a:t>
                      </a:r>
                      <a:r>
                        <a:rPr lang="ru-RU" sz="1600" b="1" dirty="0">
                          <a:solidFill>
                            <a:srgbClr val="7030A0"/>
                          </a:solidFill>
                          <a:latin typeface="Arial" pitchFamily="34" charset="0"/>
                          <a:ea typeface="Times New Roman"/>
                          <a:cs typeface="Arial" pitchFamily="34" charset="0"/>
                        </a:rPr>
                        <a:t>)-</a:t>
                      </a:r>
                      <a:r>
                        <a:rPr lang="uz-Cyrl-UZ" sz="1600" b="1" dirty="0">
                          <a:solidFill>
                            <a:srgbClr val="7030A0"/>
                          </a:solidFill>
                          <a:latin typeface="Arial" pitchFamily="34" charset="0"/>
                          <a:ea typeface="Times New Roman"/>
                          <a:cs typeface="Arial" pitchFamily="34" charset="0"/>
                        </a:rPr>
                        <a:t>Д</a:t>
                      </a:r>
                      <a:r>
                        <a:rPr lang="ru-RU" sz="1600" b="1" dirty="0" err="1">
                          <a:solidFill>
                            <a:srgbClr val="7030A0"/>
                          </a:solidFill>
                          <a:latin typeface="Arial" pitchFamily="34" charset="0"/>
                          <a:ea typeface="Times New Roman"/>
                          <a:cs typeface="Arial" pitchFamily="34" charset="0"/>
                        </a:rPr>
                        <a:t>ў</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Мх</a:t>
                      </a:r>
                      <a:r>
                        <a:rPr lang="ru-RU" sz="1600" b="1" dirty="0" smtClean="0">
                          <a:solidFill>
                            <a:srgbClr val="7030A0"/>
                          </a:solidFill>
                          <a:latin typeface="Arial" pitchFamily="34" charset="0"/>
                          <a:ea typeface="Times New Roman"/>
                          <a:cs typeface="Arial" pitchFamily="34" charset="0"/>
                        </a:rPr>
                        <a:t> (</a:t>
                      </a:r>
                      <a:r>
                        <a:rPr lang="ru-RU" sz="1600" b="1" dirty="0" err="1">
                          <a:solidFill>
                            <a:srgbClr val="7030A0"/>
                          </a:solidFill>
                          <a:latin typeface="Arial" pitchFamily="34" charset="0"/>
                          <a:ea typeface="Times New Roman"/>
                          <a:cs typeface="Arial" pitchFamily="34" charset="0"/>
                        </a:rPr>
                        <a:t>Бў-Ўў</a:t>
                      </a:r>
                      <a:r>
                        <a:rPr lang="ru-RU" sz="1600" b="1" dirty="0">
                          <a:solidFill>
                            <a:srgbClr val="7030A0"/>
                          </a:solidFill>
                          <a:latin typeface="Arial" pitchFamily="34" charset="0"/>
                          <a:ea typeface="Times New Roman"/>
                          <a:cs typeface="Arial" pitchFamily="34" charset="0"/>
                        </a:rPr>
                        <a:t>)-</a:t>
                      </a:r>
                      <a:r>
                        <a:rPr lang="uz-Cyrl-UZ" sz="1600" b="1" dirty="0">
                          <a:solidFill>
                            <a:srgbClr val="7030A0"/>
                          </a:solidFill>
                          <a:latin typeface="Arial" pitchFamily="34" charset="0"/>
                          <a:ea typeface="Times New Roman"/>
                          <a:cs typeface="Arial" pitchFamily="34" charset="0"/>
                        </a:rPr>
                        <a:t>Д</a:t>
                      </a:r>
                      <a:r>
                        <a:rPr lang="ru-RU" sz="1600" b="1" dirty="0" err="1">
                          <a:solidFill>
                            <a:srgbClr val="7030A0"/>
                          </a:solidFill>
                          <a:latin typeface="Arial" pitchFamily="34" charset="0"/>
                          <a:ea typeface="Times New Roman"/>
                          <a:cs typeface="Arial" pitchFamily="34" charset="0"/>
                        </a:rPr>
                        <a:t>х</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600" b="1" dirty="0" err="1" smtClean="0">
                          <a:solidFill>
                            <a:srgbClr val="7030A0"/>
                          </a:solidFill>
                          <a:latin typeface="Arial" pitchFamily="34" charset="0"/>
                          <a:ea typeface="Times New Roman"/>
                          <a:cs typeface="Arial" pitchFamily="34" charset="0"/>
                        </a:rPr>
                        <a:t>Мх</a:t>
                      </a:r>
                      <a:r>
                        <a:rPr lang="ru-RU" sz="1600" b="1" dirty="0" smtClean="0">
                          <a:solidFill>
                            <a:srgbClr val="7030A0"/>
                          </a:solidFill>
                          <a:latin typeface="Arial" pitchFamily="34" charset="0"/>
                          <a:ea typeface="Times New Roman"/>
                          <a:cs typeface="Arial" pitchFamily="34" charset="0"/>
                        </a:rPr>
                        <a:t> (</a:t>
                      </a:r>
                      <a:r>
                        <a:rPr lang="ru-RU" sz="1600" b="1" dirty="0" err="1">
                          <a:solidFill>
                            <a:srgbClr val="7030A0"/>
                          </a:solidFill>
                          <a:latin typeface="Arial" pitchFamily="34" charset="0"/>
                          <a:ea typeface="Times New Roman"/>
                          <a:cs typeface="Arial" pitchFamily="34" charset="0"/>
                        </a:rPr>
                        <a:t>Бх-Ўх</a:t>
                      </a:r>
                      <a:r>
                        <a:rPr lang="ru-RU" sz="1600" b="1" dirty="0">
                          <a:solidFill>
                            <a:srgbClr val="7030A0"/>
                          </a:solidFill>
                          <a:latin typeface="Arial" pitchFamily="34" charset="0"/>
                          <a:ea typeface="Times New Roman"/>
                          <a:cs typeface="Arial" pitchFamily="34" charset="0"/>
                        </a:rPr>
                        <a:t>)-</a:t>
                      </a:r>
                      <a:r>
                        <a:rPr lang="uz-Cyrl-UZ" sz="1600" b="1" dirty="0">
                          <a:solidFill>
                            <a:srgbClr val="7030A0"/>
                          </a:solidFill>
                          <a:latin typeface="Arial" pitchFamily="34" charset="0"/>
                          <a:ea typeface="Times New Roman"/>
                          <a:cs typeface="Arial" pitchFamily="34" charset="0"/>
                        </a:rPr>
                        <a:t>Д</a:t>
                      </a:r>
                      <a:r>
                        <a:rPr lang="ru-RU" sz="1600" b="1" dirty="0" err="1">
                          <a:solidFill>
                            <a:srgbClr val="7030A0"/>
                          </a:solidFill>
                          <a:latin typeface="Arial" pitchFamily="34" charset="0"/>
                          <a:ea typeface="Times New Roman"/>
                          <a:cs typeface="Arial" pitchFamily="34" charset="0"/>
                        </a:rPr>
                        <a:t>х</a:t>
                      </a:r>
                      <a:endParaRPr lang="ru-RU" sz="1600" b="1" dirty="0">
                        <a:solidFill>
                          <a:srgbClr val="7030A0"/>
                        </a:solidFill>
                        <a:latin typeface="Arial" pitchFamily="34" charset="0"/>
                        <a:ea typeface="Times New Roman"/>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Маржинал фойда ва унинг омилли таҳлили ҳисоб- китоблари</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ru-RU" sz="2400" b="1" dirty="0" smtClean="0">
                <a:solidFill>
                  <a:srgbClr val="7030A0"/>
                </a:solidFill>
                <a:latin typeface="Arial" pitchFamily="34" charset="0"/>
                <a:cs typeface="Arial" pitchFamily="34" charset="0"/>
              </a:rPr>
              <a:t>Белгилар </a:t>
            </a:r>
            <a:r>
              <a:rPr lang="ru-RU" sz="2400" b="1" dirty="0" err="1" smtClean="0">
                <a:solidFill>
                  <a:srgbClr val="7030A0"/>
                </a:solidFill>
                <a:latin typeface="Arial" pitchFamily="34" charset="0"/>
                <a:cs typeface="Arial" pitchFamily="34" charset="0"/>
              </a:rPr>
              <a:t>изоҳи</a:t>
            </a:r>
            <a:r>
              <a:rPr lang="uz-Cyrl-UZ" sz="2400" b="1" dirty="0" smtClean="0">
                <a:solidFill>
                  <a:srgbClr val="7030A0"/>
                </a:solidFill>
                <a:latin typeface="Arial" pitchFamily="34" charset="0"/>
                <a:cs typeface="Arial" pitchFamily="34" charset="0"/>
              </a:rPr>
              <a:t>:</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Мў,Мх- ўтган йил (Мў) ва ҳисобот йилидаги (Мх) ҳақиқатда ишлаб чиқарилган маҳсулотлар миқдори;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Бў, Бх –ўтган йил (Бў) ва ҳисобот йилидаги (Бх) сотилган маҳсулотлар бирлик баҳоси;</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Ўў, Ўх – ўтган йил (Ўў) ва ҳисобот йилида (Ўх) маҳсулотлар бирлигига ўзгарувчан харажатлар;</a:t>
            </a:r>
            <a:endParaRPr lang="ru-RU" sz="2400" b="1" dirty="0" smtClean="0">
              <a:solidFill>
                <a:srgbClr val="7030A0"/>
              </a:solidFill>
              <a:latin typeface="Arial" pitchFamily="34" charset="0"/>
              <a:cs typeface="Arial" pitchFamily="34" charset="0"/>
            </a:endParaRPr>
          </a:p>
          <a:p>
            <a:pPr algn="ctr">
              <a:spcBef>
                <a:spcPts val="0"/>
              </a:spcBef>
              <a:buNone/>
            </a:pPr>
            <a:r>
              <a:rPr lang="uz-Cyrl-UZ" sz="2400" b="1" dirty="0" smtClean="0">
                <a:solidFill>
                  <a:srgbClr val="7030A0"/>
                </a:solidFill>
                <a:latin typeface="Arial" pitchFamily="34" charset="0"/>
                <a:cs typeface="Arial" pitchFamily="34" charset="0"/>
              </a:rPr>
              <a:t>Дў,Дх – ўтган йил (Дў) ва ҳисобот йилида (Дх) жами ўзгарувчан харажатлар.</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Рентабеллик кўрсаткичлари ва уларга таъсир этувчи омиллар </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b="1" dirty="0" smtClean="0">
                <a:solidFill>
                  <a:srgbClr val="7030A0"/>
                </a:solidFill>
                <a:latin typeface="Arial" pitchFamily="34" charset="0"/>
                <a:cs typeface="Arial" pitchFamily="34" charset="0"/>
              </a:rPr>
              <a:t>Фойда ва рентабелликни ошириш имкониятларини аниқлаш ва улар бўйича якуний аналитик хулосларни тайёрлаш, бошқарув қарорларини қабул қилишда муҳим масала ҳисобланади. Шу сабабли ҳам молиявий натижалар ва рентабеллик таҳлилининг эякунида корхонада фойдани  келгусида ўстириш юзасидан (бўлиб ўтган жараёнлар натижаси ва бой берилган) имокниятларни келгусида ишга солиш ва юқори унум, натижага эришиш юзасидан аниқ чора- тадбирларни белгилашга ҳамда реализация қилишга </a:t>
            </a:r>
            <a:r>
              <a:rPr lang="uz-Cyrl-UZ" sz="2400" b="1" dirty="0" smtClean="0">
                <a:solidFill>
                  <a:srgbClr val="7030A0"/>
                </a:solidFill>
                <a:latin typeface="Arial" pitchFamily="34" charset="0"/>
                <a:cs typeface="Arial" pitchFamily="34" charset="0"/>
              </a:rPr>
              <a:t>алоҳида аҳамият </a:t>
            </a:r>
            <a:r>
              <a:rPr lang="uz-Cyrl-UZ" sz="2400" b="1" dirty="0" smtClean="0">
                <a:solidFill>
                  <a:srgbClr val="7030A0"/>
                </a:solidFill>
                <a:latin typeface="Arial" pitchFamily="34" charset="0"/>
                <a:cs typeface="Arial" pitchFamily="34" charset="0"/>
              </a:rPr>
              <a:t>қаратилади.</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Рентабеллик кўрсаткичлари ва уларга таъсир этувчи омиллар </a:t>
            </a:r>
            <a:endParaRPr lang="ru-RU" sz="24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spcBef>
                <a:spcPts val="0"/>
              </a:spcBef>
              <a:buNone/>
            </a:pPr>
            <a:r>
              <a:rPr lang="uz-Cyrl-UZ" sz="2400" dirty="0" smtClean="0">
                <a:solidFill>
                  <a:srgbClr val="7030A0"/>
                </a:solidFill>
                <a:latin typeface="Arial" pitchFamily="34" charset="0"/>
                <a:cs typeface="Arial" pitchFamily="34" charset="0"/>
              </a:rPr>
              <a:t>Рентабеллик ўзгаришига таъсир этувчи ички омилларга қуйидагилар киради: инновацион активларикда маҳсулотларнинг янги таркикбини яратиш ва уларга харажатларни иқтисод қилишнинг технологик янгиликларини қўллаш; янги техника ва технологияларни қўллаш орқали энергия тежомкорлиги, моддий харажатлар янги турларидан фойдаланиш, уларнинг сарф меёрларини камайтириш; товарлар, ишлар ва хизматларнинг рақобатдошлини ошириш; янги бозорларни ўзлаштириш; маҳсулотнинг харажат сиғини камайтириш; асосий ва айланма капиталдан имокн қаар самарали фойдаланиш.</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400" b="1" dirty="0" smtClean="0">
                <a:solidFill>
                  <a:srgbClr val="0070C0"/>
                </a:solidFill>
                <a:latin typeface="Arial" pitchFamily="34" charset="0"/>
                <a:cs typeface="Arial" pitchFamily="34" charset="0"/>
              </a:rPr>
              <a:t>3.  Рентабеллик кўрсаткичлари ва уларга таъсир этувчи омиллар </a:t>
            </a:r>
            <a:endParaRPr lang="ru-RU" sz="2400" dirty="0">
              <a:latin typeface="Arial" pitchFamily="34" charset="0"/>
              <a:cs typeface="Arial" pitchFamily="34" charset="0"/>
            </a:endParaRPr>
          </a:p>
        </p:txBody>
      </p:sp>
      <p:sp>
        <p:nvSpPr>
          <p:cNvPr id="3" name="Содержимое 2"/>
          <p:cNvSpPr>
            <a:spLocks noGrp="1"/>
          </p:cNvSpPr>
          <p:nvPr>
            <p:ph idx="1"/>
          </p:nvPr>
        </p:nvSpPr>
        <p:spPr>
          <a:xfrm>
            <a:off x="457200" y="2071678"/>
            <a:ext cx="8229600" cy="4054485"/>
          </a:xfrm>
        </p:spPr>
        <p:txBody>
          <a:bodyPr>
            <a:normAutofit/>
          </a:bodyPr>
          <a:lstStyle/>
          <a:p>
            <a:pPr algn="ctr">
              <a:buNone/>
            </a:pPr>
            <a:r>
              <a:rPr lang="uz-Cyrl-UZ" sz="2600" b="1" dirty="0" smtClean="0">
                <a:solidFill>
                  <a:srgbClr val="7030A0"/>
                </a:solidFill>
                <a:latin typeface="Arial" pitchFamily="34" charset="0"/>
                <a:cs typeface="Arial" pitchFamily="34" charset="0"/>
              </a:rPr>
              <a:t>Рентабеллик ўзгаришига таъсир этувчи ташқи омиллар қаторига: мамлакатда пул -кредит сиёсати; бюджет -солиқ сиёсати; бож тўловлари ва йиғимлари тарифлари; товар бозорлари канюктураси; инфляция даражаси; ишлаб чиқариш ресурслари (ёқилғи, электр энергия, хом ашё ва материаллар) баҳосининг ўзгариши ва бошқа омиллар киради.</a:t>
            </a:r>
            <a:endParaRPr lang="ru-RU" sz="26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Рентабеллик ва уни ўстириш имолкниятлари ҳисоб-китоби</a:t>
            </a:r>
            <a:endParaRPr lang="ru-RU" sz="2800" dirty="0">
              <a:solidFill>
                <a:srgbClr val="0070C0"/>
              </a:solidFill>
              <a:latin typeface="Arial" pitchFamily="34" charset="0"/>
              <a:cs typeface="Arial" pitchFamily="34" charset="0"/>
            </a:endParaRPr>
          </a:p>
        </p:txBody>
      </p:sp>
      <p:graphicFrame>
        <p:nvGraphicFramePr>
          <p:cNvPr id="4" name="Таблица 3"/>
          <p:cNvGraphicFramePr>
            <a:graphicFrameLocks noGrp="1"/>
          </p:cNvGraphicFramePr>
          <p:nvPr/>
        </p:nvGraphicFramePr>
        <p:xfrm>
          <a:off x="1071538" y="1643053"/>
          <a:ext cx="7215238" cy="4108958"/>
        </p:xfrm>
        <a:graphic>
          <a:graphicData uri="http://schemas.openxmlformats.org/drawingml/2006/table">
            <a:tbl>
              <a:tblPr/>
              <a:tblGrid>
                <a:gridCol w="5343746"/>
                <a:gridCol w="1871492"/>
              </a:tblGrid>
              <a:tr h="235234">
                <a:tc>
                  <a:txBody>
                    <a:bodyPr/>
                    <a:lstStyle/>
                    <a:p>
                      <a:pPr algn="ctr">
                        <a:lnSpc>
                          <a:spcPct val="107000"/>
                        </a:lnSpc>
                        <a:spcAft>
                          <a:spcPts val="0"/>
                        </a:spcAft>
                      </a:pPr>
                      <a:r>
                        <a:rPr lang="uz-Cyrl-UZ" sz="1800" b="1" dirty="0">
                          <a:solidFill>
                            <a:srgbClr val="7030A0"/>
                          </a:solidFill>
                          <a:latin typeface="Arial" pitchFamily="34" charset="0"/>
                          <a:ea typeface="Times New Roman"/>
                          <a:cs typeface="Arial" pitchFamily="34" charset="0"/>
                        </a:rPr>
                        <a:t>Кўрсаткичлар</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a:solidFill>
                            <a:srgbClr val="7030A0"/>
                          </a:solidFill>
                          <a:latin typeface="Arial" pitchFamily="34" charset="0"/>
                          <a:ea typeface="Times New Roman"/>
                          <a:cs typeface="Arial" pitchFamily="34" charset="0"/>
                        </a:rPr>
                        <a:t>Имкониятар</a:t>
                      </a:r>
                      <a:endParaRPr lang="ru-RU" sz="1800" b="1">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smtClean="0">
                          <a:solidFill>
                            <a:srgbClr val="7030A0"/>
                          </a:solidFill>
                          <a:latin typeface="Arial" pitchFamily="34" charset="0"/>
                          <a:ea typeface="Times New Roman"/>
                          <a:cs typeface="Arial" pitchFamily="34" charset="0"/>
                        </a:rPr>
                        <a:t>1.Активларнинг </a:t>
                      </a:r>
                      <a:r>
                        <a:rPr lang="uz-Cyrl-UZ" sz="1800" b="1" dirty="0">
                          <a:solidFill>
                            <a:srgbClr val="7030A0"/>
                          </a:solidFill>
                          <a:latin typeface="Arial" pitchFamily="34" charset="0"/>
                          <a:ea typeface="Times New Roman"/>
                          <a:cs typeface="Arial" pitchFamily="34" charset="0"/>
                        </a:rPr>
                        <a:t>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3.3</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2.Жорий активларнинг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40.9</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3.Узоқ муддатли активларнингрентабеллиги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1.8</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4.Асосий воситаларнинг рентабеллиги </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18.4</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5.Айланма актвиларнинг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25.9</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6.Ўз маблағларининг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2.9</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7.Карз капиталининг ўрентабеллиги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11.0</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8.Инвестицияланган капиталнинг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40.5</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468">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9.Ходимларга ва улар номидан қилинган ҳаражатлар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28.9</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10.Сотув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20.7</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34">
                <a:tc>
                  <a:txBody>
                    <a:bodyPr/>
                    <a:lstStyle/>
                    <a:p>
                      <a:pPr algn="l">
                        <a:lnSpc>
                          <a:spcPct val="107000"/>
                        </a:lnSpc>
                        <a:spcAft>
                          <a:spcPts val="0"/>
                        </a:spcAft>
                      </a:pPr>
                      <a:r>
                        <a:rPr lang="uz-Cyrl-UZ" sz="1800" b="1" dirty="0">
                          <a:solidFill>
                            <a:srgbClr val="7030A0"/>
                          </a:solidFill>
                          <a:latin typeface="Arial" pitchFamily="34" charset="0"/>
                          <a:ea typeface="Times New Roman"/>
                          <a:cs typeface="Arial" pitchFamily="34" charset="0"/>
                        </a:rPr>
                        <a:t>11.Ишлаб чиқариш рентабеллиги</a:t>
                      </a:r>
                      <a:endParaRPr lang="ru-RU" sz="1800" b="1" dirty="0">
                        <a:solidFill>
                          <a:srgbClr val="7030A0"/>
                        </a:solidFill>
                        <a:latin typeface="Arial" pitchFamily="34" charset="0"/>
                        <a:ea typeface="Times New Roman"/>
                        <a:cs typeface="Arial"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800" b="1" dirty="0" smtClean="0">
                          <a:solidFill>
                            <a:srgbClr val="7030A0"/>
                          </a:solidFill>
                          <a:latin typeface="Arial" pitchFamily="34" charset="0"/>
                          <a:ea typeface="Times New Roman"/>
                          <a:cs typeface="Arial" pitchFamily="34" charset="0"/>
                        </a:rPr>
                        <a:t>18.0</a:t>
                      </a:r>
                      <a:endParaRPr lang="ru-RU" sz="1800" b="1" dirty="0">
                        <a:solidFill>
                          <a:srgbClr val="7030A0"/>
                        </a:solidFill>
                        <a:latin typeface="Arial" pitchFamily="34" charset="0"/>
                        <a:ea typeface="Times New Roman"/>
                        <a:cs typeface="Arial"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Фойдаланилган адабиётлар рўйхати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10000"/>
              </a:lnSpc>
              <a:spcBef>
                <a:spcPts val="0"/>
              </a:spcBef>
              <a:buNone/>
            </a:pPr>
            <a:r>
              <a:rPr lang="ru-RU" sz="2400" dirty="0" smtClean="0">
                <a:solidFill>
                  <a:srgbClr val="7030A0"/>
                </a:solidFill>
                <a:latin typeface="Arial" pitchFamily="34" charset="0"/>
                <a:cs typeface="Arial" pitchFamily="34" charset="0"/>
              </a:rPr>
              <a:t>1. </a:t>
            </a:r>
            <a:r>
              <a:rPr lang="ru-RU" sz="2400" dirty="0" err="1" smtClean="0">
                <a:solidFill>
                  <a:srgbClr val="7030A0"/>
                </a:solidFill>
                <a:latin typeface="Arial" pitchFamily="34" charset="0"/>
                <a:cs typeface="Arial" pitchFamily="34" charset="0"/>
              </a:rPr>
              <a:t>Заббарова</a:t>
            </a:r>
            <a:r>
              <a:rPr lang="ru-RU" sz="2400" dirty="0" smtClean="0">
                <a:solidFill>
                  <a:srgbClr val="7030A0"/>
                </a:solidFill>
                <a:latin typeface="Arial" pitchFamily="34" charset="0"/>
                <a:cs typeface="Arial" pitchFamily="34" charset="0"/>
              </a:rPr>
              <a:t> О. Бухгалтерская отчетность организации. – Москва: Дело, 2005.</a:t>
            </a:r>
          </a:p>
          <a:p>
            <a:pPr algn="ctr">
              <a:lnSpc>
                <a:spcPct val="110000"/>
              </a:lnSpc>
              <a:spcBef>
                <a:spcPts val="0"/>
              </a:spcBef>
              <a:buNone/>
            </a:pPr>
            <a:r>
              <a:rPr lang="ru-RU" sz="2400" dirty="0" smtClean="0">
                <a:solidFill>
                  <a:srgbClr val="7030A0"/>
                </a:solidFill>
                <a:latin typeface="Arial" pitchFamily="34" charset="0"/>
                <a:cs typeface="Arial" pitchFamily="34" charset="0"/>
              </a:rPr>
              <a:t>2. </a:t>
            </a:r>
            <a:r>
              <a:rPr lang="ru-RU" sz="2400" dirty="0" err="1" smtClean="0">
                <a:solidFill>
                  <a:srgbClr val="7030A0"/>
                </a:solidFill>
                <a:latin typeface="Arial" pitchFamily="34" charset="0"/>
                <a:cs typeface="Arial" pitchFamily="34" charset="0"/>
              </a:rPr>
              <a:t>Чхиквадзе</a:t>
            </a:r>
            <a:r>
              <a:rPr lang="ru-RU" sz="2400" dirty="0" smtClean="0">
                <a:solidFill>
                  <a:srgbClr val="7030A0"/>
                </a:solidFill>
                <a:latin typeface="Arial" pitchFamily="34" charset="0"/>
                <a:cs typeface="Arial" pitchFamily="34" charset="0"/>
              </a:rPr>
              <a:t> Н. Международные стандарты учёта и финансовой отчетности. – Москва: Финансы и статистика, 2015.</a:t>
            </a:r>
          </a:p>
          <a:p>
            <a:pPr algn="ctr">
              <a:lnSpc>
                <a:spcPct val="110000"/>
              </a:lnSpc>
              <a:spcBef>
                <a:spcPts val="0"/>
              </a:spcBef>
              <a:buNone/>
            </a:pPr>
            <a:r>
              <a:rPr lang="ru-RU" sz="2400" dirty="0" smtClean="0">
                <a:solidFill>
                  <a:srgbClr val="7030A0"/>
                </a:solidFill>
                <a:latin typeface="Arial" pitchFamily="34" charset="0"/>
                <a:cs typeface="Arial" pitchFamily="34" charset="0"/>
              </a:rPr>
              <a:t>3. </a:t>
            </a:r>
            <a:r>
              <a:rPr lang="ru-RU" sz="2400" dirty="0" err="1" smtClean="0">
                <a:solidFill>
                  <a:srgbClr val="7030A0"/>
                </a:solidFill>
                <a:latin typeface="Arial" pitchFamily="34" charset="0"/>
                <a:cs typeface="Arial" pitchFamily="34" charset="0"/>
              </a:rPr>
              <a:t>Дыбаль</a:t>
            </a:r>
            <a:r>
              <a:rPr lang="ru-RU" sz="2400" dirty="0" smtClean="0">
                <a:solidFill>
                  <a:srgbClr val="7030A0"/>
                </a:solidFill>
                <a:latin typeface="Arial" pitchFamily="34" charset="0"/>
                <a:cs typeface="Arial" pitchFamily="34" charset="0"/>
              </a:rPr>
              <a:t> С.В., </a:t>
            </a:r>
            <a:r>
              <a:rPr lang="ru-RU" sz="2400" dirty="0" err="1" smtClean="0">
                <a:solidFill>
                  <a:srgbClr val="7030A0"/>
                </a:solidFill>
                <a:latin typeface="Arial" pitchFamily="34" charset="0"/>
                <a:cs typeface="Arial" pitchFamily="34" charset="0"/>
              </a:rPr>
              <a:t>Дыбаль</a:t>
            </a:r>
            <a:r>
              <a:rPr lang="ru-RU" sz="2400" dirty="0" smtClean="0">
                <a:solidFill>
                  <a:srgbClr val="7030A0"/>
                </a:solidFill>
                <a:latin typeface="Arial" pitchFamily="34" charset="0"/>
                <a:cs typeface="Arial" pitchFamily="34" charset="0"/>
              </a:rPr>
              <a:t> М.А. Финансовый анализ. – Москва: КНОРУС, 2019. </a:t>
            </a:r>
          </a:p>
          <a:p>
            <a:pPr algn="ctr">
              <a:lnSpc>
                <a:spcPct val="110000"/>
              </a:lnSpc>
              <a:spcBef>
                <a:spcPts val="0"/>
              </a:spcBef>
              <a:buNone/>
            </a:pPr>
            <a:r>
              <a:rPr lang="ru-RU" sz="2400" dirty="0" smtClean="0">
                <a:solidFill>
                  <a:srgbClr val="7030A0"/>
                </a:solidFill>
                <a:latin typeface="Arial" pitchFamily="34" charset="0"/>
                <a:cs typeface="Arial" pitchFamily="34" charset="0"/>
              </a:rPr>
              <a:t>4. </a:t>
            </a:r>
            <a:r>
              <a:rPr lang="ru-RU" sz="2400" dirty="0" err="1" smtClean="0">
                <a:solidFill>
                  <a:srgbClr val="7030A0"/>
                </a:solidFill>
                <a:latin typeface="Arial" pitchFamily="34" charset="0"/>
                <a:cs typeface="Arial" pitchFamily="34" charset="0"/>
              </a:rPr>
              <a:t>Бернстайн</a:t>
            </a:r>
            <a:r>
              <a:rPr lang="ru-RU" sz="2400" dirty="0" smtClean="0">
                <a:solidFill>
                  <a:srgbClr val="7030A0"/>
                </a:solidFill>
                <a:latin typeface="Arial" pitchFamily="34" charset="0"/>
                <a:cs typeface="Arial" pitchFamily="34" charset="0"/>
              </a:rPr>
              <a:t> Л.А. Анализ финансовой отчетности. Пер. с англ. – Москва: Финансы и статистика, 2002. </a:t>
            </a:r>
          </a:p>
          <a:p>
            <a:pPr algn="ctr">
              <a:lnSpc>
                <a:spcPct val="110000"/>
              </a:lnSpc>
              <a:spcBef>
                <a:spcPts val="0"/>
              </a:spcBef>
              <a:buNone/>
            </a:pPr>
            <a:r>
              <a:rPr lang="ru-RU" sz="2400" dirty="0" smtClean="0">
                <a:solidFill>
                  <a:srgbClr val="7030A0"/>
                </a:solidFill>
                <a:latin typeface="Arial" pitchFamily="34" charset="0"/>
                <a:cs typeface="Arial" pitchFamily="34" charset="0"/>
              </a:rPr>
              <a:t>5. </a:t>
            </a:r>
            <a:r>
              <a:rPr lang="ru-RU" sz="2400" dirty="0" err="1" smtClean="0">
                <a:solidFill>
                  <a:srgbClr val="7030A0"/>
                </a:solidFill>
                <a:latin typeface="Arial" pitchFamily="34" charset="0"/>
                <a:cs typeface="Arial" pitchFamily="34" charset="0"/>
              </a:rPr>
              <a:t>МакЛайни</a:t>
            </a:r>
            <a:r>
              <a:rPr lang="ru-RU" sz="2400" dirty="0" smtClean="0">
                <a:solidFill>
                  <a:srgbClr val="7030A0"/>
                </a:solidFill>
                <a:latin typeface="Arial" pitchFamily="34" charset="0"/>
                <a:cs typeface="Arial" pitchFamily="34" charset="0"/>
              </a:rPr>
              <a:t> Э.,  </a:t>
            </a:r>
            <a:r>
              <a:rPr lang="ru-RU" sz="2400" dirty="0" err="1" smtClean="0">
                <a:solidFill>
                  <a:srgbClr val="7030A0"/>
                </a:solidFill>
                <a:latin typeface="Arial" pitchFamily="34" charset="0"/>
                <a:cs typeface="Arial" pitchFamily="34" charset="0"/>
              </a:rPr>
              <a:t>Этрилл</a:t>
            </a:r>
            <a:r>
              <a:rPr lang="ru-RU" sz="2400" dirty="0" smtClean="0">
                <a:solidFill>
                  <a:srgbClr val="7030A0"/>
                </a:solidFill>
                <a:latin typeface="Arial" pitchFamily="34" charset="0"/>
                <a:cs typeface="Arial" pitchFamily="34" charset="0"/>
              </a:rPr>
              <a:t> П. Финансовый менеджмент и управленческий учёт для руководителей и бизнесменов. – Москва: </a:t>
            </a:r>
            <a:r>
              <a:rPr lang="ru-RU" sz="2400" dirty="0" err="1" smtClean="0">
                <a:solidFill>
                  <a:srgbClr val="7030A0"/>
                </a:solidFill>
                <a:latin typeface="Arial" pitchFamily="34" charset="0"/>
                <a:cs typeface="Arial" pitchFamily="34" charset="0"/>
              </a:rPr>
              <a:t>Альпина</a:t>
            </a:r>
            <a:r>
              <a:rPr lang="ru-RU" sz="2400" dirty="0" smtClean="0">
                <a:solidFill>
                  <a:srgbClr val="7030A0"/>
                </a:solidFill>
                <a:latin typeface="Arial" pitchFamily="34" charset="0"/>
                <a:cs typeface="Arial" pitchFamily="34" charset="0"/>
              </a:rPr>
              <a:t> </a:t>
            </a:r>
            <a:r>
              <a:rPr lang="ru-RU" sz="2400" dirty="0" err="1" smtClean="0">
                <a:solidFill>
                  <a:srgbClr val="7030A0"/>
                </a:solidFill>
                <a:latin typeface="Arial" pitchFamily="34" charset="0"/>
                <a:cs typeface="Arial" pitchFamily="34" charset="0"/>
              </a:rPr>
              <a:t>Паблишер</a:t>
            </a:r>
            <a:r>
              <a:rPr lang="ru-RU" sz="2400" dirty="0" smtClean="0">
                <a:solidFill>
                  <a:srgbClr val="7030A0"/>
                </a:solidFill>
                <a:latin typeface="Arial" pitchFamily="34" charset="0"/>
                <a:cs typeface="Arial" pitchFamily="34" charset="0"/>
              </a:rPr>
              <a:t>, 2020.</a:t>
            </a:r>
          </a:p>
          <a:p>
            <a:pPr algn="ctr">
              <a:lnSpc>
                <a:spcPct val="110000"/>
              </a:lnSpc>
              <a:spcBef>
                <a:spcPts val="0"/>
              </a:spcBef>
              <a:buNone/>
            </a:pPr>
            <a:r>
              <a:rPr lang="en-US" sz="2400" dirty="0" smtClean="0">
                <a:solidFill>
                  <a:srgbClr val="7030A0"/>
                </a:solidFill>
                <a:latin typeface="Arial" pitchFamily="34" charset="0"/>
                <a:cs typeface="Arial" pitchFamily="34" charset="0"/>
              </a:rPr>
              <a:t>6. Graham B., Meredith S. The Interpretation of Financial Statements. – New York: HarperCollins </a:t>
            </a:r>
            <a:r>
              <a:rPr lang="en-US" sz="2400" dirty="0" err="1" smtClean="0">
                <a:solidFill>
                  <a:srgbClr val="7030A0"/>
                </a:solidFill>
                <a:latin typeface="Arial" pitchFamily="34" charset="0"/>
                <a:cs typeface="Arial" pitchFamily="34" charset="0"/>
              </a:rPr>
              <a:t>Pablishers</a:t>
            </a:r>
            <a:r>
              <a:rPr lang="en-US" sz="2400" dirty="0" smtClean="0">
                <a:solidFill>
                  <a:srgbClr val="7030A0"/>
                </a:solidFill>
                <a:latin typeface="Arial" pitchFamily="34" charset="0"/>
                <a:cs typeface="Arial" pitchFamily="34" charset="0"/>
              </a:rPr>
              <a:t> Inc, 2011</a:t>
            </a:r>
            <a:r>
              <a:rPr lang="uz-Cyrl-UZ" sz="2400" dirty="0" smtClean="0">
                <a:solidFill>
                  <a:srgbClr val="7030A0"/>
                </a:solidFill>
                <a:latin typeface="Arial" pitchFamily="34" charset="0"/>
                <a:cs typeface="Arial" pitchFamily="34" charset="0"/>
              </a:rPr>
              <a:t>.</a:t>
            </a:r>
            <a:endParaRPr lang="ru-RU" sz="2400"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685</TotalTime>
  <Words>2284</Words>
  <Application>Microsoft Office PowerPoint</Application>
  <PresentationFormat>Экран (4:3)</PresentationFormat>
  <Paragraphs>410</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Бизнес ва тадбиркорлик олий мактаби Кафедра:  Инвестициялар ва лойиҳа бошқаруви Фан: Тадбиркорлик ва инновациялар Мавзу: Тадбиркорлик субъектларининг  “Фойда ва зарарлар тўғрисида”ги ҳисоботи Business entities Profit and Loss Statement</vt:lpstr>
      <vt:lpstr>Маъруза режаси</vt:lpstr>
      <vt:lpstr>1. “Фойда ва зарарлар тўғрисида”ги ҳисоботнинг аҳамияти</vt:lpstr>
      <vt:lpstr>1. “Фойда ва зарарлар тўғрисида”ги ҳисоботнинг аҳамияти</vt:lpstr>
      <vt:lpstr>1. “Фойда ва зарарлар тўғрисида”ги ҳисоботнинг аҳамияти</vt:lpstr>
      <vt:lpstr>1. “Фойда ва зарарлар тўғрисида”ги ҳисоботнинг аҳамияти</vt:lpstr>
      <vt:lpstr>1. “Фойда ва зарарлар тўғрисида”ги ҳисоботнинг аҳамияти</vt:lpstr>
      <vt:lpstr>Акциядорлик жамиятларида фойданинг тақсимланиши</vt:lpstr>
      <vt:lpstr>1. “Фойда ва зарарлар тўғрисида”ги ҳисоботнинг аҳамияти</vt:lpstr>
      <vt:lpstr>1. “Фойда ва зарарлар тўғрисида”ги ҳисоботнинг аҳамияти</vt:lpstr>
      <vt:lpstr>1. “Фойда ва зарарлар тўғрисида”ги ҳисоботнинг аҳамияти</vt:lpstr>
      <vt:lpstr>2. “Фойда ва зарарлар тўғрисида”ги ҳисоботнинг таркиби </vt:lpstr>
      <vt:lpstr>2. “Фойда ва зарарлар тўғрисида”ги ҳисоботнинг таркиби </vt:lpstr>
      <vt:lpstr>2. “Фойда ва зарарлар тўғрисида”ги ҳисоботнинг таркиби </vt:lpstr>
      <vt:lpstr>2. “Фойда ва зарарлар тўғрисида”ги ҳисоботнинг таркиби </vt:lpstr>
      <vt:lpstr>2. “Фойда ва зарарлар тўғрисида”ги ҳисоботнинг таркиби </vt:lpstr>
      <vt:lpstr>Молиявий натижага дахлдор бирликлар ва уларнинг узвийлиги [2] </vt:lpstr>
      <vt:lpstr>2. “Фойда ва зарарлар тўғрисида”ги ҳисоботнинг таркиби </vt:lpstr>
      <vt:lpstr>Молиявий таҳлилда ўрганиладиган кўрсаткичлар тизими [3]. </vt:lpstr>
      <vt:lpstr>Молиявий натижалар таҳлилида ўрганиладиган кўрсаткичлар тизими ва уларнинг таҳлили </vt:lpstr>
      <vt:lpstr>3.  Рентабеллик кўрсаткичлари ва уларга таъсир этувчи омиллар </vt:lpstr>
      <vt:lpstr>3.  Рентабеллик кўрсаткичлари ва уларга таъсир этувчи омиллар </vt:lpstr>
      <vt:lpstr>3.  Рентабеллик кўрсаткичлари ва уларга таъсир этувчи омиллар </vt:lpstr>
      <vt:lpstr>Маржинал даромад кўрсаткичлари [5]</vt:lpstr>
      <vt:lpstr>Маржинал фойда ва унинг омилли таҳлили ҳисоб- китоблари</vt:lpstr>
      <vt:lpstr>Маржинал фойда ва унинг омилли таҳлили ҳисоб- китоблари</vt:lpstr>
      <vt:lpstr>3.  Рентабеллик кўрсаткичлари ва уларга таъсир этувчи омиллар </vt:lpstr>
      <vt:lpstr>3.  Рентабеллик кўрсаткичлари ва уларга таъсир этувчи омиллар </vt:lpstr>
      <vt:lpstr>3.  Рентабеллик кўрсаткичлари ва уларга таъсир этувчи омиллар </vt:lpstr>
      <vt:lpstr>Рентабеллик ва уни ўстириш имолкниятлари ҳисоб-китоби</vt:lpstr>
      <vt:lpstr>Фойдаланилган адабиётлар рўйхати</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t.boboqulov</cp:lastModifiedBy>
  <cp:revision>287</cp:revision>
  <dcterms:created xsi:type="dcterms:W3CDTF">2020-11-17T03:35:27Z</dcterms:created>
  <dcterms:modified xsi:type="dcterms:W3CDTF">2021-11-11T12:26:46Z</dcterms:modified>
</cp:coreProperties>
</file>