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8" r:id="rId3"/>
    <p:sldId id="260" r:id="rId4"/>
    <p:sldId id="269" r:id="rId5"/>
    <p:sldId id="270" r:id="rId6"/>
    <p:sldId id="264" r:id="rId7"/>
    <p:sldId id="262" r:id="rId8"/>
    <p:sldId id="271" r:id="rId9"/>
    <p:sldId id="272" r:id="rId10"/>
    <p:sldId id="273" r:id="rId11"/>
    <p:sldId id="267"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0B375A"/>
    <a:srgbClr val="666699"/>
    <a:srgbClr val="9900FF"/>
    <a:srgbClr val="8896C4"/>
    <a:srgbClr val="5A5A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1" d="100"/>
          <a:sy n="51" d="100"/>
        </p:scale>
        <p:origin x="102" y="8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15.10.2021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68032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903462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731633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15.10.2021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28729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15.10.2021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431556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15.10.2021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240787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15.10.2021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047875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15.10.2021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738111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15.10.2021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355686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1C0CB076-E5A0-456E-A610-A8BC923179C8}" type="datetimeFigureOut">
              <a:rPr lang="ru-RU" smtClean="0"/>
              <a:t>15.10.2021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011636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707250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1691761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8161465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8882602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8803954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8533015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382645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45000"/>
                <a:lumOff val="55000"/>
              </a:schemeClr>
            </a:gs>
            <a:gs pos="100000">
              <a:schemeClr val="accent1">
                <a:lumMod val="45000"/>
                <a:lumOff val="55000"/>
              </a:schemeClr>
            </a:gs>
            <a:gs pos="99000">
              <a:srgbClr val="8896C4"/>
            </a:gs>
          </a:gsLst>
          <a:lin ang="540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1C0CB076-E5A0-456E-A610-A8BC923179C8}" type="datetimeFigureOut">
              <a:rPr lang="ru-RU" smtClean="0"/>
              <a:t>15.10.2021</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225361915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www.britannica.com/topic/division-of-labour" TargetMode="External"/><Relationship Id="rId2" Type="http://schemas.openxmlformats.org/officeDocument/2006/relationships/hyperlink" Target="https://www.britannica.com/technology/machine" TargetMode="External"/><Relationship Id="rId1" Type="http://schemas.openxmlformats.org/officeDocument/2006/relationships/slideLayout" Target="../slideLayouts/slideLayout6.xml"/><Relationship Id="rId6" Type="http://schemas.openxmlformats.org/officeDocument/2006/relationships/image" Target="../media/image5.jpg"/><Relationship Id="rId5" Type="http://schemas.openxmlformats.org/officeDocument/2006/relationships/image" Target="../media/image4.jpeg"/><Relationship Id="rId4" Type="http://schemas.openxmlformats.org/officeDocument/2006/relationships/hyperlink" Target="https://www.britannica.com/technology/aerospace-industry"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image" Target="../media/image14.emf"/><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s://www.britannica.com/" TargetMode="External"/><Relationship Id="rId2" Type="http://schemas.openxmlformats.org/officeDocument/2006/relationships/hyperlink" Target="https://www.vedantu.com/geography/what-are-manufacturing-industries" TargetMode="External"/><Relationship Id="rId1" Type="http://schemas.openxmlformats.org/officeDocument/2006/relationships/slideLayout" Target="../slideLayouts/slideLayout6.xml"/><Relationship Id="rId5" Type="http://schemas.openxmlformats.org/officeDocument/2006/relationships/hyperlink" Target="https://www.revfine.com/" TargetMode="External"/><Relationship Id="rId4" Type="http://schemas.openxmlformats.org/officeDocument/2006/relationships/hyperlink" Target="https://www.indeed.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8083" y="2094509"/>
            <a:ext cx="8627165" cy="3416320"/>
          </a:xfrm>
          <a:prstGeom prst="rect">
            <a:avLst/>
          </a:prstGeom>
          <a:noFill/>
        </p:spPr>
        <p:txBody>
          <a:bodyPr wrap="square" rtlCol="0">
            <a:spAutoFit/>
          </a:bodyPr>
          <a:lstStyle/>
          <a:p>
            <a:pPr algn="ctr"/>
            <a:endParaRPr lang="en-US" sz="3600" b="1" dirty="0" smtClean="0">
              <a:solidFill>
                <a:srgbClr val="CDC386"/>
              </a:solidFill>
              <a:latin typeface="Times New Roman" panose="02020603050405020304" pitchFamily="18" charset="0"/>
              <a:cs typeface="Times New Roman" panose="02020603050405020304" pitchFamily="18" charset="0"/>
            </a:endParaRPr>
          </a:p>
          <a:p>
            <a:pPr algn="ctr"/>
            <a:r>
              <a:rPr lang="en-US" sz="3600" b="1" dirty="0" smtClean="0">
                <a:solidFill>
                  <a:srgbClr val="333399"/>
                </a:solidFill>
                <a:latin typeface="Times New Roman" panose="02020603050405020304" pitchFamily="18" charset="0"/>
                <a:cs typeface="Times New Roman" panose="02020603050405020304" pitchFamily="18" charset="0"/>
              </a:rPr>
              <a:t>Business </a:t>
            </a:r>
            <a:r>
              <a:rPr lang="en-US" sz="3600" b="1" dirty="0">
                <a:solidFill>
                  <a:srgbClr val="333399"/>
                </a:solidFill>
                <a:latin typeface="Times New Roman" panose="02020603050405020304" pitchFamily="18" charset="0"/>
                <a:cs typeface="Times New Roman" panose="02020603050405020304" pitchFamily="18" charset="0"/>
              </a:rPr>
              <a:t>English </a:t>
            </a:r>
            <a:r>
              <a:rPr lang="en-US" sz="3600" b="1" dirty="0" smtClean="0">
                <a:solidFill>
                  <a:srgbClr val="333399"/>
                </a:solidFill>
                <a:latin typeface="Times New Roman" panose="02020603050405020304" pitchFamily="18" charset="0"/>
                <a:cs typeface="Times New Roman" panose="02020603050405020304" pitchFamily="18" charset="0"/>
              </a:rPr>
              <a:t>Course</a:t>
            </a:r>
            <a:endParaRPr lang="en-US" sz="3600" b="1" dirty="0">
              <a:solidFill>
                <a:srgbClr val="333399"/>
              </a:solidFill>
              <a:latin typeface="Times New Roman" panose="02020603050405020304" pitchFamily="18" charset="0"/>
              <a:cs typeface="Times New Roman" panose="02020603050405020304" pitchFamily="18" charset="0"/>
            </a:endParaRPr>
          </a:p>
          <a:p>
            <a:pPr algn="ctr"/>
            <a:r>
              <a:rPr lang="en-US" sz="3600" b="1" dirty="0" smtClean="0">
                <a:solidFill>
                  <a:srgbClr val="333399"/>
                </a:solidFill>
                <a:latin typeface="Times New Roman" panose="02020603050405020304" pitchFamily="18" charset="0"/>
                <a:cs typeface="Times New Roman" panose="02020603050405020304" pitchFamily="18" charset="0"/>
              </a:rPr>
              <a:t>Chapter 1</a:t>
            </a:r>
          </a:p>
          <a:p>
            <a:pPr algn="ctr"/>
            <a:r>
              <a:rPr lang="en-US" sz="3600" b="1" dirty="0" smtClean="0">
                <a:solidFill>
                  <a:srgbClr val="333399"/>
                </a:solidFill>
                <a:latin typeface="Times New Roman" panose="02020603050405020304" pitchFamily="18" charset="0"/>
                <a:cs typeface="Times New Roman" panose="02020603050405020304" pitchFamily="18" charset="0"/>
              </a:rPr>
              <a:t>Manufacturing </a:t>
            </a:r>
            <a:r>
              <a:rPr lang="en-US" sz="3600" b="1" dirty="0" smtClean="0">
                <a:solidFill>
                  <a:srgbClr val="333399"/>
                </a:solidFill>
                <a:latin typeface="Times New Roman" panose="02020603050405020304" pitchFamily="18" charset="0"/>
                <a:cs typeface="Times New Roman" panose="02020603050405020304" pitchFamily="18" charset="0"/>
              </a:rPr>
              <a:t>and </a:t>
            </a:r>
            <a:r>
              <a:rPr lang="en-US" sz="3600" b="1" dirty="0" smtClean="0">
                <a:solidFill>
                  <a:srgbClr val="333399"/>
                </a:solidFill>
                <a:latin typeface="Times New Roman" panose="02020603050405020304" pitchFamily="18" charset="0"/>
                <a:cs typeface="Times New Roman" panose="02020603050405020304" pitchFamily="18" charset="0"/>
              </a:rPr>
              <a:t>services</a:t>
            </a:r>
          </a:p>
          <a:p>
            <a:pPr algn="ctr"/>
            <a:r>
              <a:rPr lang="en-US" sz="3600" b="1" dirty="0" smtClean="0">
                <a:solidFill>
                  <a:srgbClr val="333399"/>
                </a:solidFill>
                <a:latin typeface="Times New Roman" panose="02020603050405020304" pitchFamily="18" charset="0"/>
                <a:cs typeface="Times New Roman" panose="02020603050405020304" pitchFamily="18" charset="0"/>
              </a:rPr>
              <a:t>Lecturer: </a:t>
            </a:r>
            <a:r>
              <a:rPr lang="en-US" sz="3200" b="1" dirty="0" err="1" smtClean="0">
                <a:solidFill>
                  <a:srgbClr val="333399"/>
                </a:solidFill>
                <a:latin typeface="Times New Roman" panose="02020603050405020304" pitchFamily="18" charset="0"/>
                <a:cs typeface="Times New Roman" panose="02020603050405020304" pitchFamily="18" charset="0"/>
              </a:rPr>
              <a:t>N.A.Mukhitdinova</a:t>
            </a:r>
            <a:r>
              <a:rPr lang="en-US" sz="3200" b="1" dirty="0" smtClean="0">
                <a:solidFill>
                  <a:srgbClr val="333399"/>
                </a:solidFill>
                <a:latin typeface="Times New Roman" panose="02020603050405020304" pitchFamily="18" charset="0"/>
                <a:cs typeface="Times New Roman" panose="02020603050405020304" pitchFamily="18" charset="0"/>
              </a:rPr>
              <a:t>, PhD</a:t>
            </a:r>
            <a:endParaRPr lang="en-US" sz="3200" b="1" dirty="0">
              <a:solidFill>
                <a:srgbClr val="333399"/>
              </a:solidFill>
              <a:latin typeface="Times New Roman" panose="02020603050405020304" pitchFamily="18" charset="0"/>
              <a:cs typeface="Times New Roman" panose="02020603050405020304" pitchFamily="18" charset="0"/>
            </a:endParaRPr>
          </a:p>
          <a:p>
            <a:pPr algn="ctr"/>
            <a:endParaRPr lang="en-US" sz="3600" b="1" dirty="0">
              <a:solidFill>
                <a:srgbClr val="CDC386"/>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43283" y="116655"/>
            <a:ext cx="2416766" cy="2416766"/>
          </a:xfrm>
          <a:prstGeom prst="rect">
            <a:avLst/>
          </a:prstGeom>
        </p:spPr>
      </p:pic>
    </p:spTree>
    <p:extLst>
      <p:ext uri="{BB962C8B-B14F-4D97-AF65-F5344CB8AC3E}">
        <p14:creationId xmlns:p14="http://schemas.microsoft.com/office/powerpoint/2010/main" val="1278630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884625" y="2000236"/>
            <a:ext cx="5953497" cy="3028964"/>
          </a:xfrm>
        </p:spPr>
        <p:txBody>
          <a:bodyPr>
            <a:noAutofit/>
          </a:bodyPr>
          <a:lstStyle/>
          <a:p>
            <a:pPr algn="just"/>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r>
              <a:rPr lang="en-US" sz="2400" cap="none" dirty="0" smtClean="0">
                <a:solidFill>
                  <a:srgbClr val="333399"/>
                </a:solidFill>
                <a:latin typeface="Times New Roman" panose="02020603050405020304" pitchFamily="18" charset="0"/>
                <a:cs typeface="Times New Roman" panose="02020603050405020304" pitchFamily="18" charset="0"/>
              </a:rPr>
              <a:t>Any general business activity or commercial enterprise that can be isolated from others, such as the tourist industry or the entertainment industry.</a:t>
            </a:r>
            <a:br>
              <a:rPr lang="en-US" sz="2400" cap="none" dirty="0" smtClean="0">
                <a:solidFill>
                  <a:srgbClr val="333399"/>
                </a:solidFill>
                <a:latin typeface="Times New Roman" panose="02020603050405020304" pitchFamily="18" charset="0"/>
                <a:cs typeface="Times New Roman" panose="02020603050405020304" pitchFamily="18" charset="0"/>
              </a:rPr>
            </a:br>
            <a:r>
              <a:rPr lang="en-US" sz="2400" cap="none" dirty="0" smtClean="0">
                <a:solidFill>
                  <a:srgbClr val="333399"/>
                </a:solidFill>
                <a:latin typeface="Times New Roman" panose="02020603050405020304" pitchFamily="18" charset="0"/>
                <a:cs typeface="Times New Roman" panose="02020603050405020304" pitchFamily="18" charset="0"/>
              </a:rPr>
              <a:t/>
            </a:r>
            <a:br>
              <a:rPr lang="en-US" sz="2400" cap="none" dirty="0" smtClean="0">
                <a:solidFill>
                  <a:srgbClr val="333399"/>
                </a:solidFill>
                <a:latin typeface="Times New Roman" panose="02020603050405020304" pitchFamily="18" charset="0"/>
                <a:cs typeface="Times New Roman" panose="02020603050405020304" pitchFamily="18" charset="0"/>
              </a:rPr>
            </a:br>
            <a:r>
              <a:rPr lang="en-US" sz="2400" b="1" cap="none" dirty="0" smtClean="0">
                <a:solidFill>
                  <a:srgbClr val="333399"/>
                </a:solidFill>
                <a:latin typeface="Times New Roman" panose="02020603050405020304" pitchFamily="18" charset="0"/>
                <a:cs typeface="Times New Roman" panose="02020603050405020304" pitchFamily="18" charset="0"/>
              </a:rPr>
              <a:t>Industry</a:t>
            </a:r>
            <a:r>
              <a:rPr lang="en-US" sz="2400" cap="none" dirty="0" smtClean="0">
                <a:solidFill>
                  <a:srgbClr val="333399"/>
                </a:solidFill>
                <a:latin typeface="Times New Roman" panose="02020603050405020304" pitchFamily="18" charset="0"/>
                <a:cs typeface="Times New Roman" panose="02020603050405020304" pitchFamily="18" charset="0"/>
              </a:rPr>
              <a:t> (uncountable) is the production of materials and goods.  </a:t>
            </a:r>
            <a:r>
              <a:rPr lang="en-US" sz="2400" b="1" cap="none" dirty="0" smtClean="0">
                <a:solidFill>
                  <a:srgbClr val="333399"/>
                </a:solidFill>
                <a:latin typeface="Times New Roman" panose="02020603050405020304" pitchFamily="18" charset="0"/>
                <a:cs typeface="Times New Roman" panose="02020603050405020304" pitchFamily="18" charset="0"/>
              </a:rPr>
              <a:t>An industry</a:t>
            </a:r>
            <a:r>
              <a:rPr lang="en-US" sz="2400" cap="none" dirty="0" smtClean="0">
                <a:solidFill>
                  <a:srgbClr val="333399"/>
                </a:solidFill>
                <a:latin typeface="Times New Roman" panose="02020603050405020304" pitchFamily="18" charset="0"/>
                <a:cs typeface="Times New Roman" panose="02020603050405020304" pitchFamily="18" charset="0"/>
              </a:rPr>
              <a:t> (countable) is a particular type of business activity, not necessarily production.</a:t>
            </a:r>
            <a:endParaRPr lang="ru-RU" sz="2400" cap="none" dirty="0">
              <a:solidFill>
                <a:srgbClr val="333399"/>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477295" y="711051"/>
            <a:ext cx="9084365" cy="646331"/>
          </a:xfrm>
          <a:prstGeom prst="rect">
            <a:avLst/>
          </a:prstGeom>
        </p:spPr>
        <p:txBody>
          <a:bodyPr wrap="square">
            <a:spAutoFit/>
          </a:bodyPr>
          <a:lstStyle/>
          <a:p>
            <a:pPr algn="ctr"/>
            <a:r>
              <a:rPr lang="en-US" sz="3600" b="1" dirty="0">
                <a:solidFill>
                  <a:srgbClr val="333399"/>
                </a:solidFill>
                <a:latin typeface="Times New Roman" panose="02020603050405020304" pitchFamily="18" charset="0"/>
                <a:cs typeface="Times New Roman" panose="02020603050405020304" pitchFamily="18" charset="0"/>
              </a:rPr>
              <a:t>Industry</a:t>
            </a:r>
            <a:endParaRPr lang="ru-RU" sz="3600" b="1" dirty="0">
              <a:solidFill>
                <a:srgbClr val="333399"/>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8112" y="1741819"/>
            <a:ext cx="3181350" cy="1390650"/>
          </a:xfrm>
          <a:prstGeom prst="rect">
            <a:avLst/>
          </a:prstGeom>
          <a:ln>
            <a:noFill/>
          </a:ln>
          <a:effectLst>
            <a:outerShdw blurRad="292100" dist="139700" dir="2700000" algn="tl" rotWithShape="0">
              <a:srgbClr val="333333">
                <a:alpha val="65000"/>
              </a:srgbClr>
            </a:outerShdw>
          </a:effectLst>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8112" y="3771846"/>
            <a:ext cx="3181350" cy="205248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251671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85801" y="1944623"/>
            <a:ext cx="10934700" cy="3048818"/>
          </a:xfrm>
        </p:spPr>
        <p:txBody>
          <a:bodyPr>
            <a:noAutofit/>
          </a:bodyPr>
          <a:lstStyle/>
          <a:p>
            <a:pPr algn="just"/>
            <a:r>
              <a:rPr lang="en-US" sz="2800" b="1" cap="none" dirty="0" smtClean="0">
                <a:solidFill>
                  <a:srgbClr val="333399"/>
                </a:solidFill>
                <a:latin typeface="Times New Roman" panose="02020603050405020304" pitchFamily="18" charset="0"/>
                <a:cs typeface="Times New Roman" panose="02020603050405020304" pitchFamily="18" charset="0"/>
              </a:rPr>
              <a:t>Manufacturing</a:t>
            </a:r>
            <a:r>
              <a:rPr lang="en-US" sz="2800" cap="none" dirty="0" smtClean="0">
                <a:solidFill>
                  <a:srgbClr val="333399"/>
                </a:solidFill>
                <a:latin typeface="Times New Roman" panose="02020603050405020304" pitchFamily="18" charset="0"/>
                <a:cs typeface="Times New Roman" panose="02020603050405020304" pitchFamily="18" charset="0"/>
              </a:rPr>
              <a:t>, any industry that </a:t>
            </a:r>
            <a:r>
              <a:rPr lang="en-US" sz="2800" cap="none" dirty="0" smtClean="0">
                <a:solidFill>
                  <a:srgbClr val="333399"/>
                </a:solidFill>
                <a:latin typeface="Times New Roman" panose="02020603050405020304" pitchFamily="18" charset="0"/>
                <a:cs typeface="Times New Roman" panose="02020603050405020304" pitchFamily="18" charset="0"/>
              </a:rPr>
              <a:t>makes finished </a:t>
            </a:r>
            <a:r>
              <a:rPr lang="en-US" sz="2800" cap="none" dirty="0" smtClean="0">
                <a:solidFill>
                  <a:srgbClr val="333399"/>
                </a:solidFill>
                <a:latin typeface="Times New Roman" panose="02020603050405020304" pitchFamily="18" charset="0"/>
                <a:cs typeface="Times New Roman" panose="02020603050405020304" pitchFamily="18" charset="0"/>
              </a:rPr>
              <a:t>products from raw materials by the use of manual labor or </a:t>
            </a:r>
            <a:r>
              <a:rPr lang="en-US" sz="2800" u="sng" cap="none" dirty="0" smtClean="0">
                <a:solidFill>
                  <a:srgbClr val="333399"/>
                </a:solidFill>
                <a:latin typeface="Times New Roman" panose="02020603050405020304" pitchFamily="18" charset="0"/>
                <a:cs typeface="Times New Roman" panose="02020603050405020304" pitchFamily="18" charset="0"/>
                <a:hlinkClick r:id="rId2"/>
              </a:rPr>
              <a:t>machinery</a:t>
            </a:r>
            <a:r>
              <a:rPr lang="en-US" sz="2800" cap="none" dirty="0" smtClean="0">
                <a:solidFill>
                  <a:srgbClr val="333399"/>
                </a:solidFill>
                <a:latin typeface="Times New Roman" panose="02020603050405020304" pitchFamily="18" charset="0"/>
                <a:cs typeface="Times New Roman" panose="02020603050405020304" pitchFamily="18" charset="0"/>
              </a:rPr>
              <a:t> and that is usually carried out systematically with a </a:t>
            </a:r>
            <a:r>
              <a:rPr lang="en-US" sz="2800" cap="none" dirty="0" smtClean="0">
                <a:solidFill>
                  <a:srgbClr val="333399"/>
                </a:solidFill>
                <a:latin typeface="Times New Roman" panose="02020603050405020304" pitchFamily="18" charset="0"/>
                <a:cs typeface="Times New Roman" panose="02020603050405020304" pitchFamily="18" charset="0"/>
                <a:hlinkClick r:id="rId3"/>
              </a:rPr>
              <a:t>division of labor</a:t>
            </a:r>
            <a:r>
              <a:rPr lang="en-US" sz="2800" cap="none" dirty="0" smtClean="0">
                <a:solidFill>
                  <a:srgbClr val="333399"/>
                </a:solidFill>
                <a:latin typeface="Times New Roman" panose="02020603050405020304" pitchFamily="18" charset="0"/>
                <a:cs typeface="Times New Roman" panose="02020603050405020304" pitchFamily="18" charset="0"/>
              </a:rPr>
              <a:t>. In a more limited sense, manufacturing denotes the fabrication or assembly of components into finished products on a fairly large scale. Among the most important manufacturing industries are those that produce aircraft, automobiles, chemicals, clothing, computers, consumer electronics, electrical equipment, furniture, heavy machinery, refined petroleum products, ships, steel, and tools and dies</a:t>
            </a:r>
            <a:r>
              <a:rPr lang="en-US" sz="2800" cap="none" dirty="0" smtClean="0">
                <a:solidFill>
                  <a:srgbClr val="333399"/>
                </a:solidFill>
                <a:latin typeface="Times New Roman" panose="02020603050405020304" pitchFamily="18" charset="0"/>
                <a:cs typeface="Times New Roman" panose="02020603050405020304" pitchFamily="18" charset="0"/>
              </a:rPr>
              <a:t>...</a:t>
            </a:r>
            <a:r>
              <a:rPr lang="en-US" sz="2800" cap="none" dirty="0" smtClean="0">
                <a:latin typeface="Times New Roman" panose="02020603050405020304" pitchFamily="18" charset="0"/>
                <a:cs typeface="Times New Roman" panose="02020603050405020304" pitchFamily="18" charset="0"/>
                <a:hlinkClick r:id="rId4"/>
              </a:rPr>
              <a:t> </a:t>
            </a:r>
            <a:r>
              <a:rPr lang="ru-RU" sz="2800" cap="none" dirty="0" smtClean="0">
                <a:latin typeface="Times New Roman" panose="02020603050405020304" pitchFamily="18" charset="0"/>
                <a:cs typeface="Times New Roman" panose="02020603050405020304" pitchFamily="18" charset="0"/>
              </a:rPr>
              <a:t/>
            </a:r>
            <a:br>
              <a:rPr lang="ru-RU" sz="2800" cap="none" dirty="0" smtClean="0">
                <a:latin typeface="Times New Roman" panose="02020603050405020304" pitchFamily="18" charset="0"/>
                <a:cs typeface="Times New Roman" panose="02020603050405020304" pitchFamily="18" charset="0"/>
              </a:rPr>
            </a:br>
            <a:r>
              <a:rPr lang="en-US" sz="2800" cap="none" dirty="0" smtClean="0">
                <a:solidFill>
                  <a:schemeClr val="tx2">
                    <a:lumMod val="75000"/>
                  </a:schemeClr>
                </a:solidFill>
                <a:latin typeface="Times New Roman" panose="02020603050405020304" pitchFamily="18" charset="0"/>
                <a:cs typeface="Times New Roman" panose="02020603050405020304" pitchFamily="18" charset="0"/>
              </a:rPr>
              <a:t/>
            </a:r>
            <a:br>
              <a:rPr lang="en-US" sz="2800" cap="none" dirty="0" smtClean="0">
                <a:solidFill>
                  <a:schemeClr val="tx2">
                    <a:lumMod val="75000"/>
                  </a:schemeClr>
                </a:solidFill>
                <a:latin typeface="Times New Roman" panose="02020603050405020304" pitchFamily="18" charset="0"/>
                <a:cs typeface="Times New Roman" panose="02020603050405020304" pitchFamily="18" charset="0"/>
              </a:rPr>
            </a:br>
            <a:r>
              <a:rPr lang="en-US" sz="2800" dirty="0">
                <a:solidFill>
                  <a:schemeClr val="tx2">
                    <a:lumMod val="75000"/>
                  </a:schemeClr>
                </a:solidFill>
                <a:latin typeface="Times New Roman" panose="02020603050405020304" pitchFamily="18" charset="0"/>
                <a:cs typeface="Times New Roman" panose="02020603050405020304" pitchFamily="18" charset="0"/>
              </a:rPr>
              <a:t/>
            </a:r>
            <a:br>
              <a:rPr lang="en-US" sz="2800" dirty="0">
                <a:solidFill>
                  <a:schemeClr val="tx2">
                    <a:lumMod val="75000"/>
                  </a:schemeClr>
                </a:solidFill>
                <a:latin typeface="Times New Roman" panose="02020603050405020304" pitchFamily="18" charset="0"/>
                <a:cs typeface="Times New Roman" panose="02020603050405020304" pitchFamily="18" charset="0"/>
              </a:rPr>
            </a:br>
            <a:endParaRPr lang="ru-RU" sz="28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068641" y="226943"/>
            <a:ext cx="5705061" cy="646331"/>
          </a:xfrm>
          <a:prstGeom prst="rect">
            <a:avLst/>
          </a:prstGeom>
        </p:spPr>
        <p:txBody>
          <a:bodyPr wrap="square">
            <a:spAutoFit/>
          </a:bodyPr>
          <a:lstStyle/>
          <a:p>
            <a:pPr algn="ctr"/>
            <a:r>
              <a:rPr lang="en-US" sz="3600" b="1" dirty="0" smtClean="0">
                <a:solidFill>
                  <a:srgbClr val="333399"/>
                </a:solidFill>
                <a:latin typeface="Times New Roman" panose="02020603050405020304" pitchFamily="18" charset="0"/>
                <a:cs typeface="Times New Roman" panose="02020603050405020304" pitchFamily="18" charset="0"/>
              </a:rPr>
              <a:t>What is Manufacturing?</a:t>
            </a:r>
            <a:endParaRPr lang="ru-RU" sz="3600" dirty="0">
              <a:solidFill>
                <a:srgbClr val="333399"/>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80043" y="4757689"/>
            <a:ext cx="2750042" cy="1833361"/>
          </a:xfrm>
          <a:prstGeom prst="rect">
            <a:avLst/>
          </a:prstGeom>
          <a:ln>
            <a:noFill/>
          </a:ln>
          <a:effectLst>
            <a:outerShdw blurRad="292100" dist="139700" dir="2700000" algn="tl" rotWithShape="0">
              <a:srgbClr val="333333">
                <a:alpha val="65000"/>
              </a:srgbClr>
            </a:outerShdw>
          </a:effectLst>
        </p:spPr>
      </p:pic>
      <p:pic>
        <p:nvPicPr>
          <p:cNvPr id="4" name="Рисунок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63403" y="4774876"/>
            <a:ext cx="2764177" cy="18161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9278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0500" y="88638"/>
            <a:ext cx="7143750" cy="6370975"/>
          </a:xfrm>
          <a:prstGeom prst="rect">
            <a:avLst/>
          </a:prstGeom>
        </p:spPr>
        <p:txBody>
          <a:bodyPr wrap="square">
            <a:spAutoFit/>
          </a:bodyPr>
          <a:lstStyle/>
          <a:p>
            <a:r>
              <a:rPr lang="en-US" sz="2400" b="1" dirty="0">
                <a:solidFill>
                  <a:srgbClr val="333399"/>
                </a:solidFill>
                <a:latin typeface="Times New Roman" panose="02020603050405020304" pitchFamily="18" charset="0"/>
                <a:cs typeface="Times New Roman" panose="02020603050405020304" pitchFamily="18" charset="0"/>
              </a:rPr>
              <a:t>Here are some Manufacturing industries</a:t>
            </a:r>
            <a:r>
              <a:rPr lang="en-US" sz="2400" dirty="0">
                <a:solidFill>
                  <a:srgbClr val="333399"/>
                </a:solidFill>
                <a:latin typeface="Times New Roman" panose="02020603050405020304" pitchFamily="18" charset="0"/>
                <a:cs typeface="Times New Roman" panose="02020603050405020304" pitchFamily="18" charset="0"/>
              </a:rPr>
              <a:t> that make up the </a:t>
            </a:r>
            <a:r>
              <a:rPr lang="en-US" sz="2400" b="1" dirty="0">
                <a:solidFill>
                  <a:srgbClr val="333399"/>
                </a:solidFill>
                <a:latin typeface="Times New Roman" panose="02020603050405020304" pitchFamily="18" charset="0"/>
                <a:cs typeface="Times New Roman" panose="02020603050405020304" pitchFamily="18" charset="0"/>
              </a:rPr>
              <a:t>manufacturing sector:</a:t>
            </a:r>
            <a:endParaRPr lang="ru-RU" sz="2400" dirty="0">
              <a:solidFill>
                <a:srgbClr val="333399"/>
              </a:solidFill>
              <a:latin typeface="Times New Roman" panose="02020603050405020304" pitchFamily="18" charset="0"/>
              <a:cs typeface="Times New Roman" panose="02020603050405020304" pitchFamily="18" charset="0"/>
            </a:endParaRPr>
          </a:p>
          <a:p>
            <a:r>
              <a:rPr lang="en-US" sz="2400" b="1" dirty="0" smtClean="0">
                <a:solidFill>
                  <a:srgbClr val="333399"/>
                </a:solidFill>
                <a:latin typeface="Times New Roman" panose="02020603050405020304" pitchFamily="18" charset="0"/>
                <a:cs typeface="Times New Roman" panose="02020603050405020304" pitchFamily="18" charset="0"/>
              </a:rPr>
              <a:t>The </a:t>
            </a:r>
            <a:r>
              <a:rPr lang="en-US" sz="2400" b="1" dirty="0">
                <a:solidFill>
                  <a:srgbClr val="333399"/>
                </a:solidFill>
                <a:latin typeface="Times New Roman" panose="02020603050405020304" pitchFamily="18" charset="0"/>
                <a:cs typeface="Times New Roman" panose="02020603050405020304" pitchFamily="18" charset="0"/>
              </a:rPr>
              <a:t>food sector </a:t>
            </a:r>
            <a:r>
              <a:rPr lang="en-US" sz="2400" dirty="0">
                <a:solidFill>
                  <a:srgbClr val="333399"/>
                </a:solidFill>
                <a:latin typeface="Times New Roman" panose="02020603050405020304" pitchFamily="18" charset="0"/>
                <a:cs typeface="Times New Roman" panose="02020603050405020304" pitchFamily="18" charset="0"/>
              </a:rPr>
              <a:t>of manufacturing transforms agricultural or livestock products into products for </a:t>
            </a:r>
            <a:r>
              <a:rPr lang="en-US" sz="2400" dirty="0" smtClean="0">
                <a:solidFill>
                  <a:srgbClr val="333399"/>
                </a:solidFill>
                <a:latin typeface="Times New Roman" panose="02020603050405020304" pitchFamily="18" charset="0"/>
                <a:cs typeface="Times New Roman" panose="02020603050405020304" pitchFamily="18" charset="0"/>
              </a:rPr>
              <a:t>consumption, </a:t>
            </a:r>
            <a:r>
              <a:rPr lang="en-US" sz="2400" dirty="0">
                <a:solidFill>
                  <a:srgbClr val="333399"/>
                </a:solidFill>
                <a:latin typeface="Times New Roman" panose="02020603050405020304" pitchFamily="18" charset="0"/>
                <a:cs typeface="Times New Roman" panose="02020603050405020304" pitchFamily="18" charset="0"/>
              </a:rPr>
              <a:t>examples are baked goods, grains, fruit and vegetable preserves, and animal meat</a:t>
            </a:r>
            <a:r>
              <a:rPr lang="en-US" sz="2400" dirty="0" smtClean="0">
                <a:solidFill>
                  <a:srgbClr val="333399"/>
                </a:solidFill>
                <a:latin typeface="Times New Roman" panose="02020603050405020304" pitchFamily="18" charset="0"/>
                <a:cs typeface="Times New Roman" panose="02020603050405020304" pitchFamily="18" charset="0"/>
              </a:rPr>
              <a:t>.</a:t>
            </a:r>
            <a:r>
              <a:rPr lang="uz-Cyrl-UZ" sz="2400" dirty="0" smtClean="0">
                <a:solidFill>
                  <a:srgbClr val="333399"/>
                </a:solidFill>
                <a:latin typeface="Times New Roman" panose="02020603050405020304" pitchFamily="18" charset="0"/>
                <a:cs typeface="Times New Roman" panose="02020603050405020304" pitchFamily="18" charset="0"/>
              </a:rPr>
              <a:t> </a:t>
            </a:r>
          </a:p>
          <a:p>
            <a:r>
              <a:rPr lang="en-US" sz="2400" b="1" dirty="0" smtClean="0">
                <a:solidFill>
                  <a:srgbClr val="333399"/>
                </a:solidFill>
                <a:latin typeface="Times New Roman" panose="02020603050405020304" pitchFamily="18" charset="0"/>
                <a:cs typeface="Times New Roman" panose="02020603050405020304" pitchFamily="18" charset="0"/>
              </a:rPr>
              <a:t>Textile </a:t>
            </a:r>
            <a:r>
              <a:rPr lang="en-US" sz="2400" b="1" dirty="0">
                <a:solidFill>
                  <a:srgbClr val="333399"/>
                </a:solidFill>
                <a:latin typeface="Times New Roman" panose="02020603050405020304" pitchFamily="18" charset="0"/>
                <a:cs typeface="Times New Roman" panose="02020603050405020304" pitchFamily="18" charset="0"/>
              </a:rPr>
              <a:t>manufacturers </a:t>
            </a:r>
            <a:r>
              <a:rPr lang="en-US" sz="2400" dirty="0">
                <a:solidFill>
                  <a:srgbClr val="333399"/>
                </a:solidFill>
                <a:latin typeface="Times New Roman" panose="02020603050405020304" pitchFamily="18" charset="0"/>
                <a:cs typeface="Times New Roman" panose="02020603050405020304" pitchFamily="18" charset="0"/>
              </a:rPr>
              <a:t>turn </a:t>
            </a:r>
            <a:r>
              <a:rPr lang="en-US" sz="2400" dirty="0" smtClean="0">
                <a:solidFill>
                  <a:srgbClr val="333399"/>
                </a:solidFill>
                <a:latin typeface="Times New Roman" panose="02020603050405020304" pitchFamily="18" charset="0"/>
                <a:cs typeface="Times New Roman" panose="02020603050405020304" pitchFamily="18" charset="0"/>
              </a:rPr>
              <a:t>fibers </a:t>
            </a:r>
            <a:r>
              <a:rPr lang="en-US" sz="2400" dirty="0">
                <a:solidFill>
                  <a:srgbClr val="333399"/>
                </a:solidFill>
                <a:latin typeface="Times New Roman" panose="02020603050405020304" pitchFamily="18" charset="0"/>
                <a:cs typeface="Times New Roman" panose="02020603050405020304" pitchFamily="18" charset="0"/>
              </a:rPr>
              <a:t>into usable fabrics that will eventually be transformed into consumer goods, examples are </a:t>
            </a:r>
            <a:r>
              <a:rPr lang="en-US" sz="2400" dirty="0" smtClean="0">
                <a:solidFill>
                  <a:srgbClr val="333399"/>
                </a:solidFill>
                <a:latin typeface="Times New Roman" panose="02020603050405020304" pitchFamily="18" charset="0"/>
                <a:cs typeface="Times New Roman" panose="02020603050405020304" pitchFamily="18" charset="0"/>
              </a:rPr>
              <a:t>fiber, </a:t>
            </a:r>
            <a:r>
              <a:rPr lang="en-US" sz="2400" dirty="0">
                <a:solidFill>
                  <a:srgbClr val="333399"/>
                </a:solidFill>
                <a:latin typeface="Times New Roman" panose="02020603050405020304" pitchFamily="18" charset="0"/>
                <a:cs typeface="Times New Roman" panose="02020603050405020304" pitchFamily="18" charset="0"/>
              </a:rPr>
              <a:t>yarn, thread, and fabric mills</a:t>
            </a:r>
            <a:r>
              <a:rPr lang="en-US" sz="2400" dirty="0" smtClean="0">
                <a:solidFill>
                  <a:srgbClr val="333399"/>
                </a:solidFill>
                <a:latin typeface="Times New Roman" panose="02020603050405020304" pitchFamily="18" charset="0"/>
                <a:cs typeface="Times New Roman" panose="02020603050405020304" pitchFamily="18" charset="0"/>
              </a:rPr>
              <a:t>.</a:t>
            </a:r>
          </a:p>
          <a:p>
            <a:r>
              <a:rPr lang="en-US" sz="2400" b="1" dirty="0">
                <a:solidFill>
                  <a:srgbClr val="333399"/>
                </a:solidFill>
                <a:latin typeface="Times New Roman" panose="02020603050405020304" pitchFamily="18" charset="0"/>
                <a:cs typeface="Times New Roman" panose="02020603050405020304" pitchFamily="18" charset="0"/>
              </a:rPr>
              <a:t>Paper Manufacturing</a:t>
            </a:r>
          </a:p>
          <a:p>
            <a:r>
              <a:rPr lang="en-US" sz="2400" dirty="0">
                <a:solidFill>
                  <a:srgbClr val="333399"/>
                </a:solidFill>
                <a:latin typeface="Times New Roman" panose="02020603050405020304" pitchFamily="18" charset="0"/>
                <a:cs typeface="Times New Roman" panose="02020603050405020304" pitchFamily="18" charset="0"/>
              </a:rPr>
              <a:t>Paper manufacturers make pulp, paper, or converted paper products. </a:t>
            </a:r>
            <a:endParaRPr lang="en-US" sz="2400" dirty="0" smtClean="0">
              <a:solidFill>
                <a:srgbClr val="333399"/>
              </a:solidFill>
              <a:latin typeface="Times New Roman" panose="02020603050405020304" pitchFamily="18" charset="0"/>
              <a:cs typeface="Times New Roman" panose="02020603050405020304" pitchFamily="18" charset="0"/>
            </a:endParaRPr>
          </a:p>
          <a:p>
            <a:r>
              <a:rPr lang="en-US" sz="2400" b="1" dirty="0">
                <a:solidFill>
                  <a:srgbClr val="333399"/>
                </a:solidFill>
                <a:latin typeface="Times New Roman" panose="02020603050405020304" pitchFamily="18" charset="0"/>
                <a:cs typeface="Times New Roman" panose="02020603050405020304" pitchFamily="18" charset="0"/>
              </a:rPr>
              <a:t>Petroleum and Coal Manufacturing </a:t>
            </a:r>
          </a:p>
          <a:p>
            <a:r>
              <a:rPr lang="en-US" sz="2400" dirty="0">
                <a:solidFill>
                  <a:srgbClr val="333399"/>
                </a:solidFill>
                <a:latin typeface="Times New Roman" panose="02020603050405020304" pitchFamily="18" charset="0"/>
                <a:cs typeface="Times New Roman" panose="02020603050405020304" pitchFamily="18" charset="0"/>
              </a:rPr>
              <a:t>This industry deals with transforming crude petroleum and coal into usable consumer products. </a:t>
            </a:r>
          </a:p>
          <a:p>
            <a:r>
              <a:rPr lang="en-US" sz="2400" b="1" dirty="0">
                <a:solidFill>
                  <a:srgbClr val="333399"/>
                </a:solidFill>
                <a:latin typeface="Times New Roman" panose="02020603050405020304" pitchFamily="18" charset="0"/>
                <a:cs typeface="Times New Roman" panose="02020603050405020304" pitchFamily="18" charset="0"/>
              </a:rPr>
              <a:t>The metal manufacturing</a:t>
            </a:r>
            <a:r>
              <a:rPr lang="en-US" sz="2400" dirty="0">
                <a:solidFill>
                  <a:srgbClr val="333399"/>
                </a:solidFill>
                <a:latin typeface="Times New Roman" panose="02020603050405020304" pitchFamily="18" charset="0"/>
                <a:cs typeface="Times New Roman" panose="02020603050405020304" pitchFamily="18" charset="0"/>
              </a:rPr>
              <a:t> sector produces metals like iron, steel, </a:t>
            </a:r>
            <a:r>
              <a:rPr lang="en-US" sz="2400" dirty="0" smtClean="0">
                <a:solidFill>
                  <a:srgbClr val="333399"/>
                </a:solidFill>
                <a:latin typeface="Times New Roman" panose="02020603050405020304" pitchFamily="18" charset="0"/>
                <a:cs typeface="Times New Roman" panose="02020603050405020304" pitchFamily="18" charset="0"/>
              </a:rPr>
              <a:t>aluminum, </a:t>
            </a:r>
            <a:r>
              <a:rPr lang="en-US" sz="2400" dirty="0">
                <a:solidFill>
                  <a:srgbClr val="333399"/>
                </a:solidFill>
                <a:latin typeface="Times New Roman" panose="02020603050405020304" pitchFamily="18" charset="0"/>
                <a:cs typeface="Times New Roman" panose="02020603050405020304" pitchFamily="18" charset="0"/>
              </a:rPr>
              <a:t>etc. </a:t>
            </a:r>
          </a:p>
        </p:txBody>
      </p:sp>
      <p:pic>
        <p:nvPicPr>
          <p:cNvPr id="1028" name="Picture 4" descr="Background Healthy Food Fresh Fruits Vegetables Meat And Fish On Table  Healthy Food Diet And Healthy Life Concept Stock Photo - Download Image Now  - iStoc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34250" y="144286"/>
            <a:ext cx="2529212" cy="16844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8" name="Picture 14" descr="The Best Places to Buy Fabric, According to Our Editors | Martha Stew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28146" y="1828781"/>
            <a:ext cx="2400329" cy="160021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42" name="Picture 18" descr="Pulp and Paper | Hartzell Air Movemen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7295" y="3233217"/>
            <a:ext cx="2180851" cy="15689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46" name="Picture 22" descr="Metal Manufacturing - DRIV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94775" y="4833436"/>
            <a:ext cx="2933700" cy="15621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78720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581650" y="319891"/>
            <a:ext cx="6019800" cy="6278642"/>
          </a:xfrm>
          <a:prstGeom prst="rect">
            <a:avLst/>
          </a:prstGeom>
        </p:spPr>
        <p:txBody>
          <a:bodyPr wrap="square">
            <a:spAutoFit/>
          </a:bodyPr>
          <a:lstStyle/>
          <a:p>
            <a:pPr algn="just"/>
            <a:endParaRPr lang="en-US" sz="2400" dirty="0">
              <a:solidFill>
                <a:srgbClr val="333399"/>
              </a:solidFill>
              <a:latin typeface="Times New Roman" panose="02020603050405020304" pitchFamily="18" charset="0"/>
              <a:cs typeface="Times New Roman" panose="02020603050405020304" pitchFamily="18" charset="0"/>
            </a:endParaRPr>
          </a:p>
          <a:p>
            <a:pPr algn="just"/>
            <a:r>
              <a:rPr lang="en-US" sz="2400" b="1" dirty="0">
                <a:solidFill>
                  <a:srgbClr val="333399"/>
                </a:solidFill>
                <a:latin typeface="Times New Roman" panose="02020603050405020304" pitchFamily="18" charset="0"/>
                <a:cs typeface="Times New Roman" panose="02020603050405020304" pitchFamily="18" charset="0"/>
              </a:rPr>
              <a:t>Computer and Electronics Manufacturing</a:t>
            </a:r>
          </a:p>
          <a:p>
            <a:pPr algn="just"/>
            <a:r>
              <a:rPr lang="en-US" sz="2400" dirty="0">
                <a:solidFill>
                  <a:srgbClr val="333399"/>
                </a:solidFill>
                <a:latin typeface="Times New Roman" panose="02020603050405020304" pitchFamily="18" charset="0"/>
                <a:cs typeface="Times New Roman" panose="02020603050405020304" pitchFamily="18" charset="0"/>
              </a:rPr>
              <a:t>This sector is rapidly growing and continues to grow. This grouping includes computers, communications equipment, and audio and visual equipment.</a:t>
            </a:r>
          </a:p>
          <a:p>
            <a:pPr algn="just"/>
            <a:r>
              <a:rPr lang="en-US" sz="2400" b="1" dirty="0">
                <a:solidFill>
                  <a:srgbClr val="333399"/>
                </a:solidFill>
                <a:latin typeface="Times New Roman" panose="02020603050405020304" pitchFamily="18" charset="0"/>
                <a:cs typeface="Times New Roman" panose="02020603050405020304" pitchFamily="18" charset="0"/>
              </a:rPr>
              <a:t>Furniture Manufacturing </a:t>
            </a:r>
          </a:p>
          <a:p>
            <a:pPr algn="just"/>
            <a:r>
              <a:rPr lang="en-US" sz="2400" dirty="0">
                <a:solidFill>
                  <a:srgbClr val="333399"/>
                </a:solidFill>
                <a:latin typeface="Times New Roman" panose="02020603050405020304" pitchFamily="18" charset="0"/>
                <a:cs typeface="Times New Roman" panose="02020603050405020304" pitchFamily="18" charset="0"/>
              </a:rPr>
              <a:t>This sector includes the production of various furniture and all other related products like mattresses, blinds, cabinets, and lighting. Goods that are manufactured in this sector are functional and have a well-thought-out design. </a:t>
            </a:r>
          </a:p>
          <a:p>
            <a:pPr algn="just"/>
            <a:r>
              <a:rPr lang="en-US" sz="2400" dirty="0">
                <a:solidFill>
                  <a:srgbClr val="333399"/>
                </a:solidFill>
                <a:latin typeface="Times New Roman" panose="02020603050405020304" pitchFamily="18" charset="0"/>
                <a:cs typeface="Times New Roman" panose="02020603050405020304" pitchFamily="18" charset="0"/>
              </a:rPr>
              <a:t>There are many processes that can go into manufacturing furniture examples are cutting, shaping, finishing, and attaching wood to make a table.</a:t>
            </a:r>
          </a:p>
          <a:p>
            <a:pPr algn="just"/>
            <a:endParaRPr lang="ru-RU" dirty="0"/>
          </a:p>
        </p:txBody>
      </p:sp>
      <p:pic>
        <p:nvPicPr>
          <p:cNvPr id="2050" name="Picture 2" descr="New trends in electronic manufacturing servi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725" y="800100"/>
            <a:ext cx="4004685" cy="26591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4" name="Picture 6" descr="Stickley Furniture will pay you to train you | Woodworking Netw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725" y="3693930"/>
            <a:ext cx="4004685" cy="23004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24393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404251" y="2675979"/>
            <a:ext cx="5549847" cy="2614907"/>
          </a:xfrm>
        </p:spPr>
        <p:txBody>
          <a:bodyPr>
            <a:noAutofit/>
          </a:bodyPr>
          <a:lstStyle/>
          <a:p>
            <a:pPr algn="just"/>
            <a:r>
              <a:rPr lang="en-US" sz="2600" cap="none" dirty="0" smtClean="0">
                <a:solidFill>
                  <a:srgbClr val="333399"/>
                </a:solidFill>
                <a:latin typeface="Times New Roman" panose="02020603050405020304" pitchFamily="18" charset="0"/>
                <a:cs typeface="Times New Roman" panose="02020603050405020304" pitchFamily="18" charset="0"/>
              </a:rPr>
              <a:t>Economies of scale are cost advantages reaped by companies when production becomes efficient. Companies can achieve economies of scale by increasing production and lowering costs. This happens because costs are spread over a larger number of goods.</a:t>
            </a:r>
            <a:r>
              <a:rPr lang="en-US" sz="2400" cap="none" dirty="0" smtClean="0">
                <a:solidFill>
                  <a:srgbClr val="333399"/>
                </a:solidFill>
                <a:latin typeface="Times New Roman" panose="02020603050405020304" pitchFamily="18" charset="0"/>
                <a:cs typeface="Times New Roman" panose="02020603050405020304" pitchFamily="18" charset="0"/>
              </a:rPr>
              <a:t> </a:t>
            </a:r>
            <a:br>
              <a:rPr lang="en-US" sz="2400" cap="none" dirty="0" smtClean="0">
                <a:solidFill>
                  <a:srgbClr val="333399"/>
                </a:solidFill>
                <a:latin typeface="Times New Roman" panose="02020603050405020304" pitchFamily="18" charset="0"/>
                <a:cs typeface="Times New Roman" panose="02020603050405020304" pitchFamily="18" charset="0"/>
              </a:rPr>
            </a:br>
            <a:r>
              <a:rPr lang="en-US" sz="2400" cap="none" dirty="0" smtClean="0">
                <a:solidFill>
                  <a:schemeClr val="tx2">
                    <a:lumMod val="75000"/>
                  </a:schemeClr>
                </a:solidFill>
                <a:latin typeface="Times New Roman" panose="02020603050405020304" pitchFamily="18" charset="0"/>
                <a:cs typeface="Times New Roman" panose="02020603050405020304" pitchFamily="18" charset="0"/>
              </a:rPr>
              <a:t/>
            </a:r>
            <a:br>
              <a:rPr lang="en-US" sz="2400" cap="none" dirty="0" smtClean="0">
                <a:solidFill>
                  <a:schemeClr val="tx2">
                    <a:lumMod val="75000"/>
                  </a:schemeClr>
                </a:solidFill>
                <a:latin typeface="Times New Roman" panose="02020603050405020304" pitchFamily="18" charset="0"/>
                <a:cs typeface="Times New Roman" panose="02020603050405020304" pitchFamily="18" charset="0"/>
              </a:rPr>
            </a:br>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endParaRPr lang="ru-RU" sz="28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886423" y="600680"/>
            <a:ext cx="6507681" cy="1200329"/>
          </a:xfrm>
          <a:prstGeom prst="rect">
            <a:avLst/>
          </a:prstGeom>
        </p:spPr>
        <p:txBody>
          <a:bodyPr wrap="square">
            <a:spAutoFit/>
          </a:bodyPr>
          <a:lstStyle/>
          <a:p>
            <a:pPr algn="ctr"/>
            <a:r>
              <a:rPr lang="en-US" sz="3600" b="1" dirty="0">
                <a:solidFill>
                  <a:srgbClr val="333399"/>
                </a:solidFill>
                <a:latin typeface="Times New Roman" panose="02020603050405020304" pitchFamily="18" charset="0"/>
                <a:cs typeface="Times New Roman" panose="02020603050405020304" pitchFamily="18" charset="0"/>
              </a:rPr>
              <a:t>What Are Economies of Scale?</a:t>
            </a:r>
            <a:br>
              <a:rPr lang="en-US" sz="3600" b="1" dirty="0">
                <a:solidFill>
                  <a:srgbClr val="333399"/>
                </a:solidFill>
                <a:latin typeface="Times New Roman" panose="02020603050405020304" pitchFamily="18" charset="0"/>
                <a:cs typeface="Times New Roman" panose="02020603050405020304" pitchFamily="18" charset="0"/>
              </a:rPr>
            </a:br>
            <a:endParaRPr lang="ru-RU" sz="3600" b="1" dirty="0">
              <a:solidFill>
                <a:srgbClr val="333399"/>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0263" y="1580308"/>
            <a:ext cx="5715221" cy="384549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088502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5150887" y="2747902"/>
            <a:ext cx="6298163" cy="2614907"/>
          </a:xfrm>
        </p:spPr>
        <p:txBody>
          <a:bodyPr>
            <a:noAutofit/>
          </a:bodyPr>
          <a:lstStyle/>
          <a:p>
            <a:pPr algn="just"/>
            <a:r>
              <a:rPr lang="en-US" sz="2600" cap="none" dirty="0" smtClean="0">
                <a:solidFill>
                  <a:srgbClr val="333399"/>
                </a:solidFill>
                <a:latin typeface="Times New Roman" panose="02020603050405020304" pitchFamily="18" charset="0"/>
                <a:cs typeface="Times New Roman" panose="02020603050405020304" pitchFamily="18" charset="0"/>
              </a:rPr>
              <a:t>A service industry provides people with intangible products or services and completes tasks that are useful to customers, clients, businesses or the general public. Service industries, unlike manufacturing and production industries, do not rely on the sale of material goods and products to earn a profit. Instead, the individuals who work in the service sector focus on completing tasks and providing </a:t>
            </a:r>
            <a:r>
              <a:rPr lang="en-US" sz="2600" cap="none" dirty="0" smtClean="0">
                <a:solidFill>
                  <a:srgbClr val="333399"/>
                </a:solidFill>
                <a:latin typeface="Times New Roman" panose="02020603050405020304" pitchFamily="18" charset="0"/>
                <a:cs typeface="Times New Roman" panose="02020603050405020304" pitchFamily="18" charset="0"/>
              </a:rPr>
              <a:t>services...</a:t>
            </a:r>
            <a:r>
              <a:rPr lang="en-US" sz="2600" cap="none" dirty="0" smtClean="0">
                <a:solidFill>
                  <a:srgbClr val="333399"/>
                </a:solidFill>
                <a:latin typeface="Times New Roman" panose="02020603050405020304" pitchFamily="18" charset="0"/>
                <a:cs typeface="Times New Roman" panose="02020603050405020304" pitchFamily="18" charset="0"/>
              </a:rPr>
              <a:t/>
            </a:r>
            <a:br>
              <a:rPr lang="en-US" sz="2600" cap="none" dirty="0" smtClean="0">
                <a:solidFill>
                  <a:srgbClr val="333399"/>
                </a:solidFill>
                <a:latin typeface="Times New Roman" panose="02020603050405020304" pitchFamily="18" charset="0"/>
                <a:cs typeface="Times New Roman" panose="02020603050405020304" pitchFamily="18" charset="0"/>
              </a:rPr>
            </a:br>
            <a:r>
              <a:rPr lang="en-US" sz="2600" dirty="0" smtClean="0">
                <a:solidFill>
                  <a:schemeClr val="tx2">
                    <a:lumMod val="75000"/>
                  </a:schemeClr>
                </a:solidFill>
                <a:latin typeface="Times New Roman" panose="02020603050405020304" pitchFamily="18" charset="0"/>
                <a:cs typeface="Times New Roman" panose="02020603050405020304" pitchFamily="18" charset="0"/>
              </a:rPr>
              <a:t/>
            </a:r>
            <a:br>
              <a:rPr lang="en-US" sz="2600" dirty="0" smtClean="0">
                <a:solidFill>
                  <a:schemeClr val="tx2">
                    <a:lumMod val="75000"/>
                  </a:schemeClr>
                </a:solidFill>
                <a:latin typeface="Times New Roman" panose="02020603050405020304" pitchFamily="18" charset="0"/>
                <a:cs typeface="Times New Roman" panose="02020603050405020304" pitchFamily="18" charset="0"/>
              </a:rPr>
            </a:br>
            <a:endParaRPr lang="ru-RU" sz="26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191070" y="482473"/>
            <a:ext cx="5878286" cy="646331"/>
          </a:xfrm>
          <a:prstGeom prst="rect">
            <a:avLst/>
          </a:prstGeom>
        </p:spPr>
        <p:txBody>
          <a:bodyPr wrap="square">
            <a:spAutoFit/>
          </a:bodyPr>
          <a:lstStyle/>
          <a:p>
            <a:pPr algn="ctr"/>
            <a:r>
              <a:rPr lang="en-US" sz="3600" b="1" dirty="0">
                <a:solidFill>
                  <a:srgbClr val="333399"/>
                </a:solidFill>
                <a:latin typeface="Times New Roman" panose="02020603050405020304" pitchFamily="18" charset="0"/>
                <a:cs typeface="Times New Roman" panose="02020603050405020304" pitchFamily="18" charset="0"/>
              </a:rPr>
              <a:t>What is the Service Sector?</a:t>
            </a:r>
            <a:endParaRPr lang="en-US" sz="3600" b="1" i="0" dirty="0">
              <a:solidFill>
                <a:srgbClr val="333399"/>
              </a:solidFill>
              <a:effectLst/>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191" y="2029060"/>
            <a:ext cx="4699684" cy="33337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436875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69886" y="198358"/>
            <a:ext cx="11479214" cy="1107996"/>
          </a:xfrm>
          <a:prstGeom prst="rect">
            <a:avLst/>
          </a:prstGeom>
        </p:spPr>
        <p:txBody>
          <a:bodyPr wrap="square">
            <a:spAutoFit/>
          </a:bodyPr>
          <a:lstStyle/>
          <a:p>
            <a:r>
              <a:rPr lang="en-US" sz="2400" dirty="0">
                <a:solidFill>
                  <a:srgbClr val="333399"/>
                </a:solidFill>
                <a:latin typeface="Times New Roman" panose="02020603050405020304" pitchFamily="18" charset="0"/>
                <a:cs typeface="Times New Roman" panose="02020603050405020304" pitchFamily="18" charset="0"/>
              </a:rPr>
              <a:t>There are several types of nonmaterial goods and products that service industries provide to people, including</a:t>
            </a:r>
            <a:r>
              <a:rPr lang="en-US" sz="2400" dirty="0" smtClean="0">
                <a:solidFill>
                  <a:srgbClr val="333399"/>
                </a:solidFill>
                <a:latin typeface="Times New Roman" panose="02020603050405020304" pitchFamily="18" charset="0"/>
                <a:cs typeface="Times New Roman" panose="02020603050405020304" pitchFamily="18" charset="0"/>
              </a:rPr>
              <a:t>:</a:t>
            </a:r>
          </a:p>
          <a:p>
            <a:endParaRPr lang="ru-RU" dirty="0"/>
          </a:p>
        </p:txBody>
      </p:sp>
      <p:pic>
        <p:nvPicPr>
          <p:cNvPr id="4" name="Рисунок 3"/>
          <p:cNvPicPr>
            <a:picLocks noChangeAspect="1"/>
          </p:cNvPicPr>
          <p:nvPr/>
        </p:nvPicPr>
        <p:blipFill>
          <a:blip r:embed="rId2"/>
          <a:stretch>
            <a:fillRect/>
          </a:stretch>
        </p:blipFill>
        <p:spPr>
          <a:xfrm>
            <a:off x="503236" y="1013250"/>
            <a:ext cx="4760000" cy="5844750"/>
          </a:xfrm>
          <a:prstGeom prst="rect">
            <a:avLst/>
          </a:prstGeom>
        </p:spPr>
      </p:pic>
      <p:pic>
        <p:nvPicPr>
          <p:cNvPr id="3074" name="Picture 2" descr="Contact Centre Coaching Models: Which Is Best for Your Coaching Sess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6586" y="1013250"/>
            <a:ext cx="3233064" cy="18717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78" name="Picture 6" descr="5 reasons why you should hire professional caterers for special occasions |  by The famous halwai | Mediu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63000" y="1013250"/>
            <a:ext cx="3086100" cy="18717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80" name="Picture 8" descr="1,239,229 Computer Software Illustrations &amp;amp; Clip Art - iSto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6586" y="3017909"/>
            <a:ext cx="3233064" cy="18354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82" name="Picture 10" descr="George Brown College Honours Bachelor of Commerce (Financial Servic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90483" y="2994915"/>
            <a:ext cx="3031133" cy="18584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84" name="Picture 12" descr="Healthcare: перевод на русский, синонимы, антонимы, произношение, примеры  предложений, транскрипция, определение,значение, словосочетания"/>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2999" y="4963232"/>
            <a:ext cx="3058617" cy="18351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88" name="Picture 16" descr="Summary of Protection of property"/>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96586" y="4950726"/>
            <a:ext cx="3233064" cy="18476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8487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36121" y="0"/>
            <a:ext cx="4919937" cy="523220"/>
          </a:xfrm>
          <a:prstGeom prst="rect">
            <a:avLst/>
          </a:prstGeom>
        </p:spPr>
        <p:txBody>
          <a:bodyPr wrap="none">
            <a:spAutoFit/>
          </a:bodyPr>
          <a:lstStyle/>
          <a:p>
            <a:r>
              <a:rPr lang="en-US" sz="2800" b="1" dirty="0">
                <a:solidFill>
                  <a:srgbClr val="333399"/>
                </a:solidFill>
                <a:latin typeface="Times New Roman" panose="02020603050405020304" pitchFamily="18" charset="0"/>
                <a:cs typeface="Times New Roman" panose="02020603050405020304" pitchFamily="18" charset="0"/>
              </a:rPr>
              <a:t>Examples of Service Industries</a:t>
            </a:r>
            <a:endParaRPr lang="en-US" sz="2800" b="1" i="0" dirty="0">
              <a:solidFill>
                <a:srgbClr val="333399"/>
              </a:solidFill>
              <a:effectLst/>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247650" y="658090"/>
            <a:ext cx="11582400" cy="6647974"/>
          </a:xfrm>
          <a:prstGeom prst="rect">
            <a:avLst/>
          </a:prstGeom>
        </p:spPr>
        <p:txBody>
          <a:bodyPr wrap="square">
            <a:spAutoFit/>
          </a:bodyPr>
          <a:lstStyle/>
          <a:p>
            <a:pPr algn="just"/>
            <a:r>
              <a:rPr lang="en-US" sz="2400" dirty="0">
                <a:solidFill>
                  <a:srgbClr val="333399"/>
                </a:solidFill>
                <a:latin typeface="Times New Roman" panose="02020603050405020304" pitchFamily="18" charset="0"/>
                <a:cs typeface="Times New Roman" panose="02020603050405020304" pitchFamily="18" charset="0"/>
              </a:rPr>
              <a:t>Many people do not realize the huge number of businesses and industries that combine to make up the service sector.</a:t>
            </a:r>
          </a:p>
          <a:p>
            <a:pPr algn="just"/>
            <a:r>
              <a:rPr lang="en-US" sz="2400" dirty="0">
                <a:solidFill>
                  <a:srgbClr val="333399"/>
                </a:solidFill>
                <a:latin typeface="Times New Roman" panose="02020603050405020304" pitchFamily="18" charset="0"/>
                <a:cs typeface="Times New Roman" panose="02020603050405020304" pitchFamily="18" charset="0"/>
              </a:rPr>
              <a:t>But if you stop and take some time to think about all the various service-related businesses, then it becomes very easy to see why the service sector is, by far, the largest sector of the economy in developed nations such as the US, the UK, Canada, Australia, Germany, and Japan.</a:t>
            </a:r>
          </a:p>
          <a:p>
            <a:pPr algn="just"/>
            <a:r>
              <a:rPr lang="en-US" sz="2400" dirty="0">
                <a:solidFill>
                  <a:srgbClr val="333399"/>
                </a:solidFill>
                <a:latin typeface="Times New Roman" panose="02020603050405020304" pitchFamily="18" charset="0"/>
                <a:cs typeface="Times New Roman" panose="02020603050405020304" pitchFamily="18" charset="0"/>
              </a:rPr>
              <a:t>The following are brief descriptions of just a few of the many businesses that comprise some of the major industries contained within the service sector</a:t>
            </a:r>
            <a:r>
              <a:rPr lang="en-US" sz="2400" dirty="0" smtClean="0">
                <a:solidFill>
                  <a:srgbClr val="333399"/>
                </a:solidFill>
                <a:latin typeface="Times New Roman" panose="02020603050405020304" pitchFamily="18" charset="0"/>
                <a:cs typeface="Times New Roman" panose="02020603050405020304" pitchFamily="18" charset="0"/>
              </a:rPr>
              <a:t>.</a:t>
            </a:r>
          </a:p>
          <a:p>
            <a:pPr marL="457200" indent="-457200" algn="just">
              <a:buAutoNum type="arabicPeriod"/>
            </a:pPr>
            <a:r>
              <a:rPr lang="en-US" sz="2400" b="1" dirty="0" smtClean="0">
                <a:solidFill>
                  <a:srgbClr val="333399"/>
                </a:solidFill>
                <a:latin typeface="Times New Roman" panose="02020603050405020304" pitchFamily="18" charset="0"/>
                <a:cs typeface="Times New Roman" panose="02020603050405020304" pitchFamily="18" charset="0"/>
              </a:rPr>
              <a:t>Travel Industry</a:t>
            </a:r>
          </a:p>
          <a:p>
            <a:pPr algn="just"/>
            <a:r>
              <a:rPr lang="en-US" sz="2400" dirty="0">
                <a:solidFill>
                  <a:srgbClr val="333399"/>
                </a:solidFill>
                <a:latin typeface="Times New Roman" panose="02020603050405020304" pitchFamily="18" charset="0"/>
                <a:cs typeface="Times New Roman" panose="02020603050405020304" pitchFamily="18" charset="0"/>
              </a:rPr>
              <a:t>Travel refers to the act of moving from one location to another. This can refer to long-distance travel, short-distance travel, overseas travel, </a:t>
            </a:r>
            <a:endParaRPr lang="en-US" sz="2400" dirty="0" smtClean="0">
              <a:solidFill>
                <a:srgbClr val="333399"/>
              </a:solidFill>
              <a:latin typeface="Times New Roman" panose="02020603050405020304" pitchFamily="18" charset="0"/>
              <a:cs typeface="Times New Roman" panose="02020603050405020304" pitchFamily="18" charset="0"/>
            </a:endParaRPr>
          </a:p>
          <a:p>
            <a:pPr algn="just"/>
            <a:r>
              <a:rPr lang="en-US" sz="2400" dirty="0" smtClean="0">
                <a:solidFill>
                  <a:srgbClr val="333399"/>
                </a:solidFill>
                <a:latin typeface="Times New Roman" panose="02020603050405020304" pitchFamily="18" charset="0"/>
                <a:cs typeface="Times New Roman" panose="02020603050405020304" pitchFamily="18" charset="0"/>
              </a:rPr>
              <a:t>domestic </a:t>
            </a:r>
            <a:r>
              <a:rPr lang="en-US" sz="2400" dirty="0">
                <a:solidFill>
                  <a:srgbClr val="333399"/>
                </a:solidFill>
                <a:latin typeface="Times New Roman" panose="02020603050405020304" pitchFamily="18" charset="0"/>
                <a:cs typeface="Times New Roman" panose="02020603050405020304" pitchFamily="18" charset="0"/>
              </a:rPr>
              <a:t>travel and various other forms. Crucially, </a:t>
            </a:r>
            <a:r>
              <a:rPr lang="en-US" sz="2400" dirty="0" smtClean="0">
                <a:solidFill>
                  <a:srgbClr val="333399"/>
                </a:solidFill>
                <a:latin typeface="Times New Roman" panose="02020603050405020304" pitchFamily="18" charset="0"/>
                <a:cs typeface="Times New Roman" panose="02020603050405020304" pitchFamily="18" charset="0"/>
              </a:rPr>
              <a:t>travel</a:t>
            </a:r>
          </a:p>
          <a:p>
            <a:pPr algn="just"/>
            <a:r>
              <a:rPr lang="en-US" sz="2400" dirty="0" smtClean="0">
                <a:solidFill>
                  <a:srgbClr val="333399"/>
                </a:solidFill>
                <a:latin typeface="Times New Roman" panose="02020603050405020304" pitchFamily="18" charset="0"/>
                <a:cs typeface="Times New Roman" panose="02020603050405020304" pitchFamily="18" charset="0"/>
              </a:rPr>
              <a:t>also </a:t>
            </a:r>
            <a:r>
              <a:rPr lang="en-US" sz="2400" dirty="0">
                <a:solidFill>
                  <a:srgbClr val="333399"/>
                </a:solidFill>
                <a:latin typeface="Times New Roman" panose="02020603050405020304" pitchFamily="18" charset="0"/>
                <a:cs typeface="Times New Roman" panose="02020603050405020304" pitchFamily="18" charset="0"/>
              </a:rPr>
              <a:t>includes both round trips and </a:t>
            </a:r>
            <a:r>
              <a:rPr lang="en-US" sz="2400" dirty="0" smtClean="0">
                <a:solidFill>
                  <a:srgbClr val="333399"/>
                </a:solidFill>
                <a:latin typeface="Times New Roman" panose="02020603050405020304" pitchFamily="18" charset="0"/>
                <a:cs typeface="Times New Roman" panose="02020603050405020304" pitchFamily="18" charset="0"/>
              </a:rPr>
              <a:t>one-way journeys, and </a:t>
            </a:r>
          </a:p>
          <a:p>
            <a:pPr algn="just"/>
            <a:r>
              <a:rPr lang="en-US" sz="2400" dirty="0" smtClean="0">
                <a:solidFill>
                  <a:srgbClr val="333399"/>
                </a:solidFill>
                <a:latin typeface="Times New Roman" panose="02020603050405020304" pitchFamily="18" charset="0"/>
                <a:cs typeface="Times New Roman" panose="02020603050405020304" pitchFamily="18" charset="0"/>
              </a:rPr>
              <a:t>it </a:t>
            </a:r>
            <a:r>
              <a:rPr lang="en-US" sz="2400" dirty="0">
                <a:solidFill>
                  <a:srgbClr val="333399"/>
                </a:solidFill>
                <a:latin typeface="Times New Roman" panose="02020603050405020304" pitchFamily="18" charset="0"/>
                <a:cs typeface="Times New Roman" panose="02020603050405020304" pitchFamily="18" charset="0"/>
              </a:rPr>
              <a:t>covers a wide variety of </a:t>
            </a:r>
            <a:r>
              <a:rPr lang="en-US" sz="2400" dirty="0" smtClean="0">
                <a:solidFill>
                  <a:srgbClr val="333399"/>
                </a:solidFill>
                <a:latin typeface="Times New Roman" panose="02020603050405020304" pitchFamily="18" charset="0"/>
                <a:cs typeface="Times New Roman" panose="02020603050405020304" pitchFamily="18" charset="0"/>
              </a:rPr>
              <a:t>different travel </a:t>
            </a:r>
            <a:r>
              <a:rPr lang="en-US" sz="2400" dirty="0">
                <a:solidFill>
                  <a:srgbClr val="333399"/>
                </a:solidFill>
                <a:latin typeface="Times New Roman" panose="02020603050405020304" pitchFamily="18" charset="0"/>
                <a:cs typeface="Times New Roman" panose="02020603050405020304" pitchFamily="18" charset="0"/>
              </a:rPr>
              <a:t>purposes</a:t>
            </a:r>
            <a:r>
              <a:rPr lang="en-US" sz="2400" dirty="0" smtClean="0">
                <a:solidFill>
                  <a:srgbClr val="333399"/>
                </a:solidFill>
                <a:latin typeface="Times New Roman" panose="02020603050405020304" pitchFamily="18" charset="0"/>
                <a:cs typeface="Times New Roman" panose="02020603050405020304" pitchFamily="18" charset="0"/>
              </a:rPr>
              <a:t>. Hotels</a:t>
            </a:r>
            <a:r>
              <a:rPr lang="en-US" sz="2400" dirty="0">
                <a:solidFill>
                  <a:srgbClr val="333399"/>
                </a:solidFill>
                <a:latin typeface="Times New Roman" panose="02020603050405020304" pitchFamily="18" charset="0"/>
                <a:cs typeface="Times New Roman" panose="02020603050405020304" pitchFamily="18" charset="0"/>
              </a:rPr>
              <a:t>, </a:t>
            </a:r>
            <a:endParaRPr lang="en-US" sz="2400" dirty="0" smtClean="0">
              <a:solidFill>
                <a:srgbClr val="333399"/>
              </a:solidFill>
              <a:latin typeface="Times New Roman" panose="02020603050405020304" pitchFamily="18" charset="0"/>
              <a:cs typeface="Times New Roman" panose="02020603050405020304" pitchFamily="18" charset="0"/>
            </a:endParaRPr>
          </a:p>
          <a:p>
            <a:pPr algn="just"/>
            <a:r>
              <a:rPr lang="en-US" sz="2400" dirty="0" smtClean="0">
                <a:solidFill>
                  <a:srgbClr val="333399"/>
                </a:solidFill>
                <a:latin typeface="Times New Roman" panose="02020603050405020304" pitchFamily="18" charset="0"/>
                <a:cs typeface="Times New Roman" panose="02020603050405020304" pitchFamily="18" charset="0"/>
              </a:rPr>
              <a:t>motels</a:t>
            </a:r>
            <a:r>
              <a:rPr lang="en-US" sz="2400" dirty="0">
                <a:solidFill>
                  <a:srgbClr val="333399"/>
                </a:solidFill>
                <a:latin typeface="Times New Roman" panose="02020603050405020304" pitchFamily="18" charset="0"/>
                <a:cs typeface="Times New Roman" panose="02020603050405020304" pitchFamily="18" charset="0"/>
              </a:rPr>
              <a:t>, and the entire hospitality </a:t>
            </a:r>
            <a:r>
              <a:rPr lang="en-US" sz="2400" dirty="0" smtClean="0">
                <a:solidFill>
                  <a:srgbClr val="333399"/>
                </a:solidFill>
                <a:latin typeface="Times New Roman" panose="02020603050405020304" pitchFamily="18" charset="0"/>
                <a:cs typeface="Times New Roman" panose="02020603050405020304" pitchFamily="18" charset="0"/>
              </a:rPr>
              <a:t>industry are </a:t>
            </a:r>
            <a:r>
              <a:rPr lang="en-US" sz="2400" dirty="0">
                <a:solidFill>
                  <a:srgbClr val="333399"/>
                </a:solidFill>
                <a:latin typeface="Times New Roman" panose="02020603050405020304" pitchFamily="18" charset="0"/>
                <a:cs typeface="Times New Roman" panose="02020603050405020304" pitchFamily="18" charset="0"/>
              </a:rPr>
              <a:t>also </a:t>
            </a:r>
            <a:r>
              <a:rPr lang="en-US" sz="2400" dirty="0" smtClean="0">
                <a:solidFill>
                  <a:srgbClr val="333399"/>
                </a:solidFill>
                <a:latin typeface="Times New Roman" panose="02020603050405020304" pitchFamily="18" charset="0"/>
                <a:cs typeface="Times New Roman" panose="02020603050405020304" pitchFamily="18" charset="0"/>
              </a:rPr>
              <a:t>considered</a:t>
            </a:r>
          </a:p>
          <a:p>
            <a:pPr algn="just"/>
            <a:r>
              <a:rPr lang="en-US" sz="2400" dirty="0" smtClean="0">
                <a:solidFill>
                  <a:srgbClr val="333399"/>
                </a:solidFill>
                <a:latin typeface="Times New Roman" panose="02020603050405020304" pitchFamily="18" charset="0"/>
                <a:cs typeface="Times New Roman" panose="02020603050405020304" pitchFamily="18" charset="0"/>
              </a:rPr>
              <a:t>part </a:t>
            </a:r>
            <a:r>
              <a:rPr lang="en-US" sz="2400" dirty="0">
                <a:solidFill>
                  <a:srgbClr val="333399"/>
                </a:solidFill>
                <a:latin typeface="Times New Roman" panose="02020603050405020304" pitchFamily="18" charset="0"/>
                <a:cs typeface="Times New Roman" panose="02020603050405020304" pitchFamily="18" charset="0"/>
              </a:rPr>
              <a:t>of the travel and </a:t>
            </a:r>
            <a:r>
              <a:rPr lang="en-US" sz="2400" dirty="0" smtClean="0">
                <a:solidFill>
                  <a:srgbClr val="333399"/>
                </a:solidFill>
                <a:latin typeface="Times New Roman" panose="02020603050405020304" pitchFamily="18" charset="0"/>
                <a:cs typeface="Times New Roman" panose="02020603050405020304" pitchFamily="18" charset="0"/>
              </a:rPr>
              <a:t>tourism industry</a:t>
            </a:r>
            <a:r>
              <a:rPr lang="en-US" sz="2400" dirty="0">
                <a:solidFill>
                  <a:srgbClr val="333399"/>
                </a:solidFill>
                <a:latin typeface="Times New Roman" panose="02020603050405020304" pitchFamily="18" charset="0"/>
                <a:cs typeface="Times New Roman" panose="02020603050405020304" pitchFamily="18" charset="0"/>
              </a:rPr>
              <a:t>.</a:t>
            </a:r>
            <a:endParaRPr lang="en-US" sz="2400" b="1" dirty="0" smtClean="0">
              <a:solidFill>
                <a:srgbClr val="333399"/>
              </a:solidFill>
              <a:latin typeface="Times New Roman" panose="02020603050405020304" pitchFamily="18" charset="0"/>
              <a:cs typeface="Times New Roman" panose="02020603050405020304" pitchFamily="18" charset="0"/>
            </a:endParaRPr>
          </a:p>
          <a:p>
            <a:pPr marL="457200" indent="-457200" algn="just">
              <a:buAutoNum type="arabicPeriod"/>
            </a:pPr>
            <a:endParaRPr lang="en-US" sz="2400" b="1" dirty="0">
              <a:solidFill>
                <a:srgbClr val="333399"/>
              </a:solidFill>
              <a:latin typeface="Times New Roman" panose="02020603050405020304" pitchFamily="18" charset="0"/>
              <a:cs typeface="Times New Roman" panose="02020603050405020304" pitchFamily="18" charset="0"/>
            </a:endParaRPr>
          </a:p>
          <a:p>
            <a:endParaRPr lang="en-US" b="0" i="0" dirty="0">
              <a:solidFill>
                <a:srgbClr val="57595D"/>
              </a:solidFill>
              <a:effectLst/>
              <a:latin typeface="Open Sans"/>
            </a:endParaRPr>
          </a:p>
        </p:txBody>
      </p:sp>
      <p:pic>
        <p:nvPicPr>
          <p:cNvPr id="1028" name="Picture 4" descr="Data sharing across the European tourism industry | Support Centre for Data  Shar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8051" y="4343357"/>
            <a:ext cx="4381500" cy="230509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78920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38150" y="208687"/>
            <a:ext cx="6553200" cy="5632311"/>
          </a:xfrm>
          <a:prstGeom prst="rect">
            <a:avLst/>
          </a:prstGeom>
        </p:spPr>
        <p:txBody>
          <a:bodyPr wrap="square">
            <a:spAutoFit/>
          </a:bodyPr>
          <a:lstStyle/>
          <a:p>
            <a:pPr algn="just"/>
            <a:r>
              <a:rPr lang="en-US" sz="2400" b="1" dirty="0" smtClean="0">
                <a:solidFill>
                  <a:srgbClr val="333399"/>
                </a:solidFill>
                <a:latin typeface="Times New Roman" panose="02020603050405020304" pitchFamily="18" charset="0"/>
                <a:cs typeface="Times New Roman" panose="02020603050405020304" pitchFamily="18" charset="0"/>
              </a:rPr>
              <a:t>2. Information technology industry</a:t>
            </a:r>
          </a:p>
          <a:p>
            <a:pPr algn="just"/>
            <a:r>
              <a:rPr lang="en-US" sz="2400" dirty="0" smtClean="0">
                <a:solidFill>
                  <a:srgbClr val="333399"/>
                </a:solidFill>
                <a:latin typeface="Times New Roman" panose="02020603050405020304" pitchFamily="18" charset="0"/>
                <a:cs typeface="Times New Roman" panose="02020603050405020304" pitchFamily="18" charset="0"/>
              </a:rPr>
              <a:t>The IT industry is composed of virtually anything and everything related to computers, information, communication technology, and software – except for the manufacturing of necessary hardware such as computers themselves.</a:t>
            </a:r>
          </a:p>
          <a:p>
            <a:pPr algn="just"/>
            <a:r>
              <a:rPr lang="en-US" sz="2400" dirty="0" smtClean="0">
                <a:solidFill>
                  <a:srgbClr val="333399"/>
                </a:solidFill>
                <a:latin typeface="Times New Roman" panose="02020603050405020304" pitchFamily="18" charset="0"/>
                <a:cs typeface="Times New Roman" panose="02020603050405020304" pitchFamily="18" charset="0"/>
              </a:rPr>
              <a:t>Online education, one of the most rapidly growing industries worldwide, also falls under the broad umbrella of the information technology industry.</a:t>
            </a:r>
            <a:endParaRPr lang="ru-RU" sz="2400" dirty="0" smtClean="0">
              <a:solidFill>
                <a:srgbClr val="333399"/>
              </a:solidFill>
              <a:latin typeface="Times New Roman" panose="02020603050405020304" pitchFamily="18" charset="0"/>
              <a:cs typeface="Times New Roman" panose="02020603050405020304" pitchFamily="18" charset="0"/>
            </a:endParaRPr>
          </a:p>
          <a:p>
            <a:pPr algn="just"/>
            <a:r>
              <a:rPr lang="en-US" sz="2400" b="1" dirty="0" smtClean="0">
                <a:solidFill>
                  <a:srgbClr val="333399"/>
                </a:solidFill>
                <a:latin typeface="Times New Roman" panose="02020603050405020304" pitchFamily="18" charset="0"/>
                <a:cs typeface="Times New Roman" panose="02020603050405020304" pitchFamily="18" charset="0"/>
              </a:rPr>
              <a:t>3. Media and entertainment industry</a:t>
            </a:r>
          </a:p>
          <a:p>
            <a:pPr algn="just"/>
            <a:r>
              <a:rPr lang="en-US" sz="2400" dirty="0" smtClean="0">
                <a:solidFill>
                  <a:srgbClr val="333399"/>
                </a:solidFill>
                <a:latin typeface="Times New Roman" panose="02020603050405020304" pitchFamily="18" charset="0"/>
                <a:cs typeface="Times New Roman" panose="02020603050405020304" pitchFamily="18" charset="0"/>
              </a:rPr>
              <a:t>Technological inventions and advancements have also created a huge expansion of the media and entertainment industry. News used to be distributed by radio stations, print newspapers, and network television channels.</a:t>
            </a:r>
            <a:endParaRPr lang="en-US" sz="2400" b="0" i="0" dirty="0">
              <a:solidFill>
                <a:srgbClr val="333399"/>
              </a:solidFill>
              <a:effectLst/>
              <a:latin typeface="Times New Roman" panose="02020603050405020304" pitchFamily="18" charset="0"/>
              <a:cs typeface="Times New Roman" panose="02020603050405020304" pitchFamily="18" charset="0"/>
            </a:endParaRPr>
          </a:p>
        </p:txBody>
      </p:sp>
      <p:pic>
        <p:nvPicPr>
          <p:cNvPr id="2052" name="Picture 4" descr="Software and Services Sector | Ministry of Electronics and Information  Technology, Government of In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9049" y="440170"/>
            <a:ext cx="3768725" cy="23982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4" name="Picture 6" descr="Media And Entertainment | Synnefa Technologies Pvt Lt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0763" y="3024842"/>
            <a:ext cx="4464397" cy="35138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2494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34372" y="2444712"/>
            <a:ext cx="6270281" cy="2614907"/>
          </a:xfrm>
        </p:spPr>
        <p:txBody>
          <a:bodyPr>
            <a:noAutofit/>
          </a:bodyPr>
          <a:lstStyle/>
          <a:p>
            <a:pPr algn="just"/>
            <a:r>
              <a:rPr lang="en-US" sz="2400" b="1" cap="none" dirty="0" smtClean="0">
                <a:solidFill>
                  <a:srgbClr val="333399"/>
                </a:solidFill>
                <a:latin typeface="Times New Roman" panose="02020603050405020304" pitchFamily="18" charset="0"/>
                <a:cs typeface="Times New Roman" panose="02020603050405020304" pitchFamily="18" charset="0"/>
              </a:rPr>
              <a:t>Emerging industries </a:t>
            </a:r>
            <a:r>
              <a:rPr lang="en-US" sz="2400" cap="none" dirty="0" smtClean="0">
                <a:solidFill>
                  <a:srgbClr val="333399"/>
                </a:solidFill>
                <a:latin typeface="Times New Roman" panose="02020603050405020304" pitchFamily="18" charset="0"/>
                <a:cs typeface="Times New Roman" panose="02020603050405020304" pitchFamily="18" charset="0"/>
              </a:rPr>
              <a:t>- entirely new or restructured industrial sectors, growing at a rate faster than the overall economy. Such industries usually come into being when customers need change, new technologies replace older ones, or when new socio-economic conditions emerge.</a:t>
            </a:r>
            <a:br>
              <a:rPr lang="en-US" sz="2400" cap="none" dirty="0" smtClean="0">
                <a:solidFill>
                  <a:srgbClr val="333399"/>
                </a:solidFill>
                <a:latin typeface="Times New Roman" panose="02020603050405020304" pitchFamily="18" charset="0"/>
                <a:cs typeface="Times New Roman" panose="02020603050405020304" pitchFamily="18" charset="0"/>
              </a:rPr>
            </a:br>
            <a:r>
              <a:rPr lang="en-US" sz="2400" cap="none" dirty="0" smtClean="0">
                <a:solidFill>
                  <a:srgbClr val="333399"/>
                </a:solidFill>
                <a:latin typeface="Times New Roman" panose="02020603050405020304" pitchFamily="18" charset="0"/>
                <a:cs typeface="Times New Roman" panose="02020603050405020304" pitchFamily="18" charset="0"/>
              </a:rPr>
              <a:t>In 1950, Brazil was a relatively poor country, with most people living and working on the land.</a:t>
            </a:r>
            <a:br>
              <a:rPr lang="en-US" sz="2400" cap="none" dirty="0" smtClean="0">
                <a:solidFill>
                  <a:srgbClr val="333399"/>
                </a:solidFill>
                <a:latin typeface="Times New Roman" panose="02020603050405020304" pitchFamily="18" charset="0"/>
                <a:cs typeface="Times New Roman" panose="02020603050405020304" pitchFamily="18" charset="0"/>
              </a:rPr>
            </a:br>
            <a:r>
              <a:rPr lang="en-US" sz="2400" cap="none" dirty="0" smtClean="0">
                <a:solidFill>
                  <a:srgbClr val="333399"/>
                </a:solidFill>
                <a:latin typeface="Times New Roman" panose="02020603050405020304" pitchFamily="18" charset="0"/>
                <a:cs typeface="Times New Roman" panose="02020603050405020304" pitchFamily="18" charset="0"/>
              </a:rPr>
              <a:t>The government decided to </a:t>
            </a:r>
            <a:r>
              <a:rPr lang="en-US" sz="2400" b="1" cap="none" dirty="0" smtClean="0">
                <a:solidFill>
                  <a:srgbClr val="333399"/>
                </a:solidFill>
                <a:latin typeface="Times New Roman" panose="02020603050405020304" pitchFamily="18" charset="0"/>
                <a:cs typeface="Times New Roman" panose="02020603050405020304" pitchFamily="18" charset="0"/>
              </a:rPr>
              <a:t>industrialize</a:t>
            </a:r>
            <a:r>
              <a:rPr lang="en-US" sz="2400" cap="none" dirty="0" smtClean="0">
                <a:solidFill>
                  <a:srgbClr val="333399"/>
                </a:solidFill>
                <a:latin typeface="Times New Roman" panose="02020603050405020304" pitchFamily="18" charset="0"/>
                <a:cs typeface="Times New Roman" panose="02020603050405020304" pitchFamily="18" charset="0"/>
              </a:rPr>
              <a:t>, and one of the new </a:t>
            </a:r>
            <a:r>
              <a:rPr lang="en-US" sz="2400" b="1" cap="none" dirty="0" smtClean="0">
                <a:solidFill>
                  <a:srgbClr val="333399"/>
                </a:solidFill>
                <a:latin typeface="Times New Roman" panose="02020603050405020304" pitchFamily="18" charset="0"/>
                <a:cs typeface="Times New Roman" panose="02020603050405020304" pitchFamily="18" charset="0"/>
              </a:rPr>
              <a:t>emerging industries </a:t>
            </a:r>
            <a:r>
              <a:rPr lang="en-US" sz="2400" cap="none" dirty="0" smtClean="0">
                <a:solidFill>
                  <a:srgbClr val="333399"/>
                </a:solidFill>
                <a:latin typeface="Times New Roman" panose="02020603050405020304" pitchFamily="18" charset="0"/>
                <a:cs typeface="Times New Roman" panose="02020603050405020304" pitchFamily="18" charset="0"/>
              </a:rPr>
              <a:t>in the 60s was the building of aircraft.</a:t>
            </a:r>
            <a:br>
              <a:rPr lang="en-US" sz="2400" cap="none" dirty="0" smtClean="0">
                <a:solidFill>
                  <a:srgbClr val="333399"/>
                </a:solidFill>
                <a:latin typeface="Times New Roman" panose="02020603050405020304" pitchFamily="18" charset="0"/>
                <a:cs typeface="Times New Roman" panose="02020603050405020304" pitchFamily="18" charset="0"/>
              </a:rPr>
            </a:br>
            <a:endParaRPr lang="ru-RU" sz="2400" cap="none" dirty="0">
              <a:solidFill>
                <a:srgbClr val="333399"/>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048000" y="3105835"/>
            <a:ext cx="6096000" cy="646331"/>
          </a:xfrm>
          <a:prstGeom prst="rect">
            <a:avLst/>
          </a:prstGeom>
        </p:spPr>
        <p:txBody>
          <a:bodyPr>
            <a:spAutoFit/>
          </a:bodyPr>
          <a:lstStyle/>
          <a:p>
            <a:r>
              <a:rPr lang="ru-RU" dirty="0"/>
              <a:t/>
            </a:r>
            <a:br>
              <a:rPr lang="ru-RU" dirty="0"/>
            </a:br>
            <a:endParaRPr lang="ru-RU" dirty="0"/>
          </a:p>
        </p:txBody>
      </p:sp>
      <p:sp>
        <p:nvSpPr>
          <p:cNvPr id="4" name="Прямоугольник 3"/>
          <p:cNvSpPr/>
          <p:nvPr/>
        </p:nvSpPr>
        <p:spPr>
          <a:xfrm>
            <a:off x="3048000" y="3105835"/>
            <a:ext cx="6096000" cy="646331"/>
          </a:xfrm>
          <a:prstGeom prst="rect">
            <a:avLst/>
          </a:prstGeom>
        </p:spPr>
        <p:txBody>
          <a:bodyPr>
            <a:spAutoFit/>
          </a:bodyPr>
          <a:lstStyle/>
          <a:p>
            <a:r>
              <a:rPr lang="ru-RU" dirty="0"/>
              <a:t/>
            </a:r>
            <a:br>
              <a:rPr lang="ru-RU" dirty="0"/>
            </a:br>
            <a:endParaRPr lang="ru-RU" dirty="0"/>
          </a:p>
        </p:txBody>
      </p:sp>
      <p:sp>
        <p:nvSpPr>
          <p:cNvPr id="5" name="Прямоугольник 4"/>
          <p:cNvSpPr/>
          <p:nvPr/>
        </p:nvSpPr>
        <p:spPr>
          <a:xfrm>
            <a:off x="3048000" y="3105835"/>
            <a:ext cx="6096000" cy="646331"/>
          </a:xfrm>
          <a:prstGeom prst="rect">
            <a:avLst/>
          </a:prstGeom>
        </p:spPr>
        <p:txBody>
          <a:bodyPr>
            <a:spAutoFit/>
          </a:bodyPr>
          <a:lstStyle/>
          <a:p>
            <a:r>
              <a:rPr lang="ru-RU" dirty="0"/>
              <a:t/>
            </a:r>
            <a:br>
              <a:rPr lang="ru-RU" dirty="0"/>
            </a:br>
            <a:endParaRPr lang="ru-RU" dirty="0"/>
          </a:p>
        </p:txBody>
      </p:sp>
      <p:sp>
        <p:nvSpPr>
          <p:cNvPr id="6" name="Прямоугольник 5"/>
          <p:cNvSpPr/>
          <p:nvPr/>
        </p:nvSpPr>
        <p:spPr>
          <a:xfrm>
            <a:off x="323385" y="522513"/>
            <a:ext cx="6713035" cy="646331"/>
          </a:xfrm>
          <a:prstGeom prst="rect">
            <a:avLst/>
          </a:prstGeom>
        </p:spPr>
        <p:txBody>
          <a:bodyPr wrap="square">
            <a:spAutoFit/>
          </a:bodyPr>
          <a:lstStyle/>
          <a:p>
            <a:pPr algn="ctr"/>
            <a:r>
              <a:rPr lang="en-US" sz="3600" b="1" dirty="0" smtClean="0">
                <a:solidFill>
                  <a:srgbClr val="333399"/>
                </a:solidFill>
                <a:latin typeface="Times New Roman" panose="02020603050405020304" pitchFamily="18" charset="0"/>
                <a:cs typeface="Times New Roman" panose="02020603050405020304" pitchFamily="18" charset="0"/>
              </a:rPr>
              <a:t>Industries</a:t>
            </a:r>
            <a:endParaRPr lang="ru-RU" sz="3600" dirty="0">
              <a:solidFill>
                <a:srgbClr val="333399"/>
              </a:solidFill>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68696" y="552527"/>
            <a:ext cx="2722747" cy="2722747"/>
          </a:xfrm>
          <a:prstGeom prst="rect">
            <a:avLst/>
          </a:prstGeom>
          <a:ln>
            <a:noFill/>
          </a:ln>
          <a:effectLst>
            <a:outerShdw blurRad="292100" dist="139700" dir="2700000" algn="tl" rotWithShape="0">
              <a:srgbClr val="333333">
                <a:alpha val="65000"/>
              </a:srgbClr>
            </a:outerShdw>
          </a:effectLst>
        </p:spPr>
      </p:pic>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9311" y="3520080"/>
            <a:ext cx="2766843" cy="27668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19223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5300" y="448372"/>
            <a:ext cx="11201400" cy="5793677"/>
          </a:xfrm>
        </p:spPr>
        <p:txBody>
          <a:bodyPr>
            <a:normAutofit/>
          </a:bodyPr>
          <a:lstStyle/>
          <a:p>
            <a:r>
              <a:rPr lang="en-US" sz="2800" b="1" cap="none" dirty="0">
                <a:solidFill>
                  <a:srgbClr val="333399"/>
                </a:solidFill>
                <a:latin typeface="Times New Roman" panose="02020603050405020304" pitchFamily="18" charset="0"/>
                <a:cs typeface="Times New Roman" panose="02020603050405020304" pitchFamily="18" charset="0"/>
              </a:rPr>
              <a:t>Reference</a:t>
            </a:r>
            <a:r>
              <a:rPr lang="ru-RU" sz="2800" cap="none" dirty="0">
                <a:solidFill>
                  <a:srgbClr val="333399"/>
                </a:solidFill>
                <a:latin typeface="Times New Roman" panose="02020603050405020304" pitchFamily="18" charset="0"/>
                <a:cs typeface="Times New Roman" panose="02020603050405020304" pitchFamily="18" charset="0"/>
              </a:rPr>
              <a:t/>
            </a:r>
            <a:br>
              <a:rPr lang="ru-RU" sz="2800" cap="none" dirty="0">
                <a:solidFill>
                  <a:srgbClr val="333399"/>
                </a:solidFill>
                <a:latin typeface="Times New Roman" panose="02020603050405020304" pitchFamily="18" charset="0"/>
                <a:cs typeface="Times New Roman" panose="02020603050405020304" pitchFamily="18" charset="0"/>
              </a:rPr>
            </a:br>
            <a:r>
              <a:rPr lang="en-US" sz="2800" cap="none" dirty="0" smtClean="0">
                <a:solidFill>
                  <a:srgbClr val="333399"/>
                </a:solidFill>
                <a:latin typeface="Times New Roman" panose="02020603050405020304" pitchFamily="18" charset="0"/>
                <a:cs typeface="Times New Roman" panose="02020603050405020304" pitchFamily="18" charset="0"/>
              </a:rPr>
              <a:t/>
            </a:r>
            <a:br>
              <a:rPr lang="en-US" sz="2800" cap="none" dirty="0" smtClean="0">
                <a:solidFill>
                  <a:srgbClr val="333399"/>
                </a:solidFill>
                <a:latin typeface="Times New Roman" panose="02020603050405020304" pitchFamily="18" charset="0"/>
                <a:cs typeface="Times New Roman" panose="02020603050405020304" pitchFamily="18" charset="0"/>
              </a:rPr>
            </a:br>
            <a:r>
              <a:rPr lang="en-US" sz="2800" cap="none" dirty="0" smtClean="0">
                <a:solidFill>
                  <a:srgbClr val="333399"/>
                </a:solidFill>
                <a:latin typeface="Times New Roman" panose="02020603050405020304" pitchFamily="18" charset="0"/>
                <a:cs typeface="Times New Roman" panose="02020603050405020304" pitchFamily="18" charset="0"/>
              </a:rPr>
              <a:t>1. Business Vocabulary in use, Bill </a:t>
            </a:r>
            <a:r>
              <a:rPr lang="en-US" sz="2800" cap="none" dirty="0" err="1" smtClean="0">
                <a:solidFill>
                  <a:srgbClr val="333399"/>
                </a:solidFill>
                <a:latin typeface="Times New Roman" panose="02020603050405020304" pitchFamily="18" charset="0"/>
                <a:cs typeface="Times New Roman" panose="02020603050405020304" pitchFamily="18" charset="0"/>
              </a:rPr>
              <a:t>Mascull</a:t>
            </a:r>
            <a:r>
              <a:rPr lang="en-US" sz="2800" cap="none" dirty="0" smtClean="0">
                <a:solidFill>
                  <a:srgbClr val="333399"/>
                </a:solidFill>
                <a:latin typeface="Times New Roman" panose="02020603050405020304" pitchFamily="18" charset="0"/>
                <a:cs typeface="Times New Roman" panose="02020603050405020304" pitchFamily="18" charset="0"/>
              </a:rPr>
              <a:t>, Cambridge University Press, 2017.</a:t>
            </a:r>
            <a:br>
              <a:rPr lang="en-US" sz="2800" cap="none" dirty="0" smtClean="0">
                <a:solidFill>
                  <a:srgbClr val="333399"/>
                </a:solidFill>
                <a:latin typeface="Times New Roman" panose="02020603050405020304" pitchFamily="18" charset="0"/>
                <a:cs typeface="Times New Roman" panose="02020603050405020304" pitchFamily="18" charset="0"/>
              </a:rPr>
            </a:br>
            <a:r>
              <a:rPr lang="en-US" sz="2800" cap="none" dirty="0" smtClean="0">
                <a:solidFill>
                  <a:srgbClr val="333399"/>
                </a:solidFill>
                <a:latin typeface="Times New Roman" panose="02020603050405020304" pitchFamily="18" charset="0"/>
                <a:cs typeface="Times New Roman" panose="02020603050405020304" pitchFamily="18" charset="0"/>
              </a:rPr>
              <a:t>2. Business Vocabulary builder, Paul Emmerson, MACMILLAN, 2009.</a:t>
            </a:r>
            <a:br>
              <a:rPr lang="en-US" sz="2800" cap="none" dirty="0" smtClean="0">
                <a:solidFill>
                  <a:srgbClr val="333399"/>
                </a:solidFill>
                <a:latin typeface="Times New Roman" panose="02020603050405020304" pitchFamily="18" charset="0"/>
                <a:cs typeface="Times New Roman" panose="02020603050405020304" pitchFamily="18" charset="0"/>
              </a:rPr>
            </a:br>
            <a:r>
              <a:rPr lang="en-US" sz="2800" cap="none" dirty="0" smtClean="0">
                <a:solidFill>
                  <a:srgbClr val="333399"/>
                </a:solidFill>
                <a:latin typeface="Times New Roman" panose="02020603050405020304" pitchFamily="18" charset="0"/>
                <a:cs typeface="Times New Roman" panose="02020603050405020304" pitchFamily="18" charset="0"/>
              </a:rPr>
              <a:t>3. </a:t>
            </a:r>
            <a:r>
              <a:rPr lang="en-US" sz="2800" cap="none" dirty="0" smtClean="0">
                <a:solidFill>
                  <a:srgbClr val="333399"/>
                </a:solidFill>
                <a:latin typeface="Times New Roman" panose="02020603050405020304" pitchFamily="18" charset="0"/>
                <a:cs typeface="Times New Roman" panose="02020603050405020304" pitchFamily="18" charset="0"/>
                <a:hlinkClick r:id="rId2"/>
              </a:rPr>
              <a:t>https://www.Vedantu.Com/geography/what-are-manufacturing-industries</a:t>
            </a:r>
            <a:r>
              <a:rPr lang="en-US" sz="2800" cap="none" dirty="0" smtClean="0">
                <a:solidFill>
                  <a:srgbClr val="333399"/>
                </a:solidFill>
                <a:latin typeface="Times New Roman" panose="02020603050405020304" pitchFamily="18" charset="0"/>
                <a:cs typeface="Times New Roman" panose="02020603050405020304" pitchFamily="18" charset="0"/>
              </a:rPr>
              <a:t/>
            </a:r>
            <a:br>
              <a:rPr lang="en-US" sz="2800" cap="none" dirty="0" smtClean="0">
                <a:solidFill>
                  <a:srgbClr val="333399"/>
                </a:solidFill>
                <a:latin typeface="Times New Roman" panose="02020603050405020304" pitchFamily="18" charset="0"/>
                <a:cs typeface="Times New Roman" panose="02020603050405020304" pitchFamily="18" charset="0"/>
              </a:rPr>
            </a:br>
            <a:r>
              <a:rPr lang="en-US" sz="2800" cap="none" dirty="0" smtClean="0">
                <a:solidFill>
                  <a:srgbClr val="333399"/>
                </a:solidFill>
                <a:latin typeface="Times New Roman" panose="02020603050405020304" pitchFamily="18" charset="0"/>
                <a:cs typeface="Times New Roman" panose="02020603050405020304" pitchFamily="18" charset="0"/>
              </a:rPr>
              <a:t>4. </a:t>
            </a:r>
            <a:r>
              <a:rPr lang="en-US" sz="2800" cap="none" dirty="0" smtClean="0">
                <a:solidFill>
                  <a:srgbClr val="333399"/>
                </a:solidFill>
                <a:latin typeface="Times New Roman" panose="02020603050405020304" pitchFamily="18" charset="0"/>
                <a:cs typeface="Times New Roman" panose="02020603050405020304" pitchFamily="18" charset="0"/>
                <a:hlinkClick r:id="rId3"/>
              </a:rPr>
              <a:t>https://www.Britannica.Com</a:t>
            </a:r>
            <a:r>
              <a:rPr lang="en-US" sz="2800" cap="none" dirty="0" smtClean="0">
                <a:solidFill>
                  <a:srgbClr val="333399"/>
                </a:solidFill>
                <a:latin typeface="Times New Roman" panose="02020603050405020304" pitchFamily="18" charset="0"/>
                <a:cs typeface="Times New Roman" panose="02020603050405020304" pitchFamily="18" charset="0"/>
              </a:rPr>
              <a:t> </a:t>
            </a:r>
            <a:br>
              <a:rPr lang="en-US" sz="2800" cap="none" dirty="0" smtClean="0">
                <a:solidFill>
                  <a:srgbClr val="333399"/>
                </a:solidFill>
                <a:latin typeface="Times New Roman" panose="02020603050405020304" pitchFamily="18" charset="0"/>
                <a:cs typeface="Times New Roman" panose="02020603050405020304" pitchFamily="18" charset="0"/>
              </a:rPr>
            </a:br>
            <a:r>
              <a:rPr lang="en-US" sz="2800" cap="none" dirty="0" smtClean="0">
                <a:solidFill>
                  <a:srgbClr val="333399"/>
                </a:solidFill>
                <a:latin typeface="Times New Roman" panose="02020603050405020304" pitchFamily="18" charset="0"/>
                <a:cs typeface="Times New Roman" panose="02020603050405020304" pitchFamily="18" charset="0"/>
              </a:rPr>
              <a:t>5. </a:t>
            </a:r>
            <a:r>
              <a:rPr lang="en-US" sz="2800" cap="none" dirty="0" smtClean="0">
                <a:solidFill>
                  <a:srgbClr val="333399"/>
                </a:solidFill>
                <a:latin typeface="Times New Roman" panose="02020603050405020304" pitchFamily="18" charset="0"/>
                <a:cs typeface="Times New Roman" panose="02020603050405020304" pitchFamily="18" charset="0"/>
                <a:hlinkClick r:id="rId4"/>
              </a:rPr>
              <a:t>https://www.Indeed.Com</a:t>
            </a:r>
            <a:r>
              <a:rPr lang="en-US" sz="2800" cap="none" dirty="0">
                <a:solidFill>
                  <a:srgbClr val="333399"/>
                </a:solidFill>
                <a:latin typeface="Times New Roman" panose="02020603050405020304" pitchFamily="18" charset="0"/>
                <a:cs typeface="Times New Roman" panose="02020603050405020304" pitchFamily="18" charset="0"/>
              </a:rPr>
              <a:t> </a:t>
            </a:r>
            <a:br>
              <a:rPr lang="en-US" sz="2800" cap="none" dirty="0">
                <a:solidFill>
                  <a:srgbClr val="333399"/>
                </a:solidFill>
                <a:latin typeface="Times New Roman" panose="02020603050405020304" pitchFamily="18" charset="0"/>
                <a:cs typeface="Times New Roman" panose="02020603050405020304" pitchFamily="18" charset="0"/>
              </a:rPr>
            </a:br>
            <a:r>
              <a:rPr lang="en-US" sz="2800" cap="none" dirty="0">
                <a:solidFill>
                  <a:srgbClr val="333399"/>
                </a:solidFill>
                <a:latin typeface="Times New Roman" panose="02020603050405020304" pitchFamily="18" charset="0"/>
                <a:cs typeface="Times New Roman" panose="02020603050405020304" pitchFamily="18" charset="0"/>
              </a:rPr>
              <a:t>6. </a:t>
            </a:r>
            <a:r>
              <a:rPr lang="en-US" sz="2800" cap="none" dirty="0">
                <a:solidFill>
                  <a:srgbClr val="333399"/>
                </a:solidFill>
                <a:latin typeface="Times New Roman" panose="02020603050405020304" pitchFamily="18" charset="0"/>
                <a:cs typeface="Times New Roman" panose="02020603050405020304" pitchFamily="18" charset="0"/>
                <a:hlinkClick r:id="rId5"/>
              </a:rPr>
              <a:t>https://</a:t>
            </a:r>
            <a:r>
              <a:rPr lang="en-US" sz="2800" cap="none" dirty="0" smtClean="0">
                <a:solidFill>
                  <a:srgbClr val="333399"/>
                </a:solidFill>
                <a:latin typeface="Times New Roman" panose="02020603050405020304" pitchFamily="18" charset="0"/>
                <a:cs typeface="Times New Roman" panose="02020603050405020304" pitchFamily="18" charset="0"/>
                <a:hlinkClick r:id="rId5"/>
              </a:rPr>
              <a:t>www.revfine.com</a:t>
            </a:r>
            <a:r>
              <a:rPr lang="en-US" sz="2800" cap="none" dirty="0" smtClean="0">
                <a:solidFill>
                  <a:srgbClr val="333399"/>
                </a:solidFill>
                <a:latin typeface="Times New Roman" panose="02020603050405020304" pitchFamily="18" charset="0"/>
                <a:cs typeface="Times New Roman" panose="02020603050405020304" pitchFamily="18" charset="0"/>
              </a:rPr>
              <a:t/>
            </a:r>
            <a:br>
              <a:rPr lang="en-US" sz="2800" cap="none" dirty="0" smtClean="0">
                <a:solidFill>
                  <a:srgbClr val="333399"/>
                </a:solidFill>
                <a:latin typeface="Times New Roman" panose="02020603050405020304" pitchFamily="18" charset="0"/>
                <a:cs typeface="Times New Roman" panose="02020603050405020304" pitchFamily="18" charset="0"/>
              </a:rPr>
            </a:br>
            <a:r>
              <a:rPr lang="en-US" sz="2800" cap="none" dirty="0" smtClean="0">
                <a:solidFill>
                  <a:srgbClr val="333399"/>
                </a:solidFill>
                <a:latin typeface="Times New Roman" panose="02020603050405020304" pitchFamily="18" charset="0"/>
                <a:cs typeface="Times New Roman" panose="02020603050405020304" pitchFamily="18" charset="0"/>
              </a:rPr>
              <a:t/>
            </a:r>
            <a:br>
              <a:rPr lang="en-US" sz="2800" cap="none" dirty="0" smtClean="0">
                <a:solidFill>
                  <a:srgbClr val="333399"/>
                </a:solidFill>
                <a:latin typeface="Times New Roman" panose="02020603050405020304" pitchFamily="18" charset="0"/>
                <a:cs typeface="Times New Roman" panose="02020603050405020304" pitchFamily="18" charset="0"/>
              </a:rPr>
            </a:br>
            <a:endParaRPr lang="ru-RU" sz="2800" cap="none" dirty="0">
              <a:solidFill>
                <a:srgbClr val="33339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7852791"/>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5186</TotalTime>
  <Words>603</Words>
  <Application>Microsoft Office PowerPoint</Application>
  <PresentationFormat>Широкоэкранный</PresentationFormat>
  <Paragraphs>51</Paragraphs>
  <Slides>12</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12</vt:i4>
      </vt:variant>
    </vt:vector>
  </HeadingPairs>
  <TitlesOfParts>
    <vt:vector size="19" baseType="lpstr">
      <vt:lpstr>Arial</vt:lpstr>
      <vt:lpstr>Calibri</vt:lpstr>
      <vt:lpstr>Century Gothic</vt:lpstr>
      <vt:lpstr>Open Sans</vt:lpstr>
      <vt:lpstr>Times New Roman</vt:lpstr>
      <vt:lpstr>Wingdings 3</vt:lpstr>
      <vt:lpstr>Сектор</vt:lpstr>
      <vt:lpstr>Презентация PowerPoint</vt:lpstr>
      <vt:lpstr> Any general business activity or commercial enterprise that can be isolated from others, such as the tourist industry or the entertainment industry.  Industry (uncountable) is the production of materials and goods.  An industry (countable) is a particular type of business activity, not necessarily production.</vt:lpstr>
      <vt:lpstr>Manufacturing, any industry that makes finished products from raw materials by the use of manual labor or machinery and that is usually carried out systematically with a division of labor. In a more limited sense, manufacturing denotes the fabrication or assembly of components into finished products on a fairly large scale. Among the most important manufacturing industries are those that produce aircraft, automobiles, chemicals, clothing, computers, consumer electronics, electrical equipment, furniture, heavy machinery, refined petroleum products, ships, steel, and tools and dies...    </vt:lpstr>
      <vt:lpstr>Презентация PowerPoint</vt:lpstr>
      <vt:lpstr>Презентация PowerPoint</vt:lpstr>
      <vt:lpstr>Economies of scale are cost advantages reaped by companies when production becomes efficient. Companies can achieve economies of scale by increasing production and lowering costs. This happens because costs are spread over a larger number of goods.    </vt:lpstr>
      <vt:lpstr>A service industry provides people with intangible products or services and completes tasks that are useful to customers, clients, businesses or the general public. Service industries, unlike manufacturing and production industries, do not rely on the sale of material goods and products to earn a profit. Instead, the individuals who work in the service sector focus on completing tasks and providing services...  </vt:lpstr>
      <vt:lpstr>Презентация PowerPoint</vt:lpstr>
      <vt:lpstr>Презентация PowerPoint</vt:lpstr>
      <vt:lpstr>Презентация PowerPoint</vt:lpstr>
      <vt:lpstr>Emerging industries - entirely new or restructured industrial sectors, growing at a rate faster than the overall economy. Such industries usually come into being when customers need change, new technologies replace older ones, or when new socio-economic conditions emerge. In 1950, Brazil was a relatively poor country, with most people living and working on the land. The government decided to industrialize, and one of the new emerging industries in the 60s was the building of aircraft. </vt:lpstr>
      <vt:lpstr>Reference  1. Business Vocabulary in use, Bill Mascull, Cambridge University Press, 2017. 2. Business Vocabulary builder, Paul Emmerson, MACMILLAN, 2009. 3. https://www.Vedantu.Com/geography/what-are-manufacturing-industries 4. https://www.Britannica.Com  5. https://www.Indeed.Com  6. https://www.revfine.com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Nodira Muxitdinova</cp:lastModifiedBy>
  <cp:revision>196</cp:revision>
  <dcterms:created xsi:type="dcterms:W3CDTF">2019-05-14T14:28:22Z</dcterms:created>
  <dcterms:modified xsi:type="dcterms:W3CDTF">2021-10-15T09:24:27Z</dcterms:modified>
</cp:coreProperties>
</file>