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16"/>
  </p:notesMasterIdLst>
  <p:sldIdLst>
    <p:sldId id="256" r:id="rId2"/>
    <p:sldId id="276" r:id="rId3"/>
    <p:sldId id="261" r:id="rId4"/>
    <p:sldId id="270" r:id="rId5"/>
    <p:sldId id="271" r:id="rId6"/>
    <p:sldId id="272" r:id="rId7"/>
    <p:sldId id="273" r:id="rId8"/>
    <p:sldId id="259" r:id="rId9"/>
    <p:sldId id="257" r:id="rId10"/>
    <p:sldId id="268" r:id="rId11"/>
    <p:sldId id="265" r:id="rId12"/>
    <p:sldId id="267" r:id="rId13"/>
    <p:sldId id="274" r:id="rId14"/>
    <p:sldId id="275"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99"/>
    <a:srgbClr val="0B375A"/>
    <a:srgbClr val="666699"/>
    <a:srgbClr val="9900FF"/>
    <a:srgbClr val="8896C4"/>
    <a:srgbClr val="5A5A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1" d="100"/>
          <a:sy n="51" d="100"/>
        </p:scale>
        <p:origin x="114" y="8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5D919E-7ED2-43CC-BCA5-C7406A636960}" type="datetimeFigureOut">
              <a:rPr lang="ru-RU" smtClean="0"/>
              <a:t>22.10.2021</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8477A5-16A4-4E01-AFC5-59375AE28139}" type="slidenum">
              <a:rPr lang="ru-RU" smtClean="0"/>
              <a:t>‹#›</a:t>
            </a:fld>
            <a:endParaRPr lang="ru-RU"/>
          </a:p>
        </p:txBody>
      </p:sp>
    </p:spTree>
    <p:extLst>
      <p:ext uri="{BB962C8B-B14F-4D97-AF65-F5344CB8AC3E}">
        <p14:creationId xmlns:p14="http://schemas.microsoft.com/office/powerpoint/2010/main" val="30969961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1B8477A5-16A4-4E01-AFC5-59375AE28139}" type="slidenum">
              <a:rPr lang="ru-RU" smtClean="0"/>
              <a:t>1</a:t>
            </a:fld>
            <a:endParaRPr lang="ru-RU"/>
          </a:p>
        </p:txBody>
      </p:sp>
    </p:spTree>
    <p:extLst>
      <p:ext uri="{BB962C8B-B14F-4D97-AF65-F5344CB8AC3E}">
        <p14:creationId xmlns:p14="http://schemas.microsoft.com/office/powerpoint/2010/main" val="16564025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22.10.2021</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353982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22.10.2021</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669828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22.10.2021</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5226070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1C0CB076-E5A0-456E-A610-A8BC923179C8}" type="datetimeFigureOut">
              <a:rPr lang="ru-RU" smtClean="0"/>
              <a:t>22.10.2021</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9987731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1C0CB076-E5A0-456E-A610-A8BC923179C8}" type="datetimeFigureOut">
              <a:rPr lang="ru-RU" smtClean="0"/>
              <a:t>22.10.2021</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176603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1C0CB076-E5A0-456E-A610-A8BC923179C8}" type="datetimeFigureOut">
              <a:rPr lang="ru-RU" smtClean="0"/>
              <a:t>22.10.2021</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5506381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0CB076-E5A0-456E-A610-A8BC923179C8}" type="datetimeFigureOut">
              <a:rPr lang="ru-RU" smtClean="0"/>
              <a:t>22.10.2021</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1649552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22.10.2021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0977805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22.10.2021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1807769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22.10.2021</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449176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1C0CB076-E5A0-456E-A610-A8BC923179C8}" type="datetimeFigureOut">
              <a:rPr lang="ru-RU" smtClean="0"/>
              <a:t>22.10.2021</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F3168B0-3D6D-41BF-B9B0-04ADB2F6E346}" type="slidenum">
              <a:rPr lang="ru-RU" smtClean="0"/>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3186123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22.10.2021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5372002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22.10.2021</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F3168B0-3D6D-41BF-B9B0-04ADB2F6E346}" type="slidenum">
              <a:rPr lang="ru-RU" smtClean="0"/>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0567784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1C0CB076-E5A0-456E-A610-A8BC923179C8}" type="datetimeFigureOut">
              <a:rPr lang="ru-RU" smtClean="0"/>
              <a:t>22.10.2021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30323623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22.10.2021</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20441799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1C0CB076-E5A0-456E-A610-A8BC923179C8}" type="datetimeFigureOut">
              <a:rPr lang="ru-RU" smtClean="0"/>
              <a:t>22.10.2021</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F3168B0-3D6D-41BF-B9B0-04ADB2F6E346}" type="slidenum">
              <a:rPr lang="ru-RU" smtClean="0"/>
              <a:t>‹#›</a:t>
            </a:fld>
            <a:endParaRPr lang="ru-RU"/>
          </a:p>
        </p:txBody>
      </p:sp>
    </p:spTree>
    <p:extLst>
      <p:ext uri="{BB962C8B-B14F-4D97-AF65-F5344CB8AC3E}">
        <p14:creationId xmlns:p14="http://schemas.microsoft.com/office/powerpoint/2010/main" val="11820625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1C0CB076-E5A0-456E-A610-A8BC923179C8}" type="datetimeFigureOut">
              <a:rPr lang="ru-RU" smtClean="0"/>
              <a:t>22.10.2021</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0F3168B0-3D6D-41BF-B9B0-04ADB2F6E346}" type="slidenum">
              <a:rPr lang="ru-RU" smtClean="0"/>
              <a:t>‹#›</a:t>
            </a:fld>
            <a:endParaRPr lang="ru-RU"/>
          </a:p>
        </p:txBody>
      </p:sp>
    </p:spTree>
    <p:extLst>
      <p:ext uri="{BB962C8B-B14F-4D97-AF65-F5344CB8AC3E}">
        <p14:creationId xmlns:p14="http://schemas.microsoft.com/office/powerpoint/2010/main" val="1144564072"/>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ww.surveymonkey.com/" TargetMode="External"/><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hyperlink" Target="https://meaningkosh.com/" TargetMode="External"/><Relationship Id="rId2" Type="http://schemas.openxmlformats.org/officeDocument/2006/relationships/hyperlink" Target="https://corporatefinanceinstitute.com/" TargetMode="External"/><Relationship Id="rId1" Type="http://schemas.openxmlformats.org/officeDocument/2006/relationships/slideLayout" Target="../slideLayouts/slideLayout6.xml"/><Relationship Id="rId5" Type="http://schemas.openxmlformats.org/officeDocument/2006/relationships/hyperlink" Target="https://www.oberlo.com/ecommerce-wiki/market-research" TargetMode="External"/><Relationship Id="rId4" Type="http://schemas.openxmlformats.org/officeDocument/2006/relationships/hyperlink" Target="https://www.britannica.com/"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77887" y="2416766"/>
            <a:ext cx="8627165" cy="4524315"/>
          </a:xfrm>
          <a:prstGeom prst="rect">
            <a:avLst/>
          </a:prstGeom>
          <a:noFill/>
        </p:spPr>
        <p:txBody>
          <a:bodyPr wrap="square" rtlCol="0">
            <a:spAutoFit/>
          </a:bodyPr>
          <a:lstStyle/>
          <a:p>
            <a:pPr algn="ctr"/>
            <a:endParaRPr lang="en-US" sz="3600" b="1" dirty="0" smtClean="0">
              <a:solidFill>
                <a:srgbClr val="CDC386"/>
              </a:solidFill>
              <a:latin typeface="Times New Roman" panose="02020603050405020304" pitchFamily="18" charset="0"/>
              <a:cs typeface="Times New Roman" panose="02020603050405020304" pitchFamily="18" charset="0"/>
            </a:endParaRPr>
          </a:p>
          <a:p>
            <a:pPr algn="ctr"/>
            <a:r>
              <a:rPr lang="en-US" sz="3600" b="1" dirty="0">
                <a:solidFill>
                  <a:schemeClr val="accent3">
                    <a:lumMod val="50000"/>
                  </a:schemeClr>
                </a:solidFill>
                <a:latin typeface="Times New Roman" panose="02020603050405020304" pitchFamily="18" charset="0"/>
                <a:cs typeface="Times New Roman" panose="02020603050405020304" pitchFamily="18" charset="0"/>
              </a:rPr>
              <a:t>Business English Course</a:t>
            </a:r>
          </a:p>
          <a:p>
            <a:pPr algn="ctr"/>
            <a:r>
              <a:rPr lang="en-US" sz="3600" b="1" dirty="0">
                <a:solidFill>
                  <a:schemeClr val="accent3">
                    <a:lumMod val="50000"/>
                  </a:schemeClr>
                </a:solidFill>
                <a:latin typeface="Times New Roman" panose="02020603050405020304" pitchFamily="18" charset="0"/>
                <a:cs typeface="Times New Roman" panose="02020603050405020304" pitchFamily="18" charset="0"/>
              </a:rPr>
              <a:t>Chapter </a:t>
            </a:r>
            <a:r>
              <a:rPr lang="en-US" sz="3600" b="1" dirty="0" smtClean="0">
                <a:solidFill>
                  <a:schemeClr val="accent3">
                    <a:lumMod val="50000"/>
                  </a:schemeClr>
                </a:solidFill>
                <a:latin typeface="Times New Roman" panose="02020603050405020304" pitchFamily="18" charset="0"/>
                <a:cs typeface="Times New Roman" panose="02020603050405020304" pitchFamily="18" charset="0"/>
              </a:rPr>
              <a:t>2</a:t>
            </a:r>
            <a:endParaRPr lang="en-US" sz="3600" b="1" dirty="0">
              <a:solidFill>
                <a:schemeClr val="accent3">
                  <a:lumMod val="50000"/>
                </a:schemeClr>
              </a:solidFill>
              <a:latin typeface="Times New Roman" panose="02020603050405020304" pitchFamily="18" charset="0"/>
              <a:cs typeface="Times New Roman" panose="02020603050405020304" pitchFamily="18" charset="0"/>
            </a:endParaRPr>
          </a:p>
          <a:p>
            <a:pPr algn="ctr"/>
            <a:r>
              <a:rPr lang="en-US" sz="3600" b="1" dirty="0">
                <a:solidFill>
                  <a:schemeClr val="accent3">
                    <a:lumMod val="50000"/>
                  </a:schemeClr>
                </a:solidFill>
                <a:latin typeface="Times New Roman" panose="02020603050405020304" pitchFamily="18" charset="0"/>
                <a:cs typeface="Times New Roman" panose="02020603050405020304" pitchFamily="18" charset="0"/>
              </a:rPr>
              <a:t>Development process</a:t>
            </a:r>
          </a:p>
          <a:p>
            <a:pPr algn="ctr"/>
            <a:r>
              <a:rPr lang="en-US" sz="3600" b="1" dirty="0" smtClean="0">
                <a:solidFill>
                  <a:schemeClr val="accent3">
                    <a:lumMod val="50000"/>
                  </a:schemeClr>
                </a:solidFill>
                <a:latin typeface="Times New Roman" panose="02020603050405020304" pitchFamily="18" charset="0"/>
                <a:cs typeface="Times New Roman" panose="02020603050405020304" pitchFamily="18" charset="0"/>
              </a:rPr>
              <a:t>Lecturer</a:t>
            </a:r>
            <a:r>
              <a:rPr lang="en-US" sz="3600" b="1" dirty="0">
                <a:solidFill>
                  <a:schemeClr val="accent3">
                    <a:lumMod val="50000"/>
                  </a:schemeClr>
                </a:solidFill>
                <a:latin typeface="Times New Roman" panose="02020603050405020304" pitchFamily="18" charset="0"/>
                <a:cs typeface="Times New Roman" panose="02020603050405020304" pitchFamily="18" charset="0"/>
              </a:rPr>
              <a:t>: </a:t>
            </a:r>
            <a:r>
              <a:rPr lang="en-US" sz="3200" b="1" dirty="0" err="1">
                <a:solidFill>
                  <a:schemeClr val="accent3">
                    <a:lumMod val="50000"/>
                  </a:schemeClr>
                </a:solidFill>
                <a:latin typeface="Times New Roman" panose="02020603050405020304" pitchFamily="18" charset="0"/>
                <a:cs typeface="Times New Roman" panose="02020603050405020304" pitchFamily="18" charset="0"/>
              </a:rPr>
              <a:t>N.A.Mukhitdinova</a:t>
            </a:r>
            <a:r>
              <a:rPr lang="en-US" sz="3200" b="1" dirty="0">
                <a:solidFill>
                  <a:schemeClr val="accent3">
                    <a:lumMod val="50000"/>
                  </a:schemeClr>
                </a:solidFill>
                <a:latin typeface="Times New Roman" panose="02020603050405020304" pitchFamily="18" charset="0"/>
                <a:cs typeface="Times New Roman" panose="02020603050405020304" pitchFamily="18" charset="0"/>
              </a:rPr>
              <a:t>, PhD</a:t>
            </a:r>
          </a:p>
          <a:p>
            <a:pPr algn="ctr"/>
            <a:endParaRPr lang="en-US" sz="3600" b="1" dirty="0" smtClean="0">
              <a:solidFill>
                <a:srgbClr val="333399"/>
              </a:solidFill>
              <a:latin typeface="Times New Roman" panose="02020603050405020304" pitchFamily="18" charset="0"/>
              <a:cs typeface="Times New Roman" panose="02020603050405020304" pitchFamily="18" charset="0"/>
            </a:endParaRPr>
          </a:p>
          <a:p>
            <a:pPr algn="r"/>
            <a:endParaRPr lang="en-US" sz="3600" b="1" dirty="0" smtClean="0">
              <a:solidFill>
                <a:srgbClr val="333399"/>
              </a:solidFill>
              <a:latin typeface="Times New Roman" panose="02020603050405020304" pitchFamily="18" charset="0"/>
              <a:cs typeface="Times New Roman" panose="02020603050405020304" pitchFamily="18" charset="0"/>
            </a:endParaRPr>
          </a:p>
          <a:p>
            <a:pPr algn="ctr"/>
            <a:endParaRPr lang="en-US" sz="3600" b="1" dirty="0">
              <a:solidFill>
                <a:srgbClr val="CDC386"/>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30686" y="228600"/>
            <a:ext cx="2416766" cy="2416766"/>
          </a:xfrm>
          <a:prstGeom prst="rect">
            <a:avLst/>
          </a:prstGeom>
        </p:spPr>
      </p:pic>
    </p:spTree>
    <p:extLst>
      <p:ext uri="{BB962C8B-B14F-4D97-AF65-F5344CB8AC3E}">
        <p14:creationId xmlns:p14="http://schemas.microsoft.com/office/powerpoint/2010/main" val="12786301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smtClean="0">
                <a:solidFill>
                  <a:schemeClr val="accent3">
                    <a:lumMod val="50000"/>
                  </a:schemeClr>
                </a:solidFill>
                <a:latin typeface="Times New Roman" panose="02020603050405020304" pitchFamily="18" charset="0"/>
                <a:cs typeface="Times New Roman" panose="02020603050405020304" pitchFamily="18" charset="0"/>
              </a:rPr>
              <a:t/>
            </a:r>
            <a:br>
              <a:rPr lang="en-US" b="1" dirty="0" smtClean="0">
                <a:solidFill>
                  <a:schemeClr val="accent3">
                    <a:lumMod val="50000"/>
                  </a:schemeClr>
                </a:solidFill>
                <a:latin typeface="Times New Roman" panose="02020603050405020304" pitchFamily="18" charset="0"/>
                <a:cs typeface="Times New Roman" panose="02020603050405020304" pitchFamily="18" charset="0"/>
              </a:rPr>
            </a:br>
            <a:r>
              <a:rPr lang="en-US" b="1" dirty="0" smtClean="0">
                <a:solidFill>
                  <a:schemeClr val="accent3">
                    <a:lumMod val="50000"/>
                  </a:schemeClr>
                </a:solidFill>
                <a:latin typeface="Times New Roman" panose="02020603050405020304" pitchFamily="18" charset="0"/>
                <a:cs typeface="Times New Roman" panose="02020603050405020304" pitchFamily="18" charset="0"/>
              </a:rPr>
              <a:t>Content </a:t>
            </a:r>
            <a:endParaRPr lang="en-US" b="1" dirty="0">
              <a:solidFill>
                <a:schemeClr val="accent3">
                  <a:lumMod val="50000"/>
                </a:schemeClr>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lstStyle/>
          <a:p>
            <a:pPr>
              <a:buAutoNum type="arabicPeriod"/>
            </a:pPr>
            <a:r>
              <a:rPr lang="en-US" b="1" dirty="0" smtClean="0">
                <a:solidFill>
                  <a:schemeClr val="accent3">
                    <a:lumMod val="50000"/>
                  </a:schemeClr>
                </a:solidFill>
                <a:latin typeface="Times New Roman" panose="02020603050405020304" pitchFamily="18" charset="0"/>
                <a:cs typeface="Times New Roman" panose="02020603050405020304" pitchFamily="18" charset="0"/>
              </a:rPr>
              <a:t>Market Research;</a:t>
            </a:r>
          </a:p>
          <a:p>
            <a:pPr>
              <a:buAutoNum type="arabicPeriod"/>
            </a:pPr>
            <a:r>
              <a:rPr lang="en-US" b="1" dirty="0" smtClean="0">
                <a:solidFill>
                  <a:schemeClr val="accent3">
                    <a:lumMod val="50000"/>
                  </a:schemeClr>
                </a:solidFill>
                <a:latin typeface="Times New Roman" panose="02020603050405020304" pitchFamily="18" charset="0"/>
                <a:cs typeface="Times New Roman" panose="02020603050405020304" pitchFamily="18" charset="0"/>
              </a:rPr>
              <a:t>Market research data; </a:t>
            </a:r>
          </a:p>
          <a:p>
            <a:pPr>
              <a:buAutoNum type="arabicPeriod"/>
            </a:pPr>
            <a:r>
              <a:rPr lang="en-US" b="1" dirty="0" smtClean="0">
                <a:solidFill>
                  <a:schemeClr val="accent3">
                    <a:lumMod val="50000"/>
                  </a:schemeClr>
                </a:solidFill>
                <a:latin typeface="Times New Roman" panose="02020603050405020304" pitchFamily="18" charset="0"/>
                <a:cs typeface="Times New Roman" panose="02020603050405020304" pitchFamily="18" charset="0"/>
              </a:rPr>
              <a:t>Sources </a:t>
            </a:r>
            <a:r>
              <a:rPr lang="en-US" b="1" dirty="0">
                <a:solidFill>
                  <a:schemeClr val="accent3">
                    <a:lumMod val="50000"/>
                  </a:schemeClr>
                </a:solidFill>
                <a:latin typeface="Times New Roman" panose="02020603050405020304" pitchFamily="18" charset="0"/>
                <a:cs typeface="Times New Roman" panose="02020603050405020304" pitchFamily="18" charset="0"/>
              </a:rPr>
              <a:t>of Primary Market </a:t>
            </a:r>
            <a:r>
              <a:rPr lang="en-US" b="1" dirty="0" smtClean="0">
                <a:solidFill>
                  <a:schemeClr val="accent3">
                    <a:lumMod val="50000"/>
                  </a:schemeClr>
                </a:solidFill>
                <a:latin typeface="Times New Roman" panose="02020603050405020304" pitchFamily="18" charset="0"/>
                <a:cs typeface="Times New Roman" panose="02020603050405020304" pitchFamily="18" charset="0"/>
              </a:rPr>
              <a:t>Research;</a:t>
            </a:r>
          </a:p>
          <a:p>
            <a:pPr>
              <a:buFont typeface="Wingdings 3" charset="2"/>
              <a:buAutoNum type="arabicPeriod"/>
            </a:pPr>
            <a:r>
              <a:rPr lang="en-US" b="1" dirty="0">
                <a:solidFill>
                  <a:schemeClr val="accent3">
                    <a:lumMod val="50000"/>
                  </a:schemeClr>
                </a:solidFill>
                <a:latin typeface="Times New Roman" panose="02020603050405020304" pitchFamily="18" charset="0"/>
                <a:cs typeface="Times New Roman" panose="02020603050405020304" pitchFamily="18" charset="0"/>
              </a:rPr>
              <a:t>Questionnaires or </a:t>
            </a:r>
            <a:r>
              <a:rPr lang="en-US" b="1" dirty="0" smtClean="0">
                <a:solidFill>
                  <a:schemeClr val="accent3">
                    <a:lumMod val="50000"/>
                  </a:schemeClr>
                </a:solidFill>
                <a:latin typeface="Times New Roman" panose="02020603050405020304" pitchFamily="18" charset="0"/>
                <a:cs typeface="Times New Roman" panose="02020603050405020304" pitchFamily="18" charset="0"/>
              </a:rPr>
              <a:t>surveys;</a:t>
            </a:r>
          </a:p>
          <a:p>
            <a:pPr>
              <a:buFont typeface="Wingdings 3" charset="2"/>
              <a:buAutoNum type="arabicPeriod"/>
            </a:pPr>
            <a:r>
              <a:rPr lang="en-US" b="1" dirty="0" smtClean="0">
                <a:solidFill>
                  <a:schemeClr val="accent3">
                    <a:lumMod val="50000"/>
                  </a:schemeClr>
                </a:solidFill>
                <a:latin typeface="Times New Roman" panose="02020603050405020304" pitchFamily="18" charset="0"/>
                <a:cs typeface="Times New Roman" panose="02020603050405020304" pitchFamily="18" charset="0"/>
              </a:rPr>
              <a:t>Testing process.</a:t>
            </a:r>
            <a:endParaRPr lang="ru-RU" b="1" dirty="0">
              <a:solidFill>
                <a:schemeClr val="accent3">
                  <a:lumMod val="50000"/>
                </a:schemeClr>
              </a:solidFill>
              <a:latin typeface="Times New Roman" panose="02020603050405020304" pitchFamily="18" charset="0"/>
              <a:cs typeface="Times New Roman" panose="02020603050405020304" pitchFamily="18" charset="0"/>
            </a:endParaRPr>
          </a:p>
          <a:p>
            <a:pPr>
              <a:buAutoNum type="arabicPeriod"/>
            </a:pPr>
            <a:endParaRPr lang="en-US" b="1" dirty="0" smtClean="0">
              <a:solidFill>
                <a:schemeClr val="accent3">
                  <a:lumMod val="50000"/>
                </a:schemeClr>
              </a:solidFill>
              <a:latin typeface="Times New Roman" panose="02020603050405020304" pitchFamily="18" charset="0"/>
              <a:cs typeface="Times New Roman" panose="02020603050405020304" pitchFamily="18" charset="0"/>
            </a:endParaRPr>
          </a:p>
          <a:p>
            <a:pPr marL="0" indent="0">
              <a:buNone/>
            </a:pPr>
            <a:endParaRPr lang="en-US" b="1" dirty="0">
              <a:solidFill>
                <a:schemeClr val="accent3">
                  <a:lumMod val="50000"/>
                </a:schemeClr>
              </a:solidFill>
              <a:latin typeface="Times New Roman" panose="02020603050405020304" pitchFamily="18" charset="0"/>
              <a:cs typeface="Times New Roman" panose="02020603050405020304" pitchFamily="18" charset="0"/>
            </a:endParaRPr>
          </a:p>
          <a:p>
            <a:pPr>
              <a:buAutoNum type="arabicPeriod"/>
            </a:pPr>
            <a:endParaRPr lang="en-US" dirty="0"/>
          </a:p>
        </p:txBody>
      </p:sp>
    </p:spTree>
    <p:extLst>
      <p:ext uri="{BB962C8B-B14F-4D97-AF65-F5344CB8AC3E}">
        <p14:creationId xmlns:p14="http://schemas.microsoft.com/office/powerpoint/2010/main" val="38672282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6430659" y="3848914"/>
            <a:ext cx="5125835" cy="2614907"/>
          </a:xfrm>
        </p:spPr>
        <p:txBody>
          <a:bodyPr>
            <a:noAutofit/>
          </a:bodyPr>
          <a:lstStyle/>
          <a:p>
            <a:r>
              <a:rPr lang="en-US" sz="2400" dirty="0">
                <a:solidFill>
                  <a:schemeClr val="tx2">
                    <a:lumMod val="75000"/>
                  </a:schemeClr>
                </a:solidFill>
                <a:latin typeface="Times New Roman" panose="02020603050405020304" pitchFamily="18" charset="0"/>
                <a:cs typeface="Times New Roman" panose="02020603050405020304" pitchFamily="18" charset="0"/>
              </a:rPr>
              <a:t/>
            </a:r>
            <a:br>
              <a:rPr lang="en-US" sz="2400" dirty="0">
                <a:solidFill>
                  <a:schemeClr val="tx2">
                    <a:lumMod val="75000"/>
                  </a:schemeClr>
                </a:solidFill>
                <a:latin typeface="Times New Roman" panose="02020603050405020304" pitchFamily="18" charset="0"/>
                <a:cs typeface="Times New Roman" panose="02020603050405020304" pitchFamily="18" charset="0"/>
              </a:rPr>
            </a:br>
            <a:endParaRPr lang="ru-RU" sz="2800" dirty="0">
              <a:solidFill>
                <a:schemeClr val="tx2">
                  <a:lumMod val="75000"/>
                </a:schemeClr>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6800882" y="1956088"/>
            <a:ext cx="4385388" cy="3785652"/>
          </a:xfrm>
          <a:prstGeom prst="rect">
            <a:avLst/>
          </a:prstGeom>
        </p:spPr>
        <p:txBody>
          <a:bodyPr wrap="square">
            <a:spAutoFit/>
          </a:bodyPr>
          <a:lstStyle/>
          <a:p>
            <a:pPr algn="just"/>
            <a:r>
              <a:rPr lang="en-US" sz="2400" dirty="0" smtClean="0">
                <a:solidFill>
                  <a:schemeClr val="accent3">
                    <a:lumMod val="50000"/>
                  </a:schemeClr>
                </a:solidFill>
                <a:latin typeface="Times New Roman" panose="02020603050405020304" pitchFamily="18" charset="0"/>
                <a:cs typeface="Times New Roman" panose="02020603050405020304" pitchFamily="18" charset="0"/>
              </a:rPr>
              <a:t>Market </a:t>
            </a:r>
            <a:r>
              <a:rPr lang="en-US" sz="2400" dirty="0">
                <a:solidFill>
                  <a:schemeClr val="accent3">
                    <a:lumMod val="50000"/>
                  </a:schemeClr>
                </a:solidFill>
                <a:latin typeface="Times New Roman" panose="02020603050405020304" pitchFamily="18" charset="0"/>
                <a:cs typeface="Times New Roman" panose="02020603050405020304" pitchFamily="18" charset="0"/>
              </a:rPr>
              <a:t>research is the process of determining the viability of a new service or product through research conducted directly with potential customers. Market research allows a company to discover the </a:t>
            </a:r>
            <a:r>
              <a:rPr lang="en-US" sz="2400" dirty="0" smtClean="0">
                <a:solidFill>
                  <a:schemeClr val="accent3">
                    <a:lumMod val="50000"/>
                  </a:schemeClr>
                </a:solidFill>
                <a:latin typeface="Times New Roman" panose="02020603050405020304" pitchFamily="18" charset="0"/>
                <a:cs typeface="Times New Roman" panose="02020603050405020304" pitchFamily="18" charset="0"/>
              </a:rPr>
              <a:t>target market</a:t>
            </a:r>
            <a:r>
              <a:rPr lang="en-US" sz="2400" dirty="0">
                <a:solidFill>
                  <a:schemeClr val="accent3">
                    <a:lumMod val="50000"/>
                  </a:schemeClr>
                </a:solidFill>
                <a:latin typeface="Times New Roman" panose="02020603050405020304" pitchFamily="18" charset="0"/>
                <a:cs typeface="Times New Roman" panose="02020603050405020304" pitchFamily="18" charset="0"/>
              </a:rPr>
              <a:t> and get opinions and other feedback from consumers about their interest in the product or service.</a:t>
            </a:r>
          </a:p>
        </p:txBody>
      </p:sp>
      <p:sp>
        <p:nvSpPr>
          <p:cNvPr id="3" name="Прямоугольник 2"/>
          <p:cNvSpPr/>
          <p:nvPr/>
        </p:nvSpPr>
        <p:spPr>
          <a:xfrm>
            <a:off x="2202024" y="631762"/>
            <a:ext cx="7745821" cy="646331"/>
          </a:xfrm>
          <a:prstGeom prst="rect">
            <a:avLst/>
          </a:prstGeom>
        </p:spPr>
        <p:txBody>
          <a:bodyPr wrap="square">
            <a:spAutoFit/>
          </a:bodyPr>
          <a:lstStyle/>
          <a:p>
            <a:pPr algn="ctr"/>
            <a:r>
              <a:rPr lang="en-US" sz="3600" b="1" dirty="0">
                <a:solidFill>
                  <a:schemeClr val="accent3">
                    <a:lumMod val="50000"/>
                  </a:schemeClr>
                </a:solidFill>
                <a:latin typeface="Times New Roman" panose="02020603050405020304" pitchFamily="18" charset="0"/>
                <a:cs typeface="Times New Roman" panose="02020603050405020304" pitchFamily="18" charset="0"/>
              </a:rPr>
              <a:t>What Is Market Research?</a:t>
            </a: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97935" y="1639114"/>
            <a:ext cx="4762500" cy="44196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5887787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4515" y="1112695"/>
            <a:ext cx="6765925" cy="1507067"/>
          </a:xfrm>
        </p:spPr>
        <p:txBody>
          <a:bodyPr>
            <a:normAutofit fontScale="90000"/>
          </a:bodyPr>
          <a:lstStyle/>
          <a:p>
            <a:r>
              <a:rPr lang="en-US" sz="3100" b="1" cap="none" dirty="0" smtClean="0">
                <a:solidFill>
                  <a:schemeClr val="accent3">
                    <a:lumMod val="50000"/>
                  </a:schemeClr>
                </a:solidFill>
                <a:latin typeface="Times New Roman" panose="02020603050405020304" pitchFamily="18" charset="0"/>
                <a:cs typeface="Times New Roman" panose="02020603050405020304" pitchFamily="18" charset="0"/>
              </a:rPr>
              <a:t>How to do market research?</a:t>
            </a:r>
            <a:r>
              <a:rPr lang="en-US" b="1" dirty="0" smtClean="0">
                <a:solidFill>
                  <a:schemeClr val="accent3">
                    <a:lumMod val="50000"/>
                  </a:schemeClr>
                </a:solidFill>
                <a:latin typeface="Times New Roman" panose="02020603050405020304" pitchFamily="18" charset="0"/>
                <a:cs typeface="Times New Roman" panose="02020603050405020304" pitchFamily="18" charset="0"/>
              </a:rPr>
              <a:t/>
            </a:r>
            <a:br>
              <a:rPr lang="en-US" b="1" dirty="0" smtClean="0">
                <a:solidFill>
                  <a:schemeClr val="accent3">
                    <a:lumMod val="50000"/>
                  </a:schemeClr>
                </a:solidFill>
                <a:latin typeface="Times New Roman" panose="02020603050405020304" pitchFamily="18" charset="0"/>
                <a:cs typeface="Times New Roman" panose="02020603050405020304" pitchFamily="18" charset="0"/>
              </a:rPr>
            </a:br>
            <a:r>
              <a:rPr lang="en-US" sz="2700" cap="none" dirty="0" smtClean="0">
                <a:solidFill>
                  <a:schemeClr val="accent3">
                    <a:lumMod val="50000"/>
                  </a:schemeClr>
                </a:solidFill>
                <a:latin typeface="Times New Roman" panose="02020603050405020304" pitchFamily="18" charset="0"/>
                <a:cs typeface="Times New Roman" panose="02020603050405020304" pitchFamily="18" charset="0"/>
              </a:rPr>
              <a:t>There are two types of market research data: primary information and secondary information.</a:t>
            </a:r>
            <a:br>
              <a:rPr lang="en-US" sz="2700" cap="none" dirty="0" smtClean="0">
                <a:solidFill>
                  <a:schemeClr val="accent3">
                    <a:lumMod val="50000"/>
                  </a:schemeClr>
                </a:solidFill>
                <a:latin typeface="Times New Roman" panose="02020603050405020304" pitchFamily="18" charset="0"/>
                <a:cs typeface="Times New Roman" panose="02020603050405020304" pitchFamily="18" charset="0"/>
              </a:rPr>
            </a:br>
            <a:r>
              <a:rPr lang="en-US" sz="2700" b="1" cap="none" dirty="0" smtClean="0">
                <a:solidFill>
                  <a:schemeClr val="accent3">
                    <a:lumMod val="50000"/>
                  </a:schemeClr>
                </a:solidFill>
                <a:latin typeface="Times New Roman" panose="02020603050405020304" pitchFamily="18" charset="0"/>
                <a:cs typeface="Times New Roman" panose="02020603050405020304" pitchFamily="18" charset="0"/>
              </a:rPr>
              <a:t>Primary information </a:t>
            </a:r>
            <a:r>
              <a:rPr lang="en-US" sz="2700" cap="none" dirty="0" smtClean="0">
                <a:solidFill>
                  <a:schemeClr val="accent3">
                    <a:lumMod val="50000"/>
                  </a:schemeClr>
                </a:solidFill>
                <a:latin typeface="Times New Roman" panose="02020603050405020304" pitchFamily="18" charset="0"/>
                <a:cs typeface="Times New Roman" panose="02020603050405020304" pitchFamily="18" charset="0"/>
              </a:rPr>
              <a:t>is first-hand data gathered from original sources. You either collect the data yourself or hire someone to do it for you. The bottom line is that you control the process from A to Z.</a:t>
            </a:r>
            <a:br>
              <a:rPr lang="en-US" sz="2700" cap="none" dirty="0" smtClean="0">
                <a:solidFill>
                  <a:schemeClr val="accent3">
                    <a:lumMod val="50000"/>
                  </a:schemeClr>
                </a:solidFill>
                <a:latin typeface="Times New Roman" panose="02020603050405020304" pitchFamily="18" charset="0"/>
                <a:cs typeface="Times New Roman" panose="02020603050405020304" pitchFamily="18" charset="0"/>
              </a:rPr>
            </a:br>
            <a:r>
              <a:rPr lang="en-US" sz="2700" b="1" cap="none" dirty="0" smtClean="0">
                <a:solidFill>
                  <a:schemeClr val="accent3">
                    <a:lumMod val="50000"/>
                  </a:schemeClr>
                </a:solidFill>
                <a:latin typeface="Times New Roman" panose="02020603050405020304" pitchFamily="18" charset="0"/>
                <a:cs typeface="Times New Roman" panose="02020603050405020304" pitchFamily="18" charset="0"/>
              </a:rPr>
              <a:t>Secondary information </a:t>
            </a:r>
            <a:r>
              <a:rPr lang="en-US" sz="2700" cap="none" dirty="0" smtClean="0">
                <a:solidFill>
                  <a:schemeClr val="accent3">
                    <a:lumMod val="50000"/>
                  </a:schemeClr>
                </a:solidFill>
                <a:latin typeface="Times New Roman" panose="02020603050405020304" pitchFamily="18" charset="0"/>
                <a:cs typeface="Times New Roman" panose="02020603050405020304" pitchFamily="18" charset="0"/>
              </a:rPr>
              <a:t>is information and data that has been gathered by others and is publicly available either online or offline. This could be data published in newspapers, reports, journals and so on, or information freely available online. The downside is that everyone has access to this information and you have had no control over the collection methods.  </a:t>
            </a:r>
            <a:br>
              <a:rPr lang="en-US" sz="2700" cap="none" dirty="0" smtClean="0">
                <a:solidFill>
                  <a:schemeClr val="accent3">
                    <a:lumMod val="50000"/>
                  </a:schemeClr>
                </a:solidFill>
                <a:latin typeface="Times New Roman" panose="02020603050405020304" pitchFamily="18" charset="0"/>
                <a:cs typeface="Times New Roman" panose="02020603050405020304" pitchFamily="18" charset="0"/>
              </a:rPr>
            </a:br>
            <a:r>
              <a:rPr lang="en-US" sz="2700" cap="none" dirty="0" smtClean="0">
                <a:solidFill>
                  <a:srgbClr val="333399"/>
                </a:solidFill>
                <a:latin typeface="Times New Roman" panose="02020603050405020304" pitchFamily="18" charset="0"/>
                <a:cs typeface="Times New Roman" panose="02020603050405020304" pitchFamily="18" charset="0"/>
              </a:rPr>
              <a:t/>
            </a:r>
            <a:br>
              <a:rPr lang="en-US" sz="2700" cap="none" dirty="0" smtClean="0">
                <a:solidFill>
                  <a:srgbClr val="333399"/>
                </a:solidFill>
                <a:latin typeface="Times New Roman" panose="02020603050405020304" pitchFamily="18" charset="0"/>
                <a:cs typeface="Times New Roman" panose="02020603050405020304" pitchFamily="18" charset="0"/>
              </a:rPr>
            </a:br>
            <a:r>
              <a:rPr lang="en-US" sz="2700" b="1" cap="none" dirty="0" smtClean="0">
                <a:solidFill>
                  <a:srgbClr val="0B375A"/>
                </a:solidFill>
                <a:latin typeface="Times New Roman" panose="02020603050405020304" pitchFamily="18" charset="0"/>
                <a:cs typeface="Times New Roman" panose="02020603050405020304" pitchFamily="18" charset="0"/>
              </a:rPr>
              <a:t/>
            </a:r>
            <a:br>
              <a:rPr lang="en-US" sz="2700" b="1" cap="none" dirty="0" smtClean="0">
                <a:solidFill>
                  <a:srgbClr val="0B375A"/>
                </a:solidFill>
                <a:latin typeface="Times New Roman" panose="02020603050405020304" pitchFamily="18" charset="0"/>
                <a:cs typeface="Times New Roman" panose="02020603050405020304" pitchFamily="18" charset="0"/>
              </a:rPr>
            </a:br>
            <a:r>
              <a:rPr lang="en-US" sz="2700" b="1" cap="none" dirty="0" smtClean="0">
                <a:solidFill>
                  <a:srgbClr val="0B375A"/>
                </a:solidFill>
                <a:latin typeface="Times New Roman" panose="02020603050405020304" pitchFamily="18" charset="0"/>
                <a:cs typeface="Times New Roman" panose="02020603050405020304" pitchFamily="18" charset="0"/>
              </a:rPr>
              <a:t/>
            </a:r>
            <a:br>
              <a:rPr lang="en-US" sz="2700" b="1" cap="none" dirty="0" smtClean="0">
                <a:solidFill>
                  <a:srgbClr val="0B375A"/>
                </a:solidFill>
                <a:latin typeface="Times New Roman" panose="02020603050405020304" pitchFamily="18" charset="0"/>
                <a:cs typeface="Times New Roman" panose="02020603050405020304" pitchFamily="18" charset="0"/>
              </a:rPr>
            </a:br>
            <a:endParaRPr lang="ru-RU" sz="2700" cap="none" dirty="0">
              <a:solidFill>
                <a:srgbClr val="0B375A"/>
              </a:solidFill>
              <a:latin typeface="Times New Roman" panose="02020603050405020304" pitchFamily="18" charset="0"/>
              <a:cs typeface="Times New Roman" panose="02020603050405020304" pitchFamily="18" charset="0"/>
            </a:endParaRPr>
          </a:p>
        </p:txBody>
      </p:sp>
      <p:pic>
        <p:nvPicPr>
          <p:cNvPr id="1026" name="Picture 2" descr="Market Research Techniques for Primary and Secondary Research"/>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75475" y="342369"/>
            <a:ext cx="4899005" cy="256381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28" name="Picture 4" descr="A Short Guide to Market Research - Ten Top Tips | DM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79515" y="3132032"/>
            <a:ext cx="3490923" cy="332443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03281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19250" y="448267"/>
            <a:ext cx="10425461" cy="3037418"/>
          </a:xfrm>
        </p:spPr>
        <p:txBody>
          <a:bodyPr>
            <a:noAutofit/>
          </a:bodyPr>
          <a:lstStyle/>
          <a:p>
            <a:r>
              <a:rPr lang="en-US" sz="2400" cap="none" dirty="0" smtClean="0">
                <a:solidFill>
                  <a:schemeClr val="accent3">
                    <a:lumMod val="50000"/>
                  </a:schemeClr>
                </a:solidFill>
                <a:latin typeface="Times New Roman" panose="02020603050405020304" pitchFamily="18" charset="0"/>
                <a:cs typeface="Times New Roman" panose="02020603050405020304" pitchFamily="18" charset="0"/>
              </a:rPr>
              <a:t>Types of information collected through both primary and secondary sources can be either qualitative or quantitative.</a:t>
            </a:r>
            <a:br>
              <a:rPr lang="en-US" sz="2400" cap="none" dirty="0" smtClean="0">
                <a:solidFill>
                  <a:schemeClr val="accent3">
                    <a:lumMod val="50000"/>
                  </a:schemeClr>
                </a:solidFill>
                <a:latin typeface="Times New Roman" panose="02020603050405020304" pitchFamily="18" charset="0"/>
                <a:cs typeface="Times New Roman" panose="02020603050405020304" pitchFamily="18" charset="0"/>
              </a:rPr>
            </a:br>
            <a:r>
              <a:rPr lang="en-US" sz="2400" b="1" cap="none" dirty="0" smtClean="0">
                <a:solidFill>
                  <a:schemeClr val="accent3">
                    <a:lumMod val="50000"/>
                  </a:schemeClr>
                </a:solidFill>
                <a:latin typeface="Times New Roman" panose="02020603050405020304" pitchFamily="18" charset="0"/>
                <a:cs typeface="Times New Roman" panose="02020603050405020304" pitchFamily="18" charset="0"/>
              </a:rPr>
              <a:t>Qualitative</a:t>
            </a:r>
            <a:r>
              <a:rPr lang="en-US" sz="2400" cap="none" dirty="0" smtClean="0">
                <a:solidFill>
                  <a:schemeClr val="accent3">
                    <a:lumMod val="50000"/>
                  </a:schemeClr>
                </a:solidFill>
                <a:latin typeface="Times New Roman" panose="02020603050405020304" pitchFamily="18" charset="0"/>
                <a:cs typeface="Times New Roman" panose="02020603050405020304" pitchFamily="18" charset="0"/>
              </a:rPr>
              <a:t> information helps you gain a better understanding of how people feel about certain topics. You can ask them what they think and how/why they make choices that they do. The best sources to collect qualitative information include in-depth interviews, focus groups, and direct observations.</a:t>
            </a:r>
            <a:br>
              <a:rPr lang="en-US" sz="2400" cap="none" dirty="0" smtClean="0">
                <a:solidFill>
                  <a:schemeClr val="accent3">
                    <a:lumMod val="50000"/>
                  </a:schemeClr>
                </a:solidFill>
                <a:latin typeface="Times New Roman" panose="02020603050405020304" pitchFamily="18" charset="0"/>
                <a:cs typeface="Times New Roman" panose="02020603050405020304" pitchFamily="18" charset="0"/>
              </a:rPr>
            </a:br>
            <a:r>
              <a:rPr lang="en-US" sz="2400" b="1" cap="none" dirty="0" smtClean="0">
                <a:solidFill>
                  <a:schemeClr val="accent3">
                    <a:lumMod val="50000"/>
                  </a:schemeClr>
                </a:solidFill>
                <a:latin typeface="Times New Roman" panose="02020603050405020304" pitchFamily="18" charset="0"/>
                <a:cs typeface="Times New Roman" panose="02020603050405020304" pitchFamily="18" charset="0"/>
              </a:rPr>
              <a:t>Quantitative</a:t>
            </a:r>
            <a:r>
              <a:rPr lang="en-US" sz="2400" cap="none" dirty="0" smtClean="0">
                <a:solidFill>
                  <a:schemeClr val="accent3">
                    <a:lumMod val="50000"/>
                  </a:schemeClr>
                </a:solidFill>
                <a:latin typeface="Times New Roman" panose="02020603050405020304" pitchFamily="18" charset="0"/>
                <a:cs typeface="Times New Roman" panose="02020603050405020304" pitchFamily="18" charset="0"/>
              </a:rPr>
              <a:t> information is statistical data and tends to be more structured. Closed question questionnaires and surveys fall under this type of information.</a:t>
            </a:r>
            <a:r>
              <a:rPr lang="en-US" sz="2400" cap="none" dirty="0">
                <a:solidFill>
                  <a:schemeClr val="accent3">
                    <a:lumMod val="50000"/>
                  </a:schemeClr>
                </a:solidFill>
                <a:latin typeface="Times New Roman" panose="02020603050405020304" pitchFamily="18" charset="0"/>
                <a:cs typeface="Times New Roman" panose="02020603050405020304" pitchFamily="18" charset="0"/>
              </a:rPr>
              <a:t/>
            </a:r>
            <a:br>
              <a:rPr lang="en-US" sz="2400" cap="none" dirty="0">
                <a:solidFill>
                  <a:schemeClr val="accent3">
                    <a:lumMod val="50000"/>
                  </a:schemeClr>
                </a:solidFill>
                <a:latin typeface="Times New Roman" panose="02020603050405020304" pitchFamily="18" charset="0"/>
                <a:cs typeface="Times New Roman" panose="02020603050405020304" pitchFamily="18" charset="0"/>
              </a:rPr>
            </a:br>
            <a:endParaRPr lang="ru-RU" sz="2400" dirty="0">
              <a:solidFill>
                <a:schemeClr val="accent3">
                  <a:lumMod val="50000"/>
                </a:schemeClr>
              </a:solidFill>
            </a:endParaRPr>
          </a:p>
        </p:txBody>
      </p:sp>
      <p:pic>
        <p:nvPicPr>
          <p:cNvPr id="2050" name="Picture 2" descr="Data - Science Fair Projec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8580" y="3676185"/>
            <a:ext cx="8686800" cy="272620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17923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15844" y="971550"/>
            <a:ext cx="10304656" cy="1403349"/>
          </a:xfrm>
        </p:spPr>
        <p:txBody>
          <a:bodyPr>
            <a:noAutofit/>
          </a:bodyPr>
          <a:lstStyle/>
          <a:p>
            <a:r>
              <a:rPr lang="en-US" sz="2400" cap="none" dirty="0" smtClean="0">
                <a:solidFill>
                  <a:schemeClr val="accent3">
                    <a:lumMod val="50000"/>
                  </a:schemeClr>
                </a:solidFill>
                <a:latin typeface="Times New Roman" panose="02020603050405020304" pitchFamily="18" charset="0"/>
                <a:cs typeface="Times New Roman" panose="02020603050405020304" pitchFamily="18" charset="0"/>
              </a:rPr>
              <a:t>Primary research is often more expensive and time-consuming. But it is the best </a:t>
            </a:r>
            <a:br>
              <a:rPr lang="en-US" sz="2400" cap="none" dirty="0" smtClean="0">
                <a:solidFill>
                  <a:schemeClr val="accent3">
                    <a:lumMod val="50000"/>
                  </a:schemeClr>
                </a:solidFill>
                <a:latin typeface="Times New Roman" panose="02020603050405020304" pitchFamily="18" charset="0"/>
                <a:cs typeface="Times New Roman" panose="02020603050405020304" pitchFamily="18" charset="0"/>
              </a:rPr>
            </a:br>
            <a:r>
              <a:rPr lang="en-US" sz="2400" cap="none" dirty="0" smtClean="0">
                <a:solidFill>
                  <a:schemeClr val="accent3">
                    <a:lumMod val="50000"/>
                  </a:schemeClr>
                </a:solidFill>
                <a:latin typeface="Times New Roman" panose="02020603050405020304" pitchFamily="18" charset="0"/>
                <a:cs typeface="Times New Roman" panose="02020603050405020304" pitchFamily="18" charset="0"/>
              </a:rPr>
              <a:t>way to get the information that your business needs. The most popular primary </a:t>
            </a:r>
            <a:br>
              <a:rPr lang="en-US" sz="2400" cap="none" dirty="0" smtClean="0">
                <a:solidFill>
                  <a:schemeClr val="accent3">
                    <a:lumMod val="50000"/>
                  </a:schemeClr>
                </a:solidFill>
                <a:latin typeface="Times New Roman" panose="02020603050405020304" pitchFamily="18" charset="0"/>
                <a:cs typeface="Times New Roman" panose="02020603050405020304" pitchFamily="18" charset="0"/>
              </a:rPr>
            </a:br>
            <a:r>
              <a:rPr lang="en-US" sz="2400" cap="none" dirty="0" smtClean="0">
                <a:solidFill>
                  <a:schemeClr val="accent3">
                    <a:lumMod val="50000"/>
                  </a:schemeClr>
                </a:solidFill>
                <a:latin typeface="Times New Roman" panose="02020603050405020304" pitchFamily="18" charset="0"/>
                <a:cs typeface="Times New Roman" panose="02020603050405020304" pitchFamily="18" charset="0"/>
              </a:rPr>
              <a:t>research tools are:</a:t>
            </a:r>
            <a:br>
              <a:rPr lang="en-US" sz="2400" cap="none" dirty="0" smtClean="0">
                <a:solidFill>
                  <a:schemeClr val="accent3">
                    <a:lumMod val="50000"/>
                  </a:schemeClr>
                </a:solidFill>
                <a:latin typeface="Times New Roman" panose="02020603050405020304" pitchFamily="18" charset="0"/>
                <a:cs typeface="Times New Roman" panose="02020603050405020304" pitchFamily="18" charset="0"/>
              </a:rPr>
            </a:br>
            <a:r>
              <a:rPr lang="en-US" sz="2400" b="1" cap="none" dirty="0" smtClean="0">
                <a:solidFill>
                  <a:schemeClr val="accent3">
                    <a:lumMod val="50000"/>
                  </a:schemeClr>
                </a:solidFill>
                <a:latin typeface="Times New Roman" panose="02020603050405020304" pitchFamily="18" charset="0"/>
                <a:cs typeface="Times New Roman" panose="02020603050405020304" pitchFamily="18" charset="0"/>
              </a:rPr>
              <a:t>Customer surveys.</a:t>
            </a:r>
            <a:r>
              <a:rPr lang="en-US" sz="2400" cap="none" dirty="0" smtClean="0">
                <a:solidFill>
                  <a:schemeClr val="accent3">
                    <a:lumMod val="50000"/>
                  </a:schemeClr>
                </a:solidFill>
                <a:latin typeface="Times New Roman" panose="02020603050405020304" pitchFamily="18" charset="0"/>
                <a:cs typeface="Times New Roman" panose="02020603050405020304" pitchFamily="18" charset="0"/>
              </a:rPr>
              <a:t> Surveys conducted via phone, in person, on paper or using an online survey software like</a:t>
            </a:r>
            <a:r>
              <a:rPr lang="en-US" sz="2400" cap="none" dirty="0" smtClean="0">
                <a:solidFill>
                  <a:schemeClr val="accent3">
                    <a:lumMod val="50000"/>
                  </a:schemeClr>
                </a:solidFill>
                <a:latin typeface="Times New Roman" panose="02020603050405020304" pitchFamily="18" charset="0"/>
                <a:cs typeface="Times New Roman" panose="02020603050405020304" pitchFamily="18" charset="0"/>
                <a:hlinkClick r:id="rId2"/>
              </a:rPr>
              <a:t> </a:t>
            </a:r>
            <a:r>
              <a:rPr lang="en-US" sz="2400" cap="none" dirty="0" err="1" smtClean="0">
                <a:solidFill>
                  <a:schemeClr val="accent3">
                    <a:lumMod val="50000"/>
                  </a:schemeClr>
                </a:solidFill>
                <a:latin typeface="Times New Roman" panose="02020603050405020304" pitchFamily="18" charset="0"/>
                <a:cs typeface="Times New Roman" panose="02020603050405020304" pitchFamily="18" charset="0"/>
                <a:hlinkClick r:id="rId2"/>
              </a:rPr>
              <a:t>SurveyMonkey</a:t>
            </a:r>
            <a:r>
              <a:rPr lang="en-US" sz="2400" cap="none" dirty="0" smtClean="0">
                <a:solidFill>
                  <a:schemeClr val="accent3">
                    <a:lumMod val="50000"/>
                  </a:schemeClr>
                </a:solidFill>
                <a:latin typeface="Times New Roman" panose="02020603050405020304" pitchFamily="18" charset="0"/>
                <a:cs typeface="Times New Roman" panose="02020603050405020304" pitchFamily="18" charset="0"/>
              </a:rPr>
              <a:t>, are hugely informative. It’s a list of questions crafted in a way that gives you the best possible insight into how a customer feels about your product or service, your brand and the experience you provide. It can be as broad or as specific as you want.</a:t>
            </a:r>
            <a:br>
              <a:rPr lang="en-US" sz="2400" cap="none" dirty="0" smtClean="0">
                <a:solidFill>
                  <a:schemeClr val="accent3">
                    <a:lumMod val="50000"/>
                  </a:schemeClr>
                </a:solidFill>
                <a:latin typeface="Times New Roman" panose="02020603050405020304" pitchFamily="18" charset="0"/>
                <a:cs typeface="Times New Roman" panose="02020603050405020304" pitchFamily="18" charset="0"/>
              </a:rPr>
            </a:br>
            <a:r>
              <a:rPr lang="en-US" sz="2400" b="1" cap="none" dirty="0" smtClean="0">
                <a:solidFill>
                  <a:schemeClr val="accent3">
                    <a:lumMod val="50000"/>
                  </a:schemeClr>
                </a:solidFill>
                <a:latin typeface="Times New Roman" panose="02020603050405020304" pitchFamily="18" charset="0"/>
                <a:cs typeface="Times New Roman" panose="02020603050405020304" pitchFamily="18" charset="0"/>
              </a:rPr>
              <a:t>In-depth interviews. </a:t>
            </a:r>
            <a:r>
              <a:rPr lang="en-US" sz="2400" cap="none" dirty="0" smtClean="0">
                <a:solidFill>
                  <a:schemeClr val="accent3">
                    <a:lumMod val="50000"/>
                  </a:schemeClr>
                </a:solidFill>
                <a:latin typeface="Times New Roman" panose="02020603050405020304" pitchFamily="18" charset="0"/>
                <a:cs typeface="Times New Roman" panose="02020603050405020304" pitchFamily="18" charset="0"/>
              </a:rPr>
              <a:t>Carried out either by phone or face-to-face, in-depth interviews give you an opportunity to ask more probing questions. You can also follow-up with an interviewee wherever necessary to obtain satisfactory answers. </a:t>
            </a:r>
            <a:r>
              <a:rPr lang="en-US" sz="2400" cap="none" dirty="0" smtClean="0">
                <a:solidFill>
                  <a:srgbClr val="333399"/>
                </a:solidFill>
                <a:latin typeface="Times New Roman" panose="02020603050405020304" pitchFamily="18" charset="0"/>
                <a:cs typeface="Times New Roman" panose="02020603050405020304" pitchFamily="18" charset="0"/>
              </a:rPr>
              <a:t> </a:t>
            </a:r>
            <a:br>
              <a:rPr lang="en-US" sz="2400" cap="none" dirty="0" smtClean="0">
                <a:solidFill>
                  <a:srgbClr val="333399"/>
                </a:solidFill>
                <a:latin typeface="Times New Roman" panose="02020603050405020304" pitchFamily="18" charset="0"/>
                <a:cs typeface="Times New Roman" panose="02020603050405020304" pitchFamily="18" charset="0"/>
              </a:rPr>
            </a:br>
            <a:endParaRPr lang="ru-RU" sz="2400" cap="none" dirty="0">
              <a:solidFill>
                <a:srgbClr val="333399"/>
              </a:solidFill>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3238499" y="196334"/>
            <a:ext cx="6692619" cy="584775"/>
          </a:xfrm>
          <a:prstGeom prst="rect">
            <a:avLst/>
          </a:prstGeom>
        </p:spPr>
        <p:txBody>
          <a:bodyPr wrap="square">
            <a:spAutoFit/>
          </a:bodyPr>
          <a:lstStyle/>
          <a:p>
            <a:r>
              <a:rPr lang="en-US" sz="3200" b="1" dirty="0">
                <a:solidFill>
                  <a:schemeClr val="accent3">
                    <a:lumMod val="50000"/>
                  </a:schemeClr>
                </a:solidFill>
                <a:latin typeface="Times New Roman" panose="02020603050405020304" pitchFamily="18" charset="0"/>
                <a:cs typeface="Times New Roman" panose="02020603050405020304" pitchFamily="18" charset="0"/>
              </a:rPr>
              <a:t>Sources of Primary Market Research</a:t>
            </a:r>
            <a:endParaRPr lang="en-US" sz="3200" b="1" i="0" dirty="0">
              <a:solidFill>
                <a:schemeClr val="accent3">
                  <a:lumMod val="50000"/>
                </a:schemeClr>
              </a:solidFill>
              <a:effectLst/>
              <a:latin typeface="Times New Roman" panose="02020603050405020304" pitchFamily="18" charset="0"/>
              <a:cs typeface="Times New Roman" panose="02020603050405020304" pitchFamily="18" charset="0"/>
            </a:endParaRPr>
          </a:p>
        </p:txBody>
      </p:sp>
      <p:pic>
        <p:nvPicPr>
          <p:cNvPr id="4100" name="Picture 4" descr="What is a Customer Satisfaction Survey? | Pipef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86025" y="5203824"/>
            <a:ext cx="2682875" cy="149881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4102" name="Picture 6" descr="In Depth Interviews Service, डेप्थ इंटरव्यूज सर्विस, डेप्थ इंटरव्यू सर्विस,  गहरा साक्षात्कार सेवा in Uttam Nagar, New Delhi , TS Lineage Research  Private Limited | ID: 2125814897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27389" y="5120877"/>
            <a:ext cx="3381656" cy="156908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782149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2" y="225736"/>
            <a:ext cx="8911687" cy="631999"/>
          </a:xfrm>
        </p:spPr>
        <p:txBody>
          <a:bodyPr>
            <a:normAutofit fontScale="90000"/>
          </a:bodyPr>
          <a:lstStyle/>
          <a:p>
            <a:r>
              <a:rPr lang="en-US" b="1" dirty="0">
                <a:solidFill>
                  <a:schemeClr val="accent3">
                    <a:lumMod val="50000"/>
                  </a:schemeClr>
                </a:solidFill>
                <a:latin typeface="Times New Roman" panose="02020603050405020304" pitchFamily="18" charset="0"/>
                <a:cs typeface="Times New Roman" panose="02020603050405020304" pitchFamily="18" charset="0"/>
              </a:rPr>
              <a:t>Sources of Primary Market Research</a:t>
            </a:r>
            <a:br>
              <a:rPr lang="en-US" b="1" dirty="0">
                <a:solidFill>
                  <a:schemeClr val="accent3">
                    <a:lumMod val="50000"/>
                  </a:schemeClr>
                </a:solidFill>
                <a:latin typeface="Times New Roman" panose="02020603050405020304" pitchFamily="18" charset="0"/>
                <a:cs typeface="Times New Roman" panose="02020603050405020304" pitchFamily="18" charset="0"/>
              </a:rPr>
            </a:br>
            <a:endParaRPr lang="ru-RU" dirty="0">
              <a:solidFill>
                <a:schemeClr val="accent3">
                  <a:lumMod val="50000"/>
                </a:schemeClr>
              </a:solidFill>
            </a:endParaRPr>
          </a:p>
        </p:txBody>
      </p:sp>
      <p:sp>
        <p:nvSpPr>
          <p:cNvPr id="3" name="Прямоугольник 2"/>
          <p:cNvSpPr/>
          <p:nvPr/>
        </p:nvSpPr>
        <p:spPr>
          <a:xfrm>
            <a:off x="914401" y="1181695"/>
            <a:ext cx="10742610" cy="3416320"/>
          </a:xfrm>
          <a:prstGeom prst="rect">
            <a:avLst/>
          </a:prstGeom>
        </p:spPr>
        <p:txBody>
          <a:bodyPr wrap="square">
            <a:spAutoFit/>
          </a:bodyPr>
          <a:lstStyle/>
          <a:p>
            <a:pPr>
              <a:buFont typeface="Arial" panose="020B0604020202020204" pitchFamily="34" charset="0"/>
              <a:buChar char="•"/>
            </a:pPr>
            <a:r>
              <a:rPr lang="en-US" sz="2400" b="1" dirty="0" smtClean="0">
                <a:solidFill>
                  <a:schemeClr val="accent3">
                    <a:lumMod val="50000"/>
                  </a:schemeClr>
                </a:solidFill>
                <a:latin typeface="Times New Roman" panose="02020603050405020304" pitchFamily="18" charset="0"/>
                <a:cs typeface="Times New Roman" panose="02020603050405020304" pitchFamily="18" charset="0"/>
              </a:rPr>
              <a:t>Focus </a:t>
            </a:r>
            <a:r>
              <a:rPr lang="en-US" sz="2400" b="1" dirty="0">
                <a:solidFill>
                  <a:schemeClr val="accent3">
                    <a:lumMod val="50000"/>
                  </a:schemeClr>
                </a:solidFill>
                <a:latin typeface="Times New Roman" panose="02020603050405020304" pitchFamily="18" charset="0"/>
                <a:cs typeface="Times New Roman" panose="02020603050405020304" pitchFamily="18" charset="0"/>
              </a:rPr>
              <a:t>groups.</a:t>
            </a:r>
            <a:r>
              <a:rPr lang="en-US" sz="2400" dirty="0">
                <a:solidFill>
                  <a:schemeClr val="accent3">
                    <a:lumMod val="50000"/>
                  </a:schemeClr>
                </a:solidFill>
                <a:latin typeface="Times New Roman" panose="02020603050405020304" pitchFamily="18" charset="0"/>
                <a:cs typeface="Times New Roman" panose="02020603050405020304" pitchFamily="18" charset="0"/>
              </a:rPr>
              <a:t> A focus group is an organized session with a group of 6-8 people that share some common characteristics. These characteristics include age, location, buying habits, etc. They will participate in a discussion of a predefined topic led by a moderator. It’s an expensive but effective method of getting feedback on bigger scale upgrades, product features or new products.</a:t>
            </a:r>
          </a:p>
          <a:p>
            <a:pPr>
              <a:buFont typeface="Arial" panose="020B0604020202020204" pitchFamily="34" charset="0"/>
              <a:buChar char="•"/>
            </a:pPr>
            <a:r>
              <a:rPr lang="en-US" sz="2400" b="1" dirty="0">
                <a:solidFill>
                  <a:schemeClr val="accent3">
                    <a:lumMod val="50000"/>
                  </a:schemeClr>
                </a:solidFill>
                <a:latin typeface="Times New Roman" panose="02020603050405020304" pitchFamily="18" charset="0"/>
                <a:cs typeface="Times New Roman" panose="02020603050405020304" pitchFamily="18" charset="0"/>
              </a:rPr>
              <a:t>Observation. </a:t>
            </a:r>
            <a:r>
              <a:rPr lang="en-US" sz="2400" dirty="0">
                <a:solidFill>
                  <a:schemeClr val="accent3">
                    <a:lumMod val="50000"/>
                  </a:schemeClr>
                </a:solidFill>
                <a:latin typeface="Times New Roman" panose="02020603050405020304" pitchFamily="18" charset="0"/>
                <a:cs typeface="Times New Roman" panose="02020603050405020304" pitchFamily="18" charset="0"/>
              </a:rPr>
              <a:t>It involves watching or video-recording how consumers interact with a product or service in a natural setting. Although a time-consuming method, it has the advantage of providing unbiased research. This is because consumers are not under any pressure and will behave naturally.</a:t>
            </a:r>
            <a:endParaRPr lang="en-US" sz="2400" b="0" i="0" dirty="0">
              <a:solidFill>
                <a:schemeClr val="accent3">
                  <a:lumMod val="50000"/>
                </a:schemeClr>
              </a:solidFill>
              <a:effectLst/>
              <a:latin typeface="Times New Roman" panose="02020603050405020304" pitchFamily="18" charset="0"/>
              <a:cs typeface="Times New Roman" panose="02020603050405020304" pitchFamily="18" charset="0"/>
            </a:endParaRPr>
          </a:p>
        </p:txBody>
      </p:sp>
      <p:pic>
        <p:nvPicPr>
          <p:cNvPr id="3074" name="Picture 2" descr="5 Benefits of observing UX research in person - Learn U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48766" y="4613936"/>
            <a:ext cx="3200134" cy="199445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3076" name="Picture 4" descr="A Complete Guide to Conduct Focus Group Interviews – HotCubator | Learn|  Grow| Catalys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12975" y="4649555"/>
            <a:ext cx="3029479" cy="201598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05440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6430659" y="3848914"/>
            <a:ext cx="5125835" cy="2614907"/>
          </a:xfrm>
        </p:spPr>
        <p:txBody>
          <a:bodyPr>
            <a:noAutofit/>
          </a:bodyPr>
          <a:lstStyle/>
          <a:p>
            <a:pPr algn="just"/>
            <a:r>
              <a:rPr lang="en-US" sz="2400" dirty="0" smtClean="0">
                <a:solidFill>
                  <a:schemeClr val="tx2">
                    <a:lumMod val="75000"/>
                  </a:schemeClr>
                </a:solidFill>
                <a:latin typeface="Times New Roman" panose="02020603050405020304" pitchFamily="18" charset="0"/>
                <a:cs typeface="Times New Roman" panose="02020603050405020304" pitchFamily="18" charset="0"/>
              </a:rPr>
              <a:t>.</a:t>
            </a:r>
            <a:r>
              <a:rPr lang="en-US" sz="2400" dirty="0">
                <a:solidFill>
                  <a:schemeClr val="tx2">
                    <a:lumMod val="75000"/>
                  </a:schemeClr>
                </a:solidFill>
                <a:latin typeface="Times New Roman" panose="02020603050405020304" pitchFamily="18" charset="0"/>
                <a:cs typeface="Times New Roman" panose="02020603050405020304" pitchFamily="18" charset="0"/>
              </a:rPr>
              <a:t/>
            </a:r>
            <a:br>
              <a:rPr lang="en-US" sz="2400" dirty="0">
                <a:solidFill>
                  <a:schemeClr val="tx2">
                    <a:lumMod val="75000"/>
                  </a:schemeClr>
                </a:solidFill>
                <a:latin typeface="Times New Roman" panose="02020603050405020304" pitchFamily="18" charset="0"/>
                <a:cs typeface="Times New Roman" panose="02020603050405020304" pitchFamily="18" charset="0"/>
              </a:rPr>
            </a:br>
            <a:r>
              <a:rPr lang="en-US" sz="2400" dirty="0">
                <a:solidFill>
                  <a:schemeClr val="tx2">
                    <a:lumMod val="75000"/>
                  </a:schemeClr>
                </a:solidFill>
                <a:latin typeface="Times New Roman" panose="02020603050405020304" pitchFamily="18" charset="0"/>
                <a:cs typeface="Times New Roman" panose="02020603050405020304" pitchFamily="18" charset="0"/>
              </a:rPr>
              <a:t/>
            </a:r>
            <a:br>
              <a:rPr lang="en-US" sz="2400" dirty="0">
                <a:solidFill>
                  <a:schemeClr val="tx2">
                    <a:lumMod val="75000"/>
                  </a:schemeClr>
                </a:solidFill>
                <a:latin typeface="Times New Roman" panose="02020603050405020304" pitchFamily="18" charset="0"/>
                <a:cs typeface="Times New Roman" panose="02020603050405020304" pitchFamily="18" charset="0"/>
              </a:rPr>
            </a:br>
            <a:endParaRPr lang="ru-RU" sz="2800" dirty="0">
              <a:solidFill>
                <a:schemeClr val="tx2">
                  <a:lumMod val="75000"/>
                </a:schemeClr>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2220686" y="575778"/>
            <a:ext cx="7283893" cy="646331"/>
          </a:xfrm>
          <a:prstGeom prst="rect">
            <a:avLst/>
          </a:prstGeom>
        </p:spPr>
        <p:txBody>
          <a:bodyPr wrap="square">
            <a:spAutoFit/>
          </a:bodyPr>
          <a:lstStyle/>
          <a:p>
            <a:pPr algn="ctr"/>
            <a:r>
              <a:rPr lang="en-US" sz="3600" b="1" dirty="0" smtClean="0">
                <a:solidFill>
                  <a:schemeClr val="accent3">
                    <a:lumMod val="50000"/>
                  </a:schemeClr>
                </a:solidFill>
                <a:latin typeface="Times New Roman" panose="02020603050405020304" pitchFamily="18" charset="0"/>
                <a:cs typeface="Times New Roman" panose="02020603050405020304" pitchFamily="18" charset="0"/>
              </a:rPr>
              <a:t>Questionnaires or surveys</a:t>
            </a:r>
            <a:endParaRPr lang="ru-RU" sz="3600" b="1" dirty="0">
              <a:solidFill>
                <a:schemeClr val="accent3">
                  <a:lumMod val="50000"/>
                </a:schemeClr>
              </a:solidFill>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870113" y="1439364"/>
            <a:ext cx="5194785" cy="4893647"/>
          </a:xfrm>
          <a:prstGeom prst="rect">
            <a:avLst/>
          </a:prstGeom>
        </p:spPr>
        <p:txBody>
          <a:bodyPr wrap="square">
            <a:spAutoFit/>
          </a:bodyPr>
          <a:lstStyle/>
          <a:p>
            <a:pPr algn="just"/>
            <a:r>
              <a:rPr lang="en-US" sz="2400" b="1" dirty="0">
                <a:solidFill>
                  <a:schemeClr val="accent3">
                    <a:lumMod val="50000"/>
                  </a:schemeClr>
                </a:solidFill>
                <a:latin typeface="Times New Roman" panose="02020603050405020304" pitchFamily="18" charset="0"/>
                <a:cs typeface="Times New Roman" panose="02020603050405020304" pitchFamily="18" charset="0"/>
              </a:rPr>
              <a:t>A questionnaire</a:t>
            </a:r>
            <a:r>
              <a:rPr lang="en-US" sz="2400" dirty="0">
                <a:solidFill>
                  <a:schemeClr val="accent3">
                    <a:lumMod val="50000"/>
                  </a:schemeClr>
                </a:solidFill>
                <a:latin typeface="Times New Roman" panose="02020603050405020304" pitchFamily="18" charset="0"/>
                <a:cs typeface="Times New Roman" panose="02020603050405020304" pitchFamily="18" charset="0"/>
              </a:rPr>
              <a:t> is a </a:t>
            </a:r>
            <a:r>
              <a:rPr lang="en-US" sz="2400" dirty="0" smtClean="0">
                <a:solidFill>
                  <a:schemeClr val="accent3">
                    <a:lumMod val="50000"/>
                  </a:schemeClr>
                </a:solidFill>
                <a:latin typeface="Times New Roman" panose="02020603050405020304" pitchFamily="18" charset="0"/>
                <a:cs typeface="Times New Roman" panose="02020603050405020304" pitchFamily="18" charset="0"/>
              </a:rPr>
              <a:t>research</a:t>
            </a:r>
            <a:r>
              <a:rPr lang="en-US" sz="2400" dirty="0">
                <a:solidFill>
                  <a:schemeClr val="accent3">
                    <a:lumMod val="50000"/>
                  </a:schemeClr>
                </a:solidFill>
                <a:latin typeface="Times New Roman" panose="02020603050405020304" pitchFamily="18" charset="0"/>
                <a:cs typeface="Times New Roman" panose="02020603050405020304" pitchFamily="18" charset="0"/>
              </a:rPr>
              <a:t> instrument consisting of a series of </a:t>
            </a:r>
            <a:r>
              <a:rPr lang="en-US" sz="2400" dirty="0" smtClean="0">
                <a:solidFill>
                  <a:schemeClr val="accent3">
                    <a:lumMod val="50000"/>
                  </a:schemeClr>
                </a:solidFill>
                <a:latin typeface="Times New Roman" panose="02020603050405020304" pitchFamily="18" charset="0"/>
                <a:cs typeface="Times New Roman" panose="02020603050405020304" pitchFamily="18" charset="0"/>
              </a:rPr>
              <a:t>questions</a:t>
            </a:r>
            <a:r>
              <a:rPr lang="en-US" sz="2400" dirty="0">
                <a:solidFill>
                  <a:schemeClr val="accent3">
                    <a:lumMod val="50000"/>
                  </a:schemeClr>
                </a:solidFill>
                <a:latin typeface="Times New Roman" panose="02020603050405020304" pitchFamily="18" charset="0"/>
                <a:cs typeface="Times New Roman" panose="02020603050405020304" pitchFamily="18" charset="0"/>
              </a:rPr>
              <a:t> (or other types of prompts) for the purpose of gathering </a:t>
            </a:r>
            <a:r>
              <a:rPr lang="en-US" sz="2400" dirty="0" smtClean="0">
                <a:solidFill>
                  <a:schemeClr val="accent3">
                    <a:lumMod val="50000"/>
                  </a:schemeClr>
                </a:solidFill>
                <a:latin typeface="Times New Roman" panose="02020603050405020304" pitchFamily="18" charset="0"/>
                <a:cs typeface="Times New Roman" panose="02020603050405020304" pitchFamily="18" charset="0"/>
              </a:rPr>
              <a:t>information</a:t>
            </a:r>
            <a:r>
              <a:rPr lang="en-US" sz="2400" dirty="0">
                <a:solidFill>
                  <a:schemeClr val="accent3">
                    <a:lumMod val="50000"/>
                  </a:schemeClr>
                </a:solidFill>
                <a:latin typeface="Times New Roman" panose="02020603050405020304" pitchFamily="18" charset="0"/>
                <a:cs typeface="Times New Roman" panose="02020603050405020304" pitchFamily="18" charset="0"/>
              </a:rPr>
              <a:t> from respondents. </a:t>
            </a:r>
            <a:endParaRPr lang="en-US" sz="2400" dirty="0" smtClean="0">
              <a:solidFill>
                <a:schemeClr val="accent3">
                  <a:lumMod val="50000"/>
                </a:schemeClr>
              </a:solidFill>
              <a:latin typeface="Times New Roman" panose="02020603050405020304" pitchFamily="18" charset="0"/>
              <a:cs typeface="Times New Roman" panose="02020603050405020304" pitchFamily="18" charset="0"/>
            </a:endParaRPr>
          </a:p>
          <a:p>
            <a:pPr algn="just"/>
            <a:endParaRPr lang="en-US" sz="2400" dirty="0">
              <a:solidFill>
                <a:schemeClr val="accent3">
                  <a:lumMod val="50000"/>
                </a:schemeClr>
              </a:solidFill>
              <a:latin typeface="Times New Roman" panose="02020603050405020304" pitchFamily="18" charset="0"/>
              <a:cs typeface="Times New Roman" panose="02020603050405020304" pitchFamily="18" charset="0"/>
            </a:endParaRPr>
          </a:p>
          <a:p>
            <a:pPr algn="just"/>
            <a:r>
              <a:rPr lang="en-US" sz="2400" b="1" dirty="0" smtClean="0">
                <a:solidFill>
                  <a:schemeClr val="accent3">
                    <a:lumMod val="50000"/>
                  </a:schemeClr>
                </a:solidFill>
                <a:latin typeface="Times New Roman" panose="02020603050405020304" pitchFamily="18" charset="0"/>
                <a:cs typeface="Times New Roman" panose="02020603050405020304" pitchFamily="18" charset="0"/>
              </a:rPr>
              <a:t>A survey </a:t>
            </a:r>
            <a:r>
              <a:rPr lang="en-US" sz="2400" dirty="0" smtClean="0">
                <a:solidFill>
                  <a:schemeClr val="accent3">
                    <a:lumMod val="50000"/>
                  </a:schemeClr>
                </a:solidFill>
                <a:latin typeface="Times New Roman" panose="02020603050405020304" pitchFamily="18" charset="0"/>
                <a:cs typeface="Times New Roman" panose="02020603050405020304" pitchFamily="18" charset="0"/>
              </a:rPr>
              <a:t>- Marketing</a:t>
            </a:r>
            <a:r>
              <a:rPr lang="en-US" sz="2400" dirty="0">
                <a:solidFill>
                  <a:schemeClr val="accent3">
                    <a:lumMod val="50000"/>
                  </a:schemeClr>
                </a:solidFill>
                <a:latin typeface="Times New Roman" panose="02020603050405020304" pitchFamily="18" charset="0"/>
                <a:cs typeface="Times New Roman" panose="02020603050405020304" pitchFamily="18" charset="0"/>
              </a:rPr>
              <a:t>: A detailed study of a market or geographical area to gather data on attitudes, impressions, opinions, satisfaction level, etc., by polling a section of the population.</a:t>
            </a:r>
            <a:br>
              <a:rPr lang="en-US" sz="2400" dirty="0">
                <a:solidFill>
                  <a:schemeClr val="accent3">
                    <a:lumMod val="50000"/>
                  </a:schemeClr>
                </a:solidFill>
                <a:latin typeface="Times New Roman" panose="02020603050405020304" pitchFamily="18" charset="0"/>
                <a:cs typeface="Times New Roman" panose="02020603050405020304" pitchFamily="18" charset="0"/>
              </a:rPr>
            </a:br>
            <a:r>
              <a:rPr lang="en-US" sz="2400" dirty="0">
                <a:solidFill>
                  <a:schemeClr val="accent3">
                    <a:lumMod val="50000"/>
                  </a:schemeClr>
                </a:solidFill>
                <a:latin typeface="Times New Roman" panose="02020603050405020304" pitchFamily="18" charset="0"/>
                <a:cs typeface="Times New Roman" panose="02020603050405020304" pitchFamily="18" charset="0"/>
              </a:rPr>
              <a:t/>
            </a:r>
            <a:br>
              <a:rPr lang="en-US" sz="2400" dirty="0">
                <a:solidFill>
                  <a:schemeClr val="accent3">
                    <a:lumMod val="50000"/>
                  </a:schemeClr>
                </a:solidFill>
                <a:latin typeface="Times New Roman" panose="02020603050405020304" pitchFamily="18" charset="0"/>
                <a:cs typeface="Times New Roman" panose="02020603050405020304" pitchFamily="18" charset="0"/>
              </a:rPr>
            </a:br>
            <a:endParaRPr lang="ru-RU" sz="2400" dirty="0">
              <a:solidFill>
                <a:schemeClr val="accent3">
                  <a:lumMod val="50000"/>
                </a:schemeClr>
              </a:solidFill>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59363" y="1439364"/>
            <a:ext cx="5268426" cy="4509812"/>
          </a:xfrm>
          <a:prstGeom prst="rect">
            <a:avLst/>
          </a:prstGeom>
        </p:spPr>
      </p:pic>
    </p:spTree>
    <p:extLst>
      <p:ext uri="{BB962C8B-B14F-4D97-AF65-F5344CB8AC3E}">
        <p14:creationId xmlns:p14="http://schemas.microsoft.com/office/powerpoint/2010/main" val="87370898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181600" y="665026"/>
            <a:ext cx="6610349" cy="5693866"/>
          </a:xfrm>
          <a:prstGeom prst="rect">
            <a:avLst/>
          </a:prstGeom>
        </p:spPr>
        <p:txBody>
          <a:bodyPr wrap="square">
            <a:spAutoFit/>
          </a:bodyPr>
          <a:lstStyle/>
          <a:p>
            <a:pPr algn="just"/>
            <a:r>
              <a:rPr lang="en-US" sz="2800" dirty="0">
                <a:solidFill>
                  <a:schemeClr val="accent3">
                    <a:lumMod val="50000"/>
                  </a:schemeClr>
                </a:solidFill>
                <a:latin typeface="Times New Roman" panose="02020603050405020304" pitchFamily="18" charset="0"/>
                <a:cs typeface="Times New Roman" panose="02020603050405020304" pitchFamily="18" charset="0"/>
              </a:rPr>
              <a:t>When software </a:t>
            </a:r>
            <a:r>
              <a:rPr lang="en-US" sz="2800" b="1" dirty="0">
                <a:solidFill>
                  <a:schemeClr val="accent3">
                    <a:lumMod val="50000"/>
                  </a:schemeClr>
                </a:solidFill>
                <a:latin typeface="Times New Roman" panose="02020603050405020304" pitchFamily="18" charset="0"/>
                <a:cs typeface="Times New Roman" panose="02020603050405020304" pitchFamily="18" charset="0"/>
              </a:rPr>
              <a:t>developers </a:t>
            </a:r>
            <a:r>
              <a:rPr lang="en-US" sz="2800" dirty="0" smtClean="0">
                <a:solidFill>
                  <a:schemeClr val="accent3">
                    <a:lumMod val="50000"/>
                  </a:schemeClr>
                </a:solidFill>
                <a:latin typeface="Times New Roman" panose="02020603050405020304" pitchFamily="18" charset="0"/>
                <a:cs typeface="Times New Roman" panose="02020603050405020304" pitchFamily="18" charset="0"/>
              </a:rPr>
              <a:t>have </a:t>
            </a:r>
            <a:r>
              <a:rPr lang="en-US" sz="2800" dirty="0">
                <a:solidFill>
                  <a:schemeClr val="accent3">
                    <a:lumMod val="50000"/>
                  </a:schemeClr>
                </a:solidFill>
                <a:latin typeface="Times New Roman" panose="02020603050405020304" pitchFamily="18" charset="0"/>
                <a:cs typeface="Times New Roman" panose="02020603050405020304" pitchFamily="18" charset="0"/>
              </a:rPr>
              <a:t>finished the </a:t>
            </a:r>
            <a:r>
              <a:rPr lang="en-US" sz="2800" b="1" dirty="0">
                <a:solidFill>
                  <a:schemeClr val="accent3">
                    <a:lumMod val="50000"/>
                  </a:schemeClr>
                </a:solidFill>
                <a:latin typeface="Times New Roman" panose="02020603050405020304" pitchFamily="18" charset="0"/>
                <a:cs typeface="Times New Roman" panose="02020603050405020304" pitchFamily="18" charset="0"/>
              </a:rPr>
              <a:t>beta version </a:t>
            </a:r>
            <a:r>
              <a:rPr lang="en-US" sz="2800" dirty="0">
                <a:solidFill>
                  <a:schemeClr val="accent3">
                    <a:lumMod val="50000"/>
                  </a:schemeClr>
                </a:solidFill>
                <a:latin typeface="Times New Roman" panose="02020603050405020304" pitchFamily="18" charset="0"/>
                <a:cs typeface="Times New Roman" panose="02020603050405020304" pitchFamily="18" charset="0"/>
              </a:rPr>
              <a:t>– first version </a:t>
            </a:r>
            <a:r>
              <a:rPr lang="en-US" sz="2800" dirty="0" smtClean="0">
                <a:solidFill>
                  <a:schemeClr val="accent3">
                    <a:lumMod val="50000"/>
                  </a:schemeClr>
                </a:solidFill>
                <a:latin typeface="Times New Roman" panose="02020603050405020304" pitchFamily="18" charset="0"/>
                <a:cs typeface="Times New Roman" panose="02020603050405020304" pitchFamily="18" charset="0"/>
              </a:rPr>
              <a:t>– of </a:t>
            </a:r>
            <a:r>
              <a:rPr lang="en-US" sz="2800" dirty="0">
                <a:solidFill>
                  <a:schemeClr val="accent3">
                    <a:lumMod val="50000"/>
                  </a:schemeClr>
                </a:solidFill>
                <a:latin typeface="Times New Roman" panose="02020603050405020304" pitchFamily="18" charset="0"/>
                <a:cs typeface="Times New Roman" panose="02020603050405020304" pitchFamily="18" charset="0"/>
              </a:rPr>
              <a:t>a program, they </a:t>
            </a:r>
            <a:r>
              <a:rPr lang="en-US" sz="2800" b="1" dirty="0">
                <a:solidFill>
                  <a:schemeClr val="accent3">
                    <a:lumMod val="50000"/>
                  </a:schemeClr>
                </a:solidFill>
                <a:latin typeface="Times New Roman" panose="02020603050405020304" pitchFamily="18" charset="0"/>
                <a:cs typeface="Times New Roman" panose="02020603050405020304" pitchFamily="18" charset="0"/>
              </a:rPr>
              <a:t>release </a:t>
            </a:r>
            <a:r>
              <a:rPr lang="en-US" sz="2800" dirty="0">
                <a:solidFill>
                  <a:schemeClr val="accent3">
                    <a:lumMod val="50000"/>
                  </a:schemeClr>
                </a:solidFill>
                <a:latin typeface="Times New Roman" panose="02020603050405020304" pitchFamily="18" charset="0"/>
                <a:cs typeface="Times New Roman" panose="02020603050405020304" pitchFamily="18" charset="0"/>
              </a:rPr>
              <a:t>this on the internet and users are asked to </a:t>
            </a:r>
            <a:r>
              <a:rPr lang="en-US" sz="2800" b="1" dirty="0">
                <a:solidFill>
                  <a:schemeClr val="accent3">
                    <a:lumMod val="50000"/>
                  </a:schemeClr>
                </a:solidFill>
                <a:latin typeface="Times New Roman" panose="02020603050405020304" pitchFamily="18" charset="0"/>
                <a:cs typeface="Times New Roman" panose="02020603050405020304" pitchFamily="18" charset="0"/>
              </a:rPr>
              <a:t>try it out </a:t>
            </a:r>
            <a:r>
              <a:rPr lang="en-US" sz="2800" dirty="0">
                <a:solidFill>
                  <a:schemeClr val="accent3">
                    <a:lumMod val="50000"/>
                  </a:schemeClr>
                </a:solidFill>
                <a:latin typeface="Times New Roman" panose="02020603050405020304" pitchFamily="18" charset="0"/>
                <a:cs typeface="Times New Roman" panose="02020603050405020304" pitchFamily="18" charset="0"/>
              </a:rPr>
              <a:t>and </a:t>
            </a:r>
            <a:r>
              <a:rPr lang="en-US" sz="2800" dirty="0" smtClean="0">
                <a:solidFill>
                  <a:schemeClr val="accent3">
                    <a:lumMod val="50000"/>
                  </a:schemeClr>
                </a:solidFill>
                <a:latin typeface="Times New Roman" panose="02020603050405020304" pitchFamily="18" charset="0"/>
                <a:cs typeface="Times New Roman" panose="02020603050405020304" pitchFamily="18" charset="0"/>
              </a:rPr>
              <a:t>to identify </a:t>
            </a:r>
            <a:r>
              <a:rPr lang="en-US" sz="2800" b="1" dirty="0">
                <a:solidFill>
                  <a:schemeClr val="accent3">
                    <a:lumMod val="50000"/>
                  </a:schemeClr>
                </a:solidFill>
                <a:latin typeface="Times New Roman" panose="02020603050405020304" pitchFamily="18" charset="0"/>
                <a:cs typeface="Times New Roman" panose="02020603050405020304" pitchFamily="18" charset="0"/>
              </a:rPr>
              <a:t>bugs </a:t>
            </a:r>
            <a:r>
              <a:rPr lang="en-US" sz="2800" dirty="0">
                <a:solidFill>
                  <a:schemeClr val="accent3">
                    <a:lumMod val="50000"/>
                  </a:schemeClr>
                </a:solidFill>
                <a:latin typeface="Times New Roman" panose="02020603050405020304" pitchFamily="18" charset="0"/>
                <a:cs typeface="Times New Roman" panose="02020603050405020304" pitchFamily="18" charset="0"/>
              </a:rPr>
              <a:t>or problems. </a:t>
            </a:r>
            <a:endParaRPr lang="en-US" sz="2800" dirty="0" smtClean="0">
              <a:solidFill>
                <a:schemeClr val="accent3">
                  <a:lumMod val="50000"/>
                </a:schemeClr>
              </a:solidFill>
              <a:latin typeface="Times New Roman" panose="02020603050405020304" pitchFamily="18" charset="0"/>
              <a:cs typeface="Times New Roman" panose="02020603050405020304" pitchFamily="18" charset="0"/>
            </a:endParaRPr>
          </a:p>
          <a:p>
            <a:pPr algn="just"/>
            <a:r>
              <a:rPr lang="en-US" sz="2800" b="1" dirty="0" smtClean="0">
                <a:solidFill>
                  <a:schemeClr val="accent3">
                    <a:lumMod val="50000"/>
                  </a:schemeClr>
                </a:solidFill>
                <a:latin typeface="Times New Roman" panose="02020603050405020304" pitchFamily="18" charset="0"/>
                <a:cs typeface="Times New Roman" panose="02020603050405020304" pitchFamily="18" charset="0"/>
              </a:rPr>
              <a:t>CAD/CAM </a:t>
            </a:r>
            <a:r>
              <a:rPr lang="en-US" sz="2800" dirty="0" smtClean="0">
                <a:solidFill>
                  <a:schemeClr val="accent3">
                    <a:lumMod val="50000"/>
                  </a:schemeClr>
                </a:solidFill>
                <a:latin typeface="Times New Roman" panose="02020603050405020304" pitchFamily="18" charset="0"/>
                <a:cs typeface="Times New Roman" panose="02020603050405020304" pitchFamily="18" charset="0"/>
              </a:rPr>
              <a:t>stands for computer-assisted design &amp; computer-assisted manufacturing. CAD/CAM software is used to design and manufacture prototypes, finished products, and production runs. An integrated CAD/CAM system offers one complete solution for design through manufacturing.</a:t>
            </a:r>
            <a:br>
              <a:rPr lang="en-US" sz="2800" dirty="0" smtClean="0">
                <a:solidFill>
                  <a:schemeClr val="accent3">
                    <a:lumMod val="50000"/>
                  </a:schemeClr>
                </a:solidFill>
                <a:latin typeface="Times New Roman" panose="02020603050405020304" pitchFamily="18" charset="0"/>
                <a:cs typeface="Times New Roman" panose="02020603050405020304" pitchFamily="18" charset="0"/>
              </a:rPr>
            </a:br>
            <a:endParaRPr lang="ru-RU" sz="2800" dirty="0">
              <a:solidFill>
                <a:schemeClr val="accent3">
                  <a:lumMod val="50000"/>
                </a:schemeClr>
              </a:solidFill>
              <a:latin typeface="Times New Roman" panose="02020603050405020304" pitchFamily="18" charset="0"/>
              <a:cs typeface="Times New Roman" panose="02020603050405020304" pitchFamily="18" charset="0"/>
            </a:endParaRPr>
          </a:p>
        </p:txBody>
      </p:sp>
      <p:pic>
        <p:nvPicPr>
          <p:cNvPr id="8" name="Рисунок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58426" y="665026"/>
            <a:ext cx="2875951" cy="2572870"/>
          </a:xfrm>
          <a:prstGeom prst="rect">
            <a:avLst/>
          </a:prstGeom>
          <a:ln>
            <a:noFill/>
          </a:ln>
          <a:effectLst>
            <a:outerShdw blurRad="292100" dist="139700" dir="2700000" algn="tl" rotWithShape="0">
              <a:srgbClr val="333333">
                <a:alpha val="65000"/>
              </a:srgbClr>
            </a:outerShdw>
          </a:effectLst>
        </p:spPr>
      </p:pic>
      <p:pic>
        <p:nvPicPr>
          <p:cNvPr id="9" name="Рисунок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66646" y="3511959"/>
            <a:ext cx="3259510" cy="244148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7546065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0029" y="1758446"/>
            <a:ext cx="6096000" cy="3539430"/>
          </a:xfrm>
          <a:prstGeom prst="rect">
            <a:avLst/>
          </a:prstGeom>
        </p:spPr>
        <p:txBody>
          <a:bodyPr>
            <a:spAutoFit/>
          </a:bodyPr>
          <a:lstStyle/>
          <a:p>
            <a:pPr algn="just"/>
            <a:r>
              <a:rPr lang="en-US" sz="2800" dirty="0">
                <a:solidFill>
                  <a:schemeClr val="accent3">
                    <a:lumMod val="50000"/>
                  </a:schemeClr>
                </a:solidFill>
                <a:latin typeface="Times New Roman" panose="02020603050405020304" pitchFamily="18" charset="0"/>
                <a:cs typeface="Times New Roman" panose="02020603050405020304" pitchFamily="18" charset="0"/>
              </a:rPr>
              <a:t>Researchers in laboratories may take years to develop new drugs, </a:t>
            </a:r>
            <a:r>
              <a:rPr lang="en-US" sz="2800" b="1" dirty="0">
                <a:solidFill>
                  <a:schemeClr val="accent3">
                    <a:lumMod val="50000"/>
                  </a:schemeClr>
                </a:solidFill>
                <a:latin typeface="Times New Roman" panose="02020603050405020304" pitchFamily="18" charset="0"/>
                <a:cs typeface="Times New Roman" panose="02020603050405020304" pitchFamily="18" charset="0"/>
              </a:rPr>
              <a:t>testing or </a:t>
            </a:r>
            <a:r>
              <a:rPr lang="en-US" sz="2800" b="1" dirty="0" smtClean="0">
                <a:solidFill>
                  <a:schemeClr val="accent3">
                    <a:lumMod val="50000"/>
                  </a:schemeClr>
                </a:solidFill>
                <a:latin typeface="Times New Roman" panose="02020603050405020304" pitchFamily="18" charset="0"/>
                <a:cs typeface="Times New Roman" panose="02020603050405020304" pitchFamily="18" charset="0"/>
              </a:rPr>
              <a:t>trialing</a:t>
            </a:r>
            <a:r>
              <a:rPr lang="en-US" sz="2800" dirty="0" smtClean="0">
                <a:solidFill>
                  <a:schemeClr val="accent3">
                    <a:lumMod val="50000"/>
                  </a:schemeClr>
                </a:solidFill>
                <a:latin typeface="Times New Roman" panose="02020603050405020304" pitchFamily="18" charset="0"/>
                <a:cs typeface="Times New Roman" panose="02020603050405020304" pitchFamily="18" charset="0"/>
              </a:rPr>
              <a:t> </a:t>
            </a:r>
            <a:r>
              <a:rPr lang="en-US" sz="2800" dirty="0">
                <a:solidFill>
                  <a:schemeClr val="accent3">
                    <a:lumMod val="50000"/>
                  </a:schemeClr>
                </a:solidFill>
                <a:latin typeface="Times New Roman" panose="02020603050405020304" pitchFamily="18" charset="0"/>
                <a:cs typeface="Times New Roman" panose="02020603050405020304" pitchFamily="18" charset="0"/>
              </a:rPr>
              <a:t>them in trials to show not only that they are </a:t>
            </a:r>
            <a:r>
              <a:rPr lang="en-US" sz="2800" b="1" dirty="0">
                <a:solidFill>
                  <a:schemeClr val="accent3">
                    <a:lumMod val="50000"/>
                  </a:schemeClr>
                </a:solidFill>
                <a:latin typeface="Times New Roman" panose="02020603050405020304" pitchFamily="18" charset="0"/>
                <a:cs typeface="Times New Roman" panose="02020603050405020304" pitchFamily="18" charset="0"/>
              </a:rPr>
              <a:t>effective, </a:t>
            </a:r>
            <a:r>
              <a:rPr lang="en-US" sz="2800" dirty="0">
                <a:solidFill>
                  <a:schemeClr val="accent3">
                    <a:lumMod val="50000"/>
                  </a:schemeClr>
                </a:solidFill>
                <a:latin typeface="Times New Roman" panose="02020603050405020304" pitchFamily="18" charset="0"/>
                <a:cs typeface="Times New Roman" panose="02020603050405020304" pitchFamily="18" charset="0"/>
              </a:rPr>
              <a:t>but also that they are safe. Drugs need to be made on an </a:t>
            </a:r>
            <a:r>
              <a:rPr lang="en-US" sz="2800" b="1" dirty="0">
                <a:solidFill>
                  <a:schemeClr val="accent3">
                    <a:lumMod val="50000"/>
                  </a:schemeClr>
                </a:solidFill>
                <a:latin typeface="Times New Roman" panose="02020603050405020304" pitchFamily="18" charset="0"/>
                <a:cs typeface="Times New Roman" panose="02020603050405020304" pitchFamily="18" charset="0"/>
              </a:rPr>
              <a:t>industrial </a:t>
            </a:r>
            <a:r>
              <a:rPr lang="en-US" sz="2800" b="1" dirty="0" smtClean="0">
                <a:solidFill>
                  <a:schemeClr val="accent3">
                    <a:lumMod val="50000"/>
                  </a:schemeClr>
                </a:solidFill>
                <a:latin typeface="Times New Roman" panose="02020603050405020304" pitchFamily="18" charset="0"/>
                <a:cs typeface="Times New Roman" panose="02020603050405020304" pitchFamily="18" charset="0"/>
              </a:rPr>
              <a:t>scale</a:t>
            </a:r>
            <a:r>
              <a:rPr lang="en-US" sz="2800" dirty="0" smtClean="0">
                <a:solidFill>
                  <a:schemeClr val="accent3">
                    <a:lumMod val="50000"/>
                  </a:schemeClr>
                </a:solidFill>
                <a:latin typeface="Times New Roman" panose="02020603050405020304" pitchFamily="18" charset="0"/>
                <a:cs typeface="Times New Roman" panose="02020603050405020304" pitchFamily="18" charset="0"/>
              </a:rPr>
              <a:t> – that is  on a scale suitable, intended, or necessary for industrial use before </a:t>
            </a:r>
            <a:r>
              <a:rPr lang="en-US" sz="2800" dirty="0">
                <a:solidFill>
                  <a:schemeClr val="accent3">
                    <a:lumMod val="50000"/>
                  </a:schemeClr>
                </a:solidFill>
                <a:latin typeface="Times New Roman" panose="02020603050405020304" pitchFamily="18" charset="0"/>
                <a:cs typeface="Times New Roman" panose="02020603050405020304" pitchFamily="18" charset="0"/>
              </a:rPr>
              <a:t>they can be sold</a:t>
            </a:r>
            <a:endParaRPr lang="ru-RU" sz="2800" dirty="0">
              <a:solidFill>
                <a:schemeClr val="accent3">
                  <a:lumMod val="50000"/>
                </a:schemeClr>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7578" y="1981200"/>
            <a:ext cx="4397822" cy="309392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9138768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6430659" y="3848914"/>
            <a:ext cx="5125835" cy="2614907"/>
          </a:xfrm>
        </p:spPr>
        <p:txBody>
          <a:bodyPr>
            <a:noAutofit/>
          </a:bodyPr>
          <a:lstStyle/>
          <a:p>
            <a:pPr algn="just"/>
            <a:r>
              <a:rPr lang="en-US" sz="2400" dirty="0">
                <a:solidFill>
                  <a:schemeClr val="tx2">
                    <a:lumMod val="75000"/>
                  </a:schemeClr>
                </a:solidFill>
                <a:latin typeface="Times New Roman" panose="02020603050405020304" pitchFamily="18" charset="0"/>
                <a:cs typeface="Times New Roman" panose="02020603050405020304" pitchFamily="18" charset="0"/>
              </a:rPr>
              <a:t/>
            </a:r>
            <a:br>
              <a:rPr lang="en-US" sz="2400" dirty="0">
                <a:solidFill>
                  <a:schemeClr val="tx2">
                    <a:lumMod val="75000"/>
                  </a:schemeClr>
                </a:solidFill>
                <a:latin typeface="Times New Roman" panose="02020603050405020304" pitchFamily="18" charset="0"/>
                <a:cs typeface="Times New Roman" panose="02020603050405020304" pitchFamily="18" charset="0"/>
              </a:rPr>
            </a:br>
            <a:endParaRPr lang="ru-RU" sz="2800" dirty="0">
              <a:solidFill>
                <a:schemeClr val="tx2">
                  <a:lumMod val="75000"/>
                </a:schemeClr>
              </a:solidFill>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758530" y="1727669"/>
            <a:ext cx="5880847" cy="3108543"/>
          </a:xfrm>
          <a:prstGeom prst="rect">
            <a:avLst/>
          </a:prstGeom>
        </p:spPr>
        <p:txBody>
          <a:bodyPr wrap="square">
            <a:spAutoFit/>
          </a:bodyPr>
          <a:lstStyle/>
          <a:p>
            <a:pPr algn="just"/>
            <a:r>
              <a:rPr lang="en-US" sz="2800" dirty="0">
                <a:solidFill>
                  <a:schemeClr val="accent3">
                    <a:lumMod val="50000"/>
                  </a:schemeClr>
                </a:solidFill>
                <a:latin typeface="Times New Roman" panose="02020603050405020304" pitchFamily="18" charset="0"/>
                <a:cs typeface="Times New Roman" panose="02020603050405020304" pitchFamily="18" charset="0"/>
              </a:rPr>
              <a:t>A </a:t>
            </a:r>
            <a:r>
              <a:rPr lang="en-US" sz="2800" b="1" dirty="0" smtClean="0">
                <a:solidFill>
                  <a:schemeClr val="accent3">
                    <a:lumMod val="50000"/>
                  </a:schemeClr>
                </a:solidFill>
                <a:latin typeface="Times New Roman" panose="02020603050405020304" pitchFamily="18" charset="0"/>
                <a:cs typeface="Times New Roman" panose="02020603050405020304" pitchFamily="18" charset="0"/>
              </a:rPr>
              <a:t>product launch</a:t>
            </a:r>
            <a:r>
              <a:rPr lang="en-US" sz="2800" dirty="0">
                <a:solidFill>
                  <a:schemeClr val="accent3">
                    <a:lumMod val="50000"/>
                  </a:schemeClr>
                </a:solidFill>
                <a:latin typeface="Times New Roman" panose="02020603050405020304" pitchFamily="18" charset="0"/>
                <a:cs typeface="Times New Roman" panose="02020603050405020304" pitchFamily="18" charset="0"/>
              </a:rPr>
              <a:t> is when a company decides </a:t>
            </a:r>
            <a:r>
              <a:rPr lang="en-US" sz="2800" dirty="0" smtClean="0">
                <a:solidFill>
                  <a:schemeClr val="accent3">
                    <a:lumMod val="50000"/>
                  </a:schemeClr>
                </a:solidFill>
                <a:latin typeface="Times New Roman" panose="02020603050405020304" pitchFamily="18" charset="0"/>
                <a:cs typeface="Times New Roman" panose="02020603050405020304" pitchFamily="18" charset="0"/>
              </a:rPr>
              <a:t>to </a:t>
            </a:r>
            <a:r>
              <a:rPr lang="en-US" sz="2800" b="1" dirty="0" smtClean="0">
                <a:solidFill>
                  <a:schemeClr val="accent3">
                    <a:lumMod val="50000"/>
                  </a:schemeClr>
                </a:solidFill>
                <a:latin typeface="Times New Roman" panose="02020603050405020304" pitchFamily="18" charset="0"/>
                <a:cs typeface="Times New Roman" panose="02020603050405020304" pitchFamily="18" charset="0"/>
              </a:rPr>
              <a:t>launch</a:t>
            </a:r>
            <a:r>
              <a:rPr lang="en-US" sz="2800" dirty="0">
                <a:solidFill>
                  <a:schemeClr val="accent3">
                    <a:lumMod val="50000"/>
                  </a:schemeClr>
                </a:solidFill>
                <a:latin typeface="Times New Roman" panose="02020603050405020304" pitchFamily="18" charset="0"/>
                <a:cs typeface="Times New Roman" panose="02020603050405020304" pitchFamily="18" charset="0"/>
              </a:rPr>
              <a:t> a new </a:t>
            </a:r>
            <a:r>
              <a:rPr lang="en-US" sz="2800" b="1" dirty="0">
                <a:solidFill>
                  <a:schemeClr val="accent3">
                    <a:lumMod val="50000"/>
                  </a:schemeClr>
                </a:solidFill>
                <a:latin typeface="Times New Roman" panose="02020603050405020304" pitchFamily="18" charset="0"/>
                <a:cs typeface="Times New Roman" panose="02020603050405020304" pitchFamily="18" charset="0"/>
              </a:rPr>
              <a:t>product</a:t>
            </a:r>
            <a:r>
              <a:rPr lang="en-US" sz="2800" dirty="0">
                <a:solidFill>
                  <a:schemeClr val="accent3">
                    <a:lumMod val="50000"/>
                  </a:schemeClr>
                </a:solidFill>
                <a:latin typeface="Times New Roman" panose="02020603050405020304" pitchFamily="18" charset="0"/>
                <a:cs typeface="Times New Roman" panose="02020603050405020304" pitchFamily="18" charset="0"/>
              </a:rPr>
              <a:t> in the market. </a:t>
            </a:r>
            <a:r>
              <a:rPr lang="en-US" sz="2800" b="1" dirty="0">
                <a:solidFill>
                  <a:schemeClr val="accent3">
                    <a:lumMod val="50000"/>
                  </a:schemeClr>
                </a:solidFill>
                <a:latin typeface="Times New Roman" panose="02020603050405020304" pitchFamily="18" charset="0"/>
                <a:cs typeface="Times New Roman" panose="02020603050405020304" pitchFamily="18" charset="0"/>
              </a:rPr>
              <a:t>Product </a:t>
            </a:r>
            <a:r>
              <a:rPr lang="en-US" sz="2800" b="1" dirty="0" smtClean="0">
                <a:solidFill>
                  <a:schemeClr val="accent3">
                    <a:lumMod val="50000"/>
                  </a:schemeClr>
                </a:solidFill>
                <a:latin typeface="Times New Roman" panose="02020603050405020304" pitchFamily="18" charset="0"/>
                <a:cs typeface="Times New Roman" panose="02020603050405020304" pitchFamily="18" charset="0"/>
              </a:rPr>
              <a:t>launch </a:t>
            </a:r>
            <a:r>
              <a:rPr lang="en-US" sz="2800" dirty="0" smtClean="0">
                <a:solidFill>
                  <a:schemeClr val="accent3">
                    <a:lumMod val="50000"/>
                  </a:schemeClr>
                </a:solidFill>
                <a:latin typeface="Times New Roman" panose="02020603050405020304" pitchFamily="18" charset="0"/>
                <a:cs typeface="Times New Roman" panose="02020603050405020304" pitchFamily="18" charset="0"/>
              </a:rPr>
              <a:t>can </a:t>
            </a:r>
            <a:r>
              <a:rPr lang="en-US" sz="2800" dirty="0">
                <a:solidFill>
                  <a:schemeClr val="accent3">
                    <a:lumMod val="50000"/>
                  </a:schemeClr>
                </a:solidFill>
                <a:latin typeface="Times New Roman" panose="02020603050405020304" pitchFamily="18" charset="0"/>
                <a:cs typeface="Times New Roman" panose="02020603050405020304" pitchFamily="18" charset="0"/>
              </a:rPr>
              <a:t>be of an existing </a:t>
            </a:r>
            <a:r>
              <a:rPr lang="en-US" sz="2800" b="1" dirty="0">
                <a:solidFill>
                  <a:schemeClr val="accent3">
                    <a:lumMod val="50000"/>
                  </a:schemeClr>
                </a:solidFill>
                <a:latin typeface="Times New Roman" panose="02020603050405020304" pitchFamily="18" charset="0"/>
                <a:cs typeface="Times New Roman" panose="02020603050405020304" pitchFamily="18" charset="0"/>
              </a:rPr>
              <a:t>product</a:t>
            </a:r>
            <a:r>
              <a:rPr lang="en-US" sz="2800" dirty="0">
                <a:solidFill>
                  <a:schemeClr val="accent3">
                    <a:lumMod val="50000"/>
                  </a:schemeClr>
                </a:solidFill>
                <a:latin typeface="Times New Roman" panose="02020603050405020304" pitchFamily="18" charset="0"/>
                <a:cs typeface="Times New Roman" panose="02020603050405020304" pitchFamily="18" charset="0"/>
              </a:rPr>
              <a:t> which is already in the market or it can be a completely new innovative </a:t>
            </a:r>
            <a:r>
              <a:rPr lang="en-US" sz="2800" b="1" dirty="0" smtClean="0">
                <a:solidFill>
                  <a:schemeClr val="accent3">
                    <a:lumMod val="50000"/>
                  </a:schemeClr>
                </a:solidFill>
                <a:latin typeface="Times New Roman" panose="02020603050405020304" pitchFamily="18" charset="0"/>
                <a:cs typeface="Times New Roman" panose="02020603050405020304" pitchFamily="18" charset="0"/>
              </a:rPr>
              <a:t>product </a:t>
            </a:r>
            <a:r>
              <a:rPr lang="en-US" sz="2800" dirty="0" smtClean="0">
                <a:solidFill>
                  <a:schemeClr val="accent3">
                    <a:lumMod val="50000"/>
                  </a:schemeClr>
                </a:solidFill>
                <a:latin typeface="Times New Roman" panose="02020603050405020304" pitchFamily="18" charset="0"/>
                <a:cs typeface="Times New Roman" panose="02020603050405020304" pitchFamily="18" charset="0"/>
              </a:rPr>
              <a:t>which </a:t>
            </a:r>
            <a:r>
              <a:rPr lang="en-US" sz="2800" dirty="0">
                <a:solidFill>
                  <a:schemeClr val="accent3">
                    <a:lumMod val="50000"/>
                  </a:schemeClr>
                </a:solidFill>
                <a:latin typeface="Times New Roman" panose="02020603050405020304" pitchFamily="18" charset="0"/>
                <a:cs typeface="Times New Roman" panose="02020603050405020304" pitchFamily="18" charset="0"/>
              </a:rPr>
              <a:t>the company has made.</a:t>
            </a:r>
            <a:endParaRPr lang="ru-RU" sz="2800" dirty="0">
              <a:solidFill>
                <a:schemeClr val="accent3">
                  <a:lumMod val="50000"/>
                </a:schemeClr>
              </a:solidFill>
              <a:latin typeface="Times New Roman" panose="02020603050405020304" pitchFamily="18" charset="0"/>
              <a:cs typeface="Times New Roman" panose="02020603050405020304" pitchFamily="18" charset="0"/>
            </a:endParaRPr>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29339" y="2043864"/>
            <a:ext cx="4209527" cy="2109036"/>
          </a:xfrm>
          <a:prstGeom prst="rect">
            <a:avLst/>
          </a:prstGeom>
          <a:ln>
            <a:noFill/>
          </a:ln>
          <a:effectLst>
            <a:outerShdw blurRad="292100" dist="139700" dir="2700000" algn="tl" rotWithShape="0">
              <a:srgbClr val="333333">
                <a:alpha val="65000"/>
              </a:srgbClr>
            </a:outerShdw>
          </a:effectLst>
        </p:spPr>
      </p:pic>
      <p:sp>
        <p:nvSpPr>
          <p:cNvPr id="8" name="Прямоугольник 7"/>
          <p:cNvSpPr/>
          <p:nvPr/>
        </p:nvSpPr>
        <p:spPr>
          <a:xfrm>
            <a:off x="4192860" y="612647"/>
            <a:ext cx="4243626" cy="646331"/>
          </a:xfrm>
          <a:prstGeom prst="rect">
            <a:avLst/>
          </a:prstGeom>
        </p:spPr>
        <p:txBody>
          <a:bodyPr wrap="square">
            <a:spAutoFit/>
          </a:bodyPr>
          <a:lstStyle/>
          <a:p>
            <a:r>
              <a:rPr lang="en-US" sz="3600" b="1" dirty="0">
                <a:solidFill>
                  <a:schemeClr val="accent3">
                    <a:lumMod val="50000"/>
                  </a:schemeClr>
                </a:solidFill>
                <a:latin typeface="Times New Roman" panose="02020603050405020304" pitchFamily="18" charset="0"/>
                <a:cs typeface="Times New Roman" panose="02020603050405020304" pitchFamily="18" charset="0"/>
              </a:rPr>
              <a:t>A product launch</a:t>
            </a:r>
            <a:endParaRPr lang="ru-RU" sz="3600" b="1" dirty="0">
              <a:solidFill>
                <a:schemeClr val="accent3">
                  <a:lumMod val="50000"/>
                </a:schemeClr>
              </a:solidFill>
            </a:endParaRPr>
          </a:p>
        </p:txBody>
      </p:sp>
    </p:spTree>
    <p:extLst>
      <p:ext uri="{BB962C8B-B14F-4D97-AF65-F5344CB8AC3E}">
        <p14:creationId xmlns:p14="http://schemas.microsoft.com/office/powerpoint/2010/main" val="393810278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a:xfrm>
            <a:off x="6430659" y="3848914"/>
            <a:ext cx="5125835" cy="2614907"/>
          </a:xfrm>
        </p:spPr>
        <p:txBody>
          <a:bodyPr>
            <a:noAutofit/>
          </a:bodyPr>
          <a:lstStyle/>
          <a:p>
            <a:pPr algn="just"/>
            <a:r>
              <a:rPr lang="en-US" sz="2400" dirty="0">
                <a:solidFill>
                  <a:schemeClr val="tx2">
                    <a:lumMod val="75000"/>
                  </a:schemeClr>
                </a:solidFill>
                <a:latin typeface="Times New Roman" panose="02020603050405020304" pitchFamily="18" charset="0"/>
                <a:cs typeface="Times New Roman" panose="02020603050405020304" pitchFamily="18" charset="0"/>
              </a:rPr>
              <a:t/>
            </a:r>
            <a:br>
              <a:rPr lang="en-US" sz="2400" dirty="0">
                <a:solidFill>
                  <a:schemeClr val="tx2">
                    <a:lumMod val="75000"/>
                  </a:schemeClr>
                </a:solidFill>
                <a:latin typeface="Times New Roman" panose="02020603050405020304" pitchFamily="18" charset="0"/>
                <a:cs typeface="Times New Roman" panose="02020603050405020304" pitchFamily="18" charset="0"/>
              </a:rPr>
            </a:br>
            <a:endParaRPr lang="ru-RU" sz="2800" dirty="0">
              <a:solidFill>
                <a:schemeClr val="tx2">
                  <a:lumMod val="75000"/>
                </a:schemeClr>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4593354" y="1583839"/>
            <a:ext cx="7389095" cy="4524315"/>
          </a:xfrm>
          <a:prstGeom prst="rect">
            <a:avLst/>
          </a:prstGeom>
        </p:spPr>
        <p:txBody>
          <a:bodyPr wrap="square">
            <a:spAutoFit/>
          </a:bodyPr>
          <a:lstStyle/>
          <a:p>
            <a:pPr algn="just"/>
            <a:r>
              <a:rPr lang="en-US" sz="2800" dirty="0" smtClean="0">
                <a:solidFill>
                  <a:schemeClr val="accent3">
                    <a:lumMod val="50000"/>
                  </a:schemeClr>
                </a:solidFill>
                <a:latin typeface="Times New Roman" panose="02020603050405020304" pitchFamily="18" charset="0"/>
                <a:cs typeface="Times New Roman" panose="02020603050405020304" pitchFamily="18" charset="0"/>
              </a:rPr>
              <a:t>Frailty or shortcoming of an item resulting from a defect in its concept, and which can be avoided only through an alteration or redesign of the item.</a:t>
            </a:r>
            <a:br>
              <a:rPr lang="en-US" sz="2800" dirty="0" smtClean="0">
                <a:solidFill>
                  <a:schemeClr val="accent3">
                    <a:lumMod val="50000"/>
                  </a:schemeClr>
                </a:solidFill>
                <a:latin typeface="Times New Roman" panose="02020603050405020304" pitchFamily="18" charset="0"/>
                <a:cs typeface="Times New Roman" panose="02020603050405020304" pitchFamily="18" charset="0"/>
              </a:rPr>
            </a:br>
            <a:endParaRPr lang="en-US" sz="2800" dirty="0" smtClean="0">
              <a:solidFill>
                <a:schemeClr val="accent3">
                  <a:lumMod val="50000"/>
                </a:schemeClr>
              </a:solidFill>
              <a:latin typeface="Times New Roman" panose="02020603050405020304" pitchFamily="18" charset="0"/>
              <a:cs typeface="Times New Roman" panose="02020603050405020304" pitchFamily="18" charset="0"/>
            </a:endParaRPr>
          </a:p>
          <a:p>
            <a:pPr algn="just"/>
            <a:r>
              <a:rPr lang="en-US" sz="2800" dirty="0" smtClean="0">
                <a:solidFill>
                  <a:schemeClr val="accent3">
                    <a:lumMod val="50000"/>
                  </a:schemeClr>
                </a:solidFill>
                <a:latin typeface="Times New Roman" panose="02020603050405020304" pitchFamily="18" charset="0"/>
                <a:cs typeface="Times New Roman" panose="02020603050405020304" pitchFamily="18" charset="0"/>
              </a:rPr>
              <a:t>If a </a:t>
            </a:r>
            <a:r>
              <a:rPr lang="en-US" sz="2800" b="1" dirty="0" smtClean="0">
                <a:solidFill>
                  <a:schemeClr val="accent3">
                    <a:lumMod val="50000"/>
                  </a:schemeClr>
                </a:solidFill>
                <a:latin typeface="Times New Roman" panose="02020603050405020304" pitchFamily="18" charset="0"/>
                <a:cs typeface="Times New Roman" panose="02020603050405020304" pitchFamily="18" charset="0"/>
              </a:rPr>
              <a:t>design defect </a:t>
            </a:r>
            <a:r>
              <a:rPr lang="en-US" sz="2800" dirty="0" smtClean="0">
                <a:solidFill>
                  <a:schemeClr val="accent3">
                    <a:lumMod val="50000"/>
                  </a:schemeClr>
                </a:solidFill>
                <a:latin typeface="Times New Roman" panose="02020603050405020304" pitchFamily="18" charset="0"/>
                <a:cs typeface="Times New Roman" panose="02020603050405020304" pitchFamily="18" charset="0"/>
              </a:rPr>
              <a:t>or </a:t>
            </a:r>
            <a:r>
              <a:rPr lang="en-US" sz="2800" b="1" dirty="0" smtClean="0">
                <a:solidFill>
                  <a:schemeClr val="accent3">
                    <a:lumMod val="50000"/>
                  </a:schemeClr>
                </a:solidFill>
                <a:latin typeface="Times New Roman" panose="02020603050405020304" pitchFamily="18" charset="0"/>
                <a:cs typeface="Times New Roman" panose="02020603050405020304" pitchFamily="18" charset="0"/>
              </a:rPr>
              <a:t>design fault </a:t>
            </a:r>
            <a:r>
              <a:rPr lang="en-US" sz="2800" dirty="0" smtClean="0">
                <a:solidFill>
                  <a:schemeClr val="accent3">
                    <a:lumMod val="50000"/>
                  </a:schemeClr>
                </a:solidFill>
                <a:latin typeface="Times New Roman" panose="02020603050405020304" pitchFamily="18" charset="0"/>
                <a:cs typeface="Times New Roman" panose="02020603050405020304" pitchFamily="18" charset="0"/>
              </a:rPr>
              <a:t>is found in a product after it has been launched, the company may have to </a:t>
            </a:r>
            <a:r>
              <a:rPr lang="en-US" sz="2800" b="1" dirty="0" smtClean="0">
                <a:solidFill>
                  <a:schemeClr val="accent3">
                    <a:lumMod val="50000"/>
                  </a:schemeClr>
                </a:solidFill>
                <a:latin typeface="Times New Roman" panose="02020603050405020304" pitchFamily="18" charset="0"/>
                <a:cs typeface="Times New Roman" panose="02020603050405020304" pitchFamily="18" charset="0"/>
              </a:rPr>
              <a:t>recall </a:t>
            </a:r>
            <a:r>
              <a:rPr lang="en-US" sz="2800" dirty="0" smtClean="0">
                <a:solidFill>
                  <a:schemeClr val="accent3">
                    <a:lumMod val="50000"/>
                  </a:schemeClr>
                </a:solidFill>
                <a:latin typeface="Times New Roman" panose="02020603050405020304" pitchFamily="18" charset="0"/>
                <a:cs typeface="Times New Roman" panose="02020603050405020304" pitchFamily="18" charset="0"/>
              </a:rPr>
              <a:t>it, asking those who have bought the product to return it, perhaps so that the defect can be corrected. </a:t>
            </a:r>
          </a:p>
          <a:p>
            <a:pPr algn="just"/>
            <a:r>
              <a:rPr lang="en-US" dirty="0">
                <a:solidFill>
                  <a:srgbClr val="333399"/>
                </a:solidFill>
              </a:rPr>
              <a:t/>
            </a:r>
            <a:br>
              <a:rPr lang="en-US" dirty="0">
                <a:solidFill>
                  <a:srgbClr val="333399"/>
                </a:solidFill>
              </a:rPr>
            </a:br>
            <a:endParaRPr lang="ru-RU" dirty="0">
              <a:solidFill>
                <a:srgbClr val="333399"/>
              </a:solidFill>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827" y="1980791"/>
            <a:ext cx="3923826" cy="2611128"/>
          </a:xfrm>
          <a:prstGeom prst="rect">
            <a:avLst/>
          </a:prstGeom>
          <a:ln>
            <a:noFill/>
          </a:ln>
          <a:effectLst>
            <a:outerShdw blurRad="292100" dist="139700" dir="2700000" algn="tl" rotWithShape="0">
              <a:srgbClr val="333333">
                <a:alpha val="65000"/>
              </a:srgbClr>
            </a:outerShdw>
          </a:effectLst>
        </p:spPr>
      </p:pic>
      <p:sp>
        <p:nvSpPr>
          <p:cNvPr id="4" name="Прямоугольник 3"/>
          <p:cNvSpPr/>
          <p:nvPr/>
        </p:nvSpPr>
        <p:spPr>
          <a:xfrm>
            <a:off x="4319653" y="495343"/>
            <a:ext cx="3352393" cy="646331"/>
          </a:xfrm>
          <a:prstGeom prst="rect">
            <a:avLst/>
          </a:prstGeom>
        </p:spPr>
        <p:txBody>
          <a:bodyPr wrap="none">
            <a:spAutoFit/>
          </a:bodyPr>
          <a:lstStyle/>
          <a:p>
            <a:r>
              <a:rPr lang="en-US" sz="3600" b="1" dirty="0">
                <a:solidFill>
                  <a:schemeClr val="accent3">
                    <a:lumMod val="50000"/>
                  </a:schemeClr>
                </a:solidFill>
                <a:latin typeface="Times New Roman" panose="02020603050405020304" pitchFamily="18" charset="0"/>
                <a:cs typeface="Times New Roman" panose="02020603050405020304" pitchFamily="18" charset="0"/>
              </a:rPr>
              <a:t>A Design defect </a:t>
            </a:r>
            <a:endParaRPr lang="ru-RU" sz="3600" dirty="0">
              <a:solidFill>
                <a:schemeClr val="accent3">
                  <a:lumMod val="50000"/>
                </a:schemeClr>
              </a:solidFill>
            </a:endParaRPr>
          </a:p>
        </p:txBody>
      </p:sp>
    </p:spTree>
    <p:extLst>
      <p:ext uri="{BB962C8B-B14F-4D97-AF65-F5344CB8AC3E}">
        <p14:creationId xmlns:p14="http://schemas.microsoft.com/office/powerpoint/2010/main" val="24071882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1200150" y="1524000"/>
            <a:ext cx="10439400" cy="5746749"/>
          </a:xfrm>
        </p:spPr>
        <p:txBody>
          <a:bodyPr>
            <a:normAutofit/>
          </a:bodyPr>
          <a:lstStyle/>
          <a:p>
            <a:r>
              <a:rPr lang="en-US" sz="2800" b="1" cap="none" dirty="0">
                <a:solidFill>
                  <a:schemeClr val="accent3">
                    <a:lumMod val="50000"/>
                  </a:schemeClr>
                </a:solidFill>
                <a:latin typeface="Times New Roman" panose="02020603050405020304" pitchFamily="18" charset="0"/>
                <a:cs typeface="Times New Roman" panose="02020603050405020304" pitchFamily="18" charset="0"/>
              </a:rPr>
              <a:t>Reference</a:t>
            </a:r>
            <a:r>
              <a:rPr lang="ru-RU" sz="2800" cap="none" dirty="0">
                <a:solidFill>
                  <a:schemeClr val="accent3">
                    <a:lumMod val="50000"/>
                  </a:schemeClr>
                </a:solidFill>
                <a:latin typeface="Times New Roman" panose="02020603050405020304" pitchFamily="18" charset="0"/>
                <a:cs typeface="Times New Roman" panose="02020603050405020304" pitchFamily="18" charset="0"/>
              </a:rPr>
              <a:t/>
            </a:r>
            <a:br>
              <a:rPr lang="ru-RU" sz="2800" cap="none" dirty="0">
                <a:solidFill>
                  <a:schemeClr val="accent3">
                    <a:lumMod val="50000"/>
                  </a:schemeClr>
                </a:solidFill>
                <a:latin typeface="Times New Roman" panose="02020603050405020304" pitchFamily="18" charset="0"/>
                <a:cs typeface="Times New Roman" panose="02020603050405020304" pitchFamily="18" charset="0"/>
              </a:rPr>
            </a:br>
            <a:r>
              <a:rPr lang="en-US" sz="2800" cap="none" dirty="0" smtClean="0">
                <a:solidFill>
                  <a:schemeClr val="accent3">
                    <a:lumMod val="50000"/>
                  </a:schemeClr>
                </a:solidFill>
                <a:latin typeface="Times New Roman" panose="02020603050405020304" pitchFamily="18" charset="0"/>
                <a:cs typeface="Times New Roman" panose="02020603050405020304" pitchFamily="18" charset="0"/>
              </a:rPr>
              <a:t/>
            </a:r>
            <a:br>
              <a:rPr lang="en-US" sz="2800" cap="none" dirty="0" smtClean="0">
                <a:solidFill>
                  <a:schemeClr val="accent3">
                    <a:lumMod val="50000"/>
                  </a:schemeClr>
                </a:solidFill>
                <a:latin typeface="Times New Roman" panose="02020603050405020304" pitchFamily="18" charset="0"/>
                <a:cs typeface="Times New Roman" panose="02020603050405020304" pitchFamily="18" charset="0"/>
              </a:rPr>
            </a:br>
            <a:r>
              <a:rPr lang="en-US" sz="2800" cap="none" dirty="0" smtClean="0">
                <a:solidFill>
                  <a:schemeClr val="accent3">
                    <a:lumMod val="50000"/>
                  </a:schemeClr>
                </a:solidFill>
                <a:latin typeface="Times New Roman" panose="02020603050405020304" pitchFamily="18" charset="0"/>
                <a:cs typeface="Times New Roman" panose="02020603050405020304" pitchFamily="18" charset="0"/>
              </a:rPr>
              <a:t>1. Business Vocabulary in use, Bill </a:t>
            </a:r>
            <a:r>
              <a:rPr lang="en-US" sz="2800" cap="none" dirty="0" err="1" smtClean="0">
                <a:solidFill>
                  <a:schemeClr val="accent3">
                    <a:lumMod val="50000"/>
                  </a:schemeClr>
                </a:solidFill>
                <a:latin typeface="Times New Roman" panose="02020603050405020304" pitchFamily="18" charset="0"/>
                <a:cs typeface="Times New Roman" panose="02020603050405020304" pitchFamily="18" charset="0"/>
              </a:rPr>
              <a:t>Mascull</a:t>
            </a:r>
            <a:r>
              <a:rPr lang="en-US" sz="2800" cap="none" dirty="0" smtClean="0">
                <a:solidFill>
                  <a:schemeClr val="accent3">
                    <a:lumMod val="50000"/>
                  </a:schemeClr>
                </a:solidFill>
                <a:latin typeface="Times New Roman" panose="02020603050405020304" pitchFamily="18" charset="0"/>
                <a:cs typeface="Times New Roman" panose="02020603050405020304" pitchFamily="18" charset="0"/>
              </a:rPr>
              <a:t>, Cambridge University Press, 2017.</a:t>
            </a:r>
            <a:br>
              <a:rPr lang="en-US" sz="2800" cap="none" dirty="0" smtClean="0">
                <a:solidFill>
                  <a:schemeClr val="accent3">
                    <a:lumMod val="50000"/>
                  </a:schemeClr>
                </a:solidFill>
                <a:latin typeface="Times New Roman" panose="02020603050405020304" pitchFamily="18" charset="0"/>
                <a:cs typeface="Times New Roman" panose="02020603050405020304" pitchFamily="18" charset="0"/>
              </a:rPr>
            </a:br>
            <a:r>
              <a:rPr lang="en-US" sz="2800" cap="none" dirty="0" smtClean="0">
                <a:solidFill>
                  <a:schemeClr val="accent3">
                    <a:lumMod val="50000"/>
                  </a:schemeClr>
                </a:solidFill>
                <a:latin typeface="Times New Roman" panose="02020603050405020304" pitchFamily="18" charset="0"/>
                <a:cs typeface="Times New Roman" panose="02020603050405020304" pitchFamily="18" charset="0"/>
              </a:rPr>
              <a:t>2. Business Vocabulary builder, Paul Emmerson, MACMILLAN, </a:t>
            </a:r>
            <a:r>
              <a:rPr lang="en-US" sz="2800" dirty="0">
                <a:solidFill>
                  <a:schemeClr val="accent3">
                    <a:lumMod val="50000"/>
                  </a:schemeClr>
                </a:solidFill>
                <a:latin typeface="Times New Roman" panose="02020603050405020304" pitchFamily="18" charset="0"/>
                <a:cs typeface="Times New Roman" panose="02020603050405020304" pitchFamily="18" charset="0"/>
              </a:rPr>
              <a:t>2009.</a:t>
            </a:r>
            <a:br>
              <a:rPr lang="en-US" sz="2800" dirty="0">
                <a:solidFill>
                  <a:schemeClr val="accent3">
                    <a:lumMod val="50000"/>
                  </a:schemeClr>
                </a:solidFill>
                <a:latin typeface="Times New Roman" panose="02020603050405020304" pitchFamily="18" charset="0"/>
                <a:cs typeface="Times New Roman" panose="02020603050405020304" pitchFamily="18" charset="0"/>
              </a:rPr>
            </a:br>
            <a:r>
              <a:rPr lang="en-US" sz="2800" dirty="0" smtClean="0">
                <a:solidFill>
                  <a:schemeClr val="accent3">
                    <a:lumMod val="50000"/>
                  </a:schemeClr>
                </a:solidFill>
                <a:latin typeface="Times New Roman" panose="02020603050405020304" pitchFamily="18" charset="0"/>
                <a:cs typeface="Times New Roman" panose="02020603050405020304" pitchFamily="18" charset="0"/>
              </a:rPr>
              <a:t>3. </a:t>
            </a:r>
            <a:r>
              <a:rPr lang="en-US" sz="2800" dirty="0" smtClean="0">
                <a:solidFill>
                  <a:schemeClr val="accent3">
                    <a:lumMod val="50000"/>
                  </a:schemeClr>
                </a:solidFill>
                <a:latin typeface="Times New Roman" panose="02020603050405020304" pitchFamily="18" charset="0"/>
                <a:cs typeface="Times New Roman" panose="02020603050405020304" pitchFamily="18" charset="0"/>
                <a:hlinkClick r:id="rId2"/>
              </a:rPr>
              <a:t>https</a:t>
            </a:r>
            <a:r>
              <a:rPr lang="en-US" sz="2800" dirty="0">
                <a:solidFill>
                  <a:schemeClr val="accent3">
                    <a:lumMod val="50000"/>
                  </a:schemeClr>
                </a:solidFill>
                <a:latin typeface="Times New Roman" panose="02020603050405020304" pitchFamily="18" charset="0"/>
                <a:cs typeface="Times New Roman" panose="02020603050405020304" pitchFamily="18" charset="0"/>
                <a:hlinkClick r:id="rId2"/>
              </a:rPr>
              <a:t>://</a:t>
            </a:r>
            <a:r>
              <a:rPr lang="en-US" sz="2800" dirty="0" smtClean="0">
                <a:solidFill>
                  <a:schemeClr val="accent3">
                    <a:lumMod val="50000"/>
                  </a:schemeClr>
                </a:solidFill>
                <a:latin typeface="Times New Roman" panose="02020603050405020304" pitchFamily="18" charset="0"/>
                <a:cs typeface="Times New Roman" panose="02020603050405020304" pitchFamily="18" charset="0"/>
                <a:hlinkClick r:id="rId2"/>
              </a:rPr>
              <a:t>corporatefinanceinstitute.com</a:t>
            </a:r>
            <a:r>
              <a:rPr lang="en-US" sz="2800" dirty="0" smtClean="0">
                <a:solidFill>
                  <a:schemeClr val="accent3">
                    <a:lumMod val="50000"/>
                  </a:schemeClr>
                </a:solidFill>
                <a:latin typeface="Times New Roman" panose="02020603050405020304" pitchFamily="18" charset="0"/>
                <a:cs typeface="Times New Roman" panose="02020603050405020304" pitchFamily="18" charset="0"/>
              </a:rPr>
              <a:t> </a:t>
            </a:r>
            <a:r>
              <a:rPr lang="en-US" sz="2800" cap="none" dirty="0" smtClean="0">
                <a:solidFill>
                  <a:schemeClr val="accent3">
                    <a:lumMod val="50000"/>
                  </a:schemeClr>
                </a:solidFill>
                <a:latin typeface="Times New Roman" panose="02020603050405020304" pitchFamily="18" charset="0"/>
                <a:cs typeface="Times New Roman" panose="02020603050405020304" pitchFamily="18" charset="0"/>
              </a:rPr>
              <a:t/>
            </a:r>
            <a:br>
              <a:rPr lang="en-US" sz="2800" cap="none" dirty="0" smtClean="0">
                <a:solidFill>
                  <a:schemeClr val="accent3">
                    <a:lumMod val="50000"/>
                  </a:schemeClr>
                </a:solidFill>
                <a:latin typeface="Times New Roman" panose="02020603050405020304" pitchFamily="18" charset="0"/>
                <a:cs typeface="Times New Roman" panose="02020603050405020304" pitchFamily="18" charset="0"/>
              </a:rPr>
            </a:br>
            <a:r>
              <a:rPr lang="en-US" sz="2800" cap="none" dirty="0" smtClean="0">
                <a:solidFill>
                  <a:schemeClr val="accent3">
                    <a:lumMod val="50000"/>
                  </a:schemeClr>
                </a:solidFill>
                <a:latin typeface="Times New Roman" panose="02020603050405020304" pitchFamily="18" charset="0"/>
                <a:cs typeface="Times New Roman" panose="02020603050405020304" pitchFamily="18" charset="0"/>
              </a:rPr>
              <a:t>4. </a:t>
            </a:r>
            <a:r>
              <a:rPr lang="en-US" sz="2800" dirty="0">
                <a:solidFill>
                  <a:schemeClr val="accent3">
                    <a:lumMod val="50000"/>
                  </a:schemeClr>
                </a:solidFill>
                <a:latin typeface="Times New Roman" panose="02020603050405020304" pitchFamily="18" charset="0"/>
                <a:cs typeface="Times New Roman" panose="02020603050405020304" pitchFamily="18" charset="0"/>
                <a:hlinkClick r:id="rId3"/>
              </a:rPr>
              <a:t>https://</a:t>
            </a:r>
            <a:r>
              <a:rPr lang="en-US" sz="2800" dirty="0" smtClean="0">
                <a:solidFill>
                  <a:schemeClr val="accent3">
                    <a:lumMod val="50000"/>
                  </a:schemeClr>
                </a:solidFill>
                <a:latin typeface="Times New Roman" panose="02020603050405020304" pitchFamily="18" charset="0"/>
                <a:cs typeface="Times New Roman" panose="02020603050405020304" pitchFamily="18" charset="0"/>
                <a:hlinkClick r:id="rId3"/>
              </a:rPr>
              <a:t>meaningkosh.com</a:t>
            </a:r>
            <a:r>
              <a:rPr lang="en-US" sz="2800" dirty="0" smtClean="0">
                <a:solidFill>
                  <a:schemeClr val="accent3">
                    <a:lumMod val="50000"/>
                  </a:schemeClr>
                </a:solidFill>
                <a:latin typeface="Times New Roman" panose="02020603050405020304" pitchFamily="18" charset="0"/>
                <a:cs typeface="Times New Roman" panose="02020603050405020304" pitchFamily="18" charset="0"/>
              </a:rPr>
              <a:t/>
            </a:r>
            <a:br>
              <a:rPr lang="en-US" sz="2800" dirty="0" smtClean="0">
                <a:solidFill>
                  <a:schemeClr val="accent3">
                    <a:lumMod val="50000"/>
                  </a:schemeClr>
                </a:solidFill>
                <a:latin typeface="Times New Roman" panose="02020603050405020304" pitchFamily="18" charset="0"/>
                <a:cs typeface="Times New Roman" panose="02020603050405020304" pitchFamily="18" charset="0"/>
              </a:rPr>
            </a:br>
            <a:r>
              <a:rPr lang="en-US" sz="2800" cap="none" dirty="0" smtClean="0">
                <a:solidFill>
                  <a:schemeClr val="accent3">
                    <a:lumMod val="50000"/>
                  </a:schemeClr>
                </a:solidFill>
                <a:latin typeface="Times New Roman" panose="02020603050405020304" pitchFamily="18" charset="0"/>
                <a:cs typeface="Times New Roman" panose="02020603050405020304" pitchFamily="18" charset="0"/>
              </a:rPr>
              <a:t>5. </a:t>
            </a:r>
            <a:r>
              <a:rPr lang="en-US" sz="2800" cap="none" dirty="0" smtClean="0">
                <a:solidFill>
                  <a:schemeClr val="accent3">
                    <a:lumMod val="50000"/>
                  </a:schemeClr>
                </a:solidFill>
                <a:latin typeface="Times New Roman" panose="02020603050405020304" pitchFamily="18" charset="0"/>
                <a:cs typeface="Times New Roman" panose="02020603050405020304" pitchFamily="18" charset="0"/>
                <a:hlinkClick r:id="rId4"/>
              </a:rPr>
              <a:t>https://www.Britannica.Com</a:t>
            </a:r>
            <a:r>
              <a:rPr lang="en-US" sz="2800" cap="none" dirty="0" smtClean="0">
                <a:solidFill>
                  <a:schemeClr val="accent3">
                    <a:lumMod val="50000"/>
                  </a:schemeClr>
                </a:solidFill>
                <a:latin typeface="Times New Roman" panose="02020603050405020304" pitchFamily="18" charset="0"/>
                <a:cs typeface="Times New Roman" panose="02020603050405020304" pitchFamily="18" charset="0"/>
              </a:rPr>
              <a:t> </a:t>
            </a:r>
            <a:br>
              <a:rPr lang="en-US" sz="2800" cap="none" dirty="0" smtClean="0">
                <a:solidFill>
                  <a:schemeClr val="accent3">
                    <a:lumMod val="50000"/>
                  </a:schemeClr>
                </a:solidFill>
                <a:latin typeface="Times New Roman" panose="02020603050405020304" pitchFamily="18" charset="0"/>
                <a:cs typeface="Times New Roman" panose="02020603050405020304" pitchFamily="18" charset="0"/>
              </a:rPr>
            </a:br>
            <a:r>
              <a:rPr lang="en-US" sz="2800" cap="none" dirty="0" smtClean="0">
                <a:solidFill>
                  <a:schemeClr val="accent3">
                    <a:lumMod val="50000"/>
                  </a:schemeClr>
                </a:solidFill>
                <a:latin typeface="Times New Roman" panose="02020603050405020304" pitchFamily="18" charset="0"/>
                <a:cs typeface="Times New Roman" panose="02020603050405020304" pitchFamily="18" charset="0"/>
              </a:rPr>
              <a:t>6</a:t>
            </a:r>
            <a:r>
              <a:rPr lang="en-US" sz="2800" dirty="0">
                <a:solidFill>
                  <a:schemeClr val="accent3">
                    <a:lumMod val="50000"/>
                  </a:schemeClr>
                </a:solidFill>
                <a:latin typeface="Times New Roman" panose="02020603050405020304" pitchFamily="18" charset="0"/>
                <a:cs typeface="Times New Roman" panose="02020603050405020304" pitchFamily="18" charset="0"/>
              </a:rPr>
              <a:t>. </a:t>
            </a:r>
            <a:r>
              <a:rPr lang="en-US" sz="2800" dirty="0">
                <a:solidFill>
                  <a:schemeClr val="accent3">
                    <a:lumMod val="50000"/>
                  </a:schemeClr>
                </a:solidFill>
                <a:latin typeface="Times New Roman" panose="02020603050405020304" pitchFamily="18" charset="0"/>
                <a:cs typeface="Times New Roman" panose="02020603050405020304" pitchFamily="18" charset="0"/>
                <a:hlinkClick r:id="rId5"/>
              </a:rPr>
              <a:t>https://</a:t>
            </a:r>
            <a:r>
              <a:rPr lang="en-US" sz="2800" dirty="0" smtClean="0">
                <a:solidFill>
                  <a:schemeClr val="accent3">
                    <a:lumMod val="50000"/>
                  </a:schemeClr>
                </a:solidFill>
                <a:latin typeface="Times New Roman" panose="02020603050405020304" pitchFamily="18" charset="0"/>
                <a:cs typeface="Times New Roman" panose="02020603050405020304" pitchFamily="18" charset="0"/>
                <a:hlinkClick r:id="rId5"/>
              </a:rPr>
              <a:t>www.oberlo.com/ecommerce-wiki/market-research</a:t>
            </a:r>
            <a:r>
              <a:rPr lang="en-US" sz="2800" dirty="0" smtClean="0">
                <a:solidFill>
                  <a:schemeClr val="accent3">
                    <a:lumMod val="50000"/>
                  </a:schemeClr>
                </a:solidFill>
                <a:latin typeface="Times New Roman" panose="02020603050405020304" pitchFamily="18" charset="0"/>
                <a:cs typeface="Times New Roman" panose="02020603050405020304" pitchFamily="18" charset="0"/>
              </a:rPr>
              <a:t> </a:t>
            </a:r>
            <a:r>
              <a:rPr lang="en-US" sz="2400" cap="none" dirty="0" smtClean="0">
                <a:solidFill>
                  <a:srgbClr val="0B375A"/>
                </a:solidFill>
                <a:latin typeface="Times New Roman" panose="02020603050405020304" pitchFamily="18" charset="0"/>
                <a:cs typeface="Times New Roman" panose="02020603050405020304" pitchFamily="18" charset="0"/>
              </a:rPr>
              <a:t/>
            </a:r>
            <a:br>
              <a:rPr lang="en-US" sz="2400" cap="none" dirty="0" smtClean="0">
                <a:solidFill>
                  <a:srgbClr val="0B375A"/>
                </a:solidFill>
                <a:latin typeface="Times New Roman" panose="02020603050405020304" pitchFamily="18" charset="0"/>
                <a:cs typeface="Times New Roman" panose="02020603050405020304" pitchFamily="18" charset="0"/>
              </a:rPr>
            </a:br>
            <a:endParaRPr lang="ru-RU" sz="2400" cap="none" dirty="0">
              <a:solidFill>
                <a:srgbClr val="0B375A"/>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80482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2764374" y="2510060"/>
            <a:ext cx="8911687" cy="1280890"/>
          </a:xfrm>
        </p:spPr>
        <p:txBody>
          <a:bodyPr>
            <a:normAutofit/>
          </a:bodyPr>
          <a:lstStyle/>
          <a:p>
            <a:r>
              <a:rPr lang="en-US" sz="4400" b="1" dirty="0" smtClean="0">
                <a:solidFill>
                  <a:schemeClr val="accent3">
                    <a:lumMod val="50000"/>
                  </a:schemeClr>
                </a:solidFill>
                <a:latin typeface="Times New Roman" panose="02020603050405020304" pitchFamily="18" charset="0"/>
                <a:cs typeface="Times New Roman" panose="02020603050405020304" pitchFamily="18" charset="0"/>
              </a:rPr>
              <a:t>Thank you for </a:t>
            </a:r>
            <a:r>
              <a:rPr lang="en-US" sz="4400" b="1" smtClean="0">
                <a:solidFill>
                  <a:schemeClr val="accent3">
                    <a:lumMod val="50000"/>
                  </a:schemeClr>
                </a:solidFill>
                <a:latin typeface="Times New Roman" panose="02020603050405020304" pitchFamily="18" charset="0"/>
                <a:cs typeface="Times New Roman" panose="02020603050405020304" pitchFamily="18" charset="0"/>
              </a:rPr>
              <a:t>your </a:t>
            </a:r>
            <a:r>
              <a:rPr lang="en-US" sz="4400" b="1" smtClean="0">
                <a:solidFill>
                  <a:schemeClr val="accent3">
                    <a:lumMod val="50000"/>
                  </a:schemeClr>
                </a:solidFill>
                <a:latin typeface="Times New Roman" panose="02020603050405020304" pitchFamily="18" charset="0"/>
                <a:cs typeface="Times New Roman" panose="02020603050405020304" pitchFamily="18" charset="0"/>
              </a:rPr>
              <a:t>attention!</a:t>
            </a:r>
            <a:endParaRPr lang="ru-RU" sz="4400" b="1" dirty="0">
              <a:solidFill>
                <a:schemeClr val="accent3">
                  <a:lumMod val="5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68043320"/>
      </p:ext>
    </p:extLst>
  </p:cSld>
  <p:clrMapOvr>
    <a:masterClrMapping/>
  </p:clrMapOvr>
  <p:timing>
    <p:tnLst>
      <p:par>
        <p:cTn id="1" dur="indefinite" restart="never" nodeType="tmRoot"/>
      </p:par>
    </p:tnLst>
  </p:timing>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5427</TotalTime>
  <Words>258</Words>
  <Application>Microsoft Office PowerPoint</Application>
  <PresentationFormat>Широкоэкранный</PresentationFormat>
  <Paragraphs>42</Paragraphs>
  <Slides>14</Slides>
  <Notes>1</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14</vt:i4>
      </vt:variant>
    </vt:vector>
  </HeadingPairs>
  <TitlesOfParts>
    <vt:vector size="20" baseType="lpstr">
      <vt:lpstr>Arial</vt:lpstr>
      <vt:lpstr>Calibri</vt:lpstr>
      <vt:lpstr>Century Gothic</vt:lpstr>
      <vt:lpstr>Times New Roman</vt:lpstr>
      <vt:lpstr>Wingdings 3</vt:lpstr>
      <vt:lpstr>Легкий дым</vt:lpstr>
      <vt:lpstr>Презентация PowerPoint</vt:lpstr>
      <vt:lpstr> Content </vt:lpstr>
      <vt:lpstr> </vt:lpstr>
      <vt:lpstr>How to do market research? There are two types of market research data: primary information and secondary information. Primary information is first-hand data gathered from original sources. You either collect the data yourself or hire someone to do it for you. The bottom line is that you control the process from A to Z. Secondary information is information and data that has been gathered by others and is publicly available either online or offline. This could be data published in newspapers, reports, journals and so on, or information freely available online. The downside is that everyone has access to this information and you have had no control over the collection methods.      </vt:lpstr>
      <vt:lpstr>Types of information collected through both primary and secondary sources can be either qualitative or quantitative. Qualitative information helps you gain a better understanding of how people feel about certain topics. You can ask them what they think and how/why they make choices that they do. The best sources to collect qualitative information include in-depth interviews, focus groups, and direct observations. Quantitative information is statistical data and tends to be more structured. Closed question questionnaires and surveys fall under this type of information. </vt:lpstr>
      <vt:lpstr>Primary research is often more expensive and time-consuming. But it is the best  way to get the information that your business needs. The most popular primary  research tools are: Customer surveys. Surveys conducted via phone, in person, on paper or using an online survey software like SurveyMonkey, are hugely informative. It’s a list of questions crafted in a way that gives you the best possible insight into how a customer feels about your product or service, your brand and the experience you provide. It can be as broad or as specific as you want. In-depth interviews. Carried out either by phone or face-to-face, in-depth interviews give you an opportunity to ask more probing questions. You can also follow-up with an interviewee wherever necessary to obtain satisfactory answers.   </vt:lpstr>
      <vt:lpstr>Sources of Primary Market Research </vt:lpstr>
      <vt:lpstr>.  </vt:lpstr>
      <vt:lpstr>Презентация PowerPoint</vt:lpstr>
      <vt:lpstr>Презентация PowerPoint</vt:lpstr>
      <vt:lpstr> </vt:lpstr>
      <vt:lpstr> </vt:lpstr>
      <vt:lpstr>Reference  1. Business Vocabulary in use, Bill Mascull, Cambridge University Press, 2017. 2. Business Vocabulary builder, Paul Emmerson, MACMILLAN, 2009. 3. https://corporatefinanceinstitute.com  4. https://meaningkosh.com 5. https://www.Britannica.Com  6. https://www.oberlo.com/ecommerce-wiki/market-research  </vt:lpstr>
      <vt:lpstr>Thank you for your attention!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dc:creator>
  <cp:lastModifiedBy>Nodira Muxitdinova</cp:lastModifiedBy>
  <cp:revision>192</cp:revision>
  <dcterms:created xsi:type="dcterms:W3CDTF">2019-05-14T14:28:22Z</dcterms:created>
  <dcterms:modified xsi:type="dcterms:W3CDTF">2021-10-22T11:12:04Z</dcterms:modified>
</cp:coreProperties>
</file>