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71" r:id="rId3"/>
    <p:sldId id="259" r:id="rId4"/>
    <p:sldId id="267" r:id="rId5"/>
    <p:sldId id="266" r:id="rId6"/>
    <p:sldId id="265" r:id="rId7"/>
    <p:sldId id="268" r:id="rId8"/>
    <p:sldId id="269" r:id="rId9"/>
    <p:sldId id="263" r:id="rId10"/>
    <p:sldId id="262" r:id="rId11"/>
    <p:sldId id="261" r:id="rId12"/>
    <p:sldId id="258" r:id="rId13"/>
    <p:sldId id="270" r:id="rId14"/>
    <p:sldId id="272"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5A5A5A"/>
    <a:srgbClr val="0B37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0" d="100"/>
          <a:sy n="50" d="100"/>
        </p:scale>
        <p:origin x="36" y="8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D919E-7ED2-43CC-BCA5-C7406A636960}" type="datetimeFigureOut">
              <a:rPr lang="ru-RU" smtClean="0"/>
              <a:t>27.10.2021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8477A5-16A4-4E01-AFC5-59375AE28139}" type="slidenum">
              <a:rPr lang="ru-RU" smtClean="0"/>
              <a:t>‹#›</a:t>
            </a:fld>
            <a:endParaRPr lang="ru-RU"/>
          </a:p>
        </p:txBody>
      </p:sp>
    </p:spTree>
    <p:extLst>
      <p:ext uri="{BB962C8B-B14F-4D97-AF65-F5344CB8AC3E}">
        <p14:creationId xmlns:p14="http://schemas.microsoft.com/office/powerpoint/2010/main" val="3096996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B8477A5-16A4-4E01-AFC5-59375AE28139}" type="slidenum">
              <a:rPr lang="ru-RU" smtClean="0"/>
              <a:t>1</a:t>
            </a:fld>
            <a:endParaRPr lang="ru-RU"/>
          </a:p>
        </p:txBody>
      </p:sp>
    </p:spTree>
    <p:extLst>
      <p:ext uri="{BB962C8B-B14F-4D97-AF65-F5344CB8AC3E}">
        <p14:creationId xmlns:p14="http://schemas.microsoft.com/office/powerpoint/2010/main" val="1656402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27.10.2021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23703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27.10.2021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6970801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27.10.2021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7373982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C0CB076-E5A0-456E-A610-A8BC923179C8}" type="datetimeFigureOut">
              <a:rPr lang="ru-RU" smtClean="0"/>
              <a:t>27.10.2021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945639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C0CB076-E5A0-456E-A610-A8BC923179C8}" type="datetimeFigureOut">
              <a:rPr lang="ru-RU" smtClean="0"/>
              <a:t>27.10.2021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15629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C0CB076-E5A0-456E-A610-A8BC923179C8}" type="datetimeFigureOut">
              <a:rPr lang="ru-RU" smtClean="0"/>
              <a:t>27.10.2021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715299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0CB076-E5A0-456E-A610-A8BC923179C8}" type="datetimeFigureOut">
              <a:rPr lang="ru-RU" smtClean="0"/>
              <a:t>27.10.2021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4116423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27.10.2021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90211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27.10.2021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6211638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1C0CB076-E5A0-456E-A610-A8BC923179C8}" type="datetimeFigureOut">
              <a:rPr lang="ru-RU" smtClean="0"/>
              <a:t>27.10.2021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4052427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27.10.2021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760331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27.10.2021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2184194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27.10.2021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1144532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27.10.2021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0139500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27.10.2021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7320031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27.10.2021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5080075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27.10.2021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663165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45000"/>
                <a:lumOff val="55000"/>
              </a:schemeClr>
            </a:gs>
            <a:gs pos="0">
              <a:schemeClr val="accent1">
                <a:lumMod val="45000"/>
                <a:lumOff val="55000"/>
              </a:schemeClr>
            </a:gs>
            <a:gs pos="0">
              <a:schemeClr val="accent5">
                <a:lumMod val="60000"/>
                <a:lumOff val="40000"/>
              </a:schemeClr>
            </a:gs>
          </a:gsLst>
          <a:lin ang="540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1C0CB076-E5A0-456E-A610-A8BC923179C8}" type="datetimeFigureOut">
              <a:rPr lang="ru-RU" smtClean="0"/>
              <a:t>27.10.2021</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0F3168B0-3D6D-41BF-B9B0-04ADB2F6E346}" type="slidenum">
              <a:rPr lang="ru-RU" smtClean="0"/>
              <a:t>‹#›</a:t>
            </a:fld>
            <a:endParaRPr lang="ru-RU"/>
          </a:p>
        </p:txBody>
      </p:sp>
    </p:spTree>
    <p:extLst>
      <p:ext uri="{BB962C8B-B14F-4D97-AF65-F5344CB8AC3E}">
        <p14:creationId xmlns:p14="http://schemas.microsoft.com/office/powerpoint/2010/main" val="410520229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hyperlink" Target="https://corporatefinanceinstitute.com/" TargetMode="External"/><Relationship Id="rId2" Type="http://schemas.openxmlformats.org/officeDocument/2006/relationships/hyperlink" Target="https://archive.unescwa.org/innovation" TargetMode="Externa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72930" y="1779687"/>
            <a:ext cx="8627165" cy="5078313"/>
          </a:xfrm>
          <a:prstGeom prst="rect">
            <a:avLst/>
          </a:prstGeom>
          <a:noFill/>
          <a:effectLst>
            <a:glow rad="127000">
              <a:schemeClr val="bg2">
                <a:lumMod val="40000"/>
                <a:lumOff val="60000"/>
              </a:schemeClr>
            </a:glow>
            <a:outerShdw blurRad="50800" dist="50800" dir="5400000" algn="ctr" rotWithShape="0">
              <a:schemeClr val="accent2">
                <a:lumMod val="40000"/>
                <a:lumOff val="60000"/>
              </a:schemeClr>
            </a:outerShdw>
            <a:reflection blurRad="6350" stA="52000" endA="300" endPos="35000" dir="5400000" sy="-100000" algn="bl" rotWithShape="0"/>
          </a:effectLst>
        </p:spPr>
        <p:txBody>
          <a:bodyPr wrap="square" rtlCol="0">
            <a:spAutoFit/>
          </a:bodyPr>
          <a:lstStyle/>
          <a:p>
            <a:pPr algn="ctr"/>
            <a:endParaRPr lang="en-US" sz="3600" b="1" dirty="0" smtClean="0">
              <a:solidFill>
                <a:srgbClr val="CDC386"/>
              </a:solidFill>
              <a:latin typeface="Times New Roman" panose="02020603050405020304" pitchFamily="18" charset="0"/>
              <a:cs typeface="Times New Roman" panose="02020603050405020304" pitchFamily="18" charset="0"/>
            </a:endParaRPr>
          </a:p>
          <a:p>
            <a:pPr algn="ct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Business </a:t>
            </a:r>
            <a:r>
              <a:rPr lang="en-US" sz="3600" b="1" dirty="0">
                <a:solidFill>
                  <a:schemeClr val="accent4">
                    <a:lumMod val="50000"/>
                  </a:schemeClr>
                </a:solidFill>
                <a:latin typeface="Times New Roman" panose="02020603050405020304" pitchFamily="18" charset="0"/>
                <a:cs typeface="Times New Roman" panose="02020603050405020304" pitchFamily="18" charset="0"/>
              </a:rPr>
              <a:t>English Course:</a:t>
            </a:r>
          </a:p>
          <a:p>
            <a:pPr algn="ct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Chapter 3</a:t>
            </a:r>
            <a:endParaRPr lang="en-US" sz="3600" b="1" dirty="0">
              <a:solidFill>
                <a:schemeClr val="accent4">
                  <a:lumMod val="50000"/>
                </a:schemeClr>
              </a:solidFill>
              <a:latin typeface="Times New Roman" panose="02020603050405020304" pitchFamily="18" charset="0"/>
              <a:cs typeface="Times New Roman" panose="02020603050405020304" pitchFamily="18" charset="0"/>
            </a:endParaRPr>
          </a:p>
          <a:p>
            <a:pPr algn="ct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Innovation and Invention</a:t>
            </a:r>
          </a:p>
          <a:p>
            <a:pPr algn="ct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Making things</a:t>
            </a:r>
          </a:p>
          <a:p>
            <a:pPr algn="ctr"/>
            <a:r>
              <a:rPr lang="en-US" sz="3600" b="1" dirty="0">
                <a:solidFill>
                  <a:schemeClr val="accent4">
                    <a:lumMod val="50000"/>
                  </a:schemeClr>
                </a:solidFill>
                <a:latin typeface="Times New Roman" panose="02020603050405020304" pitchFamily="18" charset="0"/>
                <a:cs typeface="Times New Roman" panose="02020603050405020304" pitchFamily="18" charset="0"/>
              </a:rPr>
              <a:t>Lecturer: </a:t>
            </a:r>
            <a:r>
              <a:rPr lang="en-US" sz="3600" b="1" dirty="0" err="1">
                <a:solidFill>
                  <a:schemeClr val="accent4">
                    <a:lumMod val="50000"/>
                  </a:schemeClr>
                </a:solidFill>
                <a:latin typeface="Times New Roman" panose="02020603050405020304" pitchFamily="18" charset="0"/>
                <a:cs typeface="Times New Roman" panose="02020603050405020304" pitchFamily="18" charset="0"/>
              </a:rPr>
              <a:t>N.A.Mukhitdinova</a:t>
            </a:r>
            <a:r>
              <a:rPr lang="en-US" sz="3600" b="1" dirty="0">
                <a:solidFill>
                  <a:schemeClr val="accent4">
                    <a:lumMod val="50000"/>
                  </a:schemeClr>
                </a:solidFill>
                <a:latin typeface="Times New Roman" panose="02020603050405020304" pitchFamily="18" charset="0"/>
                <a:cs typeface="Times New Roman" panose="02020603050405020304" pitchFamily="18" charset="0"/>
              </a:rPr>
              <a:t>, PhD</a:t>
            </a:r>
            <a:endParaRPr lang="ru-RU" sz="3600" dirty="0">
              <a:solidFill>
                <a:schemeClr val="accent4">
                  <a:lumMod val="50000"/>
                </a:schemeClr>
              </a:solidFill>
              <a:latin typeface="Times New Roman" panose="02020603050405020304" pitchFamily="18" charset="0"/>
              <a:cs typeface="Times New Roman" panose="02020603050405020304" pitchFamily="18" charset="0"/>
            </a:endParaRPr>
          </a:p>
          <a:p>
            <a:pPr algn="ctr"/>
            <a:endParaRPr lang="en-US" sz="3600" b="1" dirty="0" smtClean="0">
              <a:solidFill>
                <a:schemeClr val="accent4">
                  <a:lumMod val="50000"/>
                </a:schemeClr>
              </a:solidFill>
              <a:latin typeface="Times New Roman" panose="02020603050405020304" pitchFamily="18" charset="0"/>
              <a:cs typeface="Times New Roman" panose="02020603050405020304" pitchFamily="18" charset="0"/>
            </a:endParaRPr>
          </a:p>
          <a:p>
            <a:pPr algn="r"/>
            <a:endParaRPr lang="en-US" sz="3600" b="1" dirty="0" smtClean="0">
              <a:solidFill>
                <a:schemeClr val="bg1">
                  <a:lumMod val="95000"/>
                </a:schemeClr>
              </a:solidFill>
              <a:latin typeface="Times New Roman" panose="02020603050405020304" pitchFamily="18" charset="0"/>
              <a:cs typeface="Times New Roman" panose="02020603050405020304" pitchFamily="18" charset="0"/>
            </a:endParaRPr>
          </a:p>
          <a:p>
            <a:pPr algn="ctr"/>
            <a:endParaRPr lang="en-US" sz="3600" b="1" dirty="0">
              <a:solidFill>
                <a:srgbClr val="CDC386"/>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87629" y="-55756"/>
            <a:ext cx="2416766" cy="2416766"/>
          </a:xfrm>
          <a:prstGeom prst="rect">
            <a:avLst/>
          </a:prstGeom>
        </p:spPr>
      </p:pic>
    </p:spTree>
    <p:extLst>
      <p:ext uri="{BB962C8B-B14F-4D97-AF65-F5344CB8AC3E}">
        <p14:creationId xmlns:p14="http://schemas.microsoft.com/office/powerpoint/2010/main" val="12786301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fontScale="92500" lnSpcReduction="20000"/>
          </a:bodyPr>
          <a:lstStyle/>
          <a:p>
            <a:pPr marL="0" indent="0" algn="ctr">
              <a:buNone/>
            </a:pP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Content:</a:t>
            </a:r>
          </a:p>
          <a:p>
            <a:pPr marL="0" indent="0" algn="ctr">
              <a:buNone/>
            </a:pPr>
            <a:endParaRPr lang="en-US" sz="3000" b="1" dirty="0">
              <a:solidFill>
                <a:schemeClr val="accent4">
                  <a:lumMod val="50000"/>
                </a:schemeClr>
              </a:solidFill>
              <a:latin typeface="Times New Roman" panose="02020603050405020304" pitchFamily="18" charset="0"/>
              <a:cs typeface="Times New Roman" panose="02020603050405020304" pitchFamily="18" charset="0"/>
            </a:endParaRPr>
          </a:p>
          <a:p>
            <a:pPr marL="0" indent="0" algn="just">
              <a:buNone/>
            </a:pPr>
            <a:r>
              <a:rPr lang="en-US" sz="3000" b="1" dirty="0" smtClean="0">
                <a:solidFill>
                  <a:schemeClr val="accent4">
                    <a:lumMod val="50000"/>
                  </a:schemeClr>
                </a:solidFill>
                <a:latin typeface="Times New Roman" panose="02020603050405020304" pitchFamily="18" charset="0"/>
                <a:cs typeface="Times New Roman" panose="02020603050405020304" pitchFamily="18" charset="0"/>
              </a:rPr>
              <a:t>1. Innovation;</a:t>
            </a:r>
          </a:p>
          <a:p>
            <a:pPr marL="0" indent="0" algn="just">
              <a:buNone/>
            </a:pPr>
            <a:r>
              <a:rPr lang="en-US" sz="3000" b="1" dirty="0" smtClean="0">
                <a:solidFill>
                  <a:schemeClr val="accent4">
                    <a:lumMod val="50000"/>
                  </a:schemeClr>
                </a:solidFill>
                <a:latin typeface="Times New Roman" panose="02020603050405020304" pitchFamily="18" charset="0"/>
                <a:cs typeface="Times New Roman" panose="02020603050405020304" pitchFamily="18" charset="0"/>
              </a:rPr>
              <a:t>2. Invention;</a:t>
            </a:r>
          </a:p>
          <a:p>
            <a:pPr marL="0" indent="0" algn="just">
              <a:buNone/>
            </a:pPr>
            <a:r>
              <a:rPr lang="en-US" sz="3000" b="1" dirty="0" smtClean="0">
                <a:solidFill>
                  <a:schemeClr val="accent4">
                    <a:lumMod val="50000"/>
                  </a:schemeClr>
                </a:solidFill>
                <a:latin typeface="Times New Roman" panose="02020603050405020304" pitchFamily="18" charset="0"/>
                <a:cs typeface="Times New Roman" panose="02020603050405020304" pitchFamily="18" charset="0"/>
              </a:rPr>
              <a:t>3. Product development;</a:t>
            </a:r>
          </a:p>
          <a:p>
            <a:pPr marL="0" indent="0" algn="just">
              <a:buNone/>
            </a:pPr>
            <a:r>
              <a:rPr lang="en-US" sz="3000" b="1" dirty="0" smtClean="0">
                <a:solidFill>
                  <a:schemeClr val="accent4">
                    <a:lumMod val="50000"/>
                  </a:schemeClr>
                </a:solidFill>
                <a:latin typeface="Times New Roman" panose="02020603050405020304" pitchFamily="18" charset="0"/>
                <a:cs typeface="Times New Roman" panose="02020603050405020304" pitchFamily="18" charset="0"/>
              </a:rPr>
              <a:t>4. </a:t>
            </a:r>
            <a:r>
              <a:rPr lang="en-US" sz="3000" b="1" dirty="0">
                <a:solidFill>
                  <a:schemeClr val="accent4">
                    <a:lumMod val="50000"/>
                  </a:schemeClr>
                </a:solidFill>
                <a:latin typeface="Times New Roman" panose="02020603050405020304" pitchFamily="18" charset="0"/>
                <a:cs typeface="Times New Roman" panose="02020603050405020304" pitchFamily="18" charset="0"/>
              </a:rPr>
              <a:t>Patents and intellectual </a:t>
            </a:r>
            <a:r>
              <a:rPr lang="en-US" sz="3000" b="1" dirty="0" smtClean="0">
                <a:solidFill>
                  <a:schemeClr val="accent4">
                    <a:lumMod val="50000"/>
                  </a:schemeClr>
                </a:solidFill>
                <a:latin typeface="Times New Roman" panose="02020603050405020304" pitchFamily="18" charset="0"/>
                <a:cs typeface="Times New Roman" panose="02020603050405020304" pitchFamily="18" charset="0"/>
              </a:rPr>
              <a:t>property;</a:t>
            </a:r>
          </a:p>
          <a:p>
            <a:pPr marL="0" indent="0" algn="just">
              <a:buNone/>
            </a:pPr>
            <a:r>
              <a:rPr lang="en-US" sz="3000" b="1" dirty="0" smtClean="0">
                <a:solidFill>
                  <a:schemeClr val="accent4">
                    <a:lumMod val="50000"/>
                  </a:schemeClr>
                </a:solidFill>
                <a:latin typeface="Times New Roman" panose="02020603050405020304" pitchFamily="18" charset="0"/>
                <a:cs typeface="Times New Roman" panose="02020603050405020304" pitchFamily="18" charset="0"/>
              </a:rPr>
              <a:t>5. Product. </a:t>
            </a:r>
            <a:endParaRPr lang="ru-RU" sz="3000" b="1" dirty="0">
              <a:solidFill>
                <a:schemeClr val="accent4">
                  <a:lumMod val="50000"/>
                </a:schemeClr>
              </a:solidFill>
              <a:latin typeface="Times New Roman" panose="02020603050405020304" pitchFamily="18" charset="0"/>
              <a:cs typeface="Times New Roman" panose="02020603050405020304" pitchFamily="18" charset="0"/>
            </a:endParaRPr>
          </a:p>
          <a:p>
            <a:pPr marL="0" indent="0" algn="just">
              <a:buNone/>
            </a:pPr>
            <a:endParaRPr lang="en-US" sz="3600" b="1" dirty="0" smtClean="0">
              <a:solidFill>
                <a:schemeClr val="accent4">
                  <a:lumMod val="50000"/>
                </a:schemeClr>
              </a:solidFill>
              <a:latin typeface="Times New Roman" panose="02020603050405020304" pitchFamily="18" charset="0"/>
              <a:cs typeface="Times New Roman" panose="02020603050405020304" pitchFamily="18" charset="0"/>
            </a:endParaRPr>
          </a:p>
          <a:p>
            <a:pPr marL="742950" indent="-742950" algn="just">
              <a:buAutoNum type="arabicPeriod"/>
            </a:pPr>
            <a:endParaRPr lang="en-US" sz="3600" b="1" dirty="0" smtClean="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2872578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223024" y="2246211"/>
            <a:ext cx="5998482" cy="3028964"/>
          </a:xfrm>
        </p:spPr>
        <p:txBody>
          <a:bodyPr>
            <a:noAutofit/>
          </a:bodyPr>
          <a:lstStyle/>
          <a:p>
            <a:pPr algn="just"/>
            <a:r>
              <a:rPr lang="en-US" sz="2400" dirty="0">
                <a:solidFill>
                  <a:schemeClr val="tx2">
                    <a:lumMod val="75000"/>
                  </a:schemeClr>
                </a:solidFill>
                <a:latin typeface="Times New Roman" panose="02020603050405020304" pitchFamily="18" charset="0"/>
                <a:cs typeface="Times New Roman" panose="02020603050405020304" pitchFamily="18" charset="0"/>
              </a:rPr>
              <a:t/>
            </a:r>
            <a:br>
              <a:rPr lang="en-US" sz="2400" dirty="0">
                <a:solidFill>
                  <a:schemeClr val="tx2">
                    <a:lumMod val="75000"/>
                  </a:schemeClr>
                </a:solidFill>
                <a:latin typeface="Times New Roman" panose="02020603050405020304" pitchFamily="18" charset="0"/>
                <a:cs typeface="Times New Roman" panose="02020603050405020304" pitchFamily="18" charset="0"/>
              </a:rPr>
            </a:b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t>The process of translating an idea or invention into a good or service that creates value or for which customers will pay.</a:t>
            </a:r>
            <a:b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br>
            <a: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t>To be called an innovation, an idea must be replicable at an economical cost and must satisfy a specific need. Innovation involves deliberate application of information, imagination and initiative in deriving greater or different values from resources, and includes all processes by which new ideas are generated and converted into useful products. In business, innovation often results when ideas are applied by the company in order to further satisfy the needs and expectations of the customers.</a:t>
            </a:r>
            <a:b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br>
            <a: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t/>
            </a:r>
            <a:b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br>
            <a:r>
              <a:rPr lang="en-US" sz="2400" cap="none" dirty="0" smtClean="0">
                <a:solidFill>
                  <a:schemeClr val="accent4">
                    <a:lumMod val="50000"/>
                  </a:schemeClr>
                </a:solidFill>
              </a:rPr>
              <a:t/>
            </a:r>
            <a:br>
              <a:rPr lang="en-US" sz="2400" cap="none" dirty="0" smtClean="0">
                <a:solidFill>
                  <a:schemeClr val="accent4">
                    <a:lumMod val="50000"/>
                  </a:schemeClr>
                </a:solidFill>
              </a:rPr>
            </a:br>
            <a:endParaRPr lang="ru-RU" sz="2400" cap="none" dirty="0">
              <a:solidFill>
                <a:schemeClr val="accent4">
                  <a:lumMod val="50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577656" y="226040"/>
            <a:ext cx="9084365" cy="646331"/>
          </a:xfrm>
          <a:prstGeom prst="rect">
            <a:avLst/>
          </a:prstGeom>
        </p:spPr>
        <p:txBody>
          <a:bodyPr wrap="square">
            <a:spAutoFit/>
          </a:bodyPr>
          <a:lstStyle/>
          <a:p>
            <a:pPr algn="ct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Innovation</a:t>
            </a:r>
            <a:endParaRPr lang="ru-RU" sz="3600" b="1" dirty="0">
              <a:solidFill>
                <a:schemeClr val="accent4">
                  <a:lumMod val="50000"/>
                </a:schemeClr>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55237" y="1326995"/>
            <a:ext cx="5253184" cy="438242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3802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5181601" y="2699483"/>
            <a:ext cx="6174734" cy="3028964"/>
          </a:xfrm>
        </p:spPr>
        <p:txBody>
          <a:bodyPr>
            <a:noAutofit/>
          </a:bodyPr>
          <a:lstStyle/>
          <a:p>
            <a:pPr algn="just"/>
            <a:r>
              <a:rPr lang="en-US" sz="2600" dirty="0" smtClean="0">
                <a:latin typeface="Times New Roman" panose="02020603050405020304" pitchFamily="18" charset="0"/>
                <a:cs typeface="Times New Roman" panose="02020603050405020304" pitchFamily="18" charset="0"/>
              </a:rPr>
              <a:t>	</a:t>
            </a:r>
            <a:r>
              <a:rPr lang="en-US" sz="2600" cap="none" dirty="0" smtClean="0">
                <a:solidFill>
                  <a:schemeClr val="accent4">
                    <a:lumMod val="50000"/>
                  </a:schemeClr>
                </a:solidFill>
                <a:latin typeface="Times New Roman" panose="02020603050405020304" pitchFamily="18" charset="0"/>
                <a:cs typeface="Times New Roman" panose="02020603050405020304" pitchFamily="18" charset="0"/>
              </a:rPr>
              <a:t>New scientific or technical idea, and the means of its embodiment or accomplishment. To be patentable, an invention must be novel, have utility, and be non-obvious. To be called an invention, an idea only needs to be proven as workable. But to be called an innovation, it must also be replicable at an economical cost, and must satisfy a specific need. That's why only a few inventions lead to innovations because not all of them are economically feasible.</a:t>
            </a:r>
            <a:r>
              <a:rPr lang="en-US" sz="2600" dirty="0">
                <a:solidFill>
                  <a:schemeClr val="accent4">
                    <a:lumMod val="50000"/>
                  </a:schemeClr>
                </a:solidFill>
                <a:latin typeface="Times New Roman" panose="02020603050405020304" pitchFamily="18" charset="0"/>
                <a:cs typeface="Times New Roman" panose="02020603050405020304" pitchFamily="18" charset="0"/>
              </a:rPr>
              <a:t/>
            </a:r>
            <a:br>
              <a:rPr lang="en-US" sz="2600" dirty="0">
                <a:solidFill>
                  <a:schemeClr val="accent4">
                    <a:lumMod val="50000"/>
                  </a:schemeClr>
                </a:solidFill>
                <a:latin typeface="Times New Roman" panose="02020603050405020304" pitchFamily="18" charset="0"/>
                <a:cs typeface="Times New Roman" panose="02020603050405020304" pitchFamily="18" charset="0"/>
              </a:rPr>
            </a:br>
            <a:r>
              <a:rPr lang="en-US" sz="2800" dirty="0">
                <a:solidFill>
                  <a:schemeClr val="accent4">
                    <a:lumMod val="50000"/>
                  </a:schemeClr>
                </a:solidFill>
                <a:latin typeface="Times New Roman" panose="02020603050405020304" pitchFamily="18" charset="0"/>
                <a:cs typeface="Times New Roman" panose="02020603050405020304" pitchFamily="18" charset="0"/>
              </a:rPr>
              <a:t/>
            </a:r>
            <a:br>
              <a:rPr lang="en-US" sz="2800" dirty="0">
                <a:solidFill>
                  <a:schemeClr val="accent4">
                    <a:lumMod val="50000"/>
                  </a:schemeClr>
                </a:solidFill>
                <a:latin typeface="Times New Roman" panose="02020603050405020304" pitchFamily="18" charset="0"/>
                <a:cs typeface="Times New Roman" panose="02020603050405020304" pitchFamily="18" charset="0"/>
              </a:rPr>
            </a:br>
            <a:r>
              <a:rPr lang="en-US" sz="2400" dirty="0">
                <a:solidFill>
                  <a:schemeClr val="tx2">
                    <a:lumMod val="75000"/>
                  </a:schemeClr>
                </a:solidFill>
                <a:latin typeface="Times New Roman" panose="02020603050405020304" pitchFamily="18" charset="0"/>
                <a:cs typeface="Times New Roman" panose="02020603050405020304" pitchFamily="18" charset="0"/>
              </a:rPr>
              <a:t/>
            </a:r>
            <a:br>
              <a:rPr lang="en-US" sz="2400" dirty="0">
                <a:solidFill>
                  <a:schemeClr val="tx2">
                    <a:lumMod val="75000"/>
                  </a:schemeClr>
                </a:solidFill>
                <a:latin typeface="Times New Roman" panose="02020603050405020304" pitchFamily="18" charset="0"/>
                <a:cs typeface="Times New Roman" panose="02020603050405020304" pitchFamily="18" charset="0"/>
              </a:rPr>
            </a:br>
            <a:endParaRPr lang="ru-RU" sz="24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510748" y="461377"/>
            <a:ext cx="9084365" cy="646331"/>
          </a:xfrm>
          <a:prstGeom prst="rect">
            <a:avLst/>
          </a:prstGeom>
        </p:spPr>
        <p:txBody>
          <a:bodyPr wrap="square">
            <a:spAutoFit/>
          </a:bodyPr>
          <a:lstStyle/>
          <a:p>
            <a:pPr algn="ct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Invention</a:t>
            </a:r>
            <a:endParaRPr lang="ru-RU" sz="3600" b="1" dirty="0">
              <a:solidFill>
                <a:schemeClr val="accent4">
                  <a:lumMod val="50000"/>
                </a:schemeClr>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0272" y="1646172"/>
            <a:ext cx="3304054" cy="1560810"/>
          </a:xfrm>
          <a:prstGeom prst="rect">
            <a:avLst/>
          </a:prstGeom>
          <a:ln>
            <a:noFill/>
          </a:ln>
          <a:effectLst>
            <a:outerShdw blurRad="292100" dist="139700" dir="2700000" algn="tl" rotWithShape="0">
              <a:srgbClr val="333333">
                <a:alpha val="65000"/>
              </a:srgbClr>
            </a:outerShdw>
          </a:effectLst>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0272" y="3472577"/>
            <a:ext cx="3304054" cy="247804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368798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763930" y="2305911"/>
            <a:ext cx="6251281" cy="3028964"/>
          </a:xfrm>
        </p:spPr>
        <p:txBody>
          <a:bodyPr>
            <a:noAutofit/>
          </a:bodyPr>
          <a:lstStyle/>
          <a:p>
            <a:pPr algn="just"/>
            <a:r>
              <a:rPr lang="en-US" sz="28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800" cap="none" dirty="0" smtClean="0">
                <a:solidFill>
                  <a:schemeClr val="accent4">
                    <a:lumMod val="50000"/>
                  </a:schemeClr>
                </a:solidFill>
                <a:latin typeface="Times New Roman" panose="02020603050405020304" pitchFamily="18" charset="0"/>
                <a:cs typeface="Times New Roman" panose="02020603050405020304" pitchFamily="18" charset="0"/>
              </a:rPr>
              <a:t>The creation of products with new or different characteristics that offer new or additional benefits to the customer.</a:t>
            </a:r>
            <a:br>
              <a:rPr lang="en-US" sz="2800" cap="none" dirty="0" smtClean="0">
                <a:solidFill>
                  <a:schemeClr val="accent4">
                    <a:lumMod val="50000"/>
                  </a:schemeClr>
                </a:solidFill>
                <a:latin typeface="Times New Roman" panose="02020603050405020304" pitchFamily="18" charset="0"/>
                <a:cs typeface="Times New Roman" panose="02020603050405020304" pitchFamily="18" charset="0"/>
              </a:rPr>
            </a:br>
            <a:r>
              <a:rPr lang="en-US" sz="2800" cap="none" dirty="0" smtClean="0">
                <a:solidFill>
                  <a:schemeClr val="accent4">
                    <a:lumMod val="50000"/>
                  </a:schemeClr>
                </a:solidFill>
                <a:latin typeface="Times New Roman" panose="02020603050405020304" pitchFamily="18" charset="0"/>
                <a:cs typeface="Times New Roman" panose="02020603050405020304" pitchFamily="18" charset="0"/>
              </a:rPr>
              <a:t>Product development may involve modification of an existing product or its presentation, or formulation of an entirely new product that satisfies a newly defined customer want or market niche.</a:t>
            </a:r>
            <a: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t/>
            </a:r>
            <a:b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br>
            <a:r>
              <a:rPr lang="en-US" sz="2400" dirty="0">
                <a:solidFill>
                  <a:schemeClr val="tx2">
                    <a:lumMod val="75000"/>
                  </a:schemeClr>
                </a:solidFill>
                <a:latin typeface="Times New Roman" panose="02020603050405020304" pitchFamily="18" charset="0"/>
                <a:cs typeface="Times New Roman" panose="02020603050405020304" pitchFamily="18" charset="0"/>
              </a:rPr>
              <a:t/>
            </a:r>
            <a:br>
              <a:rPr lang="en-US" sz="2400" dirty="0">
                <a:solidFill>
                  <a:schemeClr val="tx2">
                    <a:lumMod val="75000"/>
                  </a:schemeClr>
                </a:solidFill>
                <a:latin typeface="Times New Roman" panose="02020603050405020304" pitchFamily="18" charset="0"/>
                <a:cs typeface="Times New Roman" panose="02020603050405020304" pitchFamily="18" charset="0"/>
              </a:rPr>
            </a:br>
            <a:endParaRPr lang="ru-RU" sz="24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510748" y="461377"/>
            <a:ext cx="9084365" cy="646331"/>
          </a:xfrm>
          <a:prstGeom prst="rect">
            <a:avLst/>
          </a:prstGeom>
        </p:spPr>
        <p:txBody>
          <a:bodyPr wrap="square">
            <a:spAutoFit/>
          </a:bodyPr>
          <a:lstStyle/>
          <a:p>
            <a:pPr algn="ct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Product development </a:t>
            </a:r>
            <a:endParaRPr lang="ru-RU" sz="3600" b="1" dirty="0">
              <a:solidFill>
                <a:schemeClr val="accent4">
                  <a:lumMod val="50000"/>
                </a:schemeClr>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4781" y="2138642"/>
            <a:ext cx="4275606" cy="27506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674835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5438696" y="2197459"/>
            <a:ext cx="6036128" cy="3028964"/>
          </a:xfrm>
        </p:spPr>
        <p:txBody>
          <a:bodyPr>
            <a:noAutofit/>
          </a:bodyPr>
          <a:lstStyle/>
          <a:p>
            <a:pPr algn="just"/>
            <a:r>
              <a:rPr lang="en-US" sz="2400" dirty="0">
                <a:solidFill>
                  <a:schemeClr val="tx2">
                    <a:lumMod val="75000"/>
                  </a:schemeClr>
                </a:solidFill>
                <a:latin typeface="Times New Roman" panose="02020603050405020304" pitchFamily="18" charset="0"/>
                <a:cs typeface="Times New Roman" panose="02020603050405020304" pitchFamily="18" charset="0"/>
              </a:rPr>
              <a:t/>
            </a:r>
            <a:br>
              <a:rPr lang="en-US" sz="2400" dirty="0">
                <a:solidFill>
                  <a:schemeClr val="tx2">
                    <a:lumMod val="75000"/>
                  </a:schemeClr>
                </a:solidFill>
                <a:latin typeface="Times New Roman" panose="02020603050405020304" pitchFamily="18" charset="0"/>
                <a:cs typeface="Times New Roman" panose="02020603050405020304" pitchFamily="18" charset="0"/>
              </a:rPr>
            </a:br>
            <a:r>
              <a:rPr lang="en-US" sz="2400" dirty="0"/>
              <a:t/>
            </a:r>
            <a:br>
              <a:rPr lang="en-US" sz="2400" dirty="0"/>
            </a:br>
            <a:r>
              <a:rPr lang="en-US" sz="2400" cap="none" dirty="0" smtClean="0">
                <a:solidFill>
                  <a:schemeClr val="accent5">
                    <a:lumMod val="50000"/>
                  </a:schemeClr>
                </a:solidFill>
              </a:rPr>
              <a:t/>
            </a:r>
            <a:br>
              <a:rPr lang="en-US" sz="2400" cap="none" dirty="0" smtClean="0">
                <a:solidFill>
                  <a:schemeClr val="accent5">
                    <a:lumMod val="50000"/>
                  </a:schemeClr>
                </a:solidFill>
              </a:rPr>
            </a:br>
            <a:r>
              <a:rPr lang="en-US" sz="2400" cap="none" dirty="0" smtClean="0">
                <a:solidFill>
                  <a:schemeClr val="accent5">
                    <a:lumMod val="50000"/>
                  </a:schemeClr>
                </a:solidFill>
              </a:rPr>
              <a:t>	</a:t>
            </a:r>
            <a:r>
              <a:rPr lang="en-US" sz="2800" cap="none" dirty="0" smtClean="0">
                <a:solidFill>
                  <a:schemeClr val="accent4">
                    <a:lumMod val="50000"/>
                  </a:schemeClr>
                </a:solidFill>
                <a:latin typeface="Times New Roman" panose="02020603050405020304" pitchFamily="18" charset="0"/>
                <a:cs typeface="Times New Roman" panose="02020603050405020304" pitchFamily="18" charset="0"/>
              </a:rPr>
              <a:t>Systematic activity combining both basic and applied research, and aimed at discovering solutions to problems or creating new goods and knowledge. R&amp;D may result in ownership of intellectual property such as patents. In accounting for R&amp;D costs, the development costs may be carried forward but the basic and applied research costs are often written-off as incurred.</a:t>
            </a:r>
            <a:r>
              <a:rPr lang="en-US" sz="2800" dirty="0">
                <a:solidFill>
                  <a:schemeClr val="accent4">
                    <a:lumMod val="50000"/>
                  </a:schemeClr>
                </a:solidFill>
                <a:latin typeface="Times New Roman" panose="02020603050405020304" pitchFamily="18" charset="0"/>
                <a:cs typeface="Times New Roman" panose="02020603050405020304" pitchFamily="18" charset="0"/>
              </a:rPr>
              <a:t/>
            </a:r>
            <a:br>
              <a:rPr lang="en-US" sz="2800" dirty="0">
                <a:solidFill>
                  <a:schemeClr val="accent4">
                    <a:lumMod val="50000"/>
                  </a:schemeClr>
                </a:solidFill>
                <a:latin typeface="Times New Roman" panose="02020603050405020304" pitchFamily="18" charset="0"/>
                <a:cs typeface="Times New Roman" panose="02020603050405020304" pitchFamily="18" charset="0"/>
              </a:rPr>
            </a:br>
            <a:r>
              <a:rPr lang="en-US" sz="2800" dirty="0">
                <a:solidFill>
                  <a:schemeClr val="tx2">
                    <a:lumMod val="75000"/>
                  </a:schemeClr>
                </a:solidFill>
                <a:latin typeface="Times New Roman" panose="02020603050405020304" pitchFamily="18" charset="0"/>
                <a:cs typeface="Times New Roman" panose="02020603050405020304" pitchFamily="18" charset="0"/>
              </a:rPr>
              <a:t/>
            </a:r>
            <a:br>
              <a:rPr lang="en-US" sz="2800" dirty="0">
                <a:solidFill>
                  <a:schemeClr val="tx2">
                    <a:lumMod val="75000"/>
                  </a:schemeClr>
                </a:solidFill>
                <a:latin typeface="Times New Roman" panose="02020603050405020304" pitchFamily="18" charset="0"/>
                <a:cs typeface="Times New Roman" panose="02020603050405020304" pitchFamily="18" charset="0"/>
              </a:rPr>
            </a:br>
            <a:endParaRPr lang="ru-RU" sz="28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510748" y="461377"/>
            <a:ext cx="9084365" cy="646331"/>
          </a:xfrm>
          <a:prstGeom prst="rect">
            <a:avLst/>
          </a:prstGeom>
        </p:spPr>
        <p:txBody>
          <a:bodyPr wrap="square">
            <a:spAutoFit/>
          </a:bodyPr>
          <a:lstStyle/>
          <a:p>
            <a:pPr algn="ct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Research and development </a:t>
            </a:r>
            <a:endParaRPr lang="ru-RU" sz="3600" b="1" dirty="0">
              <a:solidFill>
                <a:schemeClr val="accent4">
                  <a:lumMod val="50000"/>
                </a:schemeClr>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0867" y="1735992"/>
            <a:ext cx="3962938" cy="37510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393043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295650" y="63572"/>
            <a:ext cx="6189662" cy="584775"/>
          </a:xfrm>
          <a:prstGeom prst="rect">
            <a:avLst/>
          </a:prstGeom>
        </p:spPr>
        <p:txBody>
          <a:bodyPr wrap="square">
            <a:spAutoFit/>
          </a:bodyPr>
          <a:lstStyle/>
          <a:p>
            <a:r>
              <a:rPr lang="en-US" sz="3200" b="1" dirty="0">
                <a:solidFill>
                  <a:schemeClr val="accent4">
                    <a:lumMod val="50000"/>
                  </a:schemeClr>
                </a:solidFill>
                <a:latin typeface="Times New Roman" panose="02020603050405020304" pitchFamily="18" charset="0"/>
                <a:cs typeface="Times New Roman" panose="02020603050405020304" pitchFamily="18" charset="0"/>
              </a:rPr>
              <a:t>Research and technology</a:t>
            </a:r>
            <a:endParaRPr lang="ru-RU" sz="3200" b="1" dirty="0">
              <a:solidFill>
                <a:schemeClr val="accent4">
                  <a:lumMod val="5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400050" y="648347"/>
            <a:ext cx="11315700" cy="5755422"/>
          </a:xfrm>
          <a:prstGeom prst="rect">
            <a:avLst/>
          </a:prstGeom>
        </p:spPr>
        <p:txBody>
          <a:bodyPr wrap="square">
            <a:spAutoFit/>
          </a:bodyPr>
          <a:lstStyle/>
          <a:p>
            <a:pPr algn="just"/>
            <a:r>
              <a:rPr lang="en-US" sz="2400" dirty="0">
                <a:solidFill>
                  <a:schemeClr val="accent4">
                    <a:lumMod val="50000"/>
                  </a:schemeClr>
                </a:solidFill>
                <a:latin typeface="Times New Roman" panose="02020603050405020304" pitchFamily="18" charset="0"/>
                <a:cs typeface="Times New Roman" panose="02020603050405020304" pitchFamily="18" charset="0"/>
              </a:rPr>
              <a:t>Google carries out </a:t>
            </a:r>
            <a:r>
              <a:rPr lang="en-US" sz="2400" b="1" dirty="0">
                <a:solidFill>
                  <a:schemeClr val="accent4">
                    <a:lumMod val="50000"/>
                  </a:schemeClr>
                </a:solidFill>
                <a:latin typeface="Times New Roman" panose="02020603050405020304" pitchFamily="18" charset="0"/>
                <a:cs typeface="Times New Roman" panose="02020603050405020304" pitchFamily="18" charset="0"/>
              </a:rPr>
              <a:t>research and development (R&amp;D) </a:t>
            </a:r>
            <a:r>
              <a:rPr lang="en-US" sz="2400" dirty="0">
                <a:solidFill>
                  <a:schemeClr val="accent4">
                    <a:lumMod val="50000"/>
                  </a:schemeClr>
                </a:solidFill>
                <a:latin typeface="Times New Roman" panose="02020603050405020304" pitchFamily="18" charset="0"/>
                <a:cs typeface="Times New Roman" panose="02020603050405020304" pitchFamily="18" charset="0"/>
              </a:rPr>
              <a:t>at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its </a:t>
            </a: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research center </a:t>
            </a:r>
            <a:r>
              <a:rPr lang="en-US" sz="2400" dirty="0">
                <a:solidFill>
                  <a:schemeClr val="accent4">
                    <a:lumMod val="50000"/>
                  </a:schemeClr>
                </a:solidFill>
                <a:latin typeface="Times New Roman" panose="02020603050405020304" pitchFamily="18" charset="0"/>
                <a:cs typeface="Times New Roman" panose="02020603050405020304" pitchFamily="18" charset="0"/>
              </a:rPr>
              <a:t>in Mountain View, California. Its </a:t>
            </a: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laboratories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are </a:t>
            </a:r>
            <a:r>
              <a:rPr lang="en-US" sz="2400" dirty="0">
                <a:solidFill>
                  <a:schemeClr val="accent4">
                    <a:lumMod val="50000"/>
                  </a:schemeClr>
                </a:solidFill>
                <a:latin typeface="Times New Roman" panose="02020603050405020304" pitchFamily="18" charset="0"/>
                <a:cs typeface="Times New Roman" panose="02020603050405020304" pitchFamily="18" charset="0"/>
              </a:rPr>
              <a:t>some of the most </a:t>
            </a:r>
            <a:r>
              <a:rPr lang="en-US" sz="2400" b="1" dirty="0">
                <a:solidFill>
                  <a:schemeClr val="accent4">
                    <a:lumMod val="50000"/>
                  </a:schemeClr>
                </a:solidFill>
                <a:latin typeface="Times New Roman" panose="02020603050405020304" pitchFamily="18" charset="0"/>
                <a:cs typeface="Times New Roman" panose="02020603050405020304" pitchFamily="18" charset="0"/>
              </a:rPr>
              <a:t>innovative </a:t>
            </a:r>
            <a:r>
              <a:rPr lang="en-US" sz="2400" dirty="0">
                <a:solidFill>
                  <a:schemeClr val="accent4">
                    <a:lumMod val="50000"/>
                  </a:schemeClr>
                </a:solidFill>
                <a:latin typeface="Times New Roman" panose="02020603050405020304" pitchFamily="18" charset="0"/>
                <a:cs typeface="Times New Roman" panose="02020603050405020304" pitchFamily="18" charset="0"/>
              </a:rPr>
              <a:t>in the computer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industry</a:t>
            </a:r>
            <a:r>
              <a:rPr lang="en-US" sz="2400" dirty="0">
                <a:solidFill>
                  <a:schemeClr val="accent4">
                    <a:lumMod val="50000"/>
                  </a:schemeClr>
                </a:solidFill>
                <a:latin typeface="Times New Roman" panose="02020603050405020304" pitchFamily="18" charset="0"/>
                <a:cs typeface="Times New Roman" panose="02020603050405020304" pitchFamily="18" charset="0"/>
              </a:rPr>
              <a:t>.</a:t>
            </a:r>
          </a:p>
          <a:p>
            <a:pPr algn="just"/>
            <a:r>
              <a:rPr lang="en-US" sz="2400" dirty="0">
                <a:solidFill>
                  <a:schemeClr val="accent4">
                    <a:lumMod val="50000"/>
                  </a:schemeClr>
                </a:solidFill>
                <a:latin typeface="Times New Roman" panose="02020603050405020304" pitchFamily="18" charset="0"/>
                <a:cs typeface="Times New Roman" panose="02020603050405020304" pitchFamily="18" charset="0"/>
              </a:rPr>
              <a:t>Google has made many new </a:t>
            </a:r>
            <a:r>
              <a:rPr lang="en-US" sz="2400" b="1" dirty="0">
                <a:solidFill>
                  <a:schemeClr val="accent4">
                    <a:lumMod val="50000"/>
                  </a:schemeClr>
                </a:solidFill>
                <a:latin typeface="Times New Roman" panose="02020603050405020304" pitchFamily="18" charset="0"/>
                <a:cs typeface="Times New Roman" panose="02020603050405020304" pitchFamily="18" charset="0"/>
              </a:rPr>
              <a:t>breakthroughs </a:t>
            </a:r>
            <a:r>
              <a:rPr lang="en-US" sz="2400" dirty="0">
                <a:solidFill>
                  <a:schemeClr val="accent4">
                    <a:lumMod val="50000"/>
                  </a:schemeClr>
                </a:solidFill>
                <a:latin typeface="Times New Roman" panose="02020603050405020304" pitchFamily="18" charset="0"/>
                <a:cs typeface="Times New Roman" panose="02020603050405020304" pitchFamily="18" charset="0"/>
              </a:rPr>
              <a:t>– innovations. Users can try out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these products </a:t>
            </a:r>
            <a:r>
              <a:rPr lang="en-US" sz="2400" dirty="0">
                <a:solidFill>
                  <a:schemeClr val="accent4">
                    <a:lumMod val="50000"/>
                  </a:schemeClr>
                </a:solidFill>
                <a:latin typeface="Times New Roman" panose="02020603050405020304" pitchFamily="18" charset="0"/>
                <a:cs typeface="Times New Roman" panose="02020603050405020304" pitchFamily="18" charset="0"/>
              </a:rPr>
              <a:t>before they are </a:t>
            </a:r>
            <a:r>
              <a:rPr lang="en-US" sz="2400" b="1" dirty="0">
                <a:solidFill>
                  <a:schemeClr val="accent4">
                    <a:lumMod val="50000"/>
                  </a:schemeClr>
                </a:solidFill>
                <a:latin typeface="Times New Roman" panose="02020603050405020304" pitchFamily="18" charset="0"/>
                <a:cs typeface="Times New Roman" panose="02020603050405020304" pitchFamily="18" charset="0"/>
              </a:rPr>
              <a:t>released </a:t>
            </a:r>
            <a:r>
              <a:rPr lang="en-US" sz="2400" dirty="0">
                <a:solidFill>
                  <a:schemeClr val="accent4">
                    <a:lumMod val="50000"/>
                  </a:schemeClr>
                </a:solidFill>
                <a:latin typeface="Times New Roman" panose="02020603050405020304" pitchFamily="18" charset="0"/>
                <a:cs typeface="Times New Roman" panose="02020603050405020304" pitchFamily="18" charset="0"/>
              </a:rPr>
              <a:t>in their final version.</a:t>
            </a:r>
          </a:p>
          <a:p>
            <a:pPr algn="just"/>
            <a:r>
              <a:rPr lang="en-US" sz="2400" dirty="0">
                <a:solidFill>
                  <a:schemeClr val="accent4">
                    <a:lumMod val="50000"/>
                  </a:schemeClr>
                </a:solidFill>
                <a:latin typeface="Times New Roman" panose="02020603050405020304" pitchFamily="18" charset="0"/>
                <a:cs typeface="Times New Roman" panose="02020603050405020304" pitchFamily="18" charset="0"/>
              </a:rPr>
              <a:t>The company is a leader in the </a:t>
            </a:r>
            <a:r>
              <a:rPr lang="en-US" sz="2400" b="1" dirty="0">
                <a:solidFill>
                  <a:schemeClr val="accent4">
                    <a:lumMod val="50000"/>
                  </a:schemeClr>
                </a:solidFill>
                <a:latin typeface="Times New Roman" panose="02020603050405020304" pitchFamily="18" charset="0"/>
                <a:cs typeface="Times New Roman" panose="02020603050405020304" pitchFamily="18" charset="0"/>
              </a:rPr>
              <a:t>technology </a:t>
            </a:r>
            <a:r>
              <a:rPr lang="en-US" sz="2400" dirty="0">
                <a:solidFill>
                  <a:schemeClr val="accent4">
                    <a:lumMod val="50000"/>
                  </a:schemeClr>
                </a:solidFill>
                <a:latin typeface="Times New Roman" panose="02020603050405020304" pitchFamily="18" charset="0"/>
                <a:cs typeface="Times New Roman" panose="02020603050405020304" pitchFamily="18" charset="0"/>
              </a:rPr>
              <a:t>of internet search. They are at the </a:t>
            </a: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cutting edge (</a:t>
            </a:r>
            <a:r>
              <a:rPr lang="en-US" sz="2400" dirty="0">
                <a:solidFill>
                  <a:schemeClr val="accent4">
                    <a:lumMod val="50000"/>
                  </a:schemeClr>
                </a:solidFill>
                <a:latin typeface="Times New Roman" panose="02020603050405020304" pitchFamily="18" charset="0"/>
                <a:cs typeface="Times New Roman" panose="02020603050405020304" pitchFamily="18" charset="0"/>
              </a:rPr>
              <a:t>the </a:t>
            </a:r>
            <a:r>
              <a:rPr lang="en-US" sz="2400" u="sng" dirty="0">
                <a:solidFill>
                  <a:schemeClr val="accent4">
                    <a:lumMod val="50000"/>
                  </a:schemeClr>
                </a:solidFill>
                <a:latin typeface="Times New Roman" panose="02020603050405020304" pitchFamily="18" charset="0"/>
                <a:cs typeface="Times New Roman" panose="02020603050405020304" pitchFamily="18" charset="0"/>
              </a:rPr>
              <a:t>most modern</a:t>
            </a:r>
            <a:r>
              <a:rPr lang="en-US" sz="2400" dirty="0">
                <a:solidFill>
                  <a:schemeClr val="accent4">
                    <a:lumMod val="50000"/>
                  </a:schemeClr>
                </a:solidFill>
                <a:latin typeface="Times New Roman" panose="02020603050405020304" pitchFamily="18" charset="0"/>
                <a:cs typeface="Times New Roman" panose="02020603050405020304" pitchFamily="18" charset="0"/>
              </a:rPr>
              <a:t> stage of </a:t>
            </a:r>
            <a:r>
              <a:rPr lang="en-US" sz="2400" u="sng" dirty="0">
                <a:solidFill>
                  <a:schemeClr val="accent4">
                    <a:lumMod val="50000"/>
                  </a:schemeClr>
                </a:solidFill>
                <a:latin typeface="Times New Roman" panose="02020603050405020304" pitchFamily="18" charset="0"/>
                <a:cs typeface="Times New Roman" panose="02020603050405020304" pitchFamily="18" charset="0"/>
              </a:rPr>
              <a:t>development</a:t>
            </a:r>
            <a:r>
              <a:rPr lang="en-US" sz="2400" dirty="0">
                <a:solidFill>
                  <a:schemeClr val="accent4">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dirty="0">
                <a:solidFill>
                  <a:schemeClr val="accent4">
                    <a:lumMod val="50000"/>
                  </a:schemeClr>
                </a:solidFill>
                <a:latin typeface="Times New Roman" panose="02020603050405020304" pitchFamily="18" charset="0"/>
                <a:cs typeface="Times New Roman" panose="02020603050405020304" pitchFamily="18" charset="0"/>
              </a:rPr>
              <a:t>in a particular type of work or activity</a:t>
            </a: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 </a:t>
            </a:r>
            <a:r>
              <a:rPr lang="en-US" sz="2400" dirty="0">
                <a:solidFill>
                  <a:schemeClr val="accent4">
                    <a:lumMod val="50000"/>
                  </a:schemeClr>
                </a:solidFill>
                <a:latin typeface="Times New Roman" panose="02020603050405020304" pitchFamily="18" charset="0"/>
                <a:cs typeface="Times New Roman" panose="02020603050405020304" pitchFamily="18" charset="0"/>
              </a:rPr>
              <a:t>or </a:t>
            </a:r>
            <a:r>
              <a:rPr lang="en-US" sz="2400" b="1" dirty="0">
                <a:solidFill>
                  <a:schemeClr val="accent4">
                    <a:lumMod val="50000"/>
                  </a:schemeClr>
                </a:solidFill>
                <a:latin typeface="Times New Roman" panose="02020603050405020304" pitchFamily="18" charset="0"/>
                <a:cs typeface="Times New Roman" panose="02020603050405020304" pitchFamily="18" charset="0"/>
              </a:rPr>
              <a:t>leading </a:t>
            </a: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edge (</a:t>
            </a:r>
            <a:r>
              <a:rPr lang="en-US" sz="2400" dirty="0">
                <a:solidFill>
                  <a:schemeClr val="accent4">
                    <a:lumMod val="50000"/>
                  </a:schemeClr>
                </a:solidFill>
                <a:latin typeface="Times New Roman" panose="02020603050405020304" pitchFamily="18" charset="0"/>
                <a:cs typeface="Times New Roman" panose="02020603050405020304" pitchFamily="18" charset="0"/>
              </a:rPr>
              <a:t>the most advanced position in an area of activity</a:t>
            </a: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 </a:t>
            </a:r>
            <a:r>
              <a:rPr lang="en-US" sz="2400" dirty="0">
                <a:solidFill>
                  <a:schemeClr val="accent4">
                    <a:lumMod val="50000"/>
                  </a:schemeClr>
                </a:solidFill>
                <a:latin typeface="Times New Roman" panose="02020603050405020304" pitchFamily="18" charset="0"/>
                <a:cs typeface="Times New Roman" panose="02020603050405020304" pitchFamily="18" charset="0"/>
              </a:rPr>
              <a:t>of this technology – none of their competitors has better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products than </a:t>
            </a:r>
            <a:r>
              <a:rPr lang="en-US" sz="2400" dirty="0">
                <a:solidFill>
                  <a:schemeClr val="accent4">
                    <a:lumMod val="50000"/>
                  </a:schemeClr>
                </a:solidFill>
                <a:latin typeface="Times New Roman" panose="02020603050405020304" pitchFamily="18" charset="0"/>
                <a:cs typeface="Times New Roman" panose="02020603050405020304" pitchFamily="18" charset="0"/>
              </a:rPr>
              <a:t>them. Everything they do is </a:t>
            </a:r>
            <a:r>
              <a:rPr lang="en-US" sz="2400" b="1" dirty="0">
                <a:solidFill>
                  <a:schemeClr val="accent4">
                    <a:lumMod val="50000"/>
                  </a:schemeClr>
                </a:solidFill>
                <a:latin typeface="Times New Roman" panose="02020603050405020304" pitchFamily="18" charset="0"/>
                <a:cs typeface="Times New Roman" panose="02020603050405020304" pitchFamily="18" charset="0"/>
              </a:rPr>
              <a:t>state-of-the-art </a:t>
            </a: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a:t>
            </a:r>
            <a:r>
              <a:rPr lang="en-US" sz="2400" dirty="0">
                <a:solidFill>
                  <a:schemeClr val="accent4">
                    <a:lumMod val="50000"/>
                  </a:schemeClr>
                </a:solidFill>
                <a:latin typeface="Times New Roman" panose="02020603050405020304" pitchFamily="18" charset="0"/>
                <a:cs typeface="Times New Roman" panose="02020603050405020304" pitchFamily="18" charset="0"/>
              </a:rPr>
              <a:t>- very modern and using the most recent ideas and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methods and </a:t>
            </a:r>
            <a:r>
              <a:rPr lang="en-US" sz="2400" dirty="0">
                <a:solidFill>
                  <a:schemeClr val="accent4">
                    <a:lumMod val="50000"/>
                  </a:schemeClr>
                </a:solidFill>
                <a:latin typeface="Times New Roman" panose="02020603050405020304" pitchFamily="18" charset="0"/>
                <a:cs typeface="Times New Roman" panose="02020603050405020304" pitchFamily="18" charset="0"/>
              </a:rPr>
              <a:t>the most advanced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techniques available).</a:t>
            </a:r>
            <a:endParaRPr lang="en-US" sz="2400" dirty="0">
              <a:solidFill>
                <a:schemeClr val="accent4">
                  <a:lumMod val="50000"/>
                </a:schemeClr>
              </a:solidFill>
              <a:latin typeface="Times New Roman" panose="02020603050405020304" pitchFamily="18" charset="0"/>
              <a:cs typeface="Times New Roman" panose="02020603050405020304" pitchFamily="18" charset="0"/>
            </a:endParaRPr>
          </a:p>
          <a:p>
            <a:pPr algn="just"/>
            <a:r>
              <a:rPr lang="en-US" sz="2400" dirty="0">
                <a:solidFill>
                  <a:schemeClr val="accent4">
                    <a:lumMod val="50000"/>
                  </a:schemeClr>
                </a:solidFill>
                <a:latin typeface="Times New Roman" panose="02020603050405020304" pitchFamily="18" charset="0"/>
                <a:cs typeface="Times New Roman" panose="02020603050405020304" pitchFamily="18" charset="0"/>
              </a:rPr>
              <a:t>Of course, the </a:t>
            </a:r>
            <a:r>
              <a:rPr lang="en-US" sz="2400" b="1" dirty="0">
                <a:solidFill>
                  <a:schemeClr val="accent4">
                    <a:lumMod val="50000"/>
                  </a:schemeClr>
                </a:solidFill>
                <a:latin typeface="Times New Roman" panose="02020603050405020304" pitchFamily="18" charset="0"/>
                <a:cs typeface="Times New Roman" panose="02020603050405020304" pitchFamily="18" charset="0"/>
              </a:rPr>
              <a:t>hi-tech </a:t>
            </a:r>
            <a:r>
              <a:rPr lang="en-US" sz="2400" dirty="0">
                <a:solidFill>
                  <a:schemeClr val="accent4">
                    <a:lumMod val="50000"/>
                  </a:schemeClr>
                </a:solidFill>
                <a:latin typeface="Times New Roman" panose="02020603050405020304" pitchFamily="18" charset="0"/>
                <a:cs typeface="Times New Roman" panose="02020603050405020304" pitchFamily="18" charset="0"/>
              </a:rPr>
              <a:t>products of today become the </a:t>
            </a:r>
            <a:r>
              <a:rPr lang="en-US" sz="2400" b="1" dirty="0">
                <a:solidFill>
                  <a:schemeClr val="accent4">
                    <a:lumMod val="50000"/>
                  </a:schemeClr>
                </a:solidFill>
                <a:latin typeface="Times New Roman" panose="02020603050405020304" pitchFamily="18" charset="0"/>
                <a:cs typeface="Times New Roman" panose="02020603050405020304" pitchFamily="18" charset="0"/>
              </a:rPr>
              <a:t>low-tech </a:t>
            </a:r>
            <a:r>
              <a:rPr lang="en-US" sz="2400" dirty="0">
                <a:solidFill>
                  <a:schemeClr val="accent4">
                    <a:lumMod val="50000"/>
                  </a:schemeClr>
                </a:solidFill>
                <a:latin typeface="Times New Roman" panose="02020603050405020304" pitchFamily="18" charset="0"/>
                <a:cs typeface="Times New Roman" panose="02020603050405020304" pitchFamily="18" charset="0"/>
              </a:rPr>
              <a:t>products of tomorrow</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 Products </a:t>
            </a:r>
            <a:r>
              <a:rPr lang="en-US" sz="2400" dirty="0">
                <a:solidFill>
                  <a:schemeClr val="accent4">
                    <a:lumMod val="50000"/>
                  </a:schemeClr>
                </a:solidFill>
                <a:latin typeface="Times New Roman" panose="02020603050405020304" pitchFamily="18" charset="0"/>
                <a:cs typeface="Times New Roman" panose="02020603050405020304" pitchFamily="18" charset="0"/>
              </a:rPr>
              <a:t>that are no longer up-to-date because they use old technology are </a:t>
            </a:r>
            <a:r>
              <a:rPr lang="en-US" sz="2400" b="1" dirty="0">
                <a:solidFill>
                  <a:schemeClr val="accent4">
                    <a:lumMod val="50000"/>
                  </a:schemeClr>
                </a:solidFill>
                <a:latin typeface="Times New Roman" panose="02020603050405020304" pitchFamily="18" charset="0"/>
                <a:cs typeface="Times New Roman" panose="02020603050405020304" pitchFamily="18" charset="0"/>
              </a:rPr>
              <a:t>obsolete</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 Like </a:t>
            </a:r>
            <a:r>
              <a:rPr lang="en-US" sz="2400" dirty="0">
                <a:solidFill>
                  <a:schemeClr val="accent4">
                    <a:lumMod val="50000"/>
                  </a:schemeClr>
                </a:solidFill>
                <a:latin typeface="Times New Roman" panose="02020603050405020304" pitchFamily="18" charset="0"/>
                <a:cs typeface="Times New Roman" panose="02020603050405020304" pitchFamily="18" charset="0"/>
              </a:rPr>
              <a:t>all companies, Google never wants to get into that situation: they want to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develop technology </a:t>
            </a:r>
            <a:r>
              <a:rPr lang="en-US" sz="2400" dirty="0">
                <a:solidFill>
                  <a:schemeClr val="accent4">
                    <a:lumMod val="50000"/>
                  </a:schemeClr>
                </a:solidFill>
                <a:latin typeface="Times New Roman" panose="02020603050405020304" pitchFamily="18" charset="0"/>
                <a:cs typeface="Times New Roman" panose="02020603050405020304" pitchFamily="18" charset="0"/>
              </a:rPr>
              <a:t>that is </a:t>
            </a:r>
            <a:r>
              <a:rPr lang="en-US" sz="2400" b="1" dirty="0">
                <a:solidFill>
                  <a:schemeClr val="accent4">
                    <a:lumMod val="50000"/>
                  </a:schemeClr>
                </a:solidFill>
                <a:latin typeface="Times New Roman" panose="02020603050405020304" pitchFamily="18" charset="0"/>
                <a:cs typeface="Times New Roman" panose="02020603050405020304" pitchFamily="18" charset="0"/>
              </a:rPr>
              <a:t>future-proof</a:t>
            </a:r>
            <a:r>
              <a:rPr lang="en-US" sz="2400" dirty="0">
                <a:solidFill>
                  <a:schemeClr val="accent4">
                    <a:lumMod val="50000"/>
                  </a:schemeClr>
                </a:solidFill>
                <a:latin typeface="Times New Roman" panose="02020603050405020304" pitchFamily="18" charset="0"/>
                <a:cs typeface="Times New Roman" panose="02020603050405020304" pitchFamily="18" charset="0"/>
              </a:rPr>
              <a:t>.</a:t>
            </a:r>
            <a:endParaRPr lang="ru-RU" sz="2400" dirty="0">
              <a:solidFill>
                <a:schemeClr val="accent4">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9122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002184" y="0"/>
            <a:ext cx="5216428" cy="523220"/>
          </a:xfrm>
          <a:prstGeom prst="rect">
            <a:avLst/>
          </a:prstGeom>
        </p:spPr>
        <p:txBody>
          <a:bodyPr wrap="none">
            <a:spAutoFit/>
          </a:bodyPr>
          <a:lstStyle/>
          <a:p>
            <a:r>
              <a:rPr lang="en-US" sz="2800" b="1" dirty="0">
                <a:solidFill>
                  <a:schemeClr val="accent4">
                    <a:lumMod val="50000"/>
                  </a:schemeClr>
                </a:solidFill>
                <a:latin typeface="Times New Roman" panose="02020603050405020304" pitchFamily="18" charset="0"/>
                <a:cs typeface="Times New Roman" panose="02020603050405020304" pitchFamily="18" charset="0"/>
              </a:rPr>
              <a:t>Patents and intellectual property</a:t>
            </a:r>
            <a:endParaRPr lang="ru-RU" sz="2800" dirty="0">
              <a:solidFill>
                <a:schemeClr val="accent4">
                  <a:lumMod val="50000"/>
                </a:schemeClr>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685800" y="535603"/>
            <a:ext cx="8143923" cy="6001643"/>
          </a:xfrm>
          <a:prstGeom prst="rect">
            <a:avLst/>
          </a:prstGeom>
        </p:spPr>
        <p:txBody>
          <a:bodyPr wrap="square">
            <a:spAutoFit/>
          </a:bodyPr>
          <a:lstStyle/>
          <a:p>
            <a:pPr algn="just"/>
            <a:r>
              <a:rPr lang="en-US" sz="2400" dirty="0">
                <a:solidFill>
                  <a:schemeClr val="accent4">
                    <a:lumMod val="50000"/>
                  </a:schemeClr>
                </a:solidFill>
                <a:latin typeface="Times New Roman" panose="02020603050405020304" pitchFamily="18" charset="0"/>
                <a:cs typeface="Times New Roman" panose="02020603050405020304" pitchFamily="18" charset="0"/>
              </a:rPr>
              <a:t>Information or knowledge that belongs to an individual or company is </a:t>
            </a:r>
            <a:r>
              <a:rPr lang="en-US" sz="2400" b="1" dirty="0">
                <a:solidFill>
                  <a:schemeClr val="accent4">
                    <a:lumMod val="50000"/>
                  </a:schemeClr>
                </a:solidFill>
                <a:latin typeface="Times New Roman" panose="02020603050405020304" pitchFamily="18" charset="0"/>
                <a:cs typeface="Times New Roman" panose="02020603050405020304" pitchFamily="18" charset="0"/>
              </a:rPr>
              <a:t>proprietary</a:t>
            </a:r>
            <a:r>
              <a:rPr lang="en-US" sz="2400" dirty="0">
                <a:solidFill>
                  <a:schemeClr val="accent4">
                    <a:lumMod val="50000"/>
                  </a:schemeClr>
                </a:solidFill>
                <a:latin typeface="Times New Roman" panose="02020603050405020304" pitchFamily="18" charset="0"/>
                <a:cs typeface="Times New Roman" panose="02020603050405020304" pitchFamily="18" charset="0"/>
              </a:rPr>
              <a:t>.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A product </a:t>
            </a:r>
            <a:r>
              <a:rPr lang="en-US" sz="2400" dirty="0">
                <a:solidFill>
                  <a:schemeClr val="accent4">
                    <a:lumMod val="50000"/>
                  </a:schemeClr>
                </a:solidFill>
                <a:latin typeface="Times New Roman" panose="02020603050405020304" pitchFamily="18" charset="0"/>
                <a:cs typeface="Times New Roman" panose="02020603050405020304" pitchFamily="18" charset="0"/>
              </a:rPr>
              <a:t>developed using such information may be protected in law by </a:t>
            </a:r>
            <a:r>
              <a:rPr lang="en-US" sz="2400" b="1" dirty="0">
                <a:solidFill>
                  <a:schemeClr val="accent4">
                    <a:lumMod val="50000"/>
                  </a:schemeClr>
                </a:solidFill>
                <a:latin typeface="Times New Roman" panose="02020603050405020304" pitchFamily="18" charset="0"/>
                <a:cs typeface="Times New Roman" panose="02020603050405020304" pitchFamily="18" charset="0"/>
              </a:rPr>
              <a:t>patents </a:t>
            </a:r>
            <a:r>
              <a:rPr lang="en-US" sz="2400" dirty="0">
                <a:solidFill>
                  <a:schemeClr val="accent4">
                    <a:lumMod val="50000"/>
                  </a:schemeClr>
                </a:solidFill>
                <a:latin typeface="Times New Roman" panose="02020603050405020304" pitchFamily="18" charset="0"/>
                <a:cs typeface="Times New Roman" panose="02020603050405020304" pitchFamily="18" charset="0"/>
              </a:rPr>
              <a:t>so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that others </a:t>
            </a:r>
            <a:r>
              <a:rPr lang="en-US" sz="2400" dirty="0">
                <a:solidFill>
                  <a:schemeClr val="accent4">
                    <a:lumMod val="50000"/>
                  </a:schemeClr>
                </a:solidFill>
                <a:latin typeface="Times New Roman" panose="02020603050405020304" pitchFamily="18" charset="0"/>
                <a:cs typeface="Times New Roman" panose="02020603050405020304" pitchFamily="18" charset="0"/>
              </a:rPr>
              <a:t>cannot copy its design.</a:t>
            </a:r>
          </a:p>
          <a:p>
            <a:pPr algn="just"/>
            <a:r>
              <a:rPr lang="en-US" sz="2400" dirty="0">
                <a:solidFill>
                  <a:schemeClr val="accent4">
                    <a:lumMod val="50000"/>
                  </a:schemeClr>
                </a:solidFill>
                <a:latin typeface="Times New Roman" panose="02020603050405020304" pitchFamily="18" charset="0"/>
                <a:cs typeface="Times New Roman" panose="02020603050405020304" pitchFamily="18" charset="0"/>
              </a:rPr>
              <a:t>Other companies may pay to use a design </a:t>
            </a: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under license </a:t>
            </a:r>
            <a:r>
              <a:rPr lang="en-US" sz="2400" dirty="0">
                <a:solidFill>
                  <a:schemeClr val="accent4">
                    <a:lumMod val="50000"/>
                  </a:schemeClr>
                </a:solidFill>
                <a:latin typeface="Times New Roman" panose="02020603050405020304" pitchFamily="18" charset="0"/>
                <a:cs typeface="Times New Roman" panose="02020603050405020304" pitchFamily="18" charset="0"/>
              </a:rPr>
              <a:t>in their own products. These payments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may be </a:t>
            </a:r>
            <a:r>
              <a:rPr lang="en-US" sz="2400" dirty="0">
                <a:solidFill>
                  <a:schemeClr val="accent4">
                    <a:lumMod val="50000"/>
                  </a:schemeClr>
                </a:solidFill>
                <a:latin typeface="Times New Roman" panose="02020603050405020304" pitchFamily="18" charset="0"/>
                <a:cs typeface="Times New Roman" panose="02020603050405020304" pitchFamily="18" charset="0"/>
              </a:rPr>
              <a:t>referred to as </a:t>
            </a:r>
            <a:r>
              <a:rPr lang="en-US" sz="2400" b="1" dirty="0">
                <a:solidFill>
                  <a:schemeClr val="accent4">
                    <a:lumMod val="50000"/>
                  </a:schemeClr>
                </a:solidFill>
                <a:latin typeface="Times New Roman" panose="02020603050405020304" pitchFamily="18" charset="0"/>
                <a:cs typeface="Times New Roman" panose="02020603050405020304" pitchFamily="18" charset="0"/>
              </a:rPr>
              <a:t>royalties</a:t>
            </a:r>
            <a:r>
              <a:rPr lang="en-US" sz="2400" dirty="0">
                <a:solidFill>
                  <a:schemeClr val="accent4">
                    <a:lumMod val="50000"/>
                  </a:schemeClr>
                </a:solidFill>
                <a:latin typeface="Times New Roman" panose="02020603050405020304" pitchFamily="18" charset="0"/>
                <a:cs typeface="Times New Roman" panose="02020603050405020304" pitchFamily="18" charset="0"/>
              </a:rPr>
              <a:t>.</a:t>
            </a:r>
          </a:p>
          <a:p>
            <a:pPr algn="just"/>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In </a:t>
            </a:r>
            <a:r>
              <a:rPr lang="en-US" sz="2400" dirty="0">
                <a:solidFill>
                  <a:schemeClr val="accent4">
                    <a:lumMod val="50000"/>
                  </a:schemeClr>
                </a:solidFill>
                <a:latin typeface="Times New Roman" panose="02020603050405020304" pitchFamily="18" charset="0"/>
                <a:cs typeface="Times New Roman" panose="02020603050405020304" pitchFamily="18" charset="0"/>
              </a:rPr>
              <a:t>publishing, if a text, picture, etc. is </a:t>
            </a:r>
            <a:r>
              <a:rPr lang="en-US" sz="2400" b="1" dirty="0">
                <a:solidFill>
                  <a:schemeClr val="accent4">
                    <a:lumMod val="50000"/>
                  </a:schemeClr>
                </a:solidFill>
                <a:latin typeface="Times New Roman" panose="02020603050405020304" pitchFamily="18" charset="0"/>
                <a:cs typeface="Times New Roman" panose="02020603050405020304" pitchFamily="18" charset="0"/>
              </a:rPr>
              <a:t>copyright</a:t>
            </a:r>
            <a:r>
              <a:rPr lang="en-US" sz="2400" dirty="0">
                <a:solidFill>
                  <a:schemeClr val="accent4">
                    <a:lumMod val="50000"/>
                  </a:schemeClr>
                </a:solidFill>
                <a:latin typeface="Times New Roman" panose="02020603050405020304" pitchFamily="18" charset="0"/>
                <a:cs typeface="Times New Roman" panose="02020603050405020304" pitchFamily="18" charset="0"/>
              </a:rPr>
              <a:t>,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it cannot </a:t>
            </a:r>
            <a:r>
              <a:rPr lang="en-US" sz="2400" dirty="0">
                <a:solidFill>
                  <a:schemeClr val="accent4">
                    <a:lumMod val="50000"/>
                  </a:schemeClr>
                </a:solidFill>
                <a:latin typeface="Times New Roman" panose="02020603050405020304" pitchFamily="18" charset="0"/>
                <a:cs typeface="Times New Roman" panose="02020603050405020304" pitchFamily="18" charset="0"/>
              </a:rPr>
              <a:t>be used by others without permission: this is </a:t>
            </a:r>
            <a:r>
              <a:rPr lang="en-US" sz="2400" b="1" dirty="0">
                <a:solidFill>
                  <a:schemeClr val="accent4">
                    <a:lumMod val="50000"/>
                  </a:schemeClr>
                </a:solidFill>
                <a:latin typeface="Times New Roman" panose="02020603050405020304" pitchFamily="18" charset="0"/>
                <a:cs typeface="Times New Roman" panose="02020603050405020304" pitchFamily="18" charset="0"/>
              </a:rPr>
              <a:t>copyright infringement</a:t>
            </a:r>
            <a:r>
              <a:rPr lang="en-US" sz="2400" dirty="0">
                <a:solidFill>
                  <a:schemeClr val="accent4">
                    <a:lumMod val="50000"/>
                  </a:schemeClr>
                </a:solidFill>
                <a:latin typeface="Times New Roman" panose="02020603050405020304" pitchFamily="18" charset="0"/>
                <a:cs typeface="Times New Roman" panose="02020603050405020304" pitchFamily="18" charset="0"/>
              </a:rPr>
              <a:t>. An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example of </a:t>
            </a:r>
            <a:r>
              <a:rPr lang="en-US" sz="2400" dirty="0">
                <a:solidFill>
                  <a:schemeClr val="accent4">
                    <a:lumMod val="50000"/>
                  </a:schemeClr>
                </a:solidFill>
                <a:latin typeface="Times New Roman" panose="02020603050405020304" pitchFamily="18" charset="0"/>
                <a:cs typeface="Times New Roman" panose="02020603050405020304" pitchFamily="18" charset="0"/>
              </a:rPr>
              <a:t>this is </a:t>
            </a:r>
            <a:r>
              <a:rPr lang="en-US" sz="2400" b="1" dirty="0">
                <a:solidFill>
                  <a:schemeClr val="accent4">
                    <a:lumMod val="50000"/>
                  </a:schemeClr>
                </a:solidFill>
                <a:latin typeface="Times New Roman" panose="02020603050405020304" pitchFamily="18" charset="0"/>
                <a:cs typeface="Times New Roman" panose="02020603050405020304" pitchFamily="18" charset="0"/>
              </a:rPr>
              <a:t>illegal downloading </a:t>
            </a:r>
            <a:r>
              <a:rPr lang="en-US" sz="2400" dirty="0">
                <a:solidFill>
                  <a:schemeClr val="accent4">
                    <a:lumMod val="50000"/>
                  </a:schemeClr>
                </a:solidFill>
                <a:latin typeface="Times New Roman" panose="02020603050405020304" pitchFamily="18" charset="0"/>
                <a:cs typeface="Times New Roman" panose="02020603050405020304" pitchFamily="18" charset="0"/>
              </a:rPr>
              <a:t>of music, films and software from the internet: this is </a:t>
            </a:r>
            <a:r>
              <a:rPr lang="en-US" sz="2400" b="1" dirty="0">
                <a:solidFill>
                  <a:schemeClr val="accent4">
                    <a:lumMod val="50000"/>
                  </a:schemeClr>
                </a:solidFill>
                <a:latin typeface="Times New Roman" panose="02020603050405020304" pitchFamily="18" charset="0"/>
                <a:cs typeface="Times New Roman" panose="02020603050405020304" pitchFamily="18" charset="0"/>
              </a:rPr>
              <a:t>piracy</a:t>
            </a:r>
            <a:r>
              <a:rPr lang="en-US" sz="2400" dirty="0">
                <a:solidFill>
                  <a:schemeClr val="accent4">
                    <a:lumMod val="50000"/>
                  </a:schemeClr>
                </a:solidFill>
                <a:latin typeface="Times New Roman" panose="02020603050405020304" pitchFamily="18" charset="0"/>
                <a:cs typeface="Times New Roman" panose="02020603050405020304" pitchFamily="18" charset="0"/>
              </a:rPr>
              <a:t>.</a:t>
            </a:r>
          </a:p>
          <a:p>
            <a:pPr algn="just"/>
            <a:r>
              <a:rPr lang="en-US" sz="2400" dirty="0">
                <a:solidFill>
                  <a:schemeClr val="accent4">
                    <a:lumMod val="50000"/>
                  </a:schemeClr>
                </a:solidFill>
                <a:latin typeface="Times New Roman" panose="02020603050405020304" pitchFamily="18" charset="0"/>
                <a:cs typeface="Times New Roman" panose="02020603050405020304" pitchFamily="18" charset="0"/>
              </a:rPr>
              <a:t>Another form of piracy is when </a:t>
            </a:r>
            <a:r>
              <a:rPr lang="en-US" sz="2400" b="1" dirty="0">
                <a:solidFill>
                  <a:schemeClr val="accent4">
                    <a:lumMod val="50000"/>
                  </a:schemeClr>
                </a:solidFill>
                <a:latin typeface="Times New Roman" panose="02020603050405020304" pitchFamily="18" charset="0"/>
                <a:cs typeface="Times New Roman" panose="02020603050405020304" pitchFamily="18" charset="0"/>
              </a:rPr>
              <a:t>fake </a:t>
            </a:r>
            <a:r>
              <a:rPr lang="en-US" sz="2400" dirty="0">
                <a:solidFill>
                  <a:schemeClr val="accent4">
                    <a:lumMod val="50000"/>
                  </a:schemeClr>
                </a:solidFill>
                <a:latin typeface="Times New Roman" panose="02020603050405020304" pitchFamily="18" charset="0"/>
                <a:cs typeface="Times New Roman" panose="02020603050405020304" pitchFamily="18" charset="0"/>
              </a:rPr>
              <a:t>products, often luxury products such as Rolex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or Chanel</a:t>
            </a:r>
            <a:r>
              <a:rPr lang="en-US" sz="2400" dirty="0">
                <a:solidFill>
                  <a:schemeClr val="accent4">
                    <a:lumMod val="50000"/>
                  </a:schemeClr>
                </a:solidFill>
                <a:latin typeface="Times New Roman" panose="02020603050405020304" pitchFamily="18" charset="0"/>
                <a:cs typeface="Times New Roman" panose="02020603050405020304" pitchFamily="18" charset="0"/>
              </a:rPr>
              <a:t>, are sold without the permission of the company that owns the </a:t>
            </a:r>
            <a:r>
              <a:rPr lang="en-US" sz="2400" b="1" dirty="0">
                <a:solidFill>
                  <a:schemeClr val="accent4">
                    <a:lumMod val="50000"/>
                  </a:schemeClr>
                </a:solidFill>
                <a:latin typeface="Times New Roman" panose="02020603050405020304" pitchFamily="18" charset="0"/>
                <a:cs typeface="Times New Roman" panose="02020603050405020304" pitchFamily="18" charset="0"/>
              </a:rPr>
              <a:t>brand name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or </a:t>
            </a: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trademark </a:t>
            </a:r>
            <a:r>
              <a:rPr lang="en-US" sz="2400" dirty="0">
                <a:solidFill>
                  <a:schemeClr val="accent4">
                    <a:lumMod val="50000"/>
                  </a:schemeClr>
                </a:solidFill>
                <a:latin typeface="Times New Roman" panose="02020603050405020304" pitchFamily="18" charset="0"/>
                <a:cs typeface="Times New Roman" panose="02020603050405020304" pitchFamily="18" charset="0"/>
              </a:rPr>
              <a:t>– a recognizable symbol used on the product.</a:t>
            </a:r>
          </a:p>
          <a:p>
            <a:pPr algn="just"/>
            <a:r>
              <a:rPr lang="en-US" sz="2400" dirty="0">
                <a:solidFill>
                  <a:schemeClr val="accent4">
                    <a:lumMod val="50000"/>
                  </a:schemeClr>
                </a:solidFill>
                <a:latin typeface="Times New Roman" panose="02020603050405020304" pitchFamily="18" charset="0"/>
                <a:cs typeface="Times New Roman" panose="02020603050405020304" pitchFamily="18" charset="0"/>
              </a:rPr>
              <a:t>The area of law relating to patents, copyright and trademarks is </a:t>
            </a:r>
            <a:r>
              <a:rPr lang="en-US" sz="2400" b="1" dirty="0">
                <a:solidFill>
                  <a:schemeClr val="accent4">
                    <a:lumMod val="50000"/>
                  </a:schemeClr>
                </a:solidFill>
                <a:latin typeface="Times New Roman" panose="02020603050405020304" pitchFamily="18" charset="0"/>
                <a:cs typeface="Times New Roman" panose="02020603050405020304" pitchFamily="18" charset="0"/>
              </a:rPr>
              <a:t>intellectual property</a:t>
            </a:r>
            <a:r>
              <a:rPr lang="en-US" sz="2400" dirty="0">
                <a:solidFill>
                  <a:schemeClr val="accent4">
                    <a:lumMod val="50000"/>
                  </a:schemeClr>
                </a:solidFill>
                <a:latin typeface="Times New Roman" panose="02020603050405020304" pitchFamily="18" charset="0"/>
                <a:cs typeface="Times New Roman" panose="02020603050405020304" pitchFamily="18" charset="0"/>
              </a:rPr>
              <a:t>.</a:t>
            </a:r>
            <a:endParaRPr lang="ru-RU" sz="2400" dirty="0">
              <a:solidFill>
                <a:schemeClr val="accent4">
                  <a:lumMod val="50000"/>
                </a:schemeClr>
              </a:solidFill>
              <a:latin typeface="Times New Roman" panose="02020603050405020304" pitchFamily="18" charset="0"/>
              <a:cs typeface="Times New Roman" panose="02020603050405020304" pitchFamily="18" charset="0"/>
            </a:endParaRPr>
          </a:p>
        </p:txBody>
      </p:sp>
      <p:pic>
        <p:nvPicPr>
          <p:cNvPr id="1030" name="Picture 6" descr="Choosing the Right Intellectual Property Lawyer | Lonestar Patent Servi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63061" y="698183"/>
            <a:ext cx="2570792" cy="255936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4" name="Picture 10" descr="Traits of an Experienced IP Attorne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66841" y="3950350"/>
            <a:ext cx="2567012" cy="21061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78999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884625" y="2000236"/>
            <a:ext cx="5953497" cy="3028964"/>
          </a:xfrm>
        </p:spPr>
        <p:txBody>
          <a:bodyPr>
            <a:noAutofit/>
          </a:bodyPr>
          <a:lstStyle/>
          <a:p>
            <a:pPr algn="just"/>
            <a:r>
              <a:rPr lang="en-US" sz="2400" dirty="0">
                <a:solidFill>
                  <a:schemeClr val="tx2">
                    <a:lumMod val="75000"/>
                  </a:schemeClr>
                </a:solidFill>
                <a:latin typeface="Times New Roman" panose="02020603050405020304" pitchFamily="18" charset="0"/>
                <a:cs typeface="Times New Roman" panose="02020603050405020304" pitchFamily="18" charset="0"/>
              </a:rPr>
              <a:t/>
            </a:r>
            <a:br>
              <a:rPr lang="en-US" sz="2400" dirty="0">
                <a:solidFill>
                  <a:schemeClr val="tx2">
                    <a:lumMod val="75000"/>
                  </a:schemeClr>
                </a:solidFill>
                <a:latin typeface="Times New Roman" panose="02020603050405020304" pitchFamily="18" charset="0"/>
                <a:cs typeface="Times New Roman" panose="02020603050405020304" pitchFamily="18" charset="0"/>
              </a:rPr>
            </a:br>
            <a:endParaRPr lang="ru-RU" sz="24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510748" y="461377"/>
            <a:ext cx="9084365" cy="646331"/>
          </a:xfrm>
          <a:prstGeom prst="rect">
            <a:avLst/>
          </a:prstGeom>
        </p:spPr>
        <p:txBody>
          <a:bodyPr wrap="square">
            <a:spAutoFit/>
          </a:bodyPr>
          <a:lstStyle/>
          <a:p>
            <a:pPr algn="ctr"/>
            <a:r>
              <a:rPr lang="en-US" dirty="0"/>
              <a:t> </a:t>
            </a:r>
            <a:r>
              <a:rPr lang="en-US" sz="3600" b="1" dirty="0">
                <a:solidFill>
                  <a:schemeClr val="accent4">
                    <a:lumMod val="50000"/>
                  </a:schemeClr>
                </a:solidFill>
                <a:latin typeface="Times New Roman" panose="02020603050405020304" pitchFamily="18" charset="0"/>
                <a:cs typeface="Times New Roman" panose="02020603050405020304" pitchFamily="18" charset="0"/>
              </a:rPr>
              <a:t>Product</a:t>
            </a:r>
            <a:endParaRPr lang="ru-RU" sz="3600" b="1" dirty="0">
              <a:solidFill>
                <a:schemeClr val="accent4">
                  <a:lumMod val="50000"/>
                </a:schemeClr>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5119635" y="1443791"/>
            <a:ext cx="6577263" cy="4524315"/>
          </a:xfrm>
          <a:prstGeom prst="rect">
            <a:avLst/>
          </a:prstGeom>
        </p:spPr>
        <p:txBody>
          <a:bodyPr wrap="square">
            <a:spAutoFit/>
          </a:bodyPr>
          <a:lstStyle/>
          <a:p>
            <a:pPr algn="just"/>
            <a:r>
              <a:rPr lang="en-US" sz="2400" dirty="0">
                <a:solidFill>
                  <a:schemeClr val="accent4">
                    <a:lumMod val="50000"/>
                  </a:schemeClr>
                </a:solidFill>
                <a:latin typeface="Times New Roman" panose="02020603050405020304" pitchFamily="18" charset="0"/>
                <a:cs typeface="Times New Roman" panose="02020603050405020304" pitchFamily="18" charset="0"/>
              </a:rPr>
              <a:t>A product is the item offered for sale. A product can be a service or an item. It can be physical or in virtual or cyber form. Every product is made at a cost and each is sold at a price. The price that can be charged depends on the market, the quality, the marketing and the segment that is targeted. Each product has a useful life after which it needs replacement, and a life cycle after which it has to be re-invented. In FMCG parlance, a brand can be revamped, re-launched or extended to make it more relevant to the segment and times, often keeping the product almost the same.</a:t>
            </a:r>
            <a:endParaRPr lang="ru-RU" sz="2400" dirty="0">
              <a:solidFill>
                <a:schemeClr val="accent4">
                  <a:lumMod val="50000"/>
                </a:schemeClr>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1411" y="1443791"/>
            <a:ext cx="4395537" cy="2313440"/>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288" y="3969705"/>
            <a:ext cx="3747781" cy="199840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678709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676077" y="2064405"/>
            <a:ext cx="5953497" cy="3028964"/>
          </a:xfrm>
        </p:spPr>
        <p:txBody>
          <a:bodyPr>
            <a:noAutofit/>
          </a:bodyPr>
          <a:lstStyle/>
          <a:p>
            <a:pPr algn="just"/>
            <a:r>
              <a:rPr lang="en-US" sz="2400" dirty="0">
                <a:solidFill>
                  <a:schemeClr val="tx2">
                    <a:lumMod val="75000"/>
                  </a:schemeClr>
                </a:solidFill>
                <a:latin typeface="Times New Roman" panose="02020603050405020304" pitchFamily="18" charset="0"/>
                <a:cs typeface="Times New Roman" panose="02020603050405020304" pitchFamily="18" charset="0"/>
              </a:rPr>
              <a:t/>
            </a:r>
            <a:br>
              <a:rPr lang="en-US" sz="2400" dirty="0">
                <a:solidFill>
                  <a:schemeClr val="tx2">
                    <a:lumMod val="75000"/>
                  </a:schemeClr>
                </a:solidFill>
                <a:latin typeface="Times New Roman" panose="02020603050405020304" pitchFamily="18" charset="0"/>
                <a:cs typeface="Times New Roman" panose="02020603050405020304" pitchFamily="18" charset="0"/>
              </a:rPr>
            </a:b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t> </a:t>
            </a:r>
            <a:r>
              <a:rPr lang="en-US" sz="2400" cap="none" dirty="0">
                <a:solidFill>
                  <a:schemeClr val="accent4">
                    <a:lumMod val="50000"/>
                  </a:schemeClr>
                </a:solidFill>
                <a:latin typeface="Times New Roman" panose="02020603050405020304" pitchFamily="18" charset="0"/>
                <a:cs typeface="Times New Roman" panose="02020603050405020304" pitchFamily="18" charset="0"/>
              </a:rPr>
              <a:t>Mass production is the manufacture of large quantities of standardized products often </a:t>
            </a:r>
            <a: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t>using assembly lines or automation technology. Mass production refers to the efficient production of a large number of similar products. Mechanization is used to achieve high volume, detailed organization of material flow, careful control of quality standards, and division of labor.</a:t>
            </a:r>
            <a:endParaRPr lang="ru-RU" sz="2400" cap="none" dirty="0">
              <a:solidFill>
                <a:schemeClr val="accent4">
                  <a:lumMod val="50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510748" y="461377"/>
            <a:ext cx="9084365" cy="646331"/>
          </a:xfrm>
          <a:prstGeom prst="rect">
            <a:avLst/>
          </a:prstGeom>
        </p:spPr>
        <p:txBody>
          <a:bodyPr wrap="square">
            <a:spAutoFit/>
          </a:bodyPr>
          <a:lstStyle/>
          <a:p>
            <a:pPr algn="ct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Mass production</a:t>
            </a:r>
            <a:endParaRPr lang="ru-RU" sz="3600" b="1" dirty="0">
              <a:solidFill>
                <a:schemeClr val="accent4">
                  <a:lumMod val="50000"/>
                </a:schemeClr>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20224" y="1759605"/>
            <a:ext cx="2714624" cy="1863174"/>
          </a:xfrm>
          <a:prstGeom prst="rect">
            <a:avLst/>
          </a:prstGeom>
          <a:ln>
            <a:noFill/>
          </a:ln>
          <a:effectLst>
            <a:outerShdw blurRad="292100" dist="139700" dir="2700000" algn="tl" rotWithShape="0">
              <a:srgbClr val="333333">
                <a:alpha val="65000"/>
              </a:srgbClr>
            </a:outerShdw>
          </a:effectLst>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0224" y="4090736"/>
            <a:ext cx="2751617" cy="165233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592878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5456625" y="1775950"/>
            <a:ext cx="5953497" cy="3028964"/>
          </a:xfrm>
        </p:spPr>
        <p:txBody>
          <a:bodyPr>
            <a:noAutofit/>
          </a:bodyPr>
          <a:lstStyle/>
          <a:p>
            <a:pPr algn="just"/>
            <a: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t>The </a:t>
            </a:r>
            <a:r>
              <a:rPr lang="en-US" sz="2400" b="1" cap="none" dirty="0" smtClean="0">
                <a:solidFill>
                  <a:schemeClr val="accent4">
                    <a:lumMod val="50000"/>
                  </a:schemeClr>
                </a:solidFill>
                <a:latin typeface="Times New Roman" panose="02020603050405020304" pitchFamily="18" charset="0"/>
                <a:cs typeface="Times New Roman" panose="02020603050405020304" pitchFamily="18" charset="0"/>
              </a:rPr>
              <a:t>capacity</a:t>
            </a:r>
            <a: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t> of something such as a factory, industry, or region is the quantity of things that it can produce or deliver with the equipment or resources that are available.</a:t>
            </a:r>
            <a:b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br>
            <a:r>
              <a:rPr lang="en-US" sz="2400" b="1" cap="none" dirty="0" smtClean="0">
                <a:solidFill>
                  <a:schemeClr val="accent4">
                    <a:lumMod val="50000"/>
                  </a:schemeClr>
                </a:solidFill>
                <a:latin typeface="Times New Roman" panose="02020603050405020304" pitchFamily="18" charset="0"/>
                <a:cs typeface="Times New Roman" panose="02020603050405020304" pitchFamily="18" charset="0"/>
              </a:rPr>
              <a:t>Output</a:t>
            </a:r>
            <a: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t> - the act of turning out; production: -</a:t>
            </a:r>
            <a:r>
              <a:rPr lang="en-US" sz="2400" i="1" cap="none" dirty="0" smtClean="0">
                <a:solidFill>
                  <a:schemeClr val="accent4">
                    <a:lumMod val="50000"/>
                  </a:schemeClr>
                </a:solidFill>
                <a:latin typeface="Times New Roman" panose="02020603050405020304" pitchFamily="18" charset="0"/>
                <a:cs typeface="Times New Roman" panose="02020603050405020304" pitchFamily="18" charset="0"/>
              </a:rPr>
              <a:t>the factory's output of cars; artistic output.</a:t>
            </a:r>
            <a: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t/>
            </a:r>
            <a:b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br>
            <a: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t>The quantity or amount produced, as in a given time: - </a:t>
            </a:r>
            <a:r>
              <a:rPr lang="en-US" sz="2400" i="1" cap="none" dirty="0" smtClean="0">
                <a:solidFill>
                  <a:schemeClr val="accent4">
                    <a:lumMod val="50000"/>
                  </a:schemeClr>
                </a:solidFill>
                <a:latin typeface="Times New Roman" panose="02020603050405020304" pitchFamily="18" charset="0"/>
                <a:cs typeface="Times New Roman" panose="02020603050405020304" pitchFamily="18" charset="0"/>
              </a:rPr>
              <a:t>to increase one's daily output.</a:t>
            </a:r>
            <a:r>
              <a:rPr lang="en-US" cap="none" dirty="0" smtClean="0">
                <a:solidFill>
                  <a:schemeClr val="accent4">
                    <a:lumMod val="50000"/>
                  </a:schemeClr>
                </a:solidFill>
                <a:latin typeface="Times New Roman" panose="02020603050405020304" pitchFamily="18" charset="0"/>
                <a:cs typeface="Times New Roman" panose="02020603050405020304" pitchFamily="18" charset="0"/>
              </a:rPr>
              <a:t/>
            </a:r>
            <a:br>
              <a:rPr lang="en-US" cap="none" dirty="0" smtClean="0">
                <a:solidFill>
                  <a:schemeClr val="accent4">
                    <a:lumMod val="50000"/>
                  </a:schemeClr>
                </a:solidFill>
                <a:latin typeface="Times New Roman" panose="02020603050405020304" pitchFamily="18" charset="0"/>
                <a:cs typeface="Times New Roman" panose="02020603050405020304" pitchFamily="18" charset="0"/>
              </a:rPr>
            </a:br>
            <a:endParaRPr lang="ru-RU" sz="2400" cap="none" dirty="0">
              <a:solidFill>
                <a:schemeClr val="accent4">
                  <a:lumMod val="50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493495" y="530389"/>
            <a:ext cx="9084365" cy="523220"/>
          </a:xfrm>
          <a:prstGeom prst="rect">
            <a:avLst/>
          </a:prstGeom>
        </p:spPr>
        <p:txBody>
          <a:bodyPr wrap="square">
            <a:spAutoFit/>
          </a:bodyPr>
          <a:lstStyle/>
          <a:p>
            <a:pPr algn="ctr"/>
            <a:r>
              <a:rPr lang="en-US" sz="2800" b="1" dirty="0">
                <a:solidFill>
                  <a:schemeClr val="accent4">
                    <a:lumMod val="50000"/>
                  </a:schemeClr>
                </a:solidFill>
                <a:latin typeface="Times New Roman" panose="02020603050405020304" pitchFamily="18" charset="0"/>
                <a:cs typeface="Times New Roman" panose="02020603050405020304" pitchFamily="18" charset="0"/>
              </a:rPr>
              <a:t>Capacity and output</a:t>
            </a:r>
            <a:endParaRPr lang="ru-RU" sz="2800" b="1" dirty="0">
              <a:solidFill>
                <a:schemeClr val="accent4">
                  <a:lumMod val="50000"/>
                </a:schemeClr>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031" y="1907029"/>
            <a:ext cx="3913802" cy="240849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741073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713678" y="2264006"/>
            <a:ext cx="6101190" cy="3028964"/>
          </a:xfrm>
        </p:spPr>
        <p:txBody>
          <a:bodyPr>
            <a:noAutofit/>
          </a:bodyPr>
          <a:lstStyle/>
          <a:p>
            <a:pPr lvl="0" algn="just"/>
            <a:r>
              <a:rPr lang="en-US" sz="2400" dirty="0">
                <a:solidFill>
                  <a:schemeClr val="tx2">
                    <a:lumMod val="75000"/>
                  </a:schemeClr>
                </a:solidFill>
                <a:latin typeface="Times New Roman" panose="02020603050405020304" pitchFamily="18" charset="0"/>
                <a:cs typeface="Times New Roman" panose="02020603050405020304" pitchFamily="18" charset="0"/>
              </a:rPr>
              <a:t/>
            </a:r>
            <a:br>
              <a:rPr lang="en-US" sz="2400" dirty="0">
                <a:solidFill>
                  <a:schemeClr val="tx2">
                    <a:lumMod val="75000"/>
                  </a:schemeClr>
                </a:solidFill>
                <a:latin typeface="Times New Roman" panose="02020603050405020304" pitchFamily="18" charset="0"/>
                <a:cs typeface="Times New Roman" panose="02020603050405020304" pitchFamily="18" charset="0"/>
              </a:rPr>
            </a:br>
            <a:r>
              <a:rPr lang="en-US" sz="2400" b="1" cap="none" dirty="0" smtClean="0">
                <a:solidFill>
                  <a:schemeClr val="accent4">
                    <a:lumMod val="50000"/>
                  </a:schemeClr>
                </a:solidFill>
                <a:latin typeface="Times New Roman" panose="02020603050405020304" pitchFamily="18" charset="0"/>
                <a:cs typeface="Times New Roman" panose="02020603050405020304" pitchFamily="18" charset="0"/>
              </a:rPr>
              <a:t>Productivity</a:t>
            </a:r>
            <a: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t> is a measure of how much is produced in relation to the number of employees. High output per employee = high productivity.</a:t>
            </a:r>
            <a:r>
              <a:rPr lang="ru-RU" sz="2400" cap="none" dirty="0" smtClean="0">
                <a:solidFill>
                  <a:schemeClr val="accent4">
                    <a:lumMod val="50000"/>
                  </a:schemeClr>
                </a:solidFill>
                <a:latin typeface="Times New Roman" panose="02020603050405020304" pitchFamily="18" charset="0"/>
                <a:cs typeface="Times New Roman" panose="02020603050405020304" pitchFamily="18" charset="0"/>
              </a:rPr>
              <a:t/>
            </a:r>
            <a:br>
              <a:rPr lang="ru-RU" sz="2400" cap="none" dirty="0" smtClean="0">
                <a:solidFill>
                  <a:schemeClr val="accent4">
                    <a:lumMod val="50000"/>
                  </a:schemeClr>
                </a:solidFill>
                <a:latin typeface="Times New Roman" panose="02020603050405020304" pitchFamily="18" charset="0"/>
                <a:cs typeface="Times New Roman" panose="02020603050405020304" pitchFamily="18" charset="0"/>
              </a:rPr>
            </a:br>
            <a: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t>The maximum amount that a particular plant, company or industry can produce is its capacity. If it is producing this amount, it is working at full capacity. If it is producing more than what is needed, there is </a:t>
            </a:r>
            <a:r>
              <a:rPr lang="en-US" sz="2400" b="1" cap="none" dirty="0" smtClean="0">
                <a:solidFill>
                  <a:schemeClr val="accent4">
                    <a:lumMod val="50000"/>
                  </a:schemeClr>
                </a:solidFill>
                <a:latin typeface="Times New Roman" panose="02020603050405020304" pitchFamily="18" charset="0"/>
                <a:cs typeface="Times New Roman" panose="02020603050405020304" pitchFamily="18" charset="0"/>
              </a:rPr>
              <a:t>overproduction</a:t>
            </a:r>
            <a: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t> or: excess capacity, overcapacity, spare capacity, surplus capacity…</a:t>
            </a:r>
            <a:br>
              <a:rPr lang="en-US" sz="2400" cap="none" dirty="0" smtClean="0">
                <a:solidFill>
                  <a:schemeClr val="accent4">
                    <a:lumMod val="50000"/>
                  </a:schemeClr>
                </a:solidFill>
                <a:latin typeface="Times New Roman" panose="02020603050405020304" pitchFamily="18" charset="0"/>
                <a:cs typeface="Times New Roman" panose="02020603050405020304" pitchFamily="18" charset="0"/>
              </a:rPr>
            </a:br>
            <a:r>
              <a:rPr lang="ru-RU" sz="2400" cap="none" dirty="0" smtClean="0">
                <a:solidFill>
                  <a:schemeClr val="accent4">
                    <a:lumMod val="50000"/>
                  </a:schemeClr>
                </a:solidFill>
                <a:latin typeface="Times New Roman" panose="02020603050405020304" pitchFamily="18" charset="0"/>
                <a:cs typeface="Times New Roman" panose="02020603050405020304" pitchFamily="18" charset="0"/>
              </a:rPr>
              <a:t/>
            </a:r>
            <a:br>
              <a:rPr lang="ru-RU" sz="2400" cap="none" dirty="0" smtClean="0">
                <a:solidFill>
                  <a:schemeClr val="accent4">
                    <a:lumMod val="50000"/>
                  </a:schemeClr>
                </a:solidFill>
                <a:latin typeface="Times New Roman" panose="02020603050405020304" pitchFamily="18" charset="0"/>
                <a:cs typeface="Times New Roman" panose="02020603050405020304" pitchFamily="18" charset="0"/>
              </a:rPr>
            </a:b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br>
              <a:rPr lang="en-US" sz="2400" dirty="0" smtClean="0">
                <a:solidFill>
                  <a:schemeClr val="tx2">
                    <a:lumMod val="75000"/>
                  </a:schemeClr>
                </a:solidFill>
                <a:latin typeface="Times New Roman" panose="02020603050405020304" pitchFamily="18" charset="0"/>
                <a:cs typeface="Times New Roman" panose="02020603050405020304" pitchFamily="18" charset="0"/>
              </a:rPr>
            </a:br>
            <a:r>
              <a:rPr lang="ru-RU" sz="2400" dirty="0">
                <a:solidFill>
                  <a:schemeClr val="tx2">
                    <a:lumMod val="75000"/>
                  </a:schemeClr>
                </a:solidFill>
                <a:latin typeface="Times New Roman" panose="02020603050405020304" pitchFamily="18" charset="0"/>
                <a:cs typeface="Times New Roman" panose="02020603050405020304" pitchFamily="18" charset="0"/>
              </a:rPr>
              <a:t/>
            </a:r>
            <a:br>
              <a:rPr lang="ru-RU" sz="2400" dirty="0">
                <a:solidFill>
                  <a:schemeClr val="tx2">
                    <a:lumMod val="75000"/>
                  </a:schemeClr>
                </a:solidFill>
                <a:latin typeface="Times New Roman" panose="02020603050405020304" pitchFamily="18" charset="0"/>
                <a:cs typeface="Times New Roman" panose="02020603050405020304" pitchFamily="18" charset="0"/>
              </a:rPr>
            </a:b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endParaRPr lang="ru-RU" sz="24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510748" y="461377"/>
            <a:ext cx="9084365" cy="646331"/>
          </a:xfrm>
          <a:prstGeom prst="rect">
            <a:avLst/>
          </a:prstGeom>
        </p:spPr>
        <p:txBody>
          <a:bodyPr wrap="square">
            <a:spAutoFit/>
          </a:bodyPr>
          <a:lstStyle/>
          <a:p>
            <a:pPr algn="ctr"/>
            <a:endParaRPr lang="ru-RU" sz="3600" b="1"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73659" y="1570008"/>
            <a:ext cx="4405223" cy="345919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251671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57200" y="647700"/>
            <a:ext cx="10858500" cy="3816429"/>
          </a:xfrm>
          <a:prstGeom prst="rect">
            <a:avLst/>
          </a:prstGeom>
        </p:spPr>
        <p:txBody>
          <a:bodyPr wrap="square">
            <a:spAutoFit/>
          </a:bodyPr>
          <a:lstStyle/>
          <a:p>
            <a:r>
              <a:rPr lang="en-US" sz="2800" b="1" dirty="0">
                <a:solidFill>
                  <a:schemeClr val="accent4">
                    <a:lumMod val="50000"/>
                  </a:schemeClr>
                </a:solidFill>
                <a:latin typeface="Times New Roman" panose="02020603050405020304" pitchFamily="18" charset="0"/>
                <a:cs typeface="Times New Roman" panose="02020603050405020304" pitchFamily="18" charset="0"/>
              </a:rPr>
              <a:t>Reference</a:t>
            </a:r>
            <a:r>
              <a:rPr lang="ru-RU" sz="2800" dirty="0">
                <a:solidFill>
                  <a:schemeClr val="accent4">
                    <a:lumMod val="50000"/>
                  </a:schemeClr>
                </a:solidFill>
                <a:latin typeface="Times New Roman" panose="02020603050405020304" pitchFamily="18" charset="0"/>
                <a:cs typeface="Times New Roman" panose="02020603050405020304" pitchFamily="18" charset="0"/>
              </a:rPr>
              <a:t/>
            </a:r>
            <a:br>
              <a:rPr lang="ru-RU" sz="2800" dirty="0">
                <a:solidFill>
                  <a:schemeClr val="accent4">
                    <a:lumMod val="50000"/>
                  </a:schemeClr>
                </a:solidFill>
                <a:latin typeface="Times New Roman" panose="02020603050405020304" pitchFamily="18" charset="0"/>
                <a:cs typeface="Times New Roman" panose="02020603050405020304" pitchFamily="18" charset="0"/>
              </a:rPr>
            </a:br>
            <a:r>
              <a:rPr lang="en-US" sz="2800" dirty="0">
                <a:solidFill>
                  <a:schemeClr val="accent4">
                    <a:lumMod val="50000"/>
                  </a:schemeClr>
                </a:solidFill>
                <a:latin typeface="Times New Roman" panose="02020603050405020304" pitchFamily="18" charset="0"/>
                <a:cs typeface="Times New Roman" panose="02020603050405020304" pitchFamily="18" charset="0"/>
              </a:rPr>
              <a:t/>
            </a:r>
            <a:br>
              <a:rPr lang="en-US" sz="2800" dirty="0">
                <a:solidFill>
                  <a:schemeClr val="accent4">
                    <a:lumMod val="50000"/>
                  </a:schemeClr>
                </a:solidFill>
                <a:latin typeface="Times New Roman" panose="02020603050405020304" pitchFamily="18" charset="0"/>
                <a:cs typeface="Times New Roman" panose="02020603050405020304" pitchFamily="18" charset="0"/>
              </a:rPr>
            </a:br>
            <a:r>
              <a:rPr lang="en-US" sz="2800" dirty="0">
                <a:solidFill>
                  <a:schemeClr val="accent4">
                    <a:lumMod val="50000"/>
                  </a:schemeClr>
                </a:solidFill>
                <a:latin typeface="Times New Roman" panose="02020603050405020304" pitchFamily="18" charset="0"/>
                <a:cs typeface="Times New Roman" panose="02020603050405020304" pitchFamily="18" charset="0"/>
              </a:rPr>
              <a:t>1. Business Vocabulary in use, Bill </a:t>
            </a:r>
            <a:r>
              <a:rPr lang="en-US" sz="2800" dirty="0" err="1">
                <a:solidFill>
                  <a:schemeClr val="accent4">
                    <a:lumMod val="50000"/>
                  </a:schemeClr>
                </a:solidFill>
                <a:latin typeface="Times New Roman" panose="02020603050405020304" pitchFamily="18" charset="0"/>
                <a:cs typeface="Times New Roman" panose="02020603050405020304" pitchFamily="18" charset="0"/>
              </a:rPr>
              <a:t>Mascull</a:t>
            </a:r>
            <a:r>
              <a:rPr lang="en-US" sz="2800" dirty="0">
                <a:solidFill>
                  <a:schemeClr val="accent4">
                    <a:lumMod val="50000"/>
                  </a:schemeClr>
                </a:solidFill>
                <a:latin typeface="Times New Roman" panose="02020603050405020304" pitchFamily="18" charset="0"/>
                <a:cs typeface="Times New Roman" panose="02020603050405020304" pitchFamily="18" charset="0"/>
              </a:rPr>
              <a:t>, Cambridge University Press, 2017.</a:t>
            </a:r>
            <a:br>
              <a:rPr lang="en-US" sz="2800" dirty="0">
                <a:solidFill>
                  <a:schemeClr val="accent4">
                    <a:lumMod val="50000"/>
                  </a:schemeClr>
                </a:solidFill>
                <a:latin typeface="Times New Roman" panose="02020603050405020304" pitchFamily="18" charset="0"/>
                <a:cs typeface="Times New Roman" panose="02020603050405020304" pitchFamily="18" charset="0"/>
              </a:rPr>
            </a:br>
            <a:r>
              <a:rPr lang="en-US" sz="2800" dirty="0">
                <a:solidFill>
                  <a:schemeClr val="accent4">
                    <a:lumMod val="50000"/>
                  </a:schemeClr>
                </a:solidFill>
                <a:latin typeface="Times New Roman" panose="02020603050405020304" pitchFamily="18" charset="0"/>
                <a:cs typeface="Times New Roman" panose="02020603050405020304" pitchFamily="18" charset="0"/>
              </a:rPr>
              <a:t>2. Business Vocabulary builder, Paul Emmerson, MACMILLAN, 2009.</a:t>
            </a:r>
            <a:br>
              <a:rPr lang="en-US" sz="2800" dirty="0">
                <a:solidFill>
                  <a:schemeClr val="accent4">
                    <a:lumMod val="50000"/>
                  </a:schemeClr>
                </a:solidFill>
                <a:latin typeface="Times New Roman" panose="02020603050405020304" pitchFamily="18" charset="0"/>
                <a:cs typeface="Times New Roman" panose="02020603050405020304" pitchFamily="18" charset="0"/>
              </a:rPr>
            </a:br>
            <a:r>
              <a:rPr lang="en-US" sz="2800" dirty="0">
                <a:solidFill>
                  <a:schemeClr val="accent4">
                    <a:lumMod val="50000"/>
                  </a:schemeClr>
                </a:solidFill>
                <a:latin typeface="Times New Roman" panose="02020603050405020304" pitchFamily="18" charset="0"/>
                <a:cs typeface="Times New Roman" panose="02020603050405020304" pitchFamily="18" charset="0"/>
              </a:rPr>
              <a:t>3. </a:t>
            </a:r>
            <a:r>
              <a:rPr lang="en-US" sz="2800" dirty="0">
                <a:solidFill>
                  <a:schemeClr val="accent4">
                    <a:lumMod val="50000"/>
                  </a:schemeClr>
                </a:solidFill>
                <a:latin typeface="Times New Roman" panose="02020603050405020304" pitchFamily="18" charset="0"/>
                <a:cs typeface="Times New Roman" panose="02020603050405020304" pitchFamily="18" charset="0"/>
                <a:hlinkClick r:id="rId2"/>
              </a:rPr>
              <a:t>https://</a:t>
            </a:r>
            <a:r>
              <a:rPr lang="en-US" sz="2800" dirty="0" smtClean="0">
                <a:solidFill>
                  <a:schemeClr val="accent4">
                    <a:lumMod val="50000"/>
                  </a:schemeClr>
                </a:solidFill>
                <a:latin typeface="Times New Roman" panose="02020603050405020304" pitchFamily="18" charset="0"/>
                <a:cs typeface="Times New Roman" panose="02020603050405020304" pitchFamily="18" charset="0"/>
                <a:hlinkClick r:id="rId2"/>
              </a:rPr>
              <a:t>archive.unescwa.org/innovation</a:t>
            </a:r>
            <a:r>
              <a:rPr lang="en-US" sz="2800" dirty="0" smtClean="0">
                <a:solidFill>
                  <a:schemeClr val="accent4">
                    <a:lumMod val="50000"/>
                  </a:schemeClr>
                </a:solidFill>
                <a:latin typeface="Times New Roman" panose="02020603050405020304" pitchFamily="18" charset="0"/>
                <a:cs typeface="Times New Roman" panose="02020603050405020304" pitchFamily="18" charset="0"/>
              </a:rPr>
              <a:t> </a:t>
            </a:r>
            <a:r>
              <a:rPr lang="en-US" sz="2800" dirty="0">
                <a:solidFill>
                  <a:schemeClr val="accent4">
                    <a:lumMod val="50000"/>
                  </a:schemeClr>
                </a:solidFill>
                <a:latin typeface="Times New Roman" panose="02020603050405020304" pitchFamily="18" charset="0"/>
                <a:cs typeface="Times New Roman" panose="02020603050405020304" pitchFamily="18" charset="0"/>
              </a:rPr>
              <a:t/>
            </a:r>
            <a:br>
              <a:rPr lang="en-US" sz="2800" dirty="0">
                <a:solidFill>
                  <a:schemeClr val="accent4">
                    <a:lumMod val="50000"/>
                  </a:schemeClr>
                </a:solidFill>
                <a:latin typeface="Times New Roman" panose="02020603050405020304" pitchFamily="18" charset="0"/>
                <a:cs typeface="Times New Roman" panose="02020603050405020304" pitchFamily="18" charset="0"/>
              </a:rPr>
            </a:br>
            <a:r>
              <a:rPr lang="en-US" sz="2800" dirty="0">
                <a:solidFill>
                  <a:schemeClr val="accent4">
                    <a:lumMod val="50000"/>
                  </a:schemeClr>
                </a:solidFill>
                <a:latin typeface="Times New Roman" panose="02020603050405020304" pitchFamily="18" charset="0"/>
                <a:cs typeface="Times New Roman" panose="02020603050405020304" pitchFamily="18" charset="0"/>
              </a:rPr>
              <a:t>4. </a:t>
            </a:r>
            <a:r>
              <a:rPr lang="en-US" sz="2800" dirty="0">
                <a:solidFill>
                  <a:schemeClr val="accent4">
                    <a:lumMod val="50000"/>
                  </a:schemeClr>
                </a:solidFill>
                <a:latin typeface="Times New Roman" panose="02020603050405020304" pitchFamily="18" charset="0"/>
                <a:cs typeface="Times New Roman" panose="02020603050405020304" pitchFamily="18" charset="0"/>
                <a:hlinkClick r:id="rId3"/>
              </a:rPr>
              <a:t>https://</a:t>
            </a:r>
            <a:r>
              <a:rPr lang="en-US" sz="2800" dirty="0" smtClean="0">
                <a:solidFill>
                  <a:schemeClr val="accent4">
                    <a:lumMod val="50000"/>
                  </a:schemeClr>
                </a:solidFill>
                <a:latin typeface="Times New Roman" panose="02020603050405020304" pitchFamily="18" charset="0"/>
                <a:cs typeface="Times New Roman" panose="02020603050405020304" pitchFamily="18" charset="0"/>
                <a:hlinkClick r:id="rId3"/>
              </a:rPr>
              <a:t>corporatefinanceinstitute.com</a:t>
            </a:r>
            <a:endParaRPr lang="en-US" sz="2800" dirty="0" smtClean="0">
              <a:solidFill>
                <a:schemeClr val="accent4">
                  <a:lumMod val="50000"/>
                </a:schemeClr>
              </a:solidFill>
              <a:latin typeface="Times New Roman" panose="02020603050405020304" pitchFamily="18" charset="0"/>
              <a:cs typeface="Times New Roman" panose="02020603050405020304" pitchFamily="18" charset="0"/>
            </a:endParaRPr>
          </a:p>
          <a:p>
            <a:r>
              <a:rPr lang="en-US" sz="2800" dirty="0" smtClean="0">
                <a:solidFill>
                  <a:schemeClr val="accent4">
                    <a:lumMod val="50000"/>
                  </a:schemeClr>
                </a:solidFill>
                <a:latin typeface="Times New Roman" panose="02020603050405020304" pitchFamily="18" charset="0"/>
                <a:cs typeface="Times New Roman" panose="02020603050405020304" pitchFamily="18" charset="0"/>
              </a:rPr>
              <a:t> </a:t>
            </a:r>
            <a:r>
              <a:rPr lang="en-US" sz="1600" dirty="0">
                <a:solidFill>
                  <a:srgbClr val="0B375A"/>
                </a:solidFill>
                <a:latin typeface="Times New Roman" panose="02020603050405020304" pitchFamily="18" charset="0"/>
                <a:cs typeface="Times New Roman" panose="02020603050405020304" pitchFamily="18" charset="0"/>
              </a:rPr>
              <a:t/>
            </a:r>
            <a:br>
              <a:rPr lang="en-US" sz="1600" dirty="0">
                <a:solidFill>
                  <a:srgbClr val="0B375A"/>
                </a:solidFill>
                <a:latin typeface="Times New Roman" panose="02020603050405020304" pitchFamily="18" charset="0"/>
                <a:cs typeface="Times New Roman" panose="02020603050405020304" pitchFamily="18" charset="0"/>
              </a:rPr>
            </a:br>
            <a:endParaRPr lang="ru-RU" dirty="0"/>
          </a:p>
        </p:txBody>
      </p:sp>
    </p:spTree>
    <p:extLst>
      <p:ext uri="{BB962C8B-B14F-4D97-AF65-F5344CB8AC3E}">
        <p14:creationId xmlns:p14="http://schemas.microsoft.com/office/powerpoint/2010/main" val="9928043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46262" y="2715682"/>
            <a:ext cx="8534400" cy="1507067"/>
          </a:xfrm>
        </p:spPr>
        <p:txBody>
          <a:bodyPr/>
          <a:lstStyle/>
          <a:p>
            <a:pPr algn="ctr"/>
            <a:r>
              <a:rPr lang="en-US" dirty="0" smtClean="0">
                <a:solidFill>
                  <a:schemeClr val="accent3">
                    <a:lumMod val="75000"/>
                  </a:schemeClr>
                </a:solidFill>
                <a:latin typeface="Times New Roman" panose="02020603050405020304" pitchFamily="18" charset="0"/>
                <a:cs typeface="Times New Roman" panose="02020603050405020304" pitchFamily="18" charset="0"/>
              </a:rPr>
              <a:t>Thank you for your attention!</a:t>
            </a:r>
            <a:endParaRPr lang="ru-RU" dirty="0">
              <a:solidFill>
                <a:schemeClr val="accent3">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1219953"/>
      </p:ext>
    </p:extLst>
  </p:cSld>
  <p:clrMapOvr>
    <a:masterClrMapping/>
  </p:clrMapOvr>
</p:sld>
</file>

<file path=ppt/theme/theme1.xml><?xml version="1.0" encoding="utf-8"?>
<a:theme xmlns:a="http://schemas.openxmlformats.org/drawingml/2006/main" name="Сектор">
  <a:themeElements>
    <a:clrScheme name="Оранжевый">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6225</TotalTime>
  <Words>454</Words>
  <Application>Microsoft Office PowerPoint</Application>
  <PresentationFormat>Широкоэкранный</PresentationFormat>
  <Paragraphs>46</Paragraphs>
  <Slides>14</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14</vt:i4>
      </vt:variant>
    </vt:vector>
  </HeadingPairs>
  <TitlesOfParts>
    <vt:vector size="19" baseType="lpstr">
      <vt:lpstr>Calibri</vt:lpstr>
      <vt:lpstr>Century Gothic</vt:lpstr>
      <vt:lpstr>Times New Roman</vt:lpstr>
      <vt:lpstr>Wingdings 3</vt:lpstr>
      <vt:lpstr>Сектор</vt:lpstr>
      <vt:lpstr>Презентация PowerPoint</vt:lpstr>
      <vt:lpstr>Презентация PowerPoint</vt:lpstr>
      <vt:lpstr>  The process of translating an idea or invention into a good or service that creates value or for which customers will pay. To be called an innovation, an idea must be replicable at an economical cost and must satisfy a specific need. Innovation involves deliberate application of information, imagination and initiative in deriving greater or different values from resources, and includes all processes by which new ideas are generated and converted into useful products. In business, innovation often results when ideas are applied by the company in order to further satisfy the needs and expectations of the customers.   </vt:lpstr>
      <vt:lpstr> New scientific or technical idea, and the means of its embodiment or accomplishment. To be patentable, an invention must be novel, have utility, and be non-obvious. To be called an invention, an idea only needs to be proven as workable. But to be called an innovation, it must also be replicable at an economical cost, and must satisfy a specific need. That's why only a few inventions lead to innovations because not all of them are economically feasible.   </vt:lpstr>
      <vt:lpstr> The creation of products with new or different characteristics that offer new or additional benefits to the customer. Product development may involve modification of an existing product or its presentation, or formulation of an entirely new product that satisfies a newly defined customer want or market niche.  </vt:lpstr>
      <vt:lpstr>    Systematic activity combining both basic and applied research, and aimed at discovering solutions to problems or creating new goods and knowledge. R&amp;D may result in ownership of intellectual property such as patents. In accounting for R&amp;D costs, the development costs may be carried forward but the basic and applied research costs are often written-off as incurred.  </vt:lpstr>
      <vt:lpstr>Презентация PowerPoint</vt:lpstr>
      <vt:lpstr>Презентация PowerPoint</vt:lpstr>
      <vt:lpstr> </vt:lpstr>
      <vt:lpstr>   Mass production is the manufacture of large quantities of standardized products often using assembly lines or automation technology. Mass production refers to the efficient production of a large number of similar products. Mechanization is used to achieve high volume, detailed organization of material flow, careful control of quality standards, and division of labor.</vt:lpstr>
      <vt:lpstr>The capacity of something such as a factory, industry, or region is the quantity of things that it can produce or deliver with the equipment or resources that are available. Output - the act of turning out; production: -the factory's output of cars; artistic output. The quantity or amount produced, as in a given time: - to increase one's daily output. </vt:lpstr>
      <vt:lpstr> Productivity is a measure of how much is produced in relation to the number of employees. High output per employee = high productivity. The maximum amount that a particular plant, company or industry can produce is its capacity. If it is producing this amount, it is working at full capacity. If it is producing more than what is needed, there is overproduction or: excess capacity, overcapacity, spare capacity, surplus capacity…     . </vt:lpstr>
      <vt:lpstr>Презентация PowerPoint</vt:lpstr>
      <vt:lpstr>Thank you for your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Nodira Muxitdinova</cp:lastModifiedBy>
  <cp:revision>196</cp:revision>
  <dcterms:created xsi:type="dcterms:W3CDTF">2019-05-14T14:28:22Z</dcterms:created>
  <dcterms:modified xsi:type="dcterms:W3CDTF">2021-10-27T12:19:12Z</dcterms:modified>
</cp:coreProperties>
</file>