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7" r:id="rId1"/>
  </p:sldMasterIdLst>
  <p:notesMasterIdLst>
    <p:notesMasterId r:id="rId15"/>
  </p:notesMasterIdLst>
  <p:sldIdLst>
    <p:sldId id="256" r:id="rId2"/>
    <p:sldId id="278" r:id="rId3"/>
    <p:sldId id="259" r:id="rId4"/>
    <p:sldId id="267" r:id="rId5"/>
    <p:sldId id="268" r:id="rId6"/>
    <p:sldId id="273" r:id="rId7"/>
    <p:sldId id="272" r:id="rId8"/>
    <p:sldId id="271" r:id="rId9"/>
    <p:sldId id="274" r:id="rId10"/>
    <p:sldId id="270" r:id="rId11"/>
    <p:sldId id="275" r:id="rId12"/>
    <p:sldId id="276" r:id="rId13"/>
    <p:sldId id="277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A5A5A"/>
    <a:srgbClr val="0B375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113" autoAdjust="0"/>
    <p:restoredTop sz="94660"/>
  </p:normalViewPr>
  <p:slideViewPr>
    <p:cSldViewPr snapToGrid="0">
      <p:cViewPr varScale="1">
        <p:scale>
          <a:sx n="50" d="100"/>
          <a:sy n="50" d="100"/>
        </p:scale>
        <p:origin x="54" y="8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05D919E-7ED2-43CC-BCA5-C7406A636960}" type="datetimeFigureOut">
              <a:rPr lang="ru-RU" smtClean="0"/>
              <a:t>27.10.2021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B8477A5-16A4-4E01-AFC5-59375AE281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969961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8477A5-16A4-4E01-AFC5-59375AE28139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64025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0CB076-E5A0-456E-A610-A8BC923179C8}" type="datetimeFigureOut">
              <a:rPr lang="ru-RU" smtClean="0"/>
              <a:t>27.10.2021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168B0-3D6D-41BF-B9B0-04ADB2F6E3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69941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0CB076-E5A0-456E-A610-A8BC923179C8}" type="datetimeFigureOut">
              <a:rPr lang="ru-RU" smtClean="0"/>
              <a:t>27.10.2021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168B0-3D6D-41BF-B9B0-04ADB2F6E3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08549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0CB076-E5A0-456E-A610-A8BC923179C8}" type="datetimeFigureOut">
              <a:rPr lang="ru-RU" smtClean="0"/>
              <a:t>27.10.2021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168B0-3D6D-41BF-B9B0-04ADB2F6E3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36172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0CB076-E5A0-456E-A610-A8BC923179C8}" type="datetimeFigureOut">
              <a:rPr lang="ru-RU" smtClean="0"/>
              <a:t>27.10.2021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168B0-3D6D-41BF-B9B0-04ADB2F6E3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83323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0CB076-E5A0-456E-A610-A8BC923179C8}" type="datetimeFigureOut">
              <a:rPr lang="ru-RU" smtClean="0"/>
              <a:t>27.10.2021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168B0-3D6D-41BF-B9B0-04ADB2F6E3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44987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0CB076-E5A0-456E-A610-A8BC923179C8}" type="datetimeFigureOut">
              <a:rPr lang="ru-RU" smtClean="0"/>
              <a:t>27.10.2021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168B0-3D6D-41BF-B9B0-04ADB2F6E3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526009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0CB076-E5A0-456E-A610-A8BC923179C8}" type="datetimeFigureOut">
              <a:rPr lang="ru-RU" smtClean="0"/>
              <a:t>27.10.2021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168B0-3D6D-41BF-B9B0-04ADB2F6E3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861735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0CB076-E5A0-456E-A610-A8BC923179C8}" type="datetimeFigureOut">
              <a:rPr lang="ru-RU" smtClean="0"/>
              <a:t>27.10.2021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168B0-3D6D-41BF-B9B0-04ADB2F6E3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58155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0CB076-E5A0-456E-A610-A8BC923179C8}" type="datetimeFigureOut">
              <a:rPr lang="ru-RU" smtClean="0"/>
              <a:t>27.10.2021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168B0-3D6D-41BF-B9B0-04ADB2F6E3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56995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0CB076-E5A0-456E-A610-A8BC923179C8}" type="datetimeFigureOut">
              <a:rPr lang="ru-RU" smtClean="0"/>
              <a:t>27.10.2021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168B0-3D6D-41BF-B9B0-04ADB2F6E3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634879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0CB076-E5A0-456E-A610-A8BC923179C8}" type="datetimeFigureOut">
              <a:rPr lang="ru-RU" smtClean="0"/>
              <a:t>27.10.2021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168B0-3D6D-41BF-B9B0-04ADB2F6E346}" type="slidenum">
              <a:rPr lang="ru-RU" smtClean="0"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23001518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0CB076-E5A0-456E-A610-A8BC923179C8}" type="datetimeFigureOut">
              <a:rPr lang="ru-RU" smtClean="0"/>
              <a:t>27.10.2021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168B0-3D6D-41BF-B9B0-04ADB2F6E3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426904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0CB076-E5A0-456E-A610-A8BC923179C8}" type="datetimeFigureOut">
              <a:rPr lang="ru-RU" smtClean="0"/>
              <a:t>27.10.2021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168B0-3D6D-41BF-B9B0-04ADB2F6E346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86363567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0CB076-E5A0-456E-A610-A8BC923179C8}" type="datetimeFigureOut">
              <a:rPr lang="ru-RU" smtClean="0"/>
              <a:t>27.10.2021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168B0-3D6D-41BF-B9B0-04ADB2F6E3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018137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0CB076-E5A0-456E-A610-A8BC923179C8}" type="datetimeFigureOut">
              <a:rPr lang="ru-RU" smtClean="0"/>
              <a:t>27.10.2021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168B0-3D6D-41BF-B9B0-04ADB2F6E3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8989029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0CB076-E5A0-456E-A610-A8BC923179C8}" type="datetimeFigureOut">
              <a:rPr lang="ru-RU" smtClean="0"/>
              <a:t>27.10.2021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168B0-3D6D-41BF-B9B0-04ADB2F6E3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80836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20000"/>
                <a:lumOff val="8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0CB076-E5A0-456E-A610-A8BC923179C8}" type="datetimeFigureOut">
              <a:rPr lang="ru-RU" smtClean="0"/>
              <a:t>27.10.2021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0F3168B0-3D6D-41BF-B9B0-04ADB2F6E3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45051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8" r:id="rId1"/>
    <p:sldLayoutId id="2147483769" r:id="rId2"/>
    <p:sldLayoutId id="2147483770" r:id="rId3"/>
    <p:sldLayoutId id="2147483771" r:id="rId4"/>
    <p:sldLayoutId id="2147483772" r:id="rId5"/>
    <p:sldLayoutId id="2147483773" r:id="rId6"/>
    <p:sldLayoutId id="2147483774" r:id="rId7"/>
    <p:sldLayoutId id="2147483775" r:id="rId8"/>
    <p:sldLayoutId id="2147483776" r:id="rId9"/>
    <p:sldLayoutId id="2147483777" r:id="rId10"/>
    <p:sldLayoutId id="2147483778" r:id="rId11"/>
    <p:sldLayoutId id="2147483779" r:id="rId12"/>
    <p:sldLayoutId id="2147483780" r:id="rId13"/>
    <p:sldLayoutId id="2147483781" r:id="rId14"/>
    <p:sldLayoutId id="2147483782" r:id="rId15"/>
    <p:sldLayoutId id="214748378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hyperlink" Target="https://dictionary.cambridge.org/dictionary/english/suggest" TargetMode="External"/><Relationship Id="rId7" Type="http://schemas.openxmlformats.org/officeDocument/2006/relationships/image" Target="../media/image5.jpeg"/><Relationship Id="rId2" Type="http://schemas.openxmlformats.org/officeDocument/2006/relationships/hyperlink" Target="https://dictionary.cambridge.org/dictionary/english/developed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hyperlink" Target="https://dictionary.cambridge.org/dictionary/english/complete" TargetMode="External"/><Relationship Id="rId4" Type="http://schemas.openxmlformats.org/officeDocument/2006/relationships/hyperlink" Target="https://dictionary.cambridge.org/dictionary/english/yet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investorguide.com/definition/company.html" TargetMode="External"/><Relationship Id="rId3" Type="http://schemas.openxmlformats.org/officeDocument/2006/relationships/hyperlink" Target="https://dictionary.cambridge.org/dictionary/english/pay" TargetMode="External"/><Relationship Id="rId7" Type="http://schemas.openxmlformats.org/officeDocument/2006/relationships/hyperlink" Target="http://www.investorguide.com/definition/employed.html" TargetMode="External"/><Relationship Id="rId2" Type="http://schemas.openxmlformats.org/officeDocument/2006/relationships/hyperlink" Target="https://dictionary.cambridge.org/dictionary/english/process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dictionary.cambridge.org/dictionary/english/company" TargetMode="External"/><Relationship Id="rId5" Type="http://schemas.openxmlformats.org/officeDocument/2006/relationships/hyperlink" Target="https://dictionary.cambridge.org/dictionary/english/work" TargetMode="External"/><Relationship Id="rId10" Type="http://schemas.openxmlformats.org/officeDocument/2006/relationships/image" Target="../media/image13.jpeg"/><Relationship Id="rId4" Type="http://schemas.openxmlformats.org/officeDocument/2006/relationships/hyperlink" Target="https://dictionary.cambridge.org/dictionary/english/part" TargetMode="External"/><Relationship Id="rId9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investopedia.com/" TargetMode="External"/><Relationship Id="rId2" Type="http://schemas.openxmlformats.org/officeDocument/2006/relationships/hyperlink" Target="https://m.boschrexroth.com/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58580" y="2201951"/>
            <a:ext cx="8627165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sz="3600" b="1" dirty="0" smtClean="0">
              <a:solidFill>
                <a:srgbClr val="CDC38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3600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Business </a:t>
            </a:r>
            <a:r>
              <a:rPr lang="en-US" sz="36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English Course:</a:t>
            </a:r>
          </a:p>
          <a:p>
            <a:pPr algn="ctr"/>
            <a:r>
              <a:rPr lang="en-US" sz="3600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 </a:t>
            </a:r>
            <a:r>
              <a:rPr lang="en-US" sz="3600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en-US" sz="3600" b="1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3600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Materials and suppliers</a:t>
            </a:r>
          </a:p>
          <a:p>
            <a:pPr algn="ctr"/>
            <a:r>
              <a:rPr lang="en-US" sz="36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Lecturer</a:t>
            </a:r>
            <a:r>
              <a:rPr lang="en-US" sz="3600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3600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N.A.Mukhitdinova</a:t>
            </a:r>
            <a:endParaRPr lang="en-US" sz="3600" b="1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sz="3600" b="1" dirty="0">
              <a:solidFill>
                <a:srgbClr val="CDC38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3779" y="171450"/>
            <a:ext cx="2416766" cy="24167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8630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smtClean="0">
                <a:solidFill>
                  <a:schemeClr val="accent2">
                    <a:lumMod val="50000"/>
                  </a:schemeClr>
                </a:solidFill>
              </a:rPr>
              <a:t>Content</a:t>
            </a:r>
            <a:endParaRPr lang="ru-RU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Inputs;</a:t>
            </a:r>
          </a:p>
          <a:p>
            <a:pPr marL="0" indent="0">
              <a:buNone/>
            </a:pPr>
            <a:r>
              <a:rPr lang="en-US" sz="2400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Suppliers </a:t>
            </a:r>
            <a:r>
              <a:rPr lang="en-US" sz="24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 </a:t>
            </a:r>
            <a:r>
              <a:rPr lang="en-US" sz="2400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outsourcing;</a:t>
            </a:r>
            <a:endParaRPr lang="ru-RU" sz="2400" b="1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2400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Just-in-time. </a:t>
            </a:r>
            <a:endParaRPr lang="ru-RU" sz="2400" b="1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38296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955524" y="391885"/>
            <a:ext cx="5947081" cy="783771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Inputs </a:t>
            </a:r>
            <a:r>
              <a:rPr 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endParaRPr lang="ru-RU" sz="240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838200" y="1497449"/>
            <a:ext cx="6232849" cy="4646743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sz="2300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raw materials </a:t>
            </a:r>
            <a:r>
              <a:rPr lang="en-US" sz="23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raw </a:t>
            </a:r>
            <a:r>
              <a:rPr lang="en-US" sz="23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materials are materials or substances used in the primary production or manufacturing of goods. Raw materials are commodities that are bought and sold on commodities exchanges worldwide. </a:t>
            </a:r>
            <a:endParaRPr lang="en-US" sz="2300" dirty="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en-US" sz="2300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components</a:t>
            </a:r>
            <a:r>
              <a:rPr lang="en-US" sz="23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en-US" sz="23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Uniquely identifiable input, part, piece, </a:t>
            </a:r>
            <a:r>
              <a:rPr lang="en-US" sz="23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assembly, system </a:t>
            </a:r>
            <a:r>
              <a:rPr lang="en-US" sz="23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that (1) is required to complete or finish an activity, item, or job, (2) performs a distinctive and necessary function in the operation of a system, or (3) is intended to be included as a part of a finished, </a:t>
            </a:r>
            <a:r>
              <a:rPr lang="en-US" sz="23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packaged item.</a:t>
            </a:r>
            <a:endParaRPr lang="ru-RU" sz="230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Объект 8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8049" y="783771"/>
            <a:ext cx="4283075" cy="226098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6" name="Picture 2" descr="https://upload.wikimedia.org/wikipedia/commons/thumb/e/ea/Componentes.JPG/1200px-Componentes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1354" y="3044756"/>
            <a:ext cx="4283075" cy="294707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380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ctrTitle"/>
          </p:nvPr>
        </p:nvSpPr>
        <p:spPr>
          <a:xfrm>
            <a:off x="5326496" y="3244899"/>
            <a:ext cx="5905500" cy="2387600"/>
          </a:xfrm>
        </p:spPr>
        <p:txBody>
          <a:bodyPr>
            <a:noAutofit/>
          </a:bodyPr>
          <a:lstStyle/>
          <a:p>
            <a:pPr algn="l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labor - 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workers, especially people who do practical work with their hands;</a:t>
            </a:r>
            <a:b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8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8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capital - 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wealth, esp. money used to produce more wealth through investment or a new business;   </a:t>
            </a:r>
            <a:b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work-in-progress 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 </a:t>
            </a:r>
            <a:r>
              <a:rPr lang="en-US" sz="28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something that is being </a:t>
            </a:r>
            <a:r>
              <a:rPr lang="en-US" sz="28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 tooltip="developed"/>
              </a:rPr>
              <a:t>developed</a:t>
            </a:r>
            <a:r>
              <a:rPr lang="en-US" sz="28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or </a:t>
            </a:r>
            <a:r>
              <a:rPr lang="en-US" sz="28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 tooltip="suggested"/>
              </a:rPr>
              <a:t>suggested</a:t>
            </a:r>
            <a:r>
              <a:rPr lang="en-US" sz="28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but that is not </a:t>
            </a:r>
            <a:r>
              <a:rPr lang="en-US" sz="28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4" tooltip="yet"/>
              </a:rPr>
              <a:t>yet</a:t>
            </a:r>
            <a:r>
              <a:rPr lang="en-US" sz="28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5" tooltip="complete"/>
              </a:rPr>
              <a:t>complete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4811" y="570820"/>
            <a:ext cx="3231370" cy="175698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6731" y="2438511"/>
            <a:ext cx="3219450" cy="125427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8" name="Picture 4" descr="https://i.pinimg.com/736x/4a/f5/aa/4af5aaa7b336fc4d235b70c436f95193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6731" y="3994264"/>
            <a:ext cx="3219450" cy="181748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36879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ctrTitle"/>
          </p:nvPr>
        </p:nvSpPr>
        <p:spPr>
          <a:xfrm>
            <a:off x="991378" y="4825200"/>
            <a:ext cx="6419072" cy="2387600"/>
          </a:xfrm>
        </p:spPr>
        <p:txBody>
          <a:bodyPr>
            <a:noAutofit/>
          </a:bodyPr>
          <a:lstStyle/>
          <a:p>
            <a:pPr algn="just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uz-Latn-UZ" sz="2800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oods - </a:t>
            </a:r>
            <a:r>
              <a:rPr lang="en-US" sz="28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commodity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tangible item that satisfies some human want or need, or something that people find useful or desirable and make an effort to 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acquire </a:t>
            </a:r>
            <a:r>
              <a:rPr lang="en-US" sz="28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uz-Latn-UZ" sz="28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z-Latn-UZ" sz="28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z-Latn-UZ" sz="28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z-Latn-UZ" sz="28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uz-Latn-UZ" sz="2800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inished goods </a:t>
            </a:r>
            <a:r>
              <a:rPr lang="uz-Latn-UZ" sz="28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8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Materials or products which have received the final increments of value through manufacturing or processing operations, and which are being held in inventory for delivery, sale, or use.</a:t>
            </a:r>
            <a:r>
              <a:rPr lang="en-US" sz="2800" dirty="0">
                <a:solidFill>
                  <a:schemeClr val="accent2">
                    <a:lumMod val="50000"/>
                  </a:schemeClr>
                </a:solidFill>
              </a:rPr>
              <a:t/>
            </a:r>
            <a:br>
              <a:rPr lang="en-US" sz="2800" dirty="0">
                <a:solidFill>
                  <a:schemeClr val="accent2">
                    <a:lumMod val="50000"/>
                  </a:schemeClr>
                </a:solidFill>
              </a:rPr>
            </a:br>
            <a:r>
              <a:rPr lang="en-US" sz="2800" dirty="0">
                <a:solidFill>
                  <a:schemeClr val="accent2">
                    <a:lumMod val="50000"/>
                  </a:schemeClr>
                </a:solidFill>
              </a:rPr>
              <a:t/>
            </a:r>
            <a:br>
              <a:rPr lang="en-US" sz="2800" dirty="0">
                <a:solidFill>
                  <a:schemeClr val="accent2">
                    <a:lumMod val="50000"/>
                  </a:schemeClr>
                </a:solidFill>
              </a:rPr>
            </a:br>
            <a:r>
              <a:rPr lang="en-US" sz="2800" dirty="0"/>
              <a:t/>
            </a:r>
            <a:br>
              <a:rPr lang="en-US" sz="2800" dirty="0"/>
            </a:br>
            <a:r>
              <a:rPr lang="en-US" sz="2800" dirty="0"/>
              <a:t/>
            </a:r>
            <a:br>
              <a:rPr lang="en-US" sz="2800" dirty="0"/>
            </a:b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148" name="Picture 4" descr="https://1.bp.blogspot.com/-dnB-gYnXaT0/XaCbJR3Em_I/AAAAAAAAAEQ/2By9Yb42jTct5TD4mxLBS3WhDZMnVYjSACLcBGAsYHQ/s640/which-vacuum-2x1-lowres-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65165" y="3543300"/>
            <a:ext cx="3569585" cy="17732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2" name="Picture 8" descr="http://www.21.by/pub/news/2019/03/155315952948538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65165" y="1467319"/>
            <a:ext cx="3569585" cy="156163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32459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1950"/>
            <a:ext cx="11029950" cy="1619250"/>
          </a:xfrm>
        </p:spPr>
        <p:txBody>
          <a:bodyPr>
            <a:normAutofit/>
          </a:bodyPr>
          <a:lstStyle/>
          <a:p>
            <a:r>
              <a:rPr 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Dyson makes vacuum cleaners. It takes </a:t>
            </a:r>
            <a:r>
              <a:rPr lang="en-US" sz="24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raw materials </a:t>
            </a:r>
            <a:r>
              <a:rPr 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like </a:t>
            </a:r>
            <a:r>
              <a:rPr lang="en-US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steel and </a:t>
            </a:r>
            <a:r>
              <a:rPr 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plastic, and makes some of the </a:t>
            </a:r>
            <a:r>
              <a:rPr lang="en-US" sz="24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components </a:t>
            </a:r>
            <a:r>
              <a:rPr 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or </a:t>
            </a:r>
            <a:r>
              <a:rPr lang="en-US" sz="24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parts </a:t>
            </a:r>
            <a:r>
              <a:rPr 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en-US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used in </a:t>
            </a:r>
            <a:r>
              <a:rPr 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its products. (Other components are made by other companies</a:t>
            </a:r>
            <a:r>
              <a:rPr lang="en-US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.)</a:t>
            </a:r>
            <a:br>
              <a:rPr lang="en-US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Here are some typical combinations:</a:t>
            </a:r>
            <a:endParaRPr lang="ru-RU" sz="240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0314" y="1981200"/>
            <a:ext cx="6749386" cy="1404275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342900" y="3441680"/>
            <a:ext cx="1146810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Materials and parts are just some of the </a:t>
            </a:r>
            <a:r>
              <a:rPr lang="en-US" sz="24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inputs</a:t>
            </a:r>
            <a:r>
              <a:rPr 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The others are </a:t>
            </a:r>
            <a:r>
              <a:rPr lang="en-US" sz="2400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labor </a:t>
            </a:r>
            <a:r>
              <a:rPr 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workers </a:t>
            </a:r>
            <a:r>
              <a:rPr lang="en-US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 managers </a:t>
            </a:r>
            <a:r>
              <a:rPr 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and </a:t>
            </a:r>
            <a:r>
              <a:rPr lang="en-US" sz="24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capital </a:t>
            </a:r>
            <a:r>
              <a:rPr 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money. </a:t>
            </a:r>
            <a:r>
              <a:rPr lang="en-US" sz="24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Knowledge </a:t>
            </a:r>
            <a:r>
              <a:rPr 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 also important because Dyson is </a:t>
            </a:r>
            <a:r>
              <a:rPr lang="en-US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 leader in </a:t>
            </a:r>
            <a:r>
              <a:rPr 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vacuum technology.</a:t>
            </a:r>
          </a:p>
          <a:p>
            <a:pPr algn="just"/>
            <a:r>
              <a:rPr 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Vacuum cleaners that are in the course of being made are </a:t>
            </a:r>
            <a:r>
              <a:rPr lang="en-US" sz="24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work-in-progress</a:t>
            </a:r>
            <a:r>
              <a:rPr 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At </a:t>
            </a:r>
            <a:r>
              <a:rPr lang="en-US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any one </a:t>
            </a:r>
            <a:r>
              <a:rPr 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time, Dyson has </a:t>
            </a:r>
            <a:r>
              <a:rPr lang="en-US" sz="2400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goods </a:t>
            </a:r>
            <a:r>
              <a:rPr lang="en-US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worth </a:t>
            </a:r>
            <a:r>
              <a:rPr 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millions of dollars in its factories </a:t>
            </a:r>
            <a:r>
              <a:rPr lang="en-US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 warehouses</a:t>
            </a:r>
            <a:r>
              <a:rPr 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 these are both the materials and components used to make its products</a:t>
            </a:r>
            <a:r>
              <a:rPr lang="en-US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and its </a:t>
            </a:r>
            <a:r>
              <a:rPr lang="en-US" sz="24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finished goods </a:t>
            </a:r>
            <a:r>
              <a:rPr 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the products that have been made.</a:t>
            </a:r>
          </a:p>
          <a:p>
            <a:pPr algn="just"/>
            <a:r>
              <a:rPr 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Quantities of raw materials, components, work-in-progress and finished goods in </a:t>
            </a:r>
            <a:r>
              <a:rPr lang="en-US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particular </a:t>
            </a:r>
            <a:r>
              <a:rPr 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place are </a:t>
            </a:r>
            <a:r>
              <a:rPr lang="en-US" sz="24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stocks</a:t>
            </a:r>
            <a:r>
              <a:rPr 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50625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ctrTitle"/>
          </p:nvPr>
        </p:nvSpPr>
        <p:spPr>
          <a:xfrm>
            <a:off x="4789784" y="3687999"/>
            <a:ext cx="6799244" cy="2387600"/>
          </a:xfrm>
        </p:spPr>
        <p:txBody>
          <a:bodyPr>
            <a:noAutofit/>
          </a:bodyPr>
          <a:lstStyle/>
          <a:p>
            <a:pPr algn="just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suppliers – 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person, company or country that provides goods of a particular kind.</a:t>
            </a:r>
            <a:b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8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8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8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8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subcontracting 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a </a:t>
            </a:r>
            <a:r>
              <a:rPr lang="en-US" sz="28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business practice where main contractor hires additional individuals or companies called subcontractors to help complete a project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28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8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800" dirty="0">
                <a:solidFill>
                  <a:schemeClr val="accent2">
                    <a:lumMod val="50000"/>
                  </a:schemeClr>
                </a:solidFill>
              </a:rPr>
              <a:t/>
            </a:r>
            <a:br>
              <a:rPr lang="en-US" sz="2800" dirty="0">
                <a:solidFill>
                  <a:schemeClr val="accent2">
                    <a:lumMod val="50000"/>
                  </a:schemeClr>
                </a:solidFill>
              </a:rPr>
            </a:b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 descr="https://sc02.alicdn.com/kf/HTB1f4MjX6DuK1RjSszdq6xGLpXam/buy-single-item-in-China-professional-buyer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355" y="845407"/>
            <a:ext cx="2876418" cy="192819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s://s.pfst.net/2017.09/486722667210d694353a5bb50ead070f0a4bc85a74d8_b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990" y="3421545"/>
            <a:ext cx="3445147" cy="229676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99055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ctrTitle"/>
          </p:nvPr>
        </p:nvSpPr>
        <p:spPr>
          <a:xfrm>
            <a:off x="853884" y="3608485"/>
            <a:ext cx="6063750" cy="2387600"/>
          </a:xfrm>
        </p:spPr>
        <p:txBody>
          <a:bodyPr>
            <a:noAutofit/>
          </a:bodyPr>
          <a:lstStyle/>
          <a:p>
            <a:pPr algn="l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outsourcing – </a:t>
            </a:r>
            <a:r>
              <a:rPr lang="en-US" sz="28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 </a:t>
            </a:r>
            <a:r>
              <a:rPr lang="en-US" sz="28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 tooltip="process"/>
              </a:rPr>
              <a:t>process</a:t>
            </a:r>
            <a:r>
              <a:rPr lang="en-US" sz="28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of </a:t>
            </a:r>
            <a:r>
              <a:rPr lang="en-US" sz="28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 tooltip="paying"/>
              </a:rPr>
              <a:t>paying</a:t>
            </a:r>
            <a:r>
              <a:rPr lang="en-US" sz="28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to have </a:t>
            </a:r>
            <a:r>
              <a:rPr lang="en-US" sz="28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4" tooltip="part"/>
              </a:rPr>
              <a:t>part</a:t>
            </a:r>
            <a:r>
              <a:rPr lang="en-US" sz="28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of a company's </a:t>
            </a:r>
            <a:r>
              <a:rPr lang="en-US" sz="28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5" tooltip="work"/>
              </a:rPr>
              <a:t>work</a:t>
            </a:r>
            <a:r>
              <a:rPr lang="en-US" sz="28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done by another 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6" tooltip="company"/>
              </a:rPr>
              <a:t>company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800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800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800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in-house - </a:t>
            </a:r>
            <a:r>
              <a:rPr lang="en-US" sz="28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done by someone </a:t>
            </a:r>
            <a:r>
              <a:rPr lang="en-US" sz="28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7"/>
              </a:rPr>
              <a:t>employed</a:t>
            </a:r>
            <a:r>
              <a:rPr lang="en-US" sz="28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by a </a:t>
            </a:r>
            <a:r>
              <a:rPr lang="en-US" sz="28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8"/>
              </a:rPr>
              <a:t>company</a:t>
            </a:r>
            <a:r>
              <a:rPr lang="en-US" sz="28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on their premises, not by an outside 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contractor;</a:t>
            </a:r>
            <a:b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8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8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800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4" name="Picture 2" descr="https://st.depositphotos.com/1688412/3927/i/950/depositphotos_39275969-stock-photo-businessmen-connected-to-the-world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7396" y="858644"/>
            <a:ext cx="3495754" cy="224139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https://media.istockphoto.com/photos/confident-business-experts-a-work-picture-id641193918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4774" y="3413594"/>
            <a:ext cx="3508376" cy="23400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55925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3486150" y="272534"/>
            <a:ext cx="54102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Suppliers and outsourcing</a:t>
            </a:r>
            <a:endParaRPr lang="ru-RU" sz="280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81000" y="1131838"/>
            <a:ext cx="112776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Dyson has its own </a:t>
            </a:r>
            <a:r>
              <a:rPr lang="en-US" sz="24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manufacturing operation</a:t>
            </a:r>
            <a:r>
              <a:rPr 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but it works with its </a:t>
            </a:r>
            <a:r>
              <a:rPr lang="en-US" sz="24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suppliers </a:t>
            </a:r>
            <a:r>
              <a:rPr lang="en-US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companies that provide </a:t>
            </a:r>
            <a:r>
              <a:rPr 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materials and components. Some companies refer to </a:t>
            </a:r>
            <a:r>
              <a:rPr lang="en-US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their suppliers </a:t>
            </a:r>
            <a:r>
              <a:rPr 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 </a:t>
            </a:r>
            <a:r>
              <a:rPr lang="en-US" sz="24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partners</a:t>
            </a:r>
            <a:r>
              <a:rPr 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company uses </a:t>
            </a:r>
            <a:r>
              <a:rPr lang="en-US" sz="24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subcontracting </a:t>
            </a:r>
            <a:r>
              <a:rPr 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which </a:t>
            </a:r>
            <a:r>
              <a:rPr lang="en-US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means using </a:t>
            </a:r>
            <a:r>
              <a:rPr lang="en-US" sz="24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outside suppliers </a:t>
            </a:r>
            <a:r>
              <a:rPr lang="en-US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provide components and services</a:t>
            </a:r>
            <a:r>
              <a:rPr 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In other words, it uses </a:t>
            </a:r>
            <a:r>
              <a:rPr lang="en-US" sz="24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outsourcing </a:t>
            </a:r>
            <a:r>
              <a:rPr lang="en-US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rather than </a:t>
            </a:r>
            <a:r>
              <a:rPr 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doing these activities </a:t>
            </a:r>
            <a:r>
              <a:rPr lang="en-US" sz="24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in-house </a:t>
            </a:r>
            <a:r>
              <a:rPr 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within the </a:t>
            </a:r>
            <a:r>
              <a:rPr lang="en-US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company.</a:t>
            </a:r>
            <a:endParaRPr lang="ru-RU" sz="240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Supplier Management Is More than Just Negotiating Contracts - SysAi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3757196"/>
            <a:ext cx="607695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Suppliers: перевод на русский, синонимы, антонимы, произношение, примеры  предложений, транскрипция, значение, словосочетания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1413" y="3776246"/>
            <a:ext cx="4009873" cy="2838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988787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ctrTitle"/>
          </p:nvPr>
        </p:nvSpPr>
        <p:spPr>
          <a:xfrm>
            <a:off x="1073426" y="854765"/>
            <a:ext cx="10237306" cy="2007705"/>
          </a:xfrm>
        </p:spPr>
        <p:txBody>
          <a:bodyPr>
            <a:noAutofit/>
          </a:bodyPr>
          <a:lstStyle/>
          <a:p>
            <a:pPr algn="just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Just-in-time - 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just-in- time system of manufacturing (producing goods) is based on preventing waste by producing only the amount of goods needed at a particular time and not paying to produce and store more goods than are needed.</a:t>
            </a:r>
            <a:endParaRPr lang="ru-RU" sz="240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100" name="Picture 4" descr="https://static.thefabricator.com/a/adjusting-to-a-just-in-time-manufacturing-environment-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3426" y="3220277"/>
            <a:ext cx="10237306" cy="2743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04205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39234" y="1336212"/>
            <a:ext cx="6028266" cy="3880773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 costs money to keep components and goods available </a:t>
            </a:r>
            <a:r>
              <a:rPr lang="en-US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 customers </a:t>
            </a:r>
            <a:r>
              <a:rPr 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buy </a:t>
            </a:r>
            <a:r>
              <a:rPr lang="en-US" sz="24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 stock</a:t>
            </a:r>
            <a:r>
              <a:rPr 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Stocks have to be </a:t>
            </a:r>
            <a:r>
              <a:rPr lang="en-US" sz="24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financed </a:t>
            </a:r>
            <a:r>
              <a:rPr 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en-US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paid for</a:t>
            </a:r>
            <a:r>
              <a:rPr 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They also have to be </a:t>
            </a:r>
            <a:r>
              <a:rPr lang="en-US" sz="24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stored </a:t>
            </a:r>
            <a:r>
              <a:rPr 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kept in special buildings </a:t>
            </a:r>
            <a:r>
              <a:rPr lang="en-US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called </a:t>
            </a:r>
            <a:r>
              <a:rPr lang="en-US" sz="2400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warehouses </a:t>
            </a:r>
            <a:r>
              <a:rPr 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and </a:t>
            </a:r>
            <a:r>
              <a:rPr lang="en-US" sz="24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handled </a:t>
            </a:r>
            <a:r>
              <a:rPr 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moved from one place to another</a:t>
            </a:r>
            <a:r>
              <a:rPr lang="en-US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So </a:t>
            </a:r>
            <a:r>
              <a:rPr 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Dyson is asking its suppliers to provide components </a:t>
            </a:r>
            <a:r>
              <a:rPr lang="en-US" sz="2400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just-in time </a:t>
            </a:r>
            <a:r>
              <a:rPr lang="en-US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when they are needed.</a:t>
            </a:r>
          </a:p>
          <a:p>
            <a:pPr marL="0" indent="0" algn="just">
              <a:buNone/>
            </a:pPr>
            <a:r>
              <a:rPr 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This is part of </a:t>
            </a:r>
            <a:r>
              <a:rPr lang="en-US" sz="24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lean production </a:t>
            </a:r>
            <a:r>
              <a:rPr 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 </a:t>
            </a:r>
            <a:r>
              <a:rPr lang="en-US" sz="24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lean manufacturing</a:t>
            </a:r>
            <a:r>
              <a:rPr 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 which </a:t>
            </a:r>
            <a:r>
              <a:rPr 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products are made in the most </a:t>
            </a:r>
            <a:r>
              <a:rPr lang="en-US" sz="24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efficient </a:t>
            </a:r>
            <a:r>
              <a:rPr 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way – </a:t>
            </a:r>
            <a:r>
              <a:rPr lang="en-US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doing things </a:t>
            </a:r>
            <a:r>
              <a:rPr 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 quickly and cheaply as possible, without waste.</a:t>
            </a:r>
            <a:endParaRPr lang="ru-RU" sz="240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2" name="Picture 4" descr="Lean manufacturing - How Technology can contribute to increase yield in a  cabinet shop - WEB-CAB,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7375" y="2095784"/>
            <a:ext cx="4606925" cy="3121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5193573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361950" y="729555"/>
            <a:ext cx="967740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algn="ctr"/>
            <a:r>
              <a:rPr lang="en-US" sz="2400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Reference</a:t>
            </a:r>
          </a:p>
          <a:p>
            <a:pPr lvl="1" algn="ctr"/>
            <a:endParaRPr lang="en-US" sz="2400" dirty="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>
              <a:buAutoNum type="arabicPeriod"/>
            </a:pPr>
            <a:r>
              <a:rPr lang="en-US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Business </a:t>
            </a:r>
            <a:r>
              <a:rPr 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Vocabulary in use, Bill </a:t>
            </a:r>
            <a:r>
              <a:rPr lang="en-US" sz="24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Mascull</a:t>
            </a:r>
            <a:r>
              <a:rPr 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Cambridge University Press, </a:t>
            </a:r>
            <a:r>
              <a:rPr lang="en-US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2017.</a:t>
            </a:r>
          </a:p>
          <a:p>
            <a:pPr marL="342900" indent="-342900">
              <a:buAutoNum type="arabicPeriod"/>
            </a:pPr>
            <a:r>
              <a:rPr lang="en-US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Business </a:t>
            </a:r>
            <a:r>
              <a:rPr 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Vocabulary builder, Paul Emmerson, MACMILLAN, 2009</a:t>
            </a:r>
            <a:r>
              <a:rPr lang="en-US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marL="342900" indent="-342900">
              <a:buFontTx/>
              <a:buAutoNum type="arabicPeriod"/>
            </a:pPr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https://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m.boschrexroth.com</a:t>
            </a:r>
            <a:endParaRPr lang="en-US" sz="2400" dirty="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AutoNum type="arabicPeriod"/>
            </a:pPr>
            <a:r>
              <a:rPr 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hlinkClick r:id="rId3"/>
              </a:rPr>
              <a:t>https://</a:t>
            </a:r>
            <a:r>
              <a:rPr lang="en-US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hlinkClick r:id="rId3"/>
              </a:rPr>
              <a:t>www.investopedia.com</a:t>
            </a:r>
            <a:endParaRPr lang="en-US" sz="2400" dirty="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42900" indent="-342900">
              <a:buAutoNum type="arabicPeriod"/>
            </a:pPr>
            <a:endParaRPr lang="en-US" sz="2400" dirty="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194695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610784" y="2427289"/>
            <a:ext cx="8596668" cy="388077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36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 for your attention! </a:t>
            </a:r>
            <a:endParaRPr lang="ru-RU" sz="360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0575767"/>
      </p:ext>
    </p:extLst>
  </p:cSld>
  <p:clrMapOvr>
    <a:masterClrMapping/>
  </p:clrMapOvr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7249</TotalTime>
  <Words>518</Words>
  <Application>Microsoft Office PowerPoint</Application>
  <PresentationFormat>Широкоэкранный</PresentationFormat>
  <Paragraphs>34</Paragraphs>
  <Slides>13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9" baseType="lpstr">
      <vt:lpstr>Arial</vt:lpstr>
      <vt:lpstr>Calibri</vt:lpstr>
      <vt:lpstr>Times New Roman</vt:lpstr>
      <vt:lpstr>Trebuchet MS</vt:lpstr>
      <vt:lpstr>Wingdings 3</vt:lpstr>
      <vt:lpstr>Аспект</vt:lpstr>
      <vt:lpstr>Презентация PowerPoint</vt:lpstr>
      <vt:lpstr>Content</vt:lpstr>
      <vt:lpstr>Inputs   </vt:lpstr>
      <vt:lpstr>labor - workers, especially people who do practical work with their hands;  capital - wealth, esp. money used to produce more wealth through investment or a new business;     work-in-progress -  something that is being developed or suggested but that is not yet complete. </vt:lpstr>
      <vt:lpstr>goods - A commodity, tangible item that satisfies some human want or need, or something that people find useful or desirable and make an effort to acquire it.  finished goods - Materials or products which have received the final increments of value through manufacturing or processing operations, and which are being held in inventory for delivery, sale, or use.     </vt:lpstr>
      <vt:lpstr>Dyson makes vacuum cleaners. It takes raw materials like steel and plastic, and makes some of the components – or parts – used in its products. (Other components are made by other companies.) Here are some typical combinations:</vt:lpstr>
      <vt:lpstr>suppliers – a person, company or country that provides goods of a particular kind.    subcontracting - a business practice where main contractor hires additional individuals or companies called subcontractors to help complete a project.   </vt:lpstr>
      <vt:lpstr>outsourcing – the process of paying to have part of a company's work done by another company;    in-house - done by someone employed by a company on their premises, not by an outside contractor;  </vt:lpstr>
      <vt:lpstr>Презентация PowerPoint</vt:lpstr>
      <vt:lpstr>Just-in-time - a just-in- time system of manufacturing (producing goods) is based on preventing waste by producing only the amount of goods needed at a particular time and not paying to produce and store more goods than are needed.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Nodira Muxitdinova</cp:lastModifiedBy>
  <cp:revision>242</cp:revision>
  <dcterms:created xsi:type="dcterms:W3CDTF">2019-05-14T14:28:22Z</dcterms:created>
  <dcterms:modified xsi:type="dcterms:W3CDTF">2021-10-27T12:17:55Z</dcterms:modified>
</cp:coreProperties>
</file>