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5" r:id="rId1"/>
  </p:sldMasterIdLst>
  <p:notesMasterIdLst>
    <p:notesMasterId r:id="rId17"/>
  </p:notesMasterIdLst>
  <p:sldIdLst>
    <p:sldId id="256" r:id="rId2"/>
    <p:sldId id="286" r:id="rId3"/>
    <p:sldId id="269" r:id="rId4"/>
    <p:sldId id="283" r:id="rId5"/>
    <p:sldId id="273" r:id="rId6"/>
    <p:sldId id="279" r:id="rId7"/>
    <p:sldId id="282" r:id="rId8"/>
    <p:sldId id="281" r:id="rId9"/>
    <p:sldId id="274" r:id="rId10"/>
    <p:sldId id="278" r:id="rId11"/>
    <p:sldId id="276" r:id="rId12"/>
    <p:sldId id="275" r:id="rId13"/>
    <p:sldId id="285" r:id="rId14"/>
    <p:sldId id="280" r:id="rId15"/>
    <p:sldId id="28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9F0"/>
    <a:srgbClr val="E4F1FC"/>
    <a:srgbClr val="E1F9FF"/>
    <a:srgbClr val="5A5A5A"/>
    <a:srgbClr val="0B37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78"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28.10.2021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4799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6525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813686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28.10.2021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423001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28.10.2021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95734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28.10.2021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116668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28.10.2021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56023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9718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954922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C0CB076-E5A0-456E-A610-A8BC923179C8}" type="datetimeFigureOut">
              <a:rPr lang="ru-RU" smtClean="0"/>
              <a:t>28.10.2021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204283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414190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2466227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380592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50954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30772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215518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94757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C0CB076-E5A0-456E-A610-A8BC923179C8}" type="datetimeFigureOut">
              <a:rPr lang="ru-RU" smtClean="0"/>
              <a:t>28.10.2021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99646456"/>
      </p:ext>
    </p:extLst>
  </p:cSld>
  <p:clrMap bg1="dk1" tx1="lt1" bg2="dk2" tx2="lt2" accent1="accent1" accent2="accent2" accent3="accent3" accent4="accent4" accent5="accent5" accent6="accent6" hlink="hlink" folHlink="folHlink"/>
  <p:sldLayoutIdLst>
    <p:sldLayoutId id="2147483916" r:id="rId1"/>
    <p:sldLayoutId id="2147483917"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 id="2147483927" r:id="rId12"/>
    <p:sldLayoutId id="2147483928" r:id="rId13"/>
    <p:sldLayoutId id="2147483929" r:id="rId14"/>
    <p:sldLayoutId id="2147483930" r:id="rId15"/>
    <p:sldLayoutId id="2147483931" r:id="rId16"/>
    <p:sldLayoutId id="214748393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integrify.com/blog/posts/improve-corporate-governance-bp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businessenglishpod.com/" TargetMode="External"/><Relationship Id="rId2" Type="http://schemas.openxmlformats.org/officeDocument/2006/relationships/hyperlink" Target="http://www.integrify.co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49286" y="2316251"/>
            <a:ext cx="8627165" cy="2862322"/>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75000"/>
                  </a:schemeClr>
                </a:solidFill>
                <a:latin typeface="Times New Roman" panose="02020603050405020304" pitchFamily="18" charset="0"/>
                <a:cs typeface="Times New Roman" panose="02020603050405020304" pitchFamily="18" charset="0"/>
              </a:rPr>
              <a:t>Business </a:t>
            </a:r>
            <a:r>
              <a:rPr lang="en-US" sz="3600" b="1" dirty="0">
                <a:solidFill>
                  <a:schemeClr val="accent1">
                    <a:lumMod val="75000"/>
                  </a:schemeClr>
                </a:solidFill>
                <a:latin typeface="Times New Roman" panose="02020603050405020304" pitchFamily="18" charset="0"/>
                <a:cs typeface="Times New Roman" panose="02020603050405020304" pitchFamily="18" charset="0"/>
              </a:rPr>
              <a:t>English Course:</a:t>
            </a:r>
          </a:p>
          <a:p>
            <a:pPr algn="ctr"/>
            <a:r>
              <a:rPr lang="en-US" sz="3600" b="1" dirty="0" smtClean="0">
                <a:solidFill>
                  <a:schemeClr val="accent1">
                    <a:lumMod val="75000"/>
                  </a:schemeClr>
                </a:solidFill>
                <a:latin typeface="Times New Roman" panose="02020603050405020304" pitchFamily="18" charset="0"/>
                <a:cs typeface="Times New Roman" panose="02020603050405020304" pitchFamily="18" charset="0"/>
              </a:rPr>
              <a:t>Chapter </a:t>
            </a:r>
            <a:r>
              <a:rPr lang="ru-RU" sz="3600" b="1" dirty="0" smtClean="0">
                <a:solidFill>
                  <a:schemeClr val="accent1">
                    <a:lumMod val="75000"/>
                  </a:schemeClr>
                </a:solidFill>
                <a:latin typeface="Times New Roman" panose="02020603050405020304" pitchFamily="18" charset="0"/>
                <a:cs typeface="Times New Roman" panose="02020603050405020304" pitchFamily="18" charset="0"/>
              </a:rPr>
              <a:t>5</a:t>
            </a:r>
            <a:endParaRPr lang="en-US" sz="3600" b="1" dirty="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75000"/>
                  </a:schemeClr>
                </a:solidFill>
                <a:latin typeface="Times New Roman" panose="02020603050405020304" pitchFamily="18" charset="0"/>
                <a:cs typeface="Times New Roman" panose="02020603050405020304" pitchFamily="18" charset="0"/>
              </a:rPr>
              <a:t>Business philosophies </a:t>
            </a:r>
          </a:p>
          <a:p>
            <a:pPr algn="ctr"/>
            <a:r>
              <a:rPr lang="en-US" sz="3600" b="1" dirty="0">
                <a:solidFill>
                  <a:schemeClr val="accent1">
                    <a:lumMod val="75000"/>
                  </a:schemeClr>
                </a:solidFill>
                <a:latin typeface="Times New Roman" panose="02020603050405020304" pitchFamily="18" charset="0"/>
                <a:cs typeface="Times New Roman" panose="02020603050405020304" pitchFamily="18" charset="0"/>
              </a:rPr>
              <a:t>Lecturer:</a:t>
            </a:r>
            <a:r>
              <a:rPr lang="ru-RU" sz="3600" b="1" dirty="0">
                <a:solidFill>
                  <a:schemeClr val="accent1">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1">
                    <a:lumMod val="75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4486" y="163086"/>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89012" y="1009650"/>
            <a:ext cx="8534400" cy="3615267"/>
          </a:xfrm>
        </p:spPr>
        <p:txBody>
          <a:bodyPr>
            <a:normAutofit/>
          </a:bodyPr>
          <a:lstStyle/>
          <a:p>
            <a:pPr marL="0" indent="0" algn="ctr">
              <a:buNone/>
            </a:pP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Content</a:t>
            </a:r>
          </a:p>
          <a:p>
            <a:pPr marL="0" indent="0">
              <a:buNone/>
            </a:pPr>
            <a:endParaRPr lang="en-US" sz="2800" b="1" dirty="0" smtClean="0">
              <a:solidFill>
                <a:schemeClr val="accent1">
                  <a:lumMod val="75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1. </a:t>
            </a:r>
            <a:r>
              <a:rPr lang="en-US" sz="2800" b="1" dirty="0">
                <a:solidFill>
                  <a:schemeClr val="accent1">
                    <a:lumMod val="75000"/>
                  </a:schemeClr>
                </a:solidFill>
                <a:latin typeface="Times New Roman" panose="02020603050405020304" pitchFamily="18" charset="0"/>
                <a:cs typeface="Times New Roman" panose="02020603050405020304" pitchFamily="18" charset="0"/>
              </a:rPr>
              <a:t>Total quality management (TQM</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 </a:t>
            </a:r>
          </a:p>
          <a:p>
            <a:pPr marL="0" indent="0">
              <a:buNone/>
            </a:pP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2. </a:t>
            </a:r>
            <a:r>
              <a:rPr lang="en-US" sz="2800" b="1" dirty="0">
                <a:solidFill>
                  <a:schemeClr val="accent1">
                    <a:lumMod val="75000"/>
                  </a:schemeClr>
                </a:solidFill>
                <a:latin typeface="Times New Roman" panose="02020603050405020304" pitchFamily="18" charset="0"/>
                <a:cs typeface="Times New Roman" panose="02020603050405020304" pitchFamily="18" charset="0"/>
              </a:rPr>
              <a:t>Mass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customization;</a:t>
            </a:r>
            <a:endParaRPr lang="ru-RU" sz="2800" b="1" dirty="0">
              <a:solidFill>
                <a:schemeClr val="accent1">
                  <a:lumMod val="75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3. </a:t>
            </a:r>
            <a:r>
              <a:rPr lang="uz-Latn-UZ" sz="2800" b="1" dirty="0">
                <a:solidFill>
                  <a:schemeClr val="accent1">
                    <a:lumMod val="75000"/>
                  </a:schemeClr>
                </a:solidFill>
                <a:latin typeface="Times New Roman" panose="02020603050405020304" pitchFamily="18" charset="0"/>
                <a:cs typeface="Times New Roman" panose="02020603050405020304" pitchFamily="18" charset="0"/>
              </a:rPr>
              <a:t>C</a:t>
            </a:r>
            <a:r>
              <a:rPr lang="en-US" sz="2800" b="1" dirty="0" err="1">
                <a:solidFill>
                  <a:schemeClr val="accent1">
                    <a:lumMod val="75000"/>
                  </a:schemeClr>
                </a:solidFill>
                <a:latin typeface="Times New Roman" panose="02020603050405020304" pitchFamily="18" charset="0"/>
                <a:cs typeface="Times New Roman" panose="02020603050405020304" pitchFamily="18" charset="0"/>
              </a:rPr>
              <a:t>ontinuous</a:t>
            </a:r>
            <a:r>
              <a:rPr lang="en-US" sz="2800" b="1" dirty="0">
                <a:solidFill>
                  <a:schemeClr val="accent1">
                    <a:lumMod val="75000"/>
                  </a:schemeClr>
                </a:solidFill>
                <a:latin typeface="Times New Roman" panose="02020603050405020304" pitchFamily="18" charset="0"/>
                <a:cs typeface="Times New Roman" panose="02020603050405020304" pitchFamily="18" charset="0"/>
              </a:rPr>
              <a:t>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improvement; </a:t>
            </a:r>
          </a:p>
          <a:p>
            <a:pPr marL="0" indent="0">
              <a:buNone/>
            </a:pP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4. </a:t>
            </a:r>
            <a:r>
              <a:rPr lang="en-US" sz="2800" b="1" dirty="0">
                <a:solidFill>
                  <a:schemeClr val="accent1">
                    <a:lumMod val="75000"/>
                  </a:schemeClr>
                </a:solidFill>
                <a:latin typeface="Times New Roman" panose="02020603050405020304" pitchFamily="18" charset="0"/>
                <a:cs typeface="Times New Roman" panose="02020603050405020304" pitchFamily="18" charset="0"/>
              </a:rPr>
              <a:t>BPR – Business process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re-engineering. </a:t>
            </a:r>
            <a:endParaRPr lang="ru-RU" sz="2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963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5953760" y="1411139"/>
            <a:ext cx="5655114" cy="2856061"/>
          </a:xfrm>
        </p:spPr>
        <p:txBody>
          <a:bodyPr>
            <a:noAutofit/>
          </a:bodyPr>
          <a:lstStyle/>
          <a:p>
            <a:pPr algn="just"/>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TQM - </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A core definition of total quality management (TQM) describes a management approach to long-term success through customer satisfaction. In a TQM effort, all members of an organization participate in improving processes, products, services, and the culture in which they work.</a:t>
            </a: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endParaRPr lang="ru-RU" sz="2400" cap="none"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2" name="Объект 1"/>
          <p:cNvSpPr>
            <a:spLocks noGrp="1"/>
          </p:cNvSpPr>
          <p:nvPr>
            <p:ph idx="1"/>
          </p:nvPr>
        </p:nvSpPr>
        <p:spPr>
          <a:xfrm>
            <a:off x="693224" y="4485641"/>
            <a:ext cx="11356536" cy="2179320"/>
          </a:xfrm>
        </p:spPr>
        <p:txBody>
          <a:bodyPr>
            <a:normAutofit/>
          </a:bodyPr>
          <a:lstStyle/>
          <a:p>
            <a:pPr marL="0" indent="0">
              <a:buNone/>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For example: An important feature of our TQM system is that every employee in our company feels responsibility for customer satisfaction.</a:t>
            </a:r>
            <a:endParaRPr lang="ru-RU" sz="28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8" name="Picture 4" descr="https://4improvement.one/images/sampledata/asimages/popular-info/Total_Quality_Managem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551" y="903564"/>
            <a:ext cx="5394693" cy="3582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62432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52" y="1806785"/>
            <a:ext cx="10898188" cy="3615267"/>
          </a:xfrm>
        </p:spPr>
        <p:txBody>
          <a:bodyPr>
            <a:noAutofit/>
          </a:bodyPr>
          <a:lstStyle/>
          <a:p>
            <a:pPr>
              <a:buFont typeface="Wingdings" panose="05000000000000000000" pitchFamily="2" charset="2"/>
              <a:buChar char="v"/>
            </a:pPr>
            <a:r>
              <a:rPr lang="en-US" sz="2800" dirty="0">
                <a:solidFill>
                  <a:schemeClr val="accent1">
                    <a:lumMod val="75000"/>
                  </a:schemeClr>
                </a:solidFill>
                <a:latin typeface="Times New Roman" panose="02020603050405020304" pitchFamily="18" charset="0"/>
                <a:cs typeface="Times New Roman" panose="02020603050405020304" pitchFamily="18" charset="0"/>
              </a:rPr>
              <a:t>Total quality management (TQM) is an ongoing process of detecting and reducing or eliminating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errors.</a:t>
            </a:r>
          </a:p>
          <a:p>
            <a:pPr>
              <a:buFont typeface="Wingdings" panose="05000000000000000000" pitchFamily="2" charset="2"/>
              <a:buChar char="v"/>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It </a:t>
            </a:r>
            <a:r>
              <a:rPr lang="en-US" sz="2800" dirty="0">
                <a:solidFill>
                  <a:schemeClr val="accent1">
                    <a:lumMod val="75000"/>
                  </a:schemeClr>
                </a:solidFill>
                <a:latin typeface="Times New Roman" panose="02020603050405020304" pitchFamily="18" charset="0"/>
                <a:cs typeface="Times New Roman" panose="02020603050405020304" pitchFamily="18" charset="0"/>
              </a:rPr>
              <a:t>is used to streamline supply chain management, improve customer service, and ensure that employees are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trained.</a:t>
            </a:r>
          </a:p>
          <a:p>
            <a:pPr>
              <a:buFont typeface="Wingdings" panose="05000000000000000000" pitchFamily="2" charset="2"/>
              <a:buChar char="v"/>
            </a:pP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The </a:t>
            </a:r>
            <a:r>
              <a:rPr lang="en-US" sz="2800" dirty="0">
                <a:solidFill>
                  <a:schemeClr val="accent1">
                    <a:lumMod val="75000"/>
                  </a:schemeClr>
                </a:solidFill>
                <a:latin typeface="Times New Roman" panose="02020603050405020304" pitchFamily="18" charset="0"/>
                <a:cs typeface="Times New Roman" panose="02020603050405020304" pitchFamily="18" charset="0"/>
              </a:rPr>
              <a:t>focus is to improve the quality of an organization's outputs, including goods and services, through the continual improvement of internal practices. </a:t>
            </a:r>
          </a:p>
          <a:p>
            <a:pPr>
              <a:buFont typeface="Wingdings" panose="05000000000000000000" pitchFamily="2" charset="2"/>
              <a:buChar char="v"/>
            </a:pPr>
            <a:r>
              <a:rPr lang="en-US" sz="2800" dirty="0">
                <a:solidFill>
                  <a:schemeClr val="accent1">
                    <a:lumMod val="75000"/>
                  </a:schemeClr>
                </a:solidFill>
                <a:latin typeface="Times New Roman" panose="02020603050405020304" pitchFamily="18" charset="0"/>
                <a:cs typeface="Times New Roman" panose="02020603050405020304" pitchFamily="18" charset="0"/>
              </a:rPr>
              <a:t>Total quality management aims to hold all parties involved in the production process accountable for the overall quality of the final product or service.</a:t>
            </a:r>
          </a:p>
          <a:p>
            <a:endParaRPr lang="ru-RU" sz="2800" dirty="0"/>
          </a:p>
        </p:txBody>
      </p:sp>
    </p:spTree>
    <p:extLst>
      <p:ext uri="{BB962C8B-B14F-4D97-AF65-F5344CB8AC3E}">
        <p14:creationId xmlns:p14="http://schemas.microsoft.com/office/powerpoint/2010/main" val="2964832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5373731" y="3243876"/>
            <a:ext cx="6342045" cy="2154513"/>
          </a:xfrm>
        </p:spPr>
        <p:txBody>
          <a:bodyPr>
            <a:noAutofit/>
          </a:bodyPr>
          <a:lstStyle/>
          <a:p>
            <a:pPr algn="just"/>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Specifications</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 – a detailed description of how something should be done, made, etc.   </a:t>
            </a:r>
            <a:b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Exact statement of the particular needs to be satisfied, or essential characteristics that a customer requires (in a good, material, method, process, service, system, or work) and which a vendor must deliver. </a:t>
            </a:r>
            <a:b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br>
            <a:endParaRPr lang="ru-RU" sz="2800" cap="none"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8194" name="Picture 2" descr="https://www.mobolist.net/infographic/img/GalaxyA50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90179" y="12185374"/>
            <a:ext cx="42763173" cy="61139111"/>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323" y="1916045"/>
            <a:ext cx="4441466" cy="33311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3664798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694859" y="3305245"/>
            <a:ext cx="5864967" cy="2387600"/>
          </a:xfrm>
          <a:noFill/>
          <a:ln>
            <a:noFill/>
          </a:ln>
        </p:spPr>
        <p:txBody>
          <a:bodyPr>
            <a:noAutofit/>
          </a:bodyPr>
          <a:lstStyle/>
          <a:p>
            <a:pPr algn="just"/>
            <a: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t>Zero defects – </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a system that tries to make certain that a company’s products or services contain no problems that will cause them not to work correctly.</a:t>
            </a:r>
            <a: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br>
            <a: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br>
            <a: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t>Right first time -</a:t>
            </a:r>
            <a:r>
              <a:rPr lang="ru-RU" sz="2800" b="1"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if something is done right first time, it is done perfectly every time, and no time and money is wasted correcting errors caused by doing it too fast or without controlling quality.</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400" dirty="0" smtClean="0">
                <a:solidFill>
                  <a:schemeClr val="accent1">
                    <a:lumMod val="75000"/>
                  </a:schemeClr>
                </a:solidFill>
                <a:latin typeface="Times New Roman" panose="02020603050405020304" pitchFamily="18" charset="0"/>
                <a:cs typeface="Times New Roman" panose="02020603050405020304" pitchFamily="18" charset="0"/>
              </a:rPr>
            </a:br>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6" name="Picture 2" descr="https://cdn.vdocuments.us/img/1200x630/reader011/image/20190105/55a5a5931a28abf50f8b46a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1850" y="1033153"/>
            <a:ext cx="5657232" cy="376447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2745502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73898" y="553580"/>
            <a:ext cx="6265228" cy="5572760"/>
          </a:xfrm>
        </p:spPr>
        <p:txBody>
          <a:bodyPr>
            <a:normAutofit lnSpcReduction="10000"/>
          </a:bodyPr>
          <a:lstStyle/>
          <a:p>
            <a:pPr marL="0" indent="0" algn="just">
              <a:buNone/>
            </a:pPr>
            <a:r>
              <a:rPr lang="en-US" sz="2400" dirty="0">
                <a:solidFill>
                  <a:schemeClr val="accent1">
                    <a:lumMod val="75000"/>
                  </a:schemeClr>
                </a:solidFill>
                <a:latin typeface="Times New Roman" panose="02020603050405020304" pitchFamily="18" charset="0"/>
                <a:cs typeface="Times New Roman" panose="02020603050405020304" pitchFamily="18" charset="0"/>
              </a:rPr>
              <a:t>Tom Dryden, of Dryden Vacuum Cleaners, believes in quality: “The specifications or specs of a product are exact instructions about its design, including its dimensions (size), how it is to be made, the materials to be used, etc. The objective of quality control is conformity to specifications, the idea that the product should be made exactly as it was intended, with zero defects: no faults at all. Things should be done right first time so we don’t have to correct mistakes later in a process of reworking. We do spot checks every few minutes during production to ensure everything is going well. We have a system of total quality management (TQM), including quality circles: groups of employees who meet regularly to suggest improvements”. </a:t>
            </a:r>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6" name="Picture 2" descr="Total Quality Management (TQM) - Library &amp;amp; Information Science Net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429" y="954223"/>
            <a:ext cx="5269865" cy="40577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939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31962" y="81381"/>
            <a:ext cx="8534400" cy="647700"/>
          </a:xfrm>
        </p:spPr>
        <p:txBody>
          <a:bodyPr>
            <a:normAutofit/>
          </a:bodyPr>
          <a:lstStyle/>
          <a:p>
            <a:pPr marL="0" indent="0" algn="ctr">
              <a:buNone/>
            </a:pPr>
            <a:r>
              <a:rPr lang="en-US" sz="3200" b="1" dirty="0">
                <a:solidFill>
                  <a:srgbClr val="002060"/>
                </a:solidFill>
                <a:latin typeface="Times New Roman" panose="02020603050405020304" pitchFamily="18" charset="0"/>
                <a:cs typeface="Times New Roman" panose="02020603050405020304" pitchFamily="18" charset="0"/>
              </a:rPr>
              <a:t>Mass customization</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787796" y="571501"/>
            <a:ext cx="10794604" cy="6124754"/>
          </a:xfrm>
          <a:prstGeom prst="rect">
            <a:avLst/>
          </a:prstGeom>
        </p:spPr>
        <p:txBody>
          <a:bodyPr wrap="square">
            <a:spAutoFit/>
          </a:bodyPr>
          <a:lstStyle/>
          <a:p>
            <a:pPr algn="just"/>
            <a:r>
              <a:rPr lang="en-US" sz="2800" b="1" dirty="0">
                <a:solidFill>
                  <a:schemeClr val="accent1">
                    <a:lumMod val="75000"/>
                  </a:schemeClr>
                </a:solidFill>
                <a:latin typeface="Times New Roman" panose="02020603050405020304" pitchFamily="18" charset="0"/>
                <a:cs typeface="Times New Roman" panose="02020603050405020304" pitchFamily="18" charset="0"/>
              </a:rPr>
              <a:t>Production lines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are good</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for </a:t>
            </a:r>
            <a:r>
              <a:rPr lang="en-US" sz="2800" b="1" dirty="0">
                <a:solidFill>
                  <a:schemeClr val="accent1">
                    <a:lumMod val="75000"/>
                  </a:schemeClr>
                </a:solidFill>
                <a:latin typeface="Times New Roman" panose="02020603050405020304" pitchFamily="18" charset="0"/>
                <a:cs typeface="Times New Roman" panose="02020603050405020304" pitchFamily="18" charset="0"/>
              </a:rPr>
              <a:t>mass production </a:t>
            </a:r>
            <a:r>
              <a:rPr lang="en-US" sz="2800" dirty="0">
                <a:solidFill>
                  <a:schemeClr val="accent1">
                    <a:lumMod val="75000"/>
                  </a:schemeClr>
                </a:solidFill>
                <a:latin typeface="Times New Roman" panose="02020603050405020304" pitchFamily="18" charset="0"/>
                <a:cs typeface="Times New Roman" panose="02020603050405020304" pitchFamily="18" charset="0"/>
              </a:rPr>
              <a:t>– producing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large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numbers </a:t>
            </a:r>
            <a:r>
              <a:rPr lang="en-US" sz="2800" dirty="0">
                <a:solidFill>
                  <a:schemeClr val="accent1">
                    <a:lumMod val="75000"/>
                  </a:schemeClr>
                </a:solidFill>
                <a:latin typeface="Times New Roman" panose="02020603050405020304" pitchFamily="18" charset="0"/>
                <a:cs typeface="Times New Roman" panose="02020603050405020304" pitchFamily="18" charset="0"/>
              </a:rPr>
              <a:t>of similar products.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Manufacturers</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try </a:t>
            </a:r>
            <a:r>
              <a:rPr lang="en-US" sz="2800" dirty="0">
                <a:solidFill>
                  <a:schemeClr val="accent1">
                    <a:lumMod val="75000"/>
                  </a:schemeClr>
                </a:solidFill>
                <a:latin typeface="Times New Roman" panose="02020603050405020304" pitchFamily="18" charset="0"/>
                <a:cs typeface="Times New Roman" panose="02020603050405020304" pitchFamily="18" charset="0"/>
              </a:rPr>
              <a:t>to make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standard</a:t>
            </a:r>
            <a:r>
              <a:rPr lang="uz-Cyrl-UZ" sz="28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products</a:t>
            </a:r>
            <a:r>
              <a:rPr lang="en-US" sz="2800" dirty="0">
                <a:solidFill>
                  <a:schemeClr val="accent1">
                    <a:lumMod val="75000"/>
                  </a:schemeClr>
                </a:solidFill>
                <a:latin typeface="Times New Roman" panose="02020603050405020304" pitchFamily="18" charset="0"/>
                <a:cs typeface="Times New Roman" panose="02020603050405020304" pitchFamily="18" charset="0"/>
              </a:rPr>
              <a:t>, with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few</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variations</a:t>
            </a:r>
            <a:r>
              <a:rPr lang="en-US" sz="2800" dirty="0">
                <a:solidFill>
                  <a:schemeClr val="accent1">
                    <a:lumMod val="75000"/>
                  </a:schemeClr>
                </a:solidFill>
                <a:latin typeface="Times New Roman" panose="02020603050405020304" pitchFamily="18" charset="0"/>
                <a:cs typeface="Times New Roman" panose="02020603050405020304" pitchFamily="18" charset="0"/>
              </a:rPr>
              <a:t>, that as many people as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possible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will </a:t>
            </a:r>
            <a:r>
              <a:rPr lang="en-US" sz="2800" dirty="0">
                <a:solidFill>
                  <a:schemeClr val="accent1">
                    <a:lumMod val="75000"/>
                  </a:schemeClr>
                </a:solidFill>
                <a:latin typeface="Times New Roman" panose="02020603050405020304" pitchFamily="18" charset="0"/>
                <a:cs typeface="Times New Roman" panose="02020603050405020304" pitchFamily="18" charset="0"/>
              </a:rPr>
              <a:t>want to buy. </a:t>
            </a:r>
            <a:r>
              <a:rPr lang="en-US" sz="2800" b="1" dirty="0">
                <a:solidFill>
                  <a:schemeClr val="accent1">
                    <a:lumMod val="75000"/>
                  </a:schemeClr>
                </a:solidFill>
                <a:latin typeface="Times New Roman" panose="02020603050405020304" pitchFamily="18" charset="0"/>
                <a:cs typeface="Times New Roman" panose="02020603050405020304" pitchFamily="18" charset="0"/>
              </a:rPr>
              <a:t>Standardization </a:t>
            </a:r>
            <a:r>
              <a:rPr lang="en-US" sz="2800" dirty="0">
                <a:solidFill>
                  <a:schemeClr val="accent1">
                    <a:lumMod val="75000"/>
                  </a:schemeClr>
                </a:solidFill>
                <a:latin typeface="Times New Roman" panose="02020603050405020304" pitchFamily="18" charset="0"/>
                <a:cs typeface="Times New Roman" panose="02020603050405020304" pitchFamily="18" charset="0"/>
              </a:rPr>
              <a:t>is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the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most </a:t>
            </a:r>
            <a:r>
              <a:rPr lang="en-US" sz="2800" dirty="0">
                <a:solidFill>
                  <a:schemeClr val="accent1">
                    <a:lumMod val="75000"/>
                  </a:schemeClr>
                </a:solidFill>
                <a:latin typeface="Times New Roman" panose="02020603050405020304" pitchFamily="18" charset="0"/>
                <a:cs typeface="Times New Roman" panose="02020603050405020304" pitchFamily="18" charset="0"/>
              </a:rPr>
              <a:t>important factor.</a:t>
            </a:r>
          </a:p>
          <a:p>
            <a:pPr algn="just"/>
            <a:r>
              <a:rPr lang="en-US" sz="2800" b="1" dirty="0">
                <a:solidFill>
                  <a:schemeClr val="accent1">
                    <a:lumMod val="75000"/>
                  </a:schemeClr>
                </a:solidFill>
                <a:latin typeface="Times New Roman" panose="02020603050405020304" pitchFamily="18" charset="0"/>
                <a:cs typeface="Times New Roman" panose="02020603050405020304" pitchFamily="18" charset="0"/>
              </a:rPr>
              <a:t>Custom-built </a:t>
            </a:r>
            <a:r>
              <a:rPr lang="en-US" sz="2800" dirty="0">
                <a:solidFill>
                  <a:schemeClr val="accent1">
                    <a:lumMod val="75000"/>
                  </a:schemeClr>
                </a:solidFill>
                <a:latin typeface="Times New Roman" panose="02020603050405020304" pitchFamily="18" charset="0"/>
                <a:cs typeface="Times New Roman" panose="02020603050405020304" pitchFamily="18" charset="0"/>
              </a:rPr>
              <a:t>or </a:t>
            </a:r>
            <a:r>
              <a:rPr lang="en-US" sz="2800" b="1" dirty="0">
                <a:solidFill>
                  <a:schemeClr val="accent1">
                    <a:lumMod val="75000"/>
                  </a:schemeClr>
                </a:solidFill>
                <a:latin typeface="Times New Roman" panose="02020603050405020304" pitchFamily="18" charset="0"/>
                <a:cs typeface="Times New Roman" panose="02020603050405020304" pitchFamily="18" charset="0"/>
              </a:rPr>
              <a:t>tailor-made </a:t>
            </a:r>
            <a:r>
              <a:rPr lang="en-US" sz="2800" dirty="0">
                <a:solidFill>
                  <a:schemeClr val="accent1">
                    <a:lumMod val="75000"/>
                  </a:schemeClr>
                </a:solidFill>
                <a:latin typeface="Times New Roman" panose="02020603050405020304" pitchFamily="18" charset="0"/>
                <a:cs typeface="Times New Roman" panose="02020603050405020304" pitchFamily="18" charset="0"/>
              </a:rPr>
              <a:t>products</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algn="just"/>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where each product is</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made </a:t>
            </a:r>
            <a:r>
              <a:rPr lang="en-US" sz="2800" dirty="0">
                <a:solidFill>
                  <a:schemeClr val="accent1">
                    <a:lumMod val="75000"/>
                  </a:schemeClr>
                </a:solidFill>
                <a:latin typeface="Times New Roman" panose="02020603050405020304" pitchFamily="18" charset="0"/>
                <a:cs typeface="Times New Roman" panose="02020603050405020304" pitchFamily="18" charset="0"/>
              </a:rPr>
              <a:t>to meet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the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800" dirty="0" smtClean="0">
              <a:solidFill>
                <a:schemeClr val="accent1">
                  <a:lumMod val="75000"/>
                </a:schemeClr>
              </a:solidFill>
              <a:latin typeface="Times New Roman" panose="02020603050405020304" pitchFamily="18" charset="0"/>
              <a:cs typeface="Times New Roman" panose="02020603050405020304" pitchFamily="18" charset="0"/>
            </a:endParaRPr>
          </a:p>
          <a:p>
            <a:pPr algn="just"/>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specifications</a:t>
            </a:r>
            <a:r>
              <a:rPr lang="en-US" sz="2800" b="1" dirty="0">
                <a:solidFill>
                  <a:schemeClr val="accent1">
                    <a:lumMod val="75000"/>
                  </a:schemeClr>
                </a:solidFill>
                <a:latin typeface="Times New Roman" panose="02020603050405020304" pitchFamily="18" charset="0"/>
                <a:cs typeface="Times New Roman" panose="02020603050405020304" pitchFamily="18" charset="0"/>
              </a:rPr>
              <a:t>,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requirements </a:t>
            </a:r>
            <a:r>
              <a:rPr lang="en-US" sz="2800" dirty="0">
                <a:solidFill>
                  <a:schemeClr val="accent1">
                    <a:lumMod val="75000"/>
                  </a:schemeClr>
                </a:solidFill>
                <a:latin typeface="Times New Roman" panose="02020603050405020304" pitchFamily="18" charset="0"/>
                <a:cs typeface="Times New Roman" panose="02020603050405020304" pitchFamily="18" charset="0"/>
              </a:rPr>
              <a:t>or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needs</a:t>
            </a:r>
            <a:r>
              <a:rPr lang="uz-Cyrl-UZ" sz="2800" b="1"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800" b="1" dirty="0" smtClean="0">
              <a:solidFill>
                <a:schemeClr val="accent1">
                  <a:lumMod val="75000"/>
                </a:schemeClr>
              </a:solidFill>
              <a:latin typeface="Times New Roman" panose="02020603050405020304" pitchFamily="18" charset="0"/>
              <a:cs typeface="Times New Roman" panose="02020603050405020304" pitchFamily="18" charset="0"/>
            </a:endParaRPr>
          </a:p>
          <a:p>
            <a:pPr algn="just"/>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of </a:t>
            </a:r>
            <a:r>
              <a:rPr lang="en-US" sz="2800" dirty="0">
                <a:solidFill>
                  <a:schemeClr val="accent1">
                    <a:lumMod val="75000"/>
                  </a:schemeClr>
                </a:solidFill>
                <a:latin typeface="Times New Roman" panose="02020603050405020304" pitchFamily="18" charset="0"/>
                <a:cs typeface="Times New Roman" panose="02020603050405020304" pitchFamily="18" charset="0"/>
              </a:rPr>
              <a:t>a particular customer,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are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more expensive</a:t>
            </a:r>
          </a:p>
          <a:p>
            <a:pPr algn="just"/>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to </a:t>
            </a:r>
            <a:r>
              <a:rPr lang="en-US" sz="2800" dirty="0">
                <a:solidFill>
                  <a:schemeClr val="accent1">
                    <a:lumMod val="75000"/>
                  </a:schemeClr>
                </a:solidFill>
                <a:latin typeface="Times New Roman" panose="02020603050405020304" pitchFamily="18" charset="0"/>
                <a:cs typeface="Times New Roman" panose="02020603050405020304" pitchFamily="18" charset="0"/>
              </a:rPr>
              <a:t>produce, of course.</a:t>
            </a:r>
          </a:p>
          <a:p>
            <a:pPr algn="just"/>
            <a:r>
              <a:rPr lang="en-US" sz="2800" dirty="0">
                <a:solidFill>
                  <a:schemeClr val="accent1">
                    <a:lumMod val="75000"/>
                  </a:schemeClr>
                </a:solidFill>
                <a:latin typeface="Times New Roman" panose="02020603050405020304" pitchFamily="18" charset="0"/>
                <a:cs typeface="Times New Roman" panose="02020603050405020304" pitchFamily="18" charset="0"/>
              </a:rPr>
              <a:t>The management thinker Joseph Pine and others talk about the possibilities of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mass</a:t>
            </a:r>
            <a:r>
              <a:rPr lang="uz-Cyrl-UZ" sz="28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customization</a:t>
            </a:r>
            <a:r>
              <a:rPr lang="en-US" sz="2800" dirty="0">
                <a:solidFill>
                  <a:schemeClr val="accent1">
                    <a:lumMod val="75000"/>
                  </a:schemeClr>
                </a:solidFill>
                <a:latin typeface="Times New Roman" panose="02020603050405020304" pitchFamily="18" charset="0"/>
                <a:cs typeface="Times New Roman" panose="02020603050405020304" pitchFamily="18" charset="0"/>
              </a:rPr>
              <a:t>, where products are made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in</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large </a:t>
            </a:r>
            <a:r>
              <a:rPr lang="en-US" sz="2800" dirty="0">
                <a:solidFill>
                  <a:schemeClr val="accent1">
                    <a:lumMod val="75000"/>
                  </a:schemeClr>
                </a:solidFill>
                <a:latin typeface="Times New Roman" panose="02020603050405020304" pitchFamily="18" charset="0"/>
                <a:cs typeface="Times New Roman" panose="02020603050405020304" pitchFamily="18" charset="0"/>
              </a:rPr>
              <a:t>quantities, but each one is made to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the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specifications </a:t>
            </a:r>
            <a:r>
              <a:rPr lang="en-US" sz="2800" dirty="0">
                <a:solidFill>
                  <a:schemeClr val="accent1">
                    <a:lumMod val="75000"/>
                  </a:schemeClr>
                </a:solidFill>
                <a:latin typeface="Times New Roman" panose="02020603050405020304" pitchFamily="18" charset="0"/>
                <a:cs typeface="Times New Roman" panose="02020603050405020304" pitchFamily="18" charset="0"/>
              </a:rPr>
              <a:t>of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the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buyer </a:t>
            </a:r>
            <a:r>
              <a:rPr lang="en-US" sz="2800" dirty="0">
                <a:solidFill>
                  <a:schemeClr val="accent1">
                    <a:lumMod val="75000"/>
                  </a:schemeClr>
                </a:solidFill>
                <a:latin typeface="Times New Roman" panose="02020603050405020304" pitchFamily="18" charset="0"/>
                <a:cs typeface="Times New Roman" panose="02020603050405020304" pitchFamily="18" charset="0"/>
              </a:rPr>
              <a:t>– the person or organization buying it. Dell Computers,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where</a:t>
            </a:r>
            <a:r>
              <a:rPr lang="uz-Cyrl-UZ" sz="28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each </a:t>
            </a:r>
            <a:r>
              <a:rPr lang="en-US" sz="2800" dirty="0">
                <a:solidFill>
                  <a:schemeClr val="accent1">
                    <a:lumMod val="75000"/>
                  </a:schemeClr>
                </a:solidFill>
                <a:latin typeface="Times New Roman" panose="02020603050405020304" pitchFamily="18" charset="0"/>
                <a:cs typeface="Times New Roman" panose="02020603050405020304" pitchFamily="18" charset="0"/>
              </a:rPr>
              <a:t>computer is made for a particular buyer, is the best-known example of this.</a:t>
            </a:r>
            <a:endParaRPr lang="ru-RU" sz="28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6" name="Picture 2" descr="Custom Built Surly Ice Cream Truck - Medium - Milwaukee Surly Dealer -  Everyday Cycles LL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8475" y="1943100"/>
            <a:ext cx="3311525" cy="24836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0940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5767689" y="3855898"/>
            <a:ext cx="5864967" cy="2387600"/>
          </a:xfrm>
        </p:spPr>
        <p:txBody>
          <a:bodyPr>
            <a:noAutofit/>
          </a:bodyPr>
          <a:lstStyle/>
          <a:p>
            <a:pPr algn="just"/>
            <a:r>
              <a:rPr lang="uz-Latn-UZ" sz="2800" b="1" cap="none" dirty="0" smtClean="0">
                <a:solidFill>
                  <a:srgbClr val="002060"/>
                </a:solidFill>
                <a:latin typeface="Times New Roman" panose="02020603050405020304" pitchFamily="18" charset="0"/>
                <a:cs typeface="Times New Roman" panose="02020603050405020304" pitchFamily="18" charset="0"/>
              </a:rPr>
              <a:t>C</a:t>
            </a:r>
            <a:r>
              <a:rPr lang="en-US" sz="2800" b="1" cap="none" dirty="0" err="1" smtClean="0">
                <a:solidFill>
                  <a:schemeClr val="accent1">
                    <a:lumMod val="75000"/>
                  </a:schemeClr>
                </a:solidFill>
                <a:latin typeface="Times New Roman" panose="02020603050405020304" pitchFamily="18" charset="0"/>
                <a:cs typeface="Times New Roman" panose="02020603050405020304" pitchFamily="18" charset="0"/>
              </a:rPr>
              <a:t>ontinuous</a:t>
            </a: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improvement </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 the process of making regular small changes and improvements to the products, services, etc. </a:t>
            </a:r>
            <a:r>
              <a:rPr lang="en-US" sz="2800" cap="none" dirty="0">
                <a:solidFill>
                  <a:schemeClr val="accent1">
                    <a:lumMod val="75000"/>
                  </a:schemeClr>
                </a:solidFill>
                <a:latin typeface="Times New Roman" panose="02020603050405020304" pitchFamily="18" charset="0"/>
                <a:cs typeface="Times New Roman" panose="02020603050405020304" pitchFamily="18" charset="0"/>
              </a:rPr>
              <a:t>o</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f a company rather than a few big changes.</a:t>
            </a:r>
            <a:b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Enhancement – </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a change or a process of change, that improves something or increases its value.</a:t>
            </a:r>
            <a:b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uz-Latn-UZ" sz="2800" b="1" cap="none" dirty="0" smtClean="0">
                <a:solidFill>
                  <a:schemeClr val="accent1">
                    <a:lumMod val="75000"/>
                  </a:schemeClr>
                </a:solidFill>
                <a:latin typeface="Times New Roman" panose="02020603050405020304" pitchFamily="18" charset="0"/>
                <a:cs typeface="Times New Roman" panose="02020603050405020304" pitchFamily="18" charset="0"/>
              </a:rPr>
              <a:t>Kaizen </a:t>
            </a:r>
            <a:r>
              <a:rPr lang="uz-Latn-UZ" sz="2800" cap="none" dirty="0" smtClean="0">
                <a:solidFill>
                  <a:schemeClr val="accent1">
                    <a:lumMod val="75000"/>
                  </a:schemeClr>
                </a:solidFill>
                <a:latin typeface="Times New Roman" panose="02020603050405020304" pitchFamily="18" charset="0"/>
                <a:cs typeface="Times New Roman" panose="02020603050405020304" pitchFamily="18" charset="0"/>
              </a:rPr>
              <a:t>– a Japanese way of running a company by always trying to improve the way people work and they do</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a:t>
            </a:r>
            <a:endParaRPr lang="ru-RU" sz="2800" cap="none"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6" name="Picture 2" descr="https://blog.enargroup.com/wp-content/uploads/2018/12/Continuous-improvemen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3182" y="324434"/>
            <a:ext cx="3558209" cy="3080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leanup.pl/wp-content/uploads/2014/06/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3182" y="3404634"/>
            <a:ext cx="3558209" cy="26406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5504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1317283" y="-510639"/>
            <a:ext cx="9959888" cy="2909888"/>
          </a:xfrm>
        </p:spPr>
        <p:txBody>
          <a:bodyPr>
            <a:noAutofit/>
          </a:bodyPr>
          <a:lstStyle/>
          <a:p>
            <a:pPr algn="just"/>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Mystery shoppers – </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someone employed to test the service in shops and businesses by pretending to be a normal customer</a:t>
            </a:r>
            <a:r>
              <a:rPr lang="uz-Cyrl-UZ" sz="2800" cap="none" dirty="0" smtClean="0">
                <a:solidFill>
                  <a:schemeClr val="accent1">
                    <a:lumMod val="75000"/>
                  </a:schemeClr>
                </a:solidFill>
                <a:latin typeface="Times New Roman" panose="02020603050405020304" pitchFamily="18" charset="0"/>
                <a:cs typeface="Times New Roman" panose="02020603050405020304" pitchFamily="18" charset="0"/>
              </a:rPr>
              <a:t>.</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400" dirty="0" smtClean="0">
                <a:solidFill>
                  <a:schemeClr val="accent1">
                    <a:lumMod val="75000"/>
                  </a:schemeClr>
                </a:solidFill>
                <a:latin typeface="Times New Roman" panose="02020603050405020304" pitchFamily="18" charset="0"/>
                <a:cs typeface="Times New Roman" panose="02020603050405020304" pitchFamily="18" charset="0"/>
              </a:rPr>
            </a:br>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2050" name="Picture 2" descr="https://images.unsplash.com/photo-1482304651556-cb27a6fb596a?ixlib=rb-1.2.1&amp;amp;q=80&amp;amp;fm=jpg&amp;amp;crop=entropy&amp;amp;cs=tinysrgb&amp;amp;w=1080&amp;amp;fit=max&amp;amp;ixid=eyJhcHBfaWQiOjM2NTI5f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84956" y="0"/>
            <a:ext cx="8792677" cy="62541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toppress.kz/images/49823wide1555909530812.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984" y="2494251"/>
            <a:ext cx="5464727" cy="2980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806937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452972" y="5849469"/>
            <a:ext cx="5963478" cy="2387600"/>
          </a:xfrm>
        </p:spPr>
        <p:txBody>
          <a:bodyPr>
            <a:noAutofit/>
          </a:bodyPr>
          <a:lstStyle/>
          <a:p>
            <a:pPr algn="just"/>
            <a:r>
              <a:rPr lang="en-US" sz="2600" b="1" cap="none" dirty="0" smtClean="0">
                <a:solidFill>
                  <a:schemeClr val="accent1">
                    <a:lumMod val="75000"/>
                  </a:schemeClr>
                </a:solidFill>
                <a:latin typeface="Times New Roman" panose="02020603050405020304" pitchFamily="18" charset="0"/>
                <a:cs typeface="Times New Roman" panose="02020603050405020304" pitchFamily="18" charset="0"/>
              </a:rPr>
              <a:t>Benchmarking – </a:t>
            </a:r>
            <a: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t>a measurement of the quality of an organization's policies, products, programs, strategies, etc., And their comparison with standard measurements.</a:t>
            </a:r>
            <a:b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t>The objectives of benchmarking are (1) to determine what and where improvements are called for, (2) to analyze how other organizations achieve their high performance levels, and </a:t>
            </a:r>
            <a:r>
              <a:rPr lang="en-US" sz="2600" cap="none" dirty="0" smtClean="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t>3) to use this information to improve performance </a:t>
            </a:r>
            <a:b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600" b="1" cap="none" dirty="0" smtClean="0">
                <a:solidFill>
                  <a:schemeClr val="accent1">
                    <a:lumMod val="75000"/>
                  </a:schemeClr>
                </a:solidFill>
                <a:latin typeface="Times New Roman" panose="02020603050405020304" pitchFamily="18" charset="0"/>
                <a:cs typeface="Times New Roman" panose="02020603050405020304" pitchFamily="18" charset="0"/>
              </a:rPr>
              <a:t>best practice – </a:t>
            </a:r>
            <a:r>
              <a:rPr lang="en-US" sz="2600" cap="none" dirty="0" smtClean="0">
                <a:solidFill>
                  <a:schemeClr val="accent1">
                    <a:lumMod val="75000"/>
                  </a:schemeClr>
                </a:solidFill>
                <a:latin typeface="Times New Roman" panose="02020603050405020304" pitchFamily="18" charset="0"/>
                <a:cs typeface="Times New Roman" panose="02020603050405020304" pitchFamily="18" charset="0"/>
              </a:rPr>
              <a:t>the way of running a business or providing a service that is recognized as correct or most effective.</a:t>
            </a:r>
            <a:r>
              <a:rPr lang="en-US" sz="2600" dirty="0">
                <a:solidFill>
                  <a:schemeClr val="accent1">
                    <a:lumMod val="75000"/>
                  </a:schemeClr>
                </a:solidFill>
                <a:latin typeface="Times New Roman" panose="02020603050405020304" pitchFamily="18" charset="0"/>
                <a:cs typeface="Times New Roman" panose="02020603050405020304" pitchFamily="18" charset="0"/>
              </a:rPr>
              <a:t/>
            </a:r>
            <a:br>
              <a:rPr lang="en-US" sz="2600" dirty="0">
                <a:solidFill>
                  <a:schemeClr val="accent1">
                    <a:lumMod val="75000"/>
                  </a:schemeClr>
                </a:solidFill>
                <a:latin typeface="Times New Roman" panose="02020603050405020304" pitchFamily="18" charset="0"/>
                <a:cs typeface="Times New Roman" panose="02020603050405020304" pitchFamily="18" charset="0"/>
              </a:rPr>
            </a:br>
            <a:r>
              <a:rPr lang="en-US" sz="2600" dirty="0">
                <a:solidFill>
                  <a:schemeClr val="accent1">
                    <a:lumMod val="75000"/>
                  </a:schemeClr>
                </a:solidFill>
              </a:rPr>
              <a:t/>
            </a:r>
            <a:br>
              <a:rPr lang="en-US" sz="2600" dirty="0">
                <a:solidFill>
                  <a:schemeClr val="accent1">
                    <a:lumMod val="75000"/>
                  </a:schemeClr>
                </a:solidFill>
              </a:rPr>
            </a:br>
            <a:r>
              <a:rPr lang="en-US" sz="2800" dirty="0">
                <a:solidFill>
                  <a:schemeClr val="accent1">
                    <a:lumMod val="75000"/>
                  </a:schemeClr>
                </a:solidFill>
              </a:rPr>
              <a:t/>
            </a:r>
            <a:br>
              <a:rPr lang="en-US" sz="2800" dirty="0">
                <a:solidFill>
                  <a:schemeClr val="accent1">
                    <a:lumMod val="75000"/>
                  </a:schemeClr>
                </a:solidFill>
              </a:rPr>
            </a:br>
            <a:r>
              <a:rPr lang="en-US" sz="2800" b="1" dirty="0" smtClean="0">
                <a:solidFill>
                  <a:schemeClr val="tx2">
                    <a:lumMod val="75000"/>
                  </a:schemeClr>
                </a:solidFill>
                <a:latin typeface="Times New Roman" panose="02020603050405020304" pitchFamily="18" charset="0"/>
                <a:cs typeface="Times New Roman" panose="02020603050405020304" pitchFamily="18" charset="0"/>
              </a:rPr>
              <a:t/>
            </a:r>
            <a:br>
              <a:rPr lang="en-US" sz="2800" b="1" dirty="0" smtClean="0">
                <a:solidFill>
                  <a:schemeClr val="tx2">
                    <a:lumMod val="75000"/>
                  </a:schemeClr>
                </a:solidFill>
                <a:latin typeface="Times New Roman" panose="02020603050405020304" pitchFamily="18" charset="0"/>
                <a:cs typeface="Times New Roman" panose="02020603050405020304" pitchFamily="18" charset="0"/>
              </a:rPr>
            </a:br>
            <a:r>
              <a:rPr lang="en-US" sz="2800" b="1" dirty="0">
                <a:solidFill>
                  <a:schemeClr val="tx2">
                    <a:lumMod val="75000"/>
                  </a:schemeClr>
                </a:solidFill>
                <a:latin typeface="Times New Roman" panose="02020603050405020304" pitchFamily="18" charset="0"/>
                <a:cs typeface="Times New Roman" panose="02020603050405020304" pitchFamily="18" charset="0"/>
              </a:rPr>
              <a:t/>
            </a:r>
            <a:br>
              <a:rPr lang="en-US" sz="2800" b="1" dirty="0">
                <a:solidFill>
                  <a:schemeClr val="tx2">
                    <a:lumMod val="75000"/>
                  </a:schemeClr>
                </a:solidFill>
                <a:latin typeface="Times New Roman" panose="02020603050405020304" pitchFamily="18" charset="0"/>
                <a:cs typeface="Times New Roman" panose="02020603050405020304" pitchFamily="18" charset="0"/>
              </a:rPr>
            </a:br>
            <a:endParaRPr lang="ru-RU" sz="24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050" name="Picture 2" descr="https://burniegroup.com/wp-content/uploads/2017/01/4-keys-benchmarki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16450" y="492826"/>
            <a:ext cx="5296074" cy="565798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12025253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ctrTitle"/>
          </p:nvPr>
        </p:nvSpPr>
        <p:spPr>
          <a:xfrm>
            <a:off x="6213892" y="4038600"/>
            <a:ext cx="5254208" cy="2166432"/>
          </a:xfrm>
        </p:spPr>
        <p:txBody>
          <a:bodyPr>
            <a:noAutofit/>
          </a:bodyPr>
          <a:lstStyle/>
          <a:p>
            <a:pPr algn="just"/>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BPR </a:t>
            </a:r>
            <a:r>
              <a:rPr lang="en-US" sz="2800" b="1" cap="none" dirty="0" smtClean="0">
                <a:solidFill>
                  <a:schemeClr val="accent1">
                    <a:lumMod val="75000"/>
                  </a:schemeClr>
                </a:solidFill>
                <a:latin typeface="Times New Roman" panose="02020603050405020304" pitchFamily="18" charset="0"/>
                <a:cs typeface="Times New Roman" panose="02020603050405020304" pitchFamily="18" charset="0"/>
              </a:rPr>
              <a:t>– Business process re-engineering</a:t>
            </a:r>
            <a:r>
              <a:rPr lang="en-US" sz="2800" cap="none" dirty="0" smtClean="0">
                <a:solidFill>
                  <a:schemeClr val="accent1">
                    <a:lumMod val="75000"/>
                  </a:schemeClr>
                </a:solidFill>
                <a:latin typeface="Times New Roman" panose="02020603050405020304" pitchFamily="18" charset="0"/>
                <a:cs typeface="Times New Roman" panose="02020603050405020304" pitchFamily="18" charset="0"/>
              </a:rPr>
              <a:t> - is a business management strategy, originally pioneered in the early 1990s, focusing on the analysis and design of workflows and business processes within an organization. BPR aimed to help organizations fundamentally rethink how they do their work in order to improve customer service, cut operational costs, and become world-class competitors </a:t>
            </a:r>
            <a:endParaRPr lang="ru-RU" sz="2800" cap="none"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076" name="Picture 4" descr="http://consultus.hr/wp-content/uploads/2018/02/BPR-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1850" y="1072989"/>
            <a:ext cx="5132042" cy="51320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7145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9912" y="3343276"/>
            <a:ext cx="5754688" cy="1507067"/>
          </a:xfrm>
        </p:spPr>
        <p:txBody>
          <a:bodyPr>
            <a:noAutofit/>
          </a:bodyPr>
          <a:lstStyle/>
          <a:p>
            <a:r>
              <a:rPr lang="en-US" sz="2400" cap="none" dirty="0">
                <a:solidFill>
                  <a:schemeClr val="accent1">
                    <a:lumMod val="75000"/>
                  </a:schemeClr>
                </a:solidFill>
                <a:latin typeface="Times New Roman" panose="02020603050405020304" pitchFamily="18" charset="0"/>
                <a:cs typeface="Times New Roman" panose="02020603050405020304" pitchFamily="18" charset="0"/>
              </a:rPr>
              <a:t/>
            </a:r>
            <a:br>
              <a:rPr lang="en-US" sz="2400" cap="none" dirty="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Customer complaints and refund requests are rising;</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Staff stress, disputes, and turnover are high;</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Chaos reigns after experienced employees depart or go out on leave;</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Profitability is falling;</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Sales leads are not being followed up upon quickly;</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hlinkClick r:id="rId2"/>
              </a:rPr>
              <a:t>Corporate governance</a:t>
            </a: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has been lacking;</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You are struggling with your cash flow;</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Your inventory levels are rising;</a:t>
            </a:r>
            <a:b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cap="none" dirty="0" smtClean="0">
                <a:solidFill>
                  <a:schemeClr val="accent1">
                    <a:lumMod val="75000"/>
                  </a:schemeClr>
                </a:solidFill>
                <a:latin typeface="Times New Roman" panose="02020603050405020304" pitchFamily="18" charset="0"/>
                <a:cs typeface="Times New Roman" panose="02020603050405020304" pitchFamily="18" charset="0"/>
              </a:rPr>
              <a:t>- You can’t fill customer orders quickly enough.</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ru-RU" sz="2400" cap="none"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69912" y="685801"/>
            <a:ext cx="11622088" cy="895350"/>
          </a:xfrm>
        </p:spPr>
        <p:txBody>
          <a:bodyPr>
            <a:noAutofit/>
          </a:bodyPr>
          <a:lstStyle/>
          <a:p>
            <a:pPr marL="0" indent="0" algn="ctr">
              <a:buNone/>
            </a:pPr>
            <a:r>
              <a:rPr lang="en-US" sz="3200" b="1" dirty="0" smtClean="0">
                <a:solidFill>
                  <a:schemeClr val="accent1">
                    <a:lumMod val="75000"/>
                  </a:schemeClr>
                </a:solidFill>
                <a:latin typeface="Times New Roman" panose="02020603050405020304" pitchFamily="18" charset="0"/>
                <a:cs typeface="Times New Roman" panose="02020603050405020304" pitchFamily="18" charset="0"/>
              </a:rPr>
              <a:t>When is Business Process Re-Engineering Required?</a:t>
            </a:r>
          </a:p>
          <a:p>
            <a:pPr marL="0" indent="0">
              <a:buNone/>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The </a:t>
            </a:r>
            <a:r>
              <a:rPr lang="en-US" sz="2400" dirty="0">
                <a:solidFill>
                  <a:schemeClr val="accent1">
                    <a:lumMod val="75000"/>
                  </a:schemeClr>
                </a:solidFill>
                <a:latin typeface="Times New Roman" panose="02020603050405020304" pitchFamily="18" charset="0"/>
                <a:cs typeface="Times New Roman" panose="02020603050405020304" pitchFamily="18" charset="0"/>
              </a:rPr>
              <a:t>need for </a:t>
            </a:r>
            <a:r>
              <a:rPr lang="en-US" sz="2400" b="1" dirty="0">
                <a:solidFill>
                  <a:schemeClr val="accent1">
                    <a:lumMod val="75000"/>
                  </a:schemeClr>
                </a:solidFill>
                <a:latin typeface="Times New Roman" panose="02020603050405020304" pitchFamily="18" charset="0"/>
                <a:cs typeface="Times New Roman" panose="02020603050405020304" pitchFamily="18" charset="0"/>
              </a:rPr>
              <a:t>business process re-engineering</a:t>
            </a:r>
            <a:r>
              <a:rPr lang="en-US" sz="2400" dirty="0">
                <a:solidFill>
                  <a:schemeClr val="accent1">
                    <a:lumMod val="75000"/>
                  </a:schemeClr>
                </a:solidFill>
                <a:latin typeface="Times New Roman" panose="02020603050405020304" pitchFamily="18" charset="0"/>
                <a:cs typeface="Times New Roman" panose="02020603050405020304" pitchFamily="18" charset="0"/>
              </a:rPr>
              <a:t> surfaces in a variety of ways. Here are some indicators that it may be time for a BPR project</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p>
          <a:p>
            <a:endParaRPr lang="ru-RU" sz="24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2050" name="Picture 2" descr="ERP: The Business Process Reengineering Dilem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239433"/>
            <a:ext cx="5619750" cy="371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211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1950" y="729555"/>
            <a:ext cx="10184130" cy="3046988"/>
          </a:xfrm>
          <a:prstGeom prst="rect">
            <a:avLst/>
          </a:prstGeom>
        </p:spPr>
        <p:txBody>
          <a:bodyPr wrap="square">
            <a:spAutoFit/>
          </a:bodyPr>
          <a:lstStyle/>
          <a:p>
            <a:pPr lvl="1" algn="ct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Reference</a:t>
            </a:r>
          </a:p>
          <a:p>
            <a:pPr lvl="1" algn="ctr"/>
            <a:endPar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AutoNum type="arabicPeriod"/>
            </a:pP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Vocabulary in use, Bill </a:t>
            </a:r>
            <a:r>
              <a:rPr lang="en-US" sz="24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2017.</a:t>
            </a:r>
          </a:p>
          <a:p>
            <a:pPr marL="342900" indent="-342900">
              <a:buAutoNum type="arabicPeriod"/>
            </a:pP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English, Course handbook, </a:t>
            </a:r>
            <a:r>
              <a:rPr lang="en-US" sz="2400" dirty="0" err="1"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1">
                    <a:lumMod val="75000"/>
                  </a:schemeClr>
                </a:solidFill>
                <a:latin typeface="Times New Roman" panose="02020603050405020304" pitchFamily="18" charset="0"/>
                <a:cs typeface="Times New Roman" panose="02020603050405020304" pitchFamily="18" charset="0"/>
              </a:rPr>
              <a:t>SMK University of Applied Social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Sciences, </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2014.</a:t>
            </a:r>
            <a:endPar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Tx/>
              <a:buAutoNum type="arabicPeriod"/>
            </a:pPr>
            <a:r>
              <a:rPr lang="en-US" sz="2400" dirty="0" smtClean="0">
                <a:solidFill>
                  <a:schemeClr val="accent1">
                    <a:lumMod val="75000"/>
                  </a:schemeClr>
                </a:solidFill>
                <a:latin typeface="Times New Roman" panose="02020603050405020304" pitchFamily="18" charset="0"/>
                <a:cs typeface="Times New Roman" panose="02020603050405020304" pitchFamily="18" charset="0"/>
                <a:hlinkClick r:id="rId2"/>
              </a:rPr>
              <a:t>www.integrify.com</a:t>
            </a:r>
            <a:endParaRPr lang="en-US" sz="2400" dirty="0" smtClean="0">
              <a:solidFill>
                <a:schemeClr val="accent1">
                  <a:lumMod val="75000"/>
                </a:schemeClr>
              </a:solidFill>
              <a:latin typeface="Times New Roman" panose="02020603050405020304" pitchFamily="18" charset="0"/>
              <a:cs typeface="Times New Roman" panose="02020603050405020304" pitchFamily="18" charset="0"/>
            </a:endParaRPr>
          </a:p>
          <a:p>
            <a:pPr marL="342900" indent="-342900">
              <a:buFontTx/>
              <a:buAutoNum type="arabicPeriod"/>
            </a:pP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https</a:t>
            </a:r>
            <a:r>
              <a:rPr lang="en-US" sz="2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a:t>
            </a:r>
            <a:r>
              <a:rPr lang="en-US" sz="24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www.businessenglishpod.com</a:t>
            </a:r>
            <a:endParaRPr lang="en-US" sz="2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400" dirty="0" smtClean="0">
              <a:solidFill>
                <a:schemeClr val="accent2">
                  <a:lumMod val="50000"/>
                </a:schemeClr>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28344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34932" y="1625598"/>
            <a:ext cx="8534400" cy="3615267"/>
          </a:xfrm>
        </p:spPr>
        <p:txBody>
          <a:bodyPr>
            <a:normAutofit/>
          </a:bodyPr>
          <a:lstStyle/>
          <a:p>
            <a:pPr marL="0" indent="0">
              <a:buNone/>
            </a:pPr>
            <a:r>
              <a:rPr lang="en-US" sz="3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endParaRPr lang="ru-RU" sz="32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2835080"/>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7258</TotalTime>
  <Words>644</Words>
  <Application>Microsoft Office PowerPoint</Application>
  <PresentationFormat>Широкоэкранный</PresentationFormat>
  <Paragraphs>43</Paragraphs>
  <Slides>15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15</vt:i4>
      </vt:variant>
    </vt:vector>
  </HeadingPairs>
  <TitlesOfParts>
    <vt:vector size="22" baseType="lpstr">
      <vt:lpstr>Arial</vt:lpstr>
      <vt:lpstr>Calibri</vt:lpstr>
      <vt:lpstr>Century Gothic</vt:lpstr>
      <vt:lpstr>Times New Roman</vt:lpstr>
      <vt:lpstr>Wingdings</vt:lpstr>
      <vt:lpstr>Wingdings 3</vt:lpstr>
      <vt:lpstr>Сектор</vt:lpstr>
      <vt:lpstr>Презентация PowerPoint</vt:lpstr>
      <vt:lpstr>Презентация PowerPoint</vt:lpstr>
      <vt:lpstr>TQM - A core definition of total quality management (TQM) describes a management approach to long-term success through customer satisfaction. In a TQM effort, all members of an organization participate in improving processes, products, services, and the culture in which they work.   </vt:lpstr>
      <vt:lpstr>Презентация PowerPoint</vt:lpstr>
      <vt:lpstr>Specifications – a detailed description of how something should be done, made, etc.    Exact statement of the particular needs to be satisfied, or essential characteristics that a customer requires (in a good, material, method, process, service, system, or work) and which a vendor must deliver.  </vt:lpstr>
      <vt:lpstr>Zero defects – a system that tries to make certain that a company’s products or services contain no problems that will cause them not to work correctly.  Right first time - if something is done right first time, it is done perfectly every time, and no time and money is wasted correcting errors caused by doing it too fast or without controlling quality.  </vt:lpstr>
      <vt:lpstr>Презентация PowerPoint</vt:lpstr>
      <vt:lpstr>Презентация PowerPoint</vt:lpstr>
      <vt:lpstr>Continuous improvement – the process of making regular small changes and improvements to the products, services, etc. of a company rather than a few big changes.  Enhancement – a change or a process of change, that improves something or increases its value.  Kaizen – a Japanese way of running a company by always trying to improve the way people work and they do.</vt:lpstr>
      <vt:lpstr>Mystery shoppers – someone employed to test the service in shops and businesses by pretending to be a normal customer.    </vt:lpstr>
      <vt:lpstr>Benchmarking – a measurement of the quality of an organization's policies, products, programs, strategies, etc., And their comparison with standard measurements. The objectives of benchmarking are (1) to determine what and where improvements are called for, (2) to analyze how other organizations achieve their high performance levels, and (3) to use this information to improve performance  best practice – the way of running a business or providing a service that is recognized as correct or most effective.     </vt:lpstr>
      <vt:lpstr>BPR – Business process re-engineering - is a business management strategy, originally pioneered in the early 1990s, focusing on the analysis and design of workflows and business processes within an organization. BPR aimed to help organizations fundamentally rethink how they do their work in order to improve customer service, cut operational costs, and become world-class competitors </vt:lpstr>
      <vt:lpstr>  - Customer complaints and refund requests are rising; - Staff stress, disputes, and turnover are high; - Chaos reigns after experienced employees depart or go out on leave; - Profitability is falling; - Sales leads are not being followed up upon quickly; - Corporate governance has been lacking; - You are struggling with your cash flow; - Your inventory levels are rising; - You can’t fill customer orders quickly enough. </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245</cp:revision>
  <dcterms:created xsi:type="dcterms:W3CDTF">2019-05-14T14:28:22Z</dcterms:created>
  <dcterms:modified xsi:type="dcterms:W3CDTF">2021-10-28T09:48:20Z</dcterms:modified>
</cp:coreProperties>
</file>