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notesMasterIdLst>
    <p:notesMasterId r:id="rId19"/>
  </p:notesMasterIdLst>
  <p:sldIdLst>
    <p:sldId id="256" r:id="rId2"/>
    <p:sldId id="274" r:id="rId3"/>
    <p:sldId id="259" r:id="rId4"/>
    <p:sldId id="260" r:id="rId5"/>
    <p:sldId id="261" r:id="rId6"/>
    <p:sldId id="267" r:id="rId7"/>
    <p:sldId id="270" r:id="rId8"/>
    <p:sldId id="266" r:id="rId9"/>
    <p:sldId id="265" r:id="rId10"/>
    <p:sldId id="264" r:id="rId11"/>
    <p:sldId id="263" r:id="rId12"/>
    <p:sldId id="262" r:id="rId13"/>
    <p:sldId id="268" r:id="rId14"/>
    <p:sldId id="269" r:id="rId15"/>
    <p:sldId id="271" r:id="rId16"/>
    <p:sldId id="273"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CADD"/>
    <a:srgbClr val="25C7CB"/>
    <a:srgbClr val="3896B8"/>
    <a:srgbClr val="5A5A5A"/>
    <a:srgbClr val="0B37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67" autoAdjust="0"/>
    <p:restoredTop sz="94660"/>
  </p:normalViewPr>
  <p:slideViewPr>
    <p:cSldViewPr snapToGrid="0">
      <p:cViewPr varScale="1">
        <p:scale>
          <a:sx n="86" d="100"/>
          <a:sy n="86" d="100"/>
        </p:scale>
        <p:origin x="8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04.11.2021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34783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078253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067247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4886182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04.11.2021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835735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04.11.2021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16651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04.11.2021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0499898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605850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48169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924201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690578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5353413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180400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04.11.2021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3948364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97605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04.11.2021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617275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4">
                <a:lumMod val="40000"/>
                <a:lumOff val="60000"/>
              </a:schemeClr>
            </a:gs>
            <a:gs pos="100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C0CB076-E5A0-456E-A610-A8BC923179C8}" type="datetimeFigureOut">
              <a:rPr lang="ru-RU" smtClean="0"/>
              <a:t>04.11.2021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319437129"/>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 id="2147483779" r:id="rId14"/>
    <p:sldLayoutId id="2147483780" r:id="rId15"/>
    <p:sldLayoutId id="2147483781"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www.smartkarrot.com/resources/blog/consumer-vs-customer/" TargetMode="External"/><Relationship Id="rId2" Type="http://schemas.openxmlformats.org/officeDocument/2006/relationships/hyperlink" Target="https://www.channels.app/blog/client-vs-customer"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0669" y="3008131"/>
            <a:ext cx="8627165" cy="3416320"/>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Business </a:t>
            </a:r>
            <a:r>
              <a:rPr lang="en-US" sz="3600" b="1" dirty="0">
                <a:solidFill>
                  <a:schemeClr val="accent4">
                    <a:lumMod val="50000"/>
                  </a:schemeClr>
                </a:solidFill>
                <a:latin typeface="Times New Roman" panose="02020603050405020304" pitchFamily="18" charset="0"/>
                <a:cs typeface="Times New Roman" panose="02020603050405020304" pitchFamily="18" charset="0"/>
              </a:rPr>
              <a:t>English Course:</a:t>
            </a:r>
          </a:p>
          <a:p>
            <a:pPr algn="ctr"/>
            <a:r>
              <a:rPr lang="en-US" sz="3600" b="1" dirty="0">
                <a:solidFill>
                  <a:schemeClr val="accent4">
                    <a:lumMod val="50000"/>
                  </a:schemeClr>
                </a:solidFill>
                <a:latin typeface="Times New Roman" panose="02020603050405020304" pitchFamily="18" charset="0"/>
                <a:cs typeface="Times New Roman" panose="02020603050405020304" pitchFamily="18" charset="0"/>
              </a:rPr>
              <a:t>Chapter</a:t>
            </a: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 6</a:t>
            </a:r>
            <a:endParaRPr lang="en-US" sz="36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3600" b="1" dirty="0" smtClean="0">
                <a:solidFill>
                  <a:schemeClr val="accent4">
                    <a:lumMod val="50000"/>
                  </a:schemeClr>
                </a:solidFill>
                <a:latin typeface="Times New Roman" panose="02020603050405020304" pitchFamily="18" charset="0"/>
                <a:cs typeface="Times New Roman" panose="02020603050405020304" pitchFamily="18" charset="0"/>
              </a:rPr>
              <a:t>Buyers, sellers and the market</a:t>
            </a:r>
          </a:p>
          <a:p>
            <a:pPr algn="ctr"/>
            <a:r>
              <a:rPr lang="en-US" sz="3600" b="1" dirty="0">
                <a:solidFill>
                  <a:schemeClr val="accent4">
                    <a:lumMod val="50000"/>
                  </a:schemeClr>
                </a:solidFill>
                <a:latin typeface="Times New Roman" panose="02020603050405020304" pitchFamily="18" charset="0"/>
                <a:cs typeface="Times New Roman" panose="02020603050405020304" pitchFamily="18" charset="0"/>
              </a:rPr>
              <a:t>Lecturer:</a:t>
            </a:r>
            <a:r>
              <a:rPr lang="ru-RU" sz="3600" b="1" dirty="0">
                <a:solidFill>
                  <a:schemeClr val="accent4">
                    <a:lumMod val="50000"/>
                  </a:schemeClr>
                </a:solidFill>
                <a:latin typeface="Times New Roman" panose="02020603050405020304" pitchFamily="18" charset="0"/>
                <a:cs typeface="Times New Roman" panose="02020603050405020304" pitchFamily="18" charset="0"/>
              </a:rPr>
              <a:t> </a:t>
            </a:r>
            <a:r>
              <a:rPr lang="en-US" sz="3600" b="1" dirty="0" err="1">
                <a:solidFill>
                  <a:schemeClr val="accent4">
                    <a:lumMod val="50000"/>
                  </a:schemeClr>
                </a:solidFill>
                <a:latin typeface="Times New Roman" panose="02020603050405020304" pitchFamily="18" charset="0"/>
                <a:cs typeface="Times New Roman" panose="02020603050405020304" pitchFamily="18" charset="0"/>
              </a:rPr>
              <a:t>N.A.Mukhitdinova</a:t>
            </a:r>
            <a:endParaRPr lang="en-US" sz="3600" b="1" dirty="0">
              <a:solidFill>
                <a:schemeClr val="accent4">
                  <a:lumMod val="50000"/>
                </a:schemeClr>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5868" y="591365"/>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smtClean="0">
                <a:solidFill>
                  <a:schemeClr val="accent4">
                    <a:lumMod val="50000"/>
                  </a:schemeClr>
                </a:solidFill>
                <a:latin typeface="Times New Roman" panose="02020603050405020304" pitchFamily="18" charset="0"/>
                <a:cs typeface="Times New Roman" panose="02020603050405020304" pitchFamily="18" charset="0"/>
              </a:rPr>
              <a:t>Content</a:t>
            </a:r>
            <a:endParaRPr lang="en-US" b="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839951" y="2163336"/>
            <a:ext cx="9664661" cy="3747885"/>
          </a:xfrm>
        </p:spPr>
        <p:txBody>
          <a:bodyPr>
            <a:normAutofit/>
          </a:bodyPr>
          <a:lstStyle/>
          <a:p>
            <a:pPr marL="0" indent="0">
              <a:buNone/>
            </a:pPr>
            <a:r>
              <a:rPr lang="en-US" sz="2400" b="1" dirty="0" smtClean="0">
                <a:latin typeface="Times New Roman" panose="02020603050405020304" pitchFamily="18" charset="0"/>
                <a:cs typeface="Times New Roman" panose="02020603050405020304" pitchFamily="18" charset="0"/>
              </a:rPr>
              <a:t>1.</a:t>
            </a:r>
            <a:r>
              <a:rPr lang="en-US" sz="2400" b="1" dirty="0">
                <a:solidFill>
                  <a:schemeClr val="tx2">
                    <a:lumMod val="75000"/>
                  </a:schemeClr>
                </a:solidFill>
                <a:latin typeface="Times New Roman" panose="02020603050405020304" pitchFamily="18" charset="0"/>
                <a:cs typeface="Times New Roman" panose="02020603050405020304" pitchFamily="18" charset="0"/>
              </a:rPr>
              <a:t> Customers and </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clients;</a:t>
            </a:r>
          </a:p>
          <a:p>
            <a:pPr marL="0" indent="0">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2. </a:t>
            </a:r>
            <a:r>
              <a:rPr lang="uz-Latn-UZ" sz="2400" b="1" dirty="0">
                <a:solidFill>
                  <a:schemeClr val="tx2">
                    <a:lumMod val="75000"/>
                  </a:schemeClr>
                </a:solidFill>
                <a:latin typeface="Times New Roman" panose="02020603050405020304" pitchFamily="18" charset="0"/>
                <a:cs typeface="Times New Roman" panose="02020603050405020304" pitchFamily="18" charset="0"/>
              </a:rPr>
              <a:t>Consumer vs end </a:t>
            </a: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user</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a:t>
            </a:r>
          </a:p>
          <a:p>
            <a:pPr marL="0" indent="0">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3. Market;</a:t>
            </a:r>
          </a:p>
          <a:p>
            <a:pPr marL="0" indent="0">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4. Competitor;</a:t>
            </a:r>
          </a:p>
          <a:p>
            <a:pPr marL="0" indent="0">
              <a:buNone/>
            </a:pPr>
            <a:r>
              <a:rPr lang="en-US" sz="2400" b="1"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38566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smtClean="0">
                <a:solidFill>
                  <a:schemeClr val="tx2">
                    <a:lumMod val="75000"/>
                  </a:schemeClr>
                </a:solidFill>
                <a:latin typeface="Times New Roman" panose="02020603050405020304" pitchFamily="18" charset="0"/>
                <a:cs typeface="Times New Roman" panose="02020603050405020304" pitchFamily="18" charset="0"/>
              </a:rPr>
              <a:t>Customers and clients</a:t>
            </a:r>
            <a:endParaRPr lang="ru-RU" sz="4000" b="1"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530192" y="1793541"/>
            <a:ext cx="6814930" cy="4646743"/>
          </a:xfrm>
        </p:spPr>
        <p:txBody>
          <a:bodyPr>
            <a:noAutofit/>
          </a:bodyPr>
          <a:lstStyle/>
          <a:p>
            <a:pPr marL="0" indent="0" algn="just">
              <a:buNone/>
            </a:pPr>
            <a:r>
              <a:rPr lang="en-US" sz="3200" b="1" dirty="0" smtClean="0">
                <a:solidFill>
                  <a:schemeClr val="tx2">
                    <a:lumMod val="75000"/>
                  </a:schemeClr>
                </a:solidFill>
                <a:latin typeface="Times New Roman" panose="02020603050405020304" pitchFamily="18" charset="0"/>
                <a:cs typeface="Times New Roman" panose="02020603050405020304" pitchFamily="18" charset="0"/>
              </a:rPr>
              <a:t>customer base – </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a business’s customer base is all its regular customers, considered as a group</a:t>
            </a:r>
          </a:p>
          <a:p>
            <a:pPr marL="0" indent="0" algn="just">
              <a:buNone/>
            </a:pPr>
            <a:endParaRPr lang="en-US" sz="3200" dirty="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3200" b="1" dirty="0" smtClean="0">
                <a:solidFill>
                  <a:schemeClr val="tx2">
                    <a:lumMod val="75000"/>
                  </a:schemeClr>
                </a:solidFill>
                <a:latin typeface="Times New Roman" panose="02020603050405020304" pitchFamily="18" charset="0"/>
                <a:cs typeface="Times New Roman" panose="02020603050405020304" pitchFamily="18" charset="0"/>
              </a:rPr>
              <a:t>clientele</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 - </a:t>
            </a:r>
            <a:r>
              <a:rPr lang="en-US" sz="3200" dirty="0">
                <a:solidFill>
                  <a:schemeClr val="tx2">
                    <a:lumMod val="75000"/>
                  </a:schemeClr>
                </a:solidFill>
                <a:latin typeface="Times New Roman" panose="02020603050405020304" pitchFamily="18" charset="0"/>
                <a:cs typeface="Times New Roman" panose="02020603050405020304" pitchFamily="18" charset="0"/>
              </a:rPr>
              <a:t>all the </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clients</a:t>
            </a:r>
            <a:r>
              <a:rPr lang="en-US" sz="3200" dirty="0">
                <a:solidFill>
                  <a:schemeClr val="tx2">
                    <a:lumMod val="75000"/>
                  </a:schemeClr>
                </a:solidFill>
                <a:latin typeface="Times New Roman" panose="02020603050405020304" pitchFamily="18" charset="0"/>
                <a:cs typeface="Times New Roman" panose="02020603050405020304" pitchFamily="18" charset="0"/>
              </a:rPr>
              <a:t> of a </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business</a:t>
            </a:r>
            <a:r>
              <a:rPr lang="en-US" sz="3200" dirty="0">
                <a:solidFill>
                  <a:schemeClr val="tx2">
                    <a:lumMod val="75000"/>
                  </a:schemeClr>
                </a:solidFill>
                <a:latin typeface="Times New Roman" panose="02020603050405020304" pitchFamily="18" charset="0"/>
                <a:cs typeface="Times New Roman" panose="02020603050405020304" pitchFamily="18" charset="0"/>
              </a:rPr>
              <a:t> or all the </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customers</a:t>
            </a:r>
            <a:r>
              <a:rPr lang="en-US" sz="3200" dirty="0">
                <a:solidFill>
                  <a:schemeClr val="tx2">
                    <a:lumMod val="75000"/>
                  </a:schemeClr>
                </a:solidFill>
                <a:latin typeface="Times New Roman" panose="02020603050405020304" pitchFamily="18" charset="0"/>
                <a:cs typeface="Times New Roman" panose="02020603050405020304" pitchFamily="18" charset="0"/>
              </a:rPr>
              <a:t> of a </a:t>
            </a:r>
            <a:r>
              <a:rPr lang="en-US" sz="3200" dirty="0" smtClean="0">
                <a:solidFill>
                  <a:schemeClr val="tx2">
                    <a:lumMod val="75000"/>
                  </a:schemeClr>
                </a:solidFill>
                <a:latin typeface="Times New Roman" panose="02020603050405020304" pitchFamily="18" charset="0"/>
                <a:cs typeface="Times New Roman" panose="02020603050405020304" pitchFamily="18" charset="0"/>
              </a:rPr>
              <a:t>shop</a:t>
            </a:r>
            <a:r>
              <a:rPr lang="en-US" dirty="0"/>
              <a:t/>
            </a:r>
            <a:br>
              <a:rPr lang="en-US" dirty="0"/>
            </a:br>
            <a:endParaRPr lang="ru-RU"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1026" name="Picture 2" descr="https://www.marketreportgazette.com/wp-content/uploads/2019/10/Influencer-Marketing-Platform-market-1-880x49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31426" y="1690688"/>
            <a:ext cx="3269836" cy="183185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im0-tub-ru.yandex.net/i?id=bf81a9aa6336cbd176d2a0bc48fe1751&amp;n=13&amp;exp=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8471" y="4116913"/>
            <a:ext cx="3835746" cy="1462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0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67300" y="200052"/>
            <a:ext cx="10515600" cy="1245611"/>
          </a:xfrm>
        </p:spPr>
        <p:txBody>
          <a:bodyPr>
            <a:normAutofit fontScale="90000"/>
          </a:bodyPr>
          <a:lstStyle/>
          <a:p>
            <a:r>
              <a:rPr lang="en-US" sz="4000" b="1" dirty="0">
                <a:solidFill>
                  <a:schemeClr val="tx2">
                    <a:lumMod val="75000"/>
                  </a:schemeClr>
                </a:solidFill>
                <a:latin typeface="Times New Roman" panose="02020603050405020304" pitchFamily="18" charset="0"/>
                <a:cs typeface="Times New Roman" panose="02020603050405020304" pitchFamily="18" charset="0"/>
              </a:rPr>
              <a:t>Key Differences Between Customer and Client</a:t>
            </a:r>
            <a:r>
              <a:rPr lang="en-US" dirty="0"/>
              <a:t/>
            </a:r>
            <a:br>
              <a:rPr lang="en-US" dirty="0"/>
            </a:br>
            <a:endParaRPr lang="ru-RU" dirty="0"/>
          </a:p>
        </p:txBody>
      </p:sp>
      <p:sp>
        <p:nvSpPr>
          <p:cNvPr id="4" name="Объект 3"/>
          <p:cNvSpPr>
            <a:spLocks noGrp="1"/>
          </p:cNvSpPr>
          <p:nvPr>
            <p:ph sz="half" idx="1"/>
          </p:nvPr>
        </p:nvSpPr>
        <p:spPr>
          <a:xfrm>
            <a:off x="443948" y="1290278"/>
            <a:ext cx="11748052" cy="5567722"/>
          </a:xfrm>
        </p:spPr>
        <p:txBody>
          <a:bodyPr>
            <a:noAutofit/>
          </a:bodyPr>
          <a:lstStyle/>
          <a:p>
            <a:r>
              <a:rPr lang="en-US" sz="2300" dirty="0" smtClean="0">
                <a:solidFill>
                  <a:schemeClr val="tx2">
                    <a:lumMod val="75000"/>
                  </a:schemeClr>
                </a:solidFill>
                <a:latin typeface="Times New Roman" panose="02020603050405020304" pitchFamily="18" charset="0"/>
                <a:cs typeface="Times New Roman" panose="02020603050405020304" pitchFamily="18" charset="0"/>
              </a:rPr>
              <a:t>A </a:t>
            </a:r>
            <a:r>
              <a:rPr lang="en-US" sz="2300" dirty="0">
                <a:solidFill>
                  <a:schemeClr val="tx2">
                    <a:lumMod val="75000"/>
                  </a:schemeClr>
                </a:solidFill>
                <a:latin typeface="Times New Roman" panose="02020603050405020304" pitchFamily="18" charset="0"/>
                <a:cs typeface="Times New Roman" panose="02020603050405020304" pitchFamily="18" charset="0"/>
              </a:rPr>
              <a:t>person who purchases goods and services, from the company is known as the Customer. Client refers to someone who seeks professional services from the </a:t>
            </a:r>
            <a:r>
              <a:rPr lang="en-US" sz="2300" dirty="0" smtClean="0">
                <a:solidFill>
                  <a:schemeClr val="tx2">
                    <a:lumMod val="75000"/>
                  </a:schemeClr>
                </a:solidFill>
                <a:latin typeface="Times New Roman" panose="02020603050405020304" pitchFamily="18" charset="0"/>
                <a:cs typeface="Times New Roman" panose="02020603050405020304" pitchFamily="18" charset="0"/>
              </a:rPr>
              <a:t>company;</a:t>
            </a:r>
            <a:endParaRPr lang="en-US" sz="2300" dirty="0">
              <a:solidFill>
                <a:schemeClr val="tx2">
                  <a:lumMod val="75000"/>
                </a:schemeClr>
              </a:solidFill>
              <a:latin typeface="Times New Roman" panose="02020603050405020304" pitchFamily="18" charset="0"/>
              <a:cs typeface="Times New Roman" panose="02020603050405020304" pitchFamily="18" charset="0"/>
            </a:endParaRPr>
          </a:p>
          <a:p>
            <a:r>
              <a:rPr lang="en-US" sz="2300" dirty="0">
                <a:solidFill>
                  <a:schemeClr val="tx2">
                    <a:lumMod val="75000"/>
                  </a:schemeClr>
                </a:solidFill>
                <a:latin typeface="Times New Roman" panose="02020603050405020304" pitchFamily="18" charset="0"/>
                <a:cs typeface="Times New Roman" panose="02020603050405020304" pitchFamily="18" charset="0"/>
              </a:rPr>
              <a:t>There exist an agency agreement between the client and the service provider. Conversely, there is no such agreement between the customer and the business </a:t>
            </a:r>
            <a:r>
              <a:rPr lang="en-US" sz="2300" dirty="0" smtClean="0">
                <a:solidFill>
                  <a:schemeClr val="tx2">
                    <a:lumMod val="75000"/>
                  </a:schemeClr>
                </a:solidFill>
                <a:latin typeface="Times New Roman" panose="02020603050405020304" pitchFamily="18" charset="0"/>
                <a:cs typeface="Times New Roman" panose="02020603050405020304" pitchFamily="18" charset="0"/>
              </a:rPr>
              <a:t>entity;</a:t>
            </a:r>
            <a:endParaRPr lang="en-US" sz="2300" dirty="0">
              <a:solidFill>
                <a:schemeClr val="tx2">
                  <a:lumMod val="75000"/>
                </a:schemeClr>
              </a:solidFill>
              <a:latin typeface="Times New Roman" panose="02020603050405020304" pitchFamily="18" charset="0"/>
              <a:cs typeface="Times New Roman" panose="02020603050405020304" pitchFamily="18" charset="0"/>
            </a:endParaRPr>
          </a:p>
          <a:p>
            <a:r>
              <a:rPr lang="en-US" sz="2300" dirty="0" smtClean="0">
                <a:solidFill>
                  <a:schemeClr val="tx2">
                    <a:lumMod val="75000"/>
                  </a:schemeClr>
                </a:solidFill>
                <a:latin typeface="Times New Roman" panose="02020603050405020304" pitchFamily="18" charset="0"/>
                <a:cs typeface="Times New Roman" panose="02020603050405020304" pitchFamily="18" charset="0"/>
              </a:rPr>
              <a:t>A </a:t>
            </a:r>
            <a:r>
              <a:rPr lang="en-US" sz="2300" dirty="0">
                <a:solidFill>
                  <a:schemeClr val="tx2">
                    <a:lumMod val="75000"/>
                  </a:schemeClr>
                </a:solidFill>
                <a:latin typeface="Times New Roman" panose="02020603050405020304" pitchFamily="18" charset="0"/>
                <a:cs typeface="Times New Roman" panose="02020603050405020304" pitchFamily="18" charset="0"/>
              </a:rPr>
              <a:t>company focuses on selling the product and services to the customer. On the other hand, the company focuses on serving the </a:t>
            </a:r>
            <a:r>
              <a:rPr lang="en-US" sz="2300" dirty="0" smtClean="0">
                <a:solidFill>
                  <a:schemeClr val="tx2">
                    <a:lumMod val="75000"/>
                  </a:schemeClr>
                </a:solidFill>
                <a:latin typeface="Times New Roman" panose="02020603050405020304" pitchFamily="18" charset="0"/>
                <a:cs typeface="Times New Roman" panose="02020603050405020304" pitchFamily="18" charset="0"/>
              </a:rPr>
              <a:t>client;</a:t>
            </a:r>
            <a:endParaRPr lang="en-US" sz="2300" dirty="0">
              <a:solidFill>
                <a:schemeClr val="tx2">
                  <a:lumMod val="75000"/>
                </a:schemeClr>
              </a:solidFill>
              <a:latin typeface="Times New Roman" panose="02020603050405020304" pitchFamily="18" charset="0"/>
              <a:cs typeface="Times New Roman" panose="02020603050405020304" pitchFamily="18" charset="0"/>
            </a:endParaRPr>
          </a:p>
          <a:p>
            <a:r>
              <a:rPr lang="en-US" sz="2300" dirty="0">
                <a:solidFill>
                  <a:schemeClr val="tx2">
                    <a:lumMod val="75000"/>
                  </a:schemeClr>
                </a:solidFill>
                <a:latin typeface="Times New Roman" panose="02020603050405020304" pitchFamily="18" charset="0"/>
                <a:cs typeface="Times New Roman" panose="02020603050405020304" pitchFamily="18" charset="0"/>
              </a:rPr>
              <a:t>The company offers goods and services to its customers. Talking about clients, who seek for professional services like advisory, legal, consultancy and may </a:t>
            </a:r>
            <a:r>
              <a:rPr lang="en-US" sz="2300" dirty="0" smtClean="0">
                <a:solidFill>
                  <a:schemeClr val="tx2">
                    <a:lumMod val="75000"/>
                  </a:schemeClr>
                </a:solidFill>
                <a:latin typeface="Times New Roman" panose="02020603050405020304" pitchFamily="18" charset="0"/>
                <a:cs typeface="Times New Roman" panose="02020603050405020304" pitchFamily="18" charset="0"/>
              </a:rPr>
              <a:t>more;</a:t>
            </a:r>
            <a:endParaRPr lang="en-US" sz="2300" dirty="0">
              <a:solidFill>
                <a:schemeClr val="tx2">
                  <a:lumMod val="75000"/>
                </a:schemeClr>
              </a:solidFill>
              <a:latin typeface="Times New Roman" panose="02020603050405020304" pitchFamily="18" charset="0"/>
              <a:cs typeface="Times New Roman" panose="02020603050405020304" pitchFamily="18" charset="0"/>
            </a:endParaRPr>
          </a:p>
          <a:p>
            <a:r>
              <a:rPr lang="en-US" sz="2300" dirty="0">
                <a:solidFill>
                  <a:schemeClr val="tx2">
                    <a:lumMod val="75000"/>
                  </a:schemeClr>
                </a:solidFill>
                <a:latin typeface="Times New Roman" panose="02020603050405020304" pitchFamily="18" charset="0"/>
                <a:cs typeface="Times New Roman" panose="02020603050405020304" pitchFamily="18" charset="0"/>
              </a:rPr>
              <a:t>The degree of personal attention required in case of the customer is less as compared to the </a:t>
            </a:r>
            <a:r>
              <a:rPr lang="en-US" sz="2300" dirty="0" smtClean="0">
                <a:solidFill>
                  <a:schemeClr val="tx2">
                    <a:lumMod val="75000"/>
                  </a:schemeClr>
                </a:solidFill>
                <a:latin typeface="Times New Roman" panose="02020603050405020304" pitchFamily="18" charset="0"/>
                <a:cs typeface="Times New Roman" panose="02020603050405020304" pitchFamily="18" charset="0"/>
              </a:rPr>
              <a:t>client;</a:t>
            </a:r>
            <a:endParaRPr lang="en-US" sz="2300" dirty="0">
              <a:solidFill>
                <a:schemeClr val="tx2">
                  <a:lumMod val="75000"/>
                </a:schemeClr>
              </a:solidFill>
              <a:latin typeface="Times New Roman" panose="02020603050405020304" pitchFamily="18" charset="0"/>
              <a:cs typeface="Times New Roman" panose="02020603050405020304" pitchFamily="18" charset="0"/>
            </a:endParaRPr>
          </a:p>
          <a:p>
            <a:r>
              <a:rPr lang="en-US" sz="2300" dirty="0">
                <a:solidFill>
                  <a:schemeClr val="tx2">
                    <a:lumMod val="75000"/>
                  </a:schemeClr>
                </a:solidFill>
                <a:latin typeface="Times New Roman" panose="02020603050405020304" pitchFamily="18" charset="0"/>
                <a:cs typeface="Times New Roman" panose="02020603050405020304" pitchFamily="18" charset="0"/>
              </a:rPr>
              <a:t>A relationship between customer and business exist for a short term only. However, a customer can have repeated transactions but only for a limited time. In the case of a client, the business engages in a long-term project with the client.</a:t>
            </a:r>
          </a:p>
          <a:p>
            <a:pPr marL="0" indent="0" algn="just">
              <a:buNone/>
            </a:pPr>
            <a:endParaRPr lang="ru-RU"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4593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4933122" y="1579416"/>
            <a:ext cx="6576391" cy="3838314"/>
          </a:xfrm>
        </p:spPr>
        <p:txBody>
          <a:bodyPr>
            <a:noAutofit/>
          </a:bodyPr>
          <a:lstStyle/>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e</a:t>
            </a:r>
            <a:r>
              <a:rPr lang="en-US" sz="2400" b="1" dirty="0" err="1" smtClean="0">
                <a:solidFill>
                  <a:schemeClr val="tx2">
                    <a:lumMod val="75000"/>
                  </a:schemeClr>
                </a:solidFill>
                <a:latin typeface="Times New Roman" panose="02020603050405020304" pitchFamily="18" charset="0"/>
                <a:cs typeface="Times New Roman" panose="02020603050405020304" pitchFamily="18" charset="0"/>
              </a:rPr>
              <a:t>nd</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 – user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the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person or organization</a:t>
            </a:r>
            <a:r>
              <a:rPr lang="en-US" sz="2400" dirty="0">
                <a:solidFill>
                  <a:schemeClr val="tx2">
                    <a:lumMod val="75000"/>
                  </a:schemeClr>
                </a:solidFill>
                <a:latin typeface="Times New Roman" panose="02020603050405020304" pitchFamily="18" charset="0"/>
                <a:cs typeface="Times New Roman" panose="02020603050405020304" pitchFamily="18" charset="0"/>
              </a:rPr>
              <a:t>  that uses something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rather</a:t>
            </a:r>
            <a:r>
              <a:rPr lang="en-US" sz="2400" dirty="0">
                <a:solidFill>
                  <a:schemeClr val="tx2">
                    <a:lumMod val="75000"/>
                  </a:schemeClr>
                </a:solidFill>
                <a:latin typeface="Times New Roman" panose="02020603050405020304" pitchFamily="18" charset="0"/>
                <a:cs typeface="Times New Roman" panose="02020603050405020304" pitchFamily="18" charset="0"/>
              </a:rPr>
              <a:t> than an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organization</a:t>
            </a:r>
            <a:r>
              <a:rPr lang="en-US" sz="2400" dirty="0">
                <a:solidFill>
                  <a:schemeClr val="tx2">
                    <a:lumMod val="75000"/>
                  </a:schemeClr>
                </a:solidFill>
                <a:latin typeface="Times New Roman" panose="02020603050405020304" pitchFamily="18" charset="0"/>
                <a:cs typeface="Times New Roman" panose="02020603050405020304" pitchFamily="18" charset="0"/>
              </a:rPr>
              <a:t> that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orders, pays for</a:t>
            </a:r>
            <a:r>
              <a:rPr lang="en-US" sz="2400" dirty="0">
                <a:solidFill>
                  <a:schemeClr val="tx2">
                    <a:lumMod val="75000"/>
                  </a:schemeClr>
                </a:solidFill>
                <a:latin typeface="Times New Roman" panose="02020603050405020304" pitchFamily="18" charset="0"/>
                <a:cs typeface="Times New Roman" panose="02020603050405020304" pitchFamily="18" charset="0"/>
              </a:rPr>
              <a:t> in it</a:t>
            </a:r>
            <a:endParaRPr lang="en-US"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en-US"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endParaRPr lang="en-US" sz="2400" dirty="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consumer</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a person who buys goods or services for their own use</a:t>
            </a:r>
            <a:endParaRPr lang="ru-RU" sz="2400"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1026" name="Picture 2" descr="Image result for consume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8052" y="3498574"/>
            <a:ext cx="2562076" cy="2562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humbs.dreamstime.com/z/%D0%BE%D1%88%D0%B8%D0%B1%D0%BA%D0%B0-156122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9202" y="1036093"/>
            <a:ext cx="3003406" cy="2206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69982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4280" y="501446"/>
            <a:ext cx="8911687" cy="1280890"/>
          </a:xfrm>
        </p:spPr>
        <p:txBody>
          <a:bodyPr>
            <a:normAutofit/>
          </a:bodyPr>
          <a:lstStyle/>
          <a:p>
            <a:pPr algn="ctr"/>
            <a:r>
              <a:rPr lang="uz-Latn-UZ" sz="4000" b="1" dirty="0" smtClean="0">
                <a:solidFill>
                  <a:schemeClr val="tx2">
                    <a:lumMod val="75000"/>
                  </a:schemeClr>
                </a:solidFill>
                <a:latin typeface="Times New Roman" panose="02020603050405020304" pitchFamily="18" charset="0"/>
                <a:cs typeface="Times New Roman" panose="02020603050405020304" pitchFamily="18" charset="0"/>
              </a:rPr>
              <a:t>Consumer vs end user</a:t>
            </a:r>
            <a:endParaRPr lang="ru-RU" sz="4000" b="1"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1264595" y="1418617"/>
            <a:ext cx="10392185" cy="5130400"/>
          </a:xfrm>
        </p:spPr>
        <p:txBody>
          <a:bodyPr>
            <a:noAutofit/>
          </a:bodyPr>
          <a:lstStyle/>
          <a:p>
            <a:pPr marL="0" indent="0" algn="just">
              <a:buNone/>
            </a:pPr>
            <a:r>
              <a:rPr lang="en-US" sz="2800" dirty="0">
                <a:solidFill>
                  <a:schemeClr val="tx2">
                    <a:lumMod val="75000"/>
                  </a:schemeClr>
                </a:solidFill>
                <a:latin typeface="Times New Roman" panose="02020603050405020304" pitchFamily="18" charset="0"/>
                <a:cs typeface="Times New Roman" panose="02020603050405020304" pitchFamily="18" charset="0"/>
              </a:rPr>
              <a:t>We can use the term “consumer” to refer to “consumer products” as in products sold to individuals (B2C) vs enterprise customers or B2B customers. End users exist in both consumer and business sales. For example a mother may buy a child an educational toy. The mother is the consumer but the child is the end-user and both must have a satisfactory customer experience. Similarly the decision maker for a B2B solution or enterprise sale is typically a department had while the end-users are the employees who consume the product, be it software or office furniture or equipment of some kind.</a:t>
            </a: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69797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314450" y="338360"/>
            <a:ext cx="10477500" cy="1280890"/>
          </a:xfrm>
        </p:spPr>
        <p:txBody>
          <a:bodyPr>
            <a:noAutofit/>
          </a:bodyPr>
          <a:lstStyle/>
          <a:p>
            <a:pPr algn="just"/>
            <a:r>
              <a:rPr lang="en-US" sz="2400" dirty="0" smtClean="0">
                <a:latin typeface="Times New Roman" panose="02020603050405020304" pitchFamily="18" charset="0"/>
                <a:cs typeface="Times New Roman" panose="02020603050405020304" pitchFamily="18" charset="0"/>
              </a:rPr>
              <a:t> 	People </a:t>
            </a:r>
            <a:r>
              <a:rPr lang="en-US" sz="2400" dirty="0">
                <a:latin typeface="Times New Roman" panose="02020603050405020304" pitchFamily="18" charset="0"/>
                <a:cs typeface="Times New Roman" panose="02020603050405020304" pitchFamily="18" charset="0"/>
              </a:rPr>
              <a:t>who buy IBM’s products and services are IBM’s </a:t>
            </a:r>
            <a:r>
              <a:rPr lang="en-US" sz="2400" b="1" dirty="0">
                <a:latin typeface="Times New Roman" panose="02020603050405020304" pitchFamily="18" charset="0"/>
                <a:cs typeface="Times New Roman" panose="02020603050405020304" pitchFamily="18" charset="0"/>
              </a:rPr>
              <a:t>customers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clients</a:t>
            </a:r>
            <a:r>
              <a:rPr lang="en-US" sz="2400" dirty="0">
                <a:latin typeface="Times New Roman" panose="02020603050405020304" pitchFamily="18" charset="0"/>
                <a:cs typeface="Times New Roman" panose="02020603050405020304" pitchFamily="18" charset="0"/>
              </a:rPr>
              <a: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Foster and Partners, a big architectural firm, has clients, rather than customers. </a:t>
            </a:r>
            <a:r>
              <a:rPr lang="en-US" sz="2400" b="1" dirty="0">
                <a:latin typeface="Times New Roman" panose="02020603050405020304" pitchFamily="18" charset="0"/>
                <a:cs typeface="Times New Roman" panose="02020603050405020304" pitchFamily="18" charset="0"/>
              </a:rPr>
              <a:t>Client </a:t>
            </a:r>
            <a:r>
              <a:rPr lang="en-US" sz="2400" dirty="0">
                <a:latin typeface="Times New Roman" panose="02020603050405020304" pitchFamily="18" charset="0"/>
                <a:cs typeface="Times New Roman" panose="02020603050405020304" pitchFamily="18" charset="0"/>
              </a:rPr>
              <a:t>often refers to people and organizations who buy the services of professionals such as accountants, lawyers, etc</a:t>
            </a:r>
            <a:r>
              <a:rPr lang="en-US" sz="2400" dirty="0" smtClean="0">
                <a:latin typeface="Times New Roman" panose="02020603050405020304" pitchFamily="18" charset="0"/>
                <a:cs typeface="Times New Roman" panose="02020603050405020304" pitchFamily="18" charset="0"/>
              </a:rPr>
              <a:t>. </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IBM’s customers considered as a group make up its </a:t>
            </a:r>
            <a:r>
              <a:rPr lang="en-US" sz="2400" b="1" dirty="0">
                <a:latin typeface="Times New Roman" panose="02020603050405020304" pitchFamily="18" charset="0"/>
                <a:cs typeface="Times New Roman" panose="02020603050405020304" pitchFamily="18" charset="0"/>
              </a:rPr>
              <a:t>customer base</a:t>
            </a:r>
            <a:r>
              <a:rPr lang="en-US" sz="2400" dirty="0">
                <a:latin typeface="Times New Roman" panose="02020603050405020304" pitchFamily="18" charset="0"/>
                <a:cs typeface="Times New Roman" panose="02020603050405020304" pitchFamily="18" charset="0"/>
              </a:rPr>
              <a:t>. Foster and Partners’  clients considered as a group form a </a:t>
            </a:r>
            <a:r>
              <a:rPr lang="en-US" sz="2400" b="1" dirty="0">
                <a:latin typeface="Times New Roman" panose="02020603050405020304" pitchFamily="18" charset="0"/>
                <a:cs typeface="Times New Roman" panose="02020603050405020304" pitchFamily="18" charset="0"/>
              </a:rPr>
              <a:t>client base</a:t>
            </a:r>
            <a:r>
              <a:rPr lang="en-US" sz="2400" dirty="0">
                <a:latin typeface="Times New Roman" panose="02020603050405020304" pitchFamily="18" charset="0"/>
                <a:cs typeface="Times New Roman" panose="02020603050405020304" pitchFamily="18" charset="0"/>
              </a:rPr>
              <a:t>. These are slightly technical expressions, used for example in business journalism. </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People who buy a company’s or a professional’s products or services, especially expensive or exclusive ones, are its </a:t>
            </a:r>
            <a:r>
              <a:rPr lang="en-US" sz="2400" b="1" dirty="0">
                <a:latin typeface="Times New Roman" panose="02020603050405020304" pitchFamily="18" charset="0"/>
                <a:cs typeface="Times New Roman" panose="02020603050405020304" pitchFamily="18" charset="0"/>
              </a:rPr>
              <a:t>clientele</a:t>
            </a:r>
            <a:r>
              <a:rPr lang="en-US" sz="2400" dirty="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You can also talk about the </a:t>
            </a:r>
            <a:r>
              <a:rPr lang="en-US" sz="2400" b="1" dirty="0">
                <a:latin typeface="Times New Roman" panose="02020603050405020304" pitchFamily="18" charset="0"/>
                <a:cs typeface="Times New Roman" panose="02020603050405020304" pitchFamily="18" charset="0"/>
              </a:rPr>
              <a:t>users </a:t>
            </a:r>
            <a:r>
              <a:rPr lang="en-US" sz="2400" dirty="0">
                <a:latin typeface="Times New Roman" panose="02020603050405020304" pitchFamily="18" charset="0"/>
                <a:cs typeface="Times New Roman" panose="02020603050405020304" pitchFamily="18" charset="0"/>
              </a:rPr>
              <a:t>of a product or service who may not be the organizations who actually buy it. The expression </a:t>
            </a:r>
            <a:r>
              <a:rPr lang="en-US" sz="2400" b="1" dirty="0">
                <a:latin typeface="Times New Roman" panose="02020603050405020304" pitchFamily="18" charset="0"/>
                <a:cs typeface="Times New Roman" panose="02020603050405020304" pitchFamily="18" charset="0"/>
              </a:rPr>
              <a:t>end-users </a:t>
            </a:r>
            <a:r>
              <a:rPr lang="en-US" sz="2400" dirty="0">
                <a:latin typeface="Times New Roman" panose="02020603050405020304" pitchFamily="18" charset="0"/>
                <a:cs typeface="Times New Roman" panose="02020603050405020304" pitchFamily="18" charset="0"/>
              </a:rPr>
              <a:t>refers especially to people who use products, particularly computer equipment and other technology. These expressions are often used in contrast to the producers and distributors of a product. For example, IBM sells products through various channels, but the end-users are the employees of the companies that buy its products</a:t>
            </a:r>
            <a:r>
              <a:rPr lang="en-US" sz="2400" dirty="0" smtClean="0">
                <a:latin typeface="Times New Roman" panose="02020603050405020304" pitchFamily="18" charset="0"/>
                <a:cs typeface="Times New Roman" panose="02020603050405020304" pitchFamily="18" charset="0"/>
              </a:rPr>
              <a:t>. People </a:t>
            </a:r>
            <a:r>
              <a:rPr lang="en-US" sz="2400" dirty="0">
                <a:latin typeface="Times New Roman" panose="02020603050405020304" pitchFamily="18" charset="0"/>
                <a:cs typeface="Times New Roman" panose="02020603050405020304" pitchFamily="18" charset="0"/>
              </a:rPr>
              <a:t>who buy products or services for their own use are </a:t>
            </a:r>
            <a:r>
              <a:rPr lang="en-US" sz="2400" b="1" dirty="0">
                <a:latin typeface="Times New Roman" panose="02020603050405020304" pitchFamily="18" charset="0"/>
                <a:cs typeface="Times New Roman" panose="02020603050405020304" pitchFamily="18" charset="0"/>
              </a:rPr>
              <a:t>consumers</a:t>
            </a:r>
            <a:r>
              <a:rPr lang="en-US" sz="2400" dirty="0">
                <a:latin typeface="Times New Roman" panose="02020603050405020304" pitchFamily="18" charset="0"/>
                <a:cs typeface="Times New Roman" panose="02020603050405020304" pitchFamily="18" charset="0"/>
              </a:rPr>
              <a:t>, especially when considered as members of large groups of people buying things in advanced economies.</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417786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901889" y="1151780"/>
            <a:ext cx="6457121" cy="4646743"/>
          </a:xfrm>
        </p:spPr>
        <p:txBody>
          <a:bodyPr>
            <a:noAutofit/>
          </a:bodyPr>
          <a:lstStyle/>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buyer –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(a) </a:t>
            </a:r>
            <a:r>
              <a:rPr lang="en-US" sz="2400" dirty="0">
                <a:solidFill>
                  <a:schemeClr val="tx2">
                    <a:lumMod val="75000"/>
                  </a:schemeClr>
                </a:solidFill>
                <a:latin typeface="Times New Roman" panose="02020603050405020304" pitchFamily="18" charset="0"/>
                <a:cs typeface="Times New Roman" panose="02020603050405020304" pitchFamily="18" charset="0"/>
              </a:rPr>
              <a:t> is a person who is buying something or who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intends</a:t>
            </a:r>
            <a:r>
              <a:rPr lang="en-US" sz="2400" dirty="0">
                <a:solidFill>
                  <a:schemeClr val="tx2">
                    <a:lumMod val="75000"/>
                  </a:schemeClr>
                </a:solidFill>
                <a:latin typeface="Times New Roman" panose="02020603050405020304" pitchFamily="18" charset="0"/>
                <a:cs typeface="Times New Roman" panose="02020603050405020304" pitchFamily="18" charset="0"/>
              </a:rPr>
              <a:t> to buy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it;</a:t>
            </a:r>
            <a:endParaRPr lang="uz-Latn-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 (b)</a:t>
            </a:r>
            <a:r>
              <a:rPr lang="en-US" sz="2400" dirty="0">
                <a:solidFill>
                  <a:schemeClr val="tx2">
                    <a:lumMod val="75000"/>
                  </a:schemeClr>
                </a:solidFill>
                <a:latin typeface="Times New Roman" panose="02020603050405020304" pitchFamily="18" charset="0"/>
                <a:cs typeface="Times New Roman" panose="02020603050405020304" pitchFamily="18" charset="0"/>
              </a:rPr>
              <a:t> is a person who works for a large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store deciding</a:t>
            </a:r>
            <a:r>
              <a:rPr lang="en-US" sz="2400" dirty="0">
                <a:solidFill>
                  <a:schemeClr val="tx2">
                    <a:lumMod val="75000"/>
                  </a:schemeClr>
                </a:solidFill>
                <a:latin typeface="Times New Roman" panose="02020603050405020304" pitchFamily="18" charset="0"/>
                <a:cs typeface="Times New Roman" panose="02020603050405020304" pitchFamily="18" charset="0"/>
              </a:rPr>
              <a:t> what goods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will</a:t>
            </a:r>
            <a:r>
              <a:rPr lang="en-US" sz="2400" dirty="0">
                <a:solidFill>
                  <a:schemeClr val="tx2">
                    <a:lumMod val="75000"/>
                  </a:schemeClr>
                </a:solidFill>
                <a:latin typeface="Times New Roman" panose="02020603050405020304" pitchFamily="18" charset="0"/>
                <a:cs typeface="Times New Roman" panose="02020603050405020304" pitchFamily="18" charset="0"/>
              </a:rPr>
              <a:t> be bought from </a:t>
            </a:r>
            <a:r>
              <a:rPr lang="uz-Latn-UZ" sz="2400" dirty="0" smtClean="0">
                <a:solidFill>
                  <a:schemeClr val="tx2">
                    <a:lumMod val="75000"/>
                  </a:schemeClr>
                </a:solidFill>
                <a:latin typeface="Times New Roman" panose="02020603050405020304" pitchFamily="18" charset="0"/>
                <a:cs typeface="Times New Roman" panose="02020603050405020304" pitchFamily="18" charset="0"/>
              </a:rPr>
              <a:t>manufacturers</a:t>
            </a:r>
            <a:r>
              <a:rPr lang="en-US" sz="2400" dirty="0">
                <a:solidFill>
                  <a:schemeClr val="tx2">
                    <a:lumMod val="75000"/>
                  </a:schemeClr>
                </a:solidFill>
                <a:latin typeface="Times New Roman" panose="02020603050405020304" pitchFamily="18" charset="0"/>
                <a:cs typeface="Times New Roman" panose="02020603050405020304" pitchFamily="18" charset="0"/>
              </a:rPr>
              <a:t> to be sold in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store;</a:t>
            </a:r>
            <a:endParaRPr lang="uz-Latn-UZ"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purchaser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person </a:t>
            </a:r>
            <a:r>
              <a:rPr lang="en-US" sz="2400" dirty="0">
                <a:solidFill>
                  <a:schemeClr val="tx2">
                    <a:lumMod val="75000"/>
                  </a:schemeClr>
                </a:solidFill>
                <a:latin typeface="Times New Roman" panose="02020603050405020304" pitchFamily="18" charset="0"/>
                <a:cs typeface="Times New Roman" panose="02020603050405020304" pitchFamily="18" charset="0"/>
              </a:rPr>
              <a:t>or entity that is a recipient of a good or service provided by a seller under a purchase order or contract of sale. Also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called buyer;</a:t>
            </a: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uz-Latn-UZ" sz="2400" b="1" dirty="0" smtClean="0">
                <a:solidFill>
                  <a:schemeClr val="tx2">
                    <a:lumMod val="75000"/>
                  </a:schemeClr>
                </a:solidFill>
                <a:latin typeface="Times New Roman" panose="02020603050405020304" pitchFamily="18" charset="0"/>
                <a:cs typeface="Times New Roman" panose="02020603050405020304" pitchFamily="18" charset="0"/>
              </a:rPr>
              <a:t>buying manager -</a:t>
            </a:r>
            <a:r>
              <a:rPr lang="en-US" sz="2400" dirty="0">
                <a:solidFill>
                  <a:schemeClr val="tx2">
                    <a:lumMod val="75000"/>
                  </a:schemeClr>
                </a:solidFill>
                <a:latin typeface="Times New Roman" panose="02020603050405020304" pitchFamily="18" charset="0"/>
                <a:cs typeface="Times New Roman" panose="02020603050405020304" pitchFamily="18" charset="0"/>
              </a:rPr>
              <a:t>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buying manager</a:t>
            </a:r>
            <a:r>
              <a:rPr lang="en-US" sz="2400" dirty="0">
                <a:solidFill>
                  <a:schemeClr val="tx2">
                    <a:lumMod val="75000"/>
                  </a:schemeClr>
                </a:solidFill>
                <a:latin typeface="Times New Roman" panose="02020603050405020304" pitchFamily="18" charset="0"/>
                <a:cs typeface="Times New Roman" panose="02020603050405020304" pitchFamily="18" charset="0"/>
              </a:rPr>
              <a:t> of a store is a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senior employee</a:t>
            </a:r>
            <a:r>
              <a:rPr lang="en-US" sz="2400" dirty="0">
                <a:solidFill>
                  <a:schemeClr val="tx2">
                    <a:lumMod val="75000"/>
                  </a:schemeClr>
                </a:solidFill>
                <a:latin typeface="Times New Roman" panose="02020603050405020304" pitchFamily="18" charset="0"/>
                <a:cs typeface="Times New Roman" panose="02020603050405020304" pitchFamily="18" charset="0"/>
              </a:rPr>
              <a:t> whose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job</a:t>
            </a:r>
            <a:r>
              <a:rPr lang="en-US" sz="2400" dirty="0">
                <a:solidFill>
                  <a:schemeClr val="tx2">
                    <a:lumMod val="75000"/>
                  </a:schemeClr>
                </a:solidFill>
                <a:latin typeface="Times New Roman" panose="02020603050405020304" pitchFamily="18" charset="0"/>
                <a:cs typeface="Times New Roman" panose="02020603050405020304" pitchFamily="18" charset="0"/>
              </a:rPr>
              <a:t> is to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manage</a:t>
            </a:r>
            <a:r>
              <a:rPr lang="en-US" sz="2400" dirty="0">
                <a:solidFill>
                  <a:schemeClr val="tx2">
                    <a:lumMod val="75000"/>
                  </a:schemeClr>
                </a:solidFill>
                <a:latin typeface="Times New Roman" panose="02020603050405020304" pitchFamily="18" charset="0"/>
                <a:cs typeface="Times New Roman" panose="02020603050405020304" pitchFamily="18" charset="0"/>
              </a:rPr>
              <a:t>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purchase</a:t>
            </a:r>
            <a:r>
              <a:rPr lang="en-US" sz="2400" dirty="0">
                <a:solidFill>
                  <a:schemeClr val="tx2">
                    <a:lumMod val="75000"/>
                  </a:schemeClr>
                </a:solidFill>
                <a:latin typeface="Times New Roman" panose="02020603050405020304" pitchFamily="18" charset="0"/>
                <a:cs typeface="Times New Roman" panose="02020603050405020304" pitchFamily="18" charset="0"/>
              </a:rPr>
              <a:t> and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delivery of </a:t>
            </a:r>
            <a:r>
              <a:rPr lang="en-US" sz="2400" dirty="0">
                <a:solidFill>
                  <a:schemeClr val="tx2">
                    <a:lumMod val="75000"/>
                  </a:schemeClr>
                </a:solidFill>
                <a:latin typeface="Times New Roman" panose="02020603050405020304" pitchFamily="18" charset="0"/>
                <a:cs typeface="Times New Roman" panose="02020603050405020304" pitchFamily="18" charset="0"/>
              </a:rPr>
              <a:t>products and supplies, maintaining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stock</a:t>
            </a:r>
            <a:r>
              <a:rPr lang="en-US" sz="2400" dirty="0">
                <a:solidFill>
                  <a:schemeClr val="tx2">
                    <a:lumMod val="75000"/>
                  </a:schemeClr>
                </a:solidFill>
                <a:latin typeface="Times New Roman" panose="02020603050405020304" pitchFamily="18" charset="0"/>
                <a:cs typeface="Times New Roman" panose="02020603050405020304" pitchFamily="18" charset="0"/>
              </a:rPr>
              <a:t>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levels;</a:t>
            </a:r>
            <a:endParaRPr lang="ru-RU" sz="2400" b="1" dirty="0">
              <a:solidFill>
                <a:schemeClr val="tx2">
                  <a:lumMod val="75000"/>
                </a:schemeClr>
              </a:solidFill>
              <a:latin typeface="Times New Roman" panose="02020603050405020304" pitchFamily="18" charset="0"/>
              <a:cs typeface="Times New Roman" panose="02020603050405020304" pitchFamily="18" charset="0"/>
            </a:endParaRPr>
          </a:p>
        </p:txBody>
      </p:sp>
      <p:pic>
        <p:nvPicPr>
          <p:cNvPr id="1026" name="Picture 2" descr="Image result for buy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9510" y="1826771"/>
            <a:ext cx="4400196" cy="3296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97487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821609" y="1637688"/>
            <a:ext cx="6755296" cy="5041762"/>
          </a:xfrm>
        </p:spPr>
        <p:txBody>
          <a:bodyPr>
            <a:normAutofit/>
          </a:bodyPr>
          <a:lstStyle/>
          <a:p>
            <a:r>
              <a:rPr lang="en-US" sz="2800" b="1" dirty="0" smtClean="0">
                <a:solidFill>
                  <a:schemeClr val="tx2">
                    <a:lumMod val="75000"/>
                  </a:schemeClr>
                </a:solidFill>
                <a:latin typeface="Times New Roman" panose="02020603050405020304" pitchFamily="18" charset="0"/>
                <a:cs typeface="Times New Roman" panose="02020603050405020304" pitchFamily="18" charset="0"/>
              </a:rPr>
              <a:t>vendor </a:t>
            </a:r>
            <a:r>
              <a:rPr lang="en-US" sz="2800" dirty="0" smtClean="0">
                <a:solidFill>
                  <a:schemeClr val="tx2">
                    <a:lumMod val="75000"/>
                  </a:schemeClr>
                </a:solidFill>
                <a:latin typeface="Times New Roman" panose="02020603050405020304" pitchFamily="18" charset="0"/>
                <a:cs typeface="Times New Roman" panose="02020603050405020304" pitchFamily="18" charset="0"/>
              </a:rPr>
              <a:t>–</a:t>
            </a:r>
            <a:r>
              <a:rPr lang="uz-Cyrl-UZ" sz="2800" dirty="0" smtClean="0">
                <a:solidFill>
                  <a:schemeClr val="tx2">
                    <a:lumMod val="75000"/>
                  </a:schemeClr>
                </a:solidFill>
                <a:latin typeface="Times New Roman" panose="02020603050405020304" pitchFamily="18" charset="0"/>
                <a:cs typeface="Times New Roman" panose="02020603050405020304" pitchFamily="18" charset="0"/>
              </a:rPr>
              <a:t> </a:t>
            </a:r>
            <a:r>
              <a:rPr lang="en-US" sz="2800" dirty="0" smtClean="0">
                <a:solidFill>
                  <a:schemeClr val="tx2">
                    <a:lumMod val="75000"/>
                  </a:schemeClr>
                </a:solidFill>
                <a:latin typeface="Times New Roman" panose="02020603050405020304" pitchFamily="18" charset="0"/>
                <a:cs typeface="Times New Roman" panose="02020603050405020304" pitchFamily="18" charset="0"/>
              </a:rPr>
              <a:t>someone who sells something, especially property;</a:t>
            </a:r>
            <a:br>
              <a:rPr lang="en-US" sz="2800" dirty="0" smtClean="0">
                <a:solidFill>
                  <a:schemeClr val="tx2">
                    <a:lumMod val="75000"/>
                  </a:schemeClr>
                </a:solidFill>
                <a:latin typeface="Times New Roman" panose="02020603050405020304" pitchFamily="18" charset="0"/>
                <a:cs typeface="Times New Roman" panose="02020603050405020304" pitchFamily="18" charset="0"/>
              </a:rPr>
            </a:br>
            <a:r>
              <a:rPr lang="en-US" sz="2800" dirty="0">
                <a:solidFill>
                  <a:schemeClr val="tx2">
                    <a:lumMod val="75000"/>
                  </a:schemeClr>
                </a:solidFill>
                <a:latin typeface="Times New Roman" panose="02020603050405020304" pitchFamily="18" charset="0"/>
                <a:cs typeface="Times New Roman" panose="02020603050405020304" pitchFamily="18" charset="0"/>
              </a:rPr>
              <a:t/>
            </a:r>
            <a:br>
              <a:rPr lang="en-US" sz="2800" dirty="0">
                <a:solidFill>
                  <a:schemeClr val="tx2">
                    <a:lumMod val="75000"/>
                  </a:schemeClr>
                </a:solidFill>
                <a:latin typeface="Times New Roman" panose="02020603050405020304" pitchFamily="18" charset="0"/>
                <a:cs typeface="Times New Roman" panose="02020603050405020304" pitchFamily="18" charset="0"/>
              </a:rPr>
            </a:br>
            <a:r>
              <a:rPr lang="en-US" sz="2800" dirty="0" smtClean="0">
                <a:solidFill>
                  <a:schemeClr val="tx2">
                    <a:lumMod val="75000"/>
                  </a:schemeClr>
                </a:solidFill>
                <a:latin typeface="Times New Roman" panose="02020603050405020304" pitchFamily="18" charset="0"/>
                <a:cs typeface="Times New Roman" panose="02020603050405020304" pitchFamily="18" charset="0"/>
              </a:rPr>
              <a:t/>
            </a:r>
            <a:br>
              <a:rPr lang="en-US" sz="2800" dirty="0" smtClean="0">
                <a:solidFill>
                  <a:schemeClr val="tx2">
                    <a:lumMod val="75000"/>
                  </a:schemeClr>
                </a:solidFill>
                <a:latin typeface="Times New Roman" panose="02020603050405020304" pitchFamily="18" charset="0"/>
                <a:cs typeface="Times New Roman" panose="02020603050405020304" pitchFamily="18" charset="0"/>
              </a:rPr>
            </a:br>
            <a:r>
              <a:rPr lang="en-US" sz="2800" b="1" dirty="0" smtClean="0">
                <a:solidFill>
                  <a:schemeClr val="tx2">
                    <a:lumMod val="75000"/>
                  </a:schemeClr>
                </a:solidFill>
                <a:latin typeface="Times New Roman" panose="02020603050405020304" pitchFamily="18" charset="0"/>
                <a:cs typeface="Times New Roman" panose="02020603050405020304" pitchFamily="18" charset="0"/>
              </a:rPr>
              <a:t>street vendor </a:t>
            </a:r>
            <a:r>
              <a:rPr lang="en-US" sz="2800" dirty="0" smtClean="0">
                <a:solidFill>
                  <a:schemeClr val="tx2">
                    <a:lumMod val="75000"/>
                  </a:schemeClr>
                </a:solidFill>
                <a:latin typeface="Times New Roman" panose="02020603050405020304" pitchFamily="18" charset="0"/>
                <a:cs typeface="Times New Roman" panose="02020603050405020304" pitchFamily="18" charset="0"/>
              </a:rPr>
              <a:t>- a vendor is someone who sells things such as newspapers, cigarettes or food from a small stall or cart in the street, </a:t>
            </a:r>
            <a:r>
              <a:rPr lang="uz-Latn-UZ" sz="2800" dirty="0" smtClean="0">
                <a:solidFill>
                  <a:schemeClr val="tx2">
                    <a:lumMod val="75000"/>
                  </a:schemeClr>
                </a:solidFill>
                <a:latin typeface="Times New Roman" panose="02020603050405020304" pitchFamily="18" charset="0"/>
                <a:cs typeface="Times New Roman" panose="02020603050405020304" pitchFamily="18" charset="0"/>
              </a:rPr>
              <a:t>sometimes </a:t>
            </a:r>
            <a:r>
              <a:rPr lang="en-US" sz="2800" dirty="0" smtClean="0">
                <a:solidFill>
                  <a:schemeClr val="tx2">
                    <a:lumMod val="75000"/>
                  </a:schemeClr>
                </a:solidFill>
                <a:latin typeface="Times New Roman" panose="02020603050405020304" pitchFamily="18" charset="0"/>
                <a:cs typeface="Times New Roman" panose="02020603050405020304" pitchFamily="18" charset="0"/>
              </a:rPr>
              <a:t>illegally;</a:t>
            </a: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838200" y="1497449"/>
            <a:ext cx="6232849" cy="4646743"/>
          </a:xfrm>
        </p:spPr>
        <p:txBody>
          <a:bodyPr>
            <a:noAutofit/>
          </a:bodyPr>
          <a:lstStyle/>
          <a:p>
            <a:pPr marL="0" indent="0" algn="just">
              <a:buNone/>
            </a:pPr>
            <a:r>
              <a:rPr lang="ru-RU" sz="2300" dirty="0" smtClean="0">
                <a:latin typeface="Times New Roman" panose="02020603050405020304" pitchFamily="18" charset="0"/>
                <a:cs typeface="Times New Roman" panose="02020603050405020304" pitchFamily="18" charset="0"/>
              </a:rPr>
              <a:t> </a:t>
            </a:r>
            <a:endParaRPr lang="ru-RU" sz="2300" dirty="0">
              <a:latin typeface="Times New Roman" panose="02020603050405020304" pitchFamily="18" charset="0"/>
              <a:cs typeface="Times New Roman" panose="02020603050405020304" pitchFamily="18" charset="0"/>
            </a:endParaRPr>
          </a:p>
        </p:txBody>
      </p:sp>
      <p:pic>
        <p:nvPicPr>
          <p:cNvPr id="1026" name="Picture 2" descr="Image result for vendor in Uzbekist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8137" y="3623311"/>
            <a:ext cx="2702294" cy="19450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Image result for vendors of prop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5790" y="1330181"/>
            <a:ext cx="2926988" cy="19976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2213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1141000" y="1223518"/>
            <a:ext cx="6232849"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the market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is </a:t>
            </a:r>
            <a:r>
              <a:rPr lang="en-US" sz="2400" dirty="0">
                <a:solidFill>
                  <a:schemeClr val="tx2">
                    <a:lumMod val="75000"/>
                  </a:schemeClr>
                </a:solidFill>
                <a:latin typeface="Times New Roman" panose="02020603050405020304" pitchFamily="18" charset="0"/>
                <a:cs typeface="Times New Roman" panose="02020603050405020304" pitchFamily="18" charset="0"/>
              </a:rPr>
              <a:t>defined as the sum total of all the buyers and sellers in the area or region under consideration. The area may be the earth, or countries, regions, states, or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cities;</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the free market –</a:t>
            </a:r>
            <a:r>
              <a:rPr lang="en-US" sz="2400" dirty="0">
                <a:solidFill>
                  <a:schemeClr val="tx2">
                    <a:lumMod val="75000"/>
                  </a:schemeClr>
                </a:solidFill>
                <a:latin typeface="Times New Roman" panose="02020603050405020304" pitchFamily="18" charset="0"/>
                <a:cs typeface="Times New Roman" panose="02020603050405020304" pitchFamily="18" charset="0"/>
              </a:rPr>
              <a:t> is an economic system in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which business organizations decide things such as prices and wages and are not controlled by the government;</a:t>
            </a: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market economy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is </a:t>
            </a:r>
            <a:r>
              <a:rPr lang="en-US" sz="2400" dirty="0">
                <a:solidFill>
                  <a:schemeClr val="tx2">
                    <a:lumMod val="75000"/>
                  </a:schemeClr>
                </a:solidFill>
                <a:latin typeface="Times New Roman" panose="02020603050405020304" pitchFamily="18" charset="0"/>
                <a:cs typeface="Times New Roman" panose="02020603050405020304" pitchFamily="18" charset="0"/>
              </a:rPr>
              <a:t>an economic system in which economic decisions and the pricing of goods and services are guided by the interactions of a country's individual citizens and businesses.</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p:txBody>
      </p:sp>
      <p:pic>
        <p:nvPicPr>
          <p:cNvPr id="1026" name="Picture 2" descr="Related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32641" y="386934"/>
            <a:ext cx="3697356" cy="27730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the market econom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3006" y="3308181"/>
            <a:ext cx="3816627" cy="3081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5484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1"/>
          </p:nvPr>
        </p:nvSpPr>
        <p:spPr>
          <a:xfrm>
            <a:off x="5352020" y="1331634"/>
            <a:ext cx="6232849" cy="4646743"/>
          </a:xfrm>
        </p:spPr>
        <p:txBody>
          <a:bodyPr>
            <a:noAutofit/>
          </a:bodyPr>
          <a:lstStyle/>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market forces (market pressures) -</a:t>
            </a:r>
            <a:r>
              <a:rPr lang="uz-Cyrl-UZ" sz="2400" b="1" dirty="0" smtClean="0">
                <a:solidFill>
                  <a:schemeClr val="tx2">
                    <a:lumMod val="75000"/>
                  </a:schemeClr>
                </a:solidFill>
                <a:latin typeface="Times New Roman" panose="02020603050405020304" pitchFamily="18" charset="0"/>
                <a:cs typeface="Times New Roman" panose="02020603050405020304" pitchFamily="18" charset="0"/>
              </a:rPr>
              <a:t> </a:t>
            </a:r>
            <a:r>
              <a:rPr lang="en-US" sz="2400" dirty="0">
                <a:solidFill>
                  <a:schemeClr val="tx2">
                    <a:lumMod val="75000"/>
                  </a:schemeClr>
                </a:solidFill>
                <a:latin typeface="Times New Roman" panose="02020603050405020304" pitchFamily="18" charset="0"/>
                <a:cs typeface="Times New Roman" panose="02020603050405020304" pitchFamily="18" charset="0"/>
              </a:rPr>
              <a:t>the actions of buyers and sellers that cause the prices of goods and services to change without being controlled by 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government;</a:t>
            </a: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 </a:t>
            </a:r>
            <a:endParaRPr lang="uz-Cyrl-UZ" sz="2400" b="1"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market place –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 set of trading conditions or the business environment;  </a:t>
            </a:r>
            <a:endParaRPr lang="uz-Cyrl-UZ" sz="2400" dirty="0" smtClean="0">
              <a:solidFill>
                <a:schemeClr val="tx2">
                  <a:lumMod val="75000"/>
                </a:schemeClr>
              </a:solidFill>
              <a:latin typeface="Times New Roman" panose="02020603050405020304" pitchFamily="18" charset="0"/>
              <a:cs typeface="Times New Roman" panose="02020603050405020304" pitchFamily="18" charset="0"/>
            </a:endParaRPr>
          </a:p>
          <a:p>
            <a:pPr marL="0" indent="0" algn="just">
              <a:buNone/>
            </a:pPr>
            <a:r>
              <a:rPr lang="en-US" sz="2400" b="1" dirty="0" smtClean="0">
                <a:solidFill>
                  <a:schemeClr val="tx2">
                    <a:lumMod val="75000"/>
                  </a:schemeClr>
                </a:solidFill>
                <a:latin typeface="Times New Roman" panose="02020603050405020304" pitchFamily="18" charset="0"/>
                <a:cs typeface="Times New Roman" panose="02020603050405020304" pitchFamily="18" charset="0"/>
              </a:rPr>
              <a:t>market price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is </a:t>
            </a:r>
            <a:r>
              <a:rPr lang="en-US" sz="2400" dirty="0">
                <a:solidFill>
                  <a:schemeClr val="tx2">
                    <a:lumMod val="75000"/>
                  </a:schemeClr>
                </a:solidFill>
                <a:latin typeface="Times New Roman" panose="02020603050405020304" pitchFamily="18" charset="0"/>
                <a:cs typeface="Times New Roman" panose="02020603050405020304" pitchFamily="18" charset="0"/>
              </a:rPr>
              <a:t>the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current price</a:t>
            </a:r>
            <a:r>
              <a:rPr lang="en-US" sz="2400" dirty="0">
                <a:solidFill>
                  <a:schemeClr val="tx2">
                    <a:lumMod val="75000"/>
                  </a:schemeClr>
                </a:solidFill>
                <a:latin typeface="Times New Roman" panose="02020603050405020304" pitchFamily="18" charset="0"/>
                <a:cs typeface="Times New Roman" panose="02020603050405020304" pitchFamily="18" charset="0"/>
              </a:rPr>
              <a:t> at which an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asset</a:t>
            </a:r>
            <a:r>
              <a:rPr lang="en-US" sz="2400" dirty="0">
                <a:solidFill>
                  <a:schemeClr val="tx2">
                    <a:lumMod val="75000"/>
                  </a:schemeClr>
                </a:solidFill>
                <a:latin typeface="Times New Roman" panose="02020603050405020304" pitchFamily="18" charset="0"/>
                <a:cs typeface="Times New Roman" panose="02020603050405020304" pitchFamily="18" charset="0"/>
              </a:rPr>
              <a:t> or service can be bought or </a:t>
            </a:r>
            <a:r>
              <a:rPr lang="en-US" sz="2400" dirty="0" smtClean="0">
                <a:solidFill>
                  <a:schemeClr val="tx2">
                    <a:lumMod val="75000"/>
                  </a:schemeClr>
                </a:solidFill>
                <a:latin typeface="Times New Roman" panose="02020603050405020304" pitchFamily="18" charset="0"/>
                <a:cs typeface="Times New Roman" panose="02020603050405020304" pitchFamily="18" charset="0"/>
              </a:rPr>
              <a:t>sold.</a:t>
            </a:r>
            <a:endParaRPr lang="en-US" sz="2400" b="1" dirty="0" smtClean="0">
              <a:solidFill>
                <a:schemeClr val="tx2">
                  <a:lumMod val="75000"/>
                </a:schemeClr>
              </a:solidFill>
              <a:latin typeface="Times New Roman" panose="02020603050405020304" pitchFamily="18" charset="0"/>
              <a:cs typeface="Times New Roman" panose="02020603050405020304" pitchFamily="18" charset="0"/>
            </a:endParaRPr>
          </a:p>
        </p:txBody>
      </p:sp>
      <p:pic>
        <p:nvPicPr>
          <p:cNvPr id="2052" name="Picture 4" descr="Image result for market for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650" y="1331634"/>
            <a:ext cx="4552950" cy="313418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85609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sz="half" idx="1"/>
            <p:extLst>
              <p:ext uri="{D42A27DB-BD31-4B8C-83A1-F6EECF244321}">
                <p14:modId xmlns:p14="http://schemas.microsoft.com/office/powerpoint/2010/main" val="1460311243"/>
              </p:ext>
            </p:extLst>
          </p:nvPr>
        </p:nvGraphicFramePr>
        <p:xfrm>
          <a:off x="1330712" y="713677"/>
          <a:ext cx="10287000" cy="4796417"/>
        </p:xfrm>
        <a:graphic>
          <a:graphicData uri="http://schemas.openxmlformats.org/drawingml/2006/table">
            <a:tbl>
              <a:tblPr firstRow="1" bandRow="1">
                <a:tableStyleId>{5C22544A-7EE6-4342-B048-85BDC9FD1C3A}</a:tableStyleId>
              </a:tblPr>
              <a:tblGrid>
                <a:gridCol w="2617674">
                  <a:extLst>
                    <a:ext uri="{9D8B030D-6E8A-4147-A177-3AD203B41FA5}">
                      <a16:colId xmlns:a16="http://schemas.microsoft.com/office/drawing/2014/main" val="3389980868"/>
                    </a:ext>
                  </a:extLst>
                </a:gridCol>
                <a:gridCol w="1838718">
                  <a:extLst>
                    <a:ext uri="{9D8B030D-6E8A-4147-A177-3AD203B41FA5}">
                      <a16:colId xmlns:a16="http://schemas.microsoft.com/office/drawing/2014/main" val="2899949942"/>
                    </a:ext>
                  </a:extLst>
                </a:gridCol>
                <a:gridCol w="5830608">
                  <a:extLst>
                    <a:ext uri="{9D8B030D-6E8A-4147-A177-3AD203B41FA5}">
                      <a16:colId xmlns:a16="http://schemas.microsoft.com/office/drawing/2014/main" val="3354441962"/>
                    </a:ext>
                  </a:extLst>
                </a:gridCol>
              </a:tblGrid>
              <a:tr h="910217">
                <a:tc>
                  <a:txBody>
                    <a:bodyPr/>
                    <a:lstStyle/>
                    <a:p>
                      <a:r>
                        <a:rPr lang="uz-Latn-UZ" sz="2400" b="1" dirty="0" smtClean="0">
                          <a:latin typeface="Times New Roman" panose="02020603050405020304" pitchFamily="18" charset="0"/>
                          <a:cs typeface="Times New Roman" panose="02020603050405020304" pitchFamily="18" charset="0"/>
                        </a:rPr>
                        <a:t>enters</a:t>
                      </a:r>
                    </a:p>
                    <a:p>
                      <a:r>
                        <a:rPr lang="uz-Latn-UZ" sz="2400" b="1" dirty="0" smtClean="0">
                          <a:latin typeface="Times New Roman" panose="02020603050405020304" pitchFamily="18" charset="0"/>
                          <a:cs typeface="Times New Roman" panose="02020603050405020304" pitchFamily="18" charset="0"/>
                        </a:rPr>
                        <a:t>penetrates </a:t>
                      </a:r>
                      <a:endParaRPr lang="ru-RU" sz="2400" b="1" dirty="0">
                        <a:latin typeface="Times New Roman" panose="02020603050405020304" pitchFamily="18" charset="0"/>
                        <a:cs typeface="Times New Roman" panose="02020603050405020304" pitchFamily="18" charset="0"/>
                      </a:endParaRPr>
                    </a:p>
                  </a:txBody>
                  <a:tcPr/>
                </a:tc>
                <a:tc rowSpan="5">
                  <a:txBody>
                    <a:bodyPr/>
                    <a:lstStyle/>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smtClean="0">
                        <a:latin typeface="Times New Roman" panose="02020603050405020304" pitchFamily="18" charset="0"/>
                        <a:cs typeface="Times New Roman" panose="02020603050405020304" pitchFamily="18" charset="0"/>
                      </a:endParaRPr>
                    </a:p>
                    <a:p>
                      <a:pPr algn="ctr"/>
                      <a:endParaRPr lang="uz-Latn-UZ" sz="2400" b="1" dirty="0" smtClean="0">
                        <a:latin typeface="Times New Roman" panose="02020603050405020304" pitchFamily="18" charset="0"/>
                        <a:cs typeface="Times New Roman" panose="02020603050405020304" pitchFamily="18" charset="0"/>
                      </a:endParaRPr>
                    </a:p>
                    <a:p>
                      <a:pPr algn="ctr"/>
                      <a:r>
                        <a:rPr lang="uz-Latn-UZ" sz="2400" b="1" dirty="0" smtClean="0">
                          <a:latin typeface="Times New Roman" panose="02020603050405020304" pitchFamily="18" charset="0"/>
                          <a:cs typeface="Times New Roman" panose="02020603050405020304" pitchFamily="18" charset="0"/>
                        </a:rPr>
                        <a:t>a</a:t>
                      </a:r>
                      <a:r>
                        <a:rPr lang="uz-Latn-UZ" sz="2400" b="1" baseline="0" dirty="0" smtClean="0">
                          <a:latin typeface="Times New Roman" panose="02020603050405020304" pitchFamily="18" charset="0"/>
                          <a:cs typeface="Times New Roman" panose="02020603050405020304" pitchFamily="18" charset="0"/>
                        </a:rPr>
                        <a:t> market</a:t>
                      </a:r>
                      <a:endParaRPr lang="ru-RU" sz="2400" b="1" dirty="0">
                        <a:latin typeface="Times New Roman" panose="02020603050405020304" pitchFamily="18" charset="0"/>
                        <a:cs typeface="Times New Roman" panose="02020603050405020304" pitchFamily="18" charset="0"/>
                      </a:endParaRPr>
                    </a:p>
                  </a:txBody>
                  <a:tcPr/>
                </a:tc>
                <a:tc>
                  <a:txBody>
                    <a:bodyPr/>
                    <a:lstStyle/>
                    <a:p>
                      <a:endParaRPr lang="uz-Latn-UZ" sz="2400" b="1" kern="1200" dirty="0" smtClean="0">
                        <a:solidFill>
                          <a:schemeClr val="lt1"/>
                        </a:solidFill>
                        <a:effectLst/>
                        <a:latin typeface="Times New Roman" panose="02020603050405020304" pitchFamily="18" charset="0"/>
                        <a:ea typeface="+mn-ea"/>
                        <a:cs typeface="Times New Roman" panose="02020603050405020304" pitchFamily="18" charset="0"/>
                      </a:endParaRPr>
                    </a:p>
                    <a:p>
                      <a:r>
                        <a:rPr lang="en-US" sz="2400" b="1" kern="1200" dirty="0" smtClean="0">
                          <a:solidFill>
                            <a:schemeClr val="lt1"/>
                          </a:solidFill>
                          <a:effectLst/>
                          <a:latin typeface="Times New Roman" panose="02020603050405020304" pitchFamily="18" charset="0"/>
                          <a:ea typeface="+mn-ea"/>
                          <a:cs typeface="Times New Roman" panose="02020603050405020304" pitchFamily="18" charset="0"/>
                        </a:rPr>
                        <a:t>it starts selling there for the first time;</a:t>
                      </a:r>
                      <a:endParaRPr lang="ru-RU"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0776731"/>
                  </a:ext>
                </a:extLst>
              </a:tr>
              <a:tr h="1403350">
                <a:tc>
                  <a:txBody>
                    <a:bodyPr/>
                    <a:lstStyle/>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abandons</a:t>
                      </a:r>
                    </a:p>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gets out of</a:t>
                      </a:r>
                    </a:p>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leaves</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a:txBody>
                  <a:tcPr/>
                </a:tc>
                <a:tc vMerge="1">
                  <a:txBody>
                    <a:bodyPr/>
                    <a:lstStyle/>
                    <a:p>
                      <a:endParaRPr lang="ru-RU" dirty="0"/>
                    </a:p>
                  </a:txBody>
                  <a:tcPr/>
                </a:tc>
                <a:tc>
                  <a:txBody>
                    <a:bodyPr/>
                    <a:lstStyle/>
                    <a:p>
                      <a:endParaRPr lang="uz-Latn-UZ" sz="2400" dirty="0" smtClean="0">
                        <a:solidFill>
                          <a:schemeClr val="accent4">
                            <a:lumMod val="50000"/>
                          </a:schemeClr>
                        </a:solidFill>
                        <a:latin typeface="Times New Roman" panose="02020603050405020304" pitchFamily="18" charset="0"/>
                        <a:cs typeface="Times New Roman" panose="02020603050405020304" pitchFamily="18" charset="0"/>
                      </a:endParaRPr>
                    </a:p>
                    <a:p>
                      <a:r>
                        <a:rPr lang="en-US" sz="2400" kern="1200" dirty="0" smtClean="0">
                          <a:solidFill>
                            <a:schemeClr val="accent4">
                              <a:lumMod val="50000"/>
                            </a:schemeClr>
                          </a:solidFill>
                          <a:effectLst/>
                          <a:latin typeface="Times New Roman" panose="02020603050405020304" pitchFamily="18" charset="0"/>
                          <a:ea typeface="+mn-ea"/>
                          <a:cs typeface="Times New Roman" panose="02020603050405020304" pitchFamily="18" charset="0"/>
                        </a:rPr>
                        <a:t>it stops selling there;</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83310664"/>
                  </a:ext>
                </a:extLst>
              </a:tr>
              <a:tr h="539750">
                <a:tc>
                  <a:txBody>
                    <a:bodyPr/>
                    <a:lstStyle/>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dominates</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a:txBody>
                  <a:tcPr/>
                </a:tc>
                <a:tc vMerge="1">
                  <a:txBody>
                    <a:bodyPr/>
                    <a:lstStyle/>
                    <a:p>
                      <a:endParaRPr lang="ru-RU" dirty="0"/>
                    </a:p>
                  </a:txBody>
                  <a:tcPr/>
                </a:tc>
                <a:tc>
                  <a:txBody>
                    <a:bodyPr/>
                    <a:lstStyle/>
                    <a:p>
                      <a:r>
                        <a:rPr lang="uz-Latn-UZ" sz="2400" dirty="0" smtClean="0">
                          <a:solidFill>
                            <a:schemeClr val="accent4">
                              <a:lumMod val="50000"/>
                            </a:schemeClr>
                          </a:solidFill>
                          <a:latin typeface="Times New Roman" panose="02020603050405020304" pitchFamily="18" charset="0"/>
                          <a:cs typeface="Times New Roman" panose="02020603050405020304" pitchFamily="18" charset="0"/>
                        </a:rPr>
                        <a:t>it is the most important company selling there</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814343691"/>
                  </a:ext>
                </a:extLst>
              </a:tr>
              <a:tr h="971550">
                <a:tc>
                  <a:txBody>
                    <a:bodyPr/>
                    <a:lstStyle/>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corners</a:t>
                      </a:r>
                    </a:p>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monopolizes</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a:txBody>
                  <a:tcPr/>
                </a:tc>
                <a:tc vMerge="1">
                  <a:txBody>
                    <a:bodyPr/>
                    <a:lstStyle/>
                    <a:p>
                      <a:endParaRPr lang="ru-RU" dirty="0"/>
                    </a:p>
                  </a:txBody>
                  <a:tcPr/>
                </a:tc>
                <a:tc>
                  <a:txBody>
                    <a:bodyPr/>
                    <a:lstStyle/>
                    <a:p>
                      <a:r>
                        <a:rPr lang="uz-Latn-UZ" sz="2400" dirty="0" smtClean="0">
                          <a:solidFill>
                            <a:schemeClr val="accent4">
                              <a:lumMod val="50000"/>
                            </a:schemeClr>
                          </a:solidFill>
                          <a:latin typeface="Times New Roman" panose="02020603050405020304" pitchFamily="18" charset="0"/>
                          <a:cs typeface="Times New Roman" panose="02020603050405020304" pitchFamily="18" charset="0"/>
                        </a:rPr>
                        <a:t>it is the only company selling there</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18753579"/>
                  </a:ext>
                </a:extLst>
              </a:tr>
              <a:tr h="971550">
                <a:tc>
                  <a:txBody>
                    <a:bodyPr/>
                    <a:lstStyle/>
                    <a:p>
                      <a:r>
                        <a:rPr lang="uz-Latn-UZ" sz="2400" b="1" dirty="0" smtClean="0">
                          <a:solidFill>
                            <a:schemeClr val="accent4">
                              <a:lumMod val="50000"/>
                            </a:schemeClr>
                          </a:solidFill>
                          <a:latin typeface="Times New Roman" panose="02020603050405020304" pitchFamily="18" charset="0"/>
                          <a:cs typeface="Times New Roman" panose="02020603050405020304" pitchFamily="18" charset="0"/>
                        </a:rPr>
                        <a:t>drives another company out of </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a:txBody>
                  <a:tcPr/>
                </a:tc>
                <a:tc vMerge="1">
                  <a:txBody>
                    <a:bodyPr/>
                    <a:lstStyle/>
                    <a:p>
                      <a:endParaRPr lang="ru-RU" dirty="0"/>
                    </a:p>
                  </a:txBody>
                  <a:tcPr/>
                </a:tc>
                <a:tc>
                  <a:txBody>
                    <a:bodyPr/>
                    <a:lstStyle/>
                    <a:p>
                      <a:r>
                        <a:rPr lang="uz-Latn-UZ" sz="2400" dirty="0" smtClean="0">
                          <a:solidFill>
                            <a:schemeClr val="accent4">
                              <a:lumMod val="50000"/>
                            </a:schemeClr>
                          </a:solidFill>
                          <a:latin typeface="Times New Roman" panose="02020603050405020304" pitchFamily="18" charset="0"/>
                          <a:cs typeface="Times New Roman" panose="02020603050405020304" pitchFamily="18" charset="0"/>
                        </a:rPr>
                        <a:t>it makes the other company leave the market,</a:t>
                      </a:r>
                      <a:r>
                        <a:rPr lang="uz-Latn-UZ" sz="2400" baseline="0" dirty="0" smtClean="0">
                          <a:solidFill>
                            <a:schemeClr val="accent4">
                              <a:lumMod val="50000"/>
                            </a:schemeClr>
                          </a:solidFill>
                          <a:latin typeface="Times New Roman" panose="02020603050405020304" pitchFamily="18" charset="0"/>
                          <a:cs typeface="Times New Roman" panose="02020603050405020304" pitchFamily="18" charset="0"/>
                        </a:rPr>
                        <a:t> perhaps because it can no longer compete</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480000722"/>
                  </a:ext>
                </a:extLst>
              </a:tr>
            </a:tbl>
          </a:graphicData>
        </a:graphic>
      </p:graphicFrame>
    </p:spTree>
    <p:extLst>
      <p:ext uri="{BB962C8B-B14F-4D97-AF65-F5344CB8AC3E}">
        <p14:creationId xmlns:p14="http://schemas.microsoft.com/office/powerpoint/2010/main" val="366241932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sz="half" idx="1"/>
            <p:extLst>
              <p:ext uri="{D42A27DB-BD31-4B8C-83A1-F6EECF244321}">
                <p14:modId xmlns:p14="http://schemas.microsoft.com/office/powerpoint/2010/main" val="2853904269"/>
              </p:ext>
            </p:extLst>
          </p:nvPr>
        </p:nvGraphicFramePr>
        <p:xfrm>
          <a:off x="1241750" y="713679"/>
          <a:ext cx="10561320" cy="5269873"/>
        </p:xfrm>
        <a:graphic>
          <a:graphicData uri="http://schemas.openxmlformats.org/drawingml/2006/table">
            <a:tbl>
              <a:tblPr firstRow="1" bandRow="1">
                <a:tableStyleId>{5C22544A-7EE6-4342-B048-85BDC9FD1C3A}</a:tableStyleId>
              </a:tblPr>
              <a:tblGrid>
                <a:gridCol w="1389716">
                  <a:extLst>
                    <a:ext uri="{9D8B030D-6E8A-4147-A177-3AD203B41FA5}">
                      <a16:colId xmlns:a16="http://schemas.microsoft.com/office/drawing/2014/main" val="3389980868"/>
                    </a:ext>
                  </a:extLst>
                </a:gridCol>
                <a:gridCol w="1942763">
                  <a:extLst>
                    <a:ext uri="{9D8B030D-6E8A-4147-A177-3AD203B41FA5}">
                      <a16:colId xmlns:a16="http://schemas.microsoft.com/office/drawing/2014/main" val="2899949942"/>
                    </a:ext>
                  </a:extLst>
                </a:gridCol>
                <a:gridCol w="7228841">
                  <a:extLst>
                    <a:ext uri="{9D8B030D-6E8A-4147-A177-3AD203B41FA5}">
                      <a16:colId xmlns:a16="http://schemas.microsoft.com/office/drawing/2014/main" val="3354441962"/>
                    </a:ext>
                  </a:extLst>
                </a:gridCol>
              </a:tblGrid>
              <a:tr h="858118">
                <a:tc rowSpan="5">
                  <a:txBody>
                    <a:bodyPr/>
                    <a:lstStyle/>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endParaRPr lang="uz-Cyrl-UZ" sz="2400" b="1" dirty="0" smtClean="0">
                        <a:latin typeface="Times New Roman" panose="02020603050405020304" pitchFamily="18" charset="0"/>
                        <a:cs typeface="Times New Roman" panose="02020603050405020304" pitchFamily="18" charset="0"/>
                      </a:endParaRPr>
                    </a:p>
                    <a:p>
                      <a:pPr algn="ctr"/>
                      <a:r>
                        <a:rPr lang="en-US" sz="2400" b="1" dirty="0" smtClean="0">
                          <a:latin typeface="Times New Roman" panose="02020603050405020304" pitchFamily="18" charset="0"/>
                          <a:cs typeface="Times New Roman" panose="02020603050405020304" pitchFamily="18" charset="0"/>
                        </a:rPr>
                        <a:t>market</a:t>
                      </a:r>
                      <a:endParaRPr lang="ru-RU" sz="2400" b="1" dirty="0">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latin typeface="Times New Roman" panose="02020603050405020304" pitchFamily="18" charset="0"/>
                          <a:cs typeface="Times New Roman" panose="02020603050405020304" pitchFamily="18" charset="0"/>
                        </a:rPr>
                        <a:t>growth</a:t>
                      </a:r>
                      <a:endParaRPr lang="uz-Latn-UZ" sz="2400" b="1" dirty="0" smtClean="0">
                        <a:latin typeface="Times New Roman" panose="02020603050405020304" pitchFamily="18" charset="0"/>
                        <a:cs typeface="Times New Roman" panose="02020603050405020304" pitchFamily="18" charset="0"/>
                      </a:endParaRPr>
                    </a:p>
                  </a:txBody>
                  <a:tcPr/>
                </a:tc>
                <a:tc>
                  <a:txBody>
                    <a:bodyPr/>
                    <a:lstStyle/>
                    <a:p>
                      <a:r>
                        <a:rPr lang="en-US" sz="2400" dirty="0" smtClean="0">
                          <a:latin typeface="Times New Roman" panose="02020603050405020304" pitchFamily="18" charset="0"/>
                          <a:cs typeface="Times New Roman" panose="02020603050405020304" pitchFamily="18" charset="0"/>
                        </a:rPr>
                        <a:t>In the late 1990s,</a:t>
                      </a:r>
                      <a:r>
                        <a:rPr lang="en-US" sz="2400" baseline="0" dirty="0" smtClean="0">
                          <a:latin typeface="Times New Roman" panose="02020603050405020304" pitchFamily="18" charset="0"/>
                          <a:cs typeface="Times New Roman" panose="02020603050405020304" pitchFamily="18" charset="0"/>
                        </a:rPr>
                        <a:t> Internet use was doubling every 100 days. Market growth was incredible.</a:t>
                      </a:r>
                      <a:endParaRPr lang="ru-RU"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0776731"/>
                  </a:ext>
                </a:extLst>
              </a:tr>
              <a:tr h="952425">
                <a:tc vMerge="1">
                  <a:txBody>
                    <a:bodyPr/>
                    <a:lstStyle/>
                    <a:p>
                      <a:endParaRPr lang="ru-RU" sz="2400" dirty="0">
                        <a:solidFill>
                          <a:schemeClr val="accent5">
                            <a:lumMod val="75000"/>
                          </a:schemeClr>
                        </a:solidFill>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segment</a:t>
                      </a:r>
                      <a:endParaRPr lang="uz-Latn-UZ" sz="2400" b="1" dirty="0" smtClean="0">
                        <a:solidFill>
                          <a:schemeClr val="accent4">
                            <a:lumMod val="50000"/>
                          </a:schemeClr>
                        </a:solidFill>
                        <a:latin typeface="Times New Roman" panose="02020603050405020304" pitchFamily="18" charset="0"/>
                        <a:cs typeface="Times New Roman" panose="02020603050405020304" pitchFamily="18" charset="0"/>
                      </a:endParaRPr>
                    </a:p>
                  </a:txBody>
                  <a:tcPr/>
                </a:tc>
                <a:tc>
                  <a:txBody>
                    <a:bodyPr/>
                    <a:lstStyle/>
                    <a:p>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Women are a particularly interesting</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 target for the Volvo V70. They are an important </a:t>
                      </a:r>
                      <a:r>
                        <a:rPr lang="en-US" sz="2400" b="1" baseline="0" dirty="0" smtClean="0">
                          <a:solidFill>
                            <a:schemeClr val="accent4">
                              <a:lumMod val="50000"/>
                            </a:schemeClr>
                          </a:solidFill>
                          <a:latin typeface="Times New Roman" panose="02020603050405020304" pitchFamily="18" charset="0"/>
                          <a:cs typeface="Times New Roman" panose="02020603050405020304" pitchFamily="18" charset="0"/>
                        </a:rPr>
                        <a:t>market segment </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for Volvo;</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83310664"/>
                  </a:ext>
                </a:extLst>
              </a:tr>
              <a:tr h="952425">
                <a:tc vMerge="1">
                  <a:txBody>
                    <a:bodyPr/>
                    <a:lstStyle/>
                    <a:p>
                      <a:endParaRPr lang="ru-RU"/>
                    </a:p>
                  </a:txBody>
                  <a:tcPr/>
                </a:tc>
                <a:tc>
                  <a:txBody>
                    <a:bodyPr/>
                    <a:lstStyle/>
                    <a:p>
                      <a:pPr algn="ctr"/>
                      <a:endParaRPr lang="en-US" sz="2400" b="1" dirty="0" smtClean="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segmentation</a:t>
                      </a:r>
                      <a:endParaRPr lang="uz-Latn-UZ" sz="2400" b="1" dirty="0" smtClean="0">
                        <a:solidFill>
                          <a:schemeClr val="accent4">
                            <a:lumMod val="50000"/>
                          </a:schemeClr>
                        </a:solidFill>
                        <a:latin typeface="Times New Roman" panose="02020603050405020304" pitchFamily="18" charset="0"/>
                        <a:cs typeface="Times New Roman" panose="02020603050405020304" pitchFamily="18" charset="0"/>
                      </a:endParaRPr>
                    </a:p>
                  </a:txBody>
                  <a:tcPr/>
                </a:tc>
                <a:tc>
                  <a:txBody>
                    <a:bodyPr/>
                    <a:lstStyle/>
                    <a:p>
                      <a:pPr algn="just"/>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The </a:t>
                      </a:r>
                      <a:r>
                        <a:rPr lang="en-US" sz="2400" dirty="0" err="1" smtClean="0">
                          <a:solidFill>
                            <a:schemeClr val="accent4">
                              <a:lumMod val="50000"/>
                            </a:schemeClr>
                          </a:solidFill>
                          <a:latin typeface="Times New Roman" panose="02020603050405020304" pitchFamily="18" charset="0"/>
                          <a:cs typeface="Times New Roman" panose="02020603050405020304" pitchFamily="18" charset="0"/>
                        </a:rPr>
                        <a:t>Softco</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 software company divides the software market into large companies, small companies, home office users, and leisure users. This is its </a:t>
                      </a:r>
                      <a:r>
                        <a:rPr lang="en-US" sz="2400" b="1" baseline="0" dirty="0" smtClean="0">
                          <a:solidFill>
                            <a:schemeClr val="accent4">
                              <a:lumMod val="50000"/>
                            </a:schemeClr>
                          </a:solidFill>
                          <a:latin typeface="Times New Roman" panose="02020603050405020304" pitchFamily="18" charset="0"/>
                          <a:cs typeface="Times New Roman" panose="02020603050405020304" pitchFamily="18" charset="0"/>
                        </a:rPr>
                        <a:t>market segmentation;</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905057989"/>
                  </a:ext>
                </a:extLst>
              </a:tr>
              <a:tr h="952425">
                <a:tc vMerge="1">
                  <a:txBody>
                    <a:bodyPr/>
                    <a:lstStyle/>
                    <a:p>
                      <a:endParaRPr lang="ru-RU" sz="2400" dirty="0">
                        <a:solidFill>
                          <a:srgbClr val="002060"/>
                        </a:solidFill>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share</a:t>
                      </a:r>
                      <a:endParaRPr lang="uz-Latn-UZ" sz="2400" b="1" dirty="0" smtClean="0">
                        <a:solidFill>
                          <a:schemeClr val="accent4">
                            <a:lumMod val="50000"/>
                          </a:schemeClr>
                        </a:solidFill>
                        <a:latin typeface="Times New Roman" panose="02020603050405020304" pitchFamily="18" charset="0"/>
                        <a:cs typeface="Times New Roman" panose="02020603050405020304" pitchFamily="18" charset="0"/>
                      </a:endParaRPr>
                    </a:p>
                  </a:txBody>
                  <a:tcPr/>
                </a:tc>
                <a:tc>
                  <a:txBody>
                    <a:bodyPr/>
                    <a:lstStyle/>
                    <a:p>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Among</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 UK supermarkets, Tesco sells more than any of the other chains. It has the highest </a:t>
                      </a:r>
                      <a:r>
                        <a:rPr lang="en-US" sz="2400" b="1" baseline="0" dirty="0" smtClean="0">
                          <a:solidFill>
                            <a:schemeClr val="accent4">
                              <a:lumMod val="50000"/>
                            </a:schemeClr>
                          </a:solidFill>
                          <a:latin typeface="Times New Roman" panose="02020603050405020304" pitchFamily="18" charset="0"/>
                          <a:cs typeface="Times New Roman" panose="02020603050405020304" pitchFamily="18" charset="0"/>
                        </a:rPr>
                        <a:t>market share</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 </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18753579"/>
                  </a:ext>
                </a:extLst>
              </a:tr>
              <a:tr h="952425">
                <a:tc vMerge="1">
                  <a:txBody>
                    <a:bodyPr/>
                    <a:lstStyle/>
                    <a:p>
                      <a:endParaRPr lang="ru-RU" sz="2400" dirty="0">
                        <a:solidFill>
                          <a:schemeClr val="accent1">
                            <a:lumMod val="75000"/>
                          </a:schemeClr>
                        </a:solidFill>
                        <a:latin typeface="Times New Roman" panose="02020603050405020304" pitchFamily="18" charset="0"/>
                        <a:cs typeface="Times New Roman" panose="02020603050405020304" pitchFamily="18" charset="0"/>
                      </a:endParaRPr>
                    </a:p>
                  </a:txBody>
                  <a:tcPr/>
                </a:tc>
                <a:tc>
                  <a:txBody>
                    <a:bodyPr/>
                    <a:lstStyle/>
                    <a:p>
                      <a:pPr algn="ct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leader</a:t>
                      </a:r>
                      <a:endParaRPr lang="uz-Latn-UZ" sz="2400" b="1" dirty="0" smtClean="0">
                        <a:solidFill>
                          <a:schemeClr val="accent4">
                            <a:lumMod val="50000"/>
                          </a:schemeClr>
                        </a:solidFill>
                        <a:latin typeface="Times New Roman" panose="02020603050405020304" pitchFamily="18" charset="0"/>
                        <a:cs typeface="Times New Roman" panose="02020603050405020304" pitchFamily="18" charset="0"/>
                      </a:endParaRPr>
                    </a:p>
                  </a:txBody>
                  <a:tcPr/>
                </a:tc>
                <a:tc>
                  <a:txBody>
                    <a:bodyPr/>
                    <a:lstStyle/>
                    <a:p>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Tesco is the </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market leader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among UK supermarkets</a:t>
                      </a:r>
                      <a:r>
                        <a:rPr lang="en-US" sz="2400" baseline="0" dirty="0" smtClean="0">
                          <a:solidFill>
                            <a:schemeClr val="accent4">
                              <a:lumMod val="50000"/>
                            </a:schemeClr>
                          </a:solidFill>
                          <a:latin typeface="Times New Roman" panose="02020603050405020304" pitchFamily="18" charset="0"/>
                          <a:cs typeface="Times New Roman" panose="02020603050405020304" pitchFamily="18" charset="0"/>
                        </a:rPr>
                        <a:t> as it sells more than any of the other chains.</a:t>
                      </a:r>
                      <a:endParaRPr lang="ru-RU" sz="2400" dirty="0">
                        <a:solidFill>
                          <a:schemeClr val="accent4">
                            <a:lumMod val="50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480000722"/>
                  </a:ext>
                </a:extLst>
              </a:tr>
            </a:tbl>
          </a:graphicData>
        </a:graphic>
      </p:graphicFrame>
    </p:spTree>
    <p:extLst>
      <p:ext uri="{BB962C8B-B14F-4D97-AF65-F5344CB8AC3E}">
        <p14:creationId xmlns:p14="http://schemas.microsoft.com/office/powerpoint/2010/main" val="39954471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sz="half" idx="1"/>
          </p:nvPr>
        </p:nvSpPr>
        <p:spPr>
          <a:xfrm>
            <a:off x="436880" y="1334347"/>
            <a:ext cx="7457440" cy="4754563"/>
          </a:xfrm>
        </p:spPr>
        <p:txBody>
          <a:bodyPr>
            <a:noAutofit/>
          </a:bodyPr>
          <a:lstStyle/>
          <a:p>
            <a:pPr marL="0" indent="0" algn="just">
              <a:lnSpc>
                <a:spcPct val="100000"/>
              </a:lnSpc>
              <a:buNone/>
            </a:pP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a competitor - </a:t>
            </a:r>
            <a:r>
              <a:rPr lang="en-US" sz="2400" dirty="0">
                <a:solidFill>
                  <a:schemeClr val="accent4">
                    <a:lumMod val="50000"/>
                  </a:schemeClr>
                </a:solidFill>
                <a:latin typeface="Times New Roman" panose="02020603050405020304" pitchFamily="18" charset="0"/>
                <a:cs typeface="Times New Roman" panose="02020603050405020304" pitchFamily="18" charset="0"/>
              </a:rPr>
              <a:t>is a person, business, team, or organization that competes against you or your company. If somebody is trying to beat you in a race, that person is your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competitor;</a:t>
            </a: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 </a:t>
            </a:r>
          </a:p>
          <a:p>
            <a:pPr marL="0" indent="0" algn="just">
              <a:lnSpc>
                <a:spcPct val="100000"/>
              </a:lnSpc>
              <a:buNone/>
            </a:pP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a rival – </a:t>
            </a:r>
            <a:r>
              <a:rPr lang="en-US" sz="2400" dirty="0">
                <a:solidFill>
                  <a:schemeClr val="accent4">
                    <a:lumMod val="50000"/>
                  </a:schemeClr>
                </a:solidFill>
                <a:latin typeface="Times New Roman" panose="02020603050405020304" pitchFamily="18" charset="0"/>
                <a:cs typeface="Times New Roman" panose="02020603050405020304" pitchFamily="18" charset="0"/>
              </a:rPr>
              <a:t>is a person,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business, </a:t>
            </a:r>
            <a:r>
              <a:rPr lang="en-US" sz="2400" dirty="0">
                <a:solidFill>
                  <a:schemeClr val="accent4">
                    <a:lumMod val="50000"/>
                  </a:schemeClr>
                </a:solidFill>
                <a:latin typeface="Times New Roman" panose="02020603050405020304" pitchFamily="18" charset="0"/>
                <a:cs typeface="Times New Roman" panose="02020603050405020304" pitchFamily="18" charset="0"/>
              </a:rPr>
              <a:t>or organization who you are competing or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fighting</a:t>
            </a:r>
            <a:r>
              <a:rPr lang="en-US" sz="2400" dirty="0">
                <a:solidFill>
                  <a:schemeClr val="accent4">
                    <a:lumMod val="50000"/>
                  </a:schemeClr>
                </a:solidFill>
                <a:latin typeface="Times New Roman" panose="02020603050405020304" pitchFamily="18" charset="0"/>
                <a:cs typeface="Times New Roman" panose="02020603050405020304" pitchFamily="18" charset="0"/>
              </a:rPr>
              <a:t> against in the same area or for the same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things;</a:t>
            </a:r>
          </a:p>
          <a:p>
            <a:pPr marL="0" indent="0" algn="just">
              <a:lnSpc>
                <a:spcPct val="100000"/>
              </a:lnSpc>
              <a:buNone/>
            </a:pP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key players –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an important person or company, etc. in a particular area of activity;  </a:t>
            </a:r>
          </a:p>
          <a:p>
            <a:pPr marL="0" indent="0" algn="just">
              <a:lnSpc>
                <a:spcPct val="100000"/>
              </a:lnSpc>
              <a:buNone/>
            </a:pPr>
            <a:r>
              <a:rPr lang="en-US" sz="2400" b="1" dirty="0" smtClean="0">
                <a:solidFill>
                  <a:schemeClr val="accent4">
                    <a:lumMod val="50000"/>
                  </a:schemeClr>
                </a:solidFill>
                <a:latin typeface="Times New Roman" panose="02020603050405020304" pitchFamily="18" charset="0"/>
                <a:cs typeface="Times New Roman" panose="02020603050405020304" pitchFamily="18" charset="0"/>
              </a:rPr>
              <a:t>low key -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if </a:t>
            </a:r>
            <a:r>
              <a:rPr lang="en-US" sz="2400" dirty="0">
                <a:solidFill>
                  <a:schemeClr val="accent4">
                    <a:lumMod val="50000"/>
                  </a:schemeClr>
                </a:solidFill>
                <a:latin typeface="Times New Roman" panose="02020603050405020304" pitchFamily="18" charset="0"/>
                <a:cs typeface="Times New Roman" panose="02020603050405020304" pitchFamily="18" charset="0"/>
              </a:rPr>
              <a:t>you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say</a:t>
            </a:r>
            <a:r>
              <a:rPr lang="en-US" sz="2400" dirty="0">
                <a:solidFill>
                  <a:schemeClr val="accent4">
                    <a:lumMod val="50000"/>
                  </a:schemeClr>
                </a:solidFill>
                <a:latin typeface="Times New Roman" panose="02020603050405020304" pitchFamily="18" charset="0"/>
                <a:cs typeface="Times New Roman" panose="02020603050405020304" pitchFamily="18" charset="0"/>
              </a:rPr>
              <a:t> that something is </a:t>
            </a:r>
            <a:r>
              <a:rPr lang="en-US" sz="2400" b="1" dirty="0">
                <a:solidFill>
                  <a:schemeClr val="accent4">
                    <a:lumMod val="50000"/>
                  </a:schemeClr>
                </a:solidFill>
                <a:latin typeface="Times New Roman" panose="02020603050405020304" pitchFamily="18" charset="0"/>
                <a:cs typeface="Times New Roman" panose="02020603050405020304" pitchFamily="18" charset="0"/>
              </a:rPr>
              <a:t>low-key</a:t>
            </a:r>
            <a:r>
              <a:rPr lang="en-US" sz="2400" dirty="0">
                <a:solidFill>
                  <a:schemeClr val="accent4">
                    <a:lumMod val="50000"/>
                  </a:schemeClr>
                </a:solidFill>
                <a:latin typeface="Times New Roman" panose="02020603050405020304" pitchFamily="18" charset="0"/>
                <a:cs typeface="Times New Roman" panose="02020603050405020304" pitchFamily="18" charset="0"/>
              </a:rPr>
              <a:t>, you mean that it is on a small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scale rather </a:t>
            </a:r>
            <a:r>
              <a:rPr lang="en-US" sz="2400" dirty="0">
                <a:solidFill>
                  <a:schemeClr val="accent4">
                    <a:lumMod val="50000"/>
                  </a:schemeClr>
                </a:solidFill>
                <a:latin typeface="Times New Roman" panose="02020603050405020304" pitchFamily="18" charset="0"/>
                <a:cs typeface="Times New Roman" panose="02020603050405020304" pitchFamily="18" charset="0"/>
              </a:rPr>
              <a:t>than involving a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lot</a:t>
            </a:r>
            <a:r>
              <a:rPr lang="en-US" sz="2400" dirty="0">
                <a:solidFill>
                  <a:schemeClr val="accent4">
                    <a:lumMod val="50000"/>
                  </a:schemeClr>
                </a:solidFill>
                <a:latin typeface="Times New Roman" panose="02020603050405020304" pitchFamily="18" charset="0"/>
                <a:cs typeface="Times New Roman" panose="02020603050405020304" pitchFamily="18" charset="0"/>
              </a:rPr>
              <a:t> of activity or being made to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seem impressive</a:t>
            </a:r>
            <a:r>
              <a:rPr lang="en-US" sz="2400" dirty="0">
                <a:solidFill>
                  <a:schemeClr val="accent4">
                    <a:lumMod val="50000"/>
                  </a:schemeClr>
                </a:solidFill>
                <a:latin typeface="Times New Roman" panose="02020603050405020304" pitchFamily="18" charset="0"/>
                <a:cs typeface="Times New Roman" panose="02020603050405020304" pitchFamily="18" charset="0"/>
              </a:rPr>
              <a:t> or </a:t>
            </a:r>
            <a:r>
              <a:rPr lang="en-US" sz="2400" dirty="0" smtClean="0">
                <a:solidFill>
                  <a:schemeClr val="accent4">
                    <a:lumMod val="50000"/>
                  </a:schemeClr>
                </a:solidFill>
                <a:latin typeface="Times New Roman" panose="02020603050405020304" pitchFamily="18" charset="0"/>
                <a:cs typeface="Times New Roman" panose="02020603050405020304" pitchFamily="18" charset="0"/>
              </a:rPr>
              <a:t>important.</a:t>
            </a:r>
            <a:endParaRPr lang="ru-RU" sz="24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1026" name="Picture 2" descr="Image result for competi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6278" y="1554480"/>
            <a:ext cx="3502211" cy="1936653"/>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06278" y="3877257"/>
            <a:ext cx="3502211" cy="1889919"/>
          </a:xfrm>
          <a:prstGeom prst="rect">
            <a:avLst/>
          </a:prstGeom>
        </p:spPr>
      </p:pic>
    </p:spTree>
    <p:extLst>
      <p:ext uri="{BB962C8B-B14F-4D97-AF65-F5344CB8AC3E}">
        <p14:creationId xmlns:p14="http://schemas.microsoft.com/office/powerpoint/2010/main" val="21998303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1"/>
          </p:nvPr>
        </p:nvSpPr>
        <p:spPr>
          <a:xfrm>
            <a:off x="1771650" y="514350"/>
            <a:ext cx="9772650" cy="3777622"/>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Competition </a:t>
            </a:r>
            <a:r>
              <a:rPr lang="en-US" sz="2400" dirty="0">
                <a:latin typeface="Times New Roman" panose="02020603050405020304" pitchFamily="18" charset="0"/>
                <a:cs typeface="Times New Roman" panose="02020603050405020304" pitchFamily="18" charset="0"/>
              </a:rPr>
              <a:t>is used to talk about </a:t>
            </a:r>
            <a:r>
              <a:rPr lang="en-US" sz="2400" dirty="0" smtClean="0">
                <a:latin typeface="Times New Roman" panose="02020603050405020304" pitchFamily="18" charset="0"/>
                <a:cs typeface="Times New Roman" panose="02020603050405020304" pitchFamily="18" charset="0"/>
              </a:rPr>
              <a:t>the activity </a:t>
            </a:r>
            <a:r>
              <a:rPr lang="en-US" sz="2400" dirty="0">
                <a:latin typeface="Times New Roman" panose="02020603050405020304" pitchFamily="18" charset="0"/>
                <a:cs typeface="Times New Roman" panose="02020603050405020304" pitchFamily="18" charset="0"/>
              </a:rPr>
              <a:t>of trying to sell more, be </a:t>
            </a:r>
            <a:r>
              <a:rPr lang="en-US" sz="2400" dirty="0" smtClean="0">
                <a:latin typeface="Times New Roman" panose="02020603050405020304" pitchFamily="18" charset="0"/>
                <a:cs typeface="Times New Roman" panose="02020603050405020304" pitchFamily="18" charset="0"/>
              </a:rPr>
              <a:t>more successful</a:t>
            </a:r>
            <a:r>
              <a:rPr lang="en-US" sz="2400" dirty="0">
                <a:latin typeface="Times New Roman" panose="02020603050405020304" pitchFamily="18" charset="0"/>
                <a:cs typeface="Times New Roman" panose="02020603050405020304" pitchFamily="18" charset="0"/>
              </a:rPr>
              <a:t>, etc. When competition </a:t>
            </a:r>
            <a:r>
              <a:rPr lang="en-US" sz="2400" dirty="0" smtClean="0">
                <a:latin typeface="Times New Roman" panose="02020603050405020304" pitchFamily="18" charset="0"/>
                <a:cs typeface="Times New Roman" panose="02020603050405020304" pitchFamily="18" charset="0"/>
              </a:rPr>
              <a:t>is strong</a:t>
            </a:r>
            <a:r>
              <a:rPr lang="en-US" sz="2400" dirty="0">
                <a:latin typeface="Times New Roman" panose="02020603050405020304" pitchFamily="18" charset="0"/>
                <a:cs typeface="Times New Roman" panose="02020603050405020304" pitchFamily="18" charset="0"/>
              </a:rPr>
              <a:t>, you can say that it is </a:t>
            </a:r>
            <a:r>
              <a:rPr lang="en-US" sz="2400" b="1" dirty="0">
                <a:latin typeface="Times New Roman" panose="02020603050405020304" pitchFamily="18" charset="0"/>
                <a:cs typeface="Times New Roman" panose="02020603050405020304" pitchFamily="18" charset="0"/>
              </a:rPr>
              <a:t>intense</a:t>
            </a:r>
            <a:r>
              <a:rPr lang="en-US" sz="2400" dirty="0" smtClean="0">
                <a:latin typeface="Times New Roman" panose="02020603050405020304" pitchFamily="18" charset="0"/>
                <a:cs typeface="Times New Roman" panose="02020603050405020304" pitchFamily="18" charset="0"/>
              </a:rPr>
              <a:t>, </a:t>
            </a:r>
            <a:r>
              <a:rPr lang="en-US" sz="2400" b="1" dirty="0" smtClean="0">
                <a:latin typeface="Times New Roman" panose="02020603050405020304" pitchFamily="18" charset="0"/>
                <a:cs typeface="Times New Roman" panose="02020603050405020304" pitchFamily="18" charset="0"/>
              </a:rPr>
              <a:t>stiff</a:t>
            </a: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fierce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tough. </a:t>
            </a:r>
            <a:r>
              <a:rPr lang="en-US" sz="2400" dirty="0">
                <a:latin typeface="Times New Roman" panose="02020603050405020304" pitchFamily="18" charset="0"/>
                <a:cs typeface="Times New Roman" panose="02020603050405020304" pitchFamily="18" charset="0"/>
              </a:rPr>
              <a:t>If competition </a:t>
            </a:r>
            <a:r>
              <a:rPr lang="en-US" sz="2400" dirty="0" smtClean="0">
                <a:latin typeface="Times New Roman" panose="02020603050405020304" pitchFamily="18" charset="0"/>
                <a:cs typeface="Times New Roman" panose="02020603050405020304" pitchFamily="18" charset="0"/>
              </a:rPr>
              <a:t>isn’t strong</a:t>
            </a:r>
            <a:r>
              <a:rPr lang="en-US" sz="2400" dirty="0">
                <a:latin typeface="Times New Roman" panose="02020603050405020304" pitchFamily="18" charset="0"/>
                <a:cs typeface="Times New Roman" panose="02020603050405020304" pitchFamily="18" charset="0"/>
              </a:rPr>
              <a:t>, it may be described as </a:t>
            </a:r>
            <a:r>
              <a:rPr lang="en-US" sz="2400" b="1" dirty="0">
                <a:latin typeface="Times New Roman" panose="02020603050405020304" pitchFamily="18" charset="0"/>
                <a:cs typeface="Times New Roman" panose="02020603050405020304" pitchFamily="18" charset="0"/>
              </a:rPr>
              <a:t>low-key</a:t>
            </a:r>
            <a:r>
              <a:rPr lang="en-US" sz="2400" dirty="0">
                <a:latin typeface="Times New Roman" panose="02020603050405020304" pitchFamily="18" charset="0"/>
                <a:cs typeface="Times New Roman" panose="02020603050405020304" pitchFamily="18" charset="0"/>
              </a:rPr>
              <a:t>.</a:t>
            </a:r>
          </a:p>
          <a:p>
            <a:pPr marL="0" indent="0" algn="just">
              <a:buNone/>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competition </a:t>
            </a:r>
            <a:r>
              <a:rPr lang="en-US" sz="2400" dirty="0">
                <a:latin typeface="Times New Roman" panose="02020603050405020304" pitchFamily="18" charset="0"/>
                <a:cs typeface="Times New Roman" panose="02020603050405020304" pitchFamily="18" charset="0"/>
              </a:rPr>
              <a:t>refers to all </a:t>
            </a:r>
            <a:r>
              <a:rPr lang="en-US" sz="2400" dirty="0" smtClean="0">
                <a:latin typeface="Times New Roman" panose="02020603050405020304" pitchFamily="18" charset="0"/>
                <a:cs typeface="Times New Roman" panose="02020603050405020304" pitchFamily="18" charset="0"/>
              </a:rPr>
              <a:t>the products</a:t>
            </a:r>
            <a:r>
              <a:rPr lang="en-US" sz="2400" dirty="0">
                <a:latin typeface="Times New Roman" panose="02020603050405020304" pitchFamily="18" charset="0"/>
                <a:cs typeface="Times New Roman" panose="02020603050405020304" pitchFamily="18" charset="0"/>
              </a:rPr>
              <a:t>, businesses, etc. competing in </a:t>
            </a:r>
            <a:r>
              <a:rPr lang="en-US" sz="2400" dirty="0" smtClean="0">
                <a:latin typeface="Times New Roman" panose="02020603050405020304" pitchFamily="18" charset="0"/>
                <a:cs typeface="Times New Roman" panose="02020603050405020304" pitchFamily="18" charset="0"/>
              </a:rPr>
              <a:t>a particular </a:t>
            </a:r>
            <a:r>
              <a:rPr lang="en-US" sz="2400" dirty="0">
                <a:latin typeface="Times New Roman" panose="02020603050405020304" pitchFamily="18" charset="0"/>
                <a:cs typeface="Times New Roman" panose="02020603050405020304" pitchFamily="18" charset="0"/>
              </a:rPr>
              <a:t>situation, seen as a group.</a:t>
            </a:r>
            <a:endParaRPr lang="ru-RU" sz="2400" dirty="0">
              <a:latin typeface="Times New Roman" panose="02020603050405020304" pitchFamily="18" charset="0"/>
              <a:cs typeface="Times New Roman" panose="02020603050405020304" pitchFamily="18" charset="0"/>
            </a:endParaRPr>
          </a:p>
        </p:txBody>
      </p:sp>
      <p:pic>
        <p:nvPicPr>
          <p:cNvPr id="1026" name="Picture 2" descr="Business Competition: Definition, Types, Importance &amp;amp; Examples | Feedoug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1650" y="3321305"/>
            <a:ext cx="4397375" cy="2476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8738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04900" y="624110"/>
            <a:ext cx="10399711" cy="1071340"/>
          </a:xfrm>
        </p:spPr>
        <p:txBody>
          <a:bodyPr>
            <a:noAutofit/>
          </a:bodyPr>
          <a:lstStyle/>
          <a:p>
            <a:pPr lvl="1" algn="just"/>
            <a:r>
              <a:rPr lang="en-US" sz="2800" b="1" dirty="0">
                <a:solidFill>
                  <a:schemeClr val="accent3">
                    <a:lumMod val="50000"/>
                  </a:schemeClr>
                </a:solidFill>
                <a:latin typeface="Times New Roman" panose="02020603050405020304" pitchFamily="18" charset="0"/>
                <a:cs typeface="Times New Roman" panose="02020603050405020304" pitchFamily="18" charset="0"/>
              </a:rPr>
              <a:t>Reference</a:t>
            </a:r>
            <a:br>
              <a:rPr lang="en-US" sz="2800" b="1" dirty="0">
                <a:solidFill>
                  <a:schemeClr val="accent3">
                    <a:lumMod val="50000"/>
                  </a:schemeClr>
                </a:solidFill>
                <a:latin typeface="Times New Roman" panose="02020603050405020304" pitchFamily="18" charset="0"/>
                <a:cs typeface="Times New Roman" panose="02020603050405020304" pitchFamily="18" charset="0"/>
              </a:rPr>
            </a:b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r>
            <a:b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br>
            <a:endParaRPr lang="ru-RU" sz="2800" dirty="0">
              <a:solidFill>
                <a:schemeClr val="accent3">
                  <a:lumMod val="50000"/>
                </a:schemeClr>
              </a:solidFill>
            </a:endParaRPr>
          </a:p>
        </p:txBody>
      </p:sp>
      <p:sp>
        <p:nvSpPr>
          <p:cNvPr id="5" name="Прямоугольник 4"/>
          <p:cNvSpPr/>
          <p:nvPr/>
        </p:nvSpPr>
        <p:spPr>
          <a:xfrm>
            <a:off x="1370805" y="1695450"/>
            <a:ext cx="9867900" cy="4832092"/>
          </a:xfrm>
          <a:prstGeom prst="rect">
            <a:avLst/>
          </a:prstGeom>
        </p:spPr>
        <p:txBody>
          <a:bodyPr wrap="square">
            <a:spAutoFit/>
          </a:bodyPr>
          <a:lstStyle/>
          <a:p>
            <a:pPr marL="514350" indent="-514350">
              <a:buAutoNum type="arabicPeriod"/>
            </a:pP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Vocabulary in use, Bill </a:t>
            </a:r>
            <a:r>
              <a:rPr lang="en-US" sz="28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Mascull</a:t>
            </a: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Cambridge University Press, 2017</a:t>
            </a: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p>
          <a:p>
            <a:pPr marL="514350" indent="-514350">
              <a:buAutoNum type="arabicPeriod"/>
            </a:pP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Business </a:t>
            </a: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English, Course handbook, </a:t>
            </a:r>
            <a:r>
              <a:rPr lang="en-US" sz="28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Giedre</a:t>
            </a: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Rimkiene</a:t>
            </a: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a:solidFill>
                  <a:schemeClr val="accent3">
                    <a:lumMod val="50000"/>
                  </a:schemeClr>
                </a:solidFill>
                <a:latin typeface="Times New Roman" panose="02020603050405020304" pitchFamily="18" charset="0"/>
                <a:cs typeface="Times New Roman" panose="02020603050405020304" pitchFamily="18" charset="0"/>
              </a:rPr>
              <a:t>SMK University of Applied Social Sciences, </a:t>
            </a: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rPr>
              <a:t>2014.</a:t>
            </a:r>
          </a:p>
          <a:p>
            <a:pPr marL="514350" indent="-514350">
              <a:buAutoNum type="arabicPeriod"/>
            </a:pP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https://</a:t>
            </a: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2"/>
              </a:rPr>
              <a:t>www.channels.app/blog/client-vs-customer</a:t>
            </a:r>
            <a:endPar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AutoNum type="arabicPeriod"/>
            </a:pPr>
            <a:r>
              <a:rPr lang="en-US" sz="2800" dirty="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https://www.smartkarrot.com/resources/blog/consumer-vs-customer</a:t>
            </a:r>
            <a:r>
              <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hlinkClick r:id="rId3"/>
              </a:rPr>
              <a:t>/</a:t>
            </a:r>
            <a:endPar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AutoNum type="arabicPeriod"/>
            </a:pPr>
            <a:endParaRPr lang="en-US" sz="2800" dirty="0" smtClean="0">
              <a:solidFill>
                <a:schemeClr val="accent3">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AutoNum type="arabicPeriod"/>
            </a:pPr>
            <a:endParaRPr lang="en-US" sz="28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514350" indent="-514350">
              <a:buAutoNum type="arabicPeriod"/>
            </a:pPr>
            <a:endParaRPr lang="ru-RU" sz="2800" dirty="0"/>
          </a:p>
        </p:txBody>
      </p:sp>
    </p:spTree>
    <p:extLst>
      <p:ext uri="{BB962C8B-B14F-4D97-AF65-F5344CB8AC3E}">
        <p14:creationId xmlns:p14="http://schemas.microsoft.com/office/powerpoint/2010/main" val="4146699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62101" y="2647950"/>
            <a:ext cx="9639300" cy="584775"/>
          </a:xfrm>
          <a:prstGeom prst="rect">
            <a:avLst/>
          </a:prstGeom>
        </p:spPr>
        <p:txBody>
          <a:bodyPr wrap="square">
            <a:spAutoFit/>
          </a:bodyPr>
          <a:lstStyle/>
          <a:p>
            <a:pPr algn="ctr"/>
            <a:r>
              <a:rPr lang="en-US" sz="3200"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YOU FOR YOUR ATTENTION!</a:t>
            </a:r>
            <a:endParaRPr lang="ru-RU" sz="3200" b="1" dirty="0">
              <a:solidFill>
                <a:schemeClr val="accent3">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6277873"/>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8433</TotalTime>
  <Words>799</Words>
  <Application>Microsoft Office PowerPoint</Application>
  <PresentationFormat>Широкоэкранный</PresentationFormat>
  <Paragraphs>98</Paragraphs>
  <Slides>17</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17</vt:i4>
      </vt:variant>
    </vt:vector>
  </HeadingPairs>
  <TitlesOfParts>
    <vt:vector size="23" baseType="lpstr">
      <vt:lpstr>Arial</vt:lpstr>
      <vt:lpstr>Calibri</vt:lpstr>
      <vt:lpstr>Century Gothic</vt:lpstr>
      <vt:lpstr>Times New Roman</vt:lpstr>
      <vt:lpstr>Wingdings 3</vt:lpstr>
      <vt:lpstr>Легкий дым</vt:lpstr>
      <vt:lpstr>Презентация PowerPoint</vt:lpstr>
      <vt:lpstr>Content</vt:lpstr>
      <vt:lpstr>Customers and clients</vt:lpstr>
      <vt:lpstr>Key Differences Between Customer and Client </vt:lpstr>
      <vt:lpstr>Презентация PowerPoint</vt:lpstr>
      <vt:lpstr>Consumer vs end user</vt:lpstr>
      <vt:lpstr>  People who buy IBM’s products and services are IBM’s customers or clients.   Foster and Partners, a big architectural firm, has clients, rather than customers. Client often refers to people and organizations who buy the services of professionals such as accountants, lawyers, etc.   IBM’s customers considered as a group make up its customer base. Foster and Partners’  clients considered as a group form a client base. These are slightly technical expressions, used for example in business journalism.   People who buy a company’s or a professional’s products or services, especially expensive or exclusive ones, are its clientele.  You can also talk about the users of a product or service who may not be the organizations who actually buy it. The expression end-users refers especially to people who use products, particularly computer equipment and other technology. These expressions are often used in contrast to the producers and distributors of a product. For example, IBM sells products through various channels, but the end-users are the employees of the companies that buy its products. People who buy products or services for their own use are consumers, especially when considered as members of large groups of people buying things in advanced economies.</vt:lpstr>
      <vt:lpstr>Презентация PowerPoint</vt:lpstr>
      <vt:lpstr>vendor – someone who sells something, especially property;   street vendor - a vendor is someone who sells things such as newspapers, cigarettes or food from a small stall or cart in the street, sometimes illegally;</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Reference  </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student RGSBM</cp:lastModifiedBy>
  <cp:revision>280</cp:revision>
  <dcterms:created xsi:type="dcterms:W3CDTF">2019-05-14T14:28:22Z</dcterms:created>
  <dcterms:modified xsi:type="dcterms:W3CDTF">2021-11-04T10:14:26Z</dcterms:modified>
</cp:coreProperties>
</file>