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19"/>
  </p:notesMasterIdLst>
  <p:sldIdLst>
    <p:sldId id="256" r:id="rId2"/>
    <p:sldId id="276" r:id="rId3"/>
    <p:sldId id="259" r:id="rId4"/>
    <p:sldId id="260" r:id="rId5"/>
    <p:sldId id="267" r:id="rId6"/>
    <p:sldId id="262" r:id="rId7"/>
    <p:sldId id="265" r:id="rId8"/>
    <p:sldId id="264" r:id="rId9"/>
    <p:sldId id="263" r:id="rId10"/>
    <p:sldId id="261" r:id="rId11"/>
    <p:sldId id="270" r:id="rId12"/>
    <p:sldId id="269" r:id="rId13"/>
    <p:sldId id="271" r:id="rId14"/>
    <p:sldId id="272" r:id="rId15"/>
    <p:sldId id="273" r:id="rId16"/>
    <p:sldId id="274" r:id="rId17"/>
    <p:sldId id="27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A5B"/>
    <a:srgbClr val="5A5A5A"/>
    <a:srgbClr val="0B37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67" autoAdjust="0"/>
    <p:restoredTop sz="94660"/>
  </p:normalViewPr>
  <p:slideViewPr>
    <p:cSldViewPr snapToGrid="0">
      <p:cViewPr varScale="1">
        <p:scale>
          <a:sx n="86" d="100"/>
          <a:sy n="86" d="100"/>
        </p:scale>
        <p:origin x="88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05.11.2021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0461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551649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55720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05.11.2021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54737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05.11.2021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248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05.11.2021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567347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05.11.2021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824357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05.11.2021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216777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05.11.2021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01074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1C0CB076-E5A0-456E-A610-A8BC923179C8}" type="datetimeFigureOut">
              <a:rPr lang="ru-RU" smtClean="0"/>
              <a:t>05.11.2021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529697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9392254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1344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676149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906792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064593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851810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05.11.2021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135759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1C0CB076-E5A0-456E-A610-A8BC923179C8}" type="datetimeFigureOut">
              <a:rPr lang="ru-RU" smtClean="0"/>
              <a:t>05.11.2021</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3355955635"/>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https://www.investopedia.com/articles/markets/100715/what-makes-share-coke-campaign-so-successful.asp"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investopedia.com/terms/m/marketing-mix.asp"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standuppouches.net/blog/3-things-your-retail-packaging-should-say-about-your-company-and-brand"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investinganswers.com/dictionary/d/durables" TargetMode="External"/><Relationship Id="rId2" Type="http://schemas.openxmlformats.org/officeDocument/2006/relationships/hyperlink" Target="https://investinganswers.com/dictionary/d/durable-goods" TargetMode="Externa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investopedia.com/terms/b/brand-identity.asp"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8" Type="http://schemas.openxmlformats.org/officeDocument/2006/relationships/hyperlink" Target="https://www.collinsdictionary.com/dictionary/english/normally" TargetMode="External"/><Relationship Id="rId13" Type="http://schemas.openxmlformats.org/officeDocument/2006/relationships/hyperlink" Target="https://dictionary.cambridge.org/dictionary/english/name" TargetMode="External"/><Relationship Id="rId18" Type="http://schemas.openxmlformats.org/officeDocument/2006/relationships/image" Target="../media/image12.jpeg"/><Relationship Id="rId3" Type="http://schemas.openxmlformats.org/officeDocument/2006/relationships/hyperlink" Target="https://www.collinsdictionary.com/dictionary/english/trademark" TargetMode="External"/><Relationship Id="rId7" Type="http://schemas.openxmlformats.org/officeDocument/2006/relationships/hyperlink" Target="https://www.collinsdictionary.com/dictionary/english/especially" TargetMode="External"/><Relationship Id="rId12" Type="http://schemas.openxmlformats.org/officeDocument/2006/relationships/hyperlink" Target="https://dictionary.cambridge.org/dictionary/english/product" TargetMode="External"/><Relationship Id="rId17" Type="http://schemas.openxmlformats.org/officeDocument/2006/relationships/hyperlink" Target="https://dictionary.cambridge.org/dictionary/english/company" TargetMode="External"/><Relationship Id="rId2" Type="http://schemas.openxmlformats.org/officeDocument/2006/relationships/hyperlink" Target="https://www.collinsdictionary.com/dictionary/english/product" TargetMode="External"/><Relationship Id="rId16" Type="http://schemas.openxmlformats.org/officeDocument/2006/relationships/hyperlink" Target="https://dictionary.cambridge.org/dictionary/english/rather" TargetMode="External"/><Relationship Id="rId1" Type="http://schemas.openxmlformats.org/officeDocument/2006/relationships/slideLayout" Target="../slideLayouts/slideLayout4.xml"/><Relationship Id="rId6" Type="http://schemas.openxmlformats.org/officeDocument/2006/relationships/hyperlink" Target="https://www.collinsdictionary.com/dictionary/english/sell" TargetMode="External"/><Relationship Id="rId11" Type="http://schemas.openxmlformats.org/officeDocument/2006/relationships/hyperlink" Target="https://dictionary.cambridge.org/dictionary/english/describe" TargetMode="External"/><Relationship Id="rId5" Type="http://schemas.openxmlformats.org/officeDocument/2006/relationships/hyperlink" Target="https://www.collinsdictionary.com/dictionary/english/shop" TargetMode="External"/><Relationship Id="rId15" Type="http://schemas.openxmlformats.org/officeDocument/2006/relationships/hyperlink" Target="https://dictionary.cambridge.org/dictionary/english/buy" TargetMode="External"/><Relationship Id="rId10" Type="http://schemas.openxmlformats.org/officeDocument/2006/relationships/hyperlink" Target="https://www.collinsdictionary.com/dictionary/english/popular" TargetMode="External"/><Relationship Id="rId4" Type="http://schemas.openxmlformats.org/officeDocument/2006/relationships/hyperlink" Target="https://www.collinsdictionary.com/dictionary/english/label" TargetMode="External"/><Relationship Id="rId9" Type="http://schemas.openxmlformats.org/officeDocument/2006/relationships/hyperlink" Target="https://www.collinsdictionary.com/dictionary/english/cheap" TargetMode="External"/><Relationship Id="rId14" Type="http://schemas.openxmlformats.org/officeDocument/2006/relationships/hyperlink" Target="https://dictionary.cambridge.org/dictionary/english/store"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neilpatel.com/" TargetMode="External"/><Relationship Id="rId2" Type="http://schemas.openxmlformats.org/officeDocument/2006/relationships/hyperlink" Target="https://blog.hubspot.com/service/customer-needs" TargetMode="External"/><Relationship Id="rId1" Type="http://schemas.openxmlformats.org/officeDocument/2006/relationships/slideLayout" Target="../slideLayouts/slideLayout4.xml"/><Relationship Id="rId4" Type="http://schemas.openxmlformats.org/officeDocument/2006/relationships/hyperlink" Target="https://www.investopedia.com/"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39579" y="2163851"/>
            <a:ext cx="8627165" cy="4278094"/>
          </a:xfrm>
          <a:prstGeom prst="rect">
            <a:avLst/>
          </a:prstGeom>
          <a:noFill/>
        </p:spPr>
        <p:txBody>
          <a:bodyPr wrap="square" rtlCol="0">
            <a:spAutoFit/>
          </a:bodyPr>
          <a:lstStyle/>
          <a:p>
            <a:pPr algn="ctr"/>
            <a:endParaRPr lang="en-US" sz="3600" b="1" dirty="0" smtClean="0">
              <a:solidFill>
                <a:srgbClr val="CDC386"/>
              </a:solidFill>
              <a:latin typeface="Times New Roman" panose="02020603050405020304" pitchFamily="18" charset="0"/>
              <a:cs typeface="Times New Roman" panose="02020603050405020304" pitchFamily="18" charset="0"/>
            </a:endParaRPr>
          </a:p>
          <a:p>
            <a:pPr algn="ctr"/>
            <a:r>
              <a:rPr lang="en-US" sz="3600" b="1" dirty="0" smtClean="0">
                <a:solidFill>
                  <a:schemeClr val="accent1">
                    <a:lumMod val="50000"/>
                  </a:schemeClr>
                </a:solidFill>
                <a:latin typeface="Times New Roman" panose="02020603050405020304" pitchFamily="18" charset="0"/>
                <a:cs typeface="Times New Roman" panose="02020603050405020304" pitchFamily="18" charset="0"/>
              </a:rPr>
              <a:t>Business </a:t>
            </a:r>
            <a:r>
              <a:rPr lang="en-US" sz="3600" b="1" dirty="0">
                <a:solidFill>
                  <a:schemeClr val="accent1">
                    <a:lumMod val="50000"/>
                  </a:schemeClr>
                </a:solidFill>
                <a:latin typeface="Times New Roman" panose="02020603050405020304" pitchFamily="18" charset="0"/>
                <a:cs typeface="Times New Roman" panose="02020603050405020304" pitchFamily="18" charset="0"/>
              </a:rPr>
              <a:t>English Course:</a:t>
            </a:r>
          </a:p>
          <a:p>
            <a:pPr algn="ctr"/>
            <a:r>
              <a:rPr lang="en-US" sz="3600" b="1" dirty="0" smtClean="0">
                <a:solidFill>
                  <a:schemeClr val="accent1">
                    <a:lumMod val="50000"/>
                  </a:schemeClr>
                </a:solidFill>
                <a:latin typeface="Times New Roman" panose="02020603050405020304" pitchFamily="18" charset="0"/>
                <a:cs typeface="Times New Roman" panose="02020603050405020304" pitchFamily="18" charset="0"/>
              </a:rPr>
              <a:t>Chapter 7</a:t>
            </a:r>
            <a:endParaRPr lang="en-US" sz="3600" b="1" dirty="0">
              <a:solidFill>
                <a:schemeClr val="accent1">
                  <a:lumMod val="50000"/>
                </a:schemeClr>
              </a:solidFill>
              <a:latin typeface="Times New Roman" panose="02020603050405020304" pitchFamily="18" charset="0"/>
              <a:cs typeface="Times New Roman" panose="02020603050405020304" pitchFamily="18" charset="0"/>
            </a:endParaRPr>
          </a:p>
          <a:p>
            <a:pPr algn="ctr"/>
            <a:r>
              <a:rPr lang="en-US" sz="3600" b="1" dirty="0" smtClean="0">
                <a:solidFill>
                  <a:schemeClr val="accent1">
                    <a:lumMod val="50000"/>
                  </a:schemeClr>
                </a:solidFill>
                <a:latin typeface="Times New Roman" panose="02020603050405020304" pitchFamily="18" charset="0"/>
                <a:cs typeface="Times New Roman" panose="02020603050405020304" pitchFamily="18" charset="0"/>
              </a:rPr>
              <a:t>Marketing and market orientation</a:t>
            </a:r>
          </a:p>
          <a:p>
            <a:pPr algn="ctr"/>
            <a:r>
              <a:rPr lang="en-US" sz="3600" b="1" dirty="0" smtClean="0">
                <a:solidFill>
                  <a:schemeClr val="accent1">
                    <a:lumMod val="50000"/>
                  </a:schemeClr>
                </a:solidFill>
                <a:latin typeface="Times New Roman" panose="02020603050405020304" pitchFamily="18" charset="0"/>
                <a:cs typeface="Times New Roman" panose="02020603050405020304" pitchFamily="18" charset="0"/>
              </a:rPr>
              <a:t>Products and brands</a:t>
            </a:r>
          </a:p>
          <a:p>
            <a:pPr algn="ctr"/>
            <a:r>
              <a:rPr lang="en-US" sz="3600" b="1" dirty="0">
                <a:solidFill>
                  <a:schemeClr val="accent1">
                    <a:lumMod val="50000"/>
                  </a:schemeClr>
                </a:solidFill>
                <a:latin typeface="Times New Roman" panose="02020603050405020304" pitchFamily="18" charset="0"/>
                <a:cs typeface="Times New Roman" panose="02020603050405020304" pitchFamily="18" charset="0"/>
              </a:rPr>
              <a:t>Lecturer:</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en-US" sz="3600" b="1" dirty="0" err="1">
                <a:solidFill>
                  <a:schemeClr val="accent1">
                    <a:lumMod val="50000"/>
                  </a:schemeClr>
                </a:solidFill>
                <a:latin typeface="Times New Roman" panose="02020603050405020304" pitchFamily="18" charset="0"/>
                <a:cs typeface="Times New Roman" panose="02020603050405020304" pitchFamily="18" charset="0"/>
              </a:rPr>
              <a:t>N.A.Mukhitdinova</a:t>
            </a:r>
            <a:endParaRPr lang="en-US" sz="3600" b="1" dirty="0">
              <a:solidFill>
                <a:schemeClr val="accent1">
                  <a:lumMod val="50000"/>
                </a:schemeClr>
              </a:solidFill>
              <a:latin typeface="Times New Roman" panose="02020603050405020304" pitchFamily="18" charset="0"/>
              <a:cs typeface="Times New Roman" panose="02020603050405020304" pitchFamily="18" charset="0"/>
            </a:endParaRPr>
          </a:p>
          <a:p>
            <a:pPr algn="r"/>
            <a:endParaRPr lang="en-US" sz="2000" b="1" dirty="0">
              <a:solidFill>
                <a:schemeClr val="bg1">
                  <a:lumMod val="95000"/>
                </a:schemeClr>
              </a:solidFill>
              <a:latin typeface="Times New Roman" panose="02020603050405020304" pitchFamily="18" charset="0"/>
              <a:cs typeface="Times New Roman" panose="02020603050405020304" pitchFamily="18" charset="0"/>
            </a:endParaRPr>
          </a:p>
          <a:p>
            <a:pPr algn="ctr"/>
            <a:endParaRPr lang="en-US" sz="3600" b="1" dirty="0">
              <a:solidFill>
                <a:srgbClr val="CDC386"/>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7511" y="0"/>
            <a:ext cx="2751302" cy="2751302"/>
          </a:xfrm>
          <a:prstGeom prst="rect">
            <a:avLst/>
          </a:prstGeom>
        </p:spPr>
      </p:pic>
    </p:spTree>
    <p:extLst>
      <p:ext uri="{BB962C8B-B14F-4D97-AF65-F5344CB8AC3E}">
        <p14:creationId xmlns:p14="http://schemas.microsoft.com/office/powerpoint/2010/main" val="1278630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42134" y="830766"/>
            <a:ext cx="8534400" cy="3615267"/>
          </a:xfrm>
        </p:spPr>
        <p:txBody>
          <a:bodyPr>
            <a:normAutofit/>
          </a:bodyPr>
          <a:lstStyle/>
          <a:p>
            <a:pPr marL="0" indent="0" algn="ctr">
              <a:buNone/>
            </a:pPr>
            <a:r>
              <a:rPr lang="en-US" sz="3200" b="1" dirty="0" smtClean="0">
                <a:solidFill>
                  <a:schemeClr val="accent1">
                    <a:lumMod val="50000"/>
                  </a:schemeClr>
                </a:solidFill>
                <a:latin typeface="Times New Roman" panose="02020603050405020304" pitchFamily="18" charset="0"/>
                <a:cs typeface="Times New Roman" panose="02020603050405020304" pitchFamily="18" charset="0"/>
              </a:rPr>
              <a:t>Content</a:t>
            </a:r>
          </a:p>
          <a:p>
            <a:pPr marL="0" indent="0" algn="ctr">
              <a:buNone/>
            </a:pPr>
            <a:endParaRPr lang="en-US" sz="3200" b="1" dirty="0">
              <a:solidFill>
                <a:schemeClr val="accent1">
                  <a:lumMod val="50000"/>
                </a:schemeClr>
              </a:solidFill>
              <a:latin typeface="Times New Roman" panose="02020603050405020304" pitchFamily="18" charset="0"/>
              <a:cs typeface="Times New Roman" panose="02020603050405020304" pitchFamily="18" charset="0"/>
            </a:endParaRPr>
          </a:p>
          <a:p>
            <a:pPr marL="0" indent="0">
              <a:buNone/>
            </a:pPr>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1. Marketing;</a:t>
            </a:r>
          </a:p>
          <a:p>
            <a:pPr marL="0" indent="0">
              <a:buNone/>
            </a:pPr>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2. 4 Ps;</a:t>
            </a:r>
          </a:p>
          <a:p>
            <a:pPr marL="0" indent="0">
              <a:buNone/>
            </a:pPr>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3. Market orientation;</a:t>
            </a:r>
          </a:p>
          <a:p>
            <a:pPr marL="0" indent="0">
              <a:buNone/>
            </a:pPr>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4. Products.</a:t>
            </a:r>
            <a:endParaRPr lang="ru-RU" sz="2800" b="1" dirty="0">
              <a:solidFill>
                <a:schemeClr val="accent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8079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480392" y="1058667"/>
            <a:ext cx="6414184" cy="4646743"/>
          </a:xfrm>
        </p:spPr>
        <p:txBody>
          <a:bodyPr>
            <a:noAutofit/>
          </a:bodyPr>
          <a:lstStyle/>
          <a:p>
            <a:pPr marL="0" indent="0" algn="just">
              <a:buNone/>
            </a:pPr>
            <a:r>
              <a:rPr lang="en-US" sz="3200" b="1" dirty="0" smtClean="0">
                <a:solidFill>
                  <a:srgbClr val="002060"/>
                </a:solidFill>
                <a:latin typeface="Times New Roman" panose="02020603050405020304" pitchFamily="18" charset="0"/>
                <a:cs typeface="Times New Roman" panose="02020603050405020304" pitchFamily="18" charset="0"/>
              </a:rPr>
              <a:t>marketing - </a:t>
            </a:r>
            <a:r>
              <a:rPr lang="en-US" sz="2400" dirty="0" smtClean="0">
                <a:solidFill>
                  <a:srgbClr val="002060"/>
                </a:solidFill>
                <a:latin typeface="Times New Roman" panose="02020603050405020304" pitchFamily="18" charset="0"/>
                <a:cs typeface="Times New Roman" panose="02020603050405020304" pitchFamily="18" charset="0"/>
              </a:rPr>
              <a:t>marketing is </a:t>
            </a:r>
            <a:r>
              <a:rPr lang="en-US" sz="2400" dirty="0">
                <a:solidFill>
                  <a:srgbClr val="002060"/>
                </a:solidFill>
                <a:latin typeface="Times New Roman" panose="02020603050405020304" pitchFamily="18" charset="0"/>
                <a:cs typeface="Times New Roman" panose="02020603050405020304" pitchFamily="18" charset="0"/>
              </a:rPr>
              <a:t>the activity, set of institutions, and processes for creating, communicating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and exchanging offerings that have value for customers, clients, partners, and society at large</a:t>
            </a:r>
            <a:r>
              <a:rPr lang="en-US" sz="2400" dirty="0" smtClean="0">
                <a:solidFill>
                  <a:srgbClr val="002060"/>
                </a:solidFill>
                <a:latin typeface="Times New Roman" panose="02020603050405020304" pitchFamily="18" charset="0"/>
                <a:cs typeface="Times New Roman" panose="02020603050405020304" pitchFamily="18" charset="0"/>
              </a:rPr>
              <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Marketing also refers </a:t>
            </a:r>
            <a:r>
              <a:rPr lang="en-US" sz="2400" dirty="0">
                <a:solidFill>
                  <a:srgbClr val="002060"/>
                </a:solidFill>
                <a:latin typeface="Times New Roman" panose="02020603050405020304" pitchFamily="18" charset="0"/>
                <a:cs typeface="Times New Roman" panose="02020603050405020304" pitchFamily="18" charset="0"/>
              </a:rPr>
              <a:t>to activities undertaken by a company to </a:t>
            </a:r>
            <a:r>
              <a:rPr lang="en-US" sz="2400" dirty="0">
                <a:solidFill>
                  <a:srgbClr val="002060"/>
                </a:solidFill>
                <a:latin typeface="Times New Roman" panose="02020603050405020304" pitchFamily="18" charset="0"/>
                <a:cs typeface="Times New Roman" panose="02020603050405020304" pitchFamily="18" charset="0"/>
                <a:hlinkClick r:id="rId2"/>
              </a:rPr>
              <a:t>promote</a:t>
            </a:r>
            <a:r>
              <a:rPr lang="en-US" sz="2400" dirty="0">
                <a:solidFill>
                  <a:srgbClr val="002060"/>
                </a:solidFill>
                <a:latin typeface="Times New Roman" panose="02020603050405020304" pitchFamily="18" charset="0"/>
                <a:cs typeface="Times New Roman" panose="02020603050405020304" pitchFamily="18" charset="0"/>
              </a:rPr>
              <a:t> the buying or selling of a product or service. Marketing includes advertising, selling, and delivering products to consumers or other businesses.</a:t>
            </a:r>
            <a:endParaRPr lang="en-US" sz="2400" b="1" dirty="0" smtClean="0">
              <a:solidFill>
                <a:srgbClr val="002060"/>
              </a:solidFill>
              <a:latin typeface="Times New Roman" panose="02020603050405020304" pitchFamily="18" charset="0"/>
              <a:cs typeface="Times New Roman" panose="02020603050405020304" pitchFamily="18" charset="0"/>
            </a:endParaRPr>
          </a:p>
          <a:p>
            <a:pPr marL="0" indent="0" algn="just">
              <a:buNone/>
            </a:pPr>
            <a:endParaRPr lang="ru-RU"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1028"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927" y="1315145"/>
            <a:ext cx="3638550" cy="381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93802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5252225" y="1330755"/>
            <a:ext cx="6596876" cy="4646743"/>
          </a:xfrm>
        </p:spPr>
        <p:txBody>
          <a:bodyPr>
            <a:noAutofit/>
          </a:bodyPr>
          <a:lstStyle/>
          <a:p>
            <a:pPr marL="0" indent="0" algn="just">
              <a:lnSpc>
                <a:spcPct val="100000"/>
              </a:lnSpc>
              <a:buNone/>
            </a:pPr>
            <a:r>
              <a:rPr lang="en-US" sz="2400" b="1" dirty="0">
                <a:solidFill>
                  <a:srgbClr val="002060"/>
                </a:solidFill>
                <a:latin typeface="Times New Roman" panose="02020603050405020304" pitchFamily="18" charset="0"/>
                <a:cs typeface="Times New Roman" panose="02020603050405020304" pitchFamily="18" charset="0"/>
              </a:rPr>
              <a:t>customer needs </a:t>
            </a:r>
            <a:r>
              <a:rPr lang="en-US" sz="2400" b="1" dirty="0" smtClean="0">
                <a:solidFill>
                  <a:srgbClr val="002060"/>
                </a:solidFill>
                <a:latin typeface="Times New Roman" panose="02020603050405020304" pitchFamily="18" charset="0"/>
                <a:cs typeface="Times New Roman" panose="02020603050405020304" pitchFamily="18" charset="0"/>
              </a:rPr>
              <a:t>– a)</a:t>
            </a:r>
            <a:r>
              <a:rPr lang="en-US" sz="2400" dirty="0" smtClean="0">
                <a:solidFill>
                  <a:srgbClr val="002060"/>
                </a:solidFill>
                <a:latin typeface="Times New Roman" panose="02020603050405020304" pitchFamily="18" charset="0"/>
                <a:cs typeface="Times New Roman" panose="02020603050405020304" pitchFamily="18" charset="0"/>
              </a:rPr>
              <a:t>problems </a:t>
            </a:r>
            <a:r>
              <a:rPr lang="en-US" sz="2400" dirty="0">
                <a:solidFill>
                  <a:srgbClr val="002060"/>
                </a:solidFill>
                <a:latin typeface="Times New Roman" panose="02020603050405020304" pitchFamily="18" charset="0"/>
                <a:cs typeface="Times New Roman" panose="02020603050405020304" pitchFamily="18" charset="0"/>
              </a:rPr>
              <a:t>that customers intend to solve with the purchase of a good or service.</a:t>
            </a:r>
            <a:br>
              <a:rPr lang="en-US" sz="2400" dirty="0">
                <a:solidFill>
                  <a:srgbClr val="002060"/>
                </a:solidFill>
                <a:latin typeface="Times New Roman" panose="02020603050405020304" pitchFamily="18" charset="0"/>
                <a:cs typeface="Times New Roman" panose="02020603050405020304" pitchFamily="18" charset="0"/>
              </a:rPr>
            </a:br>
            <a:r>
              <a:rPr lang="en-US" sz="2400" dirty="0" smtClean="0">
                <a:solidFill>
                  <a:srgbClr val="002060"/>
                </a:solidFill>
                <a:latin typeface="Times New Roman" panose="02020603050405020304" pitchFamily="18" charset="0"/>
                <a:cs typeface="Times New Roman" panose="02020603050405020304" pitchFamily="18" charset="0"/>
              </a:rPr>
              <a:t>b)particular </a:t>
            </a:r>
            <a:r>
              <a:rPr lang="en-US" sz="2400" dirty="0">
                <a:solidFill>
                  <a:srgbClr val="002060"/>
                </a:solidFill>
                <a:latin typeface="Times New Roman" panose="02020603050405020304" pitchFamily="18" charset="0"/>
                <a:cs typeface="Times New Roman" panose="02020603050405020304" pitchFamily="18" charset="0"/>
              </a:rPr>
              <a:t>characteristics and specifications of a good or service as determined by a </a:t>
            </a:r>
            <a:r>
              <a:rPr lang="en-US" sz="2400" dirty="0" smtClean="0">
                <a:solidFill>
                  <a:srgbClr val="002060"/>
                </a:solidFill>
                <a:latin typeface="Times New Roman" panose="02020603050405020304" pitchFamily="18" charset="0"/>
                <a:cs typeface="Times New Roman" panose="02020603050405020304" pitchFamily="18" charset="0"/>
              </a:rPr>
              <a:t>customer;</a:t>
            </a:r>
          </a:p>
          <a:p>
            <a:pPr marL="0" indent="0" algn="just">
              <a:lnSpc>
                <a:spcPct val="100000"/>
              </a:lnSpc>
              <a:buNone/>
            </a:pPr>
            <a:r>
              <a:rPr lang="en-US" sz="2400" dirty="0">
                <a:solidFill>
                  <a:srgbClr val="002060"/>
                </a:solidFill>
                <a:latin typeface="Times New Roman" panose="02020603050405020304" pitchFamily="18" charset="0"/>
                <a:cs typeface="Times New Roman" panose="02020603050405020304" pitchFamily="18" charset="0"/>
              </a:rPr>
              <a:t/>
            </a:r>
            <a:br>
              <a:rPr lang="en-US" sz="2400" dirty="0">
                <a:solidFill>
                  <a:srgbClr val="002060"/>
                </a:solidFill>
                <a:latin typeface="Times New Roman" panose="02020603050405020304" pitchFamily="18" charset="0"/>
                <a:cs typeface="Times New Roman" panose="02020603050405020304" pitchFamily="18" charset="0"/>
              </a:rPr>
            </a:br>
            <a:r>
              <a:rPr lang="en-US" sz="2400" b="1" dirty="0" smtClean="0">
                <a:solidFill>
                  <a:srgbClr val="002060"/>
                </a:solidFill>
                <a:latin typeface="Times New Roman" panose="02020603050405020304" pitchFamily="18" charset="0"/>
                <a:cs typeface="Times New Roman" panose="02020603050405020304" pitchFamily="18" charset="0"/>
              </a:rPr>
              <a:t>features </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means </a:t>
            </a:r>
            <a:r>
              <a:rPr lang="en-US" sz="2400" dirty="0">
                <a:solidFill>
                  <a:srgbClr val="002060"/>
                </a:solidFill>
                <a:latin typeface="Times New Roman" panose="02020603050405020304" pitchFamily="18" charset="0"/>
                <a:cs typeface="Times New Roman" panose="02020603050405020304" pitchFamily="18" charset="0"/>
              </a:rPr>
              <a:t>of providing benefits to customers. A feature is a distinctive characteristic of a good or service that sets it apart from similar items.</a:t>
            </a:r>
            <a:br>
              <a:rPr lang="en-US" sz="2400" dirty="0">
                <a:solidFill>
                  <a:srgbClr val="002060"/>
                </a:solidFill>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ru-RU" sz="2400"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050" name="Picture 2" descr="Image result for customer nee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9808" y="1566639"/>
            <a:ext cx="4180299" cy="34625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91390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312234" y="1052062"/>
            <a:ext cx="5649653" cy="4646743"/>
          </a:xfrm>
        </p:spPr>
        <p:txBody>
          <a:bodyPr>
            <a:noAutofit/>
          </a:bodyPr>
          <a:lstStyle/>
          <a:p>
            <a:pPr marL="0" indent="0" algn="just">
              <a:buNone/>
            </a:pPr>
            <a:r>
              <a:rPr lang="en-US" sz="2400" b="1" dirty="0">
                <a:solidFill>
                  <a:srgbClr val="002060"/>
                </a:solidFill>
                <a:latin typeface="Times New Roman" panose="02020603050405020304" pitchFamily="18" charset="0"/>
                <a:cs typeface="Times New Roman" panose="02020603050405020304" pitchFamily="18" charset="0"/>
              </a:rPr>
              <a:t>What Are the 4 Ps?</a:t>
            </a:r>
          </a:p>
          <a:p>
            <a:pPr marL="0" indent="0" algn="just">
              <a:buNone/>
            </a:pPr>
            <a:r>
              <a:rPr lang="en-US" sz="2400" dirty="0">
                <a:solidFill>
                  <a:srgbClr val="002060"/>
                </a:solidFill>
                <a:latin typeface="Times New Roman" panose="02020603050405020304" pitchFamily="18" charset="0"/>
                <a:cs typeface="Times New Roman" panose="02020603050405020304" pitchFamily="18" charset="0"/>
              </a:rPr>
              <a:t>The four Ps of marketing are the key factors that are involved in the marketing of a good or service. They are the product, price, place, and promotion. Often referred to as the </a:t>
            </a:r>
            <a:r>
              <a:rPr lang="en-US" sz="2400" u="sng" dirty="0">
                <a:solidFill>
                  <a:srgbClr val="002060"/>
                </a:solidFill>
                <a:latin typeface="Times New Roman" panose="02020603050405020304" pitchFamily="18" charset="0"/>
                <a:cs typeface="Times New Roman" panose="02020603050405020304" pitchFamily="18" charset="0"/>
                <a:hlinkClick r:id="rId2"/>
              </a:rPr>
              <a:t>marketing mix</a:t>
            </a:r>
            <a:r>
              <a:rPr lang="en-US" sz="2400" dirty="0">
                <a:solidFill>
                  <a:srgbClr val="002060"/>
                </a:solidFill>
                <a:latin typeface="Times New Roman" panose="02020603050405020304" pitchFamily="18" charset="0"/>
                <a:cs typeface="Times New Roman" panose="02020603050405020304" pitchFamily="18" charset="0"/>
              </a:rPr>
              <a:t>, the four Ps are constrained by internal and external factors in the overall business environment, and they interact significantly with one another.</a:t>
            </a:r>
            <a:br>
              <a:rPr lang="en-US" sz="2400" dirty="0">
                <a:solidFill>
                  <a:srgbClr val="002060"/>
                </a:solidFill>
                <a:latin typeface="Times New Roman" panose="02020603050405020304" pitchFamily="18" charset="0"/>
                <a:cs typeface="Times New Roman" panose="02020603050405020304" pitchFamily="18" charset="0"/>
              </a:rPr>
            </a:br>
            <a:endParaRPr lang="ru-RU" sz="2400" b="1" dirty="0">
              <a:solidFill>
                <a:srgbClr val="002060"/>
              </a:solidFill>
              <a:latin typeface="Times New Roman" panose="02020603050405020304" pitchFamily="18" charset="0"/>
              <a:cs typeface="Times New Roman" panose="02020603050405020304" pitchFamily="18" charset="0"/>
            </a:endParaRPr>
          </a:p>
        </p:txBody>
      </p:sp>
      <p:pic>
        <p:nvPicPr>
          <p:cNvPr id="3074" name="Picture 2" descr="Image result for the 4 ps marketing mi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3648" y="659453"/>
            <a:ext cx="5526912" cy="485209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2777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442926" y="180204"/>
            <a:ext cx="11154090" cy="4171255"/>
          </a:xfrm>
        </p:spPr>
        <p:txBody>
          <a:bodyPr>
            <a:noAutofit/>
          </a:bodyPr>
          <a:lstStyle/>
          <a:p>
            <a:pPr marL="0" indent="0" algn="just">
              <a:buNone/>
            </a:pPr>
            <a:r>
              <a:rPr lang="en-US" dirty="0" smtClean="0">
                <a:solidFill>
                  <a:schemeClr val="tx2">
                    <a:lumMod val="75000"/>
                  </a:schemeClr>
                </a:solidFill>
                <a:latin typeface="Times New Roman" panose="02020603050405020304" pitchFamily="18" charset="0"/>
                <a:cs typeface="Times New Roman" panose="02020603050405020304" pitchFamily="18" charset="0"/>
              </a:rPr>
              <a:t>	</a:t>
            </a:r>
            <a:r>
              <a:rPr lang="en-US" sz="2200" b="1" dirty="0" smtClean="0">
                <a:solidFill>
                  <a:srgbClr val="002060"/>
                </a:solidFill>
                <a:latin typeface="Times New Roman" panose="02020603050405020304" pitchFamily="18" charset="0"/>
                <a:cs typeface="Times New Roman" panose="02020603050405020304" pitchFamily="18" charset="0"/>
              </a:rPr>
              <a:t>“</a:t>
            </a:r>
            <a:r>
              <a:rPr lang="en-US" sz="2200" b="1" dirty="0">
                <a:solidFill>
                  <a:srgbClr val="002060"/>
                </a:solidFill>
                <a:latin typeface="Times New Roman" panose="02020603050405020304" pitchFamily="18" charset="0"/>
                <a:cs typeface="Times New Roman" panose="02020603050405020304" pitchFamily="18" charset="0"/>
              </a:rPr>
              <a:t>People” </a:t>
            </a:r>
            <a:r>
              <a:rPr lang="en-US" sz="2200" dirty="0">
                <a:solidFill>
                  <a:srgbClr val="002060"/>
                </a:solidFill>
                <a:latin typeface="Times New Roman" panose="02020603050405020304" pitchFamily="18" charset="0"/>
                <a:cs typeface="Times New Roman" panose="02020603050405020304" pitchFamily="18" charset="0"/>
              </a:rPr>
              <a:t>is our 5th brand building block because great brands are all about People. They’re about the people who came up with the big idea, they’re about those who produced the brand as well as the products or services, those who brought them to market and those that continue to manage the brand. “People” also includes your brand champions; those who work at your company, and the customers who regularly refer others to your brand, your products or your services.</a:t>
            </a:r>
            <a:r>
              <a:rPr lang="en-US" dirty="0">
                <a:solidFill>
                  <a:schemeClr val="tx2">
                    <a:lumMod val="75000"/>
                  </a:schemeClr>
                </a:solidFill>
                <a:latin typeface="Times New Roman" panose="02020603050405020304" pitchFamily="18" charset="0"/>
                <a:cs typeface="Times New Roman" panose="02020603050405020304" pitchFamily="18" charset="0"/>
              </a:rPr>
              <a:t> </a:t>
            </a:r>
          </a:p>
        </p:txBody>
      </p:sp>
      <p:pic>
        <p:nvPicPr>
          <p:cNvPr id="4098" name="Picture 2" descr="Image result for People” ps marketing mi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2945" y="2932772"/>
            <a:ext cx="5709291" cy="311414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Tree>
    <p:extLst>
      <p:ext uri="{BB962C8B-B14F-4D97-AF65-F5344CB8AC3E}">
        <p14:creationId xmlns:p14="http://schemas.microsoft.com/office/powerpoint/2010/main" val="26254017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731520" y="0"/>
            <a:ext cx="10753344" cy="4646743"/>
          </a:xfrm>
        </p:spPr>
        <p:txBody>
          <a:bodyPr>
            <a:noAutofit/>
          </a:bodyPr>
          <a:lstStyle/>
          <a:p>
            <a:pPr marL="0" indent="0" algn="just">
              <a:buNone/>
            </a:pPr>
            <a:r>
              <a:rPr lang="en-US" b="1" dirty="0" smtClean="0"/>
              <a:t>	</a:t>
            </a:r>
            <a:r>
              <a:rPr lang="en-US" sz="2200" b="1" dirty="0" smtClean="0">
                <a:solidFill>
                  <a:srgbClr val="002060"/>
                </a:solidFill>
                <a:latin typeface="Times New Roman" panose="02020603050405020304" pitchFamily="18" charset="0"/>
                <a:cs typeface="Times New Roman" panose="02020603050405020304" pitchFamily="18" charset="0"/>
              </a:rPr>
              <a:t>Packaging</a:t>
            </a:r>
            <a:r>
              <a:rPr lang="en-US" sz="2200" b="1" dirty="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Your packaging is the gold star of your marketing mix – it can dictate how well your strategy is working, and it involves each one of the points above. </a:t>
            </a:r>
            <a:r>
              <a:rPr lang="en-US" sz="2200" dirty="0">
                <a:solidFill>
                  <a:srgbClr val="002060"/>
                </a:solidFill>
                <a:latin typeface="Times New Roman" panose="02020603050405020304" pitchFamily="18" charset="0"/>
                <a:cs typeface="Times New Roman" panose="02020603050405020304" pitchFamily="18" charset="0"/>
                <a:hlinkClick r:id="rId2"/>
              </a:rPr>
              <a:t>Packaging is what shows off your product in the best light, displays the price and value of the product, communicates the product’s benefits to consumers, and it what physically appears in your various distribution points</a:t>
            </a:r>
            <a:r>
              <a:rPr lang="en-US" sz="2200" dirty="0">
                <a:solidFill>
                  <a:srgbClr val="002060"/>
                </a:solidFill>
                <a:latin typeface="Times New Roman" panose="02020603050405020304" pitchFamily="18" charset="0"/>
                <a:cs typeface="Times New Roman" panose="02020603050405020304" pitchFamily="18" charset="0"/>
              </a:rPr>
              <a:t>. Your product may be the very best on the market, but its packaging needs to be the main tool that represents this. It’s the first thing people see, and it has the ability to catch or divert their attention within seconds.</a:t>
            </a:r>
            <a:endParaRPr lang="ru-RU" sz="2200" b="1" dirty="0">
              <a:solidFill>
                <a:srgbClr val="002060"/>
              </a:solidFill>
              <a:latin typeface="Times New Roman" panose="02020603050405020304" pitchFamily="18" charset="0"/>
              <a:cs typeface="Times New Roman" panose="02020603050405020304" pitchFamily="18" charset="0"/>
            </a:endParaRPr>
          </a:p>
        </p:txBody>
      </p:sp>
      <p:pic>
        <p:nvPicPr>
          <p:cNvPr id="5122" name="Picture 2" descr="Image result for packag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102" y="2977375"/>
            <a:ext cx="4423591" cy="302393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98703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365760" y="547049"/>
            <a:ext cx="6001586" cy="4646743"/>
          </a:xfrm>
        </p:spPr>
        <p:txBody>
          <a:bodyPr>
            <a:noAutofit/>
          </a:bodyPr>
          <a:lstStyle/>
          <a:p>
            <a:pPr marL="0" indent="0" algn="just">
              <a:buNone/>
            </a:pPr>
            <a:r>
              <a:rPr lang="en-US" sz="2200" b="1" dirty="0" smtClean="0">
                <a:solidFill>
                  <a:srgbClr val="002060"/>
                </a:solidFill>
                <a:latin typeface="Times New Roman" panose="02020603050405020304" pitchFamily="18" charset="0"/>
                <a:cs typeface="Times New Roman" panose="02020603050405020304" pitchFamily="18" charset="0"/>
              </a:rPr>
              <a:t>Market orientation - </a:t>
            </a:r>
            <a:r>
              <a:rPr lang="en-US" sz="2200" dirty="0">
                <a:solidFill>
                  <a:srgbClr val="002060"/>
                </a:solidFill>
                <a:latin typeface="Times New Roman" panose="02020603050405020304" pitchFamily="18" charset="0"/>
                <a:cs typeface="Times New Roman" panose="02020603050405020304" pitchFamily="18" charset="0"/>
              </a:rPr>
              <a:t>Market orientation is an approach to business that prioritizes identifying the needs and desires of consumers and creating products that satisfy </a:t>
            </a:r>
            <a:r>
              <a:rPr lang="en-US" sz="2200" dirty="0" smtClean="0">
                <a:solidFill>
                  <a:srgbClr val="002060"/>
                </a:solidFill>
                <a:latin typeface="Times New Roman" panose="02020603050405020304" pitchFamily="18" charset="0"/>
                <a:cs typeface="Times New Roman" panose="02020603050405020304" pitchFamily="18" charset="0"/>
              </a:rPr>
              <a:t>them;</a:t>
            </a:r>
          </a:p>
          <a:p>
            <a:pPr marL="0" indent="0" algn="just">
              <a:buNone/>
            </a:pPr>
            <a:r>
              <a:rPr lang="en-US" sz="2200" b="1" dirty="0">
                <a:solidFill>
                  <a:srgbClr val="002060"/>
                </a:solidFill>
                <a:latin typeface="Times New Roman" panose="02020603050405020304" pitchFamily="18" charset="0"/>
                <a:cs typeface="Times New Roman" panose="02020603050405020304" pitchFamily="18" charset="0"/>
              </a:rPr>
              <a:t>Product orientation</a:t>
            </a:r>
            <a:r>
              <a:rPr lang="en-US" sz="2200" dirty="0">
                <a:solidFill>
                  <a:srgbClr val="002060"/>
                </a:solidFill>
                <a:latin typeface="Times New Roman" panose="02020603050405020304" pitchFamily="18" charset="0"/>
                <a:cs typeface="Times New Roman" panose="02020603050405020304" pitchFamily="18" charset="0"/>
              </a:rPr>
              <a:t> is defined as the orientation of the company’s sole focus on products alone. Hence, a product oriented company put in maximum effort on producing quality product and fixing them at the right price so that consumer differentiates the company’s products and purchase it.</a:t>
            </a:r>
            <a:endParaRPr lang="ru-RU" sz="2200" b="1" dirty="0">
              <a:solidFill>
                <a:srgbClr val="002060"/>
              </a:solidFill>
              <a:latin typeface="Times New Roman" panose="02020603050405020304" pitchFamily="18" charset="0"/>
              <a:cs typeface="Times New Roman" panose="02020603050405020304" pitchFamily="18" charset="0"/>
            </a:endParaRPr>
          </a:p>
        </p:txBody>
      </p:sp>
      <p:pic>
        <p:nvPicPr>
          <p:cNvPr id="6146" name="Picture 2" descr="Image result for market orientation exam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9893" y="547049"/>
            <a:ext cx="5191125" cy="5591176"/>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10979761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3950" y="-301083"/>
            <a:ext cx="10515600" cy="1895687"/>
          </a:xfrm>
        </p:spPr>
        <p:txBody>
          <a:bodyPr>
            <a:normAutofit/>
          </a:bodyPr>
          <a:lstStyle/>
          <a:p>
            <a:pPr algn="ctr"/>
            <a:r>
              <a:rPr lang="en-US" sz="4000" b="1" dirty="0" smtClean="0">
                <a:solidFill>
                  <a:schemeClr val="tx2">
                    <a:lumMod val="75000"/>
                  </a:schemeClr>
                </a:solidFill>
                <a:latin typeface="Times New Roman" panose="02020603050405020304" pitchFamily="18" charset="0"/>
                <a:cs typeface="Times New Roman" panose="02020603050405020304" pitchFamily="18" charset="0"/>
              </a:rPr>
              <a:t>Products</a:t>
            </a:r>
            <a:r>
              <a:rPr lang="en-US" sz="4000" b="1" dirty="0" smtClean="0">
                <a:solidFill>
                  <a:srgbClr val="002060"/>
                </a:solidFill>
                <a:latin typeface="Times New Roman" panose="02020603050405020304" pitchFamily="18" charset="0"/>
                <a:cs typeface="Times New Roman" panose="02020603050405020304" pitchFamily="18" charset="0"/>
              </a:rPr>
              <a:t/>
            </a:r>
            <a:br>
              <a:rPr lang="en-US" sz="4000" b="1" dirty="0" smtClean="0">
                <a:solidFill>
                  <a:srgbClr val="002060"/>
                </a:solidFill>
                <a:latin typeface="Times New Roman" panose="02020603050405020304" pitchFamily="18" charset="0"/>
                <a:cs typeface="Times New Roman" panose="02020603050405020304" pitchFamily="18" charset="0"/>
              </a:rPr>
            </a:br>
            <a:endParaRPr lang="ru-RU" sz="40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Объект 4"/>
          <p:cNvGraphicFramePr>
            <a:graphicFrameLocks noGrp="1"/>
          </p:cNvGraphicFramePr>
          <p:nvPr>
            <p:ph sz="half" idx="1"/>
            <p:extLst>
              <p:ext uri="{D42A27DB-BD31-4B8C-83A1-F6EECF244321}">
                <p14:modId xmlns:p14="http://schemas.microsoft.com/office/powerpoint/2010/main" val="485448748"/>
              </p:ext>
            </p:extLst>
          </p:nvPr>
        </p:nvGraphicFramePr>
        <p:xfrm>
          <a:off x="1139190" y="667194"/>
          <a:ext cx="10500360" cy="5852160"/>
        </p:xfrm>
        <a:graphic>
          <a:graphicData uri="http://schemas.openxmlformats.org/drawingml/2006/table">
            <a:tbl>
              <a:tblPr firstRow="1" bandRow="1">
                <a:tableStyleId>{5C22544A-7EE6-4342-B048-85BDC9FD1C3A}</a:tableStyleId>
              </a:tblPr>
              <a:tblGrid>
                <a:gridCol w="1470660">
                  <a:extLst>
                    <a:ext uri="{9D8B030D-6E8A-4147-A177-3AD203B41FA5}">
                      <a16:colId xmlns:a16="http://schemas.microsoft.com/office/drawing/2014/main" val="3527406803"/>
                    </a:ext>
                  </a:extLst>
                </a:gridCol>
                <a:gridCol w="1905000">
                  <a:extLst>
                    <a:ext uri="{9D8B030D-6E8A-4147-A177-3AD203B41FA5}">
                      <a16:colId xmlns:a16="http://schemas.microsoft.com/office/drawing/2014/main" val="2522657330"/>
                    </a:ext>
                  </a:extLst>
                </a:gridCol>
                <a:gridCol w="7124700">
                  <a:extLst>
                    <a:ext uri="{9D8B030D-6E8A-4147-A177-3AD203B41FA5}">
                      <a16:colId xmlns:a16="http://schemas.microsoft.com/office/drawing/2014/main" val="2144762540"/>
                    </a:ext>
                  </a:extLst>
                </a:gridCol>
              </a:tblGrid>
              <a:tr h="423799">
                <a:tc rowSpan="8">
                  <a:txBody>
                    <a:bodyPr/>
                    <a:lstStyle/>
                    <a:p>
                      <a:endParaRPr lang="en-US" sz="2800" dirty="0" smtClean="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product</a:t>
                      </a:r>
                      <a:endParaRPr lang="ru-RU" sz="2800" dirty="0">
                        <a:latin typeface="Times New Roman" panose="02020603050405020304" pitchFamily="18" charset="0"/>
                        <a:cs typeface="Times New Roman" panose="02020603050405020304" pitchFamily="18" charset="0"/>
                      </a:endParaRPr>
                    </a:p>
                  </a:txBody>
                  <a:tcPr/>
                </a:tc>
                <a:tc>
                  <a:txBody>
                    <a:bodyPr/>
                    <a:lstStyle/>
                    <a:p>
                      <a:r>
                        <a:rPr lang="en-US" sz="2800" dirty="0" smtClean="0">
                          <a:latin typeface="Times New Roman" panose="02020603050405020304" pitchFamily="18" charset="0"/>
                          <a:cs typeface="Times New Roman" panose="02020603050405020304" pitchFamily="18" charset="0"/>
                        </a:rPr>
                        <a:t>catalogue</a:t>
                      </a:r>
                      <a:endParaRPr lang="ru-RU" sz="2800" dirty="0">
                        <a:latin typeface="Times New Roman" panose="02020603050405020304" pitchFamily="18" charset="0"/>
                        <a:cs typeface="Times New Roman" panose="02020603050405020304" pitchFamily="18" charset="0"/>
                      </a:endParaRPr>
                    </a:p>
                  </a:txBody>
                  <a:tcPr/>
                </a:tc>
                <a:tc rowSpan="3">
                  <a:txBody>
                    <a:bodyPr/>
                    <a:lstStyle/>
                    <a:p>
                      <a:endParaRPr lang="en-US" sz="2800" dirty="0" smtClean="0">
                        <a:latin typeface="Times New Roman" panose="02020603050405020304" pitchFamily="18" charset="0"/>
                        <a:cs typeface="Times New Roman" panose="02020603050405020304" pitchFamily="18" charset="0"/>
                      </a:endParaRPr>
                    </a:p>
                    <a:p>
                      <a:r>
                        <a:rPr lang="en-US" sz="2800" b="0" dirty="0" smtClean="0">
                          <a:latin typeface="Times New Roman" panose="02020603050405020304" pitchFamily="18" charset="0"/>
                          <a:cs typeface="Times New Roman" panose="02020603050405020304" pitchFamily="18" charset="0"/>
                        </a:rPr>
                        <a:t>a company’s products, as a group</a:t>
                      </a:r>
                      <a:endParaRPr lang="ru-RU" sz="2800"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17504635"/>
                  </a:ext>
                </a:extLst>
              </a:tr>
              <a:tr h="370840">
                <a:tc vMerge="1">
                  <a:txBody>
                    <a:bodyPr/>
                    <a:lstStyle/>
                    <a:p>
                      <a:endParaRPr lang="ru-RU" dirty="0"/>
                    </a:p>
                  </a:txBody>
                  <a:tcPr/>
                </a:tc>
                <a:tc>
                  <a:txBody>
                    <a:bodyPr/>
                    <a:lstStyle/>
                    <a:p>
                      <a:r>
                        <a:rPr lang="en-US" sz="2800" dirty="0" smtClean="0">
                          <a:solidFill>
                            <a:srgbClr val="002060"/>
                          </a:solidFill>
                          <a:latin typeface="Times New Roman" panose="02020603050405020304" pitchFamily="18" charset="0"/>
                          <a:cs typeface="Times New Roman" panose="02020603050405020304" pitchFamily="18" charset="0"/>
                        </a:rPr>
                        <a:t>mix</a:t>
                      </a:r>
                      <a:endParaRPr lang="ru-RU" sz="2800" dirty="0">
                        <a:solidFill>
                          <a:srgbClr val="002060"/>
                        </a:solidFill>
                        <a:latin typeface="Times New Roman" panose="02020603050405020304" pitchFamily="18" charset="0"/>
                        <a:cs typeface="Times New Roman" panose="02020603050405020304" pitchFamily="18" charset="0"/>
                      </a:endParaRPr>
                    </a:p>
                  </a:txBody>
                  <a:tcPr/>
                </a:tc>
                <a:tc vMerge="1">
                  <a:txBody>
                    <a:bodyPr/>
                    <a:lstStyle/>
                    <a:p>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54327766"/>
                  </a:ext>
                </a:extLst>
              </a:tr>
              <a:tr h="370840">
                <a:tc vMerge="1">
                  <a:txBody>
                    <a:bodyPr/>
                    <a:lstStyle/>
                    <a:p>
                      <a:endParaRPr lang="ru-RU" dirty="0"/>
                    </a:p>
                  </a:txBody>
                  <a:tcPr/>
                </a:tc>
                <a:tc>
                  <a:txBody>
                    <a:bodyPr/>
                    <a:lstStyle/>
                    <a:p>
                      <a:r>
                        <a:rPr lang="en-US" sz="2800" dirty="0" smtClean="0">
                          <a:solidFill>
                            <a:srgbClr val="002060"/>
                          </a:solidFill>
                          <a:latin typeface="Times New Roman" panose="02020603050405020304" pitchFamily="18" charset="0"/>
                          <a:cs typeface="Times New Roman" panose="02020603050405020304" pitchFamily="18" charset="0"/>
                        </a:rPr>
                        <a:t>portfolio</a:t>
                      </a:r>
                      <a:endParaRPr lang="ru-RU" sz="2800" dirty="0">
                        <a:solidFill>
                          <a:srgbClr val="002060"/>
                        </a:solidFill>
                        <a:latin typeface="Times New Roman" panose="02020603050405020304" pitchFamily="18" charset="0"/>
                        <a:cs typeface="Times New Roman" panose="02020603050405020304" pitchFamily="18" charset="0"/>
                      </a:endParaRPr>
                    </a:p>
                  </a:txBody>
                  <a:tcPr/>
                </a:tc>
                <a:tc vMerge="1">
                  <a:txBody>
                    <a:bodyPr/>
                    <a:lstStyle/>
                    <a:p>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177253506"/>
                  </a:ext>
                </a:extLst>
              </a:tr>
              <a:tr h="370840">
                <a:tc vMerge="1">
                  <a:txBody>
                    <a:bodyPr/>
                    <a:lstStyle/>
                    <a:p>
                      <a:endParaRPr lang="ru-RU" dirty="0"/>
                    </a:p>
                  </a:txBody>
                  <a:tcPr/>
                </a:tc>
                <a:tc>
                  <a:txBody>
                    <a:bodyPr/>
                    <a:lstStyle/>
                    <a:p>
                      <a:r>
                        <a:rPr lang="en-US" sz="2800" dirty="0" smtClean="0">
                          <a:solidFill>
                            <a:schemeClr val="accent1">
                              <a:lumMod val="60000"/>
                              <a:lumOff val="40000"/>
                            </a:schemeClr>
                          </a:solidFill>
                          <a:latin typeface="Times New Roman" panose="02020603050405020304" pitchFamily="18" charset="0"/>
                          <a:cs typeface="Times New Roman" panose="02020603050405020304" pitchFamily="18" charset="0"/>
                        </a:rPr>
                        <a:t>line</a:t>
                      </a:r>
                      <a:endParaRPr lang="ru-RU" sz="2800" dirty="0">
                        <a:solidFill>
                          <a:schemeClr val="accent1">
                            <a:lumMod val="60000"/>
                            <a:lumOff val="40000"/>
                          </a:schemeClr>
                        </a:solidFill>
                        <a:latin typeface="Times New Roman" panose="02020603050405020304" pitchFamily="18" charset="0"/>
                        <a:cs typeface="Times New Roman" panose="02020603050405020304" pitchFamily="18" charset="0"/>
                      </a:endParaRPr>
                    </a:p>
                  </a:txBody>
                  <a:tcPr/>
                </a:tc>
                <a:tc rowSpan="2">
                  <a:txBody>
                    <a:bodyPr/>
                    <a:lstStyle/>
                    <a:p>
                      <a:r>
                        <a:rPr lang="en-US" sz="2800" dirty="0" smtClean="0">
                          <a:solidFill>
                            <a:schemeClr val="accent1">
                              <a:lumMod val="60000"/>
                              <a:lumOff val="40000"/>
                            </a:schemeClr>
                          </a:solidFill>
                          <a:latin typeface="Times New Roman" panose="02020603050405020304" pitchFamily="18" charset="0"/>
                          <a:cs typeface="Times New Roman" panose="02020603050405020304" pitchFamily="18" charset="0"/>
                        </a:rPr>
                        <a:t>a company’s products of a particular type</a:t>
                      </a:r>
                      <a:endParaRPr lang="ru-RU" sz="2800" dirty="0">
                        <a:solidFill>
                          <a:schemeClr val="accent1">
                            <a:lumMod val="60000"/>
                            <a:lumOff val="4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706352495"/>
                  </a:ext>
                </a:extLst>
              </a:tr>
              <a:tr h="370840">
                <a:tc vMerge="1">
                  <a:txBody>
                    <a:bodyPr/>
                    <a:lstStyle/>
                    <a:p>
                      <a:endParaRPr lang="ru-RU" dirty="0"/>
                    </a:p>
                  </a:txBody>
                  <a:tcPr/>
                </a:tc>
                <a:tc>
                  <a:txBody>
                    <a:bodyPr/>
                    <a:lstStyle/>
                    <a:p>
                      <a:r>
                        <a:rPr lang="en-US" sz="2800" dirty="0" smtClean="0">
                          <a:solidFill>
                            <a:schemeClr val="accent1">
                              <a:lumMod val="60000"/>
                              <a:lumOff val="40000"/>
                            </a:schemeClr>
                          </a:solidFill>
                          <a:latin typeface="Times New Roman" panose="02020603050405020304" pitchFamily="18" charset="0"/>
                          <a:cs typeface="Times New Roman" panose="02020603050405020304" pitchFamily="18" charset="0"/>
                        </a:rPr>
                        <a:t>range</a:t>
                      </a:r>
                      <a:endParaRPr lang="ru-RU" sz="2800" dirty="0">
                        <a:solidFill>
                          <a:schemeClr val="accent1">
                            <a:lumMod val="60000"/>
                            <a:lumOff val="40000"/>
                          </a:schemeClr>
                        </a:solidFill>
                        <a:latin typeface="Times New Roman" panose="02020603050405020304" pitchFamily="18" charset="0"/>
                        <a:cs typeface="Times New Roman" panose="02020603050405020304" pitchFamily="18" charset="0"/>
                      </a:endParaRPr>
                    </a:p>
                  </a:txBody>
                  <a:tcPr/>
                </a:tc>
                <a:tc vMerge="1">
                  <a:txBody>
                    <a:bodyPr/>
                    <a:lstStyle/>
                    <a:p>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735575737"/>
                  </a:ext>
                </a:extLst>
              </a:tr>
              <a:tr h="370840">
                <a:tc vMerge="1">
                  <a:txBody>
                    <a:bodyPr/>
                    <a:lstStyle/>
                    <a:p>
                      <a:endParaRPr lang="ru-RU" dirty="0"/>
                    </a:p>
                  </a:txBody>
                  <a:tcPr/>
                </a:tc>
                <a:tc>
                  <a:txBody>
                    <a:bodyPr/>
                    <a:lstStyle/>
                    <a:p>
                      <a:r>
                        <a:rPr lang="en-US" sz="2800" dirty="0" smtClean="0">
                          <a:solidFill>
                            <a:srgbClr val="002060"/>
                          </a:solidFill>
                          <a:latin typeface="Times New Roman" panose="02020603050405020304" pitchFamily="18" charset="0"/>
                          <a:cs typeface="Times New Roman" panose="02020603050405020304" pitchFamily="18" charset="0"/>
                        </a:rPr>
                        <a:t>lifecycle</a:t>
                      </a:r>
                      <a:endParaRPr lang="ru-RU" sz="2800" dirty="0">
                        <a:solidFill>
                          <a:srgbClr val="002060"/>
                        </a:solidFill>
                        <a:latin typeface="Times New Roman" panose="02020603050405020304" pitchFamily="18" charset="0"/>
                        <a:cs typeface="Times New Roman" panose="02020603050405020304" pitchFamily="18" charset="0"/>
                      </a:endParaRPr>
                    </a:p>
                  </a:txBody>
                  <a:tcPr/>
                </a:tc>
                <a:tc>
                  <a:txBody>
                    <a:bodyPr/>
                    <a:lstStyle/>
                    <a:p>
                      <a:r>
                        <a:rPr lang="en-US" sz="2800" dirty="0" smtClean="0">
                          <a:solidFill>
                            <a:srgbClr val="002060"/>
                          </a:solidFill>
                          <a:latin typeface="Times New Roman" panose="02020603050405020304" pitchFamily="18" charset="0"/>
                          <a:cs typeface="Times New Roman" panose="02020603050405020304" pitchFamily="18" charset="0"/>
                        </a:rPr>
                        <a:t>the stages in the life of a product, and the number of people who buy it at each stage</a:t>
                      </a:r>
                      <a:endParaRPr lang="ru-RU" sz="2800" dirty="0">
                        <a:solidFill>
                          <a:srgbClr val="00206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65946296"/>
                  </a:ext>
                </a:extLst>
              </a:tr>
              <a:tr h="370840">
                <a:tc vMerge="1">
                  <a:txBody>
                    <a:bodyPr/>
                    <a:lstStyle/>
                    <a:p>
                      <a:endParaRPr lang="ru-RU" dirty="0"/>
                    </a:p>
                  </a:txBody>
                  <a:tcPr/>
                </a:tc>
                <a:tc>
                  <a:txBody>
                    <a:bodyPr/>
                    <a:lstStyle/>
                    <a:p>
                      <a:endParaRPr lang="en-US" sz="2800" dirty="0" smtClean="0">
                        <a:solidFill>
                          <a:schemeClr val="accent1">
                            <a:lumMod val="60000"/>
                            <a:lumOff val="40000"/>
                          </a:schemeClr>
                        </a:solidFill>
                        <a:latin typeface="Times New Roman" panose="02020603050405020304" pitchFamily="18" charset="0"/>
                        <a:cs typeface="Times New Roman" panose="02020603050405020304" pitchFamily="18" charset="0"/>
                      </a:endParaRPr>
                    </a:p>
                    <a:p>
                      <a:r>
                        <a:rPr lang="en-US" sz="2800" dirty="0" smtClean="0">
                          <a:solidFill>
                            <a:schemeClr val="accent1">
                              <a:lumMod val="60000"/>
                              <a:lumOff val="40000"/>
                            </a:schemeClr>
                          </a:solidFill>
                          <a:latin typeface="Times New Roman" panose="02020603050405020304" pitchFamily="18" charset="0"/>
                          <a:cs typeface="Times New Roman" panose="02020603050405020304" pitchFamily="18" charset="0"/>
                        </a:rPr>
                        <a:t>positioning</a:t>
                      </a:r>
                      <a:endParaRPr lang="ru-RU" sz="2800" dirty="0">
                        <a:solidFill>
                          <a:schemeClr val="accent1">
                            <a:lumMod val="60000"/>
                            <a:lumOff val="40000"/>
                          </a:schemeClr>
                        </a:solidFill>
                        <a:latin typeface="Times New Roman" panose="02020603050405020304" pitchFamily="18" charset="0"/>
                        <a:cs typeface="Times New Roman" panose="02020603050405020304" pitchFamily="18" charset="0"/>
                      </a:endParaRPr>
                    </a:p>
                  </a:txBody>
                  <a:tcPr/>
                </a:tc>
                <a:tc>
                  <a:txBody>
                    <a:bodyPr/>
                    <a:lstStyle/>
                    <a:p>
                      <a:r>
                        <a:rPr lang="en-US" sz="2800" dirty="0" smtClean="0">
                          <a:solidFill>
                            <a:schemeClr val="accent1">
                              <a:lumMod val="60000"/>
                              <a:lumOff val="40000"/>
                            </a:schemeClr>
                          </a:solidFill>
                          <a:latin typeface="Times New Roman" panose="02020603050405020304" pitchFamily="18" charset="0"/>
                          <a:cs typeface="Times New Roman" panose="02020603050405020304" pitchFamily="18" charset="0"/>
                        </a:rPr>
                        <a:t>how a company would like a product to be seen in relation to its other products, or to competing products</a:t>
                      </a:r>
                      <a:endParaRPr lang="ru-RU" sz="2800" dirty="0">
                        <a:solidFill>
                          <a:schemeClr val="accent1">
                            <a:lumMod val="60000"/>
                            <a:lumOff val="4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484850482"/>
                  </a:ext>
                </a:extLst>
              </a:tr>
              <a:tr h="741680">
                <a:tc vMerge="1">
                  <a:txBody>
                    <a:bodyPr/>
                    <a:lstStyle/>
                    <a:p>
                      <a:endParaRPr lang="ru-RU" dirty="0"/>
                    </a:p>
                  </a:txBody>
                  <a:tcPr/>
                </a:tc>
                <a:tc>
                  <a:txBody>
                    <a:bodyPr/>
                    <a:lstStyle/>
                    <a:p>
                      <a:r>
                        <a:rPr lang="en-US" sz="2800" dirty="0" smtClean="0">
                          <a:solidFill>
                            <a:srgbClr val="002060"/>
                          </a:solidFill>
                          <a:latin typeface="Times New Roman" panose="02020603050405020304" pitchFamily="18" charset="0"/>
                          <a:cs typeface="Times New Roman" panose="02020603050405020304" pitchFamily="18" charset="0"/>
                        </a:rPr>
                        <a:t>placement</a:t>
                      </a:r>
                      <a:endParaRPr lang="ru-RU" sz="2800" dirty="0">
                        <a:solidFill>
                          <a:srgbClr val="002060"/>
                        </a:solidFill>
                        <a:latin typeface="Times New Roman" panose="02020603050405020304" pitchFamily="18" charset="0"/>
                        <a:cs typeface="Times New Roman" panose="02020603050405020304" pitchFamily="18" charset="0"/>
                      </a:endParaRPr>
                    </a:p>
                  </a:txBody>
                  <a:tcPr/>
                </a:tc>
                <a:tc>
                  <a:txBody>
                    <a:bodyPr/>
                    <a:lstStyle/>
                    <a:p>
                      <a:r>
                        <a:rPr lang="en-US" sz="2800" dirty="0" smtClean="0">
                          <a:solidFill>
                            <a:srgbClr val="002060"/>
                          </a:solidFill>
                          <a:latin typeface="Times New Roman" panose="02020603050405020304" pitchFamily="18" charset="0"/>
                          <a:cs typeface="Times New Roman" panose="02020603050405020304" pitchFamily="18" charset="0"/>
                        </a:rPr>
                        <a:t>when a company pays for its products to be seen</a:t>
                      </a:r>
                      <a:r>
                        <a:rPr lang="en-US" sz="2800" baseline="0" dirty="0" smtClean="0">
                          <a:solidFill>
                            <a:srgbClr val="002060"/>
                          </a:solidFill>
                          <a:latin typeface="Times New Roman" panose="02020603050405020304" pitchFamily="18" charset="0"/>
                          <a:cs typeface="Times New Roman" panose="02020603050405020304" pitchFamily="18" charset="0"/>
                        </a:rPr>
                        <a:t> in films and TV programmers</a:t>
                      </a:r>
                      <a:endParaRPr lang="ru-RU" sz="2800" dirty="0">
                        <a:solidFill>
                          <a:srgbClr val="00206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16387344"/>
                  </a:ext>
                </a:extLst>
              </a:tr>
            </a:tbl>
          </a:graphicData>
        </a:graphic>
      </p:graphicFrame>
    </p:spTree>
    <p:extLst>
      <p:ext uri="{BB962C8B-B14F-4D97-AF65-F5344CB8AC3E}">
        <p14:creationId xmlns:p14="http://schemas.microsoft.com/office/powerpoint/2010/main" val="33064633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546410" y="239751"/>
            <a:ext cx="10933872" cy="4229100"/>
          </a:xfrm>
        </p:spPr>
        <p:txBody>
          <a:bodyPr>
            <a:noAutofit/>
          </a:bodyPr>
          <a:lstStyle/>
          <a:p>
            <a:pPr marL="0" indent="0" algn="just">
              <a:buNone/>
            </a:pPr>
            <a:r>
              <a:rPr lang="en-US" sz="3200" b="1" dirty="0">
                <a:solidFill>
                  <a:srgbClr val="002060"/>
                </a:solidFill>
                <a:latin typeface="Times New Roman" panose="02020603050405020304" pitchFamily="18" charset="0"/>
                <a:cs typeface="Times New Roman" panose="02020603050405020304" pitchFamily="18" charset="0"/>
              </a:rPr>
              <a:t>consumer durables – </a:t>
            </a:r>
            <a:r>
              <a:rPr lang="en-US" sz="3200" dirty="0">
                <a:solidFill>
                  <a:srgbClr val="002060"/>
                </a:solidFill>
                <a:latin typeface="Times New Roman" panose="02020603050405020304" pitchFamily="18" charset="0"/>
                <a:cs typeface="Times New Roman" panose="02020603050405020304" pitchFamily="18" charset="0"/>
              </a:rPr>
              <a:t>are a category of consumer products that do not have to be purchased frequently because they are made to last for an extended period of time (typically more than three years). They are also called </a:t>
            </a:r>
            <a:r>
              <a:rPr lang="en-US" sz="3200" dirty="0">
                <a:solidFill>
                  <a:srgbClr val="002060"/>
                </a:solidFill>
                <a:latin typeface="Times New Roman" panose="02020603050405020304" pitchFamily="18" charset="0"/>
                <a:cs typeface="Times New Roman" panose="02020603050405020304" pitchFamily="18" charset="0"/>
                <a:hlinkClick r:id="rId2"/>
              </a:rPr>
              <a:t>durable goods</a:t>
            </a:r>
            <a:r>
              <a:rPr lang="en-US" sz="3200" dirty="0">
                <a:solidFill>
                  <a:srgbClr val="002060"/>
                </a:solidFill>
                <a:latin typeface="Times New Roman" panose="02020603050405020304" pitchFamily="18" charset="0"/>
                <a:cs typeface="Times New Roman" panose="02020603050405020304" pitchFamily="18" charset="0"/>
              </a:rPr>
              <a:t> or </a:t>
            </a:r>
            <a:r>
              <a:rPr lang="en-US" sz="3200" dirty="0" smtClean="0">
                <a:solidFill>
                  <a:srgbClr val="002060"/>
                </a:solidFill>
                <a:latin typeface="Times New Roman" panose="02020603050405020304" pitchFamily="18" charset="0"/>
                <a:cs typeface="Times New Roman" panose="02020603050405020304" pitchFamily="18" charset="0"/>
                <a:hlinkClick r:id="rId3"/>
              </a:rPr>
              <a:t>durables</a:t>
            </a:r>
            <a:r>
              <a:rPr lang="en-US" sz="3200" dirty="0" smtClean="0">
                <a:solidFill>
                  <a:srgbClr val="002060"/>
                </a:solidFill>
                <a:latin typeface="Times New Roman" panose="02020603050405020304" pitchFamily="18" charset="0"/>
                <a:cs typeface="Times New Roman" panose="02020603050405020304" pitchFamily="18" charset="0"/>
              </a:rPr>
              <a:t>.</a:t>
            </a:r>
            <a:endParaRPr lang="en-US" sz="3200" b="1" dirty="0">
              <a:solidFill>
                <a:srgbClr val="002060"/>
              </a:solidFill>
              <a:latin typeface="Times New Roman" panose="02020603050405020304" pitchFamily="18" charset="0"/>
              <a:cs typeface="Times New Roman" panose="02020603050405020304" pitchFamily="18" charset="0"/>
            </a:endParaRPr>
          </a:p>
        </p:txBody>
      </p:sp>
      <p:pic>
        <p:nvPicPr>
          <p:cNvPr id="7172" name="Picture 4"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4417" y="3200400"/>
            <a:ext cx="7527925" cy="302662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Tree>
    <p:extLst>
      <p:ext uri="{BB962C8B-B14F-4D97-AF65-F5344CB8AC3E}">
        <p14:creationId xmlns:p14="http://schemas.microsoft.com/office/powerpoint/2010/main" val="7164487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029557" y="1178448"/>
            <a:ext cx="5543550" cy="4893647"/>
          </a:xfrm>
          <a:prstGeom prst="rect">
            <a:avLst/>
          </a:prstGeom>
        </p:spPr>
        <p:txBody>
          <a:bodyPr wrap="square">
            <a:spAutoFit/>
          </a:bodyPr>
          <a:lstStyle/>
          <a:p>
            <a:pPr algn="just">
              <a:lnSpc>
                <a:spcPct val="100000"/>
              </a:lnSpc>
            </a:pPr>
            <a:r>
              <a:rPr lang="en-US" sz="2600" b="1" dirty="0" smtClean="0">
                <a:solidFill>
                  <a:srgbClr val="002060"/>
                </a:solidFill>
                <a:latin typeface="Times New Roman" panose="02020603050405020304" pitchFamily="18" charset="0"/>
                <a:cs typeface="Times New Roman" panose="02020603050405020304" pitchFamily="18" charset="0"/>
              </a:rPr>
              <a:t>FMCG </a:t>
            </a:r>
            <a:r>
              <a:rPr lang="en-US" sz="2600" dirty="0" smtClean="0">
                <a:solidFill>
                  <a:srgbClr val="002060"/>
                </a:solidFill>
                <a:latin typeface="Times New Roman" panose="02020603050405020304" pitchFamily="18" charset="0"/>
                <a:cs typeface="Times New Roman" panose="02020603050405020304" pitchFamily="18" charset="0"/>
              </a:rPr>
              <a:t>– fast-moving consumer goods have </a:t>
            </a:r>
            <a:r>
              <a:rPr lang="en-US" sz="2600" dirty="0">
                <a:solidFill>
                  <a:srgbClr val="002060"/>
                </a:solidFill>
                <a:latin typeface="Times New Roman" panose="02020603050405020304" pitchFamily="18" charset="0"/>
                <a:cs typeface="Times New Roman" panose="02020603050405020304" pitchFamily="18" charset="0"/>
              </a:rPr>
              <a:t>a short shelf life because of high consumer demand (e.g., soft drinks and confections) or because they are perishable (e.g., meat, dairy products, and baked goods). These goods are purchased frequently, are consumed rapidly, are priced low, and are sold in large quantities. They also have a high turnover when they're on the shelf at the store.</a:t>
            </a:r>
            <a:r>
              <a:rPr lang="ru-RU" sz="2600" b="1" dirty="0">
                <a:solidFill>
                  <a:srgbClr val="002060"/>
                </a:solidFill>
                <a:latin typeface="Times New Roman" panose="02020603050405020304" pitchFamily="18" charset="0"/>
                <a:cs typeface="Times New Roman" panose="02020603050405020304" pitchFamily="18" charset="0"/>
              </a:rPr>
              <a:t/>
            </a:r>
            <a:br>
              <a:rPr lang="ru-RU" sz="2600" b="1" dirty="0">
                <a:solidFill>
                  <a:srgbClr val="002060"/>
                </a:solidFill>
                <a:latin typeface="Times New Roman" panose="02020603050405020304" pitchFamily="18" charset="0"/>
                <a:cs typeface="Times New Roman" panose="02020603050405020304" pitchFamily="18" charset="0"/>
              </a:rPr>
            </a:br>
            <a:endParaRPr lang="ru-RU" sz="2600" b="1" dirty="0">
              <a:solidFill>
                <a:srgbClr val="002060"/>
              </a:solidFill>
              <a:latin typeface="Times New Roman" panose="02020603050405020304" pitchFamily="18" charset="0"/>
              <a:cs typeface="Times New Roman" panose="02020603050405020304" pitchFamily="18" charset="0"/>
            </a:endParaRPr>
          </a:p>
        </p:txBody>
      </p:sp>
      <p:pic>
        <p:nvPicPr>
          <p:cNvPr id="8194"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199" y="677237"/>
            <a:ext cx="5261043" cy="52610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28179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722931" y="1142134"/>
            <a:ext cx="5977558" cy="4646743"/>
          </a:xfrm>
        </p:spPr>
        <p:txBody>
          <a:bodyPr>
            <a:noAutofit/>
          </a:bodyPr>
          <a:lstStyle/>
          <a:p>
            <a:pPr marL="0" indent="0" algn="just">
              <a:buNone/>
            </a:pPr>
            <a:r>
              <a:rPr lang="en-US" sz="2200" b="1" dirty="0">
                <a:solidFill>
                  <a:srgbClr val="002060"/>
                </a:solidFill>
                <a:latin typeface="Times New Roman" panose="02020603050405020304" pitchFamily="18" charset="0"/>
                <a:cs typeface="Times New Roman" panose="02020603050405020304" pitchFamily="18" charset="0"/>
              </a:rPr>
              <a:t>A brand </a:t>
            </a:r>
            <a:r>
              <a:rPr lang="en-US" sz="2200" dirty="0">
                <a:solidFill>
                  <a:srgbClr val="002060"/>
                </a:solidFill>
                <a:latin typeface="Times New Roman" panose="02020603050405020304" pitchFamily="18" charset="0"/>
                <a:cs typeface="Times New Roman" panose="02020603050405020304" pitchFamily="18" charset="0"/>
              </a:rPr>
              <a:t>is an identifying symbol, mark, logo, name, word and/or sentence that companies use to distinguish their product from others. A combination of one or more of those elements can be utilized to create a </a:t>
            </a:r>
            <a:r>
              <a:rPr lang="en-US" sz="2200" b="1" u="sng" dirty="0">
                <a:solidFill>
                  <a:srgbClr val="002060"/>
                </a:solidFill>
                <a:latin typeface="Times New Roman" panose="02020603050405020304" pitchFamily="18" charset="0"/>
                <a:cs typeface="Times New Roman" panose="02020603050405020304" pitchFamily="18" charset="0"/>
                <a:hlinkClick r:id="rId2"/>
              </a:rPr>
              <a:t>brand identity</a:t>
            </a:r>
            <a:r>
              <a:rPr lang="en-US" sz="2200" b="1" dirty="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Legal protection given to a brand name is called </a:t>
            </a:r>
            <a:r>
              <a:rPr lang="en-US" sz="2200" b="1" u="sng" dirty="0">
                <a:solidFill>
                  <a:srgbClr val="002060"/>
                </a:solidFill>
                <a:latin typeface="Times New Roman" panose="02020603050405020304" pitchFamily="18" charset="0"/>
                <a:cs typeface="Times New Roman" panose="02020603050405020304" pitchFamily="18" charset="0"/>
              </a:rPr>
              <a:t>a </a:t>
            </a:r>
            <a:r>
              <a:rPr lang="en-US" sz="2200" b="1" u="sng" dirty="0" smtClean="0">
                <a:solidFill>
                  <a:srgbClr val="002060"/>
                </a:solidFill>
                <a:latin typeface="Times New Roman" panose="02020603050405020304" pitchFamily="18" charset="0"/>
                <a:cs typeface="Times New Roman" panose="02020603050405020304" pitchFamily="18" charset="0"/>
              </a:rPr>
              <a:t>trademark;</a:t>
            </a:r>
          </a:p>
          <a:p>
            <a:pPr marL="0" indent="0" algn="just">
              <a:buNone/>
            </a:pPr>
            <a:r>
              <a:rPr lang="en-US" sz="2200" b="1" dirty="0" smtClean="0">
                <a:solidFill>
                  <a:srgbClr val="002060"/>
                </a:solidFill>
                <a:latin typeface="Times New Roman" panose="02020603050405020304" pitchFamily="18" charset="0"/>
                <a:cs typeface="Times New Roman" panose="02020603050405020304" pitchFamily="18" charset="0"/>
              </a:rPr>
              <a:t>Branding - </a:t>
            </a:r>
            <a:r>
              <a:rPr lang="en-US" sz="2200" dirty="0" smtClean="0">
                <a:solidFill>
                  <a:srgbClr val="002060"/>
                </a:solidFill>
                <a:latin typeface="Times New Roman" panose="02020603050405020304" pitchFamily="18" charset="0"/>
                <a:cs typeface="Times New Roman" panose="02020603050405020304" pitchFamily="18" charset="0"/>
              </a:rPr>
              <a:t>The </a:t>
            </a:r>
            <a:r>
              <a:rPr lang="en-US" sz="2200" dirty="0">
                <a:solidFill>
                  <a:srgbClr val="002060"/>
                </a:solidFill>
                <a:latin typeface="Times New Roman" panose="02020603050405020304" pitchFamily="18" charset="0"/>
                <a:cs typeface="Times New Roman" panose="02020603050405020304" pitchFamily="18" charset="0"/>
              </a:rPr>
              <a:t>process involved in creating a unique name and image for a product in the consumers' mind, mainly through advertising </a:t>
            </a:r>
            <a:r>
              <a:rPr lang="en-US" sz="2200" dirty="0" smtClean="0">
                <a:solidFill>
                  <a:srgbClr val="002060"/>
                </a:solidFill>
                <a:latin typeface="Times New Roman" panose="02020603050405020304" pitchFamily="18" charset="0"/>
                <a:cs typeface="Times New Roman" panose="02020603050405020304" pitchFamily="18" charset="0"/>
              </a:rPr>
              <a:t>campaigns.</a:t>
            </a:r>
            <a:r>
              <a:rPr lang="en-US" sz="2200" dirty="0">
                <a:solidFill>
                  <a:srgbClr val="002060"/>
                </a:solidFill>
                <a:latin typeface="Times New Roman" panose="02020603050405020304" pitchFamily="18" charset="0"/>
                <a:cs typeface="Times New Roman" panose="02020603050405020304" pitchFamily="18" charset="0"/>
              </a:rPr>
              <a:t/>
            </a:r>
            <a:br>
              <a:rPr lang="en-US" sz="2200" dirty="0">
                <a:solidFill>
                  <a:srgbClr val="002060"/>
                </a:solidFill>
                <a:latin typeface="Times New Roman" panose="02020603050405020304" pitchFamily="18" charset="0"/>
                <a:cs typeface="Times New Roman" panose="02020603050405020304" pitchFamily="18" charset="0"/>
              </a:rPr>
            </a:br>
            <a:endParaRPr lang="ru-RU" sz="2200" b="1" dirty="0">
              <a:solidFill>
                <a:srgbClr val="002060"/>
              </a:solidFill>
              <a:latin typeface="Times New Roman" panose="02020603050405020304" pitchFamily="18" charset="0"/>
              <a:cs typeface="Times New Roman" panose="02020603050405020304" pitchFamily="18" charset="0"/>
            </a:endParaRPr>
          </a:p>
        </p:txBody>
      </p:sp>
      <p:pic>
        <p:nvPicPr>
          <p:cNvPr id="9218" name="Picture 2" descr="Image result for bran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2437" y="1619657"/>
            <a:ext cx="4880136" cy="325342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39002060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980338" y="128767"/>
            <a:ext cx="10244758" cy="3640346"/>
          </a:xfrm>
        </p:spPr>
        <p:txBody>
          <a:bodyPr>
            <a:noAutofit/>
          </a:bodyPr>
          <a:lstStyle/>
          <a:p>
            <a:pPr marL="0" indent="0" algn="just">
              <a:buNone/>
            </a:pPr>
            <a:r>
              <a:rPr lang="uz-Latn-UZ" sz="2400" b="1" dirty="0" smtClean="0">
                <a:solidFill>
                  <a:srgbClr val="002060"/>
                </a:solidFill>
                <a:latin typeface="Times New Roman" panose="02020603050405020304" pitchFamily="18" charset="0"/>
                <a:cs typeface="Times New Roman" panose="02020603050405020304" pitchFamily="18" charset="0"/>
              </a:rPr>
              <a:t>brand awareness - </a:t>
            </a:r>
            <a:r>
              <a:rPr lang="en-US" sz="2400" dirty="0" smtClean="0">
                <a:solidFill>
                  <a:srgbClr val="002060"/>
                </a:solidFill>
                <a:latin typeface="Times New Roman" panose="02020603050405020304" pitchFamily="18" charset="0"/>
                <a:cs typeface="Times New Roman" panose="02020603050405020304" pitchFamily="18" charset="0"/>
              </a:rPr>
              <a:t>is </a:t>
            </a:r>
            <a:r>
              <a:rPr lang="en-US" sz="2400" dirty="0">
                <a:solidFill>
                  <a:srgbClr val="002060"/>
                </a:solidFill>
                <a:latin typeface="Times New Roman" panose="02020603050405020304" pitchFamily="18" charset="0"/>
                <a:cs typeface="Times New Roman" panose="02020603050405020304" pitchFamily="18" charset="0"/>
              </a:rPr>
              <a:t>a marketing term that describes the degree of consumer recognition of a product by its name. Creating brand awareness is a key step in promoting a new product or reviving an older brand. Ideally, awareness of the brand may include the qualities that distinguish the product from its </a:t>
            </a:r>
            <a:r>
              <a:rPr lang="en-US" sz="2400" dirty="0" smtClean="0">
                <a:solidFill>
                  <a:srgbClr val="002060"/>
                </a:solidFill>
                <a:latin typeface="Times New Roman" panose="02020603050405020304" pitchFamily="18" charset="0"/>
                <a:cs typeface="Times New Roman" panose="02020603050405020304" pitchFamily="18" charset="0"/>
              </a:rPr>
              <a:t>competition.</a:t>
            </a:r>
            <a:endParaRPr lang="ru-RU" sz="2400" b="1" dirty="0">
              <a:solidFill>
                <a:srgbClr val="002060"/>
              </a:solidFill>
              <a:latin typeface="Times New Roman" panose="02020603050405020304" pitchFamily="18" charset="0"/>
              <a:cs typeface="Times New Roman" panose="02020603050405020304" pitchFamily="18" charset="0"/>
            </a:endParaRPr>
          </a:p>
        </p:txBody>
      </p:sp>
      <p:pic>
        <p:nvPicPr>
          <p:cNvPr id="2056" name="Picture 8" descr="shutterstock_102389569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5164" y="2793642"/>
            <a:ext cx="5495105" cy="3294924"/>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Tree>
    <p:extLst>
      <p:ext uri="{BB962C8B-B14F-4D97-AF65-F5344CB8AC3E}">
        <p14:creationId xmlns:p14="http://schemas.microsoft.com/office/powerpoint/2010/main" val="22039478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5242892" y="915857"/>
            <a:ext cx="6242864" cy="5046793"/>
          </a:xfrm>
        </p:spPr>
        <p:txBody>
          <a:bodyPr>
            <a:noAutofit/>
          </a:bodyPr>
          <a:lstStyle/>
          <a:p>
            <a:pPr marL="0" indent="0" algn="just">
              <a:buNone/>
            </a:pPr>
            <a:r>
              <a:rPr lang="en-US" sz="2200" b="1" dirty="0" smtClean="0">
                <a:solidFill>
                  <a:srgbClr val="002060"/>
                </a:solidFill>
                <a:latin typeface="Times New Roman" panose="02020603050405020304" pitchFamily="18" charset="0"/>
                <a:cs typeface="Times New Roman" panose="02020603050405020304" pitchFamily="18" charset="0"/>
              </a:rPr>
              <a:t>Own-brand product </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Own brands are </a:t>
            </a:r>
            <a:r>
              <a:rPr lang="en-US" sz="2200" dirty="0">
                <a:solidFill>
                  <a:srgbClr val="002060"/>
                </a:solidFill>
                <a:latin typeface="Times New Roman" panose="02020603050405020304" pitchFamily="18" charset="0"/>
                <a:cs typeface="Times New Roman" panose="02020603050405020304" pitchFamily="18" charset="0"/>
                <a:hlinkClick r:id="rId2" tooltip="Definition of products"/>
              </a:rPr>
              <a:t>products</a:t>
            </a:r>
            <a:r>
              <a:rPr lang="en-US" sz="2200" dirty="0">
                <a:solidFill>
                  <a:srgbClr val="002060"/>
                </a:solidFill>
                <a:latin typeface="Times New Roman" panose="02020603050405020304" pitchFamily="18" charset="0"/>
                <a:cs typeface="Times New Roman" panose="02020603050405020304" pitchFamily="18" charset="0"/>
              </a:rPr>
              <a:t> which have the </a:t>
            </a:r>
            <a:r>
              <a:rPr lang="en-US" sz="2200" dirty="0">
                <a:solidFill>
                  <a:srgbClr val="002060"/>
                </a:solidFill>
                <a:latin typeface="Times New Roman" panose="02020603050405020304" pitchFamily="18" charset="0"/>
                <a:cs typeface="Times New Roman" panose="02020603050405020304" pitchFamily="18" charset="0"/>
                <a:hlinkClick r:id="rId3" tooltip="Definition of trademark"/>
              </a:rPr>
              <a:t>trademark</a:t>
            </a:r>
            <a:r>
              <a:rPr lang="en-US" sz="2200" dirty="0">
                <a:solidFill>
                  <a:srgbClr val="002060"/>
                </a:solidFill>
                <a:latin typeface="Times New Roman" panose="02020603050405020304" pitchFamily="18" charset="0"/>
                <a:cs typeface="Times New Roman" panose="02020603050405020304" pitchFamily="18" charset="0"/>
              </a:rPr>
              <a:t> or </a:t>
            </a:r>
            <a:r>
              <a:rPr lang="en-US" sz="2200" dirty="0">
                <a:solidFill>
                  <a:srgbClr val="002060"/>
                </a:solidFill>
                <a:latin typeface="Times New Roman" panose="02020603050405020304" pitchFamily="18" charset="0"/>
                <a:cs typeface="Times New Roman" panose="02020603050405020304" pitchFamily="18" charset="0"/>
                <a:hlinkClick r:id="rId4" tooltip="Definition of label"/>
              </a:rPr>
              <a:t>label</a:t>
            </a:r>
            <a:r>
              <a:rPr lang="en-US" sz="2200" dirty="0">
                <a:solidFill>
                  <a:srgbClr val="002060"/>
                </a:solidFill>
                <a:latin typeface="Times New Roman" panose="02020603050405020304" pitchFamily="18" charset="0"/>
                <a:cs typeface="Times New Roman" panose="02020603050405020304" pitchFamily="18" charset="0"/>
              </a:rPr>
              <a:t> of the </a:t>
            </a:r>
            <a:r>
              <a:rPr lang="en-US" sz="2200" dirty="0">
                <a:solidFill>
                  <a:srgbClr val="002060"/>
                </a:solidFill>
                <a:latin typeface="Times New Roman" panose="02020603050405020304" pitchFamily="18" charset="0"/>
                <a:cs typeface="Times New Roman" panose="02020603050405020304" pitchFamily="18" charset="0"/>
                <a:hlinkClick r:id="rId5" tooltip="Definition of shop"/>
              </a:rPr>
              <a:t>shop</a:t>
            </a:r>
            <a:r>
              <a:rPr lang="en-US" sz="2200" dirty="0">
                <a:solidFill>
                  <a:srgbClr val="002060"/>
                </a:solidFill>
                <a:latin typeface="Times New Roman" panose="02020603050405020304" pitchFamily="18" charset="0"/>
                <a:cs typeface="Times New Roman" panose="02020603050405020304" pitchFamily="18" charset="0"/>
              </a:rPr>
              <a:t> which </a:t>
            </a:r>
            <a:r>
              <a:rPr lang="en-US" sz="2200" dirty="0">
                <a:solidFill>
                  <a:srgbClr val="002060"/>
                </a:solidFill>
                <a:latin typeface="Times New Roman" panose="02020603050405020304" pitchFamily="18" charset="0"/>
                <a:cs typeface="Times New Roman" panose="02020603050405020304" pitchFamily="18" charset="0"/>
                <a:hlinkClick r:id="rId6" tooltip="Definition of sells"/>
              </a:rPr>
              <a:t>sells</a:t>
            </a:r>
            <a:r>
              <a:rPr lang="en-US" sz="2200" dirty="0">
                <a:solidFill>
                  <a:srgbClr val="002060"/>
                </a:solidFill>
                <a:latin typeface="Times New Roman" panose="02020603050405020304" pitchFamily="18" charset="0"/>
                <a:cs typeface="Times New Roman" panose="02020603050405020304" pitchFamily="18" charset="0"/>
              </a:rPr>
              <a:t> them, </a:t>
            </a:r>
            <a:r>
              <a:rPr lang="en-US" sz="2200" dirty="0">
                <a:solidFill>
                  <a:srgbClr val="002060"/>
                </a:solidFill>
                <a:latin typeface="Times New Roman" panose="02020603050405020304" pitchFamily="18" charset="0"/>
                <a:cs typeface="Times New Roman" panose="02020603050405020304" pitchFamily="18" charset="0"/>
                <a:hlinkClick r:id="rId7" tooltip="Definition of especially"/>
              </a:rPr>
              <a:t>especially</a:t>
            </a:r>
            <a:r>
              <a:rPr lang="en-US" sz="2200" dirty="0">
                <a:solidFill>
                  <a:srgbClr val="002060"/>
                </a:solidFill>
                <a:latin typeface="Times New Roman" panose="02020603050405020304" pitchFamily="18" charset="0"/>
                <a:cs typeface="Times New Roman" panose="02020603050405020304" pitchFamily="18" charset="0"/>
              </a:rPr>
              <a:t> a supermarket chain. They are </a:t>
            </a:r>
            <a:r>
              <a:rPr lang="en-US" sz="2200" dirty="0">
                <a:solidFill>
                  <a:srgbClr val="002060"/>
                </a:solidFill>
                <a:latin typeface="Times New Roman" panose="02020603050405020304" pitchFamily="18" charset="0"/>
                <a:cs typeface="Times New Roman" panose="02020603050405020304" pitchFamily="18" charset="0"/>
                <a:hlinkClick r:id="rId8" tooltip="Definition of normally"/>
              </a:rPr>
              <a:t>normally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hlinkClick r:id="rId9" tooltip="Definition of cheaper"/>
              </a:rPr>
              <a:t>cheaper</a:t>
            </a:r>
            <a:r>
              <a:rPr lang="en-US" sz="2200" dirty="0">
                <a:solidFill>
                  <a:srgbClr val="002060"/>
                </a:solidFill>
                <a:latin typeface="Times New Roman" panose="02020603050405020304" pitchFamily="18" charset="0"/>
                <a:cs typeface="Times New Roman" panose="02020603050405020304" pitchFamily="18" charset="0"/>
              </a:rPr>
              <a:t> than other </a:t>
            </a:r>
            <a:r>
              <a:rPr lang="en-US" sz="2200" dirty="0">
                <a:solidFill>
                  <a:srgbClr val="002060"/>
                </a:solidFill>
                <a:latin typeface="Times New Roman" panose="02020603050405020304" pitchFamily="18" charset="0"/>
                <a:cs typeface="Times New Roman" panose="02020603050405020304" pitchFamily="18" charset="0"/>
                <a:hlinkClick r:id="rId10" tooltip="Definition of popular"/>
              </a:rPr>
              <a:t>popular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smtClean="0">
                <a:solidFill>
                  <a:srgbClr val="002060"/>
                </a:solidFill>
                <a:latin typeface="Times New Roman" panose="02020603050405020304" pitchFamily="18" charset="0"/>
                <a:cs typeface="Times New Roman" panose="02020603050405020304" pitchFamily="18" charset="0"/>
              </a:rPr>
              <a:t>brands;</a:t>
            </a:r>
          </a:p>
          <a:p>
            <a:pPr marL="0" indent="0" algn="just">
              <a:buNone/>
            </a:pPr>
            <a:r>
              <a:rPr lang="en-US" sz="2200" b="1" dirty="0" smtClean="0">
                <a:solidFill>
                  <a:srgbClr val="002060"/>
                </a:solidFill>
                <a:latin typeface="Times New Roman" panose="02020603050405020304" pitchFamily="18" charset="0"/>
                <a:cs typeface="Times New Roman" panose="02020603050405020304" pitchFamily="18" charset="0"/>
              </a:rPr>
              <a:t>Own-label products </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used to </a:t>
            </a:r>
            <a:r>
              <a:rPr lang="en-US" sz="2200" dirty="0">
                <a:solidFill>
                  <a:srgbClr val="002060"/>
                </a:solidFill>
                <a:latin typeface="Times New Roman" panose="02020603050405020304" pitchFamily="18" charset="0"/>
                <a:cs typeface="Times New Roman" panose="02020603050405020304" pitchFamily="18" charset="0"/>
                <a:hlinkClick r:id="rId11" tooltip="describe"/>
              </a:rPr>
              <a:t>describe</a:t>
            </a:r>
            <a:r>
              <a:rPr lang="en-US" sz="2200" dirty="0">
                <a:solidFill>
                  <a:srgbClr val="002060"/>
                </a:solidFill>
                <a:latin typeface="Times New Roman" panose="02020603050405020304" pitchFamily="18" charset="0"/>
                <a:cs typeface="Times New Roman" panose="02020603050405020304" pitchFamily="18" charset="0"/>
              </a:rPr>
              <a:t> a </a:t>
            </a:r>
            <a:r>
              <a:rPr lang="en-US" sz="2200" dirty="0">
                <a:solidFill>
                  <a:srgbClr val="002060"/>
                </a:solidFill>
                <a:latin typeface="Times New Roman" panose="02020603050405020304" pitchFamily="18" charset="0"/>
                <a:cs typeface="Times New Roman" panose="02020603050405020304" pitchFamily="18" charset="0"/>
                <a:hlinkClick r:id="rId12" tooltip="product"/>
              </a:rPr>
              <a:t>product</a:t>
            </a:r>
            <a:r>
              <a:rPr lang="en-US" sz="2200" dirty="0">
                <a:solidFill>
                  <a:srgbClr val="002060"/>
                </a:solidFill>
                <a:latin typeface="Times New Roman" panose="02020603050405020304" pitchFamily="18" charset="0"/>
                <a:cs typeface="Times New Roman" panose="02020603050405020304" pitchFamily="18" charset="0"/>
              </a:rPr>
              <a:t> that has the </a:t>
            </a:r>
            <a:r>
              <a:rPr lang="en-US" sz="2200" dirty="0">
                <a:solidFill>
                  <a:srgbClr val="002060"/>
                </a:solidFill>
                <a:latin typeface="Times New Roman" panose="02020603050405020304" pitchFamily="18" charset="0"/>
                <a:cs typeface="Times New Roman" panose="02020603050405020304" pitchFamily="18" charset="0"/>
                <a:hlinkClick r:id="rId13" tooltip="name"/>
              </a:rPr>
              <a:t>name</a:t>
            </a:r>
            <a:r>
              <a:rPr lang="en-US" sz="2200" dirty="0">
                <a:solidFill>
                  <a:srgbClr val="002060"/>
                </a:solidFill>
                <a:latin typeface="Times New Roman" panose="02020603050405020304" pitchFamily="18" charset="0"/>
                <a:cs typeface="Times New Roman" panose="02020603050405020304" pitchFamily="18" charset="0"/>
              </a:rPr>
              <a:t> of the </a:t>
            </a:r>
            <a:r>
              <a:rPr lang="en-US" sz="2200" dirty="0">
                <a:solidFill>
                  <a:srgbClr val="002060"/>
                </a:solidFill>
                <a:latin typeface="Times New Roman" panose="02020603050405020304" pitchFamily="18" charset="0"/>
                <a:cs typeface="Times New Roman" panose="02020603050405020304" pitchFamily="18" charset="0"/>
                <a:hlinkClick r:id="rId14" tooltip="store"/>
              </a:rPr>
              <a:t>store</a:t>
            </a:r>
            <a:r>
              <a:rPr lang="en-US" sz="2200" dirty="0">
                <a:solidFill>
                  <a:srgbClr val="002060"/>
                </a:solidFill>
                <a:latin typeface="Times New Roman" panose="02020603050405020304" pitchFamily="18" charset="0"/>
                <a:cs typeface="Times New Roman" panose="02020603050405020304" pitchFamily="18" charset="0"/>
              </a:rPr>
              <a:t> where you </a:t>
            </a:r>
            <a:r>
              <a:rPr lang="en-US" sz="2200" dirty="0">
                <a:solidFill>
                  <a:srgbClr val="002060"/>
                </a:solidFill>
                <a:latin typeface="Times New Roman" panose="02020603050405020304" pitchFamily="18" charset="0"/>
                <a:cs typeface="Times New Roman" panose="02020603050405020304" pitchFamily="18" charset="0"/>
                <a:hlinkClick r:id="rId15" tooltip="buy"/>
              </a:rPr>
              <a:t>buy</a:t>
            </a:r>
            <a:r>
              <a:rPr lang="en-US" sz="2200" dirty="0">
                <a:solidFill>
                  <a:srgbClr val="002060"/>
                </a:solidFill>
                <a:latin typeface="Times New Roman" panose="02020603050405020304" pitchFamily="18" charset="0"/>
                <a:cs typeface="Times New Roman" panose="02020603050405020304" pitchFamily="18" charset="0"/>
              </a:rPr>
              <a:t> it, </a:t>
            </a:r>
            <a:r>
              <a:rPr lang="en-US" sz="2200" dirty="0">
                <a:solidFill>
                  <a:srgbClr val="002060"/>
                </a:solidFill>
                <a:latin typeface="Times New Roman" panose="02020603050405020304" pitchFamily="18" charset="0"/>
                <a:cs typeface="Times New Roman" panose="02020603050405020304" pitchFamily="18" charset="0"/>
                <a:hlinkClick r:id="rId16" tooltip="rather"/>
              </a:rPr>
              <a:t>rather</a:t>
            </a:r>
            <a:r>
              <a:rPr lang="en-US" sz="2200" dirty="0">
                <a:solidFill>
                  <a:srgbClr val="002060"/>
                </a:solidFill>
                <a:latin typeface="Times New Roman" panose="02020603050405020304" pitchFamily="18" charset="0"/>
                <a:cs typeface="Times New Roman" panose="02020603050405020304" pitchFamily="18" charset="0"/>
              </a:rPr>
              <a:t> than a </a:t>
            </a:r>
            <a:r>
              <a:rPr lang="en-US" sz="2200" dirty="0">
                <a:solidFill>
                  <a:srgbClr val="002060"/>
                </a:solidFill>
                <a:latin typeface="Times New Roman" panose="02020603050405020304" pitchFamily="18" charset="0"/>
                <a:cs typeface="Times New Roman" panose="02020603050405020304" pitchFamily="18" charset="0"/>
                <a:hlinkClick r:id="rId13" tooltip="name"/>
              </a:rPr>
              <a:t>name</a:t>
            </a:r>
            <a:r>
              <a:rPr lang="en-US" sz="2200" dirty="0">
                <a:solidFill>
                  <a:srgbClr val="002060"/>
                </a:solidFill>
                <a:latin typeface="Times New Roman" panose="02020603050405020304" pitchFamily="18" charset="0"/>
                <a:cs typeface="Times New Roman" panose="02020603050405020304" pitchFamily="18" charset="0"/>
              </a:rPr>
              <a:t> used by the </a:t>
            </a:r>
            <a:r>
              <a:rPr lang="en-US" sz="2200" dirty="0">
                <a:solidFill>
                  <a:srgbClr val="002060"/>
                </a:solidFill>
                <a:latin typeface="Times New Roman" panose="02020603050405020304" pitchFamily="18" charset="0"/>
                <a:cs typeface="Times New Roman" panose="02020603050405020304" pitchFamily="18" charset="0"/>
                <a:hlinkClick r:id="rId17" tooltip="company"/>
              </a:rPr>
              <a:t>company</a:t>
            </a:r>
            <a:r>
              <a:rPr lang="en-US" sz="2200" dirty="0">
                <a:solidFill>
                  <a:srgbClr val="002060"/>
                </a:solidFill>
                <a:latin typeface="Times New Roman" panose="02020603050405020304" pitchFamily="18" charset="0"/>
                <a:cs typeface="Times New Roman" panose="02020603050405020304" pitchFamily="18" charset="0"/>
              </a:rPr>
              <a:t> that made </a:t>
            </a:r>
            <a:r>
              <a:rPr lang="en-US" sz="2200" dirty="0" smtClean="0">
                <a:solidFill>
                  <a:srgbClr val="002060"/>
                </a:solidFill>
                <a:latin typeface="Times New Roman" panose="02020603050405020304" pitchFamily="18" charset="0"/>
                <a:cs typeface="Times New Roman" panose="02020603050405020304" pitchFamily="18" charset="0"/>
              </a:rPr>
              <a:t>it.</a:t>
            </a:r>
          </a:p>
          <a:p>
            <a:pPr marL="0" indent="0" algn="just">
              <a:buNone/>
            </a:pPr>
            <a:endParaRPr lang="ru-RU" sz="2200" b="1" dirty="0">
              <a:solidFill>
                <a:srgbClr val="002060"/>
              </a:solidFill>
              <a:latin typeface="Times New Roman" panose="02020603050405020304" pitchFamily="18" charset="0"/>
              <a:cs typeface="Times New Roman" panose="02020603050405020304" pitchFamily="18" charset="0"/>
            </a:endParaRPr>
          </a:p>
        </p:txBody>
      </p:sp>
      <p:pic>
        <p:nvPicPr>
          <p:cNvPr id="1028" name="Picture 4" descr="Image result for Own-label product"/>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53275" y="1866551"/>
            <a:ext cx="4397969" cy="254933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6688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5337716" y="1350752"/>
            <a:ext cx="6315307" cy="4740137"/>
          </a:xfrm>
        </p:spPr>
        <p:txBody>
          <a:bodyPr>
            <a:noAutofit/>
          </a:bodyPr>
          <a:lstStyle/>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generic product (generics) </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in business, refers to products that companies market without a trademark, brand name, or other distinguishing </a:t>
            </a:r>
            <a:r>
              <a:rPr lang="en-US" sz="2400" dirty="0" smtClean="0">
                <a:solidFill>
                  <a:srgbClr val="002060"/>
                </a:solidFill>
                <a:latin typeface="Times New Roman" panose="02020603050405020304" pitchFamily="18" charset="0"/>
                <a:cs typeface="Times New Roman" panose="02020603050405020304" pitchFamily="18" charset="0"/>
              </a:rPr>
              <a:t>feature. It is </a:t>
            </a:r>
            <a:r>
              <a:rPr lang="en-US" sz="2400" dirty="0">
                <a:solidFill>
                  <a:srgbClr val="002060"/>
                </a:solidFill>
                <a:latin typeface="Times New Roman" panose="02020603050405020304" pitchFamily="18" charset="0"/>
                <a:cs typeface="Times New Roman" panose="02020603050405020304" pitchFamily="18" charset="0"/>
              </a:rPr>
              <a:t>typically not heavily marketed and competes with other brand name products largely on a price basis. Packaged food and drugs are commonly offered to shoppers as generic products.</a:t>
            </a:r>
            <a:br>
              <a:rPr lang="en-US" sz="2400" dirty="0">
                <a:solidFill>
                  <a:srgbClr val="002060"/>
                </a:solidFill>
                <a:latin typeface="Times New Roman" panose="02020603050405020304" pitchFamily="18" charset="0"/>
                <a:cs typeface="Times New Roman" panose="02020603050405020304" pitchFamily="18" charset="0"/>
              </a:rPr>
            </a:br>
            <a:r>
              <a:rPr lang="en-US" sz="2400" dirty="0">
                <a:solidFill>
                  <a:srgbClr val="002060"/>
                </a:solidFill>
                <a:latin typeface="Times New Roman" panose="02020603050405020304" pitchFamily="18" charset="0"/>
                <a:cs typeface="Times New Roman" panose="02020603050405020304" pitchFamily="18" charset="0"/>
              </a:rPr>
              <a:t/>
            </a:r>
            <a:br>
              <a:rPr lang="en-US" sz="2400" dirty="0">
                <a:solidFill>
                  <a:srgbClr val="002060"/>
                </a:solidFill>
                <a:latin typeface="Times New Roman" panose="02020603050405020304" pitchFamily="18" charset="0"/>
                <a:cs typeface="Times New Roman" panose="02020603050405020304" pitchFamily="18" charset="0"/>
              </a:rPr>
            </a:br>
            <a:endParaRPr lang="ru-RU" sz="2400" b="1" dirty="0">
              <a:solidFill>
                <a:srgbClr val="002060"/>
              </a:solidFill>
              <a:latin typeface="Times New Roman" panose="02020603050405020304" pitchFamily="18" charset="0"/>
              <a:cs typeface="Times New Roman" panose="02020603050405020304" pitchFamily="18" charset="0"/>
            </a:endParaRPr>
          </a:p>
        </p:txBody>
      </p:sp>
      <p:pic>
        <p:nvPicPr>
          <p:cNvPr id="3074"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2994" y="833982"/>
            <a:ext cx="3254136" cy="2165481"/>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pic>
        <p:nvPicPr>
          <p:cNvPr id="3076" name="Picture 4" descr="Image result for Packaged food (gener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8474" y="3400333"/>
            <a:ext cx="3503175" cy="222482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6015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3611032"/>
            <a:ext cx="11220450" cy="3875618"/>
          </a:xfrm>
        </p:spPr>
        <p:txBody>
          <a:bodyPr>
            <a:normAutofit fontScale="90000"/>
          </a:bodyPr>
          <a:lstStyle/>
          <a:p>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1. Business vocabulary in use, bill </a:t>
            </a:r>
            <a:r>
              <a:rPr lang="en-US" cap="none" dirty="0" err="1"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Mascull</a:t>
            </a: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Cambridge university press, 2017.</a:t>
            </a:r>
            <a:b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2. Business English, course handbook, </a:t>
            </a:r>
            <a:r>
              <a:rPr lang="en-US" cap="none" dirty="0" err="1"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Giedre</a:t>
            </a: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cap="none" dirty="0" err="1"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Rimkiene</a:t>
            </a: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cap="none" dirty="0" smtClean="0">
                <a:solidFill>
                  <a:schemeClr val="accent1">
                    <a:lumMod val="50000"/>
                  </a:schemeClr>
                </a:solidFill>
                <a:latin typeface="Times New Roman" panose="02020603050405020304" pitchFamily="18" charset="0"/>
                <a:cs typeface="Times New Roman" panose="02020603050405020304" pitchFamily="18" charset="0"/>
              </a:rPr>
              <a:t>SMK university of applied social sciences, </a:t>
            </a: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2014.</a:t>
            </a:r>
            <a:b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3. </a:t>
            </a:r>
            <a: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https://</a:t>
            </a: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blog.hubspot.com/service/customer-needs</a:t>
            </a:r>
            <a: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4. </a:t>
            </a:r>
            <a: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https://</a:t>
            </a: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neilpatel.com</a:t>
            </a:r>
            <a: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5. </a:t>
            </a: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4"/>
              </a:rPr>
              <a:t>https</a:t>
            </a:r>
            <a: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4"/>
              </a:rPr>
              <a:t>://</a:t>
            </a: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4"/>
              </a:rPr>
              <a:t>www.investopedia.com</a:t>
            </a: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cap="none"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cap="none"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b="1" dirty="0">
                <a:solidFill>
                  <a:schemeClr val="accent3">
                    <a:lumMod val="50000"/>
                  </a:schemeClr>
                </a:solidFill>
                <a:latin typeface="Times New Roman" panose="02020603050405020304" pitchFamily="18" charset="0"/>
                <a:cs typeface="Times New Roman" panose="02020603050405020304" pitchFamily="18" charset="0"/>
              </a:rPr>
              <a:t/>
            </a:r>
            <a:br>
              <a:rPr lang="en-US" b="1" dirty="0">
                <a:solidFill>
                  <a:schemeClr val="accent3">
                    <a:lumMod val="50000"/>
                  </a:schemeClr>
                </a:solidFill>
                <a:latin typeface="Times New Roman" panose="02020603050405020304" pitchFamily="18" charset="0"/>
                <a:cs typeface="Times New Roman" panose="02020603050405020304" pitchFamily="18" charset="0"/>
              </a:rPr>
            </a:br>
            <a:r>
              <a:rPr lang="en-US"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br>
            <a:endParaRPr lang="ru-RU" dirty="0"/>
          </a:p>
        </p:txBody>
      </p:sp>
      <p:sp>
        <p:nvSpPr>
          <p:cNvPr id="3" name="Объект 2"/>
          <p:cNvSpPr>
            <a:spLocks noGrp="1"/>
          </p:cNvSpPr>
          <p:nvPr>
            <p:ph sz="half" idx="1"/>
          </p:nvPr>
        </p:nvSpPr>
        <p:spPr>
          <a:xfrm>
            <a:off x="684212" y="285751"/>
            <a:ext cx="9412289" cy="1733550"/>
          </a:xfrm>
        </p:spPr>
        <p:txBody>
          <a:bodyPr/>
          <a:lstStyle/>
          <a:p>
            <a:pPr marL="0" indent="0" algn="ctr">
              <a:buNone/>
            </a:pPr>
            <a:r>
              <a:rPr lang="en-US" sz="4000" b="1" dirty="0">
                <a:solidFill>
                  <a:schemeClr val="accent1">
                    <a:lumMod val="50000"/>
                  </a:schemeClr>
                </a:solidFill>
                <a:latin typeface="Times New Roman" panose="02020603050405020304" pitchFamily="18" charset="0"/>
                <a:cs typeface="Times New Roman" panose="02020603050405020304" pitchFamily="18" charset="0"/>
              </a:rPr>
              <a:t>Reference</a:t>
            </a:r>
            <a:r>
              <a:rPr lang="en-US" sz="4000" b="1" dirty="0">
                <a:solidFill>
                  <a:schemeClr val="accent3">
                    <a:lumMod val="50000"/>
                  </a:schemeClr>
                </a:solidFill>
                <a:latin typeface="Times New Roman" panose="02020603050405020304" pitchFamily="18" charset="0"/>
                <a:cs typeface="Times New Roman" panose="02020603050405020304" pitchFamily="18" charset="0"/>
              </a:rPr>
              <a:t/>
            </a:r>
            <a:br>
              <a:rPr lang="en-US" sz="4000" b="1" dirty="0">
                <a:solidFill>
                  <a:schemeClr val="accent3">
                    <a:lumMod val="50000"/>
                  </a:schemeClr>
                </a:solidFill>
                <a:latin typeface="Times New Roman" panose="02020603050405020304" pitchFamily="18" charset="0"/>
                <a:cs typeface="Times New Roman" panose="02020603050405020304" pitchFamily="18" charset="0"/>
              </a:rPr>
            </a:br>
            <a:r>
              <a:rPr lang="en-US"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br>
            <a:endParaRPr lang="ru-RU" dirty="0"/>
          </a:p>
        </p:txBody>
      </p:sp>
    </p:spTree>
    <p:extLst>
      <p:ext uri="{BB962C8B-B14F-4D97-AF65-F5344CB8AC3E}">
        <p14:creationId xmlns:p14="http://schemas.microsoft.com/office/powerpoint/2010/main" val="3202789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0" y="2487082"/>
            <a:ext cx="11049000" cy="1507067"/>
          </a:xfrm>
        </p:spPr>
        <p:txBody>
          <a:bodyPr/>
          <a:lstStyle/>
          <a:p>
            <a:pPr algn="ctr"/>
            <a:r>
              <a:rPr lang="en-US" b="1" dirty="0" smtClean="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 FOR YOUR ATTENTION!</a:t>
            </a:r>
            <a:r>
              <a:rPr lang="ru-RU" b="1" dirty="0" smtClean="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b="1" dirty="0" smtClean="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dirty="0">
              <a:solidFill>
                <a:schemeClr val="accent1">
                  <a:lumMod val="50000"/>
                </a:schemeClr>
              </a:solidFill>
            </a:endParaRPr>
          </a:p>
        </p:txBody>
      </p:sp>
    </p:spTree>
    <p:extLst>
      <p:ext uri="{BB962C8B-B14F-4D97-AF65-F5344CB8AC3E}">
        <p14:creationId xmlns:p14="http://schemas.microsoft.com/office/powerpoint/2010/main" val="3974959709"/>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9371</TotalTime>
  <Words>539</Words>
  <Application>Microsoft Office PowerPoint</Application>
  <PresentationFormat>Широкоэкранный</PresentationFormat>
  <Paragraphs>56</Paragraphs>
  <Slides>17</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17</vt:i4>
      </vt:variant>
    </vt:vector>
  </HeadingPairs>
  <TitlesOfParts>
    <vt:vector size="22" baseType="lpstr">
      <vt:lpstr>Calibri</vt:lpstr>
      <vt:lpstr>Century Gothic</vt:lpstr>
      <vt:lpstr>Times New Roman</vt:lpstr>
      <vt:lpstr>Wingdings 3</vt:lpstr>
      <vt:lpstr>Сектор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Products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1. Business vocabulary in use, bill Mascull, Cambridge university press, 2017. 2. Business English, course handbook, Giedre Rimkiene, SMK university of applied social sciences, 2014. 3. https://blog.hubspot.com/service/customer-needs 4. https://neilpatel.com 5. https://www.investopedia.com         </vt:lpstr>
      <vt:lpstr>THANK YOU FOR YOUR ATTENTION!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300</cp:revision>
  <dcterms:created xsi:type="dcterms:W3CDTF">2019-05-14T14:28:22Z</dcterms:created>
  <dcterms:modified xsi:type="dcterms:W3CDTF">2021-11-05T06:44:24Z</dcterms:modified>
</cp:coreProperties>
</file>