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image19.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7" r:id="rId1"/>
  </p:sldMasterIdLst>
  <p:notesMasterIdLst>
    <p:notesMasterId r:id="rId23"/>
  </p:notesMasterIdLst>
  <p:sldIdLst>
    <p:sldId id="256" r:id="rId2"/>
    <p:sldId id="273" r:id="rId3"/>
    <p:sldId id="266" r:id="rId4"/>
    <p:sldId id="259" r:id="rId5"/>
    <p:sldId id="260" r:id="rId6"/>
    <p:sldId id="261" r:id="rId7"/>
    <p:sldId id="274" r:id="rId8"/>
    <p:sldId id="262" r:id="rId9"/>
    <p:sldId id="263" r:id="rId10"/>
    <p:sldId id="264" r:id="rId11"/>
    <p:sldId id="275" r:id="rId12"/>
    <p:sldId id="265" r:id="rId13"/>
    <p:sldId id="267" r:id="rId14"/>
    <p:sldId id="268" r:id="rId15"/>
    <p:sldId id="269" r:id="rId16"/>
    <p:sldId id="270" r:id="rId17"/>
    <p:sldId id="271" r:id="rId18"/>
    <p:sldId id="272" r:id="rId19"/>
    <p:sldId id="276" r:id="rId20"/>
    <p:sldId id="278" r:id="rId21"/>
    <p:sldId id="27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375A"/>
    <a:srgbClr val="292A5B"/>
    <a:srgbClr val="5A5A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67" autoAdjust="0"/>
    <p:restoredTop sz="94660"/>
  </p:normalViewPr>
  <p:slideViewPr>
    <p:cSldViewPr snapToGrid="0">
      <p:cViewPr varScale="1">
        <p:scale>
          <a:sx n="52" d="100"/>
          <a:sy n="52" d="100"/>
        </p:scale>
        <p:origin x="96" y="8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10.11.2021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10.11.2021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501419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10.11.2021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743341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10.11.2021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870173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10.11.2021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717858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10.11.2021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997221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10.11.2021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308807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10.11.2021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876468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10.11.2021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185952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10.11.2021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65068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10.11.2021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661551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10.11.2021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32855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10.11.2021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500022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10.11.2021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423596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10.11.2021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2515622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10.11.2021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1200688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10.11.2021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123864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9000">
              <a:schemeClr val="accent3">
                <a:lumMod val="40000"/>
                <a:lumOff val="60000"/>
              </a:schemeClr>
            </a:gs>
            <a:gs pos="100000">
              <a:srgbClr val="F4A38E"/>
            </a:gs>
            <a:gs pos="99000">
              <a:schemeClr val="accent1">
                <a:lumMod val="45000"/>
                <a:lumOff val="55000"/>
              </a:schemeClr>
            </a:gs>
            <a:gs pos="100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C0CB076-E5A0-456E-A610-A8BC923179C8}" type="datetimeFigureOut">
              <a:rPr lang="ru-RU" smtClean="0"/>
              <a:t>10.11.2021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3713156888"/>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www.collinsdictionary.com/" TargetMode="External"/><Relationship Id="rId2" Type="http://schemas.openxmlformats.org/officeDocument/2006/relationships/hyperlink" Target="https://www.investopedia.com/" TargetMode="External"/><Relationship Id="rId1" Type="http://schemas.openxmlformats.org/officeDocument/2006/relationships/slideLayout" Target="../slideLayouts/slideLayout4.xml"/><Relationship Id="rId4" Type="http://schemas.openxmlformats.org/officeDocument/2006/relationships/hyperlink" Target="http://projectbritain.com/"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19300" y="2038350"/>
            <a:ext cx="8193136" cy="3416320"/>
          </a:xfrm>
          <a:prstGeom prst="rect">
            <a:avLst/>
          </a:prstGeom>
          <a:noFill/>
        </p:spPr>
        <p:txBody>
          <a:bodyPr wrap="square" rtlCol="0">
            <a:spAutoFit/>
          </a:bodyPr>
          <a:lstStyle/>
          <a:p>
            <a:pPr algn="ctr"/>
            <a:endParaRPr lang="en-US" sz="3600" b="1" dirty="0" smtClean="0">
              <a:solidFill>
                <a:srgbClr val="CDC386"/>
              </a:solidFill>
              <a:latin typeface="Times New Roman" panose="02020603050405020304" pitchFamily="18" charset="0"/>
              <a:cs typeface="Times New Roman" panose="02020603050405020304" pitchFamily="18" charset="0"/>
            </a:endParaRPr>
          </a:p>
          <a:p>
            <a:pPr algn="ctr"/>
            <a:r>
              <a:rPr lang="en-US" sz="3600" b="1" dirty="0" smtClean="0">
                <a:solidFill>
                  <a:schemeClr val="accent3">
                    <a:lumMod val="50000"/>
                  </a:schemeClr>
                </a:solidFill>
                <a:latin typeface="Times New Roman" panose="02020603050405020304" pitchFamily="18" charset="0"/>
                <a:cs typeface="Times New Roman" panose="02020603050405020304" pitchFamily="18" charset="0"/>
              </a:rPr>
              <a:t>Business </a:t>
            </a:r>
            <a:r>
              <a:rPr lang="en-US" sz="3600" b="1" dirty="0">
                <a:solidFill>
                  <a:schemeClr val="accent3">
                    <a:lumMod val="50000"/>
                  </a:schemeClr>
                </a:solidFill>
                <a:latin typeface="Times New Roman" panose="02020603050405020304" pitchFamily="18" charset="0"/>
                <a:cs typeface="Times New Roman" panose="02020603050405020304" pitchFamily="18" charset="0"/>
              </a:rPr>
              <a:t>English Course:</a:t>
            </a:r>
          </a:p>
          <a:p>
            <a:pPr algn="ctr"/>
            <a:r>
              <a:rPr lang="en-US" sz="3600" b="1" dirty="0">
                <a:solidFill>
                  <a:schemeClr val="accent3">
                    <a:lumMod val="50000"/>
                  </a:schemeClr>
                </a:solidFill>
                <a:latin typeface="Times New Roman" panose="02020603050405020304" pitchFamily="18" charset="0"/>
                <a:cs typeface="Times New Roman" panose="02020603050405020304" pitchFamily="18" charset="0"/>
              </a:rPr>
              <a:t>Chapter</a:t>
            </a:r>
            <a:r>
              <a:rPr lang="en-US" sz="3600" b="1" dirty="0" smtClean="0">
                <a:solidFill>
                  <a:schemeClr val="accent3">
                    <a:lumMod val="50000"/>
                  </a:schemeClr>
                </a:solidFill>
                <a:latin typeface="Times New Roman" panose="02020603050405020304" pitchFamily="18" charset="0"/>
                <a:cs typeface="Times New Roman" panose="02020603050405020304" pitchFamily="18" charset="0"/>
              </a:rPr>
              <a:t> 8</a:t>
            </a:r>
            <a:endParaRPr lang="en-US" sz="3600" b="1" dirty="0">
              <a:solidFill>
                <a:schemeClr val="accent3">
                  <a:lumMod val="50000"/>
                </a:schemeClr>
              </a:solidFill>
              <a:latin typeface="Times New Roman" panose="02020603050405020304" pitchFamily="18" charset="0"/>
              <a:cs typeface="Times New Roman" panose="02020603050405020304" pitchFamily="18" charset="0"/>
            </a:endParaRPr>
          </a:p>
          <a:p>
            <a:pPr algn="ctr"/>
            <a:r>
              <a:rPr lang="uz-Latn-UZ" sz="3600" b="1" dirty="0" smtClean="0">
                <a:solidFill>
                  <a:schemeClr val="accent3">
                    <a:lumMod val="50000"/>
                  </a:schemeClr>
                </a:solidFill>
                <a:latin typeface="Times New Roman" panose="02020603050405020304" pitchFamily="18" charset="0"/>
                <a:cs typeface="Times New Roman" panose="02020603050405020304" pitchFamily="18" charset="0"/>
              </a:rPr>
              <a:t>Price</a:t>
            </a:r>
            <a:r>
              <a:rPr lang="en-US" sz="3600" b="1" dirty="0" smtClean="0">
                <a:solidFill>
                  <a:schemeClr val="accent3">
                    <a:lumMod val="50000"/>
                  </a:schemeClr>
                </a:solidFill>
                <a:latin typeface="Times New Roman" panose="02020603050405020304" pitchFamily="18" charset="0"/>
                <a:cs typeface="Times New Roman" panose="02020603050405020304" pitchFamily="18" charset="0"/>
              </a:rPr>
              <a:t>; </a:t>
            </a:r>
            <a:r>
              <a:rPr lang="uz-Latn-UZ" sz="3600" b="1" dirty="0" smtClean="0">
                <a:solidFill>
                  <a:schemeClr val="accent3">
                    <a:lumMod val="50000"/>
                  </a:schemeClr>
                </a:solidFill>
                <a:latin typeface="Times New Roman" panose="02020603050405020304" pitchFamily="18" charset="0"/>
                <a:cs typeface="Times New Roman" panose="02020603050405020304" pitchFamily="18" charset="0"/>
              </a:rPr>
              <a:t>Place</a:t>
            </a:r>
            <a:endParaRPr lang="en-US" sz="3600" b="1" dirty="0" smtClean="0">
              <a:solidFill>
                <a:schemeClr val="accent3">
                  <a:lumMod val="50000"/>
                </a:schemeClr>
              </a:solidFill>
              <a:latin typeface="Times New Roman" panose="02020603050405020304" pitchFamily="18" charset="0"/>
              <a:cs typeface="Times New Roman" panose="02020603050405020304" pitchFamily="18" charset="0"/>
            </a:endParaRPr>
          </a:p>
          <a:p>
            <a:pPr algn="ctr"/>
            <a:r>
              <a:rPr lang="en-US" sz="3600" b="1" dirty="0">
                <a:solidFill>
                  <a:schemeClr val="accent3">
                    <a:lumMod val="50000"/>
                  </a:schemeClr>
                </a:solidFill>
                <a:latin typeface="Times New Roman" panose="02020603050405020304" pitchFamily="18" charset="0"/>
                <a:cs typeface="Times New Roman" panose="02020603050405020304" pitchFamily="18" charset="0"/>
              </a:rPr>
              <a:t>Lecturer:</a:t>
            </a:r>
            <a:r>
              <a:rPr lang="ru-RU" sz="3600" b="1" dirty="0">
                <a:solidFill>
                  <a:schemeClr val="accent3">
                    <a:lumMod val="50000"/>
                  </a:schemeClr>
                </a:solidFill>
                <a:latin typeface="Times New Roman" panose="02020603050405020304" pitchFamily="18" charset="0"/>
                <a:cs typeface="Times New Roman" panose="02020603050405020304" pitchFamily="18" charset="0"/>
              </a:rPr>
              <a:t> </a:t>
            </a:r>
            <a:r>
              <a:rPr lang="en-US" sz="3600" b="1" dirty="0" err="1">
                <a:solidFill>
                  <a:schemeClr val="accent3">
                    <a:lumMod val="50000"/>
                  </a:schemeClr>
                </a:solidFill>
                <a:latin typeface="Times New Roman" panose="02020603050405020304" pitchFamily="18" charset="0"/>
                <a:cs typeface="Times New Roman" panose="02020603050405020304" pitchFamily="18" charset="0"/>
              </a:rPr>
              <a:t>N.A.Mukhitdinova</a:t>
            </a:r>
            <a:endParaRPr lang="en-US" sz="3600" b="1" dirty="0">
              <a:solidFill>
                <a:schemeClr val="accent3">
                  <a:lumMod val="50000"/>
                </a:schemeClr>
              </a:solidFill>
              <a:latin typeface="Times New Roman" panose="02020603050405020304" pitchFamily="18" charset="0"/>
              <a:cs typeface="Times New Roman" panose="02020603050405020304" pitchFamily="18" charset="0"/>
            </a:endParaRPr>
          </a:p>
          <a:p>
            <a:pPr algn="ctr"/>
            <a:endParaRPr lang="en-US" sz="3600" b="1"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9520" y="167269"/>
            <a:ext cx="2416766" cy="2416766"/>
          </a:xfrm>
          <a:prstGeom prst="rect">
            <a:avLst/>
          </a:prstGeom>
        </p:spPr>
      </p:pic>
    </p:spTree>
    <p:extLst>
      <p:ext uri="{BB962C8B-B14F-4D97-AF65-F5344CB8AC3E}">
        <p14:creationId xmlns:p14="http://schemas.microsoft.com/office/powerpoint/2010/main" val="1278630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54725" y="1005110"/>
            <a:ext cx="8911687" cy="1280890"/>
          </a:xfrm>
        </p:spPr>
        <p:txBody>
          <a:bodyPr>
            <a:normAutofit/>
          </a:bodyPr>
          <a:lstStyle/>
          <a:p>
            <a:pPr algn="ctr"/>
            <a:r>
              <a:rPr lang="en-US" b="1" dirty="0" smtClean="0">
                <a:solidFill>
                  <a:schemeClr val="accent3">
                    <a:lumMod val="50000"/>
                  </a:schemeClr>
                </a:solidFill>
                <a:latin typeface="Times New Roman" panose="02020603050405020304" pitchFamily="18" charset="0"/>
                <a:cs typeface="Times New Roman" panose="02020603050405020304" pitchFamily="18" charset="0"/>
              </a:rPr>
              <a:t>Content</a:t>
            </a:r>
            <a:endParaRPr lang="ru-RU" b="1" dirty="0">
              <a:solidFill>
                <a:schemeClr val="accent3">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639615" y="1887894"/>
            <a:ext cx="8915400" cy="3777622"/>
          </a:xfrm>
        </p:spPr>
        <p:txBody>
          <a:bodyPr>
            <a:normAutofit/>
          </a:bodyPr>
          <a:lstStyle/>
          <a:p>
            <a:pPr marL="0" indent="0">
              <a:buNone/>
            </a:pP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1. Pricing;</a:t>
            </a:r>
          </a:p>
          <a:p>
            <a:pPr marL="0" indent="0">
              <a:buNone/>
            </a:pP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2. Upmarket </a:t>
            </a:r>
            <a:r>
              <a:rPr lang="en-US" sz="2800" b="1" dirty="0">
                <a:solidFill>
                  <a:schemeClr val="accent3">
                    <a:lumMod val="50000"/>
                  </a:schemeClr>
                </a:solidFill>
                <a:latin typeface="Times New Roman" panose="02020603050405020304" pitchFamily="18" charset="0"/>
                <a:cs typeface="Times New Roman" panose="02020603050405020304" pitchFamily="18" charset="0"/>
              </a:rPr>
              <a:t>and </a:t>
            </a:r>
            <a:r>
              <a:rPr lang="en-US" sz="2800" b="1" dirty="0" err="1" smtClean="0">
                <a:solidFill>
                  <a:schemeClr val="accent3">
                    <a:lumMod val="50000"/>
                  </a:schemeClr>
                </a:solidFill>
                <a:latin typeface="Times New Roman" panose="02020603050405020304" pitchFamily="18" charset="0"/>
                <a:cs typeface="Times New Roman" panose="02020603050405020304" pitchFamily="18" charset="0"/>
              </a:rPr>
              <a:t>downmarket</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a:t>
            </a:r>
          </a:p>
          <a:p>
            <a:pPr marL="0" indent="0">
              <a:buNone/>
            </a:pP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3. Mass </a:t>
            </a:r>
            <a:r>
              <a:rPr lang="en-US" sz="2800" b="1" dirty="0">
                <a:solidFill>
                  <a:schemeClr val="accent3">
                    <a:lumMod val="50000"/>
                  </a:schemeClr>
                </a:solidFill>
                <a:latin typeface="Times New Roman" panose="02020603050405020304" pitchFamily="18" charset="0"/>
                <a:cs typeface="Times New Roman" panose="02020603050405020304" pitchFamily="18" charset="0"/>
              </a:rPr>
              <a:t>markets and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niches;</a:t>
            </a:r>
          </a:p>
          <a:p>
            <a:pPr marL="0" indent="0">
              <a:buNone/>
            </a:pP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4. Shops;</a:t>
            </a:r>
          </a:p>
          <a:p>
            <a:pPr marL="0" indent="0">
              <a:buNone/>
            </a:pP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5. Direct marketing.</a:t>
            </a:r>
            <a:endParaRPr lang="ru-RU" sz="2800" b="1" dirty="0">
              <a:solidFill>
                <a:schemeClr val="accent3">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6446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834641" y="934618"/>
            <a:ext cx="8658657" cy="791737"/>
          </a:xfrm>
        </p:spPr>
        <p:txBody>
          <a:bodyPr/>
          <a:lstStyle/>
          <a:p>
            <a:pPr algn="ctr"/>
            <a:r>
              <a:rPr lang="uz-Latn-UZ" b="1" dirty="0" smtClean="0">
                <a:solidFill>
                  <a:schemeClr val="accent3">
                    <a:lumMod val="50000"/>
                  </a:schemeClr>
                </a:solidFill>
                <a:latin typeface="Times New Roman" panose="02020603050405020304" pitchFamily="18" charset="0"/>
                <a:cs typeface="Times New Roman" panose="02020603050405020304" pitchFamily="18" charset="0"/>
              </a:rPr>
              <a:t>Price</a:t>
            </a:r>
            <a:endParaRPr lang="ru-RU" b="1" dirty="0">
              <a:solidFill>
                <a:schemeClr val="accent3">
                  <a:lumMod val="50000"/>
                </a:schemeClr>
              </a:solidFill>
              <a:latin typeface="Times New Roman" panose="02020603050405020304" pitchFamily="18" charset="0"/>
              <a:cs typeface="Times New Roman" panose="02020603050405020304" pitchFamily="18" charset="0"/>
            </a:endParaRPr>
          </a:p>
        </p:txBody>
      </p:sp>
      <p:sp>
        <p:nvSpPr>
          <p:cNvPr id="4" name="Объект 3"/>
          <p:cNvSpPr>
            <a:spLocks noGrp="1"/>
          </p:cNvSpPr>
          <p:nvPr>
            <p:ph idx="1"/>
          </p:nvPr>
        </p:nvSpPr>
        <p:spPr>
          <a:xfrm>
            <a:off x="1217341" y="1905000"/>
            <a:ext cx="5975195" cy="4351338"/>
          </a:xfrm>
        </p:spPr>
        <p:txBody>
          <a:bodyPr>
            <a:noAutofit/>
          </a:bodyPr>
          <a:lstStyle/>
          <a:p>
            <a:pPr marL="0" indent="0" algn="just">
              <a:buNone/>
            </a:pPr>
            <a:r>
              <a:rPr lang="en-US" sz="2400" dirty="0">
                <a:solidFill>
                  <a:schemeClr val="accent3">
                    <a:lumMod val="50000"/>
                  </a:schemeClr>
                </a:solidFill>
                <a:latin typeface="Times New Roman" panose="02020603050405020304" pitchFamily="18" charset="0"/>
                <a:cs typeface="Times New Roman" panose="02020603050405020304" pitchFamily="18" charset="0"/>
              </a:rPr>
              <a:t>In commerce, price is determined by what (1) a buyer is willing to pay, (2) a seller is willing to accept, and (3) the competition is allowing to be charged. With product, promotion, and place of marketing mix, it is one of the business variables over which organizations can exercise some degree of control.</a:t>
            </a:r>
            <a:br>
              <a:rPr lang="en-US" sz="2400" dirty="0">
                <a:solidFill>
                  <a:schemeClr val="accent3">
                    <a:lumMod val="50000"/>
                  </a:schemeClr>
                </a:solidFill>
                <a:latin typeface="Times New Roman" panose="02020603050405020304" pitchFamily="18" charset="0"/>
                <a:cs typeface="Times New Roman" panose="02020603050405020304" pitchFamily="18" charset="0"/>
              </a:rPr>
            </a:br>
            <a:endParaRPr lang="ru-RU" sz="2400" b="1"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83549" y="1726355"/>
            <a:ext cx="3434577" cy="30705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866427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1421546" y="1006450"/>
            <a:ext cx="10300948" cy="4619472"/>
          </a:xfrm>
        </p:spPr>
        <p:txBody>
          <a:bodyPr>
            <a:noAutofit/>
          </a:bodyPr>
          <a:lstStyle/>
          <a:p>
            <a:pPr marL="0" indent="0" algn="just">
              <a:buNone/>
            </a:pPr>
            <a:r>
              <a:rPr lang="uz-Latn-UZ" sz="2400" b="1" dirty="0" smtClean="0">
                <a:solidFill>
                  <a:schemeClr val="accent3">
                    <a:lumMod val="50000"/>
                  </a:schemeClr>
                </a:solidFill>
                <a:latin typeface="Times New Roman" panose="02020603050405020304" pitchFamily="18" charset="0"/>
                <a:cs typeface="Times New Roman" panose="02020603050405020304" pitchFamily="18" charset="0"/>
              </a:rPr>
              <a:t>low-priced</a:t>
            </a:r>
            <a:r>
              <a:rPr lang="en-US" sz="2400" b="1" dirty="0" smtClean="0">
                <a:solidFill>
                  <a:schemeClr val="accent3">
                    <a:lumMod val="50000"/>
                  </a:schemeClr>
                </a:solidFill>
                <a:latin typeface="Times New Roman" panose="02020603050405020304" pitchFamily="18" charset="0"/>
                <a:cs typeface="Times New Roman" panose="02020603050405020304" pitchFamily="18" charset="0"/>
              </a:rPr>
              <a:t> - </a:t>
            </a:r>
            <a:r>
              <a:rPr lang="en-US" sz="2400" dirty="0">
                <a:solidFill>
                  <a:schemeClr val="accent3">
                    <a:lumMod val="50000"/>
                  </a:schemeClr>
                </a:solidFill>
                <a:latin typeface="Times New Roman" panose="02020603050405020304" pitchFamily="18" charset="0"/>
                <a:cs typeface="Times New Roman" panose="02020603050405020304" pitchFamily="18" charset="0"/>
              </a:rPr>
              <a:t>used to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describe</a:t>
            </a:r>
            <a:r>
              <a:rPr lang="en-US" sz="2400" dirty="0">
                <a:solidFill>
                  <a:schemeClr val="accent3">
                    <a:lumMod val="50000"/>
                  </a:schemeClr>
                </a:solidFill>
                <a:latin typeface="Times New Roman" panose="02020603050405020304" pitchFamily="18" charset="0"/>
                <a:cs typeface="Times New Roman" panose="02020603050405020304" pitchFamily="18" charset="0"/>
              </a:rPr>
              <a:t> things that do not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cost</a:t>
            </a:r>
            <a:r>
              <a:rPr lang="en-US" sz="2400" dirty="0">
                <a:solidFill>
                  <a:schemeClr val="accent3">
                    <a:lumMod val="50000"/>
                  </a:schemeClr>
                </a:solidFill>
                <a:latin typeface="Times New Roman" panose="02020603050405020304" pitchFamily="18" charset="0"/>
                <a:cs typeface="Times New Roman" panose="02020603050405020304" pitchFamily="18" charset="0"/>
              </a:rPr>
              <a:t>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much; </a:t>
            </a:r>
          </a:p>
          <a:p>
            <a:pPr marL="0" indent="0" algn="just">
              <a:buNone/>
            </a:pPr>
            <a:r>
              <a:rPr lang="uz-Latn-UZ" sz="2400" b="1" dirty="0" smtClean="0">
                <a:solidFill>
                  <a:schemeClr val="accent3">
                    <a:lumMod val="50000"/>
                  </a:schemeClr>
                </a:solidFill>
                <a:latin typeface="Times New Roman" panose="02020603050405020304" pitchFamily="18" charset="0"/>
                <a:cs typeface="Times New Roman" panose="02020603050405020304" pitchFamily="18" charset="0"/>
              </a:rPr>
              <a:t>high-priced</a:t>
            </a:r>
            <a:r>
              <a:rPr lang="en-US" sz="2400" b="1" dirty="0" smtClean="0">
                <a:solidFill>
                  <a:schemeClr val="accent3">
                    <a:lumMod val="50000"/>
                  </a:schemeClr>
                </a:solidFill>
                <a:latin typeface="Times New Roman" panose="02020603050405020304" pitchFamily="18" charset="0"/>
                <a:cs typeface="Times New Roman" panose="02020603050405020304" pitchFamily="18" charset="0"/>
              </a:rPr>
              <a:t> -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costing</a:t>
            </a:r>
            <a:r>
              <a:rPr lang="en-US" sz="2400" dirty="0">
                <a:solidFill>
                  <a:schemeClr val="accent3">
                    <a:lumMod val="50000"/>
                  </a:schemeClr>
                </a:solidFill>
                <a:latin typeface="Times New Roman" panose="02020603050405020304" pitchFamily="18" charset="0"/>
                <a:cs typeface="Times New Roman" panose="02020603050405020304" pitchFamily="18" charset="0"/>
              </a:rPr>
              <a:t> more than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the</a:t>
            </a:r>
            <a:r>
              <a:rPr lang="en-US" sz="2400" dirty="0">
                <a:solidFill>
                  <a:schemeClr val="accent3">
                    <a:lumMod val="50000"/>
                  </a:schemeClr>
                </a:solidFill>
                <a:latin typeface="Times New Roman" panose="02020603050405020304" pitchFamily="18" charset="0"/>
                <a:cs typeface="Times New Roman" panose="02020603050405020304" pitchFamily="18" charset="0"/>
              </a:rPr>
              <a:t>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average; </a:t>
            </a:r>
            <a:r>
              <a:rPr lang="uz-Latn-UZ" sz="2400" dirty="0" smtClean="0">
                <a:solidFill>
                  <a:schemeClr val="accent3">
                    <a:lumMod val="50000"/>
                  </a:schemeClr>
                </a:solidFill>
                <a:latin typeface="Times New Roman" panose="02020603050405020304" pitchFamily="18" charset="0"/>
                <a:cs typeface="Times New Roman" panose="02020603050405020304" pitchFamily="18" charset="0"/>
              </a:rPr>
              <a:t>expensive</a:t>
            </a:r>
            <a:r>
              <a:rPr lang="uz-Latn-UZ" sz="2400" dirty="0">
                <a:solidFill>
                  <a:schemeClr val="accent3">
                    <a:lumMod val="50000"/>
                  </a:schemeClr>
                </a:solidFill>
                <a:latin typeface="Times New Roman" panose="02020603050405020304" pitchFamily="18" charset="0"/>
                <a:cs typeface="Times New Roman" panose="02020603050405020304" pitchFamily="18" charset="0"/>
              </a:rPr>
              <a:t>; </a:t>
            </a:r>
            <a:r>
              <a:rPr lang="uz-Latn-UZ" sz="2400" dirty="0" smtClean="0">
                <a:solidFill>
                  <a:schemeClr val="accent3">
                    <a:lumMod val="50000"/>
                  </a:schemeClr>
                </a:solidFill>
                <a:latin typeface="Times New Roman" panose="02020603050405020304" pitchFamily="18" charset="0"/>
                <a:cs typeface="Times New Roman" panose="02020603050405020304" pitchFamily="18" charset="0"/>
              </a:rPr>
              <a:t>costly</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a:t>
            </a:r>
            <a:endParaRPr lang="en-US" sz="2400" b="1" dirty="0" smtClean="0">
              <a:solidFill>
                <a:schemeClr val="accent3">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accent3">
                    <a:lumMod val="50000"/>
                  </a:schemeClr>
                </a:solidFill>
                <a:latin typeface="Times New Roman" panose="02020603050405020304" pitchFamily="18" charset="0"/>
                <a:cs typeface="Times New Roman" panose="02020603050405020304" pitchFamily="18" charset="0"/>
              </a:rPr>
              <a:t>mid-priced –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used to describe a product or service that is neither very cheap nor very expensive compared to other products or services of the same type; </a:t>
            </a:r>
          </a:p>
          <a:p>
            <a:pPr marL="0" indent="0" algn="just">
              <a:buNone/>
            </a:pPr>
            <a:r>
              <a:rPr lang="uz-Latn-UZ" sz="2400" b="1" dirty="0" smtClean="0">
                <a:solidFill>
                  <a:schemeClr val="accent3">
                    <a:lumMod val="50000"/>
                  </a:schemeClr>
                </a:solidFill>
                <a:latin typeface="Times New Roman" panose="02020603050405020304" pitchFamily="18" charset="0"/>
                <a:cs typeface="Times New Roman" panose="02020603050405020304" pitchFamily="18" charset="0"/>
              </a:rPr>
              <a:t>pricing</a:t>
            </a:r>
            <a:r>
              <a:rPr lang="en-US" sz="2400" b="1" dirty="0" smtClean="0">
                <a:solidFill>
                  <a:schemeClr val="accent3">
                    <a:lumMod val="50000"/>
                  </a:schemeClr>
                </a:solidFill>
                <a:latin typeface="Times New Roman" panose="02020603050405020304" pitchFamily="18" charset="0"/>
                <a:cs typeface="Times New Roman" panose="02020603050405020304" pitchFamily="18" charset="0"/>
              </a:rPr>
              <a:t> –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the level at which prices are set by a company.</a:t>
            </a:r>
            <a:endParaRPr lang="ru-RU" sz="2400"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1546" y="3690206"/>
            <a:ext cx="3294152" cy="2081513"/>
          </a:xfrm>
          <a:prstGeom prst="rect">
            <a:avLst/>
          </a:prstGeom>
        </p:spPr>
      </p:pic>
      <p:pic>
        <p:nvPicPr>
          <p:cNvPr id="1026" name="Picture 2" descr="“high priced” uchun topilgan rasmla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52884" y="3690206"/>
            <a:ext cx="3163494" cy="21100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ricing” uchun topilgan rasmla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66349" y="3690206"/>
            <a:ext cx="2735884" cy="2110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02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1488013" y="705538"/>
            <a:ext cx="9865422" cy="3432306"/>
          </a:xfrm>
        </p:spPr>
        <p:txBody>
          <a:bodyPr>
            <a:noAutofit/>
          </a:bodyPr>
          <a:lstStyle/>
          <a:p>
            <a:pPr marL="0" indent="0" algn="just">
              <a:lnSpc>
                <a:spcPct val="100000"/>
              </a:lnSpc>
              <a:spcBef>
                <a:spcPts val="0"/>
              </a:spcBef>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charge - </a:t>
            </a:r>
            <a:r>
              <a:rPr lang="en-US" sz="2400" dirty="0">
                <a:solidFill>
                  <a:schemeClr val="tx2">
                    <a:lumMod val="75000"/>
                  </a:schemeClr>
                </a:solidFill>
                <a:latin typeface="Times New Roman" panose="02020603050405020304" pitchFamily="18" charset="0"/>
                <a:cs typeface="Times New Roman" panose="02020603050405020304" pitchFamily="18" charset="0"/>
              </a:rPr>
              <a:t>to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ask</a:t>
            </a:r>
            <a:r>
              <a:rPr lang="en-US" sz="2400" dirty="0">
                <a:solidFill>
                  <a:schemeClr val="tx2">
                    <a:lumMod val="75000"/>
                  </a:schemeClr>
                </a:solidFill>
                <a:latin typeface="Times New Roman" panose="02020603050405020304" pitchFamily="18" charset="0"/>
                <a:cs typeface="Times New Roman" panose="02020603050405020304" pitchFamily="18" charset="0"/>
              </a:rPr>
              <a:t> an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amount</a:t>
            </a:r>
            <a:r>
              <a:rPr lang="en-US" sz="2400" dirty="0">
                <a:solidFill>
                  <a:schemeClr val="tx2">
                    <a:lumMod val="75000"/>
                  </a:schemeClr>
                </a:solidFill>
                <a:latin typeface="Times New Roman" panose="02020603050405020304" pitchFamily="18" charset="0"/>
                <a:cs typeface="Times New Roman" panose="02020603050405020304" pitchFamily="18" charset="0"/>
              </a:rPr>
              <a:t> of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money</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for something, especially a service or activity;</a:t>
            </a:r>
            <a:endParaRPr lang="en-US" sz="2400" b="1" dirty="0">
              <a:solidFill>
                <a:schemeClr val="tx2">
                  <a:lumMod val="75000"/>
                </a:schemeClr>
              </a:solidFill>
              <a:latin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at cost - </a:t>
            </a:r>
            <a:r>
              <a:rPr lang="en-US" sz="2400" dirty="0">
                <a:solidFill>
                  <a:schemeClr val="tx2">
                    <a:lumMod val="75000"/>
                  </a:schemeClr>
                </a:solidFill>
                <a:latin typeface="Times New Roman" panose="02020603050405020304" pitchFamily="18" charset="0"/>
                <a:cs typeface="Times New Roman" panose="02020603050405020304" pitchFamily="18" charset="0"/>
              </a:rPr>
              <a:t>if you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sell</a:t>
            </a:r>
            <a:r>
              <a:rPr lang="en-US" sz="2400" dirty="0">
                <a:solidFill>
                  <a:schemeClr val="tx2">
                    <a:lumMod val="75000"/>
                  </a:schemeClr>
                </a:solidFill>
                <a:latin typeface="Times New Roman" panose="02020603050405020304" pitchFamily="18" charset="0"/>
                <a:cs typeface="Times New Roman" panose="02020603050405020304" pitchFamily="18" charset="0"/>
              </a:rPr>
              <a:t> something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cost, </a:t>
            </a:r>
            <a:r>
              <a:rPr lang="en-US" sz="2400" dirty="0">
                <a:solidFill>
                  <a:schemeClr val="tx2">
                    <a:lumMod val="75000"/>
                  </a:schemeClr>
                </a:solidFill>
                <a:latin typeface="Times New Roman" panose="02020603050405020304" pitchFamily="18" charset="0"/>
                <a:cs typeface="Times New Roman" panose="02020603050405020304" pitchFamily="18" charset="0"/>
              </a:rPr>
              <a:t>you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sell</a:t>
            </a:r>
            <a:r>
              <a:rPr lang="en-US" sz="2400" dirty="0">
                <a:solidFill>
                  <a:schemeClr val="tx2">
                    <a:lumMod val="75000"/>
                  </a:schemeClr>
                </a:solidFill>
                <a:latin typeface="Times New Roman" panose="02020603050405020304" pitchFamily="18" charset="0"/>
                <a:cs typeface="Times New Roman" panose="02020603050405020304" pitchFamily="18" charset="0"/>
              </a:rPr>
              <a:t> it for the same amount that you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spent</a:t>
            </a:r>
            <a:r>
              <a:rPr lang="en-US" sz="2400" dirty="0">
                <a:solidFill>
                  <a:schemeClr val="tx2">
                    <a:lumMod val="75000"/>
                  </a:schemeClr>
                </a:solidFill>
                <a:latin typeface="Times New Roman" panose="02020603050405020304" pitchFamily="18" charset="0"/>
                <a:cs typeface="Times New Roman" panose="02020603050405020304" pitchFamily="18" charset="0"/>
              </a:rPr>
              <a:t> when you made it or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bought</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it;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without </a:t>
            </a:r>
            <a:r>
              <a:rPr lang="uz-Latn-UZ" sz="2400" dirty="0">
                <a:solidFill>
                  <a:schemeClr val="tx2">
                    <a:lumMod val="75000"/>
                  </a:schemeClr>
                </a:solidFill>
                <a:latin typeface="Times New Roman" panose="02020603050405020304" pitchFamily="18" charset="0"/>
                <a:cs typeface="Times New Roman" panose="02020603050405020304" pitchFamily="18" charset="0"/>
              </a:rPr>
              <a:t>a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profit;</a:t>
            </a:r>
          </a:p>
          <a:p>
            <a:pPr marL="0" indent="0" algn="just">
              <a:lnSpc>
                <a:spcPct val="100000"/>
              </a:lnSpc>
              <a:spcBef>
                <a:spcPts val="0"/>
              </a:spcBef>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at a loss</a:t>
            </a: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a:solidFill>
                  <a:schemeClr val="tx2">
                    <a:lumMod val="75000"/>
                  </a:schemeClr>
                </a:solidFill>
                <a:latin typeface="Times New Roman" panose="02020603050405020304" pitchFamily="18" charset="0"/>
                <a:cs typeface="Times New Roman" panose="02020603050405020304" pitchFamily="18" charset="0"/>
              </a:rPr>
              <a:t>at less than the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cost</a:t>
            </a:r>
            <a:r>
              <a:rPr lang="en-US" sz="2400" dirty="0">
                <a:solidFill>
                  <a:schemeClr val="tx2">
                    <a:lumMod val="75000"/>
                  </a:schemeClr>
                </a:solidFill>
                <a:latin typeface="Times New Roman" panose="02020603050405020304" pitchFamily="18" charset="0"/>
                <a:cs typeface="Times New Roman" panose="02020603050405020304" pitchFamily="18" charset="0"/>
              </a:rPr>
              <a:t> of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buying</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producing, or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maintaining</a:t>
            </a:r>
            <a:r>
              <a:rPr lang="en-US" sz="2400" dirty="0">
                <a:solidFill>
                  <a:schemeClr val="tx2">
                    <a:lumMod val="75000"/>
                  </a:schemeClr>
                </a:solidFill>
                <a:latin typeface="Times New Roman" panose="02020603050405020304" pitchFamily="18" charset="0"/>
                <a:cs typeface="Times New Roman" panose="02020603050405020304" pitchFamily="18" charset="0"/>
              </a:rPr>
              <a:t> (something</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t>
            </a:r>
            <a:endParaRPr lang="en-US" sz="2400" b="1"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loss leader</a:t>
            </a:r>
            <a:r>
              <a:rPr lang="ru-RU" sz="2400" b="1"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a:solidFill>
                  <a:schemeClr val="tx2">
                    <a:lumMod val="75000"/>
                  </a:schemeClr>
                </a:solidFill>
                <a:latin typeface="Times New Roman" panose="02020603050405020304" pitchFamily="18" charset="0"/>
                <a:cs typeface="Times New Roman" panose="02020603050405020304" pitchFamily="18" charset="0"/>
              </a:rPr>
              <a:t>a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loss leader</a:t>
            </a:r>
            <a:r>
              <a:rPr lang="en-US" sz="2400" dirty="0">
                <a:solidFill>
                  <a:schemeClr val="tx2">
                    <a:lumMod val="75000"/>
                  </a:schemeClr>
                </a:solidFill>
                <a:latin typeface="Times New Roman" panose="02020603050405020304" pitchFamily="18" charset="0"/>
                <a:cs typeface="Times New Roman" panose="02020603050405020304" pitchFamily="18" charset="0"/>
              </a:rPr>
              <a:t> is an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item</a:t>
            </a:r>
            <a:r>
              <a:rPr lang="en-US" sz="2400" dirty="0">
                <a:solidFill>
                  <a:schemeClr val="tx2">
                    <a:lumMod val="75000"/>
                  </a:schemeClr>
                </a:solidFill>
                <a:latin typeface="Times New Roman" panose="02020603050405020304" pitchFamily="18" charset="0"/>
                <a:cs typeface="Times New Roman" panose="02020603050405020304" pitchFamily="18" charset="0"/>
              </a:rPr>
              <a:t> that is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sold</a:t>
            </a:r>
            <a:r>
              <a:rPr lang="en-US" sz="2400" dirty="0">
                <a:solidFill>
                  <a:schemeClr val="tx2">
                    <a:lumMod val="75000"/>
                  </a:schemeClr>
                </a:solidFill>
                <a:latin typeface="Times New Roman" panose="02020603050405020304" pitchFamily="18" charset="0"/>
                <a:cs typeface="Times New Roman" panose="02020603050405020304" pitchFamily="18" charset="0"/>
              </a:rPr>
              <a:t> at such a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low price</a:t>
            </a:r>
            <a:r>
              <a:rPr lang="en-US" sz="2400" dirty="0">
                <a:solidFill>
                  <a:schemeClr val="tx2">
                    <a:lumMod val="75000"/>
                  </a:schemeClr>
                </a:solidFill>
                <a:latin typeface="Times New Roman" panose="02020603050405020304" pitchFamily="18" charset="0"/>
                <a:cs typeface="Times New Roman" panose="02020603050405020304" pitchFamily="18" charset="0"/>
              </a:rPr>
              <a:t> that it makes a loss in the hope that customers will be attracted by it and buy other goods at the same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shop.</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3645" y="4152900"/>
            <a:ext cx="3348463" cy="198381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2680" y="4037851"/>
            <a:ext cx="3216089" cy="2213909"/>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49341" y="4137844"/>
            <a:ext cx="3317915" cy="2013921"/>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33203215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1193413" y="1253268"/>
            <a:ext cx="6348166" cy="4876038"/>
          </a:xfrm>
        </p:spPr>
        <p:txBody>
          <a:bodyPr>
            <a:noAutofit/>
          </a:bodyPr>
          <a:lstStyle/>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discounting</a:t>
            </a:r>
            <a:r>
              <a:rPr lang="ru-RU" sz="2400" b="1"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the activity of reducing prices in order to sell larger quantities of goods or services</a:t>
            </a:r>
            <a:r>
              <a:rPr lang="en-US" sz="2400" dirty="0">
                <a:solidFill>
                  <a:schemeClr val="tx2">
                    <a:lumMod val="75000"/>
                  </a:schemeClr>
                </a:solidFill>
                <a:latin typeface="Times New Roman" panose="02020603050405020304" pitchFamily="18" charset="0"/>
                <a:cs typeface="Times New Roman" panose="02020603050405020304" pitchFamily="18" charset="0"/>
              </a:rPr>
              <a:t>;</a:t>
            </a:r>
            <a:endParaRPr lang="en-US" sz="2400" b="1"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at a discount - </a:t>
            </a:r>
            <a:r>
              <a:rPr lang="en-US" sz="2400" dirty="0">
                <a:solidFill>
                  <a:schemeClr val="tx2">
                    <a:lumMod val="75000"/>
                  </a:schemeClr>
                </a:solidFill>
                <a:latin typeface="Times New Roman" panose="02020603050405020304" pitchFamily="18" charset="0"/>
                <a:cs typeface="Times New Roman" panose="02020603050405020304" pitchFamily="18" charset="0"/>
              </a:rPr>
              <a:t>for less than the usual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price;</a:t>
            </a:r>
            <a:endParaRPr lang="en-US" sz="2400" b="1"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recommended retail price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the selling price of a product officially suggested by a manufacturer to a retailer; </a:t>
            </a: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 </a:t>
            </a: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undercut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to </a:t>
            </a:r>
            <a:r>
              <a:rPr lang="en-US" sz="2400" dirty="0">
                <a:solidFill>
                  <a:schemeClr val="tx2">
                    <a:lumMod val="75000"/>
                  </a:schemeClr>
                </a:solidFill>
                <a:latin typeface="Times New Roman" panose="02020603050405020304" pitchFamily="18" charset="0"/>
                <a:cs typeface="Times New Roman" panose="02020603050405020304" pitchFamily="18" charset="0"/>
              </a:rPr>
              <a:t>offer a good or service at a price that is deliberately set below the price charged by the competitor(s</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t>
            </a:r>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r>
              <a:rPr lang="en-US" dirty="0">
                <a:solidFill>
                  <a:schemeClr val="tx2">
                    <a:lumMod val="75000"/>
                  </a:schemeClr>
                </a:solidFill>
                <a:latin typeface="Times New Roman" panose="02020603050405020304" pitchFamily="18" charset="0"/>
                <a:cs typeface="Times New Roman" panose="02020603050405020304" pitchFamily="18" charset="0"/>
              </a:rPr>
              <a:t/>
            </a:r>
            <a:br>
              <a:rPr lang="en-US" dirty="0">
                <a:solidFill>
                  <a:schemeClr val="tx2">
                    <a:lumMod val="75000"/>
                  </a:schemeClr>
                </a:solidFill>
                <a:latin typeface="Times New Roman" panose="02020603050405020304" pitchFamily="18" charset="0"/>
                <a:cs typeface="Times New Roman" panose="02020603050405020304" pitchFamily="18" charset="0"/>
              </a:rPr>
            </a:br>
            <a:endParaRPr lang="en-US" b="1"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endParaRPr lang="ru-RU"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72524" y="4184670"/>
            <a:ext cx="1828800" cy="1371600"/>
          </a:xfrm>
          <a:prstGeom prst="rect">
            <a:avLst/>
          </a:prstGeom>
        </p:spPr>
      </p:pic>
      <p:pic>
        <p:nvPicPr>
          <p:cNvPr id="1026" name="Picture 2" descr="“at a discounted price” uchun topilgan rasml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6299" y="2593995"/>
            <a:ext cx="2381250" cy="1590675"/>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29627" y="478632"/>
            <a:ext cx="3114595" cy="233838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37376985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1100" y="795560"/>
            <a:ext cx="10572750" cy="1280890"/>
          </a:xfrm>
        </p:spPr>
        <p:txBody>
          <a:bodyPr>
            <a:noAutofit/>
          </a:bodyPr>
          <a:lstStyle/>
          <a:p>
            <a:pPr algn="just"/>
            <a:r>
              <a:rPr lang="en-US" sz="2400" dirty="0" smtClean="0">
                <a:latin typeface="Times New Roman" panose="02020603050405020304" pitchFamily="18" charset="0"/>
                <a:cs typeface="Times New Roman" panose="02020603050405020304" pitchFamily="18" charset="0"/>
              </a:rPr>
              <a:t>	The </a:t>
            </a:r>
            <a:r>
              <a:rPr lang="en-US" sz="2400" dirty="0">
                <a:latin typeface="Times New Roman" panose="02020603050405020304" pitchFamily="18" charset="0"/>
                <a:cs typeface="Times New Roman" panose="02020603050405020304" pitchFamily="18" charset="0"/>
              </a:rPr>
              <a:t>owner of </a:t>
            </a:r>
            <a:r>
              <a:rPr lang="en-US" sz="2400" dirty="0" err="1">
                <a:latin typeface="Times New Roman" panose="02020603050405020304" pitchFamily="18" charset="0"/>
                <a:cs typeface="Times New Roman" panose="02020603050405020304" pitchFamily="18" charset="0"/>
              </a:rPr>
              <a:t>Allmart</a:t>
            </a:r>
            <a:r>
              <a:rPr lang="en-US" sz="2400" dirty="0">
                <a:latin typeface="Times New Roman" panose="02020603050405020304" pitchFamily="18" charset="0"/>
                <a:cs typeface="Times New Roman" panose="02020603050405020304" pitchFamily="18" charset="0"/>
              </a:rPr>
              <a:t> Stores talks about its prices: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As you know, our goods are </a:t>
            </a:r>
            <a:r>
              <a:rPr lang="en-US" sz="2400" b="1" dirty="0">
                <a:latin typeface="Times New Roman" panose="02020603050405020304" pitchFamily="18" charset="0"/>
                <a:cs typeface="Times New Roman" panose="02020603050405020304" pitchFamily="18" charset="0"/>
              </a:rPr>
              <a:t>low-priced </a:t>
            </a:r>
            <a:r>
              <a:rPr lang="en-US" sz="2400" dirty="0">
                <a:latin typeface="Times New Roman" panose="02020603050405020304" pitchFamily="18" charset="0"/>
                <a:cs typeface="Times New Roman" panose="02020603050405020304" pitchFamily="18" charset="0"/>
              </a:rPr>
              <a:t>and this permanently </a:t>
            </a:r>
            <a:r>
              <a:rPr lang="en-US" sz="2400" b="1" dirty="0">
                <a:latin typeface="Times New Roman" panose="02020603050405020304" pitchFamily="18" charset="0"/>
                <a:cs typeface="Times New Roman" panose="02020603050405020304" pitchFamily="18" charset="0"/>
              </a:rPr>
              <a:t>low pricing </a:t>
            </a:r>
            <a:r>
              <a:rPr lang="en-US" sz="2400" dirty="0">
                <a:latin typeface="Times New Roman" panose="02020603050405020304" pitchFamily="18" charset="0"/>
                <a:cs typeface="Times New Roman" panose="02020603050405020304" pitchFamily="18" charset="0"/>
              </a:rPr>
              <a:t>means we </a:t>
            </a:r>
            <a:r>
              <a:rPr lang="en-US" sz="2400" b="1" dirty="0">
                <a:latin typeface="Times New Roman" panose="02020603050405020304" pitchFamily="18" charset="0"/>
                <a:cs typeface="Times New Roman" panose="02020603050405020304" pitchFamily="18" charset="0"/>
              </a:rPr>
              <a:t>charge </a:t>
            </a:r>
            <a:r>
              <a:rPr lang="en-US" sz="2400" dirty="0" smtClean="0">
                <a:latin typeface="Times New Roman" panose="02020603050405020304" pitchFamily="18" charset="0"/>
                <a:cs typeface="Times New Roman" panose="02020603050405020304" pitchFamily="18" charset="0"/>
              </a:rPr>
              <a:t>low prices </a:t>
            </a:r>
            <a:r>
              <a:rPr lang="en-US" sz="2400" dirty="0">
                <a:latin typeface="Times New Roman" panose="02020603050405020304" pitchFamily="18" charset="0"/>
                <a:cs typeface="Times New Roman" panose="02020603050405020304" pitchFamily="18" charset="0"/>
              </a:rPr>
              <a:t>all the time. Our competitors say their goods are more </a:t>
            </a:r>
            <a:r>
              <a:rPr lang="en-US" sz="2400" b="1" dirty="0" smtClean="0">
                <a:latin typeface="Times New Roman" panose="02020603050405020304" pitchFamily="18" charset="0"/>
                <a:cs typeface="Times New Roman" panose="02020603050405020304" pitchFamily="18" charset="0"/>
              </a:rPr>
              <a:t>expensive </a:t>
            </a:r>
            <a:r>
              <a:rPr lang="en-US" sz="2400" dirty="0" smtClean="0">
                <a:latin typeface="Times New Roman" panose="02020603050405020304" pitchFamily="18" charset="0"/>
                <a:cs typeface="Times New Roman" panose="02020603050405020304" pitchFamily="18" charset="0"/>
              </a:rPr>
              <a:t>because </a:t>
            </a:r>
            <a:r>
              <a:rPr lang="en-US" sz="2400" dirty="0">
                <a:latin typeface="Times New Roman" panose="02020603050405020304" pitchFamily="18" charset="0"/>
                <a:cs typeface="Times New Roman" panose="02020603050405020304" pitchFamily="18" charset="0"/>
              </a:rPr>
              <a:t>they </a:t>
            </a:r>
            <a:r>
              <a:rPr lang="en-US" sz="2400" dirty="0" smtClean="0">
                <a:latin typeface="Times New Roman" panose="02020603050405020304" pitchFamily="18" charset="0"/>
                <a:cs typeface="Times New Roman" panose="02020603050405020304" pitchFamily="18" charset="0"/>
              </a:rPr>
              <a:t>provide customer </a:t>
            </a:r>
            <a:r>
              <a:rPr lang="en-US" sz="2400" dirty="0">
                <a:latin typeface="Times New Roman" panose="02020603050405020304" pitchFamily="18" charset="0"/>
                <a:cs typeface="Times New Roman" panose="02020603050405020304" pitchFamily="18" charset="0"/>
              </a:rPr>
              <a:t>service. But we believe that our customers </a:t>
            </a:r>
            <a:r>
              <a:rPr lang="en-US" sz="2400" dirty="0" smtClean="0">
                <a:latin typeface="Times New Roman" panose="02020603050405020304" pitchFamily="18" charset="0"/>
                <a:cs typeface="Times New Roman" panose="02020603050405020304" pitchFamily="18" charset="0"/>
              </a:rPr>
              <a:t>are interested </a:t>
            </a:r>
            <a:r>
              <a:rPr lang="en-US" sz="2400" dirty="0">
                <a:latin typeface="Times New Roman" panose="02020603050405020304" pitchFamily="18" charset="0"/>
                <a:cs typeface="Times New Roman" panose="02020603050405020304" pitchFamily="18" charset="0"/>
              </a:rPr>
              <a:t>in </a:t>
            </a:r>
            <a:r>
              <a:rPr lang="en-US" sz="2400" b="1" dirty="0">
                <a:latin typeface="Times New Roman" panose="02020603050405020304" pitchFamily="18" charset="0"/>
                <a:cs typeface="Times New Roman" panose="02020603050405020304" pitchFamily="18" charset="0"/>
              </a:rPr>
              <a:t>cheap </a:t>
            </a:r>
            <a:r>
              <a:rPr lang="en-US" sz="2400" dirty="0">
                <a:latin typeface="Times New Roman" panose="02020603050405020304" pitchFamily="18" charset="0"/>
                <a:cs typeface="Times New Roman" panose="02020603050405020304" pitchFamily="18" charset="0"/>
              </a:rPr>
              <a:t>goods and don’t </a:t>
            </a:r>
            <a:r>
              <a:rPr lang="en-US" sz="2400" dirty="0" smtClean="0">
                <a:latin typeface="Times New Roman" panose="02020603050405020304" pitchFamily="18" charset="0"/>
                <a:cs typeface="Times New Roman" panose="02020603050405020304" pitchFamily="18" charset="0"/>
              </a:rPr>
              <a:t>want to </a:t>
            </a:r>
            <a:r>
              <a:rPr lang="en-US" sz="2400" dirty="0">
                <a:latin typeface="Times New Roman" panose="02020603050405020304" pitchFamily="18" charset="0"/>
                <a:cs typeface="Times New Roman" panose="02020603050405020304" pitchFamily="18" charset="0"/>
              </a:rPr>
              <a:t>pay extra for service</a:t>
            </a:r>
            <a:r>
              <a:rPr lang="en-US" sz="2400" dirty="0" smtClean="0">
                <a:latin typeface="Times New Roman" panose="02020603050405020304" pitchFamily="18" charset="0"/>
                <a:cs typeface="Times New Roman" panose="02020603050405020304" pitchFamily="18" charset="0"/>
              </a:rPr>
              <a:t>.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It is true that we have </a:t>
            </a:r>
            <a:r>
              <a:rPr lang="en-US" sz="2400" b="1" dirty="0">
                <a:latin typeface="Times New Roman" panose="02020603050405020304" pitchFamily="18" charset="0"/>
                <a:cs typeface="Times New Roman" panose="02020603050405020304" pitchFamily="18" charset="0"/>
              </a:rPr>
              <a:t>loss-leaders </a:t>
            </a:r>
            <a:r>
              <a:rPr lang="en-US" sz="2400" dirty="0">
                <a:latin typeface="Times New Roman" panose="02020603050405020304" pitchFamily="18" charset="0"/>
                <a:cs typeface="Times New Roman" panose="02020603050405020304" pitchFamily="18" charset="0"/>
              </a:rPr>
              <a:t>– these are cheap items which are there to </a:t>
            </a:r>
            <a:r>
              <a:rPr lang="en-US" sz="2400" dirty="0" smtClean="0">
                <a:latin typeface="Times New Roman" panose="02020603050405020304" pitchFamily="18" charset="0"/>
                <a:cs typeface="Times New Roman" panose="02020603050405020304" pitchFamily="18" charset="0"/>
              </a:rPr>
              <a:t>attract customers</a:t>
            </a:r>
            <a:r>
              <a:rPr lang="en-US" sz="2400" dirty="0">
                <a:latin typeface="Times New Roman" panose="02020603050405020304" pitchFamily="18" charset="0"/>
                <a:cs typeface="Times New Roman" panose="02020603050405020304" pitchFamily="18" charset="0"/>
              </a:rPr>
              <a:t>. We </a:t>
            </a:r>
            <a:r>
              <a:rPr lang="en-US" sz="2400" dirty="0" smtClean="0">
                <a:latin typeface="Times New Roman" panose="02020603050405020304" pitchFamily="18" charset="0"/>
                <a:cs typeface="Times New Roman" panose="02020603050405020304" pitchFamily="18" charset="0"/>
              </a:rPr>
              <a:t>have a </a:t>
            </a:r>
            <a:r>
              <a:rPr lang="en-US" sz="2400" dirty="0">
                <a:latin typeface="Times New Roman" panose="02020603050405020304" pitchFamily="18" charset="0"/>
                <a:cs typeface="Times New Roman" panose="02020603050405020304" pitchFamily="18" charset="0"/>
              </a:rPr>
              <a:t>policy of selling our goods below the ‘official’ </a:t>
            </a:r>
            <a:r>
              <a:rPr lang="en-US" sz="2400" b="1" dirty="0">
                <a:latin typeface="Times New Roman" panose="02020603050405020304" pitchFamily="18" charset="0"/>
                <a:cs typeface="Times New Roman" panose="02020603050405020304" pitchFamily="18" charset="0"/>
              </a:rPr>
              <a:t>list price </a:t>
            </a:r>
            <a:r>
              <a:rPr lang="en-US" sz="2400" dirty="0" smtClean="0">
                <a:latin typeface="Times New Roman" panose="02020603050405020304" pitchFamily="18" charset="0"/>
                <a:cs typeface="Times New Roman" panose="02020603050405020304" pitchFamily="18" charset="0"/>
              </a:rPr>
              <a:t>or </a:t>
            </a:r>
            <a:r>
              <a:rPr lang="en-US" sz="2400" b="1" dirty="0" smtClean="0">
                <a:latin typeface="Times New Roman" panose="02020603050405020304" pitchFamily="18" charset="0"/>
                <a:cs typeface="Times New Roman" panose="02020603050405020304" pitchFamily="18" charset="0"/>
              </a:rPr>
              <a:t>recommended </a:t>
            </a:r>
            <a:r>
              <a:rPr lang="en-US" sz="2400" b="1" dirty="0">
                <a:latin typeface="Times New Roman" panose="02020603050405020304" pitchFamily="18" charset="0"/>
                <a:cs typeface="Times New Roman" panose="02020603050405020304" pitchFamily="18" charset="0"/>
              </a:rPr>
              <a:t>retail price</a:t>
            </a:r>
            <a:r>
              <a:rPr lang="en-US" sz="2400" dirty="0">
                <a:latin typeface="Times New Roman" panose="02020603050405020304" pitchFamily="18" charset="0"/>
                <a:cs typeface="Times New Roman" panose="02020603050405020304" pitchFamily="18" charset="0"/>
              </a:rPr>
              <a:t>. This policy </a:t>
            </a:r>
            <a:r>
              <a:rPr lang="en-US" sz="2400" dirty="0" smtClean="0">
                <a:latin typeface="Times New Roman" panose="02020603050405020304" pitchFamily="18" charset="0"/>
                <a:cs typeface="Times New Roman" panose="02020603050405020304" pitchFamily="18" charset="0"/>
              </a:rPr>
              <a:t>of </a:t>
            </a:r>
            <a:r>
              <a:rPr lang="en-US" sz="2400" b="1" dirty="0" smtClean="0">
                <a:latin typeface="Times New Roman" panose="02020603050405020304" pitchFamily="18" charset="0"/>
                <a:cs typeface="Times New Roman" panose="02020603050405020304" pitchFamily="18" charset="0"/>
              </a:rPr>
              <a:t>discounting </a:t>
            </a:r>
            <a:r>
              <a:rPr lang="en-US" sz="2400" dirty="0">
                <a:latin typeface="Times New Roman" panose="02020603050405020304" pitchFamily="18" charset="0"/>
                <a:cs typeface="Times New Roman" panose="02020603050405020304" pitchFamily="18" charset="0"/>
              </a:rPr>
              <a:t>– selling at a </a:t>
            </a:r>
            <a:r>
              <a:rPr lang="en-US" sz="2400" b="1" dirty="0">
                <a:latin typeface="Times New Roman" panose="02020603050405020304" pitchFamily="18" charset="0"/>
                <a:cs typeface="Times New Roman" panose="02020603050405020304" pitchFamily="18" charset="0"/>
              </a:rPr>
              <a:t>discount </a:t>
            </a:r>
            <a:r>
              <a:rPr lang="en-US" sz="2400" dirty="0">
                <a:latin typeface="Times New Roman" panose="02020603050405020304" pitchFamily="18" charset="0"/>
                <a:cs typeface="Times New Roman" panose="02020603050405020304" pitchFamily="18" charset="0"/>
              </a:rPr>
              <a:t>to the list price – has been very successful</a:t>
            </a:r>
            <a:r>
              <a:rPr lang="en-US" sz="2400" dirty="0" smtClean="0">
                <a:latin typeface="Times New Roman" panose="02020603050405020304" pitchFamily="18" charset="0"/>
                <a:cs typeface="Times New Roman" panose="02020603050405020304" pitchFamily="18" charset="0"/>
              </a:rPr>
              <a:t>.’  The </a:t>
            </a:r>
            <a:r>
              <a:rPr lang="en-US" sz="2400" dirty="0">
                <a:latin typeface="Times New Roman" panose="02020603050405020304" pitchFamily="18" charset="0"/>
                <a:cs typeface="Times New Roman" panose="02020603050405020304" pitchFamily="18" charset="0"/>
              </a:rPr>
              <a:t>owner of </a:t>
            </a:r>
            <a:r>
              <a:rPr lang="en-US" sz="2400" dirty="0" err="1">
                <a:latin typeface="Times New Roman" panose="02020603050405020304" pitchFamily="18" charset="0"/>
                <a:cs typeface="Times New Roman" panose="02020603050405020304" pitchFamily="18" charset="0"/>
              </a:rPr>
              <a:t>Luxmart</a:t>
            </a:r>
            <a:r>
              <a:rPr lang="en-US" sz="2400" dirty="0">
                <a:latin typeface="Times New Roman" panose="02020603050405020304" pitchFamily="18" charset="0"/>
                <a:cs typeface="Times New Roman" panose="02020603050405020304" pitchFamily="18" charset="0"/>
              </a:rPr>
              <a:t> says</a:t>
            </a:r>
            <a:r>
              <a:rPr lang="en-US" sz="2400" dirty="0" smtClean="0">
                <a:latin typeface="Times New Roman" panose="02020603050405020304" pitchFamily="18" charset="0"/>
                <a:cs typeface="Times New Roman" panose="02020603050405020304" pitchFamily="18" charset="0"/>
              </a:rPr>
              <a:t>: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Allmart’s</a:t>
            </a:r>
            <a:r>
              <a:rPr lang="en-US" sz="2400" dirty="0">
                <a:latin typeface="Times New Roman" panose="02020603050405020304" pitchFamily="18" charset="0"/>
                <a:cs typeface="Times New Roman" panose="02020603050405020304" pitchFamily="18" charset="0"/>
              </a:rPr>
              <a:t> goods are </a:t>
            </a:r>
            <a:r>
              <a:rPr lang="en-US" sz="2400" b="1" dirty="0">
                <a:latin typeface="Times New Roman" panose="02020603050405020304" pitchFamily="18" charset="0"/>
                <a:cs typeface="Times New Roman" panose="02020603050405020304" pitchFamily="18" charset="0"/>
              </a:rPr>
              <a:t>cheap </a:t>
            </a:r>
            <a:r>
              <a:rPr lang="en-US" sz="2400" dirty="0">
                <a:latin typeface="Times New Roman" panose="02020603050405020304" pitchFamily="18" charset="0"/>
                <a:cs typeface="Times New Roman" panose="02020603050405020304" pitchFamily="18" charset="0"/>
              </a:rPr>
              <a:t>– low-priced but not of high quality. Our </a:t>
            </a:r>
            <a:r>
              <a:rPr lang="en-US" sz="2400" dirty="0" smtClean="0">
                <a:latin typeface="Times New Roman" panose="02020603050405020304" pitchFamily="18" charset="0"/>
                <a:cs typeface="Times New Roman" panose="02020603050405020304" pitchFamily="18" charset="0"/>
              </a:rPr>
              <a:t>top-quality</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goods </a:t>
            </a:r>
            <a:r>
              <a:rPr lang="en-US" sz="2400" dirty="0">
                <a:latin typeface="Times New Roman" panose="02020603050405020304" pitchFamily="18" charset="0"/>
                <a:cs typeface="Times New Roman" panose="02020603050405020304" pitchFamily="18" charset="0"/>
              </a:rPr>
              <a:t>are </a:t>
            </a:r>
            <a:r>
              <a:rPr lang="en-US" sz="2400" b="1" dirty="0" smtClean="0">
                <a:latin typeface="Times New Roman" panose="02020603050405020304" pitchFamily="18" charset="0"/>
                <a:cs typeface="Times New Roman" panose="02020603050405020304" pitchFamily="18" charset="0"/>
              </a:rPr>
              <a:t>high-priced</a:t>
            </a:r>
            <a:r>
              <a:rPr lang="en-US" sz="2400" dirty="0" smtClean="0">
                <a:latin typeface="Times New Roman" panose="02020603050405020304" pitchFamily="18" charset="0"/>
                <a:cs typeface="Times New Roman" panose="02020603050405020304" pitchFamily="18" charset="0"/>
              </a:rPr>
              <a:t>, I </a:t>
            </a:r>
            <a:r>
              <a:rPr lang="en-US" sz="2400" dirty="0">
                <a:latin typeface="Times New Roman" panose="02020603050405020304" pitchFamily="18" charset="0"/>
                <a:cs typeface="Times New Roman" panose="02020603050405020304" pitchFamily="18" charset="0"/>
              </a:rPr>
              <a:t>agree, but we have high levels of customer service. In fact, most of our goods are </a:t>
            </a:r>
            <a:r>
              <a:rPr lang="en-US" sz="2400" b="1" dirty="0" err="1" smtClean="0">
                <a:latin typeface="Times New Roman" panose="02020603050405020304" pitchFamily="18" charset="0"/>
                <a:cs typeface="Times New Roman" panose="02020603050405020304" pitchFamily="18" charset="0"/>
              </a:rPr>
              <a:t>midpriced</a:t>
            </a:r>
            <a:r>
              <a:rPr lang="en-US" sz="2400" b="1"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not cheap and not expensive. But </a:t>
            </a:r>
            <a:r>
              <a:rPr lang="en-US" sz="2400" dirty="0" err="1">
                <a:latin typeface="Times New Roman" panose="02020603050405020304" pitchFamily="18" charset="0"/>
                <a:cs typeface="Times New Roman" panose="02020603050405020304" pitchFamily="18" charset="0"/>
              </a:rPr>
              <a:t>Allmart</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are </a:t>
            </a:r>
            <a:r>
              <a:rPr lang="en-US" sz="2400" b="1" dirty="0" smtClean="0">
                <a:latin typeface="Times New Roman" panose="02020603050405020304" pitchFamily="18" charset="0"/>
                <a:cs typeface="Times New Roman" panose="02020603050405020304" pitchFamily="18" charset="0"/>
              </a:rPr>
              <a:t>undercutting </a:t>
            </a:r>
            <a:r>
              <a:rPr lang="en-US" sz="2400" dirty="0">
                <a:latin typeface="Times New Roman" panose="02020603050405020304" pitchFamily="18" charset="0"/>
                <a:cs typeface="Times New Roman" panose="02020603050405020304" pitchFamily="18" charset="0"/>
              </a:rPr>
              <a:t>us on some products – </a:t>
            </a:r>
            <a:r>
              <a:rPr lang="en-US" sz="2400" dirty="0" smtClean="0">
                <a:latin typeface="Times New Roman" panose="02020603050405020304" pitchFamily="18" charset="0"/>
                <a:cs typeface="Times New Roman" panose="02020603050405020304" pitchFamily="18" charset="0"/>
              </a:rPr>
              <a:t>selling the </a:t>
            </a:r>
            <a:r>
              <a:rPr lang="en-US" sz="2400" dirty="0">
                <a:latin typeface="Times New Roman" panose="02020603050405020304" pitchFamily="18" charset="0"/>
                <a:cs typeface="Times New Roman" panose="02020603050405020304" pitchFamily="18" charset="0"/>
              </a:rPr>
              <a:t>same ones at lower prices than us.’</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6662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sz="half" idx="1"/>
            <p:extLst>
              <p:ext uri="{D42A27DB-BD31-4B8C-83A1-F6EECF244321}">
                <p14:modId xmlns:p14="http://schemas.microsoft.com/office/powerpoint/2010/main" val="2167863293"/>
              </p:ext>
            </p:extLst>
          </p:nvPr>
        </p:nvGraphicFramePr>
        <p:xfrm>
          <a:off x="1088512" y="698647"/>
          <a:ext cx="10491788" cy="4929240"/>
        </p:xfrm>
        <a:graphic>
          <a:graphicData uri="http://schemas.openxmlformats.org/drawingml/2006/table">
            <a:tbl>
              <a:tblPr firstRow="1" bandRow="1">
                <a:tableStyleId>{5C22544A-7EE6-4342-B048-85BDC9FD1C3A}</a:tableStyleId>
              </a:tblPr>
              <a:tblGrid>
                <a:gridCol w="1467057">
                  <a:extLst>
                    <a:ext uri="{9D8B030D-6E8A-4147-A177-3AD203B41FA5}">
                      <a16:colId xmlns:a16="http://schemas.microsoft.com/office/drawing/2014/main" val="1364025599"/>
                    </a:ext>
                  </a:extLst>
                </a:gridCol>
                <a:gridCol w="9024731">
                  <a:extLst>
                    <a:ext uri="{9D8B030D-6E8A-4147-A177-3AD203B41FA5}">
                      <a16:colId xmlns:a16="http://schemas.microsoft.com/office/drawing/2014/main" val="1327173819"/>
                    </a:ext>
                  </a:extLst>
                </a:gridCol>
              </a:tblGrid>
              <a:tr h="684380">
                <a:tc rowSpan="7">
                  <a:txBody>
                    <a:bodyPr/>
                    <a:lstStyle/>
                    <a:p>
                      <a:pPr algn="ctr"/>
                      <a:r>
                        <a:rPr lang="uz-Latn-UZ" sz="2800" dirty="0" smtClean="0">
                          <a:solidFill>
                            <a:schemeClr val="tx1">
                              <a:lumMod val="95000"/>
                              <a:lumOff val="5000"/>
                            </a:schemeClr>
                          </a:solidFill>
                          <a:latin typeface="Times New Roman" panose="02020603050405020304" pitchFamily="18" charset="0"/>
                          <a:cs typeface="Times New Roman" panose="02020603050405020304" pitchFamily="18" charset="0"/>
                        </a:rPr>
                        <a:t>price</a:t>
                      </a:r>
                      <a:endParaRPr lang="ru-RU" sz="280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nchor="ctr"/>
                </a:tc>
                <a:tc>
                  <a:txBody>
                    <a:bodyPr/>
                    <a:lstStyle/>
                    <a:p>
                      <a:r>
                        <a:rPr lang="uz-Latn-UZ" sz="2400" dirty="0" smtClean="0">
                          <a:solidFill>
                            <a:schemeClr val="tx1">
                              <a:lumMod val="95000"/>
                              <a:lumOff val="5000"/>
                            </a:schemeClr>
                          </a:solidFill>
                          <a:latin typeface="Times New Roman" panose="02020603050405020304" pitchFamily="18" charset="0"/>
                          <a:cs typeface="Times New Roman" panose="02020603050405020304" pitchFamily="18" charset="0"/>
                        </a:rPr>
                        <a:t>boom</a:t>
                      </a:r>
                      <a:r>
                        <a:rPr lang="uz-Latn-UZ" sz="2400" baseline="0" dirty="0" smtClean="0">
                          <a:solidFill>
                            <a:schemeClr val="tx1">
                              <a:lumMod val="95000"/>
                              <a:lumOff val="5000"/>
                            </a:schemeClr>
                          </a:solidFill>
                          <a:latin typeface="Times New Roman" panose="02020603050405020304" pitchFamily="18" charset="0"/>
                          <a:cs typeface="Times New Roman" panose="02020603050405020304" pitchFamily="18" charset="0"/>
                        </a:rPr>
                        <a:t> – </a:t>
                      </a:r>
                      <a:r>
                        <a:rPr lang="uz-Latn-UZ" sz="2400" b="0" baseline="0" dirty="0" smtClean="0">
                          <a:solidFill>
                            <a:schemeClr val="tx1">
                              <a:lumMod val="95000"/>
                              <a:lumOff val="5000"/>
                            </a:schemeClr>
                          </a:solidFill>
                          <a:latin typeface="Times New Roman" panose="02020603050405020304" pitchFamily="18" charset="0"/>
                          <a:cs typeface="Times New Roman" panose="02020603050405020304" pitchFamily="18" charset="0"/>
                        </a:rPr>
                        <a:t>a good period for sellers</a:t>
                      </a:r>
                      <a:r>
                        <a:rPr lang="en-US" sz="2400" b="0" baseline="0" dirty="0" smtClean="0">
                          <a:solidFill>
                            <a:schemeClr val="tx1">
                              <a:lumMod val="95000"/>
                              <a:lumOff val="5000"/>
                            </a:schemeClr>
                          </a:solidFill>
                          <a:latin typeface="Times New Roman" panose="02020603050405020304" pitchFamily="18" charset="0"/>
                          <a:cs typeface="Times New Roman" panose="02020603050405020304" pitchFamily="18" charset="0"/>
                        </a:rPr>
                        <a:t>, when prices are rising quickly;</a:t>
                      </a:r>
                      <a:endParaRPr lang="ru-RU" sz="24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233323086"/>
                  </a:ext>
                </a:extLst>
              </a:tr>
              <a:tr h="684380">
                <a:tc vMerge="1">
                  <a:txBody>
                    <a:bodyPr/>
                    <a:lstStyle/>
                    <a:p>
                      <a:endParaRPr lang="ru-RU" dirty="0"/>
                    </a:p>
                  </a:txBody>
                  <a:tcPr/>
                </a:tc>
                <a:tc>
                  <a:txBody>
                    <a:bodyPr/>
                    <a:lstStyle/>
                    <a:p>
                      <a:r>
                        <a:rPr lang="uz-Latn-UZ" sz="2400" b="1" dirty="0" smtClean="0">
                          <a:solidFill>
                            <a:schemeClr val="tx1">
                              <a:lumMod val="95000"/>
                              <a:lumOff val="5000"/>
                            </a:schemeClr>
                          </a:solidFill>
                          <a:latin typeface="Times New Roman" panose="02020603050405020304" pitchFamily="18" charset="0"/>
                          <a:cs typeface="Times New Roman" panose="02020603050405020304" pitchFamily="18" charset="0"/>
                        </a:rPr>
                        <a:t>controls – </a:t>
                      </a:r>
                      <a:r>
                        <a:rPr lang="en-US" sz="2400" b="0" dirty="0" smtClean="0">
                          <a:solidFill>
                            <a:schemeClr val="tx1">
                              <a:lumMod val="95000"/>
                              <a:lumOff val="5000"/>
                            </a:schemeClr>
                          </a:solidFill>
                          <a:latin typeface="Times New Roman" panose="02020603050405020304" pitchFamily="18" charset="0"/>
                          <a:cs typeface="Times New Roman" panose="02020603050405020304" pitchFamily="18" charset="0"/>
                        </a:rPr>
                        <a:t>government</a:t>
                      </a:r>
                      <a:r>
                        <a:rPr lang="en-US" sz="2400" b="0" baseline="0" dirty="0" smtClean="0">
                          <a:solidFill>
                            <a:schemeClr val="tx1">
                              <a:lumMod val="95000"/>
                              <a:lumOff val="5000"/>
                            </a:schemeClr>
                          </a:solidFill>
                          <a:latin typeface="Times New Roman" panose="02020603050405020304" pitchFamily="18" charset="0"/>
                          <a:cs typeface="Times New Roman" panose="02020603050405020304" pitchFamily="18" charset="0"/>
                        </a:rPr>
                        <a:t> efforts to limit price increases;</a:t>
                      </a:r>
                      <a:endParaRPr lang="ru-RU" sz="24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20566918"/>
                  </a:ext>
                </a:extLst>
              </a:tr>
              <a:tr h="684380">
                <a:tc vMerge="1">
                  <a:txBody>
                    <a:bodyPr/>
                    <a:lstStyle/>
                    <a:p>
                      <a:endParaRPr lang="ru-RU" dirty="0"/>
                    </a:p>
                  </a:txBody>
                  <a:tcPr/>
                </a:tc>
                <a:tc>
                  <a:txBody>
                    <a:bodyPr/>
                    <a:lstStyle/>
                    <a:p>
                      <a:r>
                        <a:rPr lang="uz-Latn-UZ" sz="2400" b="1" dirty="0" smtClean="0">
                          <a:solidFill>
                            <a:schemeClr val="tx1">
                              <a:lumMod val="95000"/>
                              <a:lumOff val="5000"/>
                            </a:schemeClr>
                          </a:solidFill>
                          <a:latin typeface="Times New Roman" panose="02020603050405020304" pitchFamily="18" charset="0"/>
                          <a:cs typeface="Times New Roman" panose="02020603050405020304" pitchFamily="18" charset="0"/>
                        </a:rPr>
                        <a:t>cut</a:t>
                      </a:r>
                      <a:r>
                        <a:rPr lang="en-US" sz="2400" b="1" dirty="0" smtClean="0">
                          <a:solidFill>
                            <a:schemeClr val="tx1">
                              <a:lumMod val="95000"/>
                              <a:lumOff val="5000"/>
                            </a:schemeClr>
                          </a:solidFill>
                          <a:latin typeface="Times New Roman" panose="02020603050405020304" pitchFamily="18" charset="0"/>
                          <a:cs typeface="Times New Roman" panose="02020603050405020304" pitchFamily="18" charset="0"/>
                        </a:rPr>
                        <a:t> – </a:t>
                      </a:r>
                      <a:r>
                        <a:rPr lang="en-US" sz="2400" b="0" dirty="0" smtClean="0">
                          <a:solidFill>
                            <a:schemeClr val="tx1">
                              <a:lumMod val="95000"/>
                              <a:lumOff val="5000"/>
                            </a:schemeClr>
                          </a:solidFill>
                          <a:latin typeface="Times New Roman" panose="02020603050405020304" pitchFamily="18" charset="0"/>
                          <a:cs typeface="Times New Roman" panose="02020603050405020304" pitchFamily="18" charset="0"/>
                        </a:rPr>
                        <a:t>a reduction</a:t>
                      </a:r>
                      <a:r>
                        <a:rPr lang="en-US" sz="2400" b="0" baseline="0" dirty="0" smtClean="0">
                          <a:solidFill>
                            <a:schemeClr val="tx1">
                              <a:lumMod val="95000"/>
                              <a:lumOff val="5000"/>
                            </a:schemeClr>
                          </a:solidFill>
                          <a:latin typeface="Times New Roman" panose="02020603050405020304" pitchFamily="18" charset="0"/>
                          <a:cs typeface="Times New Roman" panose="02020603050405020304" pitchFamily="18" charset="0"/>
                        </a:rPr>
                        <a:t> in price;</a:t>
                      </a:r>
                      <a:r>
                        <a:rPr lang="en-US" sz="2400" b="0" dirty="0" smtClean="0">
                          <a:solidFill>
                            <a:schemeClr val="tx1">
                              <a:lumMod val="95000"/>
                              <a:lumOff val="5000"/>
                            </a:schemeClr>
                          </a:solidFill>
                          <a:latin typeface="Times New Roman" panose="02020603050405020304" pitchFamily="18" charset="0"/>
                          <a:cs typeface="Times New Roman" panose="02020603050405020304" pitchFamily="18" charset="0"/>
                        </a:rPr>
                        <a:t> </a:t>
                      </a:r>
                      <a:endParaRPr lang="ru-RU" sz="24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16893207"/>
                  </a:ext>
                </a:extLst>
              </a:tr>
              <a:tr h="684380">
                <a:tc vMerge="1">
                  <a:txBody>
                    <a:bodyPr/>
                    <a:lstStyle/>
                    <a:p>
                      <a:endParaRPr lang="ru-RU" dirty="0"/>
                    </a:p>
                  </a:txBody>
                  <a:tcPr/>
                </a:tc>
                <a:tc>
                  <a:txBody>
                    <a:bodyPr/>
                    <a:lstStyle/>
                    <a:p>
                      <a:r>
                        <a:rPr lang="uz-Latn-UZ" sz="2400" b="1" dirty="0" smtClean="0">
                          <a:solidFill>
                            <a:schemeClr val="tx1">
                              <a:lumMod val="95000"/>
                              <a:lumOff val="5000"/>
                            </a:schemeClr>
                          </a:solidFill>
                          <a:latin typeface="Times New Roman" panose="02020603050405020304" pitchFamily="18" charset="0"/>
                          <a:cs typeface="Times New Roman" panose="02020603050405020304" pitchFamily="18" charset="0"/>
                        </a:rPr>
                        <a:t>hike</a:t>
                      </a:r>
                      <a:r>
                        <a:rPr lang="en-US" sz="2400" b="1" dirty="0" smtClean="0">
                          <a:solidFill>
                            <a:schemeClr val="tx1">
                              <a:lumMod val="95000"/>
                              <a:lumOff val="5000"/>
                            </a:schemeClr>
                          </a:solidFill>
                          <a:latin typeface="Times New Roman" panose="02020603050405020304" pitchFamily="18" charset="0"/>
                          <a:cs typeface="Times New Roman" panose="02020603050405020304" pitchFamily="18" charset="0"/>
                        </a:rPr>
                        <a:t> – </a:t>
                      </a:r>
                      <a:r>
                        <a:rPr lang="en-US" sz="2400" b="0" dirty="0" smtClean="0">
                          <a:solidFill>
                            <a:schemeClr val="tx1">
                              <a:lumMod val="95000"/>
                              <a:lumOff val="5000"/>
                            </a:schemeClr>
                          </a:solidFill>
                          <a:latin typeface="Times New Roman" panose="02020603050405020304" pitchFamily="18" charset="0"/>
                          <a:cs typeface="Times New Roman" panose="02020603050405020304" pitchFamily="18" charset="0"/>
                        </a:rPr>
                        <a:t>an increase in price;</a:t>
                      </a:r>
                      <a:endParaRPr lang="ru-RU" sz="24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574511728"/>
                  </a:ext>
                </a:extLst>
              </a:tr>
              <a:tr h="684380">
                <a:tc vMerge="1">
                  <a:txBody>
                    <a:bodyPr/>
                    <a:lstStyle/>
                    <a:p>
                      <a:endParaRPr lang="ru-RU" dirty="0"/>
                    </a:p>
                  </a:txBody>
                  <a:tcPr/>
                </a:tc>
                <a:tc>
                  <a:txBody>
                    <a:bodyPr/>
                    <a:lstStyle/>
                    <a:p>
                      <a:r>
                        <a:rPr lang="uz-Latn-UZ" sz="2400" b="1" dirty="0" smtClean="0">
                          <a:solidFill>
                            <a:schemeClr val="tx1">
                              <a:lumMod val="95000"/>
                              <a:lumOff val="5000"/>
                            </a:schemeClr>
                          </a:solidFill>
                          <a:latin typeface="Times New Roman" panose="02020603050405020304" pitchFamily="18" charset="0"/>
                          <a:cs typeface="Times New Roman" panose="02020603050405020304" pitchFamily="18" charset="0"/>
                        </a:rPr>
                        <a:t>war</a:t>
                      </a:r>
                      <a:r>
                        <a:rPr lang="en-US" sz="2400" b="1" dirty="0" smtClean="0">
                          <a:solidFill>
                            <a:schemeClr val="tx1">
                              <a:lumMod val="95000"/>
                              <a:lumOff val="5000"/>
                            </a:schemeClr>
                          </a:solidFill>
                          <a:latin typeface="Times New Roman" panose="02020603050405020304" pitchFamily="18" charset="0"/>
                          <a:cs typeface="Times New Roman" panose="02020603050405020304" pitchFamily="18" charset="0"/>
                        </a:rPr>
                        <a:t> – </a:t>
                      </a:r>
                      <a:r>
                        <a:rPr lang="en-US" sz="2400" b="0" dirty="0" smtClean="0">
                          <a:solidFill>
                            <a:schemeClr val="tx1">
                              <a:lumMod val="95000"/>
                              <a:lumOff val="5000"/>
                            </a:schemeClr>
                          </a:solidFill>
                          <a:latin typeface="Times New Roman" panose="02020603050405020304" pitchFamily="18" charset="0"/>
                          <a:cs typeface="Times New Roman" panose="02020603050405020304" pitchFamily="18" charset="0"/>
                        </a:rPr>
                        <a:t>when competing companies reduce prices</a:t>
                      </a:r>
                      <a:r>
                        <a:rPr lang="en-US" sz="2400" b="0" baseline="0" dirty="0" smtClean="0">
                          <a:solidFill>
                            <a:schemeClr val="tx1">
                              <a:lumMod val="95000"/>
                              <a:lumOff val="5000"/>
                            </a:schemeClr>
                          </a:solidFill>
                          <a:latin typeface="Times New Roman" panose="02020603050405020304" pitchFamily="18" charset="0"/>
                          <a:cs typeface="Times New Roman" panose="02020603050405020304" pitchFamily="18" charset="0"/>
                        </a:rPr>
                        <a:t> in response to each other; </a:t>
                      </a:r>
                      <a:endParaRPr lang="ru-RU" sz="24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67091645"/>
                  </a:ext>
                </a:extLst>
              </a:tr>
              <a:tr h="684380">
                <a:tc vMerge="1">
                  <a:txBody>
                    <a:bodyPr/>
                    <a:lstStyle/>
                    <a:p>
                      <a:endParaRPr lang="ru-RU" dirty="0"/>
                    </a:p>
                  </a:txBody>
                  <a:tcPr/>
                </a:tc>
                <a:tc>
                  <a:txBody>
                    <a:bodyPr/>
                    <a:lstStyle/>
                    <a:p>
                      <a:r>
                        <a:rPr lang="uz-Latn-UZ" sz="2400" b="1" dirty="0" smtClean="0">
                          <a:solidFill>
                            <a:schemeClr val="tx1">
                              <a:lumMod val="95000"/>
                              <a:lumOff val="5000"/>
                            </a:schemeClr>
                          </a:solidFill>
                          <a:latin typeface="Times New Roman" panose="02020603050405020304" pitchFamily="18" charset="0"/>
                          <a:cs typeface="Times New Roman" panose="02020603050405020304" pitchFamily="18" charset="0"/>
                        </a:rPr>
                        <a:t>leader</a:t>
                      </a:r>
                      <a:r>
                        <a:rPr lang="en-US" sz="2400" b="1" dirty="0" smtClean="0">
                          <a:solidFill>
                            <a:schemeClr val="tx1">
                              <a:lumMod val="95000"/>
                              <a:lumOff val="5000"/>
                            </a:schemeClr>
                          </a:solidFill>
                          <a:latin typeface="Times New Roman" panose="02020603050405020304" pitchFamily="18" charset="0"/>
                          <a:cs typeface="Times New Roman" panose="02020603050405020304" pitchFamily="18" charset="0"/>
                        </a:rPr>
                        <a:t> – </a:t>
                      </a:r>
                      <a:r>
                        <a:rPr lang="en-US" sz="2400" b="0" dirty="0" smtClean="0">
                          <a:solidFill>
                            <a:schemeClr val="tx1">
                              <a:lumMod val="95000"/>
                              <a:lumOff val="5000"/>
                            </a:schemeClr>
                          </a:solidFill>
                          <a:latin typeface="Times New Roman" panose="02020603050405020304" pitchFamily="18" charset="0"/>
                          <a:cs typeface="Times New Roman" panose="02020603050405020304" pitchFamily="18" charset="0"/>
                        </a:rPr>
                        <a:t>a company that is first to reduce or increase prices; </a:t>
                      </a:r>
                      <a:endParaRPr lang="ru-RU" sz="24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76811761"/>
                  </a:ext>
                </a:extLst>
              </a:tr>
              <a:tr h="684380">
                <a:tc vMerge="1">
                  <a:txBody>
                    <a:bodyPr/>
                    <a:lstStyle/>
                    <a:p>
                      <a:endParaRPr lang="ru-RU" dirty="0"/>
                    </a:p>
                  </a:txBody>
                  <a:tcPr/>
                </a:tc>
                <a:tc>
                  <a:txBody>
                    <a:bodyPr/>
                    <a:lstStyle/>
                    <a:p>
                      <a:r>
                        <a:rPr lang="uz-Latn-UZ" sz="2400" b="1" dirty="0" smtClean="0">
                          <a:solidFill>
                            <a:schemeClr val="tx1">
                              <a:lumMod val="95000"/>
                              <a:lumOff val="5000"/>
                            </a:schemeClr>
                          </a:solidFill>
                          <a:latin typeface="Times New Roman" panose="02020603050405020304" pitchFamily="18" charset="0"/>
                          <a:cs typeface="Times New Roman" panose="02020603050405020304" pitchFamily="18" charset="0"/>
                        </a:rPr>
                        <a:t>tag</a:t>
                      </a:r>
                      <a:r>
                        <a:rPr lang="en-US" sz="2400" b="1" dirty="0" smtClean="0">
                          <a:solidFill>
                            <a:schemeClr val="tx1">
                              <a:lumMod val="95000"/>
                              <a:lumOff val="5000"/>
                            </a:schemeClr>
                          </a:solidFill>
                          <a:latin typeface="Times New Roman" panose="02020603050405020304" pitchFamily="18" charset="0"/>
                          <a:cs typeface="Times New Roman" panose="02020603050405020304" pitchFamily="18" charset="0"/>
                        </a:rPr>
                        <a:t> – </a:t>
                      </a:r>
                      <a:r>
                        <a:rPr lang="en-US" sz="2400" b="0" dirty="0" smtClean="0">
                          <a:solidFill>
                            <a:schemeClr val="tx1">
                              <a:lumMod val="95000"/>
                              <a:lumOff val="5000"/>
                            </a:schemeClr>
                          </a:solidFill>
                          <a:latin typeface="Times New Roman" panose="02020603050405020304" pitchFamily="18" charset="0"/>
                          <a:cs typeface="Times New Roman" panose="02020603050405020304" pitchFamily="18" charset="0"/>
                        </a:rPr>
                        <a:t>label attached to goods,</a:t>
                      </a:r>
                      <a:r>
                        <a:rPr lang="en-US" sz="2400" b="0" baseline="0" dirty="0" smtClean="0">
                          <a:solidFill>
                            <a:schemeClr val="tx1">
                              <a:lumMod val="95000"/>
                              <a:lumOff val="5000"/>
                            </a:schemeClr>
                          </a:solidFill>
                          <a:latin typeface="Times New Roman" panose="02020603050405020304" pitchFamily="18" charset="0"/>
                          <a:cs typeface="Times New Roman" panose="02020603050405020304" pitchFamily="18" charset="0"/>
                        </a:rPr>
                        <a:t> showing the price; also means ‘price’.</a:t>
                      </a:r>
                      <a:endParaRPr lang="ru-RU" sz="24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081489527"/>
                  </a:ext>
                </a:extLst>
              </a:tr>
            </a:tbl>
          </a:graphicData>
        </a:graphic>
      </p:graphicFrame>
    </p:spTree>
    <p:extLst>
      <p:ext uri="{BB962C8B-B14F-4D97-AF65-F5344CB8AC3E}">
        <p14:creationId xmlns:p14="http://schemas.microsoft.com/office/powerpoint/2010/main" val="1976814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1064941" y="1337218"/>
            <a:ext cx="6265926" cy="5733355"/>
          </a:xfrm>
        </p:spPr>
        <p:txBody>
          <a:bodyPr>
            <a:noAutofit/>
          </a:bodyPr>
          <a:lstStyle/>
          <a:p>
            <a:pPr marL="0" indent="0" algn="just">
              <a:lnSpc>
                <a:spcPct val="100000"/>
              </a:lnSpc>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upmarket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more</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expensive</a:t>
            </a:r>
            <a:r>
              <a:rPr lang="en-US" sz="2400" dirty="0">
                <a:solidFill>
                  <a:schemeClr val="tx2">
                    <a:lumMod val="75000"/>
                  </a:schemeClr>
                </a:solidFill>
                <a:latin typeface="Times New Roman" panose="02020603050405020304" pitchFamily="18" charset="0"/>
                <a:cs typeface="Times New Roman" panose="02020603050405020304" pitchFamily="18" charset="0"/>
              </a:rPr>
              <a:t> or appealing to a wealthy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section</a:t>
            </a:r>
            <a:r>
              <a:rPr lang="en-US" sz="2400" dirty="0">
                <a:solidFill>
                  <a:schemeClr val="tx2">
                    <a:lumMod val="75000"/>
                  </a:schemeClr>
                </a:solidFill>
                <a:latin typeface="Times New Roman" panose="02020603050405020304" pitchFamily="18" charset="0"/>
                <a:cs typeface="Times New Roman" panose="02020603050405020304" pitchFamily="18" charset="0"/>
              </a:rPr>
              <a:t> of the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population;</a:t>
            </a:r>
          </a:p>
          <a:p>
            <a:pPr marL="0" indent="0" algn="just">
              <a:lnSpc>
                <a:spcPct val="100000"/>
              </a:lnSpc>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high-end (</a:t>
            </a:r>
            <a:r>
              <a:rPr lang="en-US" sz="2400" b="1" dirty="0">
                <a:solidFill>
                  <a:schemeClr val="tx2">
                    <a:lumMod val="75000"/>
                  </a:schemeClr>
                </a:solidFill>
                <a:latin typeface="Times New Roman" panose="02020603050405020304" pitchFamily="18" charset="0"/>
                <a:cs typeface="Times New Roman" panose="02020603050405020304" pitchFamily="18" charset="0"/>
              </a:rPr>
              <a:t>top-end) – </a:t>
            </a:r>
            <a:r>
              <a:rPr lang="en-US" sz="2400" dirty="0">
                <a:solidFill>
                  <a:schemeClr val="tx2">
                    <a:lumMod val="75000"/>
                  </a:schemeClr>
                </a:solidFill>
                <a:latin typeface="Times New Roman" panose="02020603050405020304" pitchFamily="18" charset="0"/>
                <a:cs typeface="Times New Roman" panose="02020603050405020304" pitchFamily="18" charset="0"/>
              </a:rPr>
              <a:t>intended for people who want very good quality products and who do not mind how much they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cost;</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a:p>
            <a:pPr marL="0" indent="0" algn="just">
              <a:lnSpc>
                <a:spcPct val="100000"/>
              </a:lnSpc>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down market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cheaper </a:t>
            </a:r>
            <a:r>
              <a:rPr lang="en-US" sz="2400" dirty="0">
                <a:solidFill>
                  <a:schemeClr val="tx2">
                    <a:lumMod val="75000"/>
                  </a:schemeClr>
                </a:solidFill>
                <a:latin typeface="Times New Roman" panose="02020603050405020304" pitchFamily="18" charset="0"/>
                <a:cs typeface="Times New Roman" panose="02020603050405020304" pitchFamily="18" charset="0"/>
              </a:rPr>
              <a:t>or appealing to a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less</a:t>
            </a:r>
            <a:r>
              <a:rPr lang="en-US" sz="2400" dirty="0">
                <a:solidFill>
                  <a:schemeClr val="tx2">
                    <a:lumMod val="75000"/>
                  </a:schemeClr>
                </a:solidFill>
                <a:latin typeface="Times New Roman" panose="02020603050405020304" pitchFamily="18" charset="0"/>
                <a:cs typeface="Times New Roman" panose="02020603050405020304" pitchFamily="18" charset="0"/>
              </a:rPr>
              <a:t> wealthy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section</a:t>
            </a:r>
            <a:r>
              <a:rPr lang="en-US" sz="2400" dirty="0">
                <a:solidFill>
                  <a:schemeClr val="tx2">
                    <a:lumMod val="75000"/>
                  </a:schemeClr>
                </a:solidFill>
                <a:latin typeface="Times New Roman" panose="02020603050405020304" pitchFamily="18" charset="0"/>
                <a:cs typeface="Times New Roman" panose="02020603050405020304" pitchFamily="18" charset="0"/>
              </a:rPr>
              <a:t> of the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population;</a:t>
            </a:r>
          </a:p>
          <a:p>
            <a:pPr marL="0" indent="0" algn="just">
              <a:lnSpc>
                <a:spcPct val="100000"/>
              </a:lnSpc>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low-end (bottom-end)</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 </a:t>
            </a:r>
            <a:r>
              <a:rPr lang="en-US" sz="2400" dirty="0">
                <a:solidFill>
                  <a:schemeClr val="tx2">
                    <a:lumMod val="75000"/>
                  </a:schemeClr>
                </a:solidFill>
                <a:latin typeface="Times New Roman" panose="02020603050405020304" pitchFamily="18" charset="0"/>
                <a:cs typeface="Times New Roman" panose="02020603050405020304" pitchFamily="18" charset="0"/>
              </a:rPr>
              <a:t>type of pricing method where a business sets a comparatively low price in order to enhance the demand for its product among consumers, as well as its competitive position in the market</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7004" y="556631"/>
            <a:ext cx="3441545" cy="2655285"/>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7005" y="3538537"/>
            <a:ext cx="3441544" cy="25811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866615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5257296" y="705545"/>
            <a:ext cx="6414184" cy="4646743"/>
          </a:xfrm>
        </p:spPr>
        <p:txBody>
          <a:bodyPr>
            <a:noAutofit/>
          </a:bodyPr>
          <a:lstStyle/>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entry-level</a:t>
            </a: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 –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is used to describe low-cost versions of products such as cars or computers that are suitable for people who have no previous experience or knowledge of them; the cheapest or simplest version of a particular product or service;</a:t>
            </a:r>
            <a:endParaRPr lang="en-US" sz="2400" b="1"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mid-range</a:t>
            </a: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 -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y</a:t>
            </a:r>
            <a:r>
              <a:rPr lang="en-US" sz="2400" dirty="0" err="1" smtClean="0">
                <a:solidFill>
                  <a:schemeClr val="tx2">
                    <a:lumMod val="75000"/>
                  </a:schemeClr>
                </a:solidFill>
                <a:latin typeface="Times New Roman" panose="02020603050405020304" pitchFamily="18" charset="0"/>
                <a:cs typeface="Times New Roman" panose="02020603050405020304" pitchFamily="18" charset="0"/>
              </a:rPr>
              <a:t>ou</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can use </a:t>
            </a:r>
            <a:r>
              <a:rPr lang="en-US" sz="2400" b="1" dirty="0">
                <a:solidFill>
                  <a:schemeClr val="tx2">
                    <a:lumMod val="75000"/>
                  </a:schemeClr>
                </a:solidFill>
                <a:latin typeface="Times New Roman" panose="02020603050405020304" pitchFamily="18" charset="0"/>
                <a:cs typeface="Times New Roman" panose="02020603050405020304" pitchFamily="18" charset="0"/>
              </a:rPr>
              <a:t>mid-range</a:t>
            </a:r>
            <a:r>
              <a:rPr lang="en-US" sz="2400" dirty="0">
                <a:solidFill>
                  <a:schemeClr val="tx2">
                    <a:lumMod val="75000"/>
                  </a:schemeClr>
                </a:solidFill>
                <a:latin typeface="Times New Roman" panose="02020603050405020304" pitchFamily="18" charset="0"/>
                <a:cs typeface="Times New Roman" panose="02020603050405020304" pitchFamily="18" charset="0"/>
              </a:rPr>
              <a:t> to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describe</a:t>
            </a:r>
            <a:r>
              <a:rPr lang="en-US" sz="2400" dirty="0">
                <a:solidFill>
                  <a:schemeClr val="tx2">
                    <a:lumMod val="75000"/>
                  </a:schemeClr>
                </a:solidFill>
                <a:latin typeface="Times New Roman" panose="02020603050405020304" pitchFamily="18" charset="0"/>
                <a:cs typeface="Times New Roman" panose="02020603050405020304" pitchFamily="18" charset="0"/>
              </a:rPr>
              <a:t> products or services which are neither the most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expensive</a:t>
            </a:r>
            <a:r>
              <a:rPr lang="en-US" sz="2400" dirty="0">
                <a:solidFill>
                  <a:schemeClr val="tx2">
                    <a:lumMod val="75000"/>
                  </a:schemeClr>
                </a:solidFill>
                <a:latin typeface="Times New Roman" panose="02020603050405020304" pitchFamily="18" charset="0"/>
                <a:cs typeface="Times New Roman" panose="02020603050405020304" pitchFamily="18" charset="0"/>
              </a:rPr>
              <a:t> nor the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cheapest</a:t>
            </a:r>
            <a:r>
              <a:rPr lang="en-US" sz="2400" dirty="0">
                <a:solidFill>
                  <a:schemeClr val="tx2">
                    <a:lumMod val="75000"/>
                  </a:schemeClr>
                </a:solidFill>
                <a:latin typeface="Times New Roman" panose="02020603050405020304" pitchFamily="18" charset="0"/>
                <a:cs typeface="Times New Roman" panose="02020603050405020304" pitchFamily="18" charset="0"/>
              </a:rPr>
              <a:t> of their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type;</a:t>
            </a:r>
            <a:endParaRPr lang="en-US" sz="2400" b="1"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trade up</a:t>
            </a: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if someone</a:t>
            </a:r>
            <a:r>
              <a:rPr lang="en-US" sz="2400" dirty="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trades</a:t>
            </a:r>
            <a:r>
              <a:rPr lang="en-US" sz="2400" dirty="0">
                <a:latin typeface="Times New Roman" panose="02020603050405020304" pitchFamily="18" charset="0"/>
                <a:cs typeface="Times New Roman" panose="02020603050405020304" pitchFamily="18" charset="0"/>
              </a:rPr>
              <a:t> up, they sell something such as their car or their house and </a:t>
            </a:r>
            <a:r>
              <a:rPr lang="uz-Latn-UZ" sz="2400" dirty="0" smtClean="0">
                <a:latin typeface="Times New Roman" panose="02020603050405020304" pitchFamily="18" charset="0"/>
                <a:cs typeface="Times New Roman" panose="02020603050405020304" pitchFamily="18" charset="0"/>
              </a:rPr>
              <a:t>buy</a:t>
            </a:r>
            <a:r>
              <a:rPr lang="en-US" sz="2400" dirty="0">
                <a:latin typeface="Times New Roman" panose="02020603050405020304" pitchFamily="18" charset="0"/>
                <a:cs typeface="Times New Roman" panose="02020603050405020304" pitchFamily="18" charset="0"/>
              </a:rPr>
              <a:t> a more expensive </a:t>
            </a:r>
            <a:r>
              <a:rPr lang="en-US" sz="2400" dirty="0" smtClean="0">
                <a:latin typeface="Times New Roman" panose="02020603050405020304" pitchFamily="18" charset="0"/>
                <a:cs typeface="Times New Roman" panose="02020603050405020304" pitchFamily="18" charset="0"/>
              </a:rPr>
              <a:t>one;</a:t>
            </a:r>
            <a:endParaRPr lang="en-US"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trade down</a:t>
            </a: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rPr>
              <a:t>to </a:t>
            </a:r>
            <a:r>
              <a:rPr lang="uz-Latn-UZ" sz="2400" dirty="0" smtClean="0">
                <a:latin typeface="Times New Roman" panose="02020603050405020304" pitchFamily="18" charset="0"/>
                <a:cs typeface="Times New Roman" panose="02020603050405020304" pitchFamily="18" charset="0"/>
              </a:rPr>
              <a:t>spend</a:t>
            </a:r>
            <a:r>
              <a:rPr lang="en-US" sz="2400" dirty="0">
                <a:latin typeface="Times New Roman" panose="02020603050405020304" pitchFamily="18" charset="0"/>
                <a:cs typeface="Times New Roman" panose="02020603050405020304" pitchFamily="18" charset="0"/>
              </a:rPr>
              <a:t> less </a:t>
            </a:r>
            <a:r>
              <a:rPr lang="uz-Latn-UZ" sz="2400" dirty="0" smtClean="0">
                <a:latin typeface="Times New Roman" panose="02020603050405020304" pitchFamily="18" charset="0"/>
                <a:cs typeface="Times New Roman" panose="02020603050405020304" pitchFamily="18" charset="0"/>
              </a:rPr>
              <a:t>money</a:t>
            </a:r>
            <a:r>
              <a:rPr lang="en-US" sz="2400" dirty="0">
                <a:latin typeface="Times New Roman" panose="02020603050405020304" pitchFamily="18" charset="0"/>
                <a:cs typeface="Times New Roman" panose="02020603050405020304" pitchFamily="18" charset="0"/>
              </a:rPr>
              <a:t> when you </a:t>
            </a:r>
            <a:r>
              <a:rPr lang="uz-Latn-UZ" sz="2400" dirty="0" smtClean="0">
                <a:latin typeface="Times New Roman" panose="02020603050405020304" pitchFamily="18" charset="0"/>
                <a:cs typeface="Times New Roman" panose="02020603050405020304" pitchFamily="18" charset="0"/>
              </a:rPr>
              <a:t>buy</a:t>
            </a:r>
            <a:r>
              <a:rPr lang="en-US" sz="2400" dirty="0">
                <a:latin typeface="Times New Roman" panose="02020603050405020304" pitchFamily="18" charset="0"/>
                <a:cs typeface="Times New Roman" panose="02020603050405020304" pitchFamily="18" charset="0"/>
              </a:rPr>
              <a:t> things than you did </a:t>
            </a:r>
            <a:r>
              <a:rPr lang="en-US" sz="2400" dirty="0" smtClean="0">
                <a:latin typeface="Times New Roman" panose="02020603050405020304" pitchFamily="18" charset="0"/>
                <a:cs typeface="Times New Roman" panose="02020603050405020304" pitchFamily="18" charset="0"/>
              </a:rPr>
              <a:t>before.</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547" y="705545"/>
            <a:ext cx="3645721" cy="2552005"/>
          </a:xfrm>
          <a:prstGeom prst="rect">
            <a:avLst/>
          </a:prstGeom>
          <a:ln>
            <a:noFill/>
          </a:ln>
          <a:effectLst>
            <a:outerShdw blurRad="292100" dist="139700" dir="2700000" algn="tl" rotWithShape="0">
              <a:srgbClr val="333333">
                <a:alpha val="65000"/>
              </a:srgbClr>
            </a:outerShdw>
          </a:effectLst>
        </p:spPr>
      </p:pic>
      <p:pic>
        <p:nvPicPr>
          <p:cNvPr id="2052" name="Picture 4" descr="Shu kabi tasvirla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6940" y="3581400"/>
            <a:ext cx="3615328" cy="2476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6376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1143000" y="1162050"/>
            <a:ext cx="10629900" cy="6096000"/>
          </a:xfrm>
        </p:spPr>
        <p:txBody>
          <a:bodyPr>
            <a:normAutofit/>
          </a:bodyPr>
          <a:lstStyle/>
          <a:p>
            <a:pPr marL="0" indent="0" algn="just">
              <a:buNone/>
            </a:pPr>
            <a:r>
              <a:rPr lang="en-US" sz="2400" dirty="0" smtClean="0">
                <a:latin typeface="Times New Roman" panose="02020603050405020304" pitchFamily="18" charset="0"/>
                <a:cs typeface="Times New Roman" panose="02020603050405020304" pitchFamily="18" charset="0"/>
              </a:rPr>
              <a:t>	Products </a:t>
            </a:r>
            <a:r>
              <a:rPr lang="en-US" sz="2400" dirty="0">
                <a:latin typeface="Times New Roman" panose="02020603050405020304" pitchFamily="18" charset="0"/>
                <a:cs typeface="Times New Roman" panose="02020603050405020304" pitchFamily="18" charset="0"/>
              </a:rPr>
              <a:t>exist in different </a:t>
            </a:r>
            <a:r>
              <a:rPr lang="en-US" sz="2400" b="1" dirty="0">
                <a:latin typeface="Times New Roman" panose="02020603050405020304" pitchFamily="18" charset="0"/>
                <a:cs typeface="Times New Roman" panose="02020603050405020304" pitchFamily="18" charset="0"/>
              </a:rPr>
              <a:t>models</a:t>
            </a:r>
            <a:r>
              <a:rPr lang="en-US" sz="2400" dirty="0">
                <a:latin typeface="Times New Roman" panose="02020603050405020304" pitchFamily="18" charset="0"/>
                <a:cs typeface="Times New Roman" panose="02020603050405020304" pitchFamily="18" charset="0"/>
              </a:rPr>
              <a:t>. Take skis for example. Some are </a:t>
            </a:r>
            <a:r>
              <a:rPr lang="en-US" sz="2400" b="1" dirty="0">
                <a:latin typeface="Times New Roman" panose="02020603050405020304" pitchFamily="18" charset="0"/>
                <a:cs typeface="Times New Roman" panose="02020603050405020304" pitchFamily="18" charset="0"/>
              </a:rPr>
              <a:t>basic </a:t>
            </a:r>
            <a:r>
              <a:rPr lang="en-US" sz="2400" dirty="0">
                <a:latin typeface="Times New Roman" panose="02020603050405020304" pitchFamily="18" charset="0"/>
                <a:cs typeface="Times New Roman" panose="02020603050405020304" pitchFamily="18" charset="0"/>
              </a:rPr>
              <a:t>and </a:t>
            </a:r>
            <a:r>
              <a:rPr lang="en-US" sz="2400" dirty="0" smtClean="0">
                <a:latin typeface="Times New Roman" panose="02020603050405020304" pitchFamily="18" charset="0"/>
                <a:cs typeface="Times New Roman" panose="02020603050405020304" pitchFamily="18" charset="0"/>
              </a:rPr>
              <a:t>others more </a:t>
            </a:r>
            <a:r>
              <a:rPr lang="en-US" sz="2400" b="1" dirty="0" smtClean="0">
                <a:latin typeface="Times New Roman" panose="02020603050405020304" pitchFamily="18" charset="0"/>
                <a:cs typeface="Times New Roman" panose="02020603050405020304" pitchFamily="18" charset="0"/>
              </a:rPr>
              <a:t>sophisticated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exclusive</a:t>
            </a:r>
            <a:r>
              <a:rPr lang="en-US" sz="2400" dirty="0">
                <a:latin typeface="Times New Roman" panose="02020603050405020304" pitchFamily="18" charset="0"/>
                <a:cs typeface="Times New Roman" panose="02020603050405020304" pitchFamily="18" charset="0"/>
              </a:rPr>
              <a:t>. The cheapest skis are </a:t>
            </a:r>
            <a:r>
              <a:rPr lang="en-US" sz="2400" b="1" dirty="0">
                <a:latin typeface="Times New Roman" panose="02020603050405020304" pitchFamily="18" charset="0"/>
                <a:cs typeface="Times New Roman" panose="02020603050405020304" pitchFamily="18" charset="0"/>
              </a:rPr>
              <a:t>low-end </a:t>
            </a:r>
            <a:r>
              <a:rPr lang="en-US" sz="2400" dirty="0">
                <a:latin typeface="Times New Roman" panose="02020603050405020304" pitchFamily="18" charset="0"/>
                <a:cs typeface="Times New Roman" panose="02020603050405020304" pitchFamily="18" charset="0"/>
              </a:rPr>
              <a:t>or </a:t>
            </a:r>
            <a:r>
              <a:rPr lang="en-US" sz="2400" b="1" dirty="0">
                <a:latin typeface="Times New Roman" panose="02020603050405020304" pitchFamily="18" charset="0"/>
                <a:cs typeface="Times New Roman" panose="02020603050405020304" pitchFamily="18" charset="0"/>
              </a:rPr>
              <a:t>bottom-end</a:t>
            </a:r>
            <a:r>
              <a:rPr lang="en-US" sz="2400" dirty="0">
                <a:latin typeface="Times New Roman" panose="02020603050405020304" pitchFamily="18" charset="0"/>
                <a:cs typeface="Times New Roman" panose="02020603050405020304" pitchFamily="18" charset="0"/>
              </a:rPr>
              <a:t>. The most </a:t>
            </a:r>
            <a:r>
              <a:rPr lang="en-US" sz="2400" dirty="0" smtClean="0">
                <a:latin typeface="Times New Roman" panose="02020603050405020304" pitchFamily="18" charset="0"/>
                <a:cs typeface="Times New Roman" panose="02020603050405020304" pitchFamily="18" charset="0"/>
              </a:rPr>
              <a:t>expensive ones </a:t>
            </a:r>
            <a:r>
              <a:rPr lang="en-US" sz="2400" dirty="0">
                <a:latin typeface="Times New Roman" panose="02020603050405020304" pitchFamily="18" charset="0"/>
                <a:cs typeface="Times New Roman" panose="02020603050405020304" pitchFamily="18" charset="0"/>
              </a:rPr>
              <a:t>are </a:t>
            </a:r>
            <a:r>
              <a:rPr lang="en-US" sz="2400" b="1" dirty="0">
                <a:latin typeface="Times New Roman" panose="02020603050405020304" pitchFamily="18" charset="0"/>
                <a:cs typeface="Times New Roman" panose="02020603050405020304" pitchFamily="18" charset="0"/>
              </a:rPr>
              <a:t>high-end</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top-end </a:t>
            </a:r>
            <a:r>
              <a:rPr lang="en-US" sz="2400" dirty="0">
                <a:latin typeface="Times New Roman" panose="02020603050405020304" pitchFamily="18" charset="0"/>
                <a:cs typeface="Times New Roman" panose="02020603050405020304" pitchFamily="18" charset="0"/>
              </a:rPr>
              <a:t>or </a:t>
            </a:r>
            <a:r>
              <a:rPr lang="en-US" sz="2400" b="1" dirty="0">
                <a:latin typeface="Times New Roman" panose="02020603050405020304" pitchFamily="18" charset="0"/>
                <a:cs typeface="Times New Roman" panose="02020603050405020304" pitchFamily="18" charset="0"/>
              </a:rPr>
              <a:t>premium </a:t>
            </a:r>
            <a:r>
              <a:rPr lang="en-US" sz="2400" dirty="0">
                <a:latin typeface="Times New Roman" panose="02020603050405020304" pitchFamily="18" charset="0"/>
                <a:cs typeface="Times New Roman" panose="02020603050405020304" pitchFamily="18" charset="0"/>
              </a:rPr>
              <a:t>products – designed for very experienced users (or </a:t>
            </a:r>
            <a:r>
              <a:rPr lang="en-US" sz="2400" dirty="0" smtClean="0">
                <a:latin typeface="Times New Roman" panose="02020603050405020304" pitchFamily="18" charset="0"/>
                <a:cs typeface="Times New Roman" panose="02020603050405020304" pitchFamily="18" charset="0"/>
              </a:rPr>
              <a:t>people with </a:t>
            </a:r>
            <a:r>
              <a:rPr lang="en-US" sz="2400" dirty="0">
                <a:latin typeface="Times New Roman" panose="02020603050405020304" pitchFamily="18" charset="0"/>
                <a:cs typeface="Times New Roman" panose="02020603050405020304" pitchFamily="18" charset="0"/>
              </a:rPr>
              <a:t>a lot of money!). The cheapest </a:t>
            </a:r>
            <a:r>
              <a:rPr lang="en-US" sz="2400" b="1" dirty="0">
                <a:latin typeface="Times New Roman" panose="02020603050405020304" pitchFamily="18" charset="0"/>
                <a:cs typeface="Times New Roman" panose="02020603050405020304" pitchFamily="18" charset="0"/>
              </a:rPr>
              <a:t>entry-level </a:t>
            </a:r>
            <a:r>
              <a:rPr lang="en-US" sz="2400" dirty="0">
                <a:latin typeface="Times New Roman" panose="02020603050405020304" pitchFamily="18" charset="0"/>
                <a:cs typeface="Times New Roman" panose="02020603050405020304" pitchFamily="18" charset="0"/>
              </a:rPr>
              <a:t>skis are intended for beginners who have </a:t>
            </a:r>
            <a:r>
              <a:rPr lang="en-US" sz="2400" dirty="0" smtClean="0">
                <a:latin typeface="Times New Roman" panose="02020603050405020304" pitchFamily="18" charset="0"/>
                <a:cs typeface="Times New Roman" panose="02020603050405020304" pitchFamily="18" charset="0"/>
              </a:rPr>
              <a:t>never bought </a:t>
            </a:r>
            <a:r>
              <a:rPr lang="en-US" sz="2400" dirty="0">
                <a:latin typeface="Times New Roman" panose="02020603050405020304" pitchFamily="18" charset="0"/>
                <a:cs typeface="Times New Roman" panose="02020603050405020304" pitchFamily="18" charset="0"/>
              </a:rPr>
              <a:t>skis before. Those in between are </a:t>
            </a:r>
            <a:r>
              <a:rPr lang="en-US" sz="2400" b="1" dirty="0">
                <a:latin typeface="Times New Roman" panose="02020603050405020304" pitchFamily="18" charset="0"/>
                <a:cs typeface="Times New Roman" panose="02020603050405020304" pitchFamily="18" charset="0"/>
              </a:rPr>
              <a:t>mid-range</a:t>
            </a:r>
            <a:r>
              <a:rPr lang="en-US" sz="2400" dirty="0">
                <a:latin typeface="Times New Roman" panose="02020603050405020304" pitchFamily="18" charset="0"/>
                <a:cs typeface="Times New Roman" panose="02020603050405020304" pitchFamily="18" charset="0"/>
              </a:rPr>
              <a:t>. When you buy more sophisticated skis </a:t>
            </a:r>
            <a:r>
              <a:rPr lang="en-US" sz="2400" dirty="0" smtClean="0">
                <a:latin typeface="Times New Roman" panose="02020603050405020304" pitchFamily="18" charset="0"/>
                <a:cs typeface="Times New Roman" panose="02020603050405020304" pitchFamily="18" charset="0"/>
              </a:rPr>
              <a:t>to replace </a:t>
            </a:r>
            <a:r>
              <a:rPr lang="en-US" sz="2400" dirty="0">
                <a:latin typeface="Times New Roman" panose="02020603050405020304" pitchFamily="18" charset="0"/>
                <a:cs typeface="Times New Roman" panose="02020603050405020304" pitchFamily="18" charset="0"/>
              </a:rPr>
              <a:t>basic ones, you </a:t>
            </a:r>
            <a:r>
              <a:rPr lang="en-US" sz="2400" b="1" dirty="0">
                <a:latin typeface="Times New Roman" panose="02020603050405020304" pitchFamily="18" charset="0"/>
                <a:cs typeface="Times New Roman" panose="02020603050405020304" pitchFamily="18" charset="0"/>
              </a:rPr>
              <a:t>trade up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move upmarket</a:t>
            </a:r>
            <a:r>
              <a:rPr lang="en-US" sz="2400" dirty="0">
                <a:latin typeface="Times New Roman" panose="02020603050405020304" pitchFamily="18" charset="0"/>
                <a:cs typeface="Times New Roman" panose="02020603050405020304" pitchFamily="18" charset="0"/>
              </a:rPr>
              <a:t>.</a:t>
            </a:r>
          </a:p>
          <a:p>
            <a:pPr marL="0" indent="0" algn="just">
              <a:buNone/>
            </a:pPr>
            <a:r>
              <a:rPr lang="en-US" sz="2400" dirty="0" smtClean="0">
                <a:latin typeface="Times New Roman" panose="02020603050405020304" pitchFamily="18" charset="0"/>
                <a:cs typeface="Times New Roman" panose="02020603050405020304" pitchFamily="18" charset="0"/>
              </a:rPr>
              <a:t>	If </a:t>
            </a:r>
            <a:r>
              <a:rPr lang="en-US" sz="2400" dirty="0">
                <a:latin typeface="Times New Roman" panose="02020603050405020304" pitchFamily="18" charset="0"/>
                <a:cs typeface="Times New Roman" panose="02020603050405020304" pitchFamily="18" charset="0"/>
              </a:rPr>
              <a:t>you buy cheaper skis after buying more expensive ones, you </a:t>
            </a:r>
            <a:r>
              <a:rPr lang="en-US" sz="2400" b="1" dirty="0">
                <a:latin typeface="Times New Roman" panose="02020603050405020304" pitchFamily="18" charset="0"/>
                <a:cs typeface="Times New Roman" panose="02020603050405020304" pitchFamily="18" charset="0"/>
              </a:rPr>
              <a:t>trade down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move </a:t>
            </a:r>
            <a:r>
              <a:rPr lang="en-US" sz="2400" b="1" dirty="0" err="1">
                <a:latin typeface="Times New Roman" panose="02020603050405020304" pitchFamily="18" charset="0"/>
                <a:cs typeface="Times New Roman" panose="02020603050405020304" pitchFamily="18" charset="0"/>
              </a:rPr>
              <a:t>downmarket</a:t>
            </a:r>
            <a:r>
              <a:rPr lang="en-US" sz="2400" dirty="0" smtClean="0">
                <a:latin typeface="Times New Roman" panose="02020603050405020304" pitchFamily="18" charset="0"/>
                <a:cs typeface="Times New Roman" panose="02020603050405020304" pitchFamily="18" charset="0"/>
              </a:rPr>
              <a:t>. To </a:t>
            </a:r>
            <a:r>
              <a:rPr lang="en-US" sz="2400" dirty="0">
                <a:latin typeface="Times New Roman" panose="02020603050405020304" pitchFamily="18" charset="0"/>
                <a:cs typeface="Times New Roman" panose="02020603050405020304" pitchFamily="18" charset="0"/>
              </a:rPr>
              <a:t>say that something is </a:t>
            </a:r>
            <a:r>
              <a:rPr lang="en-US" sz="2400" b="1" dirty="0" err="1">
                <a:latin typeface="Times New Roman" panose="02020603050405020304" pitchFamily="18" charset="0"/>
                <a:cs typeface="Times New Roman" panose="02020603050405020304" pitchFamily="18" charset="0"/>
              </a:rPr>
              <a:t>downmarket</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often </a:t>
            </a:r>
            <a:r>
              <a:rPr lang="en-US" sz="2400" dirty="0" smtClean="0">
                <a:latin typeface="Times New Roman" panose="02020603050405020304" pitchFamily="18" charset="0"/>
                <a:cs typeface="Times New Roman" panose="02020603050405020304" pitchFamily="18" charset="0"/>
              </a:rPr>
              <a:t>shows disapproval</a:t>
            </a:r>
            <a:r>
              <a:rPr lang="en-US" sz="2400" dirty="0">
                <a:latin typeface="Times New Roman" panose="02020603050405020304" pitchFamily="18" charset="0"/>
                <a:cs typeface="Times New Roman" panose="02020603050405020304" pitchFamily="18" charset="0"/>
              </a:rPr>
              <a:t>. For example, if a publisher </a:t>
            </a:r>
            <a:r>
              <a:rPr lang="en-US" sz="2400" b="1" dirty="0">
                <a:latin typeface="Times New Roman" panose="02020603050405020304" pitchFamily="18" charset="0"/>
                <a:cs typeface="Times New Roman" panose="02020603050405020304" pitchFamily="18" charset="0"/>
              </a:rPr>
              <a:t>takes </a:t>
            </a:r>
            <a:r>
              <a:rPr lang="en-US" sz="2400" dirty="0" smtClean="0">
                <a:latin typeface="Times New Roman" panose="02020603050405020304" pitchFamily="18" charset="0"/>
                <a:cs typeface="Times New Roman" panose="02020603050405020304" pitchFamily="18" charset="0"/>
              </a:rPr>
              <a:t>a newspaper </a:t>
            </a:r>
            <a:r>
              <a:rPr lang="en-US" sz="2400" b="1" dirty="0" err="1">
                <a:latin typeface="Times New Roman" panose="02020603050405020304" pitchFamily="18" charset="0"/>
                <a:cs typeface="Times New Roman" panose="02020603050405020304" pitchFamily="18" charset="0"/>
              </a:rPr>
              <a:t>downmarket</a:t>
            </a:r>
            <a:r>
              <a:rPr lang="en-US" sz="2400" dirty="0">
                <a:latin typeface="Times New Roman" panose="02020603050405020304" pitchFamily="18" charset="0"/>
                <a:cs typeface="Times New Roman" panose="02020603050405020304" pitchFamily="18" charset="0"/>
              </a:rPr>
              <a:t>, they make it more popular</a:t>
            </a:r>
            <a:r>
              <a:rPr lang="en-US" sz="2400" dirty="0" smtClean="0">
                <a:latin typeface="Times New Roman" panose="02020603050405020304" pitchFamily="18" charset="0"/>
                <a:cs typeface="Times New Roman" panose="02020603050405020304" pitchFamily="18" charset="0"/>
              </a:rPr>
              <a:t>, less </a:t>
            </a:r>
            <a:r>
              <a:rPr lang="en-US" sz="2400" dirty="0">
                <a:latin typeface="Times New Roman" panose="02020603050405020304" pitchFamily="18" charset="0"/>
                <a:cs typeface="Times New Roman" panose="02020603050405020304" pitchFamily="18" charset="0"/>
              </a:rPr>
              <a:t>cultural, etc. in an attempt to increase the number of readers.</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144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1256834" y="1662692"/>
            <a:ext cx="5601035" cy="4646743"/>
          </a:xfrm>
        </p:spPr>
        <p:txBody>
          <a:bodyPr>
            <a:noAutofit/>
          </a:bodyPr>
          <a:lstStyle/>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mass market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 product that is designed for the mass market is intended to be bought by as many people as possible, not just by people with a lot of money or a special interest;   </a:t>
            </a: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niche market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 small area of trade within the economy, often involving specialized products.</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1404" y="1662692"/>
            <a:ext cx="4078787" cy="306228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27077468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5302830" y="1326012"/>
            <a:ext cx="6414184" cy="4646743"/>
          </a:xfrm>
        </p:spPr>
        <p:txBody>
          <a:bodyPr>
            <a:noAutofit/>
          </a:bodyPr>
          <a:lstStyle/>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producer</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 a company, country or person that provides goods, especially those that are produced by an industrial process or grown or obtained through farming, usually in large amounts; </a:t>
            </a: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wholesaler</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 someone who buys and sells goods in large amounts to shops or businesses;</a:t>
            </a: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retailer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the activity of selling goods to the public, usually in shops; </a:t>
            </a: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dealer</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 is a person whose business involves buying and selling things.</a:t>
            </a:r>
          </a:p>
          <a:p>
            <a:pPr marL="0" indent="0" algn="just">
              <a:buNone/>
            </a:pPr>
            <a:r>
              <a:rPr lang="en-US" dirty="0" smtClean="0">
                <a:solidFill>
                  <a:schemeClr val="tx2">
                    <a:lumMod val="75000"/>
                  </a:schemeClr>
                </a:solidFill>
                <a:latin typeface="Times New Roman" panose="02020603050405020304" pitchFamily="18" charset="0"/>
                <a:cs typeface="Times New Roman" panose="02020603050405020304" pitchFamily="18" charset="0"/>
              </a:rPr>
              <a:t> </a:t>
            </a:r>
          </a:p>
          <a:p>
            <a:pPr marL="0" indent="0" algn="just">
              <a:buNone/>
            </a:pPr>
            <a:endParaRPr lang="en-US"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endParaRPr lang="ru-RU"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6350" y="888471"/>
            <a:ext cx="3230107" cy="212977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6350" y="3435850"/>
            <a:ext cx="3230107" cy="209727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0852414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624468" y="1162745"/>
            <a:ext cx="6060558" cy="4646743"/>
          </a:xfrm>
        </p:spPr>
        <p:txBody>
          <a:bodyPr>
            <a:noAutofit/>
          </a:bodyPr>
          <a:lstStyle/>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distributor</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is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 person or organization </a:t>
            </a:r>
            <a:r>
              <a:rPr lang="en-US" sz="2400" dirty="0">
                <a:solidFill>
                  <a:schemeClr val="tx2">
                    <a:lumMod val="75000"/>
                  </a:schemeClr>
                </a:solidFill>
                <a:latin typeface="Times New Roman" panose="02020603050405020304" pitchFamily="18" charset="0"/>
                <a:cs typeface="Times New Roman" panose="02020603050405020304" pitchFamily="18" charset="0"/>
              </a:rPr>
              <a:t>that supplies goods to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shops or </a:t>
            </a:r>
            <a:r>
              <a:rPr lang="en-US" sz="2400" dirty="0">
                <a:solidFill>
                  <a:schemeClr val="tx2">
                    <a:lumMod val="75000"/>
                  </a:schemeClr>
                </a:solidFill>
                <a:latin typeface="Times New Roman" panose="02020603050405020304" pitchFamily="18" charset="0"/>
                <a:cs typeface="Times New Roman" panose="02020603050405020304" pitchFamily="18" charset="0"/>
              </a:rPr>
              <a:t>other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businesses;</a:t>
            </a:r>
            <a:endParaRPr lang="en-US" sz="2400" dirty="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reseller </a:t>
            </a:r>
            <a:r>
              <a:rPr lang="en-US" sz="2400" dirty="0">
                <a:solidFill>
                  <a:schemeClr val="tx2">
                    <a:lumMod val="75000"/>
                  </a:schemeClr>
                </a:solidFill>
                <a:latin typeface="Times New Roman" panose="02020603050405020304" pitchFamily="18" charset="0"/>
                <a:cs typeface="Times New Roman" panose="02020603050405020304" pitchFamily="18" charset="0"/>
              </a:rPr>
              <a:t>– is a person or organization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that buys products from manufacturers and sells them to customers;</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resellers are known to conduct operations on the internet through sites on the web;</a:t>
            </a: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middleman</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 a person who buys goods from the company that has produced them and makes a profit by selling them to a shop or a user. </a:t>
            </a:r>
          </a:p>
          <a:p>
            <a:pPr marL="0" indent="0" algn="just">
              <a:buNone/>
            </a:pP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5026" y="1162745"/>
            <a:ext cx="5031088" cy="1524213"/>
          </a:xfrm>
          <a:prstGeom prst="rect">
            <a:avLst/>
          </a:prstGeom>
          <a:ln>
            <a:noFill/>
          </a:ln>
          <a:effectLst>
            <a:outerShdw blurRad="292100" dist="139700" dir="2700000" algn="tl" rotWithShape="0">
              <a:srgbClr val="333333">
                <a:alpha val="65000"/>
              </a:srgbClr>
            </a:outerShdw>
          </a:effectLst>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48436" y="2981398"/>
            <a:ext cx="4504267" cy="25336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06025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1090961" y="813804"/>
            <a:ext cx="10725150" cy="4646743"/>
          </a:xfrm>
        </p:spPr>
        <p:txBody>
          <a:bodyPr>
            <a:noAutofit/>
          </a:bodyPr>
          <a:lstStyle/>
          <a:p>
            <a:pPr marL="0" lvl="0" indent="0" algn="ctr">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SHOPS </a:t>
            </a:r>
          </a:p>
          <a:p>
            <a:pPr lvl="0" algn="just"/>
            <a:r>
              <a:rPr lang="en-US" sz="2400" b="1" dirty="0" smtClean="0">
                <a:solidFill>
                  <a:schemeClr val="tx2">
                    <a:lumMod val="75000"/>
                  </a:schemeClr>
                </a:solidFill>
                <a:latin typeface="Times New Roman" panose="02020603050405020304" pitchFamily="18" charset="0"/>
                <a:cs typeface="Times New Roman" panose="02020603050405020304" pitchFamily="18" charset="0"/>
              </a:rPr>
              <a:t>chain store</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a:solidFill>
                  <a:schemeClr val="tx2">
                    <a:lumMod val="75000"/>
                  </a:schemeClr>
                </a:solidFill>
                <a:latin typeface="Times New Roman" panose="02020603050405020304" pitchFamily="18" charset="0"/>
                <a:cs typeface="Times New Roman" panose="02020603050405020304" pitchFamily="18" charset="0"/>
              </a:rPr>
              <a:t>part of a group of shops, all with the same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name;</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a:p>
            <a:pPr lvl="0" algn="just"/>
            <a:r>
              <a:rPr lang="en-US" sz="2400" b="1" dirty="0">
                <a:solidFill>
                  <a:schemeClr val="tx2">
                    <a:lumMod val="75000"/>
                  </a:schemeClr>
                </a:solidFill>
                <a:latin typeface="Times New Roman" panose="02020603050405020304" pitchFamily="18" charset="0"/>
                <a:cs typeface="Times New Roman" panose="02020603050405020304" pitchFamily="18" charset="0"/>
              </a:rPr>
              <a:t>convenience </a:t>
            </a: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store</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a:solidFill>
                  <a:schemeClr val="tx2">
                    <a:lumMod val="75000"/>
                  </a:schemeClr>
                </a:solidFill>
                <a:latin typeface="Times New Roman" panose="02020603050405020304" pitchFamily="18" charset="0"/>
                <a:cs typeface="Times New Roman" panose="02020603050405020304" pitchFamily="18" charset="0"/>
              </a:rPr>
              <a:t>small shop in a residential area and open long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hours;</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a:p>
            <a:pPr lvl="0" algn="just"/>
            <a:r>
              <a:rPr lang="en-US" sz="2400" b="1" dirty="0">
                <a:solidFill>
                  <a:schemeClr val="tx2">
                    <a:lumMod val="75000"/>
                  </a:schemeClr>
                </a:solidFill>
                <a:latin typeface="Times New Roman" panose="02020603050405020304" pitchFamily="18" charset="0"/>
                <a:cs typeface="Times New Roman" panose="02020603050405020304" pitchFamily="18" charset="0"/>
              </a:rPr>
              <a:t>deep </a:t>
            </a: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discounter</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 a </a:t>
            </a:r>
            <a:r>
              <a:rPr lang="en-US" sz="2400" dirty="0">
                <a:solidFill>
                  <a:schemeClr val="tx2">
                    <a:lumMod val="75000"/>
                  </a:schemeClr>
                </a:solidFill>
                <a:latin typeface="Times New Roman" panose="02020603050405020304" pitchFamily="18" charset="0"/>
                <a:cs typeface="Times New Roman" panose="02020603050405020304" pitchFamily="18" charset="0"/>
              </a:rPr>
              <a:t>supermarket with very low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prices;</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a:p>
            <a:pPr lvl="0" algn="just"/>
            <a:r>
              <a:rPr lang="en-US" sz="2400" b="1" dirty="0">
                <a:solidFill>
                  <a:schemeClr val="tx2">
                    <a:lumMod val="75000"/>
                  </a:schemeClr>
                </a:solidFill>
                <a:latin typeface="Times New Roman" panose="02020603050405020304" pitchFamily="18" charset="0"/>
                <a:cs typeface="Times New Roman" panose="02020603050405020304" pitchFamily="18" charset="0"/>
              </a:rPr>
              <a:t>department </a:t>
            </a: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store</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a:solidFill>
                  <a:schemeClr val="tx2">
                    <a:lumMod val="75000"/>
                  </a:schemeClr>
                </a:solidFill>
                <a:latin typeface="Times New Roman" panose="02020603050405020304" pitchFamily="18" charset="0"/>
                <a:cs typeface="Times New Roman" panose="02020603050405020304" pitchFamily="18" charset="0"/>
              </a:rPr>
              <a:t>very large shop with a wide variety of goods, usually in a town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center;</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a:p>
            <a:pPr lvl="0" algn="just"/>
            <a:r>
              <a:rPr lang="en-US" sz="2400" b="1" dirty="0" smtClean="0">
                <a:solidFill>
                  <a:schemeClr val="tx2">
                    <a:lumMod val="75000"/>
                  </a:schemeClr>
                </a:solidFill>
                <a:latin typeface="Times New Roman" panose="02020603050405020304" pitchFamily="18" charset="0"/>
                <a:cs typeface="Times New Roman" panose="02020603050405020304" pitchFamily="18" charset="0"/>
              </a:rPr>
              <a:t>drugstore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shop in a town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center </a:t>
            </a:r>
            <a:r>
              <a:rPr lang="en-US" sz="2400" dirty="0">
                <a:solidFill>
                  <a:schemeClr val="tx2">
                    <a:lumMod val="75000"/>
                  </a:schemeClr>
                </a:solidFill>
                <a:latin typeface="Times New Roman" panose="02020603050405020304" pitchFamily="18" charset="0"/>
                <a:cs typeface="Times New Roman" panose="02020603050405020304" pitchFamily="18" charset="0"/>
              </a:rPr>
              <a:t>in the US which sells medicines; you can also have coffee and meals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there;</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a:p>
            <a:pPr lvl="0" algn="just"/>
            <a:r>
              <a:rPr lang="en-US" sz="2400" b="1" dirty="0" smtClean="0">
                <a:solidFill>
                  <a:schemeClr val="tx2">
                    <a:lumMod val="75000"/>
                  </a:schemeClr>
                </a:solidFill>
                <a:latin typeface="Times New Roman" panose="02020603050405020304" pitchFamily="18" charset="0"/>
                <a:cs typeface="Times New Roman" panose="02020603050405020304" pitchFamily="18" charset="0"/>
              </a:rPr>
              <a:t>hypermarket - </a:t>
            </a:r>
            <a:r>
              <a:rPr lang="en-US" sz="2400" dirty="0">
                <a:solidFill>
                  <a:schemeClr val="tx2">
                    <a:lumMod val="75000"/>
                  </a:schemeClr>
                </a:solidFill>
                <a:latin typeface="Times New Roman" panose="02020603050405020304" pitchFamily="18" charset="0"/>
                <a:cs typeface="Times New Roman" panose="02020603050405020304" pitchFamily="18" charset="0"/>
              </a:rPr>
              <a:t>very large shop with a wide variety of goods, usually outside a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town;</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a:p>
            <a:pPr algn="just"/>
            <a:r>
              <a:rPr lang="en-US" sz="2400" b="1" dirty="0" smtClean="0">
                <a:solidFill>
                  <a:schemeClr val="tx2">
                    <a:lumMod val="75000"/>
                  </a:schemeClr>
                </a:solidFill>
                <a:latin typeface="Times New Roman" panose="02020603050405020304" pitchFamily="18" charset="0"/>
                <a:cs typeface="Times New Roman" panose="02020603050405020304" pitchFamily="18" charset="0"/>
              </a:rPr>
              <a:t>supermarket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very large shop, selling mainly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food.</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42693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4821004" y="1147305"/>
            <a:ext cx="6891958" cy="4646743"/>
          </a:xfrm>
        </p:spPr>
        <p:txBody>
          <a:bodyPr>
            <a:noAutofit/>
          </a:bodyPr>
          <a:lstStyle/>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shopping center (precinct)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an area of a town or city in which no vehicles are allowed and where there are a lot of stores; a group of shops with a common area for cars to park;</a:t>
            </a:r>
            <a:r>
              <a:rPr lang="en-US" sz="2400" b="1" dirty="0" smtClean="0">
                <a:latin typeface="Times New Roman" panose="02020603050405020304" pitchFamily="18" charset="0"/>
                <a:cs typeface="Times New Roman" panose="02020603050405020304" pitchFamily="18" charset="0"/>
              </a:rPr>
              <a:t> </a:t>
            </a:r>
            <a:endParaRPr lang="en-US"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a shopping mall -</a:t>
            </a:r>
            <a:r>
              <a:rPr lang="en-US" sz="2400" dirty="0">
                <a:solidFill>
                  <a:schemeClr val="tx2">
                    <a:lumMod val="75000"/>
                  </a:schemeClr>
                </a:solidFill>
                <a:latin typeface="Times New Roman" panose="02020603050405020304" pitchFamily="18" charset="0"/>
                <a:cs typeface="Times New Roman" panose="02020603050405020304" pitchFamily="18" charset="0"/>
              </a:rPr>
              <a:t> is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  </a:t>
            </a:r>
            <a:r>
              <a:rPr lang="en-US" sz="2400" dirty="0">
                <a:solidFill>
                  <a:schemeClr val="tx2">
                    <a:lumMod val="75000"/>
                  </a:schemeClr>
                </a:solidFill>
                <a:latin typeface="Times New Roman" panose="02020603050405020304" pitchFamily="18" charset="0"/>
                <a:cs typeface="Times New Roman" panose="02020603050405020304" pitchFamily="18" charset="0"/>
              </a:rPr>
              <a:t>specially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built</a:t>
            </a:r>
            <a:r>
              <a:rPr lang="en-US" sz="2400" dirty="0">
                <a:solidFill>
                  <a:schemeClr val="tx2">
                    <a:lumMod val="75000"/>
                  </a:schemeClr>
                </a:solidFill>
                <a:latin typeface="Times New Roman" panose="02020603050405020304" pitchFamily="18" charset="0"/>
                <a:cs typeface="Times New Roman" panose="02020603050405020304" pitchFamily="18" charset="0"/>
              </a:rPr>
              <a:t> covered area containing shops and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restaurants</a:t>
            </a:r>
            <a:r>
              <a:rPr lang="en-US" sz="2400" dirty="0">
                <a:solidFill>
                  <a:schemeClr val="tx2">
                    <a:lumMod val="75000"/>
                  </a:schemeClr>
                </a:solidFill>
                <a:latin typeface="Times New Roman" panose="02020603050405020304" pitchFamily="18" charset="0"/>
                <a:cs typeface="Times New Roman" panose="02020603050405020304" pitchFamily="18" charset="0"/>
              </a:rPr>
              <a:t> which people can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walk</a:t>
            </a:r>
            <a:r>
              <a:rPr lang="en-US" sz="2400" dirty="0">
                <a:solidFill>
                  <a:schemeClr val="tx2">
                    <a:lumMod val="75000"/>
                  </a:schemeClr>
                </a:solidFill>
                <a:latin typeface="Times New Roman" panose="02020603050405020304" pitchFamily="18" charset="0"/>
                <a:cs typeface="Times New Roman" panose="02020603050405020304" pitchFamily="18" charset="0"/>
              </a:rPr>
              <a:t> between, and where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cars</a:t>
            </a:r>
            <a:r>
              <a:rPr lang="en-US" sz="2400" dirty="0">
                <a:solidFill>
                  <a:schemeClr val="tx2">
                    <a:lumMod val="75000"/>
                  </a:schemeClr>
                </a:solidFill>
                <a:latin typeface="Times New Roman" panose="02020603050405020304" pitchFamily="18" charset="0"/>
                <a:cs typeface="Times New Roman" panose="02020603050405020304" pitchFamily="18" charset="0"/>
              </a:rPr>
              <a:t> are not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allowed, usually outside towns</a:t>
            </a:r>
            <a:r>
              <a:rPr lang="en-US" sz="2400" dirty="0" smtClean="0">
                <a:latin typeface="Times New Roman" panose="02020603050405020304" pitchFamily="18" charset="0"/>
                <a:cs typeface="Times New Roman" panose="02020603050405020304" pitchFamily="18" charset="0"/>
              </a:rPr>
              <a:t>; </a:t>
            </a: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a</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franchise -</a:t>
            </a:r>
            <a:r>
              <a:rPr lang="en-US" sz="2400" dirty="0">
                <a:solidFill>
                  <a:schemeClr val="tx2">
                    <a:lumMod val="75000"/>
                  </a:schemeClr>
                </a:solidFill>
                <a:latin typeface="Times New Roman" panose="02020603050405020304" pitchFamily="18" charset="0"/>
                <a:cs typeface="Times New Roman" panose="02020603050405020304" pitchFamily="18" charset="0"/>
              </a:rPr>
              <a:t> is an authority that is given by an organization to someone,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allowing</a:t>
            </a:r>
            <a:r>
              <a:rPr lang="en-US" sz="2400" dirty="0">
                <a:solidFill>
                  <a:schemeClr val="tx2">
                    <a:lumMod val="75000"/>
                  </a:schemeClr>
                </a:solidFill>
                <a:latin typeface="Times New Roman" panose="02020603050405020304" pitchFamily="18" charset="0"/>
                <a:cs typeface="Times New Roman" panose="02020603050405020304" pitchFamily="18" charset="0"/>
              </a:rPr>
              <a:t> them to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sell</a:t>
            </a:r>
            <a:r>
              <a:rPr lang="en-US" sz="2400" dirty="0">
                <a:solidFill>
                  <a:schemeClr val="tx2">
                    <a:lumMod val="75000"/>
                  </a:schemeClr>
                </a:solidFill>
                <a:latin typeface="Times New Roman" panose="02020603050405020304" pitchFamily="18" charset="0"/>
                <a:cs typeface="Times New Roman" panose="02020603050405020304" pitchFamily="18" charset="0"/>
              </a:rPr>
              <a:t> its goods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or services</a:t>
            </a:r>
            <a:r>
              <a:rPr lang="en-US" sz="2400" dirty="0">
                <a:solidFill>
                  <a:schemeClr val="tx2">
                    <a:lumMod val="75000"/>
                  </a:schemeClr>
                </a:solidFill>
                <a:latin typeface="Times New Roman" panose="02020603050405020304" pitchFamily="18" charset="0"/>
                <a:cs typeface="Times New Roman" panose="02020603050405020304" pitchFamily="18" charset="0"/>
              </a:rPr>
              <a:t> or to take part in an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activity</a:t>
            </a:r>
            <a:r>
              <a:rPr lang="en-US" sz="2400" dirty="0">
                <a:solidFill>
                  <a:schemeClr val="tx2">
                    <a:lumMod val="75000"/>
                  </a:schemeClr>
                </a:solidFill>
                <a:latin typeface="Times New Roman" panose="02020603050405020304" pitchFamily="18" charset="0"/>
                <a:cs typeface="Times New Roman" panose="02020603050405020304" pitchFamily="18" charset="0"/>
              </a:rPr>
              <a:t> which the organization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controls.</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6110" y="1323730"/>
            <a:ext cx="3008665" cy="2146946"/>
          </a:xfrm>
          <a:prstGeom prst="rect">
            <a:avLst/>
          </a:prstGeom>
          <a:ln>
            <a:noFill/>
          </a:ln>
          <a:effectLst>
            <a:outerShdw blurRad="292100" dist="139700" dir="2700000" algn="tl" rotWithShape="0">
              <a:srgbClr val="333333">
                <a:alpha val="65000"/>
              </a:srgbClr>
            </a:outerShdw>
          </a:effectLst>
        </p:spPr>
      </p:pic>
      <p:pic>
        <p:nvPicPr>
          <p:cNvPr id="1026" name="Picture 2" descr="“lc wikiki in tashkent” uchun topilgan rasml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6267" y="3769865"/>
            <a:ext cx="3038508" cy="20241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02828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1178517" y="1090759"/>
            <a:ext cx="7064660" cy="4646743"/>
          </a:xfrm>
        </p:spPr>
        <p:txBody>
          <a:bodyPr>
            <a:noAutofit/>
          </a:bodyPr>
          <a:lstStyle/>
          <a:p>
            <a:pPr marL="0" indent="0" algn="just">
              <a:buNone/>
            </a:pP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direct marketing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is a form of communicating an offer, where organizations communicate directly to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customer</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t>
            </a:r>
            <a:endParaRPr lang="uz-Latn-UZ"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mailing</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a:solidFill>
                  <a:schemeClr val="tx2">
                    <a:lumMod val="75000"/>
                  </a:schemeClr>
                </a:solidFill>
                <a:latin typeface="Times New Roman" panose="02020603050405020304" pitchFamily="18" charset="0"/>
                <a:cs typeface="Times New Roman" panose="02020603050405020304" pitchFamily="18" charset="0"/>
              </a:rPr>
              <a:t>the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act</a:t>
            </a:r>
            <a:r>
              <a:rPr lang="en-US" sz="2400" dirty="0">
                <a:solidFill>
                  <a:schemeClr val="tx2">
                    <a:lumMod val="75000"/>
                  </a:schemeClr>
                </a:solidFill>
                <a:latin typeface="Times New Roman" panose="02020603050405020304" pitchFamily="18" charset="0"/>
                <a:cs typeface="Times New Roman" panose="02020603050405020304" pitchFamily="18" charset="0"/>
              </a:rPr>
              <a:t> of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sending letters</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packages</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or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electronic messages t</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o </a:t>
            </a:r>
            <a:r>
              <a:rPr lang="en-US" sz="2400" dirty="0">
                <a:solidFill>
                  <a:schemeClr val="tx2">
                    <a:lumMod val="75000"/>
                  </a:schemeClr>
                </a:solidFill>
                <a:latin typeface="Times New Roman" panose="02020603050405020304" pitchFamily="18" charset="0"/>
                <a:cs typeface="Times New Roman" panose="02020603050405020304" pitchFamily="18" charset="0"/>
              </a:rPr>
              <a:t>a lot of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people</a:t>
            </a:r>
            <a:r>
              <a:rPr lang="en-US" sz="2400" dirty="0">
                <a:solidFill>
                  <a:schemeClr val="tx2">
                    <a:lumMod val="75000"/>
                  </a:schemeClr>
                </a:solidFill>
                <a:latin typeface="Times New Roman" panose="02020603050405020304" pitchFamily="18" charset="0"/>
                <a:cs typeface="Times New Roman" panose="02020603050405020304" pitchFamily="18" charset="0"/>
              </a:rPr>
              <a:t> at one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time</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t>
            </a:r>
            <a:endParaRPr lang="uz-Latn-UZ"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direct </a:t>
            </a: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mail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is </a:t>
            </a:r>
            <a:r>
              <a:rPr lang="en-US" sz="2400" dirty="0">
                <a:solidFill>
                  <a:schemeClr val="tx2">
                    <a:lumMod val="75000"/>
                  </a:schemeClr>
                </a:solidFill>
                <a:latin typeface="Times New Roman" panose="02020603050405020304" pitchFamily="18" charset="0"/>
                <a:cs typeface="Times New Roman" panose="02020603050405020304" pitchFamily="18" charset="0"/>
              </a:rPr>
              <a:t>a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method</a:t>
            </a:r>
            <a:r>
              <a:rPr lang="en-US" sz="2400" dirty="0">
                <a:solidFill>
                  <a:schemeClr val="tx2">
                    <a:lumMod val="75000"/>
                  </a:schemeClr>
                </a:solidFill>
                <a:latin typeface="Times New Roman" panose="02020603050405020304" pitchFamily="18" charset="0"/>
                <a:cs typeface="Times New Roman" panose="02020603050405020304" pitchFamily="18" charset="0"/>
              </a:rPr>
              <a:t> of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marketing</a:t>
            </a:r>
            <a:r>
              <a:rPr lang="en-US" sz="2400" dirty="0">
                <a:solidFill>
                  <a:schemeClr val="tx2">
                    <a:lumMod val="75000"/>
                  </a:schemeClr>
                </a:solidFill>
                <a:latin typeface="Times New Roman" panose="02020603050405020304" pitchFamily="18" charset="0"/>
                <a:cs typeface="Times New Roman" panose="02020603050405020304" pitchFamily="18" charset="0"/>
              </a:rPr>
              <a:t> which involves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companies sending advertising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material</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directly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to </a:t>
            </a:r>
            <a:r>
              <a:rPr lang="en-US" sz="2400" dirty="0">
                <a:solidFill>
                  <a:schemeClr val="tx2">
                    <a:lumMod val="75000"/>
                  </a:schemeClr>
                </a:solidFill>
                <a:latin typeface="Times New Roman" panose="02020603050405020304" pitchFamily="18" charset="0"/>
                <a:cs typeface="Times New Roman" panose="02020603050405020304" pitchFamily="18" charset="0"/>
              </a:rPr>
              <a:t>people who they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think may</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be</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interested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in </a:t>
            </a:r>
            <a:r>
              <a:rPr lang="en-US" sz="2400" dirty="0">
                <a:solidFill>
                  <a:schemeClr val="tx2">
                    <a:lumMod val="75000"/>
                  </a:schemeClr>
                </a:solidFill>
                <a:latin typeface="Times New Roman" panose="02020603050405020304" pitchFamily="18" charset="0"/>
                <a:cs typeface="Times New Roman" panose="02020603050405020304" pitchFamily="18" charset="0"/>
              </a:rPr>
              <a:t>their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products</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t>
            </a:r>
            <a:endParaRPr lang="uz-Latn-UZ"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junk mail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letters</a:t>
            </a:r>
            <a:r>
              <a:rPr lang="en-US" sz="2400" dirty="0">
                <a:solidFill>
                  <a:schemeClr val="tx2">
                    <a:lumMod val="75000"/>
                  </a:schemeClr>
                </a:solidFill>
                <a:latin typeface="Times New Roman" panose="02020603050405020304" pitchFamily="18" charset="0"/>
                <a:cs typeface="Times New Roman" panose="02020603050405020304" pitchFamily="18" charset="0"/>
              </a:rPr>
              <a:t> or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e</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emails,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usually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advertising products</a:t>
            </a:r>
            <a:r>
              <a:rPr lang="en-US" sz="2400" dirty="0">
                <a:solidFill>
                  <a:schemeClr val="tx2">
                    <a:lumMod val="75000"/>
                  </a:schemeClr>
                </a:solidFill>
                <a:latin typeface="Times New Roman" panose="02020603050405020304" pitchFamily="18" charset="0"/>
                <a:cs typeface="Times New Roman" panose="02020603050405020304" pitchFamily="18" charset="0"/>
              </a:rPr>
              <a:t> or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services</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that are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sent</a:t>
            </a:r>
            <a:r>
              <a:rPr lang="en-US" sz="2400" dirty="0">
                <a:solidFill>
                  <a:schemeClr val="tx2">
                    <a:lumMod val="75000"/>
                  </a:schemeClr>
                </a:solidFill>
                <a:latin typeface="Times New Roman" panose="02020603050405020304" pitchFamily="18" charset="0"/>
                <a:cs typeface="Times New Roman" panose="02020603050405020304" pitchFamily="18" charset="0"/>
              </a:rPr>
              <a:t> to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people although</a:t>
            </a:r>
            <a:r>
              <a:rPr lang="en-US" sz="2400" dirty="0">
                <a:solidFill>
                  <a:schemeClr val="tx2">
                    <a:lumMod val="75000"/>
                  </a:schemeClr>
                </a:solidFill>
                <a:latin typeface="Times New Roman" panose="02020603050405020304" pitchFamily="18" charset="0"/>
                <a:cs typeface="Times New Roman" panose="02020603050405020304" pitchFamily="18" charset="0"/>
              </a:rPr>
              <a:t> they have not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asked</a:t>
            </a:r>
            <a:r>
              <a:rPr lang="en-US" sz="2400" dirty="0">
                <a:solidFill>
                  <a:schemeClr val="tx2">
                    <a:lumMod val="75000"/>
                  </a:schemeClr>
                </a:solidFill>
                <a:latin typeface="Times New Roman" panose="02020603050405020304" pitchFamily="18" charset="0"/>
                <a:cs typeface="Times New Roman" panose="02020603050405020304" pitchFamily="18" charset="0"/>
              </a:rPr>
              <a:t> to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receive</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them.</a:t>
            </a:r>
            <a:endParaRPr lang="uz-Latn-UZ"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endParaRPr lang="ru-RU"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21236" y="900225"/>
            <a:ext cx="3168788" cy="251390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1236" y="3609474"/>
            <a:ext cx="3168788" cy="222288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1945067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4788015" y="724409"/>
            <a:ext cx="6891958" cy="4646743"/>
          </a:xfrm>
        </p:spPr>
        <p:txBody>
          <a:bodyPr>
            <a:noAutofit/>
          </a:bodyPr>
          <a:lstStyle/>
          <a:p>
            <a:pPr marL="0" indent="0" algn="just">
              <a:buNone/>
            </a:pP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telemarketing</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is </a:t>
            </a:r>
            <a:r>
              <a:rPr lang="en-US" sz="2400" dirty="0">
                <a:solidFill>
                  <a:schemeClr val="tx2">
                    <a:lumMod val="75000"/>
                  </a:schemeClr>
                </a:solidFill>
                <a:latin typeface="Times New Roman" panose="02020603050405020304" pitchFamily="18" charset="0"/>
                <a:cs typeface="Times New Roman" panose="02020603050405020304" pitchFamily="18" charset="0"/>
              </a:rPr>
              <a:t>a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method of selling</a:t>
            </a:r>
            <a:r>
              <a:rPr lang="en-US" sz="2400" dirty="0">
                <a:solidFill>
                  <a:schemeClr val="tx2">
                    <a:lumMod val="75000"/>
                  </a:schemeClr>
                </a:solidFill>
                <a:latin typeface="Times New Roman" panose="02020603050405020304" pitchFamily="18" charset="0"/>
                <a:cs typeface="Times New Roman" panose="02020603050405020304" pitchFamily="18" charset="0"/>
              </a:rPr>
              <a:t> in which someone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employed</a:t>
            </a:r>
            <a:r>
              <a:rPr lang="en-US" sz="2400" dirty="0">
                <a:solidFill>
                  <a:schemeClr val="tx2">
                    <a:lumMod val="75000"/>
                  </a:schemeClr>
                </a:solidFill>
                <a:latin typeface="Times New Roman" panose="02020603050405020304" pitchFamily="18" charset="0"/>
                <a:cs typeface="Times New Roman" panose="02020603050405020304" pitchFamily="18" charset="0"/>
              </a:rPr>
              <a:t> by a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company telephones</a:t>
            </a:r>
            <a:r>
              <a:rPr lang="en-US" sz="2400" dirty="0">
                <a:solidFill>
                  <a:schemeClr val="tx2">
                    <a:lumMod val="75000"/>
                  </a:schemeClr>
                </a:solidFill>
                <a:latin typeface="Times New Roman" panose="02020603050405020304" pitchFamily="18" charset="0"/>
                <a:cs typeface="Times New Roman" panose="02020603050405020304" pitchFamily="18" charset="0"/>
              </a:rPr>
              <a:t> people to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try</a:t>
            </a:r>
            <a:r>
              <a:rPr lang="en-US" sz="2400" dirty="0">
                <a:solidFill>
                  <a:schemeClr val="tx2">
                    <a:lumMod val="75000"/>
                  </a:schemeClr>
                </a:solidFill>
                <a:latin typeface="Times New Roman" panose="02020603050405020304" pitchFamily="18" charset="0"/>
                <a:cs typeface="Times New Roman" panose="02020603050405020304" pitchFamily="18" charset="0"/>
              </a:rPr>
              <a:t> and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persuade</a:t>
            </a:r>
            <a:r>
              <a:rPr lang="en-US" sz="2400" dirty="0">
                <a:solidFill>
                  <a:schemeClr val="tx2">
                    <a:lumMod val="75000"/>
                  </a:schemeClr>
                </a:solidFill>
                <a:latin typeface="Times New Roman" panose="02020603050405020304" pitchFamily="18" charset="0"/>
                <a:cs typeface="Times New Roman" panose="02020603050405020304" pitchFamily="18" charset="0"/>
              </a:rPr>
              <a:t> them to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buy</a:t>
            </a:r>
            <a:r>
              <a:rPr lang="en-US" sz="2400" dirty="0">
                <a:solidFill>
                  <a:schemeClr val="tx2">
                    <a:lumMod val="75000"/>
                  </a:schemeClr>
                </a:solidFill>
                <a:latin typeface="Times New Roman" panose="02020603050405020304" pitchFamily="18" charset="0"/>
                <a:cs typeface="Times New Roman" panose="02020603050405020304" pitchFamily="18" charset="0"/>
              </a:rPr>
              <a:t> the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company's</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products</a:t>
            </a:r>
            <a:r>
              <a:rPr lang="en-US" sz="2400" dirty="0">
                <a:solidFill>
                  <a:schemeClr val="tx2">
                    <a:lumMod val="75000"/>
                  </a:schemeClr>
                </a:solidFill>
                <a:latin typeface="Times New Roman" panose="02020603050405020304" pitchFamily="18" charset="0"/>
                <a:cs typeface="Times New Roman" panose="02020603050405020304" pitchFamily="18" charset="0"/>
              </a:rPr>
              <a:t> or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services;</a:t>
            </a:r>
            <a:endParaRPr lang="uz-Latn-UZ"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cold call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if </a:t>
            </a:r>
            <a:r>
              <a:rPr lang="en-US" sz="2400" dirty="0">
                <a:solidFill>
                  <a:schemeClr val="tx2">
                    <a:lumMod val="75000"/>
                  </a:schemeClr>
                </a:solidFill>
                <a:latin typeface="Times New Roman" panose="02020603050405020304" pitchFamily="18" charset="0"/>
                <a:cs typeface="Times New Roman" panose="02020603050405020304" pitchFamily="18" charset="0"/>
              </a:rPr>
              <a:t>someone makes a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cold</a:t>
            </a:r>
            <a:r>
              <a:rPr lang="en-US" sz="2400" dirty="0">
                <a:solidFill>
                  <a:schemeClr val="tx2">
                    <a:lumMod val="75000"/>
                  </a:schemeClr>
                </a:solidFill>
                <a:latin typeface="Times New Roman" panose="02020603050405020304" pitchFamily="18" charset="0"/>
                <a:cs typeface="Times New Roman" panose="02020603050405020304" pitchFamily="18" charset="0"/>
              </a:rPr>
              <a:t> call, they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telephone or visit</a:t>
            </a:r>
            <a:r>
              <a:rPr lang="en-US" sz="2400" dirty="0">
                <a:solidFill>
                  <a:schemeClr val="tx2">
                    <a:lumMod val="75000"/>
                  </a:schemeClr>
                </a:solidFill>
                <a:latin typeface="Times New Roman" panose="02020603050405020304" pitchFamily="18" charset="0"/>
                <a:cs typeface="Times New Roman" panose="02020603050405020304" pitchFamily="18" charset="0"/>
              </a:rPr>
              <a:t> someone they have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never contacted</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without making an appointment, in order to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try and sell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something;</a:t>
            </a:r>
            <a:endParaRPr lang="uz-Latn-UZ"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call centre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a large office</a:t>
            </a:r>
            <a:r>
              <a:rPr lang="en-US" sz="2400" dirty="0">
                <a:solidFill>
                  <a:schemeClr val="tx2">
                    <a:lumMod val="75000"/>
                  </a:schemeClr>
                </a:solidFill>
                <a:latin typeface="Times New Roman" panose="02020603050405020304" pitchFamily="18" charset="0"/>
                <a:cs typeface="Times New Roman" panose="02020603050405020304" pitchFamily="18" charset="0"/>
              </a:rPr>
              <a:t> in which a company's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employees provide information</a:t>
            </a:r>
            <a:r>
              <a:rPr lang="en-US" sz="2400" dirty="0">
                <a:solidFill>
                  <a:schemeClr val="tx2">
                    <a:lumMod val="75000"/>
                  </a:schemeClr>
                </a:solidFill>
                <a:latin typeface="Times New Roman" panose="02020603050405020304" pitchFamily="18" charset="0"/>
                <a:cs typeface="Times New Roman" panose="02020603050405020304" pitchFamily="18" charset="0"/>
              </a:rPr>
              <a:t> to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its customers</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or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sell or advertise its goods or services, by phone.</a:t>
            </a:r>
          </a:p>
          <a:p>
            <a:pPr marL="0" indent="0" algn="just">
              <a:buNone/>
            </a:pPr>
            <a:endParaRPr lang="ru-RU"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812" y="699504"/>
            <a:ext cx="3674391" cy="244514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812" y="3437504"/>
            <a:ext cx="3674391" cy="193364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1225702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0284" y="776510"/>
            <a:ext cx="6614066" cy="3109690"/>
          </a:xfrm>
        </p:spPr>
        <p:txBody>
          <a:bodyPr>
            <a:noAutofit/>
          </a:bodyPr>
          <a:lstStyle/>
          <a:p>
            <a:pPr algn="just"/>
            <a:r>
              <a:rPr lang="en-US" sz="2400" dirty="0">
                <a:latin typeface="Times New Roman" panose="02020603050405020304" pitchFamily="18" charset="0"/>
                <a:cs typeface="Times New Roman" panose="02020603050405020304" pitchFamily="18" charset="0"/>
              </a:rPr>
              <a:t>‘Hi, I’m Beatrice and I work in a </a:t>
            </a:r>
            <a:r>
              <a:rPr lang="en-US" sz="2400" b="1" dirty="0">
                <a:latin typeface="Times New Roman" panose="02020603050405020304" pitchFamily="18" charset="0"/>
                <a:cs typeface="Times New Roman" panose="02020603050405020304" pitchFamily="18" charset="0"/>
              </a:rPr>
              <a:t>direct marketing </a:t>
            </a:r>
            <a:r>
              <a:rPr lang="en-US" sz="2400" dirty="0">
                <a:latin typeface="Times New Roman" panose="02020603050405020304" pitchFamily="18" charset="0"/>
                <a:cs typeface="Times New Roman" panose="02020603050405020304" pitchFamily="18" charset="0"/>
              </a:rPr>
              <a:t>company in Brussels. </a:t>
            </a:r>
            <a:r>
              <a:rPr lang="en-US" sz="2400" dirty="0" smtClean="0">
                <a:latin typeface="Times New Roman" panose="02020603050405020304" pitchFamily="18" charset="0"/>
                <a:cs typeface="Times New Roman" panose="02020603050405020304" pitchFamily="18" charset="0"/>
              </a:rPr>
              <a:t>We organize </a:t>
            </a:r>
            <a:r>
              <a:rPr lang="en-US" sz="2400" b="1" dirty="0">
                <a:latin typeface="Times New Roman" panose="02020603050405020304" pitchFamily="18" charset="0"/>
                <a:cs typeface="Times New Roman" panose="02020603050405020304" pitchFamily="18" charset="0"/>
              </a:rPr>
              <a:t>mailings</a:t>
            </a:r>
            <a:r>
              <a:rPr lang="en-US" sz="2400" dirty="0" smtClean="0">
                <a:latin typeface="Times New Roman" panose="02020603050405020304" pitchFamily="18" charset="0"/>
                <a:cs typeface="Times New Roman" panose="02020603050405020304" pitchFamily="18" charset="0"/>
              </a:rPr>
              <a:t>, sending </a:t>
            </a:r>
            <a:r>
              <a:rPr lang="en-US" sz="2400" dirty="0">
                <a:latin typeface="Times New Roman" panose="02020603050405020304" pitchFamily="18" charset="0"/>
                <a:cs typeface="Times New Roman" panose="02020603050405020304" pitchFamily="18" charset="0"/>
              </a:rPr>
              <a:t>information by post for everything from magazines to vacations. We call this </a:t>
            </a:r>
            <a:r>
              <a:rPr lang="en-US" sz="2400" b="1" dirty="0">
                <a:latin typeface="Times New Roman" panose="02020603050405020304" pitchFamily="18" charset="0"/>
                <a:cs typeface="Times New Roman" panose="02020603050405020304" pitchFamily="18" charset="0"/>
              </a:rPr>
              <a:t>direct mail</a:t>
            </a:r>
            <a:r>
              <a:rPr lang="en-US" sz="2400" dirty="0" smtClean="0">
                <a:latin typeface="Times New Roman" panose="02020603050405020304" pitchFamily="18" charset="0"/>
                <a:cs typeface="Times New Roman" panose="02020603050405020304" pitchFamily="18" charset="0"/>
              </a:rPr>
              <a:t>, but </a:t>
            </a:r>
            <a:r>
              <a:rPr lang="en-US" sz="2400" dirty="0">
                <a:latin typeface="Times New Roman" panose="02020603050405020304" pitchFamily="18" charset="0"/>
                <a:cs typeface="Times New Roman" panose="02020603050405020304" pitchFamily="18" charset="0"/>
              </a:rPr>
              <a:t>the people who dislike receiving it sometimes call it </a:t>
            </a:r>
            <a:r>
              <a:rPr lang="en-US" sz="2400" b="1" dirty="0">
                <a:latin typeface="Times New Roman" panose="02020603050405020304" pitchFamily="18" charset="0"/>
                <a:cs typeface="Times New Roman" panose="02020603050405020304" pitchFamily="18" charset="0"/>
              </a:rPr>
              <a:t>junk mail</a:t>
            </a:r>
            <a:r>
              <a:rPr lang="en-US" sz="2400" dirty="0">
                <a:latin typeface="Times New Roman" panose="02020603050405020304" pitchFamily="18" charset="0"/>
                <a:cs typeface="Times New Roman" panose="02020603050405020304" pitchFamily="18" charset="0"/>
              </a:rPr>
              <a:t>. Of course, we </a:t>
            </a:r>
            <a:r>
              <a:rPr lang="en-US" sz="2400" b="1" dirty="0">
                <a:latin typeface="Times New Roman" panose="02020603050405020304" pitchFamily="18" charset="0"/>
                <a:cs typeface="Times New Roman" panose="02020603050405020304" pitchFamily="18" charset="0"/>
              </a:rPr>
              <a:t>target </a:t>
            </a:r>
            <a:r>
              <a:rPr lang="en-US" sz="2400" dirty="0">
                <a:latin typeface="Times New Roman" panose="02020603050405020304" pitchFamily="18" charset="0"/>
                <a:cs typeface="Times New Roman" panose="02020603050405020304" pitchFamily="18" charset="0"/>
              </a:rPr>
              <a:t>our mailing</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lists very carefully – choose who to send them to. There’s no point in </a:t>
            </a:r>
            <a:r>
              <a:rPr lang="en-US" sz="2400" dirty="0" smtClean="0">
                <a:latin typeface="Times New Roman" panose="02020603050405020304" pitchFamily="18" charset="0"/>
                <a:cs typeface="Times New Roman" panose="02020603050405020304" pitchFamily="18" charset="0"/>
              </a:rPr>
              <a:t>sending </a:t>
            </a:r>
            <a:r>
              <a:rPr lang="en-US" sz="2400" b="1" dirty="0" smtClean="0">
                <a:latin typeface="Times New Roman" panose="02020603050405020304" pitchFamily="18" charset="0"/>
                <a:cs typeface="Times New Roman" panose="02020603050405020304" pitchFamily="18" charset="0"/>
              </a:rPr>
              <a:t>mailshots </a:t>
            </a:r>
            <a:r>
              <a:rPr lang="en-US" sz="2400" dirty="0">
                <a:latin typeface="Times New Roman" panose="02020603050405020304" pitchFamily="18" charset="0"/>
                <a:cs typeface="Times New Roman" panose="02020603050405020304" pitchFamily="18" charset="0"/>
              </a:rPr>
              <a:t>for </a:t>
            </a:r>
            <a:r>
              <a:rPr lang="en-US" sz="2400" dirty="0" smtClean="0">
                <a:latin typeface="Times New Roman" panose="02020603050405020304" pitchFamily="18" charset="0"/>
                <a:cs typeface="Times New Roman" panose="02020603050405020304" pitchFamily="18" charset="0"/>
              </a:rPr>
              <a:t>garden tools </a:t>
            </a:r>
            <a:r>
              <a:rPr lang="en-US" sz="2400" dirty="0">
                <a:latin typeface="Times New Roman" panose="02020603050405020304" pitchFamily="18" charset="0"/>
                <a:cs typeface="Times New Roman" panose="02020603050405020304" pitchFamily="18" charset="0"/>
              </a:rPr>
              <a:t>to people who live in apartments!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‘We also do </a:t>
            </a:r>
            <a:r>
              <a:rPr lang="en-US" sz="2400" b="1" dirty="0">
                <a:latin typeface="Times New Roman" panose="02020603050405020304" pitchFamily="18" charset="0"/>
                <a:cs typeface="Times New Roman" panose="02020603050405020304" pitchFamily="18" charset="0"/>
              </a:rPr>
              <a:t>telemarketing </a:t>
            </a:r>
            <a:r>
              <a:rPr lang="en-US" sz="2400" dirty="0">
                <a:latin typeface="Times New Roman" panose="02020603050405020304" pitchFamily="18" charset="0"/>
                <a:cs typeface="Times New Roman" panose="02020603050405020304" pitchFamily="18" charset="0"/>
              </a:rPr>
              <a:t>– selling by telephone from our </a:t>
            </a:r>
            <a:r>
              <a:rPr lang="en-US" sz="2400" b="1" dirty="0">
                <a:latin typeface="Times New Roman" panose="02020603050405020304" pitchFamily="18" charset="0"/>
                <a:cs typeface="Times New Roman" panose="02020603050405020304" pitchFamily="18" charset="0"/>
              </a:rPr>
              <a:t>call </a:t>
            </a:r>
            <a:r>
              <a:rPr lang="en-US" sz="2400" b="1" dirty="0" smtClean="0">
                <a:latin typeface="Times New Roman" panose="02020603050405020304" pitchFamily="18" charset="0"/>
                <a:cs typeface="Times New Roman" panose="02020603050405020304" pitchFamily="18" charset="0"/>
              </a:rPr>
              <a:t>centers</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most difficult thing </a:t>
            </a:r>
            <a:r>
              <a:rPr lang="en-US" sz="2400" dirty="0" smtClean="0">
                <a:latin typeface="Times New Roman" panose="02020603050405020304" pitchFamily="18" charset="0"/>
                <a:cs typeface="Times New Roman" panose="02020603050405020304" pitchFamily="18" charset="0"/>
              </a:rPr>
              <a:t>is making </a:t>
            </a:r>
            <a:r>
              <a:rPr lang="en-US" sz="2400" b="1" dirty="0">
                <a:latin typeface="Times New Roman" panose="02020603050405020304" pitchFamily="18" charset="0"/>
                <a:cs typeface="Times New Roman" panose="02020603050405020304" pitchFamily="18" charset="0"/>
              </a:rPr>
              <a:t>cold calls </a:t>
            </a:r>
            <a:r>
              <a:rPr lang="en-US" sz="2400" dirty="0">
                <a:latin typeface="Times New Roman" panose="02020603050405020304" pitchFamily="18" charset="0"/>
                <a:cs typeface="Times New Roman" panose="02020603050405020304" pitchFamily="18" charset="0"/>
              </a:rPr>
              <a:t>to people who have had no contact with us before.’</a:t>
            </a:r>
            <a:endParaRPr lang="ru-RU" sz="2400" dirty="0">
              <a:latin typeface="Times New Roman" panose="02020603050405020304" pitchFamily="18" charset="0"/>
              <a:cs typeface="Times New Roman" panose="02020603050405020304" pitchFamily="18" charset="0"/>
            </a:endParaRPr>
          </a:p>
        </p:txBody>
      </p:sp>
      <p:pic>
        <p:nvPicPr>
          <p:cNvPr id="2050" name="Picture 2" descr="Интернет-маркетинг - что это, определение, виды, из чего состоит"/>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5185" y="1505414"/>
            <a:ext cx="4577560" cy="322270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97319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81200" y="624110"/>
            <a:ext cx="9523411" cy="1280890"/>
          </a:xfrm>
        </p:spPr>
        <p:txBody>
          <a:bodyPr>
            <a:normAutofit fontScale="90000"/>
          </a:bodyPr>
          <a:lstStyle/>
          <a:p>
            <a:pPr algn="just"/>
            <a:r>
              <a:rPr lang="en-US" b="1" dirty="0">
                <a:solidFill>
                  <a:schemeClr val="accent3">
                    <a:lumMod val="50000"/>
                  </a:schemeClr>
                </a:solidFill>
                <a:latin typeface="Times New Roman" panose="02020603050405020304" pitchFamily="18" charset="0"/>
                <a:cs typeface="Times New Roman" panose="02020603050405020304" pitchFamily="18" charset="0"/>
              </a:rPr>
              <a:t>Reference</a:t>
            </a:r>
            <a:br>
              <a:rPr lang="en-US" b="1" dirty="0">
                <a:solidFill>
                  <a:schemeClr val="accent3">
                    <a:lumMod val="50000"/>
                  </a:schemeClr>
                </a:solidFill>
                <a:latin typeface="Times New Roman" panose="02020603050405020304" pitchFamily="18" charset="0"/>
                <a:cs typeface="Times New Roman" panose="02020603050405020304" pitchFamily="18" charset="0"/>
              </a:rPr>
            </a:br>
            <a:r>
              <a:rPr lang="en-US"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endParaRPr lang="ru-RU" dirty="0"/>
          </a:p>
        </p:txBody>
      </p:sp>
      <p:sp>
        <p:nvSpPr>
          <p:cNvPr id="5" name="Прямоугольник 4"/>
          <p:cNvSpPr/>
          <p:nvPr/>
        </p:nvSpPr>
        <p:spPr>
          <a:xfrm>
            <a:off x="1352550" y="1905000"/>
            <a:ext cx="9944100" cy="3785652"/>
          </a:xfrm>
          <a:prstGeom prst="rect">
            <a:avLst/>
          </a:prstGeom>
        </p:spPr>
        <p:txBody>
          <a:bodyPr wrap="square">
            <a:spAutoFit/>
          </a:bodyPr>
          <a:lstStyle/>
          <a:p>
            <a:pPr marL="457200" indent="-457200">
              <a:buAutoNum type="arabicPeriod"/>
            </a:pPr>
            <a:r>
              <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Business </a:t>
            </a:r>
            <a:r>
              <a:rPr lang="en-US" sz="24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vocabulary in use, bill </a:t>
            </a:r>
            <a:r>
              <a:rPr lang="en-US" sz="2400" dirty="0" err="1">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Mascull</a:t>
            </a:r>
            <a:r>
              <a:rPr lang="en-US" sz="24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 Cambridge university press, </a:t>
            </a:r>
            <a:r>
              <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2017.</a:t>
            </a:r>
          </a:p>
          <a:p>
            <a:pPr marL="457200" indent="-457200">
              <a:buAutoNum type="arabicPeriod"/>
            </a:pPr>
            <a:r>
              <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Business </a:t>
            </a:r>
            <a:r>
              <a:rPr lang="en-US" sz="24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English, course handbook, </a:t>
            </a:r>
            <a:r>
              <a:rPr lang="en-US" sz="2400" dirty="0" err="1">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Giedre</a:t>
            </a:r>
            <a:r>
              <a:rPr lang="en-US" sz="24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Rimkiene</a:t>
            </a:r>
            <a:r>
              <a:rPr lang="en-US" sz="24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3">
                    <a:lumMod val="50000"/>
                  </a:schemeClr>
                </a:solidFill>
                <a:latin typeface="Times New Roman" panose="02020603050405020304" pitchFamily="18" charset="0"/>
                <a:cs typeface="Times New Roman" panose="02020603050405020304" pitchFamily="18" charset="0"/>
              </a:rPr>
              <a:t>SMK university of applied social sciences, </a:t>
            </a:r>
            <a:r>
              <a:rPr lang="en-US" sz="24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2014</a:t>
            </a:r>
            <a:r>
              <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p>
          <a:p>
            <a:pPr marL="457200" indent="-457200">
              <a:buAutoNum type="arabicPeriod"/>
            </a:pPr>
            <a:r>
              <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https</a:t>
            </a:r>
            <a:r>
              <a:rPr lang="en-US" sz="24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a:t>
            </a:r>
            <a:r>
              <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www.investopedia.com</a:t>
            </a:r>
            <a:endPar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457200" indent="-457200">
              <a:buAutoNum type="arabicPeriod"/>
            </a:pPr>
            <a:r>
              <a:rPr lang="en-US" sz="24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https://</a:t>
            </a:r>
            <a:r>
              <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www.collinsdictionary.com</a:t>
            </a:r>
            <a:endPar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457200" indent="-457200">
              <a:buAutoNum type="arabicPeriod"/>
            </a:pPr>
            <a:r>
              <a:rPr lang="en-US" sz="24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4"/>
              </a:rPr>
              <a:t>http://</a:t>
            </a:r>
            <a:r>
              <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4"/>
              </a:rPr>
              <a:t>projectbritain.com</a:t>
            </a:r>
            <a:endParaRPr lang="en-US" sz="24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4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457200" indent="-457200">
              <a:buAutoNum type="arabicPeriod"/>
            </a:pPr>
            <a:endParaRPr lang="en-US" sz="24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457200" indent="-457200">
              <a:buAutoNum type="arabicPeriod"/>
            </a:pPr>
            <a:endParaRPr lang="en-US" sz="24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endParaRPr lang="ru-RU" sz="2400" dirty="0"/>
          </a:p>
        </p:txBody>
      </p:sp>
    </p:spTree>
    <p:extLst>
      <p:ext uri="{BB962C8B-B14F-4D97-AF65-F5344CB8AC3E}">
        <p14:creationId xmlns:p14="http://schemas.microsoft.com/office/powerpoint/2010/main" val="1317775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11924" y="2433860"/>
            <a:ext cx="8911687" cy="1280890"/>
          </a:xfrm>
        </p:spPr>
        <p:txBody>
          <a:bodyPr/>
          <a:lstStyle/>
          <a:p>
            <a:r>
              <a:rPr lang="en-US" b="1"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 FOR YOUR ATTENTION!</a:t>
            </a:r>
            <a:r>
              <a:rPr lang="ru-RU" b="1"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b="1"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dirty="0">
              <a:solidFill>
                <a:schemeClr val="accent3">
                  <a:lumMod val="50000"/>
                </a:schemeClr>
              </a:solidFill>
            </a:endParaRPr>
          </a:p>
        </p:txBody>
      </p:sp>
    </p:spTree>
    <p:extLst>
      <p:ext uri="{BB962C8B-B14F-4D97-AF65-F5344CB8AC3E}">
        <p14:creationId xmlns:p14="http://schemas.microsoft.com/office/powerpoint/2010/main" val="1349465202"/>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11042</TotalTime>
  <Words>734</Words>
  <Application>Microsoft Office PowerPoint</Application>
  <PresentationFormat>Широкоэкранный</PresentationFormat>
  <Paragraphs>83</Paragraphs>
  <Slides>21</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21</vt:i4>
      </vt:variant>
    </vt:vector>
  </HeadingPairs>
  <TitlesOfParts>
    <vt:vector size="27" baseType="lpstr">
      <vt:lpstr>Arial</vt:lpstr>
      <vt:lpstr>Calibri</vt:lpstr>
      <vt:lpstr>Century Gothic</vt:lpstr>
      <vt:lpstr>Times New Roman</vt:lpstr>
      <vt:lpstr>Wingdings 3</vt:lpstr>
      <vt:lpstr>Легкий дым</vt:lpstr>
      <vt:lpstr>Презентация PowerPoint</vt:lpstr>
      <vt:lpstr>Content</vt:lpstr>
      <vt:lpstr>Price</vt:lpstr>
      <vt:lpstr>Презентация PowerPoint</vt:lpstr>
      <vt:lpstr>Презентация PowerPoint</vt:lpstr>
      <vt:lpstr>Презентация PowerPoint</vt:lpstr>
      <vt:lpstr> The owner of Allmart Stores talks about its prices:  ‘As you know, our goods are low-priced and this permanently low pricing means we charge low prices all the time. Our competitors say their goods are more expensive because they provide customer service. But we believe that our customers are interested in cheap goods and don’t want to pay extra for service.  ‘It is true that we have loss-leaders – these are cheap items which are there to attract customers. We have a policy of selling our goods below the ‘official’ list price or recommended retail price. This policy of discounting – selling at a discount to the list price – has been very successful.’  The owner of Luxmart says:   ‘Allmart’s goods are cheap – low-priced but not of high quality. Our top-quality goods are high-priced, I agree, but we have high levels of customer service. In fact, most of our goods are midpriced – not cheap and not expensive. But Allmart are undercutting us on some products – selling the same ones at lower prices than us.’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‘Hi, I’m Beatrice and I work in a direct marketing company in Brussels. We organize mailings, sending information by post for everything from magazines to vacations. We call this direct mail, but the people who dislike receiving it sometimes call it junk mail. Of course, we target our mailing lists very carefully – choose who to send them to. There’s no point in sending mailshots for garden tools to people who live in apartments! ‘We also do telemarketing – selling by telephone from our call centers. The most difficult thing is making cold calls to people who have had no contact with us before.’</vt:lpstr>
      <vt:lpstr>Reference  </vt:lpstr>
      <vt:lpstr>THANK YOU FOR YOUR ATTENTION!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357</cp:revision>
  <dcterms:created xsi:type="dcterms:W3CDTF">2019-05-14T14:28:22Z</dcterms:created>
  <dcterms:modified xsi:type="dcterms:W3CDTF">2021-11-10T10:20:14Z</dcterms:modified>
</cp:coreProperties>
</file>