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79" r:id="rId3"/>
    <p:sldId id="273" r:id="rId4"/>
    <p:sldId id="267" r:id="rId5"/>
    <p:sldId id="268" r:id="rId6"/>
    <p:sldId id="266" r:id="rId7"/>
    <p:sldId id="281" r:id="rId8"/>
    <p:sldId id="282" r:id="rId9"/>
    <p:sldId id="269" r:id="rId10"/>
    <p:sldId id="270" r:id="rId11"/>
    <p:sldId id="280" r:id="rId12"/>
    <p:sldId id="27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DDE7"/>
    <a:srgbClr val="0B375A"/>
    <a:srgbClr val="292A5B"/>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67" autoAdjust="0"/>
    <p:restoredTop sz="94660"/>
  </p:normalViewPr>
  <p:slideViewPr>
    <p:cSldViewPr snapToGrid="0">
      <p:cViewPr varScale="1">
        <p:scale>
          <a:sx n="52" d="100"/>
          <a:sy n="52" d="100"/>
        </p:scale>
        <p:origin x="96" y="8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11.11.2021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7970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5453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68831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11.11.2021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725335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11.11.2021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90936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11.11.2021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209824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11.11.2021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769056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11.11.2021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878679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11.11.2021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97707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C0CB076-E5A0-456E-A610-A8BC923179C8}" type="datetimeFigureOut">
              <a:rPr lang="ru-RU" smtClean="0"/>
              <a:t>11.11.2021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91547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97545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725613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802318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254571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1634925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94635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11.11.2021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66526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5">
                <a:lumMod val="60000"/>
                <a:lumOff val="40000"/>
              </a:schemeClr>
            </a:gs>
            <a:gs pos="99000">
              <a:schemeClr val="accent1">
                <a:lumMod val="20000"/>
                <a:lumOff val="80000"/>
              </a:schemeClr>
            </a:gs>
            <a:gs pos="100000">
              <a:schemeClr val="accent2">
                <a:lumMod val="20000"/>
                <a:lumOff val="80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C0CB076-E5A0-456E-A610-A8BC923179C8}" type="datetimeFigureOut">
              <a:rPr lang="ru-RU" smtClean="0"/>
              <a:t>11.11.2021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14975773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8.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aeroleads.com/" TargetMode="External"/><Relationship Id="rId2" Type="http://schemas.openxmlformats.org/officeDocument/2006/relationships/hyperlink" Target="https://www.investopedia.com/" TargetMode="External"/><Relationship Id="rId1" Type="http://schemas.openxmlformats.org/officeDocument/2006/relationships/slideLayout" Target="../slideLayouts/slideLayout2.xml"/><Relationship Id="rId4" Type="http://schemas.openxmlformats.org/officeDocument/2006/relationships/hyperlink" Target="https://bizfluent.co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54950" y="2684260"/>
            <a:ext cx="8627165" cy="3416320"/>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Business </a:t>
            </a:r>
            <a:r>
              <a:rPr lang="en-US" sz="3600" b="1" dirty="0">
                <a:solidFill>
                  <a:schemeClr val="accent1">
                    <a:lumMod val="50000"/>
                  </a:schemeClr>
                </a:solidFill>
                <a:latin typeface="Times New Roman" panose="02020603050405020304" pitchFamily="18" charset="0"/>
                <a:cs typeface="Times New Roman" panose="02020603050405020304" pitchFamily="18" charset="0"/>
              </a:rPr>
              <a:t>English Course:</a:t>
            </a:r>
          </a:p>
          <a:p>
            <a:pPr algn="ctr"/>
            <a:r>
              <a:rPr lang="en-US" sz="3600" b="1" dirty="0">
                <a:solidFill>
                  <a:schemeClr val="accent1">
                    <a:lumMod val="50000"/>
                  </a:schemeClr>
                </a:solidFill>
                <a:latin typeface="Times New Roman" panose="02020603050405020304" pitchFamily="18" charset="0"/>
                <a:cs typeface="Times New Roman" panose="02020603050405020304" pitchFamily="18" charset="0"/>
              </a:rPr>
              <a:t>Chapter</a:t>
            </a: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 9</a:t>
            </a:r>
            <a:endParaRPr lang="en-US" sz="3600" b="1" dirty="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sz="3600" b="1" dirty="0" smtClean="0">
                <a:solidFill>
                  <a:schemeClr val="accent1">
                    <a:lumMod val="50000"/>
                  </a:schemeClr>
                </a:solidFill>
                <a:latin typeface="Times New Roman" panose="02020603050405020304" pitchFamily="18" charset="0"/>
                <a:cs typeface="Times New Roman" panose="02020603050405020304" pitchFamily="18" charset="0"/>
              </a:rPr>
              <a:t>Promotion </a:t>
            </a:r>
          </a:p>
          <a:p>
            <a:pPr algn="ctr"/>
            <a:r>
              <a:rPr lang="en-US" sz="3600" b="1" dirty="0">
                <a:solidFill>
                  <a:schemeClr val="accent1">
                    <a:lumMod val="50000"/>
                  </a:schemeClr>
                </a:solidFill>
                <a:latin typeface="Times New Roman" panose="02020603050405020304" pitchFamily="18" charset="0"/>
                <a:cs typeface="Times New Roman" panose="02020603050405020304" pitchFamily="18" charset="0"/>
              </a:rPr>
              <a:t>Lecturer:</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en-US" sz="3600" b="1" dirty="0" err="1">
                <a:solidFill>
                  <a:schemeClr val="accent1">
                    <a:lumMod val="50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39789" y="261257"/>
            <a:ext cx="2684260" cy="2684260"/>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6890" y="853751"/>
            <a:ext cx="8534400" cy="3615267"/>
          </a:xfrm>
        </p:spPr>
        <p:txBody>
          <a:bodyPr>
            <a:normAutofit/>
          </a:bodyPr>
          <a:lstStyle/>
          <a:p>
            <a:pPr marL="0" indent="0" algn="ctr">
              <a:buNone/>
            </a:pPr>
            <a:r>
              <a:rPr lang="en-US" sz="3200" b="1" dirty="0" smtClean="0">
                <a:solidFill>
                  <a:schemeClr val="accent1">
                    <a:lumMod val="50000"/>
                  </a:schemeClr>
                </a:solidFill>
                <a:latin typeface="Times New Roman" panose="02020603050405020304" pitchFamily="18" charset="0"/>
                <a:cs typeface="Times New Roman" panose="02020603050405020304" pitchFamily="18" charset="0"/>
              </a:rPr>
              <a:t>Content </a:t>
            </a:r>
          </a:p>
          <a:p>
            <a:pPr marL="0" indent="0">
              <a:buNone/>
            </a:pPr>
            <a:endParaRPr lang="en-US" sz="2400" b="1" dirty="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1. Types </a:t>
            </a:r>
            <a:r>
              <a:rPr lang="en-US" sz="2400" b="1" dirty="0">
                <a:solidFill>
                  <a:schemeClr val="accent1">
                    <a:lumMod val="50000"/>
                  </a:schemeClr>
                </a:solidFill>
                <a:latin typeface="Times New Roman" panose="02020603050405020304" pitchFamily="18" charset="0"/>
                <a:cs typeface="Times New Roman" panose="02020603050405020304" pitchFamily="18" charset="0"/>
              </a:rPr>
              <a:t>of advertising </a:t>
            </a: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medium;</a:t>
            </a:r>
          </a:p>
          <a:p>
            <a:pPr marL="0" indent="0">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2. The </a:t>
            </a:r>
            <a:r>
              <a:rPr lang="en-US" sz="2400" b="1" dirty="0">
                <a:solidFill>
                  <a:schemeClr val="accent1">
                    <a:lumMod val="50000"/>
                  </a:schemeClr>
                </a:solidFill>
                <a:latin typeface="Times New Roman" panose="02020603050405020304" pitchFamily="18" charset="0"/>
                <a:cs typeface="Times New Roman" panose="02020603050405020304" pitchFamily="18" charset="0"/>
              </a:rPr>
              <a:t>sales </a:t>
            </a: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force;</a:t>
            </a:r>
            <a:endParaRPr lang="ru-RU" sz="2400" b="1" dirty="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3. What </a:t>
            </a:r>
            <a:r>
              <a:rPr lang="en-US" sz="2400" b="1" dirty="0">
                <a:solidFill>
                  <a:schemeClr val="accent1">
                    <a:lumMod val="50000"/>
                  </a:schemeClr>
                </a:solidFill>
                <a:latin typeface="Times New Roman" panose="02020603050405020304" pitchFamily="18" charset="0"/>
                <a:cs typeface="Times New Roman" panose="02020603050405020304" pitchFamily="18" charset="0"/>
              </a:rPr>
              <a:t>Is the Importance of a Sales Department</a:t>
            </a: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t>
            </a:r>
            <a:endParaRPr lang="ru-RU" sz="2400" b="1" dirty="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4. </a:t>
            </a:r>
            <a:r>
              <a:rPr lang="en-US" sz="2400" b="1" dirty="0">
                <a:solidFill>
                  <a:schemeClr val="accent1">
                    <a:lumMod val="50000"/>
                  </a:schemeClr>
                </a:solidFill>
                <a:latin typeface="Times New Roman" panose="02020603050405020304" pitchFamily="18" charset="0"/>
                <a:cs typeface="Times New Roman" panose="02020603050405020304" pitchFamily="18" charset="0"/>
              </a:rPr>
              <a:t>Promotional </a:t>
            </a: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activities.</a:t>
            </a:r>
            <a:endParaRPr lang="ru-RU" sz="2400"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054" name="Picture 6" descr="Promotional Products Word Cloud Images, Stock Photos &amp;amp; Vector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6142" y="357728"/>
            <a:ext cx="4343400" cy="26670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4235270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2903" y="-800100"/>
            <a:ext cx="7992927" cy="1424568"/>
          </a:xfrm>
        </p:spPr>
        <p:txBody>
          <a:bodyPr>
            <a:normAutofit/>
          </a:bodyPr>
          <a:lstStyle/>
          <a:p>
            <a:pPr algn="ctr"/>
            <a:r>
              <a:rPr lang="en-US" sz="3600" b="1" cap="none" dirty="0" smtClean="0">
                <a:solidFill>
                  <a:schemeClr val="accent1">
                    <a:lumMod val="50000"/>
                  </a:schemeClr>
                </a:solidFill>
                <a:latin typeface="Times New Roman" panose="02020603050405020304" pitchFamily="18" charset="0"/>
                <a:cs typeface="Times New Roman" panose="02020603050405020304" pitchFamily="18" charset="0"/>
              </a:rPr>
              <a:t>Types of advertising medium</a:t>
            </a:r>
            <a:endParaRPr lang="ru-RU" sz="3600" b="1" cap="none"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5778452" y="1282390"/>
            <a:ext cx="5836597" cy="4444906"/>
          </a:xfrm>
        </p:spPr>
        <p:txBody>
          <a:bodyPr>
            <a:noAutofit/>
          </a:bodyPr>
          <a:lstStyle/>
          <a:p>
            <a:pPr marL="0" indent="0" algn="just">
              <a:buNone/>
            </a:pPr>
            <a:endParaRPr lang="en-US" sz="2800" b="1" dirty="0" smtClean="0">
              <a:solidFill>
                <a:srgbClr val="0B375A"/>
              </a:solidFill>
              <a:latin typeface="Times New Roman" panose="02020603050405020304" pitchFamily="18" charset="0"/>
              <a:cs typeface="Times New Roman" panose="02020603050405020304" pitchFamily="18" charset="0"/>
            </a:endParaRPr>
          </a:p>
          <a:p>
            <a:pPr marL="0" indent="0" algn="just">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classified advertisement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 a </a:t>
            </a:r>
            <a:r>
              <a:rPr lang="en-US" sz="2800" dirty="0">
                <a:solidFill>
                  <a:schemeClr val="accent1">
                    <a:lumMod val="50000"/>
                  </a:schemeClr>
                </a:solidFill>
                <a:latin typeface="Times New Roman" panose="02020603050405020304" pitchFamily="18" charset="0"/>
                <a:cs typeface="Times New Roman" panose="02020603050405020304" pitchFamily="18" charset="0"/>
              </a:rPr>
              <a:t>small advertisement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that you put in a newspaper or a magazine, usually because you want to sell or buy something or to find or offer a job;</a:t>
            </a:r>
          </a:p>
          <a:p>
            <a:pPr marL="0" indent="0" algn="just">
              <a:buNone/>
            </a:pPr>
            <a:endParaRPr lang="en-US" sz="2800" b="1" dirty="0" smtClean="0">
              <a:solidFill>
                <a:srgbClr val="0B375A"/>
              </a:solidFill>
              <a:latin typeface="Times New Roman" panose="02020603050405020304" pitchFamily="18" charset="0"/>
              <a:cs typeface="Times New Roman" panose="02020603050405020304" pitchFamily="18" charset="0"/>
            </a:endParaRPr>
          </a:p>
          <a:p>
            <a:pPr marL="0" indent="0" algn="just">
              <a:buNone/>
            </a:pPr>
            <a:endParaRPr lang="en-US" sz="2800" b="1" dirty="0">
              <a:solidFill>
                <a:srgbClr val="0B375A"/>
              </a:solidFill>
              <a:latin typeface="Times New Roman" panose="02020603050405020304" pitchFamily="18" charset="0"/>
              <a:cs typeface="Times New Roman" panose="02020603050405020304" pitchFamily="18" charset="0"/>
            </a:endParaRPr>
          </a:p>
          <a:p>
            <a:pPr marL="0" indent="0" algn="just">
              <a:buNone/>
            </a:pPr>
            <a:endParaRPr lang="en-US" sz="2800" b="1" dirty="0" smtClean="0">
              <a:solidFill>
                <a:srgbClr val="0B375A"/>
              </a:solidFill>
              <a:latin typeface="Times New Roman" panose="02020603050405020304" pitchFamily="18" charset="0"/>
              <a:cs typeface="Times New Roman" panose="02020603050405020304" pitchFamily="18" charset="0"/>
            </a:endParaRPr>
          </a:p>
          <a:p>
            <a:pPr marL="0" indent="0" algn="just">
              <a:buNone/>
            </a:pPr>
            <a:endParaRPr lang="en-US" sz="2800" b="1" dirty="0" smtClean="0">
              <a:solidFill>
                <a:srgbClr val="0B375A"/>
              </a:solidFill>
              <a:latin typeface="Times New Roman" panose="02020603050405020304" pitchFamily="18" charset="0"/>
              <a:cs typeface="Times New Roman" panose="02020603050405020304" pitchFamily="18" charset="0"/>
            </a:endParaRPr>
          </a:p>
          <a:p>
            <a:pPr marL="0" indent="0" algn="just">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neon signs -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an</a:t>
            </a:r>
            <a:r>
              <a:rPr lang="en-US" sz="2800" dirty="0">
                <a:solidFill>
                  <a:schemeClr val="accent1">
                    <a:lumMod val="50000"/>
                  </a:schemeClr>
                </a:solidFill>
                <a:latin typeface="Times New Roman" panose="02020603050405020304" pitchFamily="18" charset="0"/>
                <a:cs typeface="Times New Roman" panose="02020603050405020304" pitchFamily="18" charset="0"/>
              </a:rPr>
              <a:t>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illuminated</a:t>
            </a:r>
            <a:r>
              <a:rPr lang="en-US" sz="2800" dirty="0">
                <a:solidFill>
                  <a:schemeClr val="accent1">
                    <a:lumMod val="50000"/>
                  </a:schemeClr>
                </a:solidFill>
                <a:latin typeface="Times New Roman" panose="02020603050405020304" pitchFamily="18" charset="0"/>
                <a:cs typeface="Times New Roman" panose="02020603050405020304" pitchFamily="18" charset="0"/>
              </a:rPr>
              <a:t> sign constructed from fluorescent lights in the form of bent glass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tubes.</a:t>
            </a:r>
            <a:endParaRPr lang="ru-RU" sz="28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1" name="Текст 10"/>
          <p:cNvSpPr>
            <a:spLocks noGrp="1"/>
          </p:cNvSpPr>
          <p:nvPr>
            <p:ph type="body" sz="half" idx="2"/>
          </p:nvPr>
        </p:nvSpPr>
        <p:spPr>
          <a:xfrm>
            <a:off x="564203" y="3022561"/>
            <a:ext cx="5525311" cy="1828074"/>
          </a:xfrm>
        </p:spPr>
        <p:txBody>
          <a:bodyPr>
            <a:normAutofit/>
          </a:bodyPr>
          <a:lstStyle/>
          <a:p>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hoarding </a:t>
            </a:r>
            <a:r>
              <a:rPr lang="en-US" sz="2800" b="1" dirty="0">
                <a:solidFill>
                  <a:schemeClr val="accent1">
                    <a:lumMod val="50000"/>
                  </a:schemeClr>
                </a:solidFill>
                <a:latin typeface="Times New Roman" panose="02020603050405020304" pitchFamily="18" charset="0"/>
                <a:cs typeface="Times New Roman" panose="02020603050405020304" pitchFamily="18" charset="0"/>
              </a:rPr>
              <a:t>(</a:t>
            </a:r>
            <a:r>
              <a:rPr lang="en-US" sz="2800" b="1" dirty="0" err="1">
                <a:solidFill>
                  <a:schemeClr val="accent1">
                    <a:lumMod val="50000"/>
                  </a:schemeClr>
                </a:solidFill>
                <a:latin typeface="Times New Roman" panose="02020603050405020304" pitchFamily="18" charset="0"/>
                <a:cs typeface="Times New Roman" panose="02020603050405020304" pitchFamily="18" charset="0"/>
              </a:rPr>
              <a:t>BrE</a:t>
            </a:r>
            <a:r>
              <a:rPr lang="en-US" sz="2800" b="1" dirty="0">
                <a:solidFill>
                  <a:schemeClr val="accent1">
                    <a:lumMod val="50000"/>
                  </a:schemeClr>
                </a:solidFill>
                <a:latin typeface="Times New Roman" panose="02020603050405020304" pitchFamily="18" charset="0"/>
                <a:cs typeface="Times New Roman" panose="02020603050405020304" pitchFamily="18" charset="0"/>
              </a:rPr>
              <a:t>) (billboard (</a:t>
            </a:r>
            <a:r>
              <a:rPr lang="en-US" sz="2800" b="1" dirty="0" err="1">
                <a:solidFill>
                  <a:schemeClr val="accent1">
                    <a:lumMod val="50000"/>
                  </a:schemeClr>
                </a:solidFill>
                <a:latin typeface="Times New Roman" panose="02020603050405020304" pitchFamily="18" charset="0"/>
                <a:cs typeface="Times New Roman" panose="02020603050405020304" pitchFamily="18" charset="0"/>
              </a:rPr>
              <a:t>AmE</a:t>
            </a:r>
            <a:r>
              <a:rPr lang="en-US" sz="2800" b="1" dirty="0">
                <a:solidFill>
                  <a:schemeClr val="accent1">
                    <a:lumMod val="50000"/>
                  </a:schemeClr>
                </a:solidFill>
                <a:latin typeface="Times New Roman" panose="02020603050405020304" pitchFamily="18" charset="0"/>
                <a:cs typeface="Times New Roman" panose="02020603050405020304" pitchFamily="18" charset="0"/>
              </a:rPr>
              <a:t>) </a:t>
            </a:r>
            <a:r>
              <a:rPr lang="en-US" sz="2800" dirty="0">
                <a:solidFill>
                  <a:schemeClr val="accent1">
                    <a:lumMod val="50000"/>
                  </a:schemeClr>
                </a:solidFill>
                <a:latin typeface="Times New Roman" panose="02020603050405020304" pitchFamily="18" charset="0"/>
                <a:cs typeface="Times New Roman" panose="02020603050405020304" pitchFamily="18" charset="0"/>
              </a:rPr>
              <a:t>-a large board used </a:t>
            </a:r>
            <a:r>
              <a:rPr lang="en-US" sz="2800" dirty="0" smtClean="0">
                <a:solidFill>
                  <a:schemeClr val="accent1">
                    <a:lumMod val="50000"/>
                  </a:schemeClr>
                </a:solidFill>
                <a:latin typeface="Times New Roman" panose="02020603050405020304" pitchFamily="18" charset="0"/>
                <a:cs typeface="Times New Roman" panose="02020603050405020304" pitchFamily="18" charset="0"/>
              </a:rPr>
              <a:t>for displaying advertising posters, as by a road;</a:t>
            </a:r>
            <a:endParaRPr lang="en-US" sz="2800" dirty="0">
              <a:solidFill>
                <a:schemeClr val="accent1">
                  <a:lumMod val="50000"/>
                </a:schemeClr>
              </a:solidFill>
              <a:latin typeface="Times New Roman" panose="02020603050405020304" pitchFamily="18" charset="0"/>
              <a:cs typeface="Times New Roman" panose="02020603050405020304" pitchFamily="18" charset="0"/>
            </a:endParaRPr>
          </a:p>
          <a:p>
            <a:endParaRPr lang="ru-RU" dirty="0"/>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3333" y="851871"/>
            <a:ext cx="3802525" cy="1733343"/>
          </a:xfrm>
          <a:prstGeom prst="rect">
            <a:avLst/>
          </a:prstGeom>
          <a:ln>
            <a:noFill/>
          </a:ln>
          <a:effectLst>
            <a:outerShdw blurRad="292100" dist="139700" dir="2700000" algn="tl" rotWithShape="0">
              <a:srgbClr val="333333">
                <a:alpha val="65000"/>
              </a:srgbClr>
            </a:outerShdw>
          </a:effectLst>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73146" y="3504843"/>
            <a:ext cx="3047207" cy="1680555"/>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6451" y="4765271"/>
            <a:ext cx="3637155" cy="192405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690861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4294967295"/>
          </p:nvPr>
        </p:nvSpPr>
        <p:spPr>
          <a:xfrm>
            <a:off x="5399785" y="268651"/>
            <a:ext cx="6535737" cy="5776913"/>
          </a:xfrm>
        </p:spPr>
        <p:txBody>
          <a:bodyPr>
            <a:noAutofit/>
          </a:bodyPr>
          <a:lstStyle/>
          <a:p>
            <a:pPr marL="0" indent="0" algn="just">
              <a:buNone/>
            </a:pPr>
            <a:r>
              <a:rPr lang="en-US" sz="2400" dirty="0">
                <a:solidFill>
                  <a:schemeClr val="accent1">
                    <a:lumMod val="50000"/>
                  </a:schemeClr>
                </a:solidFill>
                <a:latin typeface="Times New Roman" panose="02020603050405020304" pitchFamily="18" charset="0"/>
                <a:cs typeface="Times New Roman" panose="02020603050405020304" pitchFamily="18" charset="0"/>
              </a:rPr>
              <a:t/>
            </a:r>
            <a:br>
              <a:rPr lang="en-US" sz="2400" dirty="0">
                <a:solidFill>
                  <a:schemeClr val="accent1">
                    <a:lumMod val="50000"/>
                  </a:schemeClr>
                </a:solidFill>
                <a:latin typeface="Times New Roman" panose="02020603050405020304" pitchFamily="18" charset="0"/>
                <a:cs typeface="Times New Roman" panose="02020603050405020304" pitchFamily="18" charset="0"/>
              </a:rPr>
            </a:b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display advertisements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display </a:t>
            </a:r>
            <a:r>
              <a:rPr lang="en-US" sz="2400" dirty="0">
                <a:solidFill>
                  <a:schemeClr val="accent1">
                    <a:lumMod val="50000"/>
                  </a:schemeClr>
                </a:solidFill>
                <a:latin typeface="Times New Roman" panose="02020603050405020304" pitchFamily="18" charset="0"/>
                <a:cs typeface="Times New Roman" panose="02020603050405020304" pitchFamily="18" charset="0"/>
              </a:rPr>
              <a:t>ads are a lucrative method of advertising for marketers looking for ways to reach and acquire customers. They make generous use of visual media in the form of texts, images, or even videos to catch people's attention.</a:t>
            </a:r>
            <a:endParaRPr lang="en-US"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TV commercial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television </a:t>
            </a:r>
            <a:r>
              <a:rPr lang="en-US" sz="2400" dirty="0">
                <a:solidFill>
                  <a:schemeClr val="accent1">
                    <a:lumMod val="50000"/>
                  </a:schemeClr>
                </a:solidFill>
                <a:latin typeface="Times New Roman" panose="02020603050405020304" pitchFamily="18" charset="0"/>
                <a:cs typeface="Times New Roman" panose="02020603050405020304" pitchFamily="18" charset="0"/>
              </a:rPr>
              <a:t>commercials are fundamental advertisements that are broadcasted through the television.</a:t>
            </a:r>
            <a:endParaRPr lang="en-US"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special display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printing</a:t>
            </a:r>
            <a:r>
              <a:rPr lang="en-US" sz="2400" dirty="0">
                <a:solidFill>
                  <a:schemeClr val="accent1">
                    <a:lumMod val="50000"/>
                  </a:schemeClr>
                </a:solidFill>
                <a:latin typeface="Times New Roman" panose="02020603050405020304" pitchFamily="18" charset="0"/>
                <a:cs typeface="Times New Roman" panose="02020603050405020304" pitchFamily="18" charset="0"/>
              </a:rPr>
              <a:t> or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page design</a:t>
            </a:r>
            <a:r>
              <a:rPr lang="en-US" sz="2400" dirty="0">
                <a:solidFill>
                  <a:schemeClr val="accent1">
                    <a:lumMod val="50000"/>
                  </a:schemeClr>
                </a:solidFill>
                <a:latin typeface="Times New Roman" panose="02020603050405020304" pitchFamily="18" charset="0"/>
                <a:cs typeface="Times New Roman" panose="02020603050405020304" pitchFamily="18" charset="0"/>
              </a:rPr>
              <a:t> to attract people’s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attention, </a:t>
            </a:r>
            <a:r>
              <a:rPr lang="en-US" sz="2400" dirty="0">
                <a:solidFill>
                  <a:schemeClr val="accent1">
                    <a:lumMod val="50000"/>
                  </a:schemeClr>
                </a:solidFill>
                <a:latin typeface="Times New Roman" panose="02020603050405020304" pitchFamily="18" charset="0"/>
                <a:cs typeface="Times New Roman" panose="02020603050405020304" pitchFamily="18" charset="0"/>
              </a:rPr>
              <a:t>used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in</a:t>
            </a:r>
            <a:r>
              <a:rPr lang="en-US" sz="2400" dirty="0">
                <a:solidFill>
                  <a:schemeClr val="accent1">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advertisements</a:t>
            </a:r>
            <a:endParaRPr lang="ru-RU" sz="24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553" y="0"/>
            <a:ext cx="4506360" cy="1999145"/>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743" y="2159549"/>
            <a:ext cx="4280170" cy="2140085"/>
          </a:xfrm>
          <a:prstGeom prst="rect">
            <a:avLst/>
          </a:prstGeom>
          <a:ln>
            <a:noFill/>
          </a:ln>
          <a:effectLst>
            <a:outerShdw blurRad="292100" dist="139700" dir="2700000" algn="tl" rotWithShape="0">
              <a:srgbClr val="333333">
                <a:alpha val="65000"/>
              </a:srgbClr>
            </a:outerShdw>
          </a:effectLst>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2306" y="4460038"/>
            <a:ext cx="2110854" cy="2251470"/>
          </a:xfrm>
          <a:prstGeom prst="rect">
            <a:avLst/>
          </a:prstGeom>
          <a:ln>
            <a:noFill/>
          </a:ln>
          <a:effectLst>
            <a:outerShdw blurRad="292100" dist="139700" dir="2700000" algn="tl" rotWithShape="0">
              <a:srgbClr val="333333">
                <a:alpha val="65000"/>
              </a:srgbClr>
            </a:outerShdw>
          </a:effectLst>
        </p:spPr>
      </p:pic>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648" y="80202"/>
            <a:ext cx="4506360" cy="19991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97437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650038" y="146978"/>
            <a:ext cx="5341449" cy="4187570"/>
          </a:xfrm>
        </p:spPr>
        <p:txBody>
          <a:bodyPr>
            <a:noAutofit/>
          </a:bodyPr>
          <a:lstStyle/>
          <a:p>
            <a:pPr marL="0" indent="0" algn="just">
              <a:buNone/>
            </a:pPr>
            <a:r>
              <a:rPr lang="en-US" sz="2400" b="1" dirty="0">
                <a:solidFill>
                  <a:srgbClr val="0B375A"/>
                </a:solidFill>
                <a:latin typeface="Times New Roman" panose="02020603050405020304" pitchFamily="18" charset="0"/>
                <a:cs typeface="Times New Roman" panose="02020603050405020304" pitchFamily="18" charset="0"/>
              </a:rPr>
              <a:t/>
            </a:r>
            <a:br>
              <a:rPr lang="en-US" sz="2400" b="1" dirty="0">
                <a:solidFill>
                  <a:srgbClr val="0B375A"/>
                </a:solidFill>
                <a:latin typeface="Times New Roman" panose="02020603050405020304" pitchFamily="18" charset="0"/>
                <a:cs typeface="Times New Roman" panose="02020603050405020304" pitchFamily="18" charset="0"/>
              </a:rPr>
            </a:b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product endorsement </a:t>
            </a:r>
            <a:r>
              <a:rPr lang="ru-RU" sz="24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400" dirty="0">
                <a:solidFill>
                  <a:schemeClr val="accent1">
                    <a:lumMod val="50000"/>
                  </a:schemeClr>
                </a:solidFill>
                <a:latin typeface="Times New Roman" panose="02020603050405020304" pitchFamily="18" charset="0"/>
                <a:cs typeface="Times New Roman" panose="02020603050405020304" pitchFamily="18" charset="0"/>
              </a:rPr>
              <a:t>a</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400" dirty="0">
                <a:solidFill>
                  <a:schemeClr val="accent1">
                    <a:lumMod val="50000"/>
                  </a:schemeClr>
                </a:solidFill>
                <a:latin typeface="Times New Roman" panose="02020603050405020304" pitchFamily="18" charset="0"/>
                <a:cs typeface="Times New Roman" panose="02020603050405020304" pitchFamily="18" charset="0"/>
              </a:rPr>
              <a:t>product endorsement involves a celebrity, a relevant professional or a business giving its approval for the virtue of a product and recommending it to the customers as a good and safe product</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t>
            </a:r>
          </a:p>
          <a:p>
            <a:pPr marL="0" indent="0" algn="just">
              <a:buNone/>
            </a:pPr>
            <a:endParaRPr lang="en-US" dirty="0">
              <a:solidFill>
                <a:srgbClr val="0B375A"/>
              </a:solidFill>
              <a:latin typeface="Times New Roman" panose="02020603050405020304" pitchFamily="18" charset="0"/>
              <a:cs typeface="Times New Roman" panose="02020603050405020304" pitchFamily="18" charset="0"/>
            </a:endParaRPr>
          </a:p>
          <a:p>
            <a:pPr marL="0" indent="0" algn="just">
              <a:buNone/>
            </a:pPr>
            <a:endParaRPr lang="ru-RU" dirty="0" smtClean="0">
              <a:solidFill>
                <a:srgbClr val="0B375A"/>
              </a:solidFill>
              <a:latin typeface="Times New Roman" panose="02020603050405020304" pitchFamily="18" charset="0"/>
              <a:cs typeface="Times New Roman" panose="02020603050405020304" pitchFamily="18" charset="0"/>
            </a:endParaRPr>
          </a:p>
          <a:p>
            <a:pPr marL="0" indent="0" algn="just">
              <a:buNone/>
            </a:pPr>
            <a:endParaRPr lang="ru-RU" dirty="0">
              <a:solidFill>
                <a:srgbClr val="0B375A"/>
              </a:solidFill>
              <a:latin typeface="Times New Roman" panose="02020603050405020304" pitchFamily="18" charset="0"/>
              <a:cs typeface="Times New Roman" panose="02020603050405020304" pitchFamily="18" charset="0"/>
            </a:endParaRPr>
          </a:p>
          <a:p>
            <a:pPr marL="0" indent="0" algn="just">
              <a:buNone/>
            </a:pPr>
            <a:endParaRPr lang="en-US" dirty="0" smtClean="0">
              <a:solidFill>
                <a:srgbClr val="0B375A"/>
              </a:solidFill>
              <a:latin typeface="Times New Roman" panose="02020603050405020304" pitchFamily="18" charset="0"/>
              <a:cs typeface="Times New Roman" panose="02020603050405020304" pitchFamily="18" charset="0"/>
            </a:endParaRPr>
          </a:p>
          <a:p>
            <a:pPr marL="0" indent="0" algn="just">
              <a:buNone/>
            </a:pPr>
            <a:endParaRPr lang="en-US" dirty="0">
              <a:solidFill>
                <a:srgbClr val="0B375A"/>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advertising agency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is </a:t>
            </a:r>
            <a:r>
              <a:rPr lang="en-US" sz="2400" dirty="0">
                <a:solidFill>
                  <a:schemeClr val="accent1">
                    <a:lumMod val="50000"/>
                  </a:schemeClr>
                </a:solidFill>
                <a:latin typeface="Times New Roman" panose="02020603050405020304" pitchFamily="18" charset="0"/>
                <a:cs typeface="Times New Roman" panose="02020603050405020304" pitchFamily="18" charset="0"/>
              </a:rPr>
              <a:t>a company whose business is to create  advertisements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for </a:t>
            </a:r>
            <a:r>
              <a:rPr lang="en-US" sz="2400" dirty="0">
                <a:solidFill>
                  <a:schemeClr val="accent1">
                    <a:lumMod val="50000"/>
                  </a:schemeClr>
                </a:solidFill>
                <a:latin typeface="Times New Roman" panose="02020603050405020304" pitchFamily="18" charset="0"/>
                <a:cs typeface="Times New Roman" panose="02020603050405020304" pitchFamily="18" charset="0"/>
              </a:rPr>
              <a:t>other companies or organizations.</a:t>
            </a:r>
            <a:endParaRPr lang="ru-RU" sz="2400"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7" name="Объект 6"/>
          <p:cNvSpPr>
            <a:spLocks noGrp="1"/>
          </p:cNvSpPr>
          <p:nvPr>
            <p:ph sz="quarter" idx="4"/>
          </p:nvPr>
        </p:nvSpPr>
        <p:spPr>
          <a:xfrm>
            <a:off x="6422715" y="2329977"/>
            <a:ext cx="5480573" cy="3684588"/>
          </a:xfrm>
        </p:spPr>
        <p:txBody>
          <a:bodyPr/>
          <a:lstStyle/>
          <a:p>
            <a:pPr marL="0" indent="0" algn="just">
              <a:buNone/>
            </a:pPr>
            <a:r>
              <a:rPr lang="en-US" sz="2400" b="1" dirty="0">
                <a:solidFill>
                  <a:schemeClr val="accent1">
                    <a:lumMod val="50000"/>
                  </a:schemeClr>
                </a:solidFill>
                <a:latin typeface="Times New Roman" panose="02020603050405020304" pitchFamily="18" charset="0"/>
                <a:cs typeface="Times New Roman" panose="02020603050405020304" pitchFamily="18" charset="0"/>
              </a:rPr>
              <a:t>advertising campaign - </a:t>
            </a:r>
            <a:r>
              <a:rPr lang="en-US" sz="2400" dirty="0">
                <a:solidFill>
                  <a:schemeClr val="accent1">
                    <a:lumMod val="50000"/>
                  </a:schemeClr>
                </a:solidFill>
                <a:latin typeface="Times New Roman" panose="02020603050405020304" pitchFamily="18" charset="0"/>
                <a:cs typeface="Times New Roman" panose="02020603050405020304" pitchFamily="18" charset="0"/>
              </a:rPr>
              <a:t>a planned series of advertisements that will be used in  particular places at particular times in order to advertise a product or service and persuade people to buy it or use it</a:t>
            </a:r>
          </a:p>
          <a:p>
            <a:pPr algn="just"/>
            <a:endParaRPr lang="ru-RU" dirty="0"/>
          </a:p>
        </p:txBody>
      </p:sp>
      <p:pic>
        <p:nvPicPr>
          <p:cNvPr id="10" name="Рисунок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2825" y="505838"/>
            <a:ext cx="3812552" cy="1824139"/>
          </a:xfrm>
          <a:prstGeom prst="rect">
            <a:avLst/>
          </a:prstGeom>
          <a:ln>
            <a:noFill/>
          </a:ln>
          <a:effectLst>
            <a:outerShdw blurRad="292100" dist="139700" dir="2700000" algn="tl" rotWithShape="0">
              <a:srgbClr val="333333">
                <a:alpha val="65000"/>
              </a:srgbClr>
            </a:outerShdw>
          </a:effectLst>
        </p:spPr>
      </p:pic>
      <p:pic>
        <p:nvPicPr>
          <p:cNvPr id="11" name="Рисунок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6292" y="2879182"/>
            <a:ext cx="3190672" cy="1766454"/>
          </a:xfrm>
          <a:prstGeom prst="rect">
            <a:avLst/>
          </a:prstGeom>
          <a:ln>
            <a:noFill/>
          </a:ln>
          <a:effectLst>
            <a:outerShdw blurRad="292100" dist="139700" dir="2700000" algn="tl" rotWithShape="0">
              <a:srgbClr val="333333">
                <a:alpha val="65000"/>
              </a:srgbClr>
            </a:outerShdw>
          </a:effectLst>
        </p:spPr>
      </p:pic>
      <p:pic>
        <p:nvPicPr>
          <p:cNvPr id="12" name="Рисунок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7741" y="4334548"/>
            <a:ext cx="2950522" cy="22000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916053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5209228" y="85353"/>
            <a:ext cx="6535366" cy="6327370"/>
          </a:xfrm>
        </p:spPr>
        <p:txBody>
          <a:bodyPr>
            <a:noAutofit/>
          </a:bodyPr>
          <a:lstStyle/>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salesperson -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is </a:t>
            </a:r>
            <a:r>
              <a:rPr lang="en-US" sz="2400" dirty="0">
                <a:solidFill>
                  <a:schemeClr val="accent1">
                    <a:lumMod val="50000"/>
                  </a:schemeClr>
                </a:solidFill>
                <a:latin typeface="Times New Roman" panose="02020603050405020304" pitchFamily="18" charset="0"/>
                <a:cs typeface="Times New Roman" panose="02020603050405020304" pitchFamily="18" charset="0"/>
              </a:rPr>
              <a:t>a person who sells things, either in a shop or directly to customers on behalf of a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company;</a:t>
            </a: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salesforce – </a:t>
            </a:r>
            <a:r>
              <a:rPr lang="en-US" sz="2400" dirty="0">
                <a:solidFill>
                  <a:schemeClr val="accent1">
                    <a:lumMod val="50000"/>
                  </a:schemeClr>
                </a:solidFill>
                <a:latin typeface="Times New Roman" panose="02020603050405020304" pitchFamily="18" charset="0"/>
                <a:cs typeface="Times New Roman" panose="02020603050405020304" pitchFamily="18" charset="0"/>
              </a:rPr>
              <a:t>all the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employees</a:t>
            </a:r>
            <a:r>
              <a:rPr lang="en-US" sz="2400" dirty="0">
                <a:solidFill>
                  <a:schemeClr val="accent1">
                    <a:lumMod val="50000"/>
                  </a:schemeClr>
                </a:solidFill>
                <a:latin typeface="Times New Roman" panose="02020603050405020304" pitchFamily="18" charset="0"/>
                <a:cs typeface="Times New Roman" panose="02020603050405020304" pitchFamily="18" charset="0"/>
              </a:rPr>
              <a:t> of a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company</a:t>
            </a:r>
            <a:r>
              <a:rPr lang="en-US" sz="2400" dirty="0">
                <a:solidFill>
                  <a:schemeClr val="accent1">
                    <a:lumMod val="50000"/>
                  </a:schemeClr>
                </a:solidFill>
                <a:latin typeface="Times New Roman" panose="02020603050405020304" pitchFamily="18" charset="0"/>
                <a:cs typeface="Times New Roman" panose="02020603050405020304" pitchFamily="18" charset="0"/>
              </a:rPr>
              <a:t> whose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job</a:t>
            </a:r>
            <a:r>
              <a:rPr lang="en-US" sz="2400" dirty="0">
                <a:solidFill>
                  <a:schemeClr val="accent1">
                    <a:lumMod val="50000"/>
                  </a:schemeClr>
                </a:solidFill>
                <a:latin typeface="Times New Roman" panose="02020603050405020304" pitchFamily="18" charset="0"/>
                <a:cs typeface="Times New Roman" panose="02020603050405020304" pitchFamily="18" charset="0"/>
              </a:rPr>
              <a:t> is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persuading customers</a:t>
            </a:r>
            <a:r>
              <a:rPr lang="en-US" sz="2400" dirty="0">
                <a:solidFill>
                  <a:schemeClr val="accent1">
                    <a:lumMod val="50000"/>
                  </a:schemeClr>
                </a:solidFill>
                <a:latin typeface="Times New Roman" panose="02020603050405020304" pitchFamily="18" charset="0"/>
                <a:cs typeface="Times New Roman" panose="02020603050405020304" pitchFamily="18" charset="0"/>
              </a:rPr>
              <a:t> to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buy their</a:t>
            </a:r>
            <a:r>
              <a:rPr lang="en-US" sz="2400" dirty="0">
                <a:solidFill>
                  <a:schemeClr val="accent1">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companies’ products or services; </a:t>
            </a: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sales area – </a:t>
            </a:r>
            <a:r>
              <a:rPr lang="en-US" sz="2400" dirty="0">
                <a:solidFill>
                  <a:schemeClr val="accent1">
                    <a:lumMod val="50000"/>
                  </a:schemeClr>
                </a:solidFill>
                <a:latin typeface="Times New Roman" panose="02020603050405020304" pitchFamily="18" charset="0"/>
                <a:cs typeface="Times New Roman" panose="02020603050405020304" pitchFamily="18" charset="0"/>
              </a:rPr>
              <a:t>one of the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areas</a:t>
            </a:r>
            <a:r>
              <a:rPr lang="en-US" sz="2400" dirty="0">
                <a:solidFill>
                  <a:schemeClr val="accent1">
                    <a:lumMod val="50000"/>
                  </a:schemeClr>
                </a:solidFill>
                <a:latin typeface="Times New Roman" panose="02020603050405020304" pitchFamily="18" charset="0"/>
                <a:cs typeface="Times New Roman" panose="02020603050405020304" pitchFamily="18" charset="0"/>
              </a:rPr>
              <a:t> where a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company sells its products or services, </a:t>
            </a:r>
            <a:r>
              <a:rPr lang="en-US" sz="2400" dirty="0">
                <a:solidFill>
                  <a:schemeClr val="accent1">
                    <a:lumMod val="50000"/>
                  </a:schemeClr>
                </a:solidFill>
                <a:latin typeface="Times New Roman" panose="02020603050405020304" pitchFamily="18" charset="0"/>
                <a:cs typeface="Times New Roman" panose="02020603050405020304" pitchFamily="18" charset="0"/>
              </a:rPr>
              <a:t>often an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area</a:t>
            </a:r>
            <a:r>
              <a:rPr lang="en-US" sz="2400" dirty="0">
                <a:solidFill>
                  <a:schemeClr val="accent1">
                    <a:lumMod val="50000"/>
                  </a:schemeClr>
                </a:solidFill>
                <a:latin typeface="Times New Roman" panose="02020603050405020304" pitchFamily="18" charset="0"/>
                <a:cs typeface="Times New Roman" panose="02020603050405020304" pitchFamily="18" charset="0"/>
              </a:rPr>
              <a:t> for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which a particular sales person or particular sales people are responsible;   </a:t>
            </a: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sales manager - </a:t>
            </a:r>
            <a:r>
              <a:rPr lang="en-US" sz="2400" dirty="0">
                <a:solidFill>
                  <a:schemeClr val="accent1">
                    <a:lumMod val="50000"/>
                  </a:schemeClr>
                </a:solidFill>
                <a:latin typeface="Times New Roman" panose="02020603050405020304" pitchFamily="18" charset="0"/>
                <a:cs typeface="Times New Roman" panose="02020603050405020304" pitchFamily="18" charset="0"/>
              </a:rPr>
              <a:t>a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person</a:t>
            </a:r>
            <a:r>
              <a:rPr lang="en-US" sz="2400" dirty="0">
                <a:solidFill>
                  <a:schemeClr val="accent1">
                    <a:lumMod val="50000"/>
                  </a:schemeClr>
                </a:solidFill>
                <a:latin typeface="Times New Roman" panose="02020603050405020304" pitchFamily="18" charset="0"/>
                <a:cs typeface="Times New Roman" panose="02020603050405020304" pitchFamily="18" charset="0"/>
              </a:rPr>
              <a:t> in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charge</a:t>
            </a:r>
            <a:r>
              <a:rPr lang="en-US" sz="2400" dirty="0">
                <a:solidFill>
                  <a:schemeClr val="accent1">
                    <a:lumMod val="50000"/>
                  </a:schemeClr>
                </a:solidFill>
                <a:latin typeface="Times New Roman" panose="02020603050405020304" pitchFamily="18" charset="0"/>
                <a:cs typeface="Times New Roman" panose="02020603050405020304" pitchFamily="18" charset="0"/>
              </a:rPr>
              <a:t> of a company's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sales activities and its sales force. </a:t>
            </a:r>
            <a:endParaRPr lang="ru-RU" sz="24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415" y="793277"/>
            <a:ext cx="3953820" cy="2455761"/>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528" y="3801319"/>
            <a:ext cx="3953820" cy="19769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866427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0115" y="0"/>
            <a:ext cx="11035037" cy="1507067"/>
          </a:xfrm>
        </p:spPr>
        <p:txBody>
          <a:bodyPr>
            <a:noAutofit/>
          </a:bodyPr>
          <a:lstStyle/>
          <a:p>
            <a:pPr algn="ctr" defTabSz="914400" eaLnBrk="0" fontAlgn="base" hangingPunct="0">
              <a:spcAft>
                <a:spcPct val="0"/>
              </a:spcAft>
            </a:pP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What</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Is</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the</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Importance</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of</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Sales</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 </a:t>
            </a:r>
            <a:r>
              <a:rPr lang="ru-RU" altLang="ru-RU" sz="2800" b="1" cap="none" dirty="0" err="1">
                <a:ln>
                  <a:noFill/>
                </a:ln>
                <a:solidFill>
                  <a:srgbClr val="000000"/>
                </a:solidFill>
                <a:latin typeface="Times New Roman" panose="02020603050405020304" pitchFamily="18" charset="0"/>
                <a:cs typeface="Times New Roman" panose="02020603050405020304" pitchFamily="18" charset="0"/>
              </a:rPr>
              <a:t>Department</a:t>
            </a:r>
            <a:r>
              <a:rPr lang="ru-RU" altLang="ru-RU" sz="2800" b="1" cap="none" dirty="0">
                <a:ln>
                  <a:noFill/>
                </a:ln>
                <a:solidFill>
                  <a:srgbClr val="000000"/>
                </a:solidFill>
                <a:latin typeface="Times New Roman" panose="02020603050405020304" pitchFamily="18" charset="0"/>
                <a:cs typeface="Times New Roman" panose="02020603050405020304" pitchFamily="18" charset="0"/>
              </a:rPr>
              <a:t>?</a:t>
            </a:r>
            <a:br>
              <a:rPr lang="ru-RU" altLang="ru-RU" sz="2800" b="1" cap="none" dirty="0">
                <a:ln>
                  <a:noFill/>
                </a:ln>
                <a:solidFill>
                  <a:srgbClr val="000000"/>
                </a:solidFill>
                <a:latin typeface="Times New Roman" panose="02020603050405020304" pitchFamily="18" charset="0"/>
                <a:cs typeface="Times New Roman" panose="02020603050405020304" pitchFamily="18" charset="0"/>
              </a:rPr>
            </a:br>
            <a:r>
              <a:rPr lang="ru-RU" altLang="ru-RU" sz="2000" cap="none" dirty="0">
                <a:ln>
                  <a:noFill/>
                </a:ln>
              </a:rPr>
              <a:t/>
            </a:r>
            <a:br>
              <a:rPr lang="ru-RU" altLang="ru-RU" sz="2000" cap="none" dirty="0">
                <a:ln>
                  <a:noFill/>
                </a:ln>
              </a:rPr>
            </a:br>
            <a:endParaRPr lang="ru-RU" sz="2000" dirty="0"/>
          </a:p>
        </p:txBody>
      </p:sp>
      <p:sp>
        <p:nvSpPr>
          <p:cNvPr id="5" name="Объект 4"/>
          <p:cNvSpPr>
            <a:spLocks noGrp="1"/>
          </p:cNvSpPr>
          <p:nvPr>
            <p:ph idx="1"/>
          </p:nvPr>
        </p:nvSpPr>
        <p:spPr>
          <a:xfrm>
            <a:off x="310986" y="555345"/>
            <a:ext cx="11283853" cy="3615267"/>
          </a:xfrm>
        </p:spPr>
        <p:txBody>
          <a:bodyPr>
            <a:normAutofit lnSpcReduction="10000"/>
          </a:bodyPr>
          <a:lstStyle/>
          <a:p>
            <a:pPr marL="0" indent="0" algn="just">
              <a:buNone/>
            </a:pPr>
            <a:r>
              <a:rPr lang="en-US" altLang="ru-RU" dirty="0" smtClean="0">
                <a:solidFill>
                  <a:srgbClr val="000000"/>
                </a:solidFill>
                <a:latin typeface="Times New Roman" panose="02020603050405020304" pitchFamily="18" charset="0"/>
                <a:cs typeface="Times New Roman" panose="02020603050405020304" pitchFamily="18" charset="0"/>
              </a:rPr>
              <a:t>	</a:t>
            </a:r>
            <a:r>
              <a:rPr lang="ru-RU" altLang="ru-RU" sz="2400" dirty="0" smtClean="0">
                <a:solidFill>
                  <a:schemeClr val="accent1">
                    <a:lumMod val="50000"/>
                  </a:schemeClr>
                </a:solidFill>
                <a:latin typeface="Times New Roman" panose="02020603050405020304" pitchFamily="18" charset="0"/>
                <a:cs typeface="Times New Roman" panose="02020603050405020304" pitchFamily="18" charset="0"/>
              </a:rPr>
              <a:t>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department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direct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link</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between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company’s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product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service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its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However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well-trained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department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does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more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making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staff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builds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relationships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with</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Further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quality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salesperson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helps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identify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unique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makes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sure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those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are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met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Since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salespeople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have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direct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contact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with</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ongoing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basis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become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privy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personal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information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helps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make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interactions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smoother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friendlier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highly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trained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professional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tailors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pitches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individual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learns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outs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their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dirty="0" err="1">
                <a:solidFill>
                  <a:schemeClr val="accent1">
                    <a:lumMod val="50000"/>
                  </a:schemeClr>
                </a:solidFill>
                <a:latin typeface="Times New Roman" panose="02020603050405020304" pitchFamily="18" charset="0"/>
                <a:cs typeface="Times New Roman" panose="02020603050405020304" pitchFamily="18" charset="0"/>
              </a:rPr>
              <a:t>needs</a:t>
            </a:r>
            <a:r>
              <a:rPr lang="ru-RU" altLang="ru-RU" dirty="0" smtClean="0">
                <a:solidFill>
                  <a:schemeClr val="accent1">
                    <a:lumMod val="50000"/>
                  </a:schemeClr>
                </a:solidFill>
                <a:latin typeface="Times New Roman" panose="02020603050405020304" pitchFamily="18" charset="0"/>
                <a:cs typeface="Times New Roman" panose="02020603050405020304" pitchFamily="18" charset="0"/>
              </a:rPr>
              <a:t>.</a:t>
            </a:r>
            <a:endParaRPr lang="en-US" altLang="ru-RU"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ru-RU" altLang="ru-RU" dirty="0">
                <a:latin typeface="Times New Roman" panose="02020603050405020304" pitchFamily="18" charset="0"/>
                <a:cs typeface="Times New Roman" panose="02020603050405020304" pitchFamily="18" charset="0"/>
              </a:rPr>
              <a:t/>
            </a:r>
            <a:br>
              <a:rPr lang="ru-RU" altLang="ru-RU" dirty="0">
                <a:latin typeface="Times New Roman" panose="02020603050405020304" pitchFamily="18" charset="0"/>
                <a:cs typeface="Times New Roman" panose="02020603050405020304" pitchFamily="18" charset="0"/>
              </a:rPr>
            </a:br>
            <a:endParaRPr lang="ru-RU" dirty="0"/>
          </a:p>
        </p:txBody>
      </p:sp>
      <p:pic>
        <p:nvPicPr>
          <p:cNvPr id="1027" name="Picture 3" descr="Sales Management – Shuchi&amp;#39;s Marketing Di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8376" y="2847868"/>
            <a:ext cx="6252671" cy="355406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9485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5551" y="1562878"/>
            <a:ext cx="10997715" cy="3615267"/>
          </a:xfrm>
        </p:spPr>
        <p:txBody>
          <a:bodyPr>
            <a:noAutofit/>
          </a:bodyPr>
          <a:lstStyle/>
          <a:p>
            <a:pPr marL="0" indent="0" algn="just">
              <a:buNone/>
            </a:pPr>
            <a:r>
              <a:rPr lang="en-US" altLang="ru-RU" sz="2400" dirty="0" smtClean="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smtClean="0">
                <a:solidFill>
                  <a:schemeClr val="accent1">
                    <a:lumMod val="50000"/>
                  </a:schemeClr>
                </a:solidFill>
                <a:latin typeface="Times New Roman" panose="02020603050405020304" pitchFamily="18" charset="0"/>
                <a:cs typeface="Times New Roman" panose="02020603050405020304" pitchFamily="18" charset="0"/>
              </a:rPr>
              <a:t>For</a:t>
            </a:r>
            <a:r>
              <a:rPr lang="ru-RU" altLang="ru-RU" sz="2400" dirty="0" smtClean="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example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own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office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supply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business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calls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team</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says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printer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paper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salesperson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will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ask</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type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printer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business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using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how</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long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takes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office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go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through</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sheaf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paper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whether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higher-quality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paper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for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reason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design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firm</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printing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work</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samples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might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higher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quality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paper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nonprofit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only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looking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print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handouts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for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meetings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salesperson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ensures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getting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what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need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right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volume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right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price</a:t>
            </a:r>
            <a:r>
              <a:rPr lang="ru-RU" altLang="ru-RU" sz="2400" dirty="0" smtClean="0">
                <a:solidFill>
                  <a:schemeClr val="accent1">
                    <a:lumMod val="50000"/>
                  </a:schemeClr>
                </a:solidFill>
                <a:latin typeface="Times New Roman" panose="02020603050405020304" pitchFamily="18" charset="0"/>
                <a:cs typeface="Times New Roman" panose="02020603050405020304" pitchFamily="18" charset="0"/>
              </a:rPr>
              <a:t>.</a:t>
            </a:r>
            <a:endParaRPr lang="en-US" altLang="ru-RU"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ru-RU" altLang="ru-RU" sz="2400" dirty="0" err="1" smtClean="0">
                <a:solidFill>
                  <a:schemeClr val="accent1">
                    <a:lumMod val="50000"/>
                  </a:schemeClr>
                </a:solidFill>
                <a:latin typeface="Times New Roman" panose="02020603050405020304" pitchFamily="18" charset="0"/>
                <a:cs typeface="Times New Roman" panose="02020603050405020304" pitchFamily="18" charset="0"/>
              </a:rPr>
              <a:t>Further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department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promotes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growth</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business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well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retention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quality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salesperson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builds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ongoing</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long-term</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relationship</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with</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importance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of</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personal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relationships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in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business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can’t</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be</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understated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personal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connection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makes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feel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valued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encourages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them</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remain</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loyal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company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Plus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happy</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customer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will</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recommend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your</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brand</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to</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altLang="ru-RU" sz="2400" dirty="0" err="1">
                <a:solidFill>
                  <a:schemeClr val="accent1">
                    <a:lumMod val="50000"/>
                  </a:schemeClr>
                </a:solidFill>
                <a:latin typeface="Times New Roman" panose="02020603050405020304" pitchFamily="18" charset="0"/>
                <a:cs typeface="Times New Roman" panose="02020603050405020304" pitchFamily="18" charset="0"/>
              </a:rPr>
              <a:t>others</a:t>
            </a:r>
            <a:r>
              <a:rPr lang="ru-RU" altLang="ru-RU" sz="2400" dirty="0">
                <a:solidFill>
                  <a:schemeClr val="accent1">
                    <a:lumMod val="50000"/>
                  </a:schemeClr>
                </a:solidFill>
                <a:latin typeface="Times New Roman" panose="02020603050405020304" pitchFamily="18" charset="0"/>
                <a:cs typeface="Times New Roman" panose="02020603050405020304" pitchFamily="18" charset="0"/>
              </a:rPr>
              <a:t>.</a:t>
            </a:r>
            <a:br>
              <a:rPr lang="ru-RU" altLang="ru-RU" sz="2400" dirty="0">
                <a:solidFill>
                  <a:schemeClr val="accent1">
                    <a:lumMod val="50000"/>
                  </a:schemeClr>
                </a:solidFill>
                <a:latin typeface="Times New Roman" panose="02020603050405020304" pitchFamily="18" charset="0"/>
                <a:cs typeface="Times New Roman" panose="02020603050405020304" pitchFamily="18" charset="0"/>
              </a:rPr>
            </a:br>
            <a:endParaRPr lang="ru-RU" sz="2400"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46523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566578" y="818666"/>
            <a:ext cx="6806119" cy="4351338"/>
          </a:xfrm>
        </p:spPr>
        <p:txBody>
          <a:bodyPr>
            <a:noAutofit/>
          </a:bodyPr>
          <a:lstStyle/>
          <a:p>
            <a:pPr marL="0" indent="0" algn="just">
              <a:buNone/>
            </a:pPr>
            <a:r>
              <a:rPr lang="en-US" sz="2400" dirty="0">
                <a:solidFill>
                  <a:schemeClr val="accent1">
                    <a:lumMod val="50000"/>
                  </a:schemeClr>
                </a:solidFill>
                <a:latin typeface="Times New Roman" panose="02020603050405020304" pitchFamily="18" charset="0"/>
                <a:cs typeface="Times New Roman" panose="02020603050405020304" pitchFamily="18" charset="0"/>
              </a:rPr>
              <a:t/>
            </a:r>
            <a:br>
              <a:rPr lang="en-US" sz="2400" dirty="0">
                <a:solidFill>
                  <a:schemeClr val="accent1">
                    <a:lumMod val="50000"/>
                  </a:schemeClr>
                </a:solidFill>
                <a:latin typeface="Times New Roman" panose="02020603050405020304" pitchFamily="18" charset="0"/>
                <a:cs typeface="Times New Roman" panose="02020603050405020304" pitchFamily="18" charset="0"/>
              </a:rPr>
            </a:b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 special offer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 a product, service, or program that is offered at reduced prices or rates for a short period of time;</a:t>
            </a:r>
          </a:p>
          <a:p>
            <a:pPr marL="0" indent="0" algn="just">
              <a:buNone/>
            </a:pPr>
            <a:endParaRPr lang="en-US"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 free sample –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 specimen or small amount of a product given free of charge to potential buyers to try or taste;</a:t>
            </a:r>
          </a:p>
          <a:p>
            <a:pPr marL="0" indent="0" algn="just">
              <a:buNone/>
            </a:pPr>
            <a:endParaRPr lang="en-US"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a free gift –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 product that is given to a customer free when they buy something in order to encourage people to buy more of it;</a:t>
            </a:r>
          </a:p>
          <a:p>
            <a:pPr marL="0" indent="0" algn="just">
              <a:buNone/>
            </a:pPr>
            <a:r>
              <a:rPr lang="en-US" b="1" dirty="0" smtClean="0">
                <a:solidFill>
                  <a:srgbClr val="0B375A"/>
                </a:solidFill>
                <a:latin typeface="Times New Roman" panose="02020603050405020304" pitchFamily="18" charset="0"/>
                <a:cs typeface="Times New Roman" panose="02020603050405020304" pitchFamily="18" charset="0"/>
              </a:rPr>
              <a:t> </a:t>
            </a:r>
            <a:endParaRPr lang="ru-RU" b="1" dirty="0">
              <a:solidFill>
                <a:srgbClr val="0B375A"/>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2008" y="271643"/>
            <a:ext cx="2866923" cy="1634980"/>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2008" y="2126694"/>
            <a:ext cx="2844901" cy="1735282"/>
          </a:xfrm>
          <a:prstGeom prst="rect">
            <a:avLst/>
          </a:prstGeom>
          <a:ln>
            <a:noFill/>
          </a:ln>
          <a:effectLst>
            <a:outerShdw blurRad="292100" dist="139700" dir="2700000" algn="tl" rotWithShape="0">
              <a:srgbClr val="333333">
                <a:alpha val="65000"/>
              </a:srgbClr>
            </a:outerShdw>
          </a:effectLst>
        </p:spPr>
      </p:pic>
      <p:pic>
        <p:nvPicPr>
          <p:cNvPr id="1026" name="Picture 2" descr="Image result for a free gift a product that is given to a customer fre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35047" y="4296055"/>
            <a:ext cx="3243382" cy="20411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9703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5075422" y="903035"/>
            <a:ext cx="6535366" cy="4351338"/>
          </a:xfrm>
        </p:spPr>
        <p:txBody>
          <a:bodyPr>
            <a:noAutofit/>
          </a:bodyPr>
          <a:lstStyle/>
          <a:p>
            <a:pPr marL="0" indent="0" algn="just">
              <a:buNone/>
            </a:pPr>
            <a:r>
              <a:rPr lang="en-US" sz="2400" dirty="0">
                <a:solidFill>
                  <a:srgbClr val="0B375A"/>
                </a:solidFill>
                <a:latin typeface="Times New Roman" panose="02020603050405020304" pitchFamily="18" charset="0"/>
                <a:cs typeface="Times New Roman" panose="02020603050405020304" pitchFamily="18" charset="0"/>
              </a:rPr>
              <a:t/>
            </a:r>
            <a:br>
              <a:rPr lang="en-US" sz="2400" dirty="0">
                <a:solidFill>
                  <a:srgbClr val="0B375A"/>
                </a:solidFill>
                <a:latin typeface="Times New Roman" panose="02020603050405020304" pitchFamily="18" charset="0"/>
                <a:cs typeface="Times New Roman" panose="02020603050405020304" pitchFamily="18" charset="0"/>
              </a:rPr>
            </a:b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loyalty cards – </a:t>
            </a:r>
            <a:r>
              <a:rPr lang="en-US" sz="2400" dirty="0">
                <a:solidFill>
                  <a:schemeClr val="accent1">
                    <a:lumMod val="50000"/>
                  </a:schemeClr>
                </a:solidFill>
                <a:latin typeface="Times New Roman" panose="02020603050405020304" pitchFamily="18" charset="0"/>
                <a:cs typeface="Times New Roman" panose="02020603050405020304" pitchFamily="18" charset="0"/>
              </a:rPr>
              <a:t>a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plastic</a:t>
            </a:r>
            <a:r>
              <a:rPr lang="en-US" sz="2400" dirty="0">
                <a:solidFill>
                  <a:schemeClr val="accent1">
                    <a:lumMod val="50000"/>
                  </a:schemeClr>
                </a:solidFill>
                <a:latin typeface="Times New Roman" panose="02020603050405020304" pitchFamily="18" charset="0"/>
                <a:cs typeface="Times New Roman" panose="02020603050405020304" pitchFamily="18" charset="0"/>
              </a:rPr>
              <a:t> card that some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shops give</a:t>
            </a:r>
            <a:r>
              <a:rPr lang="en-US" sz="2400" dirty="0">
                <a:solidFill>
                  <a:schemeClr val="accent1">
                    <a:lumMod val="50000"/>
                  </a:schemeClr>
                </a:solidFill>
                <a:latin typeface="Times New Roman" panose="02020603050405020304" pitchFamily="18" charset="0"/>
                <a:cs typeface="Times New Roman" panose="02020603050405020304" pitchFamily="18" charset="0"/>
              </a:rPr>
              <a:t> to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regular</a:t>
            </a:r>
            <a:r>
              <a:rPr lang="en-US" sz="2400" dirty="0">
                <a:solidFill>
                  <a:schemeClr val="accent1">
                    <a:lumMod val="50000"/>
                  </a:schemeClr>
                </a:solidFill>
                <a:latin typeface="Times New Roman" panose="02020603050405020304" pitchFamily="18" charset="0"/>
                <a:cs typeface="Times New Roman" panose="02020603050405020304" pitchFamily="18" charset="0"/>
              </a:rPr>
              <a:t> customers. Each time the customer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buys</a:t>
            </a:r>
            <a:r>
              <a:rPr lang="en-US" sz="2400" dirty="0">
                <a:solidFill>
                  <a:schemeClr val="accent1">
                    <a:lumMod val="50000"/>
                  </a:schemeClr>
                </a:solidFill>
                <a:latin typeface="Times New Roman" panose="02020603050405020304" pitchFamily="18" charset="0"/>
                <a:cs typeface="Times New Roman" panose="02020603050405020304" pitchFamily="18" charset="0"/>
              </a:rPr>
              <a:t> something from the shop, points are electronically stored on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their card and can be exchanged later for goods or services;</a:t>
            </a:r>
          </a:p>
          <a:p>
            <a:pPr marL="0" indent="0" algn="just">
              <a:buNone/>
            </a:pPr>
            <a:endParaRPr lang="en-US" sz="2400"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cross-promotion - </a:t>
            </a:r>
            <a:r>
              <a:rPr lang="en-US" sz="2400" dirty="0">
                <a:solidFill>
                  <a:schemeClr val="accent1">
                    <a:lumMod val="50000"/>
                  </a:schemeClr>
                </a:solidFill>
                <a:latin typeface="Times New Roman" panose="02020603050405020304" pitchFamily="18" charset="0"/>
                <a:cs typeface="Times New Roman" panose="02020603050405020304" pitchFamily="18" charset="0"/>
              </a:rPr>
              <a:t>the use of one product or service to promote </a:t>
            </a:r>
            <a:r>
              <a:rPr lang="en-US" sz="2400" dirty="0" smtClean="0">
                <a:solidFill>
                  <a:schemeClr val="accent1">
                    <a:lumMod val="50000"/>
                  </a:schemeClr>
                </a:solidFill>
                <a:latin typeface="Times New Roman" panose="02020603050405020304" pitchFamily="18" charset="0"/>
                <a:cs typeface="Times New Roman" panose="02020603050405020304" pitchFamily="18" charset="0"/>
              </a:rPr>
              <a:t>another.</a:t>
            </a:r>
            <a:endParaRPr lang="ru-RU" sz="24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054" name="Picture 6" descr="Image result for loyalty cards korzinka uz&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618" y="903035"/>
            <a:ext cx="3438525" cy="25717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8" name="Picture 10" descr="Image result for cross-promotion imag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477" y="3774330"/>
            <a:ext cx="3506666" cy="24458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1896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4212" y="1021702"/>
            <a:ext cx="10251266" cy="3615267"/>
          </a:xfrm>
        </p:spPr>
        <p:txBody>
          <a:bodyPr>
            <a:normAutofit fontScale="85000" lnSpcReduction="20000"/>
          </a:bodyPr>
          <a:lstStyle/>
          <a:p>
            <a:pPr marL="0" indent="0" algn="ctr">
              <a:buNone/>
            </a:pPr>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Reference</a:t>
            </a:r>
          </a:p>
          <a:p>
            <a:pPr marL="0" indent="0" algn="ctr">
              <a:buNone/>
            </a:pPr>
            <a:endParaRPr lang="en-US" sz="2800" b="1" dirty="0" smtClean="0">
              <a:solidFill>
                <a:schemeClr val="accent1">
                  <a:lumMod val="50000"/>
                </a:schemeClr>
              </a:solidFill>
              <a:latin typeface="Times New Roman" panose="02020603050405020304" pitchFamily="18" charset="0"/>
              <a:cs typeface="Times New Roman" panose="02020603050405020304" pitchFamily="18" charset="0"/>
            </a:endParaRPr>
          </a:p>
          <a:p>
            <a:pPr marL="0" indent="0">
              <a:buNone/>
            </a:pP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1. Business </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vocabulary in use, bill </a:t>
            </a:r>
            <a:r>
              <a:rPr lang="en-US" sz="2800" dirty="0" err="1">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p>
          <a:p>
            <a:pPr marL="0" indent="0">
              <a:buNone/>
            </a:pP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2. Business </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English, course handbook, </a:t>
            </a:r>
            <a:r>
              <a:rPr lang="en-US" sz="2800" dirty="0" err="1">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a:solidFill>
                  <a:schemeClr val="accent1">
                    <a:lumMod val="50000"/>
                  </a:schemeClr>
                </a:solidFill>
                <a:latin typeface="Times New Roman" panose="02020603050405020304" pitchFamily="18" charset="0"/>
                <a:cs typeface="Times New Roman" panose="02020603050405020304" pitchFamily="18" charset="0"/>
              </a:rPr>
              <a:t>SMK university of applied social sciences, </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2014.</a:t>
            </a:r>
          </a:p>
          <a:p>
            <a:pPr marL="0" indent="0">
              <a:buNone/>
            </a:pPr>
            <a:r>
              <a:rPr lang="en-US" sz="2800" u="sng"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3. </a:t>
            </a: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a:t>
            </a: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www.investopedia.com</a:t>
            </a:r>
            <a:endPar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4. </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https://aeroleads.com</a:t>
            </a: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a:t>
            </a:r>
            <a:endPar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5. </a:t>
            </a:r>
            <a:r>
              <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https://bizfluent.com</a:t>
            </a: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rPr>
              <a:t>/</a:t>
            </a:r>
            <a:r>
              <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p>
          <a:p>
            <a:pPr marL="0" indent="0">
              <a:buNone/>
            </a:pPr>
            <a:endParaRPr lang="en-US" sz="2800"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sz="28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093525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64138" y="1256788"/>
            <a:ext cx="8534400" cy="3615267"/>
          </a:xfrm>
        </p:spPr>
        <p:txBody>
          <a:bodyPr>
            <a:normAutofit/>
          </a:bodyPr>
          <a:lstStyle/>
          <a:p>
            <a:pPr marL="0" indent="0" algn="ctr">
              <a:buNone/>
            </a:pPr>
            <a:r>
              <a:rPr lang="en-US" sz="4000"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attention!</a:t>
            </a:r>
            <a:endParaRPr lang="ru-RU" sz="40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7708272"/>
      </p:ext>
    </p:extLst>
  </p:cSld>
  <p:clrMapOvr>
    <a:masterClrMapping/>
  </p:clrMapOvr>
  <p:timing>
    <p:tnLst>
      <p:par>
        <p:cTn id="1" dur="indefinite" restart="never" nodeType="tmRoot"/>
      </p:par>
    </p:tnLst>
  </p:timing>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12458</TotalTime>
  <Words>192</Words>
  <Application>Microsoft Office PowerPoint</Application>
  <PresentationFormat>Широкоэкранный</PresentationFormat>
  <Paragraphs>59</Paragraphs>
  <Slides>12</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12</vt:i4>
      </vt:variant>
    </vt:vector>
  </HeadingPairs>
  <TitlesOfParts>
    <vt:vector size="17" baseType="lpstr">
      <vt:lpstr>Calibri</vt:lpstr>
      <vt:lpstr>Century Gothic</vt:lpstr>
      <vt:lpstr>Times New Roman</vt:lpstr>
      <vt:lpstr>Wingdings 3</vt:lpstr>
      <vt:lpstr>Сектор</vt:lpstr>
      <vt:lpstr>Презентация PowerPoint</vt:lpstr>
      <vt:lpstr>Презентация PowerPoint</vt:lpstr>
      <vt:lpstr>Types of advertising medium</vt:lpstr>
      <vt:lpstr>Презентация PowerPoint</vt:lpstr>
      <vt:lpstr>Презентация PowerPoint</vt:lpstr>
      <vt:lpstr>Презентация PowerPoint</vt:lpstr>
      <vt:lpstr>What Is the Importance of a Sales Department?  </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398</cp:revision>
  <dcterms:created xsi:type="dcterms:W3CDTF">2019-05-14T14:28:22Z</dcterms:created>
  <dcterms:modified xsi:type="dcterms:W3CDTF">2021-11-11T12:01:42Z</dcterms:modified>
</cp:coreProperties>
</file>