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16"/>
  </p:notesMasterIdLst>
  <p:sldIdLst>
    <p:sldId id="256" r:id="rId2"/>
    <p:sldId id="283" r:id="rId3"/>
    <p:sldId id="273" r:id="rId4"/>
    <p:sldId id="271" r:id="rId5"/>
    <p:sldId id="282" r:id="rId6"/>
    <p:sldId id="274" r:id="rId7"/>
    <p:sldId id="284" r:id="rId8"/>
    <p:sldId id="275" r:id="rId9"/>
    <p:sldId id="276" r:id="rId10"/>
    <p:sldId id="279" r:id="rId11"/>
    <p:sldId id="280" r:id="rId12"/>
    <p:sldId id="281" r:id="rId13"/>
    <p:sldId id="286" r:id="rId14"/>
    <p:sldId id="28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375A"/>
    <a:srgbClr val="292A5B"/>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43" autoAdjust="0"/>
    <p:restoredTop sz="94660"/>
  </p:normalViewPr>
  <p:slideViewPr>
    <p:cSldViewPr snapToGrid="0">
      <p:cViewPr varScale="1">
        <p:scale>
          <a:sx n="48" d="100"/>
          <a:sy n="48" d="100"/>
        </p:scale>
        <p:origin x="72" y="8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12.11.2021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0F3168B0-3D6D-41BF-B9B0-04ADB2F6E346}" type="slidenum">
              <a:rPr lang="ru-RU" smtClean="0"/>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6250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350837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1071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42876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12.11.2021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9017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12.11.2021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0308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12.11.2021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61998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41430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855425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12.11.2021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134583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0797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135181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729216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7911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38735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1119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12.11.2021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0840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C0CB076-E5A0-456E-A610-A8BC923179C8}" type="datetimeFigureOut">
              <a:rPr lang="ru-RU" smtClean="0"/>
              <a:t>12.11.2021</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3759202927"/>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wallstreetmojo.com/revenue-vs-turnover/" TargetMode="External"/><Relationship Id="rId2" Type="http://schemas.openxmlformats.org/officeDocument/2006/relationships/hyperlink" Target="https://www.investopedia.com/" TargetMode="External"/><Relationship Id="rId1" Type="http://schemas.openxmlformats.org/officeDocument/2006/relationships/slideLayout" Target="../slideLayouts/slideLayout2.xml"/><Relationship Id="rId4" Type="http://schemas.openxmlformats.org/officeDocument/2006/relationships/hyperlink" Target="https://corporatefinanceinstitute.co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662789" y="1801901"/>
            <a:ext cx="8627165" cy="2862322"/>
          </a:xfrm>
          <a:prstGeom prst="rect">
            <a:avLst/>
          </a:prstGeom>
          <a:noFill/>
          <a:ln>
            <a:noFill/>
          </a:ln>
        </p:spPr>
        <p:txBody>
          <a:bodyPr wrap="square" rtlCol="0">
            <a:spAutoFit/>
          </a:bodyPr>
          <a:lstStyle/>
          <a:p>
            <a:pPr algn="ct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Business English Course:</a:t>
            </a:r>
          </a:p>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Chapter</a:t>
            </a:r>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 </a:t>
            </a:r>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11</a:t>
            </a: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Sales and Costs</a:t>
            </a:r>
          </a:p>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Lecturer:</a:t>
            </a:r>
            <a:r>
              <a:rPr lang="ru-RU" sz="3600" b="1" dirty="0">
                <a:solidFill>
                  <a:schemeClr val="accent5">
                    <a:lumMod val="50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50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45316" y="0"/>
            <a:ext cx="1475613" cy="1475613"/>
          </a:xfrm>
          <a:prstGeom prst="rect">
            <a:avLst/>
          </a:prstGeom>
        </p:spPr>
      </p:pic>
    </p:spTree>
    <p:extLst>
      <p:ext uri="{BB962C8B-B14F-4D97-AF65-F5344CB8AC3E}">
        <p14:creationId xmlns:p14="http://schemas.microsoft.com/office/powerpoint/2010/main" val="1278630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solidFill>
              <a:schemeClr val="bg1"/>
            </a:solidFill>
          </a:ln>
        </p:spPr>
        <p:txBody>
          <a:bodyPr>
            <a:normAutofit/>
          </a:bodyPr>
          <a:lstStyle/>
          <a:p>
            <a:r>
              <a:rPr lang="en-US" sz="3600" b="1" dirty="0" smtClean="0">
                <a:solidFill>
                  <a:schemeClr val="accent5">
                    <a:lumMod val="50000"/>
                  </a:schemeClr>
                </a:solidFill>
                <a:latin typeface="Times New Roman" panose="02020603050405020304" pitchFamily="18" charset="0"/>
                <a:cs typeface="Times New Roman" panose="02020603050405020304" pitchFamily="18" charset="0"/>
              </a:rPr>
              <a:t>Content</a:t>
            </a:r>
            <a:endParaRPr lang="ru-RU" sz="36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pPr marL="0" indent="0">
              <a:buNone/>
            </a:pP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1. Sales;</a:t>
            </a:r>
          </a:p>
          <a:p>
            <a:pPr marL="0" indent="0">
              <a:buNone/>
            </a:pP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2. </a:t>
            </a:r>
            <a:r>
              <a:rPr lang="en-US" sz="2800" b="1" dirty="0">
                <a:solidFill>
                  <a:schemeClr val="accent5">
                    <a:lumMod val="50000"/>
                  </a:schemeClr>
                </a:solidFill>
                <a:latin typeface="Times New Roman" panose="02020603050405020304" pitchFamily="18" charset="0"/>
                <a:cs typeface="Times New Roman" panose="02020603050405020304" pitchFamily="18" charset="0"/>
              </a:rPr>
              <a:t>Revenue vs Turnover Key </a:t>
            </a: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Differences;</a:t>
            </a:r>
            <a:endParaRPr lang="ru-RU" sz="2800" b="1" dirty="0">
              <a:solidFill>
                <a:schemeClr val="accent5">
                  <a:lumMod val="50000"/>
                </a:schemeClr>
              </a:solidFill>
              <a:latin typeface="Times New Roman" panose="02020603050405020304" pitchFamily="18" charset="0"/>
              <a:cs typeface="Times New Roman" panose="02020603050405020304" pitchFamily="18" charset="0"/>
            </a:endParaRPr>
          </a:p>
          <a:p>
            <a:pPr marL="0" indent="0">
              <a:buNone/>
            </a:pP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3. Costs;</a:t>
            </a:r>
          </a:p>
          <a:p>
            <a:pPr marL="0" indent="0">
              <a:buNone/>
            </a:pP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4. </a:t>
            </a:r>
            <a:r>
              <a:rPr lang="en-US" sz="2800" b="1" dirty="0">
                <a:solidFill>
                  <a:schemeClr val="accent5">
                    <a:lumMod val="50000"/>
                  </a:schemeClr>
                </a:solidFill>
                <a:latin typeface="Times New Roman" panose="02020603050405020304" pitchFamily="18" charset="0"/>
                <a:cs typeface="Times New Roman" panose="02020603050405020304" pitchFamily="18" charset="0"/>
              </a:rPr>
              <a:t>Margins and </a:t>
            </a: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mark-ups.</a:t>
            </a:r>
          </a:p>
          <a:p>
            <a:pPr marL="0" indent="0">
              <a:buNone/>
            </a:pPr>
            <a:endParaRPr lang="ru-RU" sz="2800" dirty="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4550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726918" y="1206950"/>
            <a:ext cx="10700710" cy="4351338"/>
          </a:xfrm>
        </p:spPr>
        <p:txBody>
          <a:bodyPr>
            <a:noAutofit/>
          </a:bodyPr>
          <a:lstStyle/>
          <a:p>
            <a:pPr marL="0" indent="0" algn="just">
              <a:buNone/>
            </a:pPr>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r>
              <a:rPr lang="en-US" b="1" dirty="0">
                <a:solidFill>
                  <a:schemeClr val="accent5">
                    <a:lumMod val="50000"/>
                  </a:schemeClr>
                </a:solidFill>
                <a:latin typeface="Times New Roman" panose="02020603050405020304" pitchFamily="18" charset="0"/>
                <a:cs typeface="Times New Roman" panose="02020603050405020304" pitchFamily="18" charset="0"/>
              </a:rPr>
              <a:t>sales – </a:t>
            </a:r>
            <a:r>
              <a:rPr lang="en-US" dirty="0">
                <a:solidFill>
                  <a:schemeClr val="accent5">
                    <a:lumMod val="50000"/>
                  </a:schemeClr>
                </a:solidFill>
                <a:latin typeface="Times New Roman" panose="02020603050405020304" pitchFamily="18" charset="0"/>
                <a:cs typeface="Times New Roman" panose="02020603050405020304" pitchFamily="18" charset="0"/>
              </a:rPr>
              <a:t>The activity or business of selling products  or </a:t>
            </a:r>
            <a:r>
              <a:rPr lang="en-US" dirty="0" smtClean="0">
                <a:solidFill>
                  <a:schemeClr val="accent5">
                    <a:lumMod val="50000"/>
                  </a:schemeClr>
                </a:solidFill>
                <a:latin typeface="Times New Roman" panose="02020603050405020304" pitchFamily="18" charset="0"/>
                <a:cs typeface="Times New Roman" panose="02020603050405020304" pitchFamily="18" charset="0"/>
              </a:rPr>
              <a:t>services;</a:t>
            </a:r>
            <a:endParaRPr lang="en-US"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b="1" dirty="0">
                <a:solidFill>
                  <a:schemeClr val="accent5">
                    <a:lumMod val="50000"/>
                  </a:schemeClr>
                </a:solidFill>
                <a:latin typeface="Times New Roman" panose="02020603050405020304" pitchFamily="18" charset="0"/>
                <a:cs typeface="Times New Roman" panose="02020603050405020304" pitchFamily="18" charset="0"/>
              </a:rPr>
              <a:t>sales figures </a:t>
            </a:r>
            <a:r>
              <a:rPr lang="en-US" dirty="0">
                <a:solidFill>
                  <a:schemeClr val="accent5">
                    <a:lumMod val="50000"/>
                  </a:schemeClr>
                </a:solidFill>
                <a:latin typeface="Times New Roman" panose="02020603050405020304" pitchFamily="18" charset="0"/>
                <a:cs typeface="Times New Roman" panose="02020603050405020304" pitchFamily="18" charset="0"/>
              </a:rPr>
              <a:t>– the value or amount of the total sales of an industry's or company's products for a particular </a:t>
            </a:r>
            <a:r>
              <a:rPr lang="en-US" dirty="0" smtClean="0">
                <a:solidFill>
                  <a:schemeClr val="accent5">
                    <a:lumMod val="50000"/>
                  </a:schemeClr>
                </a:solidFill>
                <a:latin typeface="Times New Roman" panose="02020603050405020304" pitchFamily="18" charset="0"/>
                <a:cs typeface="Times New Roman" panose="02020603050405020304" pitchFamily="18" charset="0"/>
              </a:rPr>
              <a:t>period;</a:t>
            </a:r>
            <a:endParaRPr lang="en-US"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b="1" dirty="0">
                <a:solidFill>
                  <a:schemeClr val="accent5">
                    <a:lumMod val="50000"/>
                  </a:schemeClr>
                </a:solidFill>
                <a:latin typeface="Times New Roman" panose="02020603050405020304" pitchFamily="18" charset="0"/>
                <a:cs typeface="Times New Roman" panose="02020603050405020304" pitchFamily="18" charset="0"/>
              </a:rPr>
              <a:t>turnover</a:t>
            </a:r>
            <a:r>
              <a:rPr lang="en-US" dirty="0">
                <a:solidFill>
                  <a:schemeClr val="accent5">
                    <a:lumMod val="50000"/>
                  </a:schemeClr>
                </a:solidFill>
                <a:latin typeface="Times New Roman" panose="02020603050405020304" pitchFamily="18" charset="0"/>
                <a:cs typeface="Times New Roman" panose="02020603050405020304" pitchFamily="18" charset="0"/>
              </a:rPr>
              <a:t> – Sales turnover is the company's total amount of products or services sold over a given period of time - typically an accounting </a:t>
            </a:r>
            <a:r>
              <a:rPr lang="en-US" dirty="0" smtClean="0">
                <a:solidFill>
                  <a:schemeClr val="accent5">
                    <a:lumMod val="50000"/>
                  </a:schemeClr>
                </a:solidFill>
                <a:latin typeface="Times New Roman" panose="02020603050405020304" pitchFamily="18" charset="0"/>
                <a:cs typeface="Times New Roman" panose="02020603050405020304" pitchFamily="18" charset="0"/>
              </a:rPr>
              <a:t>year;</a:t>
            </a:r>
            <a:endParaRPr lang="en-US"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b="1" dirty="0">
                <a:solidFill>
                  <a:schemeClr val="accent5">
                    <a:lumMod val="50000"/>
                  </a:schemeClr>
                </a:solidFill>
                <a:latin typeface="Times New Roman" panose="02020603050405020304" pitchFamily="18" charset="0"/>
                <a:cs typeface="Times New Roman" panose="02020603050405020304" pitchFamily="18" charset="0"/>
              </a:rPr>
              <a:t>sales revenue </a:t>
            </a:r>
            <a:r>
              <a:rPr lang="en-US" dirty="0">
                <a:solidFill>
                  <a:schemeClr val="accent5">
                    <a:lumMod val="50000"/>
                  </a:schemeClr>
                </a:solidFill>
                <a:latin typeface="Times New Roman" panose="02020603050405020304" pitchFamily="18" charset="0"/>
                <a:cs typeface="Times New Roman" panose="02020603050405020304" pitchFamily="18" charset="0"/>
              </a:rPr>
              <a:t>- The income generated from sale of goods or </a:t>
            </a:r>
            <a:r>
              <a:rPr lang="en-US" dirty="0" smtClean="0">
                <a:solidFill>
                  <a:schemeClr val="accent5">
                    <a:lumMod val="50000"/>
                  </a:schemeClr>
                </a:solidFill>
                <a:latin typeface="Times New Roman" panose="02020603050405020304" pitchFamily="18" charset="0"/>
                <a:cs typeface="Times New Roman" panose="02020603050405020304" pitchFamily="18" charset="0"/>
              </a:rPr>
              <a:t>services; </a:t>
            </a:r>
            <a:endParaRPr lang="en-US"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b="1" dirty="0">
                <a:solidFill>
                  <a:schemeClr val="accent5">
                    <a:lumMod val="50000"/>
                  </a:schemeClr>
                </a:solidFill>
                <a:latin typeface="Times New Roman" panose="02020603050405020304" pitchFamily="18" charset="0"/>
                <a:cs typeface="Times New Roman" panose="02020603050405020304" pitchFamily="18" charset="0"/>
              </a:rPr>
              <a:t>sales volume </a:t>
            </a:r>
            <a:r>
              <a:rPr lang="en-US" dirty="0">
                <a:solidFill>
                  <a:schemeClr val="accent5">
                    <a:lumMod val="50000"/>
                  </a:schemeClr>
                </a:solidFill>
                <a:latin typeface="Times New Roman" panose="02020603050405020304" pitchFamily="18" charset="0"/>
                <a:cs typeface="Times New Roman" panose="02020603050405020304" pitchFamily="18" charset="0"/>
              </a:rPr>
              <a:t>- The quantity or number of goods sold or services sold in the normal operations of a company in a specified period.</a:t>
            </a:r>
          </a:p>
          <a:p>
            <a:pPr marL="0" indent="0" algn="just">
              <a:buNone/>
            </a:pPr>
            <a:r>
              <a:rPr lang="en-US" dirty="0"/>
              <a:t/>
            </a:r>
            <a:br>
              <a:rPr lang="en-US" dirty="0"/>
            </a:br>
            <a:r>
              <a:rPr lang="en-US" dirty="0"/>
              <a:t/>
            </a:r>
            <a:br>
              <a:rPr lang="en-US" dirty="0"/>
            </a:br>
            <a:endParaRPr lang="en-US"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9086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661416" y="611048"/>
            <a:ext cx="6105144" cy="4351338"/>
          </a:xfrm>
        </p:spPr>
        <p:txBody>
          <a:bodyPr>
            <a:noAutofit/>
          </a:bodyPr>
          <a:lstStyle/>
          <a:p>
            <a:pPr marL="0" indent="0" algn="just">
              <a:buNone/>
            </a:pPr>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endParaRPr lang="ru-RU" b="1" dirty="0">
              <a:solidFill>
                <a:srgbClr val="0B375A"/>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791735" y="611048"/>
            <a:ext cx="10657555" cy="6001643"/>
          </a:xfrm>
          <a:prstGeom prst="rect">
            <a:avLst/>
          </a:prstGeom>
        </p:spPr>
        <p:txBody>
          <a:bodyPr wrap="square">
            <a:spAutoFit/>
          </a:bodyPr>
          <a:lstStyle/>
          <a:p>
            <a:pPr algn="ctr"/>
            <a:r>
              <a:rPr lang="en-US" sz="2400" b="1" dirty="0">
                <a:solidFill>
                  <a:schemeClr val="accent5">
                    <a:lumMod val="50000"/>
                  </a:schemeClr>
                </a:solidFill>
                <a:latin typeface="Times New Roman" panose="02020603050405020304" pitchFamily="18" charset="0"/>
                <a:cs typeface="Times New Roman" panose="02020603050405020304" pitchFamily="18" charset="0"/>
              </a:rPr>
              <a:t>Revenue vs Turnover Key Differences</a:t>
            </a:r>
          </a:p>
          <a:p>
            <a:pPr algn="just"/>
            <a:r>
              <a:rPr lang="en-US" sz="2400" b="1" dirty="0">
                <a:solidFill>
                  <a:schemeClr val="accent5">
                    <a:lumMod val="50000"/>
                  </a:schemeClr>
                </a:solidFill>
                <a:latin typeface="Times New Roman" panose="02020603050405020304" pitchFamily="18" charset="0"/>
                <a:cs typeface="Times New Roman" panose="02020603050405020304" pitchFamily="18" charset="0"/>
              </a:rPr>
              <a:t>The key differences between Revenue vs Turnover are as follows </a:t>
            </a:r>
            <a:r>
              <a:rPr lang="en-US" sz="2400" dirty="0">
                <a:solidFill>
                  <a:schemeClr val="accent5">
                    <a:lumMod val="50000"/>
                  </a:schemeClr>
                </a:solidFill>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2400" dirty="0">
                <a:solidFill>
                  <a:schemeClr val="accent5">
                    <a:lumMod val="50000"/>
                  </a:schemeClr>
                </a:solidFill>
                <a:latin typeface="Times New Roman" panose="02020603050405020304" pitchFamily="18" charset="0"/>
                <a:cs typeface="Times New Roman" panose="02020603050405020304" pitchFamily="18" charset="0"/>
              </a:rPr>
              <a:t>Revenue represents the amount of money a company makes by selling its goods or services to the customers. On the other hand,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turnover</a:t>
            </a:r>
            <a:r>
              <a:rPr lang="en-US" sz="2400" dirty="0">
                <a:solidFill>
                  <a:schemeClr val="accent5">
                    <a:lumMod val="50000"/>
                  </a:schemeClr>
                </a:solidFill>
                <a:latin typeface="Times New Roman" panose="02020603050405020304" pitchFamily="18" charset="0"/>
                <a:cs typeface="Times New Roman" panose="02020603050405020304" pitchFamily="18" charset="0"/>
              </a:rPr>
              <a:t> refers to the number of times a company burns through assets like inventory, cash, and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workers;</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400" dirty="0">
                <a:solidFill>
                  <a:schemeClr val="accent5">
                    <a:lumMod val="50000"/>
                  </a:schemeClr>
                </a:solidFill>
                <a:latin typeface="Times New Roman" panose="02020603050405020304" pitchFamily="18" charset="0"/>
                <a:cs typeface="Times New Roman" panose="02020603050405020304" pitchFamily="18" charset="0"/>
              </a:rPr>
              <a:t>Revenue is considered important because it helps in understanding the strength of the business, the customer base, size and also the market share. An increase in revenues is a sign of stability and showcases confidence in the business. For a company to get loans and capital on credit it is important for them to have stable revenues. Accounts receivable turnover and inventory turnover are the most commonly used metrics which help in determining the liquidity position of the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company;</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400" dirty="0">
                <a:solidFill>
                  <a:schemeClr val="accent5">
                    <a:lumMod val="50000"/>
                  </a:schemeClr>
                </a:solidFill>
                <a:latin typeface="Times New Roman" panose="02020603050405020304" pitchFamily="18" charset="0"/>
                <a:cs typeface="Times New Roman" panose="02020603050405020304" pitchFamily="18" charset="0"/>
              </a:rPr>
              <a:t>Revenue is mentioned as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Sales on the income statement</a:t>
            </a:r>
            <a:r>
              <a:rPr lang="en-US" sz="2400" dirty="0">
                <a:solidFill>
                  <a:schemeClr val="accent5">
                    <a:lumMod val="50000"/>
                  </a:schemeClr>
                </a:solidFill>
                <a:latin typeface="Times New Roman" panose="02020603050405020304" pitchFamily="18" charset="0"/>
                <a:cs typeface="Times New Roman" panose="02020603050405020304" pitchFamily="18" charset="0"/>
              </a:rPr>
              <a:t> and is mandatory for all the public companies to report. Turnover, on the other hand, is not mandatory to report and is calculated for understanding these reported statements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better;</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endParaRPr lang="en-US" sz="2400"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9100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661416" y="611048"/>
            <a:ext cx="6105144" cy="4351338"/>
          </a:xfrm>
        </p:spPr>
        <p:txBody>
          <a:bodyPr>
            <a:noAutofit/>
          </a:bodyPr>
          <a:lstStyle/>
          <a:p>
            <a:pPr marL="0" indent="0" algn="just">
              <a:buNone/>
            </a:pPr>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endParaRPr lang="ru-RU" b="1" dirty="0">
              <a:solidFill>
                <a:srgbClr val="0B375A"/>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814039" y="631081"/>
            <a:ext cx="10604810" cy="5401479"/>
          </a:xfrm>
          <a:prstGeom prst="rect">
            <a:avLst/>
          </a:prstGeom>
        </p:spPr>
        <p:txBody>
          <a:bodyPr wrap="square">
            <a:spAutoFit/>
          </a:bodyPr>
          <a:lstStyle/>
          <a:p>
            <a:pPr algn="just">
              <a:buFont typeface="Arial" panose="020B0604020202020204" pitchFamily="34" charset="0"/>
              <a:buChar char="•"/>
            </a:pPr>
            <a:r>
              <a:rPr lang="en-US" sz="2300" dirty="0">
                <a:solidFill>
                  <a:schemeClr val="accent5">
                    <a:lumMod val="50000"/>
                  </a:schemeClr>
                </a:solidFill>
                <a:latin typeface="Times New Roman" panose="02020603050405020304" pitchFamily="18" charset="0"/>
                <a:cs typeface="Times New Roman" panose="02020603050405020304" pitchFamily="18" charset="0"/>
              </a:rPr>
              <a:t>Revenue can be of Operating and Non-operating. Operating revenue is the revenue earned from regular business activities while non-operating revenues are the additional revenue generated through other activities like rent, dividends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etc</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a:t>
            </a:r>
            <a:endParaRPr lang="en-US" sz="23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300" dirty="0">
                <a:solidFill>
                  <a:schemeClr val="accent5">
                    <a:lumMod val="50000"/>
                  </a:schemeClr>
                </a:solidFill>
                <a:latin typeface="Times New Roman" panose="02020603050405020304" pitchFamily="18" charset="0"/>
                <a:cs typeface="Times New Roman" panose="02020603050405020304" pitchFamily="18" charset="0"/>
              </a:rPr>
              <a:t>Revenue is calculated as Total sales less any returns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while Turnover ratios are calculated as </a:t>
            </a:r>
            <a:r>
              <a:rPr lang="en-US" sz="2300" dirty="0">
                <a:solidFill>
                  <a:schemeClr val="accent5">
                    <a:lumMod val="50000"/>
                  </a:schemeClr>
                </a:solidFill>
                <a:latin typeface="Times New Roman" panose="02020603050405020304" pitchFamily="18" charset="0"/>
                <a:cs typeface="Times New Roman" panose="02020603050405020304" pitchFamily="18" charset="0"/>
              </a:rPr>
              <a:t>Cash turnover – Net Sales/Cash,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Total asset Turnover</a:t>
            </a:r>
            <a:r>
              <a:rPr lang="en-US" sz="2300" dirty="0">
                <a:solidFill>
                  <a:schemeClr val="accent5">
                    <a:lumMod val="50000"/>
                  </a:schemeClr>
                </a:solidFill>
                <a:latin typeface="Times New Roman" panose="02020603050405020304" pitchFamily="18" charset="0"/>
                <a:cs typeface="Times New Roman" panose="02020603050405020304" pitchFamily="18" charset="0"/>
              </a:rPr>
              <a:t> – Net Sales/Average Total Assets and Fixed Asset turnover – Fixed Assets/Net Fixed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Assets;</a:t>
            </a:r>
            <a:endParaRPr lang="en-US" sz="23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300" dirty="0">
                <a:solidFill>
                  <a:schemeClr val="accent5">
                    <a:lumMod val="50000"/>
                  </a:schemeClr>
                </a:solidFill>
                <a:latin typeface="Times New Roman" panose="02020603050405020304" pitchFamily="18" charset="0"/>
                <a:cs typeface="Times New Roman" panose="02020603050405020304" pitchFamily="18" charset="0"/>
              </a:rPr>
              <a:t>Revenue affects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the profitability of the company</a:t>
            </a:r>
            <a:r>
              <a:rPr lang="en-US" sz="2300" dirty="0">
                <a:solidFill>
                  <a:schemeClr val="accent5">
                    <a:lumMod val="50000"/>
                  </a:schemeClr>
                </a:solidFill>
                <a:latin typeface="Times New Roman" panose="02020603050405020304" pitchFamily="18" charset="0"/>
                <a:cs typeface="Times New Roman" panose="02020603050405020304" pitchFamily="18" charset="0"/>
              </a:rPr>
              <a:t> while turnover affects the efficiency of the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company;</a:t>
            </a:r>
            <a:endParaRPr lang="en-US" sz="23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300" dirty="0">
                <a:solidFill>
                  <a:schemeClr val="accent5">
                    <a:lumMod val="50000"/>
                  </a:schemeClr>
                </a:solidFill>
                <a:latin typeface="Times New Roman" panose="02020603050405020304" pitchFamily="18" charset="0"/>
                <a:cs typeface="Times New Roman" panose="02020603050405020304" pitchFamily="18" charset="0"/>
              </a:rPr>
              <a:t>Revenue for a computer selling company can be determined by multiplying the number of units sold by price per revenue while turnover can be determined by the number of computers sold in a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year;</a:t>
            </a:r>
            <a:endParaRPr lang="en-US" sz="2300" dirty="0">
              <a:solidFill>
                <a:schemeClr val="accent5">
                  <a:lumMod val="50000"/>
                </a:schemeClr>
              </a:solidFill>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300" dirty="0">
                <a:solidFill>
                  <a:schemeClr val="accent5">
                    <a:lumMod val="50000"/>
                  </a:schemeClr>
                </a:solidFill>
                <a:latin typeface="Times New Roman" panose="02020603050405020304" pitchFamily="18" charset="0"/>
                <a:cs typeface="Times New Roman" panose="02020603050405020304" pitchFamily="18" charset="0"/>
              </a:rPr>
              <a:t>Revenue is important to understand as it helps in determining the growth and the sustainability of the company, on the other hand, understanding the turnover is important to manage production levels and ensure that nothing is left idle as inventory for an extended period of </a:t>
            </a:r>
            <a:r>
              <a:rPr lang="en-US" sz="2300" dirty="0" smtClean="0">
                <a:solidFill>
                  <a:schemeClr val="accent5">
                    <a:lumMod val="50000"/>
                  </a:schemeClr>
                </a:solidFill>
                <a:latin typeface="Times New Roman" panose="02020603050405020304" pitchFamily="18" charset="0"/>
                <a:cs typeface="Times New Roman" panose="02020603050405020304" pitchFamily="18" charset="0"/>
              </a:rPr>
              <a:t>time.</a:t>
            </a:r>
            <a:endParaRPr lang="en-US" sz="2300" b="0" i="0" dirty="0">
              <a:solidFill>
                <a:schemeClr val="accent5">
                  <a:lumMod val="50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3238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1147888" y="987774"/>
            <a:ext cx="6105144" cy="4351338"/>
          </a:xfrm>
        </p:spPr>
        <p:txBody>
          <a:bodyPr>
            <a:noAutofit/>
          </a:bodyPr>
          <a:lstStyle/>
          <a:p>
            <a:pPr marL="0" indent="0" algn="just">
              <a:buNone/>
            </a:pPr>
            <a:r>
              <a:rPr lang="en-US" sz="2400" dirty="0">
                <a:solidFill>
                  <a:schemeClr val="accent5">
                    <a:lumMod val="50000"/>
                  </a:schemeClr>
                </a:solidFill>
                <a:latin typeface="Times New Roman" panose="02020603050405020304" pitchFamily="18" charset="0"/>
                <a:cs typeface="Times New Roman" panose="02020603050405020304" pitchFamily="18" charset="0"/>
              </a:rPr>
              <a:t/>
            </a:r>
            <a:br>
              <a:rPr lang="en-US" sz="2400" dirty="0">
                <a:solidFill>
                  <a:schemeClr val="accent5">
                    <a:lumMod val="50000"/>
                  </a:schemeClr>
                </a:solidFill>
                <a:latin typeface="Times New Roman" panose="02020603050405020304" pitchFamily="18" charset="0"/>
                <a:cs typeface="Times New Roman" panose="02020603050405020304" pitchFamily="18" charset="0"/>
              </a:rPr>
            </a:br>
            <a:r>
              <a:rPr lang="en-US" sz="2400" b="1" dirty="0">
                <a:solidFill>
                  <a:schemeClr val="accent5">
                    <a:lumMod val="50000"/>
                  </a:schemeClr>
                </a:solidFill>
                <a:latin typeface="Times New Roman" panose="02020603050405020304" pitchFamily="18" charset="0"/>
                <a:cs typeface="Times New Roman" panose="02020603050405020304" pitchFamily="18" charset="0"/>
              </a:rPr>
              <a:t>sales growth </a:t>
            </a:r>
            <a:r>
              <a:rPr lang="en-US" sz="2400" dirty="0">
                <a:solidFill>
                  <a:schemeClr val="accent5">
                    <a:lumMod val="50000"/>
                  </a:schemeClr>
                </a:solidFill>
                <a:latin typeface="Times New Roman" panose="02020603050405020304" pitchFamily="18" charset="0"/>
                <a:cs typeface="Times New Roman" panose="02020603050405020304" pitchFamily="18" charset="0"/>
              </a:rPr>
              <a:t>– the amount by which the average sales volume of a company's products or services has grown, typically from year to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year;</a:t>
            </a:r>
            <a:endParaRPr lang="ru-RU"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sales forecast – </a:t>
            </a:r>
            <a:r>
              <a:rPr lang="en-US" sz="2400" dirty="0">
                <a:solidFill>
                  <a:schemeClr val="accent5">
                    <a:lumMod val="50000"/>
                  </a:schemeClr>
                </a:solidFill>
                <a:latin typeface="Times New Roman" panose="02020603050405020304" pitchFamily="18" charset="0"/>
                <a:cs typeface="Times New Roman" panose="02020603050405020304" pitchFamily="18" charset="0"/>
              </a:rPr>
              <a:t>sales forecasting is the process that enables a business to estimate future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sales;</a:t>
            </a:r>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endParaRPr lang="ru-RU" b="1" dirty="0">
              <a:solidFill>
                <a:srgbClr val="0B375A"/>
              </a:solidFill>
              <a:latin typeface="Times New Roman" panose="02020603050405020304" pitchFamily="18" charset="0"/>
              <a:cs typeface="Times New Roman" panose="02020603050405020304" pitchFamily="18" charset="0"/>
            </a:endParaRPr>
          </a:p>
        </p:txBody>
      </p:sp>
      <p:pic>
        <p:nvPicPr>
          <p:cNvPr id="2052" name="Picture 4" descr="Image result for sales growt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7625" y="838200"/>
            <a:ext cx="3388296" cy="21717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2054" name="Picture 6" descr="Image result for sales forec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112" y="3271629"/>
            <a:ext cx="3388296" cy="196712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497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73100" y="1338145"/>
            <a:ext cx="9601196" cy="3318936"/>
          </a:xfrm>
        </p:spPr>
        <p:txBody>
          <a:bodyPr>
            <a:noAutofit/>
          </a:bodyPr>
          <a:lstStyle/>
          <a:p>
            <a:pPr marL="0" indent="0" algn="just">
              <a:buNone/>
            </a:pPr>
            <a:r>
              <a:rPr lang="en-US" dirty="0">
                <a:solidFill>
                  <a:schemeClr val="accent5">
                    <a:lumMod val="50000"/>
                  </a:schemeClr>
                </a:solidFill>
                <a:latin typeface="Times New Roman" panose="02020603050405020304" pitchFamily="18" charset="0"/>
                <a:cs typeface="Times New Roman" panose="02020603050405020304" pitchFamily="18" charset="0"/>
              </a:rPr>
              <a:t>The goods and services that a business sells</a:t>
            </a:r>
            <a:r>
              <a:rPr lang="en-US" dirty="0" smtClean="0">
                <a:solidFill>
                  <a:schemeClr val="accent5">
                    <a:lumMod val="50000"/>
                  </a:schemeClr>
                </a:solidFill>
                <a:latin typeface="Times New Roman" panose="02020603050405020304" pitchFamily="18" charset="0"/>
                <a:cs typeface="Times New Roman" panose="02020603050405020304" pitchFamily="18" charset="0"/>
              </a:rPr>
              <a:t>, and </a:t>
            </a:r>
            <a:r>
              <a:rPr lang="en-US" dirty="0">
                <a:solidFill>
                  <a:schemeClr val="accent5">
                    <a:lumMod val="50000"/>
                  </a:schemeClr>
                </a:solidFill>
                <a:latin typeface="Times New Roman" panose="02020603050405020304" pitchFamily="18" charset="0"/>
                <a:cs typeface="Times New Roman" panose="02020603050405020304" pitchFamily="18" charset="0"/>
              </a:rPr>
              <a:t>the money it receives for them </a:t>
            </a:r>
            <a:r>
              <a:rPr lang="en-US" dirty="0" smtClean="0">
                <a:solidFill>
                  <a:schemeClr val="accent5">
                    <a:lumMod val="50000"/>
                  </a:schemeClr>
                </a:solidFill>
                <a:latin typeface="Times New Roman" panose="02020603050405020304" pitchFamily="18" charset="0"/>
                <a:cs typeface="Times New Roman" panose="02020603050405020304" pitchFamily="18" charset="0"/>
              </a:rPr>
              <a:t>from customers</a:t>
            </a:r>
            <a:r>
              <a:rPr lang="en-US" dirty="0">
                <a:solidFill>
                  <a:schemeClr val="accent5">
                    <a:lumMod val="50000"/>
                  </a:schemeClr>
                </a:solidFill>
                <a:latin typeface="Times New Roman" panose="02020603050405020304" pitchFamily="18" charset="0"/>
                <a:cs typeface="Times New Roman" panose="02020603050405020304" pitchFamily="18" charset="0"/>
              </a:rPr>
              <a:t>, are its </a:t>
            </a:r>
            <a:r>
              <a:rPr lang="en-US" b="1" dirty="0">
                <a:solidFill>
                  <a:schemeClr val="accent5">
                    <a:lumMod val="50000"/>
                  </a:schemeClr>
                </a:solidFill>
                <a:latin typeface="Times New Roman" panose="02020603050405020304" pitchFamily="18" charset="0"/>
                <a:cs typeface="Times New Roman" panose="02020603050405020304" pitchFamily="18" charset="0"/>
              </a:rPr>
              <a:t>sales</a:t>
            </a:r>
            <a:r>
              <a:rPr lang="en-US" dirty="0">
                <a:solidFill>
                  <a:schemeClr val="accent5">
                    <a:lumMod val="50000"/>
                  </a:schemeClr>
                </a:solidFill>
                <a:latin typeface="Times New Roman" panose="02020603050405020304" pitchFamily="18" charset="0"/>
                <a:cs typeface="Times New Roman" panose="02020603050405020304" pitchFamily="18" charset="0"/>
              </a:rPr>
              <a:t>. Denise van </a:t>
            </a:r>
            <a:r>
              <a:rPr lang="en-US" dirty="0" err="1">
                <a:solidFill>
                  <a:schemeClr val="accent5">
                    <a:lumMod val="50000"/>
                  </a:schemeClr>
                </a:solidFill>
                <a:latin typeface="Times New Roman" panose="02020603050405020304" pitchFamily="18" charset="0"/>
                <a:cs typeface="Times New Roman" panose="02020603050405020304" pitchFamily="18" charset="0"/>
              </a:rPr>
              <a:t>Beek</a:t>
            </a:r>
            <a:r>
              <a:rPr lang="en-US" dirty="0">
                <a:solidFill>
                  <a:schemeClr val="accent5">
                    <a:lumMod val="50000"/>
                  </a:schemeClr>
                </a:solidFill>
                <a:latin typeface="Times New Roman" panose="02020603050405020304" pitchFamily="18" charset="0"/>
                <a:cs typeface="Times New Roman" panose="02020603050405020304" pitchFamily="18" charset="0"/>
              </a:rPr>
              <a:t> </a:t>
            </a:r>
            <a:r>
              <a:rPr lang="en-US" dirty="0" smtClean="0">
                <a:solidFill>
                  <a:schemeClr val="accent5">
                    <a:lumMod val="50000"/>
                  </a:schemeClr>
                </a:solidFill>
                <a:latin typeface="Times New Roman" panose="02020603050405020304" pitchFamily="18" charset="0"/>
                <a:cs typeface="Times New Roman" panose="02020603050405020304" pitchFamily="18" charset="0"/>
              </a:rPr>
              <a:t>of </a:t>
            </a:r>
            <a:r>
              <a:rPr lang="en-US" dirty="0" err="1" smtClean="0">
                <a:solidFill>
                  <a:schemeClr val="accent5">
                    <a:lumMod val="50000"/>
                  </a:schemeClr>
                </a:solidFill>
                <a:latin typeface="Times New Roman" panose="02020603050405020304" pitchFamily="18" charset="0"/>
                <a:cs typeface="Times New Roman" panose="02020603050405020304" pitchFamily="18" charset="0"/>
              </a:rPr>
              <a:t>Nordsee</a:t>
            </a:r>
            <a:r>
              <a:rPr lang="en-US" dirty="0" smtClean="0">
                <a:solidFill>
                  <a:schemeClr val="accent5">
                    <a:lumMod val="50000"/>
                  </a:schemeClr>
                </a:solidFill>
                <a:latin typeface="Times New Roman" panose="02020603050405020304" pitchFamily="18" charset="0"/>
                <a:cs typeface="Times New Roman" panose="02020603050405020304" pitchFamily="18" charset="0"/>
              </a:rPr>
              <a:t> </a:t>
            </a:r>
            <a:r>
              <a:rPr lang="en-US" dirty="0">
                <a:solidFill>
                  <a:schemeClr val="accent5">
                    <a:lumMod val="50000"/>
                  </a:schemeClr>
                </a:solidFill>
                <a:latin typeface="Times New Roman" panose="02020603050405020304" pitchFamily="18" charset="0"/>
                <a:cs typeface="Times New Roman" panose="02020603050405020304" pitchFamily="18" charset="0"/>
              </a:rPr>
              <a:t>Marine </a:t>
            </a:r>
            <a:r>
              <a:rPr lang="en-US" b="1" dirty="0">
                <a:solidFill>
                  <a:schemeClr val="accent5">
                    <a:lumMod val="50000"/>
                  </a:schemeClr>
                </a:solidFill>
                <a:latin typeface="Times New Roman" panose="02020603050405020304" pitchFamily="18" charset="0"/>
                <a:cs typeface="Times New Roman" panose="02020603050405020304" pitchFamily="18" charset="0"/>
              </a:rPr>
              <a:t>works in sales</a:t>
            </a:r>
            <a:r>
              <a:rPr lang="en-US" dirty="0">
                <a:solidFill>
                  <a:schemeClr val="accent5">
                    <a:lumMod val="50000"/>
                  </a:schemeClr>
                </a:solidFill>
                <a:latin typeface="Times New Roman" panose="02020603050405020304" pitchFamily="18" charset="0"/>
                <a:cs typeface="Times New Roman" panose="02020603050405020304" pitchFamily="18" charset="0"/>
              </a:rPr>
              <a:t>. In fact, she </a:t>
            </a:r>
            <a:r>
              <a:rPr lang="en-US" dirty="0" smtClean="0">
                <a:solidFill>
                  <a:schemeClr val="accent5">
                    <a:lumMod val="50000"/>
                  </a:schemeClr>
                </a:solidFill>
                <a:latin typeface="Times New Roman" panose="02020603050405020304" pitchFamily="18" charset="0"/>
                <a:cs typeface="Times New Roman" panose="02020603050405020304" pitchFamily="18" charset="0"/>
              </a:rPr>
              <a:t>is </a:t>
            </a:r>
            <a:r>
              <a:rPr lang="en-US" b="1" dirty="0" smtClean="0">
                <a:solidFill>
                  <a:schemeClr val="accent5">
                    <a:lumMod val="50000"/>
                  </a:schemeClr>
                </a:solidFill>
                <a:latin typeface="Times New Roman" panose="02020603050405020304" pitchFamily="18" charset="0"/>
                <a:cs typeface="Times New Roman" panose="02020603050405020304" pitchFamily="18" charset="0"/>
              </a:rPr>
              <a:t>sales </a:t>
            </a:r>
            <a:r>
              <a:rPr lang="en-US" b="1" dirty="0">
                <a:solidFill>
                  <a:schemeClr val="accent5">
                    <a:lumMod val="50000"/>
                  </a:schemeClr>
                </a:solidFill>
                <a:latin typeface="Times New Roman" panose="02020603050405020304" pitchFamily="18" charset="0"/>
                <a:cs typeface="Times New Roman" panose="02020603050405020304" pitchFamily="18" charset="0"/>
              </a:rPr>
              <a:t>director</a:t>
            </a:r>
            <a:r>
              <a:rPr lang="en-US" dirty="0">
                <a:solidFill>
                  <a:schemeClr val="accent5">
                    <a:lumMod val="50000"/>
                  </a:schemeClr>
                </a:solidFill>
                <a:latin typeface="Times New Roman" panose="02020603050405020304" pitchFamily="18" charset="0"/>
                <a:cs typeface="Times New Roman" panose="02020603050405020304" pitchFamily="18" charset="0"/>
              </a:rPr>
              <a:t>, in charge of the </a:t>
            </a:r>
            <a:r>
              <a:rPr lang="en-US" b="1" dirty="0" smtClean="0">
                <a:solidFill>
                  <a:schemeClr val="accent5">
                    <a:lumMod val="50000"/>
                  </a:schemeClr>
                </a:solidFill>
                <a:latin typeface="Times New Roman" panose="02020603050405020304" pitchFamily="18" charset="0"/>
                <a:cs typeface="Times New Roman" panose="02020603050405020304" pitchFamily="18" charset="0"/>
              </a:rPr>
              <a:t>sales department</a:t>
            </a:r>
            <a:r>
              <a:rPr lang="en-US" dirty="0">
                <a:solidFill>
                  <a:schemeClr val="accent5">
                    <a:lumMod val="50000"/>
                  </a:schemeClr>
                </a:solidFill>
                <a:latin typeface="Times New Roman" panose="02020603050405020304" pitchFamily="18" charset="0"/>
                <a:cs typeface="Times New Roman" panose="02020603050405020304" pitchFamily="18" charset="0"/>
              </a:rPr>
              <a:t>. Denise is talking to her </a:t>
            </a:r>
            <a:r>
              <a:rPr lang="en-US" b="1" dirty="0" smtClean="0">
                <a:solidFill>
                  <a:schemeClr val="accent5">
                    <a:lumMod val="50000"/>
                  </a:schemeClr>
                </a:solidFill>
                <a:latin typeface="Times New Roman" panose="02020603050405020304" pitchFamily="18" charset="0"/>
                <a:cs typeface="Times New Roman" panose="02020603050405020304" pitchFamily="18" charset="0"/>
              </a:rPr>
              <a:t>sales team </a:t>
            </a:r>
            <a:r>
              <a:rPr lang="en-US" dirty="0">
                <a:solidFill>
                  <a:schemeClr val="accent5">
                    <a:lumMod val="50000"/>
                  </a:schemeClr>
                </a:solidFill>
                <a:latin typeface="Times New Roman" panose="02020603050405020304" pitchFamily="18" charset="0"/>
                <a:cs typeface="Times New Roman" panose="02020603050405020304" pitchFamily="18" charset="0"/>
              </a:rPr>
              <a:t>at a </a:t>
            </a:r>
            <a:r>
              <a:rPr lang="en-US" b="1" dirty="0">
                <a:solidFill>
                  <a:schemeClr val="accent5">
                    <a:lumMod val="50000"/>
                  </a:schemeClr>
                </a:solidFill>
                <a:latin typeface="Times New Roman" panose="02020603050405020304" pitchFamily="18" charset="0"/>
                <a:cs typeface="Times New Roman" panose="02020603050405020304" pitchFamily="18" charset="0"/>
              </a:rPr>
              <a:t>sales meeting</a:t>
            </a:r>
            <a:r>
              <a:rPr lang="en-US" dirty="0">
                <a:solidFill>
                  <a:schemeClr val="accent5">
                    <a:lumMod val="50000"/>
                  </a:schemeClr>
                </a:solidFill>
                <a:latin typeface="Times New Roman" panose="02020603050405020304" pitchFamily="18" charset="0"/>
                <a:cs typeface="Times New Roman" panose="02020603050405020304" pitchFamily="18" charset="0"/>
              </a:rPr>
              <a:t>.</a:t>
            </a:r>
          </a:p>
          <a:p>
            <a:pPr marL="0" indent="0" algn="just">
              <a:buNone/>
            </a:pPr>
            <a:r>
              <a:rPr lang="en-US" dirty="0">
                <a:solidFill>
                  <a:schemeClr val="accent5">
                    <a:lumMod val="50000"/>
                  </a:schemeClr>
                </a:solidFill>
                <a:latin typeface="Times New Roman" panose="02020603050405020304" pitchFamily="18" charset="0"/>
                <a:cs typeface="Times New Roman" panose="02020603050405020304" pitchFamily="18" charset="0"/>
              </a:rPr>
              <a:t>‘Our </a:t>
            </a:r>
            <a:r>
              <a:rPr lang="en-US" b="1" dirty="0">
                <a:solidFill>
                  <a:schemeClr val="accent5">
                    <a:lumMod val="50000"/>
                  </a:schemeClr>
                </a:solidFill>
                <a:latin typeface="Times New Roman" panose="02020603050405020304" pitchFamily="18" charset="0"/>
                <a:cs typeface="Times New Roman" panose="02020603050405020304" pitchFamily="18" charset="0"/>
              </a:rPr>
              <a:t>sales figures </a:t>
            </a:r>
            <a:r>
              <a:rPr lang="en-US" dirty="0">
                <a:solidFill>
                  <a:schemeClr val="accent5">
                    <a:lumMod val="50000"/>
                  </a:schemeClr>
                </a:solidFill>
                <a:latin typeface="Times New Roman" panose="02020603050405020304" pitchFamily="18" charset="0"/>
                <a:cs typeface="Times New Roman" panose="02020603050405020304" pitchFamily="18" charset="0"/>
              </a:rPr>
              <a:t>last year were good </a:t>
            </a:r>
            <a:r>
              <a:rPr lang="en-US" dirty="0" smtClean="0">
                <a:solidFill>
                  <a:schemeClr val="accent5">
                    <a:lumMod val="50000"/>
                  </a:schemeClr>
                </a:solidFill>
                <a:latin typeface="Times New Roman" panose="02020603050405020304" pitchFamily="18" charset="0"/>
                <a:cs typeface="Times New Roman" panose="02020603050405020304" pitchFamily="18" charset="0"/>
              </a:rPr>
              <a:t>and </a:t>
            </a:r>
            <a:r>
              <a:rPr lang="en-US" b="1" dirty="0" smtClean="0">
                <a:solidFill>
                  <a:schemeClr val="accent5">
                    <a:lumMod val="50000"/>
                  </a:schemeClr>
                </a:solidFill>
                <a:latin typeface="Times New Roman" panose="02020603050405020304" pitchFamily="18" charset="0"/>
                <a:cs typeface="Times New Roman" panose="02020603050405020304" pitchFamily="18" charset="0"/>
              </a:rPr>
              <a:t>revenue </a:t>
            </a:r>
            <a:r>
              <a:rPr lang="en-US" dirty="0">
                <a:solidFill>
                  <a:schemeClr val="accent5">
                    <a:lumMod val="50000"/>
                  </a:schemeClr>
                </a:solidFill>
                <a:latin typeface="Times New Roman" panose="02020603050405020304" pitchFamily="18" charset="0"/>
                <a:cs typeface="Times New Roman" panose="02020603050405020304" pitchFamily="18" charset="0"/>
              </a:rPr>
              <a:t>or </a:t>
            </a:r>
            <a:r>
              <a:rPr lang="en-US" b="1" dirty="0">
                <a:solidFill>
                  <a:schemeClr val="accent5">
                    <a:lumMod val="50000"/>
                  </a:schemeClr>
                </a:solidFill>
                <a:latin typeface="Times New Roman" panose="02020603050405020304" pitchFamily="18" charset="0"/>
                <a:cs typeface="Times New Roman" panose="02020603050405020304" pitchFamily="18" charset="0"/>
              </a:rPr>
              <a:t>turnover </a:t>
            </a:r>
            <a:r>
              <a:rPr lang="en-US" dirty="0">
                <a:solidFill>
                  <a:schemeClr val="accent5">
                    <a:lumMod val="50000"/>
                  </a:schemeClr>
                </a:solidFill>
                <a:latin typeface="Times New Roman" panose="02020603050405020304" pitchFamily="18" charset="0"/>
                <a:cs typeface="Times New Roman" panose="02020603050405020304" pitchFamily="18" charset="0"/>
              </a:rPr>
              <a:t>– money from sales – </a:t>
            </a:r>
            <a:r>
              <a:rPr lang="en-US" dirty="0" smtClean="0">
                <a:solidFill>
                  <a:schemeClr val="accent5">
                    <a:lumMod val="50000"/>
                  </a:schemeClr>
                </a:solidFill>
                <a:latin typeface="Times New Roman" panose="02020603050405020304" pitchFamily="18" charset="0"/>
                <a:cs typeface="Times New Roman" panose="02020603050405020304" pitchFamily="18" charset="0"/>
              </a:rPr>
              <a:t>was €</a:t>
            </a:r>
            <a:r>
              <a:rPr lang="en-US" dirty="0">
                <a:solidFill>
                  <a:schemeClr val="accent5">
                    <a:lumMod val="50000"/>
                  </a:schemeClr>
                </a:solidFill>
                <a:latin typeface="Times New Roman" panose="02020603050405020304" pitchFamily="18" charset="0"/>
                <a:cs typeface="Times New Roman" panose="02020603050405020304" pitchFamily="18" charset="0"/>
              </a:rPr>
              <a:t>14.5 million, on </a:t>
            </a:r>
            <a:r>
              <a:rPr lang="en-US" b="1" dirty="0">
                <a:solidFill>
                  <a:schemeClr val="accent5">
                    <a:lumMod val="50000"/>
                  </a:schemeClr>
                </a:solidFill>
                <a:latin typeface="Times New Roman" panose="02020603050405020304" pitchFamily="18" charset="0"/>
                <a:cs typeface="Times New Roman" panose="02020603050405020304" pitchFamily="18" charset="0"/>
              </a:rPr>
              <a:t>sales volume </a:t>
            </a:r>
            <a:r>
              <a:rPr lang="en-US" dirty="0">
                <a:solidFill>
                  <a:schemeClr val="accent5">
                    <a:lumMod val="50000"/>
                  </a:schemeClr>
                </a:solidFill>
                <a:latin typeface="Times New Roman" panose="02020603050405020304" pitchFamily="18" charset="0"/>
                <a:cs typeface="Times New Roman" panose="02020603050405020304" pitchFamily="18" charset="0"/>
              </a:rPr>
              <a:t>or </a:t>
            </a:r>
            <a:r>
              <a:rPr lang="en-US" b="1" dirty="0">
                <a:solidFill>
                  <a:schemeClr val="accent5">
                    <a:lumMod val="50000"/>
                  </a:schemeClr>
                </a:solidFill>
                <a:latin typeface="Times New Roman" panose="02020603050405020304" pitchFamily="18" charset="0"/>
                <a:cs typeface="Times New Roman" panose="02020603050405020304" pitchFamily="18" charset="0"/>
              </a:rPr>
              <a:t>unit sales </a:t>
            </a:r>
            <a:r>
              <a:rPr lang="en-US" dirty="0" smtClean="0">
                <a:solidFill>
                  <a:schemeClr val="accent5">
                    <a:lumMod val="50000"/>
                  </a:schemeClr>
                </a:solidFill>
                <a:latin typeface="Times New Roman" panose="02020603050405020304" pitchFamily="18" charset="0"/>
                <a:cs typeface="Times New Roman" panose="02020603050405020304" pitchFamily="18" charset="0"/>
              </a:rPr>
              <a:t>of 49 </a:t>
            </a:r>
            <a:r>
              <a:rPr lang="en-US" dirty="0">
                <a:solidFill>
                  <a:schemeClr val="accent5">
                    <a:lumMod val="50000"/>
                  </a:schemeClr>
                </a:solidFill>
                <a:latin typeface="Times New Roman" panose="02020603050405020304" pitchFamily="18" charset="0"/>
                <a:cs typeface="Times New Roman" panose="02020603050405020304" pitchFamily="18" charset="0"/>
              </a:rPr>
              <a:t>boats. This was above our </a:t>
            </a:r>
            <a:r>
              <a:rPr lang="en-US" b="1" dirty="0">
                <a:solidFill>
                  <a:schemeClr val="accent5">
                    <a:lumMod val="50000"/>
                  </a:schemeClr>
                </a:solidFill>
                <a:latin typeface="Times New Roman" panose="02020603050405020304" pitchFamily="18" charset="0"/>
                <a:cs typeface="Times New Roman" panose="02020603050405020304" pitchFamily="18" charset="0"/>
              </a:rPr>
              <a:t>target </a:t>
            </a:r>
            <a:r>
              <a:rPr lang="en-US" dirty="0">
                <a:solidFill>
                  <a:schemeClr val="accent5">
                    <a:lumMod val="50000"/>
                  </a:schemeClr>
                </a:solidFill>
                <a:latin typeface="Times New Roman" panose="02020603050405020304" pitchFamily="18" charset="0"/>
                <a:cs typeface="Times New Roman" panose="02020603050405020304" pitchFamily="18" charset="0"/>
              </a:rPr>
              <a:t>for </a:t>
            </a:r>
            <a:r>
              <a:rPr lang="en-US" dirty="0" smtClean="0">
                <a:solidFill>
                  <a:schemeClr val="accent5">
                    <a:lumMod val="50000"/>
                  </a:schemeClr>
                </a:solidFill>
                <a:latin typeface="Times New Roman" panose="02020603050405020304" pitchFamily="18" charset="0"/>
                <a:cs typeface="Times New Roman" panose="02020603050405020304" pitchFamily="18" charset="0"/>
              </a:rPr>
              <a:t>the year </a:t>
            </a:r>
            <a:r>
              <a:rPr lang="en-US" dirty="0">
                <a:solidFill>
                  <a:schemeClr val="accent5">
                    <a:lumMod val="50000"/>
                  </a:schemeClr>
                </a:solidFill>
                <a:latin typeface="Times New Roman" panose="02020603050405020304" pitchFamily="18" charset="0"/>
                <a:cs typeface="Times New Roman" panose="02020603050405020304" pitchFamily="18" charset="0"/>
              </a:rPr>
              <a:t>of €13 million. We estimate our </a:t>
            </a:r>
            <a:r>
              <a:rPr lang="en-US" b="1" dirty="0" smtClean="0">
                <a:solidFill>
                  <a:schemeClr val="accent5">
                    <a:lumMod val="50000"/>
                  </a:schemeClr>
                </a:solidFill>
                <a:latin typeface="Times New Roman" panose="02020603050405020304" pitchFamily="18" charset="0"/>
                <a:cs typeface="Times New Roman" panose="02020603050405020304" pitchFamily="18" charset="0"/>
              </a:rPr>
              <a:t>sales growth </a:t>
            </a:r>
            <a:r>
              <a:rPr lang="en-US" dirty="0">
                <a:solidFill>
                  <a:schemeClr val="accent5">
                    <a:lumMod val="50000"/>
                  </a:schemeClr>
                </a:solidFill>
                <a:latin typeface="Times New Roman" panose="02020603050405020304" pitchFamily="18" charset="0"/>
                <a:cs typeface="Times New Roman" panose="02020603050405020304" pitchFamily="18" charset="0"/>
              </a:rPr>
              <a:t>next year at 10 per cent as the </a:t>
            </a:r>
            <a:r>
              <a:rPr lang="en-US" dirty="0" smtClean="0">
                <a:solidFill>
                  <a:schemeClr val="accent5">
                    <a:lumMod val="50000"/>
                  </a:schemeClr>
                </a:solidFill>
                <a:latin typeface="Times New Roman" panose="02020603050405020304" pitchFamily="18" charset="0"/>
                <a:cs typeface="Times New Roman" panose="02020603050405020304" pitchFamily="18" charset="0"/>
              </a:rPr>
              <a:t>world economy </a:t>
            </a:r>
            <a:r>
              <a:rPr lang="en-US" dirty="0">
                <a:solidFill>
                  <a:schemeClr val="accent5">
                    <a:lumMod val="50000"/>
                  </a:schemeClr>
                </a:solidFill>
                <a:latin typeface="Times New Roman" panose="02020603050405020304" pitchFamily="18" charset="0"/>
                <a:cs typeface="Times New Roman" panose="02020603050405020304" pitchFamily="18" charset="0"/>
              </a:rPr>
              <a:t>looks good and there is </a:t>
            </a:r>
            <a:r>
              <a:rPr lang="en-US" dirty="0" smtClean="0">
                <a:solidFill>
                  <a:schemeClr val="accent5">
                    <a:lumMod val="50000"/>
                  </a:schemeClr>
                </a:solidFill>
                <a:latin typeface="Times New Roman" panose="02020603050405020304" pitchFamily="18" charset="0"/>
                <a:cs typeface="Times New Roman" panose="02020603050405020304" pitchFamily="18" charset="0"/>
              </a:rPr>
              <a:t>demand for </a:t>
            </a:r>
            <a:r>
              <a:rPr lang="en-US" dirty="0">
                <a:solidFill>
                  <a:schemeClr val="accent5">
                    <a:lumMod val="50000"/>
                  </a:schemeClr>
                </a:solidFill>
                <a:latin typeface="Times New Roman" panose="02020603050405020304" pitchFamily="18" charset="0"/>
                <a:cs typeface="Times New Roman" panose="02020603050405020304" pitchFamily="18" charset="0"/>
              </a:rPr>
              <a:t>our products, so my </a:t>
            </a:r>
            <a:r>
              <a:rPr lang="en-US" b="1" dirty="0">
                <a:solidFill>
                  <a:schemeClr val="accent5">
                    <a:lumMod val="50000"/>
                  </a:schemeClr>
                </a:solidFill>
                <a:latin typeface="Times New Roman" panose="02020603050405020304" pitchFamily="18" charset="0"/>
                <a:cs typeface="Times New Roman" panose="02020603050405020304" pitchFamily="18" charset="0"/>
              </a:rPr>
              <a:t>sales forecast </a:t>
            </a:r>
            <a:r>
              <a:rPr lang="en-US" dirty="0" smtClean="0">
                <a:solidFill>
                  <a:schemeClr val="accent5">
                    <a:lumMod val="50000"/>
                  </a:schemeClr>
                </a:solidFill>
                <a:latin typeface="Times New Roman" panose="02020603050405020304" pitchFamily="18" charset="0"/>
                <a:cs typeface="Times New Roman" panose="02020603050405020304" pitchFamily="18" charset="0"/>
              </a:rPr>
              <a:t>for next </a:t>
            </a:r>
            <a:r>
              <a:rPr lang="en-US" dirty="0">
                <a:solidFill>
                  <a:schemeClr val="accent5">
                    <a:lumMod val="50000"/>
                  </a:schemeClr>
                </a:solidFill>
                <a:latin typeface="Times New Roman" panose="02020603050405020304" pitchFamily="18" charset="0"/>
                <a:cs typeface="Times New Roman" panose="02020603050405020304" pitchFamily="18" charset="0"/>
              </a:rPr>
              <a:t>year is nearly €16 million.’</a:t>
            </a:r>
            <a:endParaRPr lang="ru-RU" dirty="0">
              <a:solidFill>
                <a:schemeClr val="accent5">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1923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1129123" y="1586261"/>
            <a:ext cx="11277600" cy="4351338"/>
          </a:xfrm>
        </p:spPr>
        <p:txBody>
          <a:bodyPr>
            <a:noAutofit/>
          </a:bodyPr>
          <a:lstStyle/>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Here are some more uses of the word “sale”:</a:t>
            </a:r>
          </a:p>
          <a:p>
            <a:pPr marL="0" indent="0" algn="just">
              <a:buNone/>
            </a:pPr>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make a sale – </a:t>
            </a:r>
            <a:r>
              <a:rPr lang="en-US" sz="2400" dirty="0">
                <a:solidFill>
                  <a:schemeClr val="accent5">
                    <a:lumMod val="50000"/>
                  </a:schemeClr>
                </a:solidFill>
                <a:latin typeface="Times New Roman" panose="02020603050405020304" pitchFamily="18" charset="0"/>
                <a:cs typeface="Times New Roman" panose="02020603050405020304" pitchFamily="18" charset="0"/>
              </a:rPr>
              <a:t>to sell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something;</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be on sale –  </a:t>
            </a:r>
            <a:r>
              <a:rPr lang="en-US" sz="2400" dirty="0">
                <a:solidFill>
                  <a:schemeClr val="accent5">
                    <a:lumMod val="50000"/>
                  </a:schemeClr>
                </a:solidFill>
                <a:latin typeface="Times New Roman" panose="02020603050405020304" pitchFamily="18" charset="0"/>
                <a:cs typeface="Times New Roman" panose="02020603050405020304" pitchFamily="18" charset="0"/>
              </a:rPr>
              <a:t>be available to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buy;</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unit sales – </a:t>
            </a:r>
            <a:r>
              <a:rPr lang="en-US" sz="2400" dirty="0">
                <a:solidFill>
                  <a:schemeClr val="accent5">
                    <a:lumMod val="50000"/>
                  </a:schemeClr>
                </a:solidFill>
                <a:latin typeface="Times New Roman" panose="02020603050405020304" pitchFamily="18" charset="0"/>
                <a:cs typeface="Times New Roman" panose="02020603050405020304" pitchFamily="18" charset="0"/>
              </a:rPr>
              <a:t>the number of things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sold;</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Sales -  </a:t>
            </a:r>
            <a:r>
              <a:rPr lang="en-US" sz="2400" dirty="0">
                <a:solidFill>
                  <a:schemeClr val="accent5">
                    <a:lumMod val="50000"/>
                  </a:schemeClr>
                </a:solidFill>
                <a:latin typeface="Times New Roman" panose="02020603050405020304" pitchFamily="18" charset="0"/>
                <a:cs typeface="Times New Roman" panose="02020603050405020304" pitchFamily="18" charset="0"/>
              </a:rPr>
              <a:t>a company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department;</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A sale – </a:t>
            </a:r>
            <a:r>
              <a:rPr lang="en-US" sz="2400" dirty="0">
                <a:solidFill>
                  <a:schemeClr val="accent5">
                    <a:lumMod val="50000"/>
                  </a:schemeClr>
                </a:solidFill>
                <a:latin typeface="Times New Roman" panose="02020603050405020304" pitchFamily="18" charset="0"/>
                <a:cs typeface="Times New Roman" panose="02020603050405020304" pitchFamily="18" charset="0"/>
              </a:rPr>
              <a:t>a period when a shop is charging less than usual for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goods;</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The sales – </a:t>
            </a:r>
            <a:r>
              <a:rPr lang="en-US" sz="2400" dirty="0">
                <a:solidFill>
                  <a:schemeClr val="accent5">
                    <a:lumMod val="50000"/>
                  </a:schemeClr>
                </a:solidFill>
                <a:latin typeface="Times New Roman" panose="02020603050405020304" pitchFamily="18" charset="0"/>
                <a:cs typeface="Times New Roman" panose="02020603050405020304" pitchFamily="18" charset="0"/>
              </a:rPr>
              <a:t>a period when a lot of shops are having a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sale.</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endParaRPr lang="ru-RU" b="1" dirty="0">
              <a:solidFill>
                <a:srgbClr val="0B375A"/>
              </a:solidFill>
              <a:latin typeface="Times New Roman" panose="02020603050405020304" pitchFamily="18" charset="0"/>
              <a:cs typeface="Times New Roman" panose="02020603050405020304" pitchFamily="18" charset="0"/>
            </a:endParaRPr>
          </a:p>
          <a:p>
            <a:pPr marL="0" indent="0" algn="just">
              <a:buNone/>
            </a:pPr>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endParaRPr lang="ru-RU" b="1" dirty="0">
              <a:solidFill>
                <a:srgbClr val="0B375A"/>
              </a:solidFill>
              <a:latin typeface="Times New Roman" panose="02020603050405020304" pitchFamily="18" charset="0"/>
              <a:cs typeface="Times New Roman" panose="02020603050405020304" pitchFamily="18" charset="0"/>
            </a:endParaRPr>
          </a:p>
        </p:txBody>
      </p:sp>
      <p:pic>
        <p:nvPicPr>
          <p:cNvPr id="3074" name="Picture 2" descr="Image result for The s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3233" y="1700737"/>
            <a:ext cx="3420110" cy="239573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2093481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4364210" y="992458"/>
            <a:ext cx="7121547" cy="3783516"/>
          </a:xfrm>
        </p:spPr>
        <p:txBody>
          <a:bodyPr>
            <a:noAutofit/>
          </a:bodyPr>
          <a:lstStyle/>
          <a:p>
            <a:pPr marL="0" indent="0" algn="just">
              <a:buNone/>
            </a:pPr>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r>
              <a:rPr lang="en-US" b="1" dirty="0">
                <a:solidFill>
                  <a:schemeClr val="accent5">
                    <a:lumMod val="50000"/>
                  </a:schemeClr>
                </a:solidFill>
                <a:latin typeface="Times New Roman" panose="02020603050405020304" pitchFamily="18" charset="0"/>
                <a:cs typeface="Times New Roman" panose="02020603050405020304" pitchFamily="18" charset="0"/>
              </a:rPr>
              <a:t>Direct costs – </a:t>
            </a:r>
            <a:r>
              <a:rPr lang="en-US" dirty="0">
                <a:solidFill>
                  <a:schemeClr val="accent5">
                    <a:lumMod val="50000"/>
                  </a:schemeClr>
                </a:solidFill>
                <a:latin typeface="Times New Roman" panose="02020603050405020304" pitchFamily="18" charset="0"/>
                <a:cs typeface="Times New Roman" panose="02020603050405020304" pitchFamily="18" charset="0"/>
              </a:rPr>
              <a:t>a direct cost is a price that can be directly tied to the production of specific goods or services.</a:t>
            </a:r>
            <a:r>
              <a:rPr lang="uz-Cyrl-UZ" dirty="0">
                <a:solidFill>
                  <a:schemeClr val="accent5">
                    <a:lumMod val="50000"/>
                  </a:schemeClr>
                </a:solidFill>
                <a:latin typeface="Times New Roman" panose="02020603050405020304" pitchFamily="18" charset="0"/>
                <a:cs typeface="Times New Roman" panose="02020603050405020304" pitchFamily="18" charset="0"/>
              </a:rPr>
              <a:t> (</a:t>
            </a:r>
            <a:r>
              <a:rPr lang="en-US" dirty="0">
                <a:solidFill>
                  <a:schemeClr val="accent5">
                    <a:lumMod val="50000"/>
                  </a:schemeClr>
                </a:solidFill>
                <a:latin typeface="Times New Roman" panose="02020603050405020304" pitchFamily="18" charset="0"/>
                <a:cs typeface="Times New Roman" panose="02020603050405020304" pitchFamily="18" charset="0"/>
              </a:rPr>
              <a:t>e.g. salaries</a:t>
            </a:r>
            <a:r>
              <a:rPr lang="uz-Cyrl-UZ" dirty="0" smtClean="0">
                <a:solidFill>
                  <a:schemeClr val="accent5">
                    <a:lumMod val="50000"/>
                  </a:schemeClr>
                </a:solidFill>
                <a:latin typeface="Times New Roman" panose="02020603050405020304" pitchFamily="18" charset="0"/>
                <a:cs typeface="Times New Roman" panose="02020603050405020304" pitchFamily="18" charset="0"/>
              </a:rPr>
              <a:t>)</a:t>
            </a:r>
            <a:r>
              <a:rPr lang="en-US" dirty="0" smtClean="0">
                <a:solidFill>
                  <a:schemeClr val="accent5">
                    <a:lumMod val="50000"/>
                  </a:schemeClr>
                </a:solidFill>
                <a:latin typeface="Times New Roman" panose="02020603050405020304" pitchFamily="18" charset="0"/>
                <a:cs typeface="Times New Roman" panose="02020603050405020304" pitchFamily="18" charset="0"/>
              </a:rPr>
              <a:t>;</a:t>
            </a:r>
            <a:endParaRPr lang="en-US" b="1"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b="1" dirty="0">
                <a:solidFill>
                  <a:schemeClr val="accent5">
                    <a:lumMod val="50000"/>
                  </a:schemeClr>
                </a:solidFill>
                <a:latin typeface="Times New Roman" panose="02020603050405020304" pitchFamily="18" charset="0"/>
                <a:cs typeface="Times New Roman" panose="02020603050405020304" pitchFamily="18" charset="0"/>
              </a:rPr>
              <a:t>Fixed costs – </a:t>
            </a:r>
            <a:r>
              <a:rPr lang="en-US" dirty="0">
                <a:solidFill>
                  <a:schemeClr val="accent5">
                    <a:lumMod val="50000"/>
                  </a:schemeClr>
                </a:solidFill>
                <a:latin typeface="Times New Roman" panose="02020603050405020304" pitchFamily="18" charset="0"/>
                <a:cs typeface="Times New Roman" panose="02020603050405020304" pitchFamily="18" charset="0"/>
              </a:rPr>
              <a:t>A fixed cost is a cost that does not change with an increase or decrease in the amount of goods or services produced or sold (e.g. rent, heating, etc</a:t>
            </a:r>
            <a:r>
              <a:rPr lang="en-US" dirty="0" smtClean="0">
                <a:solidFill>
                  <a:schemeClr val="accent5">
                    <a:lumMod val="50000"/>
                  </a:schemeClr>
                </a:solidFill>
                <a:latin typeface="Times New Roman" panose="02020603050405020304" pitchFamily="18" charset="0"/>
                <a:cs typeface="Times New Roman" panose="02020603050405020304" pitchFamily="18" charset="0"/>
              </a:rPr>
              <a:t>.);</a:t>
            </a:r>
            <a:endParaRPr lang="en-US" b="1"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buNone/>
            </a:pPr>
            <a:r>
              <a:rPr lang="en-US" b="1" dirty="0">
                <a:solidFill>
                  <a:schemeClr val="accent5">
                    <a:lumMod val="50000"/>
                  </a:schemeClr>
                </a:solidFill>
                <a:latin typeface="Times New Roman" panose="02020603050405020304" pitchFamily="18" charset="0"/>
                <a:cs typeface="Times New Roman" panose="02020603050405020304" pitchFamily="18" charset="0"/>
              </a:rPr>
              <a:t>Variable costs – </a:t>
            </a:r>
            <a:r>
              <a:rPr lang="en-US" dirty="0">
                <a:solidFill>
                  <a:schemeClr val="accent5">
                    <a:lumMod val="50000"/>
                  </a:schemeClr>
                </a:solidFill>
                <a:latin typeface="Times New Roman" panose="02020603050405020304" pitchFamily="18" charset="0"/>
                <a:cs typeface="Times New Roman" panose="02020603050405020304" pitchFamily="18" charset="0"/>
              </a:rPr>
              <a:t>Variable costs increase or decrease depending on a company's production volume; they rise as production increases and fall as production decreases. Examples of variable costs include the costs of raw materials and </a:t>
            </a:r>
            <a:r>
              <a:rPr lang="en-US" dirty="0" smtClean="0">
                <a:solidFill>
                  <a:schemeClr val="accent5">
                    <a:lumMod val="50000"/>
                  </a:schemeClr>
                </a:solidFill>
                <a:latin typeface="Times New Roman" panose="02020603050405020304" pitchFamily="18" charset="0"/>
                <a:cs typeface="Times New Roman" panose="02020603050405020304" pitchFamily="18" charset="0"/>
              </a:rPr>
              <a:t>packaging;</a:t>
            </a:r>
            <a:endParaRPr lang="en-US"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873592" y="633740"/>
            <a:ext cx="7828156" cy="523220"/>
          </a:xfrm>
          <a:prstGeom prst="rect">
            <a:avLst/>
          </a:prstGeom>
        </p:spPr>
        <p:txBody>
          <a:bodyPr wrap="square">
            <a:spAutoFit/>
          </a:bodyPr>
          <a:lstStyle/>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The money that a business spends are its costs:</a:t>
            </a:r>
          </a:p>
        </p:txBody>
      </p:sp>
      <p:pic>
        <p:nvPicPr>
          <p:cNvPr id="1028" name="Picture 4" descr="Image result for Direct cos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3987" y="1156960"/>
            <a:ext cx="3033402" cy="21103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32" name="Picture 8" descr="Image result for fixed cos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501" y="3790527"/>
            <a:ext cx="2942718" cy="220419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169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989448" y="591014"/>
            <a:ext cx="5110269" cy="4105543"/>
          </a:xfrm>
        </p:spPr>
        <p:txBody>
          <a:bodyPr>
            <a:noAutofit/>
          </a:bodyPr>
          <a:lstStyle/>
          <a:p>
            <a:pPr marL="0" indent="0" algn="just">
              <a:lnSpc>
                <a:spcPct val="100000"/>
              </a:lnSpc>
              <a:buNone/>
            </a:pPr>
            <a:r>
              <a:rPr lang="en-US" sz="2400" dirty="0">
                <a:solidFill>
                  <a:schemeClr val="accent5">
                    <a:lumMod val="50000"/>
                  </a:schemeClr>
                </a:solidFill>
                <a:latin typeface="Times New Roman" panose="02020603050405020304" pitchFamily="18" charset="0"/>
                <a:cs typeface="Times New Roman" panose="02020603050405020304" pitchFamily="18" charset="0"/>
              </a:rPr>
              <a:t/>
            </a:r>
            <a:br>
              <a:rPr lang="en-US" sz="2400" dirty="0">
                <a:solidFill>
                  <a:schemeClr val="accent5">
                    <a:lumMod val="50000"/>
                  </a:schemeClr>
                </a:solidFill>
                <a:latin typeface="Times New Roman" panose="02020603050405020304" pitchFamily="18" charset="0"/>
                <a:cs typeface="Times New Roman" panose="02020603050405020304" pitchFamily="18" charset="0"/>
              </a:rPr>
            </a:br>
            <a:r>
              <a:rPr lang="en-US" sz="2400" b="1" dirty="0">
                <a:solidFill>
                  <a:schemeClr val="accent5">
                    <a:lumMod val="50000"/>
                  </a:schemeClr>
                </a:solidFill>
                <a:latin typeface="Times New Roman" panose="02020603050405020304" pitchFamily="18" charset="0"/>
                <a:cs typeface="Times New Roman" panose="02020603050405020304" pitchFamily="18" charset="0"/>
              </a:rPr>
              <a:t>Cost of goods sold (COGC) </a:t>
            </a:r>
            <a:r>
              <a:rPr lang="en-US" sz="2400" dirty="0">
                <a:solidFill>
                  <a:schemeClr val="accent5">
                    <a:lumMod val="50000"/>
                  </a:schemeClr>
                </a:solidFill>
                <a:latin typeface="Times New Roman" panose="02020603050405020304" pitchFamily="18" charset="0"/>
                <a:cs typeface="Times New Roman" panose="02020603050405020304" pitchFamily="18" charset="0"/>
              </a:rPr>
              <a:t>–refers to the direct costs of producing the goods sold by a company. This amount includes the cost of the materials and labor directly used to create the good. It excludes indirect expenses, such as distribution costs and sales force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costs;</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lgn="just">
              <a:lnSpc>
                <a:spcPct val="100000"/>
              </a:lnSpc>
              <a:buNone/>
            </a:pPr>
            <a:endParaRPr lang="ru-RU" dirty="0">
              <a:solidFill>
                <a:srgbClr val="0B375A"/>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390531" y="947853"/>
            <a:ext cx="4961410" cy="3046988"/>
          </a:xfrm>
          <a:prstGeom prst="rect">
            <a:avLst/>
          </a:prstGeom>
        </p:spPr>
        <p:txBody>
          <a:bodyPr wrap="square">
            <a:spAutoFit/>
          </a:bodyPr>
          <a:lstStyle/>
          <a:p>
            <a:pPr algn="just"/>
            <a:r>
              <a:rPr lang="en-US" sz="2400" b="1" dirty="0">
                <a:solidFill>
                  <a:schemeClr val="accent5">
                    <a:lumMod val="50000"/>
                  </a:schemeClr>
                </a:solidFill>
                <a:latin typeface="Times New Roman" panose="02020603050405020304" pitchFamily="18" charset="0"/>
                <a:cs typeface="Times New Roman" panose="02020603050405020304" pitchFamily="18" charset="0"/>
              </a:rPr>
              <a:t>Indirect costs, overhead costs or overheads - </a:t>
            </a:r>
            <a:r>
              <a:rPr lang="en-US" sz="2400" dirty="0">
                <a:solidFill>
                  <a:schemeClr val="accent5">
                    <a:lumMod val="50000"/>
                  </a:schemeClr>
                </a:solidFill>
                <a:latin typeface="Times New Roman" panose="02020603050405020304" pitchFamily="18" charset="0"/>
                <a:cs typeface="Times New Roman" panose="02020603050405020304" pitchFamily="18" charset="0"/>
              </a:rPr>
              <a:t>Overhead refers to the ongoing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business expenses</a:t>
            </a:r>
            <a:r>
              <a:rPr lang="en-US" sz="2400" dirty="0">
                <a:solidFill>
                  <a:schemeClr val="accent5">
                    <a:lumMod val="50000"/>
                  </a:schemeClr>
                </a:solidFill>
                <a:latin typeface="Times New Roman" panose="02020603050405020304" pitchFamily="18" charset="0"/>
                <a:cs typeface="Times New Roman" panose="02020603050405020304" pitchFamily="18" charset="0"/>
              </a:rPr>
              <a:t> not directly attributed to creating a product or service. It is important for budgeting purposes but also for determining how much a company must charge for its products or services to make a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profit;</a:t>
            </a:r>
            <a:endParaRPr lang="en-US" sz="24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050" name="Picture 2" descr="Image result for Indirect costs, overhead costs or overhea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3158" y="3691054"/>
            <a:ext cx="5967849" cy="246674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981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1037062" y="1168727"/>
            <a:ext cx="5982165" cy="4066452"/>
          </a:xfrm>
        </p:spPr>
        <p:txBody>
          <a:bodyPr>
            <a:noAutofit/>
          </a:bodyPr>
          <a:lstStyle/>
          <a:p>
            <a:pPr marL="0" indent="0">
              <a:buNone/>
            </a:pPr>
            <a:r>
              <a:rPr lang="en-US" dirty="0">
                <a:solidFill>
                  <a:srgbClr val="0B375A"/>
                </a:solidFill>
                <a:latin typeface="Times New Roman" panose="02020603050405020304" pitchFamily="18" charset="0"/>
                <a:cs typeface="Times New Roman" panose="02020603050405020304" pitchFamily="18" charset="0"/>
              </a:rPr>
              <a:t/>
            </a:r>
            <a:br>
              <a:rPr lang="en-US" dirty="0">
                <a:solidFill>
                  <a:srgbClr val="0B375A"/>
                </a:solidFill>
                <a:latin typeface="Times New Roman" panose="02020603050405020304" pitchFamily="18" charset="0"/>
                <a:cs typeface="Times New Roman" panose="02020603050405020304" pitchFamily="18" charset="0"/>
              </a:rPr>
            </a:br>
            <a:r>
              <a:rPr lang="en-US" sz="2400" b="1" dirty="0">
                <a:solidFill>
                  <a:schemeClr val="accent5">
                    <a:lumMod val="50000"/>
                  </a:schemeClr>
                </a:solidFill>
                <a:latin typeface="Times New Roman" panose="02020603050405020304" pitchFamily="18" charset="0"/>
                <a:cs typeface="Times New Roman" panose="02020603050405020304" pitchFamily="18" charset="0"/>
              </a:rPr>
              <a:t>Selling price = </a:t>
            </a:r>
            <a:r>
              <a:rPr lang="en-US" sz="2400" dirty="0">
                <a:solidFill>
                  <a:schemeClr val="accent5">
                    <a:lumMod val="50000"/>
                  </a:schemeClr>
                </a:solidFill>
                <a:latin typeface="Times New Roman" panose="02020603050405020304" pitchFamily="18" charset="0"/>
                <a:cs typeface="Times New Roman" panose="02020603050405020304" pitchFamily="18" charset="0"/>
              </a:rPr>
              <a:t>50,000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euros;</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Direct production costs = </a:t>
            </a:r>
            <a:r>
              <a:rPr lang="en-US" sz="2400" dirty="0">
                <a:solidFill>
                  <a:schemeClr val="accent5">
                    <a:lumMod val="50000"/>
                  </a:schemeClr>
                </a:solidFill>
                <a:latin typeface="Times New Roman" panose="02020603050405020304" pitchFamily="18" charset="0"/>
                <a:cs typeface="Times New Roman" panose="02020603050405020304" pitchFamily="18" charset="0"/>
              </a:rPr>
              <a:t>35,000 euros</a:t>
            </a:r>
          </a:p>
          <a:p>
            <a:pPr marL="0" indent="0">
              <a:buNone/>
            </a:pPr>
            <a:r>
              <a:rPr lang="en-US" sz="2400" dirty="0">
                <a:solidFill>
                  <a:schemeClr val="accent5">
                    <a:lumMod val="50000"/>
                  </a:schemeClr>
                </a:solidFill>
                <a:latin typeface="Times New Roman" panose="02020603050405020304" pitchFamily="18" charset="0"/>
                <a:cs typeface="Times New Roman" panose="02020603050405020304" pitchFamily="18" charset="0"/>
              </a:rPr>
              <a:t>Selling price minus direct production costs </a:t>
            </a:r>
            <a:r>
              <a:rPr lang="en-US" sz="2400" b="1" dirty="0">
                <a:solidFill>
                  <a:schemeClr val="accent5">
                    <a:lumMod val="50000"/>
                  </a:schemeClr>
                </a:solidFill>
                <a:latin typeface="Times New Roman" panose="02020603050405020304" pitchFamily="18" charset="0"/>
                <a:cs typeface="Times New Roman" panose="02020603050405020304" pitchFamily="18" charset="0"/>
              </a:rPr>
              <a:t>= gross margin = </a:t>
            </a:r>
            <a:r>
              <a:rPr lang="en-US" sz="2400" dirty="0">
                <a:solidFill>
                  <a:schemeClr val="accent5">
                    <a:lumMod val="50000"/>
                  </a:schemeClr>
                </a:solidFill>
                <a:latin typeface="Times New Roman" panose="02020603050405020304" pitchFamily="18" charset="0"/>
                <a:cs typeface="Times New Roman" panose="02020603050405020304" pitchFamily="18" charset="0"/>
              </a:rPr>
              <a:t>15,000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euros;</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Total costs (Unit cost) </a:t>
            </a:r>
            <a:r>
              <a:rPr lang="en-US" sz="2400" dirty="0">
                <a:solidFill>
                  <a:schemeClr val="accent5">
                    <a:lumMod val="50000"/>
                  </a:schemeClr>
                </a:solidFill>
                <a:latin typeface="Times New Roman" panose="02020603050405020304" pitchFamily="18" charset="0"/>
                <a:cs typeface="Times New Roman" panose="02020603050405020304" pitchFamily="18" charset="0"/>
              </a:rPr>
              <a:t>= 40,000 </a:t>
            </a:r>
            <a:r>
              <a:rPr lang="en-US" sz="2400" dirty="0" smtClean="0">
                <a:solidFill>
                  <a:schemeClr val="accent5">
                    <a:lumMod val="50000"/>
                  </a:schemeClr>
                </a:solidFill>
                <a:latin typeface="Times New Roman" panose="02020603050405020304" pitchFamily="18" charset="0"/>
                <a:cs typeface="Times New Roman" panose="02020603050405020304" pitchFamily="18" charset="0"/>
              </a:rPr>
              <a:t>euros;</a:t>
            </a:r>
            <a:endParaRPr lang="en-US" sz="2400" dirty="0">
              <a:solidFill>
                <a:schemeClr val="accent5">
                  <a:lumMod val="50000"/>
                </a:schemeClr>
              </a:solidFill>
              <a:latin typeface="Times New Roman" panose="02020603050405020304" pitchFamily="18" charset="0"/>
              <a:cs typeface="Times New Roman" panose="02020603050405020304" pitchFamily="18" charset="0"/>
            </a:endParaRPr>
          </a:p>
          <a:p>
            <a:pPr marL="0" indent="0">
              <a:buNone/>
            </a:pPr>
            <a:r>
              <a:rPr lang="en-US" sz="2400" dirty="0">
                <a:solidFill>
                  <a:schemeClr val="accent5">
                    <a:lumMod val="50000"/>
                  </a:schemeClr>
                </a:solidFill>
                <a:latin typeface="Times New Roman" panose="02020603050405020304" pitchFamily="18" charset="0"/>
                <a:cs typeface="Times New Roman" panose="02020603050405020304" pitchFamily="18" charset="0"/>
              </a:rPr>
              <a:t>Selling price minus total costs = </a:t>
            </a:r>
            <a:r>
              <a:rPr lang="en-US" sz="2400" b="1" dirty="0">
                <a:solidFill>
                  <a:schemeClr val="accent5">
                    <a:lumMod val="50000"/>
                  </a:schemeClr>
                </a:solidFill>
                <a:latin typeface="Times New Roman" panose="02020603050405020304" pitchFamily="18" charset="0"/>
                <a:cs typeface="Times New Roman" panose="02020603050405020304" pitchFamily="18" charset="0"/>
              </a:rPr>
              <a:t>net margin, profit margin or mark-up</a:t>
            </a:r>
            <a:r>
              <a:rPr lang="en-US" sz="2400" dirty="0">
                <a:solidFill>
                  <a:schemeClr val="accent5">
                    <a:lumMod val="50000"/>
                  </a:schemeClr>
                </a:solidFill>
                <a:latin typeface="Times New Roman" panose="02020603050405020304" pitchFamily="18" charset="0"/>
                <a:cs typeface="Times New Roman" panose="02020603050405020304" pitchFamily="18" charset="0"/>
              </a:rPr>
              <a:t> = 10,000 euros </a:t>
            </a:r>
            <a:endParaRPr lang="ru-RU" sz="24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076450" y="203616"/>
            <a:ext cx="7810500" cy="1077218"/>
          </a:xfrm>
          <a:prstGeom prst="rect">
            <a:avLst/>
          </a:prstGeom>
        </p:spPr>
        <p:txBody>
          <a:bodyPr wrap="square">
            <a:spAutoFit/>
          </a:bodyPr>
          <a:lstStyle/>
          <a:p>
            <a:pPr algn="ctr"/>
            <a:endParaRPr lang="en-US" sz="3200" b="1" dirty="0" smtClean="0">
              <a:solidFill>
                <a:schemeClr val="accent5">
                  <a:lumMod val="50000"/>
                </a:schemeClr>
              </a:solidFill>
              <a:latin typeface="Times New Roman" panose="02020603050405020304" pitchFamily="18" charset="0"/>
              <a:cs typeface="Times New Roman" panose="02020603050405020304" pitchFamily="18" charset="0"/>
            </a:endParaRPr>
          </a:p>
          <a:p>
            <a:pPr algn="ctr"/>
            <a:r>
              <a:rPr lang="en-US" sz="3200" b="1" dirty="0" smtClean="0">
                <a:solidFill>
                  <a:schemeClr val="accent5">
                    <a:lumMod val="50000"/>
                  </a:schemeClr>
                </a:solidFill>
                <a:latin typeface="Times New Roman" panose="02020603050405020304" pitchFamily="18" charset="0"/>
                <a:cs typeface="Times New Roman" panose="02020603050405020304" pitchFamily="18" charset="0"/>
              </a:rPr>
              <a:t>Example </a:t>
            </a:r>
            <a:r>
              <a:rPr lang="en-US" sz="3200" b="1" dirty="0">
                <a:solidFill>
                  <a:schemeClr val="accent5">
                    <a:lumMod val="50000"/>
                  </a:schemeClr>
                </a:solidFill>
                <a:latin typeface="Times New Roman" panose="02020603050405020304" pitchFamily="18" charset="0"/>
                <a:cs typeface="Times New Roman" panose="02020603050405020304" pitchFamily="18" charset="0"/>
              </a:rPr>
              <a:t>of calculation</a:t>
            </a:r>
            <a:endParaRPr lang="ru-RU" sz="3200" b="1" dirty="0">
              <a:solidFill>
                <a:schemeClr val="accent5">
                  <a:lumMod val="50000"/>
                </a:schemeClr>
              </a:solidFill>
            </a:endParaRPr>
          </a:p>
        </p:txBody>
      </p:sp>
      <p:pic>
        <p:nvPicPr>
          <p:cNvPr id="1026" name="Picture 2" descr="Image result for Selling pri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194" y="1538868"/>
            <a:ext cx="4002243" cy="331519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3361480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5882511" y="1338146"/>
            <a:ext cx="5357919" cy="4128368"/>
          </a:xfrm>
        </p:spPr>
        <p:txBody>
          <a:bodyPr>
            <a:noAutofit/>
          </a:bodyPr>
          <a:lstStyle/>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
            </a:r>
            <a:br>
              <a:rPr lang="en-US" sz="2400" dirty="0">
                <a:solidFill>
                  <a:srgbClr val="0B375A"/>
                </a:solidFill>
                <a:latin typeface="Times New Roman" panose="02020603050405020304" pitchFamily="18" charset="0"/>
                <a:cs typeface="Times New Roman" panose="02020603050405020304" pitchFamily="18" charset="0"/>
              </a:rPr>
            </a:br>
            <a:r>
              <a:rPr lang="en-US" sz="2400" b="1" dirty="0">
                <a:solidFill>
                  <a:schemeClr val="accent5">
                    <a:lumMod val="50000"/>
                  </a:schemeClr>
                </a:solidFill>
                <a:latin typeface="Times New Roman" panose="02020603050405020304" pitchFamily="18" charset="0"/>
                <a:cs typeface="Times New Roman" panose="02020603050405020304" pitchFamily="18" charset="0"/>
              </a:rPr>
              <a:t>The net margin or profit margin </a:t>
            </a:r>
            <a:r>
              <a:rPr lang="en-US" sz="2400" dirty="0">
                <a:solidFill>
                  <a:schemeClr val="accent5">
                    <a:lumMod val="50000"/>
                  </a:schemeClr>
                </a:solidFill>
                <a:latin typeface="Times New Roman" panose="02020603050405020304" pitchFamily="18" charset="0"/>
                <a:cs typeface="Times New Roman" panose="02020603050405020304" pitchFamily="18" charset="0"/>
              </a:rPr>
              <a:t>is usually given as a percentage of the selling price, in the above mentioned case 20 %.</a:t>
            </a:r>
          </a:p>
          <a:p>
            <a:pPr marL="0" indent="0" algn="just">
              <a:buNone/>
            </a:pPr>
            <a:r>
              <a:rPr lang="en-US" sz="2400" b="1" dirty="0">
                <a:solidFill>
                  <a:schemeClr val="accent5">
                    <a:lumMod val="50000"/>
                  </a:schemeClr>
                </a:solidFill>
                <a:latin typeface="Times New Roman" panose="02020603050405020304" pitchFamily="18" charset="0"/>
                <a:cs typeface="Times New Roman" panose="02020603050405020304" pitchFamily="18" charset="0"/>
              </a:rPr>
              <a:t>The mark-up is </a:t>
            </a:r>
            <a:r>
              <a:rPr lang="en-US" sz="2400" dirty="0">
                <a:solidFill>
                  <a:schemeClr val="accent5">
                    <a:lumMod val="50000"/>
                  </a:schemeClr>
                </a:solidFill>
                <a:latin typeface="Times New Roman" panose="02020603050405020304" pitchFamily="18" charset="0"/>
                <a:cs typeface="Times New Roman" panose="02020603050405020304" pitchFamily="18" charset="0"/>
              </a:rPr>
              <a:t>usually given as a percentage of the total costs, in the above mentioned case 25 %</a:t>
            </a:r>
            <a:endParaRPr lang="ru-RU" sz="24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050" name="Picture 2" descr="Image result for Selling pri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17161" y="2174487"/>
            <a:ext cx="3948105" cy="177741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721016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a:solidFill>
                  <a:schemeClr val="accent5">
                    <a:lumMod val="50000"/>
                  </a:schemeClr>
                </a:solidFill>
                <a:latin typeface="Times New Roman" panose="02020603050405020304" pitchFamily="18" charset="0"/>
                <a:cs typeface="Times New Roman" panose="02020603050405020304" pitchFamily="18" charset="0"/>
              </a:rPr>
              <a:t>Reference</a:t>
            </a:r>
            <a:r>
              <a:rPr lang="en-US" b="1" dirty="0">
                <a:solidFill>
                  <a:schemeClr val="accent3">
                    <a:lumMod val="50000"/>
                  </a:schemeClr>
                </a:solidFill>
                <a:latin typeface="Times New Roman" panose="02020603050405020304" pitchFamily="18" charset="0"/>
                <a:cs typeface="Times New Roman" panose="02020603050405020304" pitchFamily="18" charset="0"/>
              </a:rPr>
              <a:t/>
            </a:r>
            <a:br>
              <a:rPr lang="en-US" b="1" dirty="0">
                <a:solidFill>
                  <a:schemeClr val="accent3">
                    <a:lumMod val="50000"/>
                  </a:schemeClr>
                </a:solidFill>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p:txBody>
          <a:bodyPr>
            <a:normAutofit lnSpcReduction="10000"/>
          </a:bodyPr>
          <a:lstStyle/>
          <a:p>
            <a:pPr marL="0" indent="0">
              <a:buNone/>
            </a:pP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1. Business vocabulary in use, bill </a:t>
            </a:r>
            <a:r>
              <a:rPr lang="en-US" sz="2800" b="1" dirty="0" err="1">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2017.</a:t>
            </a:r>
            <a:b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2. Business English, course handbook, </a:t>
            </a:r>
            <a:r>
              <a:rPr lang="en-US" sz="2800" b="1" dirty="0" err="1">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chemeClr val="accent5">
                    <a:lumMod val="50000"/>
                  </a:schemeClr>
                </a:solidFill>
                <a:latin typeface="Times New Roman" panose="02020603050405020304" pitchFamily="18" charset="0"/>
                <a:cs typeface="Times New Roman" panose="02020603050405020304" pitchFamily="18" charset="0"/>
              </a:rPr>
              <a:t>SMK university of applied social sciences, </a:t>
            </a: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2014.</a:t>
            </a:r>
            <a:b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rPr>
              <a:t>3. </a:t>
            </a:r>
            <a:r>
              <a:rPr lang="en-US" sz="2800" b="1" dirty="0" smtClean="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a:t>
            </a:r>
            <a:r>
              <a:rPr lang="en-US" sz="2800" b="1" dirty="0" smtClean="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www.investopedia.com</a:t>
            </a:r>
            <a:endParaRPr lang="en-US" sz="2800" b="1" dirty="0">
              <a:solidFill>
                <a:schemeClr val="accent5">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endParaRPr>
          </a:p>
          <a:p>
            <a:pPr marL="0" indent="0">
              <a:buNone/>
            </a:pP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4</a:t>
            </a:r>
            <a:r>
              <a:rPr lang="en-US" sz="2800" b="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dirty="0">
                <a:solidFill>
                  <a:schemeClr val="accent5">
                    <a:lumMod val="50000"/>
                  </a:schemeClr>
                </a:solidFill>
                <a:latin typeface="Times New Roman" panose="02020603050405020304" pitchFamily="18" charset="0"/>
                <a:cs typeface="Times New Roman" panose="02020603050405020304" pitchFamily="18" charset="0"/>
                <a:hlinkClick r:id="rId3"/>
              </a:rPr>
              <a:t>https://www.wallstreetmojo.com/revenue-vs-turnover</a:t>
            </a:r>
            <a:r>
              <a:rPr lang="en-US" sz="2800" b="1" dirty="0" smtClean="0">
                <a:solidFill>
                  <a:schemeClr val="accent5">
                    <a:lumMod val="50000"/>
                  </a:schemeClr>
                </a:solidFill>
                <a:latin typeface="Times New Roman" panose="02020603050405020304" pitchFamily="18" charset="0"/>
                <a:cs typeface="Times New Roman" panose="02020603050405020304" pitchFamily="18" charset="0"/>
                <a:hlinkClick r:id="rId3"/>
              </a:rPr>
              <a:t>/</a:t>
            </a:r>
            <a:endParaRPr lang="en-US" sz="2800" b="1" dirty="0" smtClean="0">
              <a:solidFill>
                <a:schemeClr val="accent5">
                  <a:lumMod val="50000"/>
                </a:schemeClr>
              </a:solidFill>
              <a:latin typeface="Times New Roman" panose="02020603050405020304" pitchFamily="18" charset="0"/>
              <a:cs typeface="Times New Roman" panose="02020603050405020304" pitchFamily="18" charset="0"/>
            </a:endParaRPr>
          </a:p>
          <a:p>
            <a:pPr marL="0" indent="0">
              <a:buNone/>
            </a:pPr>
            <a:r>
              <a:rPr lang="en-US" sz="2800" b="1" dirty="0" smtClean="0">
                <a:solidFill>
                  <a:schemeClr val="accent5">
                    <a:lumMod val="50000"/>
                  </a:schemeClr>
                </a:solidFill>
                <a:latin typeface="Times New Roman" panose="02020603050405020304" pitchFamily="18" charset="0"/>
                <a:cs typeface="Times New Roman" panose="02020603050405020304" pitchFamily="18" charset="0"/>
              </a:rPr>
              <a:t>5</a:t>
            </a:r>
            <a:r>
              <a:rPr lang="en-US" sz="2800" b="1" dirty="0">
                <a:solidFill>
                  <a:schemeClr val="accent5">
                    <a:lumMod val="50000"/>
                  </a:schemeClr>
                </a:solidFill>
                <a:latin typeface="Times New Roman" panose="02020603050405020304" pitchFamily="18" charset="0"/>
                <a:cs typeface="Times New Roman" panose="02020603050405020304" pitchFamily="18" charset="0"/>
              </a:rPr>
              <a:t>. </a:t>
            </a:r>
            <a:r>
              <a:rPr lang="en-US" sz="2800" b="1" dirty="0">
                <a:solidFill>
                  <a:schemeClr val="accent5">
                    <a:lumMod val="50000"/>
                  </a:schemeClr>
                </a:solidFill>
                <a:latin typeface="Times New Roman" panose="02020603050405020304" pitchFamily="18" charset="0"/>
                <a:cs typeface="Times New Roman" panose="02020603050405020304" pitchFamily="18" charset="0"/>
                <a:hlinkClick r:id="rId4"/>
              </a:rPr>
              <a:t>https://corporatefinanceinstitute.com</a:t>
            </a:r>
            <a:r>
              <a:rPr lang="en-US" sz="2800" b="1" dirty="0" smtClean="0">
                <a:solidFill>
                  <a:schemeClr val="accent5">
                    <a:lumMod val="50000"/>
                  </a:schemeClr>
                </a:solidFill>
                <a:latin typeface="Times New Roman" panose="02020603050405020304" pitchFamily="18" charset="0"/>
                <a:cs typeface="Times New Roman" panose="02020603050405020304" pitchFamily="18" charset="0"/>
                <a:hlinkClick r:id="rId4"/>
              </a:rPr>
              <a:t>/</a:t>
            </a:r>
            <a:endParaRPr lang="en-US" sz="2800" b="1" dirty="0" smtClean="0">
              <a:solidFill>
                <a:schemeClr val="accent5">
                  <a:lumMod val="50000"/>
                </a:schemeClr>
              </a:solidFill>
              <a:latin typeface="Times New Roman" panose="02020603050405020304" pitchFamily="18" charset="0"/>
              <a:cs typeface="Times New Roman" panose="02020603050405020304" pitchFamily="18" charset="0"/>
            </a:endParaRPr>
          </a:p>
          <a:p>
            <a:pPr marL="0" indent="0">
              <a:buNone/>
            </a:pPr>
            <a:endParaRPr lang="ru-RU" sz="2800" b="1" dirty="0">
              <a:solidFill>
                <a:schemeClr val="accent5">
                  <a:lumMod val="50000"/>
                </a:schemeClr>
              </a:solidFill>
            </a:endParaRPr>
          </a:p>
        </p:txBody>
      </p:sp>
    </p:spTree>
    <p:extLst>
      <p:ext uri="{BB962C8B-B14F-4D97-AF65-F5344CB8AC3E}">
        <p14:creationId xmlns:p14="http://schemas.microsoft.com/office/powerpoint/2010/main" val="1161251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4914" y="1900949"/>
            <a:ext cx="9601196" cy="3318936"/>
          </a:xfrm>
        </p:spPr>
        <p:txBody>
          <a:bodyPr>
            <a:normAutofit/>
          </a:bodyPr>
          <a:lstStyle/>
          <a:p>
            <a:pPr marL="0" indent="0" algn="ctr">
              <a:buNone/>
            </a:pPr>
            <a:r>
              <a:rPr lang="en-US" sz="3200" b="1" dirty="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YOUR ATTENTION!</a:t>
            </a:r>
            <a:r>
              <a:rPr lang="ru-RU" sz="3200" b="1" dirty="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3200" b="1" dirty="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3200" dirty="0">
              <a:solidFill>
                <a:schemeClr val="accent5">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379577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12261</TotalTime>
  <Words>398</Words>
  <Application>Microsoft Office PowerPoint</Application>
  <PresentationFormat>Широкоэкранный</PresentationFormat>
  <Paragraphs>64</Paragraphs>
  <Slides>14</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Calibri</vt:lpstr>
      <vt:lpstr>Garamond</vt:lpstr>
      <vt:lpstr>Times New Roman</vt:lpstr>
      <vt:lpstr>Натуральные материалы</vt:lpstr>
      <vt:lpstr>Презентация PowerPoint</vt:lpstr>
      <vt:lpstr>Content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Reference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398</cp:revision>
  <dcterms:created xsi:type="dcterms:W3CDTF">2019-05-14T14:28:22Z</dcterms:created>
  <dcterms:modified xsi:type="dcterms:W3CDTF">2021-11-12T09:12:59Z</dcterms:modified>
</cp:coreProperties>
</file>