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9" r:id="rId1"/>
  </p:sldMasterIdLst>
  <p:notesMasterIdLst>
    <p:notesMasterId r:id="rId15"/>
  </p:notesMasterIdLst>
  <p:sldIdLst>
    <p:sldId id="256" r:id="rId2"/>
    <p:sldId id="288" r:id="rId3"/>
    <p:sldId id="273" r:id="rId4"/>
    <p:sldId id="281" r:id="rId5"/>
    <p:sldId id="282" r:id="rId6"/>
    <p:sldId id="283" r:id="rId7"/>
    <p:sldId id="285" r:id="rId8"/>
    <p:sldId id="286" r:id="rId9"/>
    <p:sldId id="291" r:id="rId10"/>
    <p:sldId id="287" r:id="rId11"/>
    <p:sldId id="284" r:id="rId12"/>
    <p:sldId id="290" r:id="rId13"/>
    <p:sldId id="289"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7B7C5"/>
    <a:srgbClr val="0B375A"/>
    <a:srgbClr val="292A5B"/>
    <a:srgbClr val="5A5A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079" autoAdjust="0"/>
    <p:restoredTop sz="94660"/>
  </p:normalViewPr>
  <p:slideViewPr>
    <p:cSldViewPr snapToGrid="0">
      <p:cViewPr varScale="1">
        <p:scale>
          <a:sx n="86" d="100"/>
          <a:sy n="86" d="100"/>
        </p:scale>
        <p:origin x="25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D919E-7ED2-43CC-BCA5-C7406A636960}" type="datetimeFigureOut">
              <a:rPr lang="ru-RU" smtClean="0"/>
              <a:t>12.11.2021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8477A5-16A4-4E01-AFC5-59375AE28139}" type="slidenum">
              <a:rPr lang="ru-RU" smtClean="0"/>
              <a:t>‹#›</a:t>
            </a:fld>
            <a:endParaRPr lang="ru-RU"/>
          </a:p>
        </p:txBody>
      </p:sp>
    </p:spTree>
    <p:extLst>
      <p:ext uri="{BB962C8B-B14F-4D97-AF65-F5344CB8AC3E}">
        <p14:creationId xmlns:p14="http://schemas.microsoft.com/office/powerpoint/2010/main" val="3096996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B8477A5-16A4-4E01-AFC5-59375AE28139}" type="slidenum">
              <a:rPr lang="ru-RU" smtClean="0"/>
              <a:t>1</a:t>
            </a:fld>
            <a:endParaRPr lang="ru-RU"/>
          </a:p>
        </p:txBody>
      </p:sp>
    </p:spTree>
    <p:extLst>
      <p:ext uri="{BB962C8B-B14F-4D97-AF65-F5344CB8AC3E}">
        <p14:creationId xmlns:p14="http://schemas.microsoft.com/office/powerpoint/2010/main" val="1656402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12.11.2021</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1478596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12.11.2021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164157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12.11.2021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252436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C0CB076-E5A0-456E-A610-A8BC923179C8}" type="datetimeFigureOut">
              <a:rPr lang="ru-RU" smtClean="0"/>
              <a:t>12.11.2021</a:t>
            </a:fld>
            <a:endParaRPr lang="ru-RU"/>
          </a:p>
        </p:txBody>
      </p:sp>
      <p:sp>
        <p:nvSpPr>
          <p:cNvPr id="6" name="Footer Placeholder 5"/>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799973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C0CB076-E5A0-456E-A610-A8BC923179C8}" type="datetimeFigureOut">
              <a:rPr lang="ru-RU" smtClean="0"/>
              <a:t>12.11.2021</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050221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C0CB076-E5A0-456E-A610-A8BC923179C8}" type="datetimeFigureOut">
              <a:rPr lang="ru-RU" smtClean="0"/>
              <a:t>12.11.2021</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596013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0CB076-E5A0-456E-A610-A8BC923179C8}" type="datetimeFigureOut">
              <a:rPr lang="ru-RU" smtClean="0"/>
              <a:t>12.11.2021</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044175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12.11.2021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8284646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12.11.2021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150746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12.11.2021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142602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12.11.2021</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F3168B0-3D6D-41BF-B9B0-04ADB2F6E346}"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078237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12.11.2021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8476734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12.11.2021</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F3168B0-3D6D-41BF-B9B0-04ADB2F6E346}"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320183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12.11.2021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7009730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12.11.2021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0911269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12.11.2021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87087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C0CB076-E5A0-456E-A610-A8BC923179C8}" type="datetimeFigureOut">
              <a:rPr lang="ru-RU" smtClean="0"/>
              <a:t>12.11.2021</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0F3168B0-3D6D-41BF-B9B0-04ADB2F6E346}" type="slidenum">
              <a:rPr lang="ru-RU" smtClean="0"/>
              <a:t>‹#›</a:t>
            </a:fld>
            <a:endParaRPr lang="ru-RU"/>
          </a:p>
        </p:txBody>
      </p:sp>
    </p:spTree>
    <p:extLst>
      <p:ext uri="{BB962C8B-B14F-4D97-AF65-F5344CB8AC3E}">
        <p14:creationId xmlns:p14="http://schemas.microsoft.com/office/powerpoint/2010/main" val="3555410894"/>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emf"/><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accountingtools.com/" TargetMode="External"/><Relationship Id="rId2" Type="http://schemas.openxmlformats.org/officeDocument/2006/relationships/hyperlink" Target="https://www.investopedia.com/" TargetMode="External"/><Relationship Id="rId1" Type="http://schemas.openxmlformats.org/officeDocument/2006/relationships/slideLayout" Target="../slideLayouts/slideLayout2.xml"/><Relationship Id="rId4" Type="http://schemas.openxmlformats.org/officeDocument/2006/relationships/hyperlink" Target="https://www.business-standard.com/"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49287" y="2716301"/>
            <a:ext cx="8627165" cy="2862322"/>
          </a:xfrm>
          <a:prstGeom prst="rect">
            <a:avLst/>
          </a:prstGeom>
          <a:noFill/>
        </p:spPr>
        <p:txBody>
          <a:bodyPr wrap="square" rtlCol="0">
            <a:spAutoFit/>
          </a:bodyPr>
          <a:lstStyle/>
          <a:p>
            <a:pPr algn="ctr"/>
            <a:endParaRPr lang="en-US" sz="3600" b="1" dirty="0">
              <a:solidFill>
                <a:srgbClr val="CDC386"/>
              </a:solidFill>
              <a:latin typeface="Times New Roman" panose="02020603050405020304" pitchFamily="18" charset="0"/>
              <a:cs typeface="Times New Roman" panose="02020603050405020304" pitchFamily="18" charset="0"/>
            </a:endParaRPr>
          </a:p>
          <a:p>
            <a:pPr algn="ctr"/>
            <a:r>
              <a:rPr lang="en-US" sz="3600" b="1" dirty="0">
                <a:solidFill>
                  <a:schemeClr val="accent3">
                    <a:lumMod val="75000"/>
                  </a:schemeClr>
                </a:solidFill>
                <a:latin typeface="Times New Roman" panose="02020603050405020304" pitchFamily="18" charset="0"/>
                <a:cs typeface="Times New Roman" panose="02020603050405020304" pitchFamily="18" charset="0"/>
              </a:rPr>
              <a:t>Business English Course:</a:t>
            </a:r>
          </a:p>
          <a:p>
            <a:pPr algn="ctr"/>
            <a:r>
              <a:rPr lang="en-US" sz="3600" b="1" dirty="0">
                <a:solidFill>
                  <a:schemeClr val="accent3">
                    <a:lumMod val="75000"/>
                  </a:schemeClr>
                </a:solidFill>
                <a:latin typeface="Times New Roman" panose="02020603050405020304" pitchFamily="18" charset="0"/>
                <a:cs typeface="Times New Roman" panose="02020603050405020304" pitchFamily="18" charset="0"/>
              </a:rPr>
              <a:t>Chapter</a:t>
            </a:r>
            <a:r>
              <a:rPr lang="en-US" sz="3600" b="1" dirty="0" smtClean="0">
                <a:solidFill>
                  <a:schemeClr val="accent3">
                    <a:lumMod val="75000"/>
                  </a:schemeClr>
                </a:solidFill>
                <a:latin typeface="Times New Roman" panose="02020603050405020304" pitchFamily="18" charset="0"/>
                <a:cs typeface="Times New Roman" panose="02020603050405020304" pitchFamily="18" charset="0"/>
              </a:rPr>
              <a:t> 12</a:t>
            </a:r>
            <a:endParaRPr lang="en-US" sz="3600" b="1" dirty="0">
              <a:solidFill>
                <a:schemeClr val="accent3">
                  <a:lumMod val="75000"/>
                </a:schemeClr>
              </a:solidFill>
              <a:latin typeface="Times New Roman" panose="02020603050405020304" pitchFamily="18" charset="0"/>
              <a:cs typeface="Times New Roman" panose="02020603050405020304" pitchFamily="18" charset="0"/>
            </a:endParaRPr>
          </a:p>
          <a:p>
            <a:pPr algn="ctr"/>
            <a:r>
              <a:rPr lang="en-US" sz="3600" b="1" dirty="0">
                <a:solidFill>
                  <a:schemeClr val="accent3">
                    <a:lumMod val="75000"/>
                  </a:schemeClr>
                </a:solidFill>
                <a:latin typeface="Times New Roman" panose="02020603050405020304" pitchFamily="18" charset="0"/>
                <a:cs typeface="Times New Roman" panose="02020603050405020304" pitchFamily="18" charset="0"/>
              </a:rPr>
              <a:t>Profitability and unprofitability</a:t>
            </a:r>
          </a:p>
          <a:p>
            <a:pPr algn="ctr"/>
            <a:r>
              <a:rPr lang="en-US" sz="3600" b="1" dirty="0" smtClean="0">
                <a:solidFill>
                  <a:schemeClr val="accent3">
                    <a:lumMod val="75000"/>
                  </a:schemeClr>
                </a:solidFill>
                <a:latin typeface="Times New Roman" panose="02020603050405020304" pitchFamily="18" charset="0"/>
                <a:cs typeface="Times New Roman" panose="02020603050405020304" pitchFamily="18" charset="0"/>
              </a:rPr>
              <a:t>Lecturer</a:t>
            </a:r>
            <a:r>
              <a:rPr lang="en-US" sz="3600" b="1" dirty="0">
                <a:solidFill>
                  <a:schemeClr val="accent3">
                    <a:lumMod val="75000"/>
                  </a:schemeClr>
                </a:solidFill>
                <a:latin typeface="Times New Roman" panose="02020603050405020304" pitchFamily="18" charset="0"/>
                <a:cs typeface="Times New Roman" panose="02020603050405020304" pitchFamily="18" charset="0"/>
              </a:rPr>
              <a:t>:</a:t>
            </a:r>
            <a:r>
              <a:rPr lang="ru-RU" sz="3600" b="1" dirty="0">
                <a:solidFill>
                  <a:schemeClr val="accent3">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3">
                    <a:lumMod val="75000"/>
                  </a:schemeClr>
                </a:solidFill>
                <a:latin typeface="Times New Roman" panose="02020603050405020304" pitchFamily="18" charset="0"/>
                <a:cs typeface="Times New Roman" panose="02020603050405020304" pitchFamily="18" charset="0"/>
              </a:rPr>
              <a:t>N.A.Mukhitdinova</a:t>
            </a:r>
            <a:endParaRPr lang="en-US" sz="3600" b="1" dirty="0">
              <a:solidFill>
                <a:schemeClr val="accent3">
                  <a:lumMod val="75000"/>
                </a:schemeClr>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57154" y="245792"/>
            <a:ext cx="2811429" cy="2811429"/>
          </a:xfrm>
          <a:prstGeom prst="rect">
            <a:avLst/>
          </a:prstGeom>
        </p:spPr>
      </p:pic>
    </p:spTree>
    <p:extLst>
      <p:ext uri="{BB962C8B-B14F-4D97-AF65-F5344CB8AC3E}">
        <p14:creationId xmlns:p14="http://schemas.microsoft.com/office/powerpoint/2010/main" val="12786301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236662" y="1504950"/>
            <a:ext cx="8915400" cy="3777622"/>
          </a:xfrm>
        </p:spPr>
        <p:txBody>
          <a:bodyPr>
            <a:normAutofit/>
          </a:bodyPr>
          <a:lstStyle/>
          <a:p>
            <a:pPr marL="0" indent="0" algn="ctr">
              <a:buNone/>
            </a:pPr>
            <a:r>
              <a:rPr lang="en-US" sz="3200" b="1" dirty="0" smtClean="0">
                <a:solidFill>
                  <a:schemeClr val="accent3">
                    <a:lumMod val="75000"/>
                  </a:schemeClr>
                </a:solidFill>
                <a:latin typeface="Times New Roman" panose="02020603050405020304" pitchFamily="18" charset="0"/>
                <a:cs typeface="Times New Roman" panose="02020603050405020304" pitchFamily="18" charset="0"/>
              </a:rPr>
              <a:t>Content</a:t>
            </a:r>
          </a:p>
          <a:p>
            <a:pPr marL="0" indent="0" algn="just">
              <a:buNone/>
            </a:pPr>
            <a:r>
              <a:rPr lang="en-US" sz="3200" b="1" dirty="0" smtClean="0">
                <a:solidFill>
                  <a:schemeClr val="accent3">
                    <a:lumMod val="75000"/>
                  </a:schemeClr>
                </a:solidFill>
                <a:latin typeface="Times New Roman" panose="02020603050405020304" pitchFamily="18" charset="0"/>
                <a:cs typeface="Times New Roman" panose="02020603050405020304" pitchFamily="18" charset="0"/>
              </a:rPr>
              <a:t>1</a:t>
            </a:r>
            <a:r>
              <a:rPr lang="en-US" sz="2800" b="1" dirty="0" smtClean="0">
                <a:solidFill>
                  <a:schemeClr val="accent3">
                    <a:lumMod val="75000"/>
                  </a:schemeClr>
                </a:solidFill>
                <a:latin typeface="Times New Roman" panose="02020603050405020304" pitchFamily="18" charset="0"/>
                <a:cs typeface="Times New Roman" panose="02020603050405020304" pitchFamily="18" charset="0"/>
              </a:rPr>
              <a:t>. </a:t>
            </a:r>
            <a:r>
              <a:rPr lang="en-US" sz="2800" b="1" dirty="0">
                <a:solidFill>
                  <a:schemeClr val="accent3">
                    <a:lumMod val="75000"/>
                  </a:schemeClr>
                </a:solidFill>
                <a:latin typeface="Times New Roman" panose="02020603050405020304" pitchFamily="18" charset="0"/>
                <a:cs typeface="Times New Roman" panose="02020603050405020304" pitchFamily="18" charset="0"/>
              </a:rPr>
              <a:t>Profit and </a:t>
            </a:r>
            <a:r>
              <a:rPr lang="en-US" sz="2800" b="1" dirty="0" smtClean="0">
                <a:solidFill>
                  <a:schemeClr val="accent3">
                    <a:lumMod val="75000"/>
                  </a:schemeClr>
                </a:solidFill>
                <a:latin typeface="Times New Roman" panose="02020603050405020304" pitchFamily="18" charset="0"/>
                <a:cs typeface="Times New Roman" panose="02020603050405020304" pitchFamily="18" charset="0"/>
              </a:rPr>
              <a:t>profitability;</a:t>
            </a:r>
            <a:endParaRPr lang="ru-RU" sz="2800" b="1" dirty="0">
              <a:solidFill>
                <a:schemeClr val="accent3">
                  <a:lumMod val="75000"/>
                </a:schemeClr>
              </a:solidFill>
              <a:latin typeface="Times New Roman" panose="02020603050405020304" pitchFamily="18" charset="0"/>
              <a:cs typeface="Times New Roman" panose="02020603050405020304" pitchFamily="18" charset="0"/>
            </a:endParaRPr>
          </a:p>
          <a:p>
            <a:pPr marL="0" indent="0" algn="just">
              <a:buNone/>
            </a:pPr>
            <a:r>
              <a:rPr lang="ru-RU" sz="2800" b="1" dirty="0" smtClean="0">
                <a:solidFill>
                  <a:schemeClr val="accent3">
                    <a:lumMod val="75000"/>
                  </a:schemeClr>
                </a:solidFill>
                <a:latin typeface="Times New Roman" panose="02020603050405020304" pitchFamily="18" charset="0"/>
                <a:cs typeface="Times New Roman" panose="02020603050405020304" pitchFamily="18" charset="0"/>
              </a:rPr>
              <a:t>2. </a:t>
            </a:r>
            <a:r>
              <a:rPr lang="en-US" sz="2800" b="1" dirty="0">
                <a:solidFill>
                  <a:schemeClr val="accent3">
                    <a:lumMod val="75000"/>
                  </a:schemeClr>
                </a:solidFill>
                <a:latin typeface="Times New Roman" panose="02020603050405020304" pitchFamily="18" charset="0"/>
                <a:cs typeface="Times New Roman" panose="02020603050405020304" pitchFamily="18" charset="0"/>
              </a:rPr>
              <a:t>Budgets and </a:t>
            </a:r>
            <a:r>
              <a:rPr lang="en-US" sz="2800" b="1" dirty="0" smtClean="0">
                <a:solidFill>
                  <a:schemeClr val="accent3">
                    <a:lumMod val="75000"/>
                  </a:schemeClr>
                </a:solidFill>
                <a:latin typeface="Times New Roman" panose="02020603050405020304" pitchFamily="18" charset="0"/>
                <a:cs typeface="Times New Roman" panose="02020603050405020304" pitchFamily="18" charset="0"/>
              </a:rPr>
              <a:t>expenditure;</a:t>
            </a:r>
            <a:endParaRPr lang="ru-RU" sz="2800" b="1" dirty="0">
              <a:solidFill>
                <a:schemeClr val="accent3">
                  <a:lumMod val="75000"/>
                </a:schemeClr>
              </a:solidFill>
              <a:latin typeface="Times New Roman" panose="02020603050405020304" pitchFamily="18" charset="0"/>
              <a:cs typeface="Times New Roman" panose="02020603050405020304" pitchFamily="18" charset="0"/>
            </a:endParaRPr>
          </a:p>
          <a:p>
            <a:pPr marL="0" indent="0" algn="just">
              <a:buNone/>
            </a:pPr>
            <a:r>
              <a:rPr lang="en-US" sz="2800" b="1" dirty="0" smtClean="0">
                <a:solidFill>
                  <a:schemeClr val="accent3">
                    <a:lumMod val="75000"/>
                  </a:schemeClr>
                </a:solidFill>
                <a:latin typeface="Times New Roman" panose="02020603050405020304" pitchFamily="18" charset="0"/>
                <a:cs typeface="Times New Roman" panose="02020603050405020304" pitchFamily="18" charset="0"/>
              </a:rPr>
              <a:t>3. </a:t>
            </a:r>
            <a:r>
              <a:rPr lang="en-US" sz="2800" b="1" dirty="0">
                <a:solidFill>
                  <a:schemeClr val="accent3">
                    <a:lumMod val="75000"/>
                  </a:schemeClr>
                </a:solidFill>
                <a:latin typeface="Times New Roman" panose="02020603050405020304" pitchFamily="18" charset="0"/>
                <a:cs typeface="Times New Roman" panose="02020603050405020304" pitchFamily="18" charset="0"/>
              </a:rPr>
              <a:t>What Are Economies of </a:t>
            </a:r>
            <a:r>
              <a:rPr lang="en-US" sz="2800" b="1" dirty="0" smtClean="0">
                <a:solidFill>
                  <a:schemeClr val="accent3">
                    <a:lumMod val="75000"/>
                  </a:schemeClr>
                </a:solidFill>
                <a:latin typeface="Times New Roman" panose="02020603050405020304" pitchFamily="18" charset="0"/>
                <a:cs typeface="Times New Roman" panose="02020603050405020304" pitchFamily="18" charset="0"/>
              </a:rPr>
              <a:t>Scale?;</a:t>
            </a:r>
          </a:p>
          <a:p>
            <a:pPr marL="0" indent="0" algn="just">
              <a:buNone/>
            </a:pPr>
            <a:r>
              <a:rPr lang="en-US" sz="2800" b="1" dirty="0" smtClean="0">
                <a:solidFill>
                  <a:schemeClr val="accent3">
                    <a:lumMod val="75000"/>
                  </a:schemeClr>
                </a:solidFill>
                <a:latin typeface="Times New Roman" panose="02020603050405020304" pitchFamily="18" charset="0"/>
                <a:cs typeface="Times New Roman" panose="02020603050405020304" pitchFamily="18" charset="0"/>
              </a:rPr>
              <a:t>4. </a:t>
            </a:r>
            <a:r>
              <a:rPr lang="en-US" sz="2800" b="1" dirty="0">
                <a:solidFill>
                  <a:schemeClr val="accent3">
                    <a:lumMod val="75000"/>
                  </a:schemeClr>
                </a:solidFill>
                <a:latin typeface="Times New Roman" panose="02020603050405020304" pitchFamily="18" charset="0"/>
                <a:cs typeface="Times New Roman" panose="02020603050405020304" pitchFamily="18" charset="0"/>
              </a:rPr>
              <a:t>Learning </a:t>
            </a:r>
            <a:r>
              <a:rPr lang="en-US" sz="2800" b="1" dirty="0" smtClean="0">
                <a:solidFill>
                  <a:schemeClr val="accent3">
                    <a:lumMod val="75000"/>
                  </a:schemeClr>
                </a:solidFill>
                <a:latin typeface="Times New Roman" panose="02020603050405020304" pitchFamily="18" charset="0"/>
                <a:cs typeface="Times New Roman" panose="02020603050405020304" pitchFamily="18" charset="0"/>
              </a:rPr>
              <a:t>curve.</a:t>
            </a:r>
            <a:endParaRPr lang="ru-RU" sz="2800" b="1" dirty="0">
              <a:solidFill>
                <a:schemeClr val="accent3">
                  <a:lumMod val="75000"/>
                </a:schemeClr>
              </a:solidFill>
              <a:latin typeface="Times New Roman" panose="02020603050405020304" pitchFamily="18" charset="0"/>
              <a:cs typeface="Times New Roman" panose="02020603050405020304" pitchFamily="18" charset="0"/>
            </a:endParaRPr>
          </a:p>
          <a:p>
            <a:pPr marL="0" indent="0" algn="just">
              <a:buNone/>
            </a:pPr>
            <a:endParaRPr lang="ru-RU" sz="3200" b="1" dirty="0">
              <a:solidFill>
                <a:schemeClr val="accent3">
                  <a:lumMod val="75000"/>
                </a:schemeClr>
              </a:solidFill>
              <a:latin typeface="Times New Roman" panose="02020603050405020304" pitchFamily="18" charset="0"/>
              <a:cs typeface="Times New Roman" panose="02020603050405020304" pitchFamily="18" charset="0"/>
            </a:endParaRPr>
          </a:p>
        </p:txBody>
      </p:sp>
      <p:pic>
        <p:nvPicPr>
          <p:cNvPr id="2050" name="Picture 2" descr="Four ways to measure profitability and grow your busin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4442" y="1959859"/>
            <a:ext cx="4378325" cy="305994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73282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936982" y="1688356"/>
            <a:ext cx="10700710" cy="4351338"/>
          </a:xfrm>
        </p:spPr>
        <p:txBody>
          <a:bodyPr>
            <a:noAutofit/>
          </a:bodyPr>
          <a:lstStyle/>
          <a:p>
            <a:pPr marL="0" indent="0" algn="just">
              <a:buNone/>
            </a:pPr>
            <a:r>
              <a:rPr lang="en-US" dirty="0"/>
              <a:t/>
            </a:r>
            <a:br>
              <a:rPr lang="en-US" dirty="0"/>
            </a:br>
            <a:endParaRPr lang="en-US" dirty="0">
              <a:solidFill>
                <a:srgbClr val="0B375A"/>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722387" y="-98854"/>
            <a:ext cx="6096000" cy="1477328"/>
          </a:xfrm>
          <a:prstGeom prst="rect">
            <a:avLst/>
          </a:prstGeom>
        </p:spPr>
        <p:txBody>
          <a:bodyPr>
            <a:spAutoFit/>
          </a:bodyPr>
          <a:lstStyle/>
          <a:p>
            <a:r>
              <a:rPr lang="en-US" dirty="0">
                <a:solidFill>
                  <a:srgbClr val="0B375A"/>
                </a:solidFill>
                <a:latin typeface="Times New Roman" panose="02020603050405020304" pitchFamily="18" charset="0"/>
                <a:cs typeface="Times New Roman" panose="02020603050405020304" pitchFamily="18" charset="0"/>
              </a:rPr>
              <a:t/>
            </a:r>
            <a:br>
              <a:rPr lang="en-US" dirty="0">
                <a:solidFill>
                  <a:srgbClr val="0B375A"/>
                </a:solidFill>
                <a:latin typeface="Times New Roman" panose="02020603050405020304" pitchFamily="18" charset="0"/>
                <a:cs typeface="Times New Roman" panose="02020603050405020304" pitchFamily="18" charset="0"/>
              </a:rPr>
            </a:br>
            <a:r>
              <a:rPr lang="en-US" sz="3600" b="1" dirty="0">
                <a:solidFill>
                  <a:srgbClr val="0B375A"/>
                </a:solidFill>
                <a:latin typeface="Times New Roman" panose="02020603050405020304" pitchFamily="18" charset="0"/>
                <a:cs typeface="Times New Roman" panose="02020603050405020304" pitchFamily="18" charset="0"/>
              </a:rPr>
              <a:t>Profit and profitability</a:t>
            </a:r>
            <a:r>
              <a:rPr lang="en-US" sz="3600" dirty="0">
                <a:latin typeface="Times New Roman" panose="02020603050405020304" pitchFamily="18" charset="0"/>
                <a:cs typeface="Times New Roman" panose="02020603050405020304" pitchFamily="18" charset="0"/>
              </a:rPr>
              <a:t/>
            </a:r>
            <a:br>
              <a:rPr lang="en-US" sz="3600"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5700416" y="1207602"/>
            <a:ext cx="6160036" cy="4832092"/>
          </a:xfrm>
          <a:prstGeom prst="rect">
            <a:avLst/>
          </a:prstGeom>
        </p:spPr>
        <p:txBody>
          <a:bodyPr wrap="square">
            <a:spAutoFit/>
          </a:bodyPr>
          <a:lstStyle/>
          <a:p>
            <a:pPr algn="just"/>
            <a:r>
              <a:rPr lang="en-US" sz="2800" dirty="0">
                <a:solidFill>
                  <a:srgbClr val="0B375A"/>
                </a:solidFill>
                <a:latin typeface="Times New Roman" panose="02020603050405020304" pitchFamily="18" charset="0"/>
                <a:cs typeface="Times New Roman" panose="02020603050405020304" pitchFamily="18" charset="0"/>
              </a:rPr>
              <a:t>	Although the two terms are used interchangeably, </a:t>
            </a:r>
            <a:r>
              <a:rPr lang="en-US" sz="2800" dirty="0" smtClean="0">
                <a:solidFill>
                  <a:srgbClr val="0B375A"/>
                </a:solidFill>
                <a:latin typeface="Times New Roman" panose="02020603050405020304" pitchFamily="18" charset="0"/>
                <a:cs typeface="Times New Roman" panose="02020603050405020304" pitchFamily="18" charset="0"/>
              </a:rPr>
              <a:t>profit</a:t>
            </a:r>
            <a:r>
              <a:rPr lang="en-US" sz="2800" dirty="0">
                <a:solidFill>
                  <a:srgbClr val="0B375A"/>
                </a:solidFill>
                <a:latin typeface="Times New Roman" panose="02020603050405020304" pitchFamily="18" charset="0"/>
                <a:cs typeface="Times New Roman" panose="02020603050405020304" pitchFamily="18" charset="0"/>
              </a:rPr>
              <a:t> and profitability are not the same. Both are accounting </a:t>
            </a:r>
            <a:r>
              <a:rPr lang="en-US" sz="2800" dirty="0" smtClean="0">
                <a:solidFill>
                  <a:schemeClr val="accent3">
                    <a:lumMod val="75000"/>
                  </a:schemeClr>
                </a:solidFill>
                <a:latin typeface="Times New Roman" panose="02020603050405020304" pitchFamily="18" charset="0"/>
                <a:cs typeface="Times New Roman" panose="02020603050405020304" pitchFamily="18" charset="0"/>
              </a:rPr>
              <a:t>metrics</a:t>
            </a:r>
            <a:r>
              <a:rPr lang="en-US" sz="2800" dirty="0">
                <a:solidFill>
                  <a:srgbClr val="0B375A"/>
                </a:solidFill>
                <a:latin typeface="Times New Roman" panose="02020603050405020304" pitchFamily="18" charset="0"/>
                <a:cs typeface="Times New Roman" panose="02020603050405020304" pitchFamily="18" charset="0"/>
              </a:rPr>
              <a:t> in analyzing the financial success of a company, but there are distinct differences between the two. To adequately determine whether a company is financially sound or poised for growth, </a:t>
            </a:r>
            <a:r>
              <a:rPr lang="en-US" sz="2800" dirty="0" smtClean="0">
                <a:solidFill>
                  <a:schemeClr val="accent3">
                    <a:lumMod val="75000"/>
                  </a:schemeClr>
                </a:solidFill>
                <a:latin typeface="Times New Roman" panose="02020603050405020304" pitchFamily="18" charset="0"/>
                <a:cs typeface="Times New Roman" panose="02020603050405020304" pitchFamily="18" charset="0"/>
              </a:rPr>
              <a:t>investors</a:t>
            </a:r>
            <a:r>
              <a:rPr lang="en-US" sz="2800" dirty="0">
                <a:solidFill>
                  <a:srgbClr val="0B375A"/>
                </a:solidFill>
                <a:latin typeface="Times New Roman" panose="02020603050405020304" pitchFamily="18" charset="0"/>
                <a:cs typeface="Times New Roman" panose="02020603050405020304" pitchFamily="18" charset="0"/>
              </a:rPr>
              <a:t> must first understand what differentiates a company’s profit from its profitability.</a:t>
            </a:r>
            <a:endParaRPr lang="ru-RU" sz="2800" dirty="0">
              <a:solidFill>
                <a:srgbClr val="0B375A"/>
              </a:solidFill>
              <a:latin typeface="Times New Roman" panose="02020603050405020304" pitchFamily="18" charset="0"/>
              <a:cs typeface="Times New Roman" panose="02020603050405020304" pitchFamily="18" charset="0"/>
            </a:endParaRPr>
          </a:p>
        </p:txBody>
      </p:sp>
      <p:pic>
        <p:nvPicPr>
          <p:cNvPr id="1026" name="Picture 2" descr="https://reader020.vdocuments.site/reader020/slide/20190826/56649d925503460f94a7903e/document-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921" y="1688356"/>
            <a:ext cx="5010735" cy="3758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90861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613039" y="1184715"/>
            <a:ext cx="6434178" cy="4351338"/>
          </a:xfrm>
        </p:spPr>
        <p:txBody>
          <a:bodyPr>
            <a:noAutofit/>
          </a:bodyPr>
          <a:lstStyle/>
          <a:p>
            <a:pPr marL="0" indent="0" algn="ctr">
              <a:buNone/>
            </a:pPr>
            <a:r>
              <a:rPr lang="en-US" sz="2800" dirty="0">
                <a:solidFill>
                  <a:srgbClr val="0B375A"/>
                </a:solidFill>
                <a:latin typeface="Times New Roman" panose="02020603050405020304" pitchFamily="18" charset="0"/>
                <a:cs typeface="Times New Roman" panose="02020603050405020304" pitchFamily="18" charset="0"/>
              </a:rPr>
              <a:t> </a:t>
            </a:r>
            <a:r>
              <a:rPr lang="en-US" sz="2800" b="1" dirty="0">
                <a:solidFill>
                  <a:srgbClr val="0B375A"/>
                </a:solidFill>
                <a:latin typeface="Times New Roman" panose="02020603050405020304" pitchFamily="18" charset="0"/>
                <a:cs typeface="Times New Roman" panose="02020603050405020304" pitchFamily="18" charset="0"/>
              </a:rPr>
              <a:t>Profit</a:t>
            </a:r>
          </a:p>
          <a:p>
            <a:pPr marL="0" indent="0" algn="just">
              <a:buNone/>
            </a:pPr>
            <a:r>
              <a:rPr lang="en-US" sz="2400" dirty="0">
                <a:solidFill>
                  <a:srgbClr val="0B375A"/>
                </a:solidFill>
                <a:latin typeface="Times New Roman" panose="02020603050405020304" pitchFamily="18" charset="0"/>
                <a:cs typeface="Times New Roman" panose="02020603050405020304" pitchFamily="18" charset="0"/>
              </a:rPr>
              <a:t>	Profit is an absolute number determined by the amount of </a:t>
            </a:r>
            <a:r>
              <a:rPr lang="en-US" sz="2400" dirty="0" smtClean="0">
                <a:solidFill>
                  <a:srgbClr val="0B375A"/>
                </a:solidFill>
                <a:latin typeface="Times New Roman" panose="02020603050405020304" pitchFamily="18" charset="0"/>
                <a:cs typeface="Times New Roman" panose="02020603050405020304" pitchFamily="18" charset="0"/>
              </a:rPr>
              <a:t>income or</a:t>
            </a:r>
            <a:r>
              <a:rPr lang="en-US" sz="2400" dirty="0">
                <a:solidFill>
                  <a:srgbClr val="0B375A"/>
                </a:solidFill>
                <a:latin typeface="Times New Roman" panose="02020603050405020304" pitchFamily="18" charset="0"/>
                <a:cs typeface="Times New Roman" panose="02020603050405020304" pitchFamily="18" charset="0"/>
              </a:rPr>
              <a:t> </a:t>
            </a:r>
            <a:r>
              <a:rPr lang="en-US" sz="2400" dirty="0" smtClean="0">
                <a:solidFill>
                  <a:srgbClr val="0B375A"/>
                </a:solidFill>
                <a:latin typeface="Times New Roman" panose="02020603050405020304" pitchFamily="18" charset="0"/>
                <a:cs typeface="Times New Roman" panose="02020603050405020304" pitchFamily="18" charset="0"/>
              </a:rPr>
              <a:t>revenue</a:t>
            </a:r>
            <a:r>
              <a:rPr lang="en-US" sz="2400" dirty="0">
                <a:solidFill>
                  <a:srgbClr val="0B375A"/>
                </a:solidFill>
                <a:latin typeface="Times New Roman" panose="02020603050405020304" pitchFamily="18" charset="0"/>
                <a:cs typeface="Times New Roman" panose="02020603050405020304" pitchFamily="18" charset="0"/>
              </a:rPr>
              <a:t> above and beyond the costs or expenses a company incurs. It is calculated as total revenue minus total </a:t>
            </a:r>
            <a:r>
              <a:rPr lang="en-US" sz="2400" dirty="0" smtClean="0">
                <a:solidFill>
                  <a:srgbClr val="0B375A"/>
                </a:solidFill>
                <a:latin typeface="Times New Roman" panose="02020603050405020304" pitchFamily="18" charset="0"/>
                <a:cs typeface="Times New Roman" panose="02020603050405020304" pitchFamily="18" charset="0"/>
              </a:rPr>
              <a:t>expenses and </a:t>
            </a:r>
            <a:r>
              <a:rPr lang="en-US" sz="2400" dirty="0">
                <a:solidFill>
                  <a:srgbClr val="0B375A"/>
                </a:solidFill>
                <a:latin typeface="Times New Roman" panose="02020603050405020304" pitchFamily="18" charset="0"/>
                <a:cs typeface="Times New Roman" panose="02020603050405020304" pitchFamily="18" charset="0"/>
              </a:rPr>
              <a:t>appears on a company's </a:t>
            </a:r>
            <a:r>
              <a:rPr lang="en-US" sz="2400" dirty="0" smtClean="0">
                <a:solidFill>
                  <a:srgbClr val="0B375A"/>
                </a:solidFill>
                <a:latin typeface="Times New Roman" panose="02020603050405020304" pitchFamily="18" charset="0"/>
                <a:cs typeface="Times New Roman" panose="02020603050405020304" pitchFamily="18" charset="0"/>
              </a:rPr>
              <a:t>income statement. </a:t>
            </a:r>
            <a:r>
              <a:rPr lang="en-US" sz="2400" dirty="0">
                <a:solidFill>
                  <a:srgbClr val="0B375A"/>
                </a:solidFill>
                <a:latin typeface="Times New Roman" panose="02020603050405020304" pitchFamily="18" charset="0"/>
                <a:cs typeface="Times New Roman" panose="02020603050405020304" pitchFamily="18" charset="0"/>
              </a:rPr>
              <a:t>No matter the size or scope of the business or the industry in which it operates, a company's objective is always to make a profit</a:t>
            </a:r>
            <a:r>
              <a:rPr lang="en-US" dirty="0">
                <a:solidFill>
                  <a:srgbClr val="0B375A"/>
                </a:solidFill>
                <a:latin typeface="Times New Roman" panose="02020603050405020304" pitchFamily="18" charset="0"/>
                <a:cs typeface="Times New Roman" panose="02020603050405020304" pitchFamily="18" charset="0"/>
              </a:rPr>
              <a:t>.</a:t>
            </a:r>
          </a:p>
        </p:txBody>
      </p:sp>
      <p:pic>
        <p:nvPicPr>
          <p:cNvPr id="3074" name="Picture 2" descr="https://owips.com/sites/default/files/clipart/marketing-clipart/281864/marketing-clipart-profit-281864-508919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474778" y="1035497"/>
            <a:ext cx="3958398" cy="395839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0161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5062728" y="858321"/>
            <a:ext cx="6637379" cy="4351338"/>
          </a:xfrm>
        </p:spPr>
        <p:txBody>
          <a:bodyPr>
            <a:noAutofit/>
          </a:bodyPr>
          <a:lstStyle/>
          <a:p>
            <a:pPr marL="0" indent="0" algn="ctr">
              <a:buNone/>
            </a:pPr>
            <a:r>
              <a:rPr lang="en-US" sz="2400" b="1" dirty="0">
                <a:solidFill>
                  <a:srgbClr val="0B375A"/>
                </a:solidFill>
                <a:latin typeface="Times New Roman" panose="02020603050405020304" pitchFamily="18" charset="0"/>
                <a:cs typeface="Times New Roman" panose="02020603050405020304" pitchFamily="18" charset="0"/>
              </a:rPr>
              <a:t>Profitability</a:t>
            </a:r>
          </a:p>
          <a:p>
            <a:pPr marL="0" indent="0" algn="just">
              <a:buNone/>
            </a:pPr>
            <a:r>
              <a:rPr lang="en-US" sz="2400" dirty="0">
                <a:solidFill>
                  <a:srgbClr val="0B375A"/>
                </a:solidFill>
                <a:latin typeface="Times New Roman" panose="02020603050405020304" pitchFamily="18" charset="0"/>
                <a:cs typeface="Times New Roman" panose="02020603050405020304" pitchFamily="18" charset="0"/>
              </a:rPr>
              <a:t>	Profitability is closely related to profit – but with one key difference. While profit is an absolute amount, profitability is a relative one. It is the metric used to determine the scope of a company's profit in relation to the size of the business. Profitability is a measurement of efficiency – and ultimately its success or failure. A further definition of profitability is a business's ability to produce a return on an investment based on its resources in comparison with an </a:t>
            </a:r>
            <a:r>
              <a:rPr lang="en-US" sz="2400" dirty="0" smtClean="0">
                <a:solidFill>
                  <a:srgbClr val="0B375A"/>
                </a:solidFill>
                <a:latin typeface="Times New Roman" panose="02020603050405020304" pitchFamily="18" charset="0"/>
                <a:cs typeface="Times New Roman" panose="02020603050405020304" pitchFamily="18" charset="0"/>
              </a:rPr>
              <a:t>alternative investment. </a:t>
            </a:r>
            <a:r>
              <a:rPr lang="en-US" sz="2400" dirty="0">
                <a:solidFill>
                  <a:srgbClr val="0B375A"/>
                </a:solidFill>
                <a:latin typeface="Times New Roman" panose="02020603050405020304" pitchFamily="18" charset="0"/>
                <a:cs typeface="Times New Roman" panose="02020603050405020304" pitchFamily="18" charset="0"/>
              </a:rPr>
              <a:t>Although a company can realize a profit, this does not necessarily mean that the company is profitable.</a:t>
            </a:r>
          </a:p>
        </p:txBody>
      </p:sp>
      <p:pic>
        <p:nvPicPr>
          <p:cNvPr id="4098" name="Picture 2" descr="https://www.ibbds.com/wordpress/wp-content/uploads/2013/12/Profitabilit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2775" y="1450974"/>
            <a:ext cx="4137025" cy="41370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1041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909444" y="638640"/>
            <a:ext cx="4318000" cy="4351338"/>
          </a:xfrm>
        </p:spPr>
        <p:txBody>
          <a:bodyPr>
            <a:normAutofit/>
          </a:bodyPr>
          <a:lstStyle/>
          <a:p>
            <a:pPr marL="0" indent="0" algn="just">
              <a:buNone/>
            </a:pPr>
            <a:endParaRPr lang="ru-RU" sz="3200" b="1" dirty="0">
              <a:solidFill>
                <a:srgbClr val="0B375A"/>
              </a:solidFill>
              <a:latin typeface="Times New Roman" panose="02020603050405020304" pitchFamily="18" charset="0"/>
              <a:cs typeface="Times New Roman" panose="02020603050405020304" pitchFamily="18" charset="0"/>
            </a:endParaRPr>
          </a:p>
          <a:p>
            <a:pPr marL="0" indent="0" algn="just">
              <a:buNone/>
            </a:pPr>
            <a:endParaRPr lang="ru-RU" sz="3200" b="1" dirty="0">
              <a:solidFill>
                <a:srgbClr val="0B375A"/>
              </a:solidFill>
              <a:latin typeface="Times New Roman" panose="02020603050405020304" pitchFamily="18" charset="0"/>
              <a:cs typeface="Times New Roman" panose="02020603050405020304" pitchFamily="18" charset="0"/>
            </a:endParaRPr>
          </a:p>
          <a:p>
            <a:pPr marL="0" indent="0" algn="just">
              <a:buNone/>
            </a:pPr>
            <a:endParaRPr lang="ru-RU" sz="3200" b="1" dirty="0">
              <a:solidFill>
                <a:srgbClr val="0B375A"/>
              </a:solidFill>
              <a:latin typeface="Times New Roman" panose="02020603050405020304" pitchFamily="18" charset="0"/>
              <a:cs typeface="Times New Roman" panose="02020603050405020304" pitchFamily="18" charset="0"/>
            </a:endParaRPr>
          </a:p>
          <a:p>
            <a:pPr marL="0" indent="0" algn="just">
              <a:buNone/>
            </a:pPr>
            <a:r>
              <a:rPr lang="en-US" sz="3200" b="1" dirty="0">
                <a:solidFill>
                  <a:srgbClr val="0B375A"/>
                </a:solidFill>
                <a:latin typeface="Times New Roman" panose="02020603050405020304" pitchFamily="18" charset="0"/>
                <a:cs typeface="Times New Roman" panose="02020603050405020304" pitchFamily="18" charset="0"/>
              </a:rPr>
              <a:t>Unprofitability </a:t>
            </a:r>
            <a:r>
              <a:rPr lang="en-US" sz="3200" dirty="0">
                <a:solidFill>
                  <a:srgbClr val="0B375A"/>
                </a:solidFill>
                <a:latin typeface="Times New Roman" panose="02020603050405020304" pitchFamily="18" charset="0"/>
                <a:cs typeface="Times New Roman" panose="02020603050405020304" pitchFamily="18" charset="0"/>
              </a:rPr>
              <a:t>-  the quality of affording no gain or no benefit or no profit</a:t>
            </a:r>
            <a:endParaRPr lang="ru-RU" sz="3200" dirty="0">
              <a:solidFill>
                <a:srgbClr val="0B375A"/>
              </a:solidFill>
              <a:latin typeface="Times New Roman" panose="02020603050405020304" pitchFamily="18" charset="0"/>
              <a:cs typeface="Times New Roman" panose="02020603050405020304" pitchFamily="18" charset="0"/>
            </a:endParaRPr>
          </a:p>
        </p:txBody>
      </p:sp>
      <p:pic>
        <p:nvPicPr>
          <p:cNvPr id="1026" name="Picture 2" descr="http://ktb.su/wp-content/uploads/2019/02/Depositphotos_236179138_m-20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1975" y="1687512"/>
            <a:ext cx="5756719" cy="381476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37844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501428" y="171931"/>
            <a:ext cx="10491788" cy="1223337"/>
          </a:xfrm>
        </p:spPr>
        <p:txBody>
          <a:bodyPr>
            <a:normAutofit/>
          </a:bodyPr>
          <a:lstStyle/>
          <a:p>
            <a:pPr marL="0" indent="0" algn="just">
              <a:buNone/>
            </a:pPr>
            <a:r>
              <a:rPr lang="en-US" sz="2400" dirty="0">
                <a:solidFill>
                  <a:srgbClr val="0B375A"/>
                </a:solidFill>
                <a:latin typeface="Times New Roman" panose="02020603050405020304" pitchFamily="18" charset="0"/>
                <a:cs typeface="Times New Roman" panose="02020603050405020304" pitchFamily="18" charset="0"/>
              </a:rPr>
              <a:t>A supermarket manager talks about the costs and prices for some of its products. </a:t>
            </a:r>
            <a:endParaRPr lang="ru-RU" sz="2400" dirty="0">
              <a:solidFill>
                <a:srgbClr val="0B375A"/>
              </a:solidFill>
              <a:latin typeface="Times New Roman" panose="02020603050405020304" pitchFamily="18" charset="0"/>
              <a:cs typeface="Times New Roman" panose="02020603050405020304" pitchFamily="18" charset="0"/>
            </a:endParaRPr>
          </a:p>
        </p:txBody>
      </p:sp>
      <p:pic>
        <p:nvPicPr>
          <p:cNvPr id="6" name="Picture 2" descr="https://st.depositphotos.com/1826664/4668/i/950/depositphotos_46684125-stock-photo-profit-and-loss-thumb-up.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10734" y="5097726"/>
            <a:ext cx="1804429" cy="158768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7" name="Picture 10" descr="http://www.vantagepoint-solutions.com/wp-content/uploads/2016/03/pic_profitability.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6455" y="5306727"/>
            <a:ext cx="2714625" cy="135466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rgbClr val="FFFFFF"/>
                </a:solidFill>
              </a14:hiddenFill>
            </a:ext>
          </a:extLst>
        </p:spPr>
      </p:pic>
      <p:pic>
        <p:nvPicPr>
          <p:cNvPr id="4098" name="Picture 2" descr="https://im0-tub-ru.yandex.net/i?id=43709e659ec0cf36a066c813ee612e90&amp;n=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3327" y="5097726"/>
            <a:ext cx="2409827" cy="1551326"/>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a:ext uri="{909E8E84-426E-40DD-AFC4-6F175D3DCCD1}">
              <a14:hiddenFill xmlns:a14="http://schemas.microsoft.com/office/drawing/2010/main">
                <a:solidFill>
                  <a:srgbClr val="FFFFFF"/>
                </a:solidFill>
              </a14:hiddenFill>
            </a:ext>
          </a:extLst>
        </p:spPr>
      </p:pic>
      <p:pic>
        <p:nvPicPr>
          <p:cNvPr id="5" name="Рисунок 4"/>
          <p:cNvPicPr>
            <a:picLocks noChangeAspect="1"/>
          </p:cNvPicPr>
          <p:nvPr/>
        </p:nvPicPr>
        <p:blipFill>
          <a:blip r:embed="rId5"/>
          <a:stretch>
            <a:fillRect/>
          </a:stretch>
        </p:blipFill>
        <p:spPr>
          <a:xfrm>
            <a:off x="1674581" y="880536"/>
            <a:ext cx="9016993" cy="403279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5298661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64219" y="794214"/>
            <a:ext cx="10464800" cy="1298575"/>
          </a:xfrm>
        </p:spPr>
        <p:txBody>
          <a:bodyPr>
            <a:noAutofit/>
          </a:bodyPr>
          <a:lstStyle/>
          <a:p>
            <a:pPr marL="0" indent="0" algn="ctr">
              <a:buNone/>
            </a:pPr>
            <a:r>
              <a:rPr lang="en-US" sz="2400" b="1" dirty="0">
                <a:solidFill>
                  <a:srgbClr val="0B375A"/>
                </a:solidFill>
                <a:latin typeface="Times New Roman" panose="02020603050405020304" pitchFamily="18" charset="0"/>
                <a:cs typeface="Times New Roman" panose="02020603050405020304" pitchFamily="18" charset="0"/>
              </a:rPr>
              <a:t>Budgets and expenditure</a:t>
            </a:r>
          </a:p>
          <a:p>
            <a:pPr marL="0" indent="0" algn="just">
              <a:buNone/>
            </a:pPr>
            <a:r>
              <a:rPr lang="en-US" sz="2400" dirty="0">
                <a:solidFill>
                  <a:srgbClr val="0B375A"/>
                </a:solidFill>
                <a:latin typeface="Times New Roman" panose="02020603050405020304" pitchFamily="18" charset="0"/>
                <a:cs typeface="Times New Roman" panose="02020603050405020304" pitchFamily="18" charset="0"/>
              </a:rPr>
              <a:t>Like all companies </a:t>
            </a:r>
            <a:r>
              <a:rPr lang="en-US" sz="2400" dirty="0" err="1">
                <a:solidFill>
                  <a:srgbClr val="0B375A"/>
                </a:solidFill>
                <a:latin typeface="Times New Roman" panose="02020603050405020304" pitchFamily="18" charset="0"/>
                <a:cs typeface="Times New Roman" panose="02020603050405020304" pitchFamily="18" charset="0"/>
              </a:rPr>
              <a:t>Nordsee</a:t>
            </a:r>
            <a:r>
              <a:rPr lang="en-US" sz="2400" dirty="0">
                <a:solidFill>
                  <a:srgbClr val="0B375A"/>
                </a:solidFill>
                <a:latin typeface="Times New Roman" panose="02020603050405020304" pitchFamily="18" charset="0"/>
                <a:cs typeface="Times New Roman" panose="02020603050405020304" pitchFamily="18" charset="0"/>
              </a:rPr>
              <a:t> and Vaclav have to budget for, or plan, their costs, and have a budget. Look at the graphs comparing their planned budgets with their expenditure (what they actually spend)</a:t>
            </a:r>
            <a:endParaRPr lang="ru-RU" sz="2400" dirty="0">
              <a:solidFill>
                <a:srgbClr val="0B375A"/>
              </a:solidFill>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50ED55C6-FB4D-4ACF-83C3-04981678F6DC}"/>
              </a:ext>
            </a:extLst>
          </p:cNvPr>
          <p:cNvPicPr>
            <a:picLocks noChangeAspect="1"/>
          </p:cNvPicPr>
          <p:nvPr/>
        </p:nvPicPr>
        <p:blipFill>
          <a:blip r:embed="rId2"/>
          <a:stretch>
            <a:fillRect/>
          </a:stretch>
        </p:blipFill>
        <p:spPr>
          <a:xfrm>
            <a:off x="918194" y="2501744"/>
            <a:ext cx="10410825" cy="3629025"/>
          </a:xfrm>
          <a:prstGeom prst="rect">
            <a:avLst/>
          </a:prstGeom>
        </p:spPr>
      </p:pic>
    </p:spTree>
    <p:extLst>
      <p:ext uri="{BB962C8B-B14F-4D97-AF65-F5344CB8AC3E}">
        <p14:creationId xmlns:p14="http://schemas.microsoft.com/office/powerpoint/2010/main" val="15366803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699413" y="624109"/>
            <a:ext cx="8911687" cy="1280890"/>
          </a:xfrm>
        </p:spPr>
        <p:txBody>
          <a:bodyPr>
            <a:normAutofit fontScale="90000"/>
          </a:bodyPr>
          <a:lstStyle/>
          <a:p>
            <a:r>
              <a:rPr lang="en-US" sz="3100" b="1" dirty="0" smtClean="0">
                <a:solidFill>
                  <a:schemeClr val="accent3">
                    <a:lumMod val="75000"/>
                  </a:schemeClr>
                </a:solidFill>
                <a:latin typeface="Times New Roman" panose="02020603050405020304" pitchFamily="18" charset="0"/>
                <a:cs typeface="Times New Roman" panose="02020603050405020304" pitchFamily="18" charset="0"/>
              </a:rPr>
              <a:t>What is expenditure budget?</a:t>
            </a:r>
            <a:r>
              <a:rPr lang="en-US" cap="all" dirty="0"/>
              <a:t/>
            </a:r>
            <a:br>
              <a:rPr lang="en-US" cap="all" dirty="0"/>
            </a:br>
            <a:r>
              <a:rPr lang="en-US" dirty="0"/>
              <a:t/>
            </a:r>
            <a:br>
              <a:rPr lang="en-US" dirty="0"/>
            </a:br>
            <a:endParaRPr lang="ru-RU" dirty="0"/>
          </a:p>
        </p:txBody>
      </p:sp>
      <p:sp>
        <p:nvSpPr>
          <p:cNvPr id="3" name="Объект 2"/>
          <p:cNvSpPr>
            <a:spLocks noGrp="1"/>
          </p:cNvSpPr>
          <p:nvPr>
            <p:ph idx="1"/>
          </p:nvPr>
        </p:nvSpPr>
        <p:spPr>
          <a:xfrm>
            <a:off x="5370512" y="1414307"/>
            <a:ext cx="6516688" cy="5593445"/>
          </a:xfrm>
        </p:spPr>
        <p:txBody>
          <a:bodyPr>
            <a:normAutofit/>
          </a:bodyPr>
          <a:lstStyle/>
          <a:p>
            <a:pPr marL="0" indent="0" algn="just">
              <a:buNone/>
            </a:pPr>
            <a:r>
              <a:rPr lang="en-US" sz="2800" dirty="0">
                <a:solidFill>
                  <a:schemeClr val="accent3">
                    <a:lumMod val="75000"/>
                  </a:schemeClr>
                </a:solidFill>
                <a:latin typeface="Times New Roman" panose="02020603050405020304" pitchFamily="18" charset="0"/>
                <a:cs typeface="Times New Roman" panose="02020603050405020304" pitchFamily="18" charset="0"/>
              </a:rPr>
              <a:t>Expenditure Budget provides complete information about the total expenditure of the Union government in a financial year. This exhaustive information is classified into two broad categories as per the end-use – capital expenditure and revenue expenditure. While the former results in the creation of a physical asset or investment, the latter comprises mainly operational expenses such as payment of wages, pensions, subsidies, and interest.</a:t>
            </a:r>
            <a:endParaRPr lang="ru-RU" sz="2800" dirty="0">
              <a:solidFill>
                <a:schemeClr val="accent3">
                  <a:lumMod val="75000"/>
                </a:schemeClr>
              </a:solidFill>
              <a:latin typeface="Times New Roman" panose="02020603050405020304" pitchFamily="18" charset="0"/>
              <a:cs typeface="Times New Roman" panose="02020603050405020304" pitchFamily="18" charset="0"/>
            </a:endParaRPr>
          </a:p>
        </p:txBody>
      </p:sp>
      <p:pic>
        <p:nvPicPr>
          <p:cNvPr id="1028" name="Picture 4" descr="What is Expenditure Budget? - The Financial Expr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542" y="2040671"/>
            <a:ext cx="4247921" cy="283194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5570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574908" y="1708537"/>
            <a:ext cx="5816600" cy="5260975"/>
          </a:xfrm>
        </p:spPr>
        <p:txBody>
          <a:bodyPr>
            <a:normAutofit/>
          </a:bodyPr>
          <a:lstStyle/>
          <a:p>
            <a:pPr marL="0" indent="0" algn="ctr">
              <a:buNone/>
            </a:pPr>
            <a:r>
              <a:rPr lang="en-US" sz="2400" b="1" dirty="0">
                <a:solidFill>
                  <a:srgbClr val="0B375A"/>
                </a:solidFill>
                <a:latin typeface="Times New Roman" panose="02020603050405020304" pitchFamily="18" charset="0"/>
                <a:cs typeface="Times New Roman" panose="02020603050405020304" pitchFamily="18" charset="0"/>
              </a:rPr>
              <a:t>What Are Economies of Scale?</a:t>
            </a:r>
          </a:p>
          <a:p>
            <a:pPr marL="0" indent="0" algn="just">
              <a:buNone/>
            </a:pPr>
            <a:r>
              <a:rPr lang="en-US" sz="2400" dirty="0">
                <a:solidFill>
                  <a:srgbClr val="0B375A"/>
                </a:solidFill>
                <a:latin typeface="Times New Roman" panose="02020603050405020304" pitchFamily="18" charset="0"/>
                <a:cs typeface="Times New Roman" panose="02020603050405020304" pitchFamily="18" charset="0"/>
              </a:rPr>
              <a:t>Economies of scale are cost advantages reaped by companies when production becomes efficient. </a:t>
            </a:r>
            <a:r>
              <a:rPr lang="en-US" sz="2400" dirty="0" smtClean="0">
                <a:solidFill>
                  <a:srgbClr val="0B375A"/>
                </a:solidFill>
                <a:latin typeface="Times New Roman" panose="02020603050405020304" pitchFamily="18" charset="0"/>
                <a:cs typeface="Times New Roman" panose="02020603050405020304" pitchFamily="18" charset="0"/>
              </a:rPr>
              <a:t>Companies</a:t>
            </a:r>
            <a:r>
              <a:rPr lang="en-US" sz="2400" dirty="0">
                <a:solidFill>
                  <a:srgbClr val="0B375A"/>
                </a:solidFill>
                <a:latin typeface="Times New Roman" panose="02020603050405020304" pitchFamily="18" charset="0"/>
                <a:cs typeface="Times New Roman" panose="02020603050405020304" pitchFamily="18" charset="0"/>
              </a:rPr>
              <a:t> can achieve economies of scale by increasing production and lowering costs. This happens because costs are spread over a larger number of goods. Costs can be both fixed and variable.</a:t>
            </a:r>
          </a:p>
          <a:p>
            <a:pPr marL="0" indent="0" algn="just">
              <a:buNone/>
            </a:pPr>
            <a:endParaRPr lang="ru-RU" b="1" dirty="0">
              <a:solidFill>
                <a:srgbClr val="0B375A"/>
              </a:solidFill>
              <a:latin typeface="Times New Roman" panose="02020603050405020304" pitchFamily="18" charset="0"/>
              <a:cs typeface="Times New Roman" panose="02020603050405020304" pitchFamily="18" charset="0"/>
            </a:endParaRPr>
          </a:p>
        </p:txBody>
      </p:sp>
      <p:pic>
        <p:nvPicPr>
          <p:cNvPr id="2050" name="Picture 2" descr="https://i1.wp.com/marketbusinessnews.com/wp-content/uploads/2016/06/Economies-of-Scale.jpg?w=722&amp;ssl=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78600" y="848789"/>
            <a:ext cx="4978400" cy="452331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8235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079500" y="267628"/>
            <a:ext cx="10591800" cy="4083709"/>
          </a:xfrm>
        </p:spPr>
        <p:txBody>
          <a:bodyPr>
            <a:noAutofit/>
          </a:bodyPr>
          <a:lstStyle/>
          <a:p>
            <a:pPr marL="0" indent="0" algn="ctr">
              <a:buNone/>
            </a:pPr>
            <a:r>
              <a:rPr lang="en-US" sz="2400" b="1" dirty="0">
                <a:solidFill>
                  <a:srgbClr val="0B375A"/>
                </a:solidFill>
                <a:latin typeface="Times New Roman" panose="02020603050405020304" pitchFamily="18" charset="0"/>
                <a:cs typeface="Times New Roman" panose="02020603050405020304" pitchFamily="18" charset="0"/>
              </a:rPr>
              <a:t>Learning curve</a:t>
            </a:r>
          </a:p>
          <a:p>
            <a:pPr marL="0" indent="0" algn="just">
              <a:buNone/>
            </a:pPr>
            <a:r>
              <a:rPr lang="en-US" sz="2400" dirty="0">
                <a:solidFill>
                  <a:srgbClr val="0B375A"/>
                </a:solidFill>
                <a:latin typeface="Times New Roman" panose="02020603050405020304" pitchFamily="18" charset="0"/>
                <a:cs typeface="Times New Roman" panose="02020603050405020304" pitchFamily="18" charset="0"/>
              </a:rPr>
              <a:t>The learning curve also is referred to as the experience curve, the cost curve, the efficiency curve, or the productivity curve. The idea behind this is that any employee, regardless of position, takes time to learn how to carry out a specific task or duty. The amount of time needed to produce the associated output is high. Then, as the task is repeated, the employee learns how to </a:t>
            </a:r>
            <a:r>
              <a:rPr lang="en-US" sz="2400" dirty="0" smtClean="0">
                <a:solidFill>
                  <a:srgbClr val="0B375A"/>
                </a:solidFill>
                <a:latin typeface="Times New Roman" panose="02020603050405020304" pitchFamily="18" charset="0"/>
                <a:cs typeface="Times New Roman" panose="02020603050405020304" pitchFamily="18" charset="0"/>
              </a:rPr>
              <a:t>complete </a:t>
            </a:r>
            <a:r>
              <a:rPr lang="en-US" sz="2400" dirty="0" smtClean="0">
                <a:solidFill>
                  <a:srgbClr val="0B375A"/>
                </a:solidFill>
                <a:latin typeface="Times New Roman" panose="02020603050405020304" pitchFamily="18" charset="0"/>
                <a:cs typeface="Times New Roman" panose="02020603050405020304" pitchFamily="18" charset="0"/>
              </a:rPr>
              <a:t>it quickly</a:t>
            </a:r>
            <a:r>
              <a:rPr lang="en-US" sz="2400" dirty="0" smtClean="0">
                <a:solidFill>
                  <a:srgbClr val="0B375A"/>
                </a:solidFill>
                <a:latin typeface="Times New Roman" panose="02020603050405020304" pitchFamily="18" charset="0"/>
                <a:cs typeface="Times New Roman" panose="02020603050405020304" pitchFamily="18" charset="0"/>
              </a:rPr>
              <a:t>, </a:t>
            </a:r>
            <a:r>
              <a:rPr lang="en-US" sz="2400" dirty="0">
                <a:solidFill>
                  <a:srgbClr val="0B375A"/>
                </a:solidFill>
                <a:latin typeface="Times New Roman" panose="02020603050405020304" pitchFamily="18" charset="0"/>
                <a:cs typeface="Times New Roman" panose="02020603050405020304" pitchFamily="18" charset="0"/>
              </a:rPr>
              <a:t>and that reduces the amount of time needed for a unit of output</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pic>
        <p:nvPicPr>
          <p:cNvPr id="5122" name="Picture 2" descr="https://halfbikes.com/images/msgs/47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0400" y="3348037"/>
            <a:ext cx="8890000" cy="30019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33629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solidFill>
                  <a:schemeClr val="accent3">
                    <a:lumMod val="75000"/>
                  </a:schemeClr>
                </a:solidFill>
                <a:latin typeface="Times New Roman" panose="02020603050405020304" pitchFamily="18" charset="0"/>
                <a:cs typeface="Times New Roman" panose="02020603050405020304" pitchFamily="18" charset="0"/>
              </a:rPr>
              <a:t>Reference</a:t>
            </a:r>
            <a:r>
              <a:rPr lang="en-US" b="1" dirty="0">
                <a:solidFill>
                  <a:schemeClr val="accent3">
                    <a:lumMod val="50000"/>
                  </a:schemeClr>
                </a:solidFill>
                <a:latin typeface="Times New Roman" panose="02020603050405020304" pitchFamily="18" charset="0"/>
                <a:cs typeface="Times New Roman" panose="02020603050405020304" pitchFamily="18" charset="0"/>
              </a:rPr>
              <a:t/>
            </a:r>
            <a:br>
              <a:rPr lang="en-US" b="1" dirty="0">
                <a:solidFill>
                  <a:schemeClr val="accent3">
                    <a:lumMod val="50000"/>
                  </a:schemeClr>
                </a:solidFill>
                <a:latin typeface="Times New Roman" panose="02020603050405020304" pitchFamily="18" charset="0"/>
                <a:cs typeface="Times New Roman" panose="02020603050405020304" pitchFamily="18" charset="0"/>
              </a:rPr>
            </a:br>
            <a:endParaRPr lang="ru-RU" dirty="0"/>
          </a:p>
        </p:txBody>
      </p:sp>
      <p:sp>
        <p:nvSpPr>
          <p:cNvPr id="3" name="Объект 2"/>
          <p:cNvSpPr>
            <a:spLocks noGrp="1"/>
          </p:cNvSpPr>
          <p:nvPr>
            <p:ph idx="1"/>
          </p:nvPr>
        </p:nvSpPr>
        <p:spPr>
          <a:xfrm>
            <a:off x="2038350" y="2076450"/>
            <a:ext cx="9829800" cy="3834772"/>
          </a:xfrm>
        </p:spPr>
        <p:txBody>
          <a:bodyPr>
            <a:normAutofit/>
          </a:bodyPr>
          <a:lstStyle/>
          <a:p>
            <a:pPr marL="0" indent="0">
              <a:buNone/>
            </a:pPr>
            <a:r>
              <a:rPr lang="en-US" sz="2800" b="1" dirty="0" smtClean="0">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rPr>
              <a:t>1. Business </a:t>
            </a:r>
            <a:r>
              <a:rPr lang="en-US" sz="2800" b="1" dirty="0">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rPr>
              <a:t>vocabulary in use, bill </a:t>
            </a:r>
            <a:r>
              <a:rPr lang="en-US" sz="2800" b="1" dirty="0" err="1">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rPr>
              <a:t>Mascull</a:t>
            </a:r>
            <a:r>
              <a:rPr lang="en-US" sz="2800" b="1" dirty="0">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rPr>
              <a:t>, Cambridge university press, 2017.</a:t>
            </a:r>
            <a:br>
              <a:rPr lang="en-US" sz="2800" b="1" dirty="0">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rPr>
            </a:br>
            <a:r>
              <a:rPr lang="en-US" sz="2800" b="1" dirty="0">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rPr>
              <a:t>2. Business English, course handbook, </a:t>
            </a:r>
            <a:r>
              <a:rPr lang="en-US" sz="2800" b="1" dirty="0" err="1">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rPr>
              <a:t>Giedre</a:t>
            </a:r>
            <a:r>
              <a:rPr lang="en-US" sz="2800" b="1" dirty="0">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rPr>
              <a:t>Rimkiene</a:t>
            </a:r>
            <a:r>
              <a:rPr lang="en-US" sz="2800" b="1" dirty="0">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a:solidFill>
                  <a:schemeClr val="accent3">
                    <a:lumMod val="75000"/>
                  </a:schemeClr>
                </a:solidFill>
                <a:latin typeface="Times New Roman" panose="02020603050405020304" pitchFamily="18" charset="0"/>
                <a:cs typeface="Times New Roman" panose="02020603050405020304" pitchFamily="18" charset="0"/>
              </a:rPr>
              <a:t>SMK university of applied social sciences, </a:t>
            </a:r>
            <a:r>
              <a:rPr lang="en-US" sz="2800" b="1" dirty="0">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rPr>
              <a:t>2014.</a:t>
            </a:r>
            <a:br>
              <a:rPr lang="en-US" sz="2800" b="1" dirty="0">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rPr>
            </a:br>
            <a:r>
              <a:rPr lang="en-US" sz="2800" b="1" dirty="0">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rPr>
              <a:t>3. </a:t>
            </a:r>
            <a:r>
              <a:rPr lang="en-US" sz="2800" b="1" dirty="0" smtClean="0">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hlinkClick r:id="rId2"/>
              </a:rPr>
              <a:t>https</a:t>
            </a:r>
            <a:r>
              <a:rPr lang="en-US" sz="2800" b="1" dirty="0">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hlinkClick r:id="rId2"/>
              </a:rPr>
              <a:t>://</a:t>
            </a:r>
            <a:r>
              <a:rPr lang="en-US" sz="2800" b="1" dirty="0" smtClean="0">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hlinkClick r:id="rId2"/>
              </a:rPr>
              <a:t>www.investopedia.com</a:t>
            </a:r>
            <a:endParaRPr lang="en-US" sz="2800" b="1" dirty="0" smtClean="0">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en-US" sz="2800" b="1" dirty="0">
                <a:solidFill>
                  <a:schemeClr val="accent3">
                    <a:lumMod val="75000"/>
                  </a:schemeClr>
                </a:solidFill>
                <a:latin typeface="Times New Roman" panose="02020603050405020304" pitchFamily="18" charset="0"/>
                <a:cs typeface="Times New Roman" panose="02020603050405020304" pitchFamily="18" charset="0"/>
              </a:rPr>
              <a:t>4. </a:t>
            </a:r>
            <a:r>
              <a:rPr lang="en-US" sz="2800" b="1" dirty="0">
                <a:solidFill>
                  <a:schemeClr val="accent3">
                    <a:lumMod val="75000"/>
                  </a:schemeClr>
                </a:solidFill>
                <a:latin typeface="Times New Roman" panose="02020603050405020304" pitchFamily="18" charset="0"/>
                <a:cs typeface="Times New Roman" panose="02020603050405020304" pitchFamily="18" charset="0"/>
                <a:hlinkClick r:id="rId3"/>
              </a:rPr>
              <a:t>https://</a:t>
            </a:r>
            <a:r>
              <a:rPr lang="en-US" sz="2800" b="1" dirty="0" smtClean="0">
                <a:solidFill>
                  <a:schemeClr val="accent3">
                    <a:lumMod val="75000"/>
                  </a:schemeClr>
                </a:solidFill>
                <a:latin typeface="Times New Roman" panose="02020603050405020304" pitchFamily="18" charset="0"/>
                <a:cs typeface="Times New Roman" panose="02020603050405020304" pitchFamily="18" charset="0"/>
                <a:hlinkClick r:id="rId3"/>
              </a:rPr>
              <a:t>www.accountingtools.com</a:t>
            </a:r>
            <a:endParaRPr lang="en-US" sz="2800" b="1" dirty="0" smtClean="0">
              <a:solidFill>
                <a:schemeClr val="accent3">
                  <a:lumMod val="75000"/>
                </a:schemeClr>
              </a:solidFill>
              <a:latin typeface="Times New Roman" panose="02020603050405020304" pitchFamily="18" charset="0"/>
              <a:cs typeface="Times New Roman" panose="02020603050405020304" pitchFamily="18" charset="0"/>
            </a:endParaRPr>
          </a:p>
          <a:p>
            <a:pPr marL="0" indent="0">
              <a:buNone/>
            </a:pPr>
            <a:r>
              <a:rPr lang="en-US" sz="2800" b="1" dirty="0" smtClean="0">
                <a:solidFill>
                  <a:schemeClr val="accent3">
                    <a:lumMod val="75000"/>
                  </a:schemeClr>
                </a:solidFill>
                <a:latin typeface="Times New Roman" panose="02020603050405020304" pitchFamily="18" charset="0"/>
                <a:cs typeface="Times New Roman" panose="02020603050405020304" pitchFamily="18" charset="0"/>
              </a:rPr>
              <a:t>5</a:t>
            </a:r>
            <a:r>
              <a:rPr lang="en-US" sz="2800" b="1" dirty="0">
                <a:solidFill>
                  <a:schemeClr val="accent3">
                    <a:lumMod val="75000"/>
                  </a:schemeClr>
                </a:solidFill>
                <a:latin typeface="Times New Roman" panose="02020603050405020304" pitchFamily="18" charset="0"/>
                <a:cs typeface="Times New Roman" panose="02020603050405020304" pitchFamily="18" charset="0"/>
              </a:rPr>
              <a:t>. </a:t>
            </a:r>
            <a:r>
              <a:rPr lang="en-US" sz="2800" b="1" dirty="0">
                <a:solidFill>
                  <a:schemeClr val="accent3">
                    <a:lumMod val="75000"/>
                  </a:schemeClr>
                </a:solidFill>
                <a:latin typeface="Times New Roman" panose="02020603050405020304" pitchFamily="18" charset="0"/>
                <a:cs typeface="Times New Roman" panose="02020603050405020304" pitchFamily="18" charset="0"/>
                <a:hlinkClick r:id="rId4"/>
              </a:rPr>
              <a:t>https://</a:t>
            </a:r>
            <a:r>
              <a:rPr lang="en-US" sz="2800" b="1" dirty="0" smtClean="0">
                <a:solidFill>
                  <a:schemeClr val="accent3">
                    <a:lumMod val="75000"/>
                  </a:schemeClr>
                </a:solidFill>
                <a:latin typeface="Times New Roman" panose="02020603050405020304" pitchFamily="18" charset="0"/>
                <a:cs typeface="Times New Roman" panose="02020603050405020304" pitchFamily="18" charset="0"/>
                <a:hlinkClick r:id="rId4"/>
              </a:rPr>
              <a:t>www.business-standard.com</a:t>
            </a:r>
            <a:endParaRPr lang="en-US" sz="2800" b="1" dirty="0" smtClean="0">
              <a:solidFill>
                <a:schemeClr val="accent3">
                  <a:lumMod val="75000"/>
                </a:schemeClr>
              </a:solidFill>
              <a:latin typeface="Times New Roman" panose="02020603050405020304" pitchFamily="18" charset="0"/>
              <a:cs typeface="Times New Roman" panose="02020603050405020304" pitchFamily="18" charset="0"/>
            </a:endParaRPr>
          </a:p>
          <a:p>
            <a:pPr marL="0" indent="0">
              <a:buNone/>
            </a:pPr>
            <a:endParaRPr lang="en-US" sz="2800" b="1" dirty="0" smtClean="0">
              <a:solidFill>
                <a:schemeClr val="accent3">
                  <a:lumMod val="75000"/>
                </a:schemeClr>
              </a:solidFill>
              <a:latin typeface="Times New Roman" panose="02020603050405020304" pitchFamily="18" charset="0"/>
              <a:cs typeface="Times New Roman" panose="02020603050405020304" pitchFamily="18" charset="0"/>
            </a:endParaRPr>
          </a:p>
          <a:p>
            <a:pPr marL="514350" indent="-514350">
              <a:buAutoNum type="arabicPeriod"/>
            </a:pPr>
            <a:endParaRPr lang="ru-RU" sz="2800" b="1" dirty="0">
              <a:solidFill>
                <a:schemeClr val="accent3">
                  <a:lumMod val="75000"/>
                </a:schemeClr>
              </a:solidFill>
            </a:endParaRPr>
          </a:p>
        </p:txBody>
      </p:sp>
    </p:spTree>
    <p:extLst>
      <p:ext uri="{BB962C8B-B14F-4D97-AF65-F5344CB8AC3E}">
        <p14:creationId xmlns:p14="http://schemas.microsoft.com/office/powerpoint/2010/main" val="17596007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189162" y="2667000"/>
            <a:ext cx="8915400" cy="3777622"/>
          </a:xfrm>
        </p:spPr>
        <p:txBody>
          <a:bodyPr>
            <a:normAutofit/>
          </a:bodyPr>
          <a:lstStyle/>
          <a:p>
            <a:pPr marL="0" indent="0" algn="ctr">
              <a:buNone/>
            </a:pPr>
            <a:r>
              <a:rPr lang="en-US" sz="3200" b="1" dirty="0">
                <a:solidFill>
                  <a:schemeClr val="accent3">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YOU FOR YOUR ATTENTION!</a:t>
            </a:r>
            <a:r>
              <a:rPr lang="ru-RU" sz="3200" b="1" dirty="0">
                <a:solidFill>
                  <a:schemeClr val="accent3">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3200" b="1" dirty="0">
                <a:solidFill>
                  <a:schemeClr val="accent3">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sz="3200" b="1" dirty="0">
              <a:solidFill>
                <a:schemeClr val="accent3">
                  <a:lumMod val="75000"/>
                </a:schemeClr>
              </a:solidFill>
            </a:endParaRPr>
          </a:p>
        </p:txBody>
      </p:sp>
    </p:spTree>
    <p:extLst>
      <p:ext uri="{BB962C8B-B14F-4D97-AF65-F5344CB8AC3E}">
        <p14:creationId xmlns:p14="http://schemas.microsoft.com/office/powerpoint/2010/main" val="2642848065"/>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12671</TotalTime>
  <Words>249</Words>
  <Application>Microsoft Office PowerPoint</Application>
  <PresentationFormat>Широкоэкранный</PresentationFormat>
  <Paragraphs>36</Paragraphs>
  <Slides>13</Slides>
  <Notes>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13</vt:i4>
      </vt:variant>
    </vt:vector>
  </HeadingPairs>
  <TitlesOfParts>
    <vt:vector size="19" baseType="lpstr">
      <vt:lpstr>Arial</vt:lpstr>
      <vt:lpstr>Calibri</vt:lpstr>
      <vt:lpstr>Century Gothic</vt:lpstr>
      <vt:lpstr>Times New Roman</vt:lpstr>
      <vt:lpstr>Wingdings 3</vt:lpstr>
      <vt:lpstr>Легкий дым</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What is expenditure budget?  </vt:lpstr>
      <vt:lpstr>Презентация PowerPoint</vt:lpstr>
      <vt:lpstr>Презентация PowerPoint</vt:lpstr>
      <vt:lpstr>Reference </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Nodira Muxitdinova</cp:lastModifiedBy>
  <cp:revision>417</cp:revision>
  <dcterms:created xsi:type="dcterms:W3CDTF">2019-05-14T14:28:22Z</dcterms:created>
  <dcterms:modified xsi:type="dcterms:W3CDTF">2021-11-12T10:52:17Z</dcterms:modified>
</cp:coreProperties>
</file>