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58" r:id="rId4"/>
    <p:sldId id="269" r:id="rId5"/>
    <p:sldId id="274" r:id="rId6"/>
    <p:sldId id="265" r:id="rId7"/>
    <p:sldId id="259" r:id="rId8"/>
    <p:sldId id="263" r:id="rId9"/>
    <p:sldId id="261" r:id="rId10"/>
    <p:sldId id="262" r:id="rId11"/>
    <p:sldId id="266" r:id="rId12"/>
    <p:sldId id="267" r:id="rId13"/>
    <p:sldId id="271" r:id="rId14"/>
    <p:sldId id="272" r:id="rId15"/>
    <p:sldId id="275" r:id="rId16"/>
    <p:sldId id="276" r:id="rId17"/>
    <p:sldId id="277" r:id="rId18"/>
    <p:sldId id="280" r:id="rId19"/>
    <p:sldId id="282" r:id="rId20"/>
    <p:sldId id="281" r:id="rId21"/>
    <p:sldId id="283" r:id="rId22"/>
    <p:sldId id="279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070" autoAdjust="0"/>
  </p:normalViewPr>
  <p:slideViewPr>
    <p:cSldViewPr snapToGrid="0">
      <p:cViewPr varScale="1">
        <p:scale>
          <a:sx n="75" d="100"/>
          <a:sy n="75" d="100"/>
        </p:scale>
        <p:origin x="102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995AC7-894E-4581-86D1-A2C4E3C0E3F0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F69B6E9-F057-4753-86F5-1DA8FE950B22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659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AC7-894E-4581-86D1-A2C4E3C0E3F0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B6E9-F057-4753-86F5-1DA8FE950B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311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AC7-894E-4581-86D1-A2C4E3C0E3F0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B6E9-F057-4753-86F5-1DA8FE950B22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7126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AC7-894E-4581-86D1-A2C4E3C0E3F0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B6E9-F057-4753-86F5-1DA8FE950B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989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AC7-894E-4581-86D1-A2C4E3C0E3F0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B6E9-F057-4753-86F5-1DA8FE950B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45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AC7-894E-4581-86D1-A2C4E3C0E3F0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B6E9-F057-4753-86F5-1DA8FE950B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805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AC7-894E-4581-86D1-A2C4E3C0E3F0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B6E9-F057-4753-86F5-1DA8FE950B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835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AC7-894E-4581-86D1-A2C4E3C0E3F0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B6E9-F057-4753-86F5-1DA8FE950B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506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AC7-894E-4581-86D1-A2C4E3C0E3F0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B6E9-F057-4753-86F5-1DA8FE950B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8836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AC7-894E-4581-86D1-A2C4E3C0E3F0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B6E9-F057-4753-86F5-1DA8FE950B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309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95AC7-894E-4581-86D1-A2C4E3C0E3F0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9B6E9-F057-4753-86F5-1DA8FE950B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104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B2995AC7-894E-4581-86D1-A2C4E3C0E3F0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5F69B6E9-F057-4753-86F5-1DA8FE950B2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730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61972" y="233680"/>
            <a:ext cx="4868569" cy="573722"/>
          </a:xfrm>
        </p:spPr>
        <p:txBody>
          <a:bodyPr>
            <a:noAutofit/>
          </a:bodyPr>
          <a:lstStyle/>
          <a:p>
            <a:pPr algn="l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English Course</a:t>
            </a:r>
          </a:p>
          <a:p>
            <a:pPr algn="l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Lesson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Jobs and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industries</a:t>
            </a:r>
          </a:p>
          <a:p>
            <a:pPr algn="l"/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Nasiba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Valieva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381760" y="4089718"/>
            <a:ext cx="9144000" cy="57372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233680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0445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233680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025897" y="323856"/>
            <a:ext cx="9966960" cy="799279"/>
          </a:xfrm>
        </p:spPr>
        <p:txBody>
          <a:bodyPr>
            <a:normAutofit/>
          </a:bodyPr>
          <a:lstStyle/>
          <a:p>
            <a:r>
              <a:rPr lang="en-US" sz="3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  <a:endParaRPr lang="ru-RU" sz="32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68908" y="1123135"/>
            <a:ext cx="9080937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Business cards 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Grammar: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The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of article </a:t>
            </a:r>
            <a:r>
              <a:rPr lang="en-US" sz="28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a/an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 Use question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words such as 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what, who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where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ask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 Use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verb </a:t>
            </a:r>
            <a:r>
              <a:rPr lang="en-US" sz="28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be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describe people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Speak about your job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Countries and nationalities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Places and departments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Home task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Reference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357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2262" y="1059827"/>
            <a:ext cx="10455691" cy="4950120"/>
          </a:xfrm>
          <a:prstGeom prst="rect">
            <a:avLst/>
          </a:prstGeom>
        </p:spPr>
      </p:pic>
      <p:cxnSp>
        <p:nvCxnSpPr>
          <p:cNvPr id="7" name="Прямая со стрелкой 6"/>
          <p:cNvCxnSpPr/>
          <p:nvPr/>
        </p:nvCxnSpPr>
        <p:spPr>
          <a:xfrm flipV="1">
            <a:off x="1513490" y="2154621"/>
            <a:ext cx="599089" cy="2596055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V="1">
            <a:off x="2343807" y="2154622"/>
            <a:ext cx="893817" cy="2942895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V="1">
            <a:off x="3174124" y="2154622"/>
            <a:ext cx="662152" cy="326871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1555313" y="2795752"/>
            <a:ext cx="904108" cy="3049719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 flipV="1">
            <a:off x="4550979" y="2154621"/>
            <a:ext cx="2337939" cy="272217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 flipV="1">
            <a:off x="3657600" y="1681655"/>
            <a:ext cx="3231319" cy="352096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 flipV="1">
            <a:off x="5178447" y="3886859"/>
            <a:ext cx="1710471" cy="163107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4830247" y="292316"/>
            <a:ext cx="2406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cards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471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82" y="296742"/>
            <a:ext cx="670998" cy="672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4362" y="786558"/>
            <a:ext cx="1159299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use </a:t>
            </a:r>
            <a:r>
              <a:rPr lang="en-US" sz="28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before words beginning with a consonant sound: </a:t>
            </a:r>
            <a:r>
              <a:rPr lang="en-US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e.g. </a:t>
            </a:r>
            <a:r>
              <a:rPr lang="en-US" sz="2800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receptionist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use 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before words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beginning with a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vowel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sound: </a:t>
            </a:r>
            <a:r>
              <a:rPr 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e.g. </a:t>
            </a:r>
            <a:r>
              <a:rPr lang="en-US" sz="2800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engineer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don’t use  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with plural nouns: </a:t>
            </a:r>
            <a:r>
              <a:rPr lang="en-US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</a:t>
            </a:r>
            <a:r>
              <a:rPr 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 economists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621280" y="296742"/>
            <a:ext cx="6471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use of article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a/an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question words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39102" y="2234378"/>
            <a:ext cx="512351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Say the correct article for each job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9515851"/>
              </p:ext>
            </p:extLst>
          </p:nvPr>
        </p:nvGraphicFramePr>
        <p:xfrm>
          <a:off x="504278" y="2889643"/>
          <a:ext cx="11193166" cy="3765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90669">
                  <a:extLst>
                    <a:ext uri="{9D8B030D-6E8A-4147-A177-3AD203B41FA5}">
                      <a16:colId xmlns:a16="http://schemas.microsoft.com/office/drawing/2014/main" val="2532796229"/>
                    </a:ext>
                  </a:extLst>
                </a:gridCol>
                <a:gridCol w="1854631">
                  <a:extLst>
                    <a:ext uri="{9D8B030D-6E8A-4147-A177-3AD203B41FA5}">
                      <a16:colId xmlns:a16="http://schemas.microsoft.com/office/drawing/2014/main" val="1755921615"/>
                    </a:ext>
                  </a:extLst>
                </a:gridCol>
                <a:gridCol w="2036203">
                  <a:extLst>
                    <a:ext uri="{9D8B030D-6E8A-4147-A177-3AD203B41FA5}">
                      <a16:colId xmlns:a16="http://schemas.microsoft.com/office/drawing/2014/main" val="3766964551"/>
                    </a:ext>
                  </a:extLst>
                </a:gridCol>
                <a:gridCol w="2149743">
                  <a:extLst>
                    <a:ext uri="{9D8B030D-6E8A-4147-A177-3AD203B41FA5}">
                      <a16:colId xmlns:a16="http://schemas.microsoft.com/office/drawing/2014/main" val="4102584768"/>
                    </a:ext>
                  </a:extLst>
                </a:gridCol>
                <a:gridCol w="2661920">
                  <a:extLst>
                    <a:ext uri="{9D8B030D-6E8A-4147-A177-3AD203B41FA5}">
                      <a16:colId xmlns:a16="http://schemas.microsoft.com/office/drawing/2014/main" val="20454195"/>
                    </a:ext>
                  </a:extLst>
                </a:gridCol>
              </a:tblGrid>
              <a:tr h="686914"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accountant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artist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architect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cashier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dentist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3458592"/>
                  </a:ext>
                </a:extLst>
              </a:tr>
              <a:tr h="30206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executive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optician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personal assistant (PA)</a:t>
                      </a:r>
                      <a:endParaRPr lang="ru-RU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manager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lawyer</a:t>
                      </a:r>
                      <a:endParaRPr lang="ru-RU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engineer</a:t>
                      </a:r>
                    </a:p>
                    <a:p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journalist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consultant </a:t>
                      </a:r>
                      <a:endParaRPr lang="ru-RU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pilot</a:t>
                      </a:r>
                      <a:endParaRPr lang="ru-RU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director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doctor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receptionist</a:t>
                      </a:r>
                      <a:endParaRPr lang="ru-RU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office worker</a:t>
                      </a:r>
                      <a:endParaRPr lang="ru-RU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research analyst</a:t>
                      </a:r>
                      <a:endParaRPr lang="ru-RU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economist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21422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6670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768697" cy="770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85081" y="402479"/>
            <a:ext cx="110783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use question words such as 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what, who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where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ask for information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Study the table and have a short question-answer session. 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4549812"/>
              </p:ext>
            </p:extLst>
          </p:nvPr>
        </p:nvGraphicFramePr>
        <p:xfrm>
          <a:off x="1250731" y="1462323"/>
          <a:ext cx="9346674" cy="48946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7622">
                  <a:extLst>
                    <a:ext uri="{9D8B030D-6E8A-4147-A177-3AD203B41FA5}">
                      <a16:colId xmlns:a16="http://schemas.microsoft.com/office/drawing/2014/main" val="1136013759"/>
                    </a:ext>
                  </a:extLst>
                </a:gridCol>
                <a:gridCol w="3049526">
                  <a:extLst>
                    <a:ext uri="{9D8B030D-6E8A-4147-A177-3AD203B41FA5}">
                      <a16:colId xmlns:a16="http://schemas.microsoft.com/office/drawing/2014/main" val="926720121"/>
                    </a:ext>
                  </a:extLst>
                </a:gridCol>
                <a:gridCol w="3049526">
                  <a:extLst>
                    <a:ext uri="{9D8B030D-6E8A-4147-A177-3AD203B41FA5}">
                      <a16:colId xmlns:a16="http://schemas.microsoft.com/office/drawing/2014/main" val="2818888229"/>
                    </a:ext>
                  </a:extLst>
                </a:gridCol>
              </a:tblGrid>
              <a:tr h="468014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Question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Example answer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Your answer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5673109"/>
                  </a:ext>
                </a:extLst>
              </a:tr>
              <a:tr h="5335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What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’s your job?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 am 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lawyer.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1048504"/>
                  </a:ext>
                </a:extLst>
              </a:tr>
              <a:tr h="75782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’s your wife’s job?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She‘s </a:t>
                      </a: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economist.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6932858"/>
                  </a:ext>
                </a:extLst>
              </a:tr>
              <a:tr h="757820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Where’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your office?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in Bukhara.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8686481"/>
                  </a:ext>
                </a:extLst>
              </a:tr>
              <a:tr h="819025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Who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’s your boss?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Ulughbek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Maksudov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6907451"/>
                  </a:ext>
                </a:extLst>
              </a:tr>
              <a:tr h="1521046"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Where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are you from? 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Where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’s he from?</a:t>
                      </a: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I’m from Uzbekistan.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He’s Russian.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76678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8942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324193" y="347595"/>
            <a:ext cx="33770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Note! The verb 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after question words shows the tense and the person.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76855" y="283136"/>
            <a:ext cx="694733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use of verb 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do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Present Simple </a:t>
            </a:r>
          </a:p>
          <a:p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do                     We 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</a:p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               They 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He/she does</a:t>
            </a:r>
          </a:p>
          <a:p>
            <a:endParaRPr lang="en-US" sz="28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3312" y="2855064"/>
            <a:ext cx="85344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______ you do?</a:t>
            </a:r>
          </a:p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______ she do?</a:t>
            </a:r>
          </a:p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Richard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do?</a:t>
            </a:r>
          </a:p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______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Aiko and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Matsuko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do?</a:t>
            </a:r>
          </a:p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______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do?</a:t>
            </a:r>
          </a:p>
          <a:p>
            <a:endParaRPr lang="en-US" dirty="0" smtClean="0"/>
          </a:p>
          <a:p>
            <a:pPr marL="342900" indent="-342900">
              <a:buAutoNum type="arabicPeriod"/>
            </a:pP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103120" y="3138401"/>
            <a:ext cx="1574800" cy="294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03120" y="5600240"/>
            <a:ext cx="1574800" cy="294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03120" y="4956413"/>
            <a:ext cx="1574800" cy="294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03120" y="4354729"/>
            <a:ext cx="1574800" cy="294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does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03120" y="3687965"/>
            <a:ext cx="1574800" cy="294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does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Улыбающееся лицо 12"/>
          <p:cNvSpPr/>
          <p:nvPr/>
        </p:nvSpPr>
        <p:spPr>
          <a:xfrm>
            <a:off x="9560560" y="3138401"/>
            <a:ext cx="2011680" cy="1818012"/>
          </a:xfrm>
          <a:prstGeom prst="smileyFace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9743440" y="5074503"/>
            <a:ext cx="208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Good job !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859280" y="2163477"/>
            <a:ext cx="8707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 the questions with  </a:t>
            </a:r>
            <a:r>
              <a:rPr lang="en-US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does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629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1721" y="296742"/>
            <a:ext cx="10586500" cy="6320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81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99778" y="416060"/>
            <a:ext cx="1009028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do you do?        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am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 I’m ) 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construction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(= building)      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I’m in retail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(shops)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I’m in IT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(information technology= computers)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is your job?       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am in financial services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(banks)</a:t>
            </a:r>
          </a:p>
          <a:p>
            <a:endParaRPr lang="ru-RU" dirty="0"/>
          </a:p>
        </p:txBody>
      </p:sp>
      <p:sp>
        <p:nvSpPr>
          <p:cNvPr id="3" name="Правая фигурная скобка 2"/>
          <p:cNvSpPr/>
          <p:nvPr/>
        </p:nvSpPr>
        <p:spPr>
          <a:xfrm>
            <a:off x="3647440" y="630478"/>
            <a:ext cx="182880" cy="114247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29287" t="33302" r="31200" b="11647"/>
          <a:stretch/>
        </p:blipFill>
        <p:spPr>
          <a:xfrm>
            <a:off x="9946640" y="241683"/>
            <a:ext cx="1984118" cy="1554929"/>
          </a:xfrm>
          <a:prstGeom prst="rect">
            <a:avLst/>
          </a:prstGeom>
        </p:spPr>
      </p:pic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758768"/>
              </p:ext>
            </p:extLst>
          </p:nvPr>
        </p:nvGraphicFramePr>
        <p:xfrm>
          <a:off x="304362" y="2262719"/>
          <a:ext cx="6127970" cy="42221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0962">
                  <a:extLst>
                    <a:ext uri="{9D8B030D-6E8A-4147-A177-3AD203B41FA5}">
                      <a16:colId xmlns:a16="http://schemas.microsoft.com/office/drawing/2014/main" val="2334884648"/>
                    </a:ext>
                  </a:extLst>
                </a:gridCol>
                <a:gridCol w="1135117">
                  <a:extLst>
                    <a:ext uri="{9D8B030D-6E8A-4147-A177-3AD203B41FA5}">
                      <a16:colId xmlns:a16="http://schemas.microsoft.com/office/drawing/2014/main" val="3902574465"/>
                    </a:ext>
                  </a:extLst>
                </a:gridCol>
                <a:gridCol w="2638097">
                  <a:extLst>
                    <a:ext uri="{9D8B030D-6E8A-4147-A177-3AD203B41FA5}">
                      <a16:colId xmlns:a16="http://schemas.microsoft.com/office/drawing/2014/main" val="2961295982"/>
                    </a:ext>
                  </a:extLst>
                </a:gridCol>
                <a:gridCol w="1313794">
                  <a:extLst>
                    <a:ext uri="{9D8B030D-6E8A-4147-A177-3AD203B41FA5}">
                      <a16:colId xmlns:a16="http://schemas.microsoft.com/office/drawing/2014/main" val="526885133"/>
                    </a:ext>
                  </a:extLst>
                </a:gridCol>
              </a:tblGrid>
              <a:tr h="1187484">
                <a:tc rowSpan="4">
                  <a:txBody>
                    <a:bodyPr/>
                    <a:lstStyle/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What</a:t>
                      </a:r>
                      <a:endParaRPr lang="ru-RU" sz="2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does</a:t>
                      </a: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does</a:t>
                      </a: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does</a:t>
                      </a: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He/she</a:t>
                      </a:r>
                      <a:endParaRPr lang="ru-RU" sz="2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do?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5125592"/>
                  </a:ext>
                </a:extLst>
              </a:tr>
              <a:tr h="118748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Jasur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(he)</a:t>
                      </a:r>
                      <a:endParaRPr lang="ru-RU" sz="2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026439"/>
                  </a:ext>
                </a:extLst>
              </a:tr>
              <a:tr h="118748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Malika (she)</a:t>
                      </a:r>
                      <a:endParaRPr lang="ru-RU" sz="24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0216433"/>
                  </a:ext>
                </a:extLst>
              </a:tr>
              <a:tr h="659713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0414175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654799" y="2262719"/>
            <a:ext cx="517144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lphaL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 is (=she’s) a computer programmer.</a:t>
            </a: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  He is (=he’s) an engineer.</a:t>
            </a: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  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Jasur’s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 industrial photographer.</a:t>
            </a: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    He’s a construction worker.</a:t>
            </a: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    She’s a company receptionist.</a:t>
            </a: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f.    Malika’s a personal assistant.</a:t>
            </a: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lphaLcPeriod" startAt="7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(=they’re) in financial services. Lola’s a </a:t>
            </a: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banker. 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Anvar’s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 accountant.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365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154047" y="199156"/>
            <a:ext cx="769954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Complete the sentences with appropriate job. </a:t>
            </a:r>
          </a:p>
          <a:p>
            <a:r>
              <a:rPr lang="en-US" sz="3200" dirty="0" smtClean="0">
                <a:solidFill>
                  <a:srgbClr val="333333"/>
                </a:solidFill>
                <a:latin typeface="Times New Roman" panose="02020603050405020304" pitchFamily="18" charset="0"/>
              </a:rPr>
              <a:t>Use a/an where necessary.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33710" y="1861149"/>
            <a:ext cx="1076421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Nodir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__________  - he builds offices.</a:t>
            </a:r>
          </a:p>
          <a:p>
            <a:pPr marL="514350" indent="-514350">
              <a:buAutoNum type="arabicPeriod"/>
            </a:pP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Nargiz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__________ -she helps people with legal problems.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I’m _________ - I work with money.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4.Ravshan and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Shavkat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 are ________ - they give lessons at the college.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Fatima and I work at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Korzinka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we’re __________ .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Aziza is _________ - she welcomes visitors to the company.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12240" y="1276374"/>
            <a:ext cx="9367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receptionist, builder,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financier,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lawyer, sellers, teachers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3375378" y="1682044"/>
            <a:ext cx="812800" cy="5870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3556000" y="1682044"/>
            <a:ext cx="3510844" cy="13772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>
            <a:off x="1873956" y="1682044"/>
            <a:ext cx="3239911" cy="21561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H="1">
            <a:off x="5429956" y="1682044"/>
            <a:ext cx="4199466" cy="30480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7473244" y="1682044"/>
            <a:ext cx="688623" cy="39511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2154047" y="1682044"/>
            <a:ext cx="374664" cy="47526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2511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19104"/>
          <a:stretch/>
        </p:blipFill>
        <p:spPr>
          <a:xfrm>
            <a:off x="1282262" y="1954925"/>
            <a:ext cx="10075108" cy="417470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192111" y="1954925"/>
            <a:ext cx="3615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   </a:t>
            </a:r>
            <a:r>
              <a:rPr lang="en-US" dirty="0" smtClean="0">
                <a:solidFill>
                  <a:srgbClr val="FF0000"/>
                </a:solidFill>
              </a:rPr>
              <a:t>work  for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0524" y="2513443"/>
            <a:ext cx="2543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   </a:t>
            </a:r>
            <a:r>
              <a:rPr lang="en-US" dirty="0" smtClean="0">
                <a:solidFill>
                  <a:srgbClr val="FF0000"/>
                </a:solidFill>
              </a:rPr>
              <a:t>buy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74429" y="2951442"/>
            <a:ext cx="3615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f</a:t>
            </a:r>
            <a:r>
              <a:rPr lang="en-US" dirty="0" smtClean="0">
                <a:solidFill>
                  <a:srgbClr val="FF0000"/>
                </a:solidFill>
              </a:rPr>
              <a:t>inancial service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99890" y="3005961"/>
            <a:ext cx="3615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   </a:t>
            </a:r>
            <a:r>
              <a:rPr lang="en-US" dirty="0" smtClean="0">
                <a:solidFill>
                  <a:srgbClr val="FF0000"/>
                </a:solidFill>
              </a:rPr>
              <a:t>work  for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84028" y="3477450"/>
            <a:ext cx="3615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   </a:t>
            </a:r>
            <a:r>
              <a:rPr lang="en-US" dirty="0" smtClean="0">
                <a:solidFill>
                  <a:srgbClr val="FF0000"/>
                </a:solidFill>
              </a:rPr>
              <a:t>manage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5008" y="5292699"/>
            <a:ext cx="3615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   </a:t>
            </a:r>
            <a:r>
              <a:rPr lang="en-US" dirty="0" smtClean="0">
                <a:solidFill>
                  <a:srgbClr val="FF0000"/>
                </a:solidFill>
              </a:rPr>
              <a:t>designs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64925" y="4821210"/>
            <a:ext cx="3615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   </a:t>
            </a:r>
            <a:r>
              <a:rPr lang="en-US" dirty="0" smtClean="0">
                <a:solidFill>
                  <a:srgbClr val="FF0000"/>
                </a:solidFill>
              </a:rPr>
              <a:t>work  for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76553" y="4872289"/>
            <a:ext cx="3615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   </a:t>
            </a:r>
            <a:r>
              <a:rPr lang="en-US" dirty="0" smtClean="0">
                <a:solidFill>
                  <a:srgbClr val="FF0000"/>
                </a:solidFill>
              </a:rPr>
              <a:t>construction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33545" y="3862099"/>
            <a:ext cx="3615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   </a:t>
            </a:r>
            <a:r>
              <a:rPr lang="en-US" dirty="0" smtClean="0">
                <a:solidFill>
                  <a:srgbClr val="FF0000"/>
                </a:solidFill>
              </a:rPr>
              <a:t>work  for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17229" y="3916959"/>
            <a:ext cx="3615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   </a:t>
            </a:r>
            <a:r>
              <a:rPr lang="en-US" dirty="0" smtClean="0">
                <a:solidFill>
                  <a:srgbClr val="FF0000"/>
                </a:solidFill>
              </a:rPr>
              <a:t>salesman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61545" y="4369084"/>
            <a:ext cx="36155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   </a:t>
            </a:r>
            <a:r>
              <a:rPr lang="en-US" dirty="0" smtClean="0">
                <a:solidFill>
                  <a:srgbClr val="FF0000"/>
                </a:solidFill>
              </a:rPr>
              <a:t>sell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17040" y="538480"/>
            <a:ext cx="8168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these sentences. Use the words from the box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ая прямоугольная выноска 2"/>
          <p:cNvSpPr/>
          <p:nvPr/>
        </p:nvSpPr>
        <p:spPr>
          <a:xfrm>
            <a:off x="1196428" y="3971477"/>
            <a:ext cx="10040532" cy="2287095"/>
          </a:xfrm>
          <a:prstGeom prst="wedgeRoundRectCallout">
            <a:avLst>
              <a:gd name="adj1" fmla="val -40583"/>
              <a:gd name="adj2" fmla="val 67259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Now it is your turn to speak about your job.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136768" y="1142342"/>
            <a:ext cx="53291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service, salesman, construction, work for, buy, manage, sell, design.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455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7600" y="428978"/>
            <a:ext cx="10871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the chart of countries and nationalities below using the words from the box.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779404"/>
              </p:ext>
            </p:extLst>
          </p:nvPr>
        </p:nvGraphicFramePr>
        <p:xfrm>
          <a:off x="575734" y="1426271"/>
          <a:ext cx="940138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01386">
                  <a:extLst>
                    <a:ext uri="{9D8B030D-6E8A-4147-A177-3AD203B41FA5}">
                      <a16:colId xmlns:a16="http://schemas.microsoft.com/office/drawing/2014/main" val="17796921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Uzbek  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Germany     Kuwait    Greek     China      Turkish    French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7346002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005934"/>
              </p:ext>
            </p:extLst>
          </p:nvPr>
        </p:nvGraphicFramePr>
        <p:xfrm>
          <a:off x="468488" y="2085216"/>
          <a:ext cx="11317675" cy="426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3535">
                  <a:extLst>
                    <a:ext uri="{9D8B030D-6E8A-4147-A177-3AD203B41FA5}">
                      <a16:colId xmlns:a16="http://schemas.microsoft.com/office/drawing/2014/main" val="1892618012"/>
                    </a:ext>
                  </a:extLst>
                </a:gridCol>
                <a:gridCol w="2263535">
                  <a:extLst>
                    <a:ext uri="{9D8B030D-6E8A-4147-A177-3AD203B41FA5}">
                      <a16:colId xmlns:a16="http://schemas.microsoft.com/office/drawing/2014/main" val="287712103"/>
                    </a:ext>
                  </a:extLst>
                </a:gridCol>
                <a:gridCol w="2263535">
                  <a:extLst>
                    <a:ext uri="{9D8B030D-6E8A-4147-A177-3AD203B41FA5}">
                      <a16:colId xmlns:a16="http://schemas.microsoft.com/office/drawing/2014/main" val="3683978095"/>
                    </a:ext>
                  </a:extLst>
                </a:gridCol>
                <a:gridCol w="2263535">
                  <a:extLst>
                    <a:ext uri="{9D8B030D-6E8A-4147-A177-3AD203B41FA5}">
                      <a16:colId xmlns:a16="http://schemas.microsoft.com/office/drawing/2014/main" val="1484933414"/>
                    </a:ext>
                  </a:extLst>
                </a:gridCol>
                <a:gridCol w="2263535">
                  <a:extLst>
                    <a:ext uri="{9D8B030D-6E8A-4147-A177-3AD203B41FA5}">
                      <a16:colId xmlns:a16="http://schemas.microsoft.com/office/drawing/2014/main" val="1551928779"/>
                    </a:ext>
                  </a:extLst>
                </a:gridCol>
              </a:tblGrid>
              <a:tr h="68589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Country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Nationality</a:t>
                      </a:r>
                    </a:p>
                    <a:p>
                      <a:pPr algn="ctr"/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-an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Nationality</a:t>
                      </a: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-ese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Nationality</a:t>
                      </a: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en-US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Nationality</a:t>
                      </a:r>
                      <a:endParaRPr lang="ru-RU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other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2020088"/>
                  </a:ext>
                </a:extLst>
              </a:tr>
              <a:tr h="398125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Uzbekistan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3305188"/>
                  </a:ext>
                </a:extLst>
              </a:tr>
              <a:tr h="480400">
                <a:tc>
                  <a:txBody>
                    <a:bodyPr/>
                    <a:lstStyle/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German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2522854"/>
                  </a:ext>
                </a:extLst>
              </a:tr>
              <a:tr h="469481">
                <a:tc>
                  <a:txBody>
                    <a:bodyPr/>
                    <a:lstStyle/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Chinese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6308854"/>
                  </a:ext>
                </a:extLst>
              </a:tr>
              <a:tr h="447644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Turkey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141714"/>
                  </a:ext>
                </a:extLst>
              </a:tr>
              <a:tr h="685895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France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2198853"/>
                  </a:ext>
                </a:extLst>
              </a:tr>
              <a:tr h="383227">
                <a:tc>
                  <a:txBody>
                    <a:bodyPr/>
                    <a:lstStyle/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Kuwaiti 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3790916"/>
                  </a:ext>
                </a:extLst>
              </a:tr>
              <a:tr h="685895">
                <a:tc>
                  <a:txBody>
                    <a:bodyPr/>
                    <a:lstStyle/>
                    <a:p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Greece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-----------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294170"/>
                  </a:ext>
                </a:extLst>
              </a:tr>
            </a:tbl>
          </a:graphicData>
        </a:graphic>
      </p:graphicFrame>
      <p:sp>
        <p:nvSpPr>
          <p:cNvPr id="11" name="4-конечная звезда 10"/>
          <p:cNvSpPr/>
          <p:nvPr/>
        </p:nvSpPr>
        <p:spPr>
          <a:xfrm>
            <a:off x="1202268" y="3850073"/>
            <a:ext cx="259644" cy="231385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4-конечная звезда 16"/>
          <p:cNvSpPr/>
          <p:nvPr/>
        </p:nvSpPr>
        <p:spPr>
          <a:xfrm>
            <a:off x="1196623" y="3416943"/>
            <a:ext cx="259644" cy="231385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4-конечная звезда 17"/>
          <p:cNvSpPr/>
          <p:nvPr/>
        </p:nvSpPr>
        <p:spPr>
          <a:xfrm>
            <a:off x="10572046" y="2875863"/>
            <a:ext cx="259644" cy="231385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4-конечная звезда 18"/>
          <p:cNvSpPr/>
          <p:nvPr/>
        </p:nvSpPr>
        <p:spPr>
          <a:xfrm>
            <a:off x="7834489" y="4328396"/>
            <a:ext cx="259644" cy="231385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4-конечная звезда 19"/>
          <p:cNvSpPr/>
          <p:nvPr/>
        </p:nvSpPr>
        <p:spPr>
          <a:xfrm>
            <a:off x="10701868" y="4711527"/>
            <a:ext cx="259644" cy="231385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4-конечная звезда 20"/>
          <p:cNvSpPr/>
          <p:nvPr/>
        </p:nvSpPr>
        <p:spPr>
          <a:xfrm>
            <a:off x="1196623" y="5443317"/>
            <a:ext cx="259644" cy="231385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4-конечная звезда 21"/>
          <p:cNvSpPr/>
          <p:nvPr/>
        </p:nvSpPr>
        <p:spPr>
          <a:xfrm>
            <a:off x="10701868" y="5952086"/>
            <a:ext cx="259644" cy="231385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247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10762" y="404448"/>
            <a:ext cx="1164379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Use the verb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describe people: 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Mansur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Umarov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CEO of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Success Ltd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He 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Uzbek. He 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married.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397884"/>
              </p:ext>
            </p:extLst>
          </p:nvPr>
        </p:nvGraphicFramePr>
        <p:xfrm>
          <a:off x="1756552" y="2154438"/>
          <a:ext cx="8127999" cy="249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7975367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89622687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7303488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Pronoun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To be 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Nationality 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46531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am/ am not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Uzbek</a:t>
                      </a:r>
                      <a:endParaRPr lang="ru-RU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42087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</a:t>
                      </a:r>
                    </a:p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 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are/ are not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91664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He/she/it 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is / is not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851324"/>
                  </a:ext>
                </a:extLst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649608"/>
              </p:ext>
            </p:extLst>
          </p:nvPr>
        </p:nvGraphicFramePr>
        <p:xfrm>
          <a:off x="733262" y="5501651"/>
          <a:ext cx="10972797" cy="106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078">
                  <a:extLst>
                    <a:ext uri="{9D8B030D-6E8A-4147-A177-3AD203B41FA5}">
                      <a16:colId xmlns:a16="http://schemas.microsoft.com/office/drawing/2014/main" val="3418627329"/>
                    </a:ext>
                  </a:extLst>
                </a:gridCol>
                <a:gridCol w="2854960">
                  <a:extLst>
                    <a:ext uri="{9D8B030D-6E8A-4147-A177-3AD203B41FA5}">
                      <a16:colId xmlns:a16="http://schemas.microsoft.com/office/drawing/2014/main" val="4232722733"/>
                    </a:ext>
                  </a:extLst>
                </a:gridCol>
                <a:gridCol w="4937759">
                  <a:extLst>
                    <a:ext uri="{9D8B030D-6E8A-4147-A177-3AD203B41FA5}">
                      <a16:colId xmlns:a16="http://schemas.microsoft.com/office/drawing/2014/main" val="1542703834"/>
                    </a:ext>
                  </a:extLst>
                </a:gridCol>
              </a:tblGrid>
              <a:tr h="902546"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I’m from </a:t>
                      </a:r>
                      <a:r>
                        <a:rPr lang="en-US" sz="32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Britain</a:t>
                      </a:r>
                      <a:r>
                        <a:rPr lang="en-US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r>
                        <a:rPr lang="en-US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I’m from </a:t>
                      </a:r>
                      <a:r>
                        <a:rPr lang="en-US" sz="32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Asia</a:t>
                      </a:r>
                      <a:r>
                        <a:rPr lang="en-US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I’m </a:t>
                      </a:r>
                      <a:r>
                        <a:rPr lang="en-US" sz="32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British</a:t>
                      </a:r>
                      <a:r>
                        <a:rPr lang="en-US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r>
                        <a:rPr lang="en-US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I’m </a:t>
                      </a:r>
                      <a:r>
                        <a:rPr lang="en-US" sz="32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Asian</a:t>
                      </a:r>
                      <a:r>
                        <a:rPr lang="en-US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32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a </a:t>
                      </a:r>
                      <a:r>
                        <a:rPr lang="en-US" sz="32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British</a:t>
                      </a:r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company</a:t>
                      </a:r>
                      <a:r>
                        <a:rPr lang="en-US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r>
                        <a:rPr lang="en-US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It’s </a:t>
                      </a:r>
                      <a:r>
                        <a:rPr lang="en-US" sz="32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 </a:t>
                      </a:r>
                      <a:r>
                        <a:rPr lang="en-US" sz="3200" i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Asian </a:t>
                      </a:r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company</a:t>
                      </a:r>
                      <a:r>
                        <a:rPr lang="en-US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5546698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953810" y="4895684"/>
            <a:ext cx="82092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can talk about nationality in different ways.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63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57424" y="650240"/>
            <a:ext cx="9071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Choose the correct word in 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italics.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9280" y="1388134"/>
            <a:ext cx="109931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We’re </a:t>
            </a:r>
            <a:r>
              <a:rPr lang="en-US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Britain/British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but we live in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China/Chinese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AutoNum type="arabicPeriod"/>
            </a:pP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a lot of 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USA/American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workers in Hong Kong.</a:t>
            </a:r>
          </a:p>
          <a:p>
            <a:pPr marL="342900" indent="-342900">
              <a:buAutoNum type="arabicPeriod"/>
            </a:pP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am from </a:t>
            </a:r>
            <a:r>
              <a:rPr lang="en-US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Uzbekistan/Uzbek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I live in Tashkent. </a:t>
            </a:r>
          </a:p>
          <a:p>
            <a:pPr marL="342900" indent="-342900">
              <a:buAutoNum type="arabicPeriod"/>
            </a:pP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 of our employees are in </a:t>
            </a:r>
            <a:r>
              <a:rPr lang="en-US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Russia/Russian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on a project.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Is this your first visit to </a:t>
            </a:r>
            <a:r>
              <a:rPr lang="en-US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Kuwait/Kuwaiti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95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6822" y="634436"/>
            <a:ext cx="9852377" cy="494453"/>
          </a:xfrm>
        </p:spPr>
        <p:txBody>
          <a:bodyPr/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John Devlin and Rob Shaw meet at a conference. Complete the conversation with the correct form of to be.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014570" y="1488866"/>
            <a:ext cx="7438550" cy="4962734"/>
          </a:xfrm>
        </p:spPr>
        <p:txBody>
          <a:bodyPr>
            <a:no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John: _____ you Rob Shaw?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Rob: Yes. I ______.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John: Hi. I_____ John Devlin. I’m with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Karlsco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Rob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Hi, John.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_____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Karlsco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 American company?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John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No, it _____ a German company. You _____ with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Retcop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aren’t you?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Rob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Yes, I _____ . _____ you an engineer?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John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No, I _____. I _____ a sales manager.</a:t>
            </a:r>
          </a:p>
        </p:txBody>
      </p:sp>
      <p:pic>
        <p:nvPicPr>
          <p:cNvPr id="8" name="01 U1_L1_P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783572" y="2929046"/>
            <a:ext cx="609600" cy="609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53840" y="5234186"/>
            <a:ext cx="853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Are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53840" y="5750560"/>
            <a:ext cx="853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am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4960" y="5768946"/>
            <a:ext cx="975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am not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54960" y="5219626"/>
            <a:ext cx="853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am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58160" y="4254336"/>
            <a:ext cx="65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498080" y="4267200"/>
            <a:ext cx="853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are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81680" y="3233846"/>
            <a:ext cx="853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854960" y="2744380"/>
            <a:ext cx="853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am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76880" y="2163056"/>
            <a:ext cx="853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am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01520" y="1645920"/>
            <a:ext cx="853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Are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57920" y="2163056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Press on the sign to listen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8044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7" dur="9150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362" y="1220659"/>
            <a:ext cx="11639282" cy="52677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81200" y="396240"/>
            <a:ext cx="8239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Look at the pictures and say as in the example.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658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510" y="2152087"/>
            <a:ext cx="9887761" cy="34673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25032" y="2148488"/>
            <a:ext cx="725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in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97973" y="4850525"/>
            <a:ext cx="725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in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42442" y="4377559"/>
            <a:ext cx="725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in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92894" y="3927319"/>
            <a:ext cx="725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in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92894" y="3477079"/>
            <a:ext cx="725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in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50245" y="3038477"/>
            <a:ext cx="725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at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21421" y="2568777"/>
            <a:ext cx="725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on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12624" y="477379"/>
            <a:ext cx="8128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these sentences with “in”, “at” or “ on”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056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5611279"/>
              </p:ext>
            </p:extLst>
          </p:nvPr>
        </p:nvGraphicFramePr>
        <p:xfrm>
          <a:off x="1282262" y="499134"/>
          <a:ext cx="4918503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5389">
                  <a:extLst>
                    <a:ext uri="{9D8B030D-6E8A-4147-A177-3AD203B41FA5}">
                      <a16:colId xmlns:a16="http://schemas.microsoft.com/office/drawing/2014/main" val="3294479497"/>
                    </a:ext>
                  </a:extLst>
                </a:gridCol>
                <a:gridCol w="1013971">
                  <a:extLst>
                    <a:ext uri="{9D8B030D-6E8A-4147-A177-3AD203B41FA5}">
                      <a16:colId xmlns:a16="http://schemas.microsoft.com/office/drawing/2014/main" val="780511810"/>
                    </a:ext>
                  </a:extLst>
                </a:gridCol>
                <a:gridCol w="1467590">
                  <a:extLst>
                    <a:ext uri="{9D8B030D-6E8A-4147-A177-3AD203B41FA5}">
                      <a16:colId xmlns:a16="http://schemas.microsoft.com/office/drawing/2014/main" val="1611766815"/>
                    </a:ext>
                  </a:extLst>
                </a:gridCol>
                <a:gridCol w="1351553">
                  <a:extLst>
                    <a:ext uri="{9D8B030D-6E8A-4147-A177-3AD203B41FA5}">
                      <a16:colId xmlns:a16="http://schemas.microsoft.com/office/drawing/2014/main" val="3722508198"/>
                    </a:ext>
                  </a:extLst>
                </a:gridCol>
              </a:tblGrid>
              <a:tr h="984243">
                <a:tc rowSpan="2">
                  <a:txBody>
                    <a:bodyPr/>
                    <a:lstStyle/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Where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does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</a:t>
                      </a: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she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work?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0357823"/>
                  </a:ext>
                </a:extLst>
              </a:tr>
              <a:tr h="57023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644034"/>
                  </a:ext>
                </a:extLst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9515506"/>
              </p:ext>
            </p:extLst>
          </p:nvPr>
        </p:nvGraphicFramePr>
        <p:xfrm>
          <a:off x="6319521" y="410881"/>
          <a:ext cx="5612551" cy="201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3119">
                  <a:extLst>
                    <a:ext uri="{9D8B030D-6E8A-4147-A177-3AD203B41FA5}">
                      <a16:colId xmlns:a16="http://schemas.microsoft.com/office/drawing/2014/main" val="2807545031"/>
                    </a:ext>
                  </a:extLst>
                </a:gridCol>
                <a:gridCol w="1589770">
                  <a:extLst>
                    <a:ext uri="{9D8B030D-6E8A-4147-A177-3AD203B41FA5}">
                      <a16:colId xmlns:a16="http://schemas.microsoft.com/office/drawing/2014/main" val="1242475199"/>
                    </a:ext>
                  </a:extLst>
                </a:gridCol>
                <a:gridCol w="3189662">
                  <a:extLst>
                    <a:ext uri="{9D8B030D-6E8A-4147-A177-3AD203B41FA5}">
                      <a16:colId xmlns:a16="http://schemas.microsoft.com/office/drawing/2014/main" val="2573843676"/>
                    </a:ext>
                  </a:extLst>
                </a:gridCol>
              </a:tblGrid>
              <a:tr h="904312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 </a:t>
                      </a: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She 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works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a shop.</a:t>
                      </a: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 head office.</a:t>
                      </a: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Shanghai.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3288170"/>
                  </a:ext>
                </a:extLst>
              </a:tr>
              <a:tr h="6260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work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0404794"/>
                  </a:ext>
                </a:extLst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467478"/>
              </p:ext>
            </p:extLst>
          </p:nvPr>
        </p:nvGraphicFramePr>
        <p:xfrm>
          <a:off x="1964418" y="2439694"/>
          <a:ext cx="812800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99996788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66447661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09962357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284209046"/>
                    </a:ext>
                  </a:extLst>
                </a:gridCol>
              </a:tblGrid>
              <a:tr h="370840">
                <a:tc rowSpan="3">
                  <a:txBody>
                    <a:bodyPr/>
                    <a:lstStyle/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Which department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you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work in?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228452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does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he/she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35385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they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1875465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22961" y="4417108"/>
            <a:ext cx="109931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work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production department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We make the company’s products.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 works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training department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She organizes training courses.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work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the sales department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They sell the company’s products.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6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47446" y="786558"/>
            <a:ext cx="8124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Read and practice introducing yourself.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82262" y="1595120"/>
            <a:ext cx="90098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Laura Miles</a:t>
            </a: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Hi. I’m from Sydney. I work in the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Shawcross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office in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Australia. I am a  manager in the finance department. I have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lots of good ideas. I am a member of three other teams. I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usually play sport after work and at the weekend.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778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82262" y="368433"/>
            <a:ext cx="104311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 </a:t>
            </a:r>
            <a:r>
              <a:rPr 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1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this information about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Maristella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with short forms of the  verb 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514" y="2165768"/>
            <a:ext cx="115011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My name ……(1)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Maristella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 ……(2)  Brazilian and I …… (3) from Sao Paulo. I ……(4)  a research analyst for an investment bank in New York. I …… (5) married with two children, a boy and a girl. They ……(6)  at high school in Scarsdale. My husband ……(7) American and he ……(8) a doctor. My sister ……(9) in New York, too. She ……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10)  a student at Columbia University. We ……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11)  all interested in sports and movies.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My son ……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12) a good tennis player.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19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05405" y="326555"/>
            <a:ext cx="103905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 Task 2 Match the departments 1-8 with the definitions a-h.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9071664"/>
              </p:ext>
            </p:extLst>
          </p:nvPr>
        </p:nvGraphicFramePr>
        <p:xfrm>
          <a:off x="1282262" y="1049471"/>
          <a:ext cx="10390554" cy="542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0981">
                  <a:extLst>
                    <a:ext uri="{9D8B030D-6E8A-4147-A177-3AD203B41FA5}">
                      <a16:colId xmlns:a16="http://schemas.microsoft.com/office/drawing/2014/main" val="2659733804"/>
                    </a:ext>
                  </a:extLst>
                </a:gridCol>
                <a:gridCol w="7439573">
                  <a:extLst>
                    <a:ext uri="{9D8B030D-6E8A-4147-A177-3AD203B41FA5}">
                      <a16:colId xmlns:a16="http://schemas.microsoft.com/office/drawing/2014/main" val="983380576"/>
                    </a:ext>
                  </a:extLst>
                </a:gridCol>
              </a:tblGrid>
              <a:tr h="501352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Marketing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a. makes products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1877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2.IT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b. sells to customers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3207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3.Production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c. buys products or services for the company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0567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4.Finance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d. deals with the company’s accounts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43823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Buying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e. hires new employees and organizes training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492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6.Sales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f. maintains the company’s computer systems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46315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7.Human Resources (HR)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g. invents and develops new products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24291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8.Research and Development (R&amp;D)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h. promotes products or services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74210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836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82262" y="1029503"/>
            <a:ext cx="9875520" cy="4380697"/>
          </a:xfrm>
        </p:spPr>
        <p:txBody>
          <a:bodyPr>
            <a:normAutofit fontScale="90000"/>
          </a:bodyPr>
          <a:lstStyle/>
          <a:p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br>
              <a:rPr lang="en-US" sz="3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Bill </a:t>
            </a:r>
            <a:r>
              <a:rPr lang="en-US" sz="31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Mascull</a:t>
            </a:r>
            <a: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Business Vocabulary in use. Elementary to pre-intermediate,  Cambridge University Press, </a:t>
            </a:r>
            <a:r>
              <a:rPr lang="en-US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2010</a:t>
            </a:r>
            <a: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Irene </a:t>
            </a:r>
            <a:r>
              <a:rPr lang="en-US" sz="31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Barrall</a:t>
            </a:r>
            <a: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Nikolas </a:t>
            </a:r>
            <a:r>
              <a:rPr lang="en-US" sz="31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Barrall</a:t>
            </a:r>
            <a: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Intelligent Business. Elementary. Skills book, Pearson Longman, </a:t>
            </a:r>
            <a:r>
              <a:rPr lang="en-US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2008</a:t>
            </a:r>
            <a: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31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Christine Johnson. Intelligent </a:t>
            </a:r>
            <a:r>
              <a:rPr lang="en-US" sz="31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Business.Elementary.Course</a:t>
            </a:r>
            <a:r>
              <a:rPr lang="en-US" sz="3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book, Pearson Education Limited, 2010.</a:t>
            </a:r>
            <a: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0509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9734" y="2098040"/>
            <a:ext cx="8788399" cy="1356360"/>
          </a:xfrm>
        </p:spPr>
        <p:txBody>
          <a:bodyPr>
            <a:normAutofit/>
          </a:bodyPr>
          <a:lstStyle/>
          <a:p>
            <a:r>
              <a:rPr lang="en-US" dirty="0" smtClean="0"/>
              <a:t>THANK YOU FOR ATTENTION.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62" y="296742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8087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TM03457444[[fn=Базис]]</Template>
  <TotalTime>1119</TotalTime>
  <Words>1320</Words>
  <Application>Microsoft Office PowerPoint</Application>
  <PresentationFormat>Широкоэкранный</PresentationFormat>
  <Paragraphs>326</Paragraphs>
  <Slides>22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Arial</vt:lpstr>
      <vt:lpstr>Corbel</vt:lpstr>
      <vt:lpstr>Times New Roman</vt:lpstr>
      <vt:lpstr>Базис</vt:lpstr>
      <vt:lpstr>Презентация PowerPoint</vt:lpstr>
      <vt:lpstr>Outline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John Devlin and Rob Shaw meet at a conference. Complete the conversation with the correct form of to be.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References  1. Bill Mascull, Business Vocabulary in use. Elementary to pre-intermediate,  Cambridge University Press, 2010 2. Irene Barrall, Nikolas Barrall, Intelligent Business. Elementary. Skills book, Pearson Longman, 2008 3. Christine Johnson. Intelligent Business.Elementary.Course book, Pearson Education Limited, 2010.  </vt:lpstr>
      <vt:lpstr>THANK YOU FOR ATTENTION.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Graduate school of business and entrepreneurship</dc:title>
  <dc:creator>Nasiba Valiyeva</dc:creator>
  <cp:lastModifiedBy>Nasiba Valiyeva</cp:lastModifiedBy>
  <cp:revision>108</cp:revision>
  <dcterms:created xsi:type="dcterms:W3CDTF">2021-04-06T09:48:42Z</dcterms:created>
  <dcterms:modified xsi:type="dcterms:W3CDTF">2021-11-19T06:26:46Z</dcterms:modified>
</cp:coreProperties>
</file>