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72" r:id="rId3"/>
    <p:sldId id="257" r:id="rId4"/>
    <p:sldId id="261" r:id="rId5"/>
    <p:sldId id="276" r:id="rId6"/>
    <p:sldId id="263" r:id="rId7"/>
    <p:sldId id="262" r:id="rId8"/>
    <p:sldId id="265" r:id="rId9"/>
    <p:sldId id="270" r:id="rId10"/>
    <p:sldId id="260" r:id="rId11"/>
    <p:sldId id="273" r:id="rId12"/>
    <p:sldId id="259" r:id="rId13"/>
    <p:sldId id="274" r:id="rId14"/>
    <p:sldId id="264" r:id="rId15"/>
    <p:sldId id="269" r:id="rId16"/>
    <p:sldId id="271" r:id="rId17"/>
    <p:sldId id="275" r:id="rId18"/>
    <p:sldId id="267" r:id="rId19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0A15C55-8517-42AA-B614-E9B94910E393}" styleName="Средний стиль 2 —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88" d="100"/>
          <a:sy n="88" d="100"/>
        </p:scale>
        <p:origin x="57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0A4445CD-6423-45E3-A402-72B469DB5236}" type="doc">
      <dgm:prSet loTypeId="urn:microsoft.com/office/officeart/2005/8/layout/pyramid1" loCatId="pyramid" qsTypeId="urn:microsoft.com/office/officeart/2005/8/quickstyle/simple1" qsCatId="simple" csTypeId="urn:microsoft.com/office/officeart/2005/8/colors/accent1_2" csCatId="accent1" phldr="1"/>
      <dgm:spPr/>
    </dgm:pt>
    <dgm:pt modelId="{2A399A08-7466-4253-9BFD-AA80CF71BAFE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1400" dirty="0" smtClean="0">
            <a:latin typeface="Calibri" panose="020F0502020204030204" pitchFamily="34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1400" dirty="0" smtClean="0">
            <a:latin typeface="Calibri" panose="020F0502020204030204" pitchFamily="34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1400" dirty="0" smtClean="0">
            <a:latin typeface="Calibri" panose="020F0502020204030204" pitchFamily="34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2400" dirty="0" smtClean="0"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full-time job</a:t>
          </a:r>
          <a:endParaRPr lang="ru-RU" sz="2400" dirty="0" smtClean="0"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part-time job</a:t>
          </a:r>
          <a:endParaRPr lang="ru-RU" sz="2400" dirty="0" smtClean="0"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pPr defTabSz="800100">
            <a:spcBef>
              <a:spcPct val="0"/>
            </a:spcBef>
          </a:pPr>
          <a:endParaRPr lang="ru-RU" sz="1400" dirty="0"/>
        </a:p>
      </dgm:t>
    </dgm:pt>
    <dgm:pt modelId="{D6C39E12-17C2-4F01-B27C-CAC6DB290AE5}" type="parTrans" cxnId="{FCD3BFF5-DF29-4CAC-80A1-C1EFF7864965}">
      <dgm:prSet/>
      <dgm:spPr/>
      <dgm:t>
        <a:bodyPr/>
        <a:lstStyle/>
        <a:p>
          <a:endParaRPr lang="ru-RU"/>
        </a:p>
      </dgm:t>
    </dgm:pt>
    <dgm:pt modelId="{353E3106-3F4C-4DD5-8C53-74FF8B1835E9}" type="sibTrans" cxnId="{FCD3BFF5-DF29-4CAC-80A1-C1EFF7864965}">
      <dgm:prSet/>
      <dgm:spPr/>
      <dgm:t>
        <a:bodyPr/>
        <a:lstStyle/>
        <a:p>
          <a:endParaRPr lang="ru-RU"/>
        </a:p>
      </dgm:t>
    </dgm:pt>
    <dgm:pt modelId="{49541732-B6D1-45CF-B2F2-EE13DB384C21}">
      <dgm:prSet phldrT="[Текст]" custT="1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1400" dirty="0" smtClean="0">
            <a:latin typeface="Calibri" panose="020F0502020204030204" pitchFamily="34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work for 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permanent job</a:t>
          </a:r>
          <a:endParaRPr lang="ru-RU" sz="2400" dirty="0" smtClean="0"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pPr marL="0" marR="0" indent="0" defTabSz="16002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 do overtime </a:t>
          </a:r>
          <a:endParaRPr lang="ru-RU" sz="2400" dirty="0" smtClean="0"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pPr marL="0" marR="0" indent="0" defTabSz="16002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temporary work</a:t>
          </a:r>
        </a:p>
        <a:p>
          <a:pPr marL="0" marR="0" indent="0" defTabSz="16002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make redundant</a:t>
          </a:r>
          <a:endParaRPr lang="ru-RU" sz="2400" dirty="0" smtClean="0"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pPr defTabSz="1600200">
            <a:spcBef>
              <a:spcPct val="0"/>
            </a:spcBef>
          </a:pPr>
          <a:endParaRPr lang="ru-RU" sz="1400" dirty="0"/>
        </a:p>
      </dgm:t>
    </dgm:pt>
    <dgm:pt modelId="{5A27120A-8DAB-497D-852F-A10A3FB8A52C}" type="parTrans" cxnId="{BD5A4125-E2F9-4F5D-9AB8-F8438EC67B7E}">
      <dgm:prSet/>
      <dgm:spPr/>
      <dgm:t>
        <a:bodyPr/>
        <a:lstStyle/>
        <a:p>
          <a:endParaRPr lang="ru-RU"/>
        </a:p>
      </dgm:t>
    </dgm:pt>
    <dgm:pt modelId="{EFEE6CA6-6AAD-4D57-AEC0-D680F7239741}" type="sibTrans" cxnId="{BD5A4125-E2F9-4F5D-9AB8-F8438EC67B7E}">
      <dgm:prSet/>
      <dgm:spPr/>
      <dgm:t>
        <a:bodyPr/>
        <a:lstStyle/>
        <a:p>
          <a:endParaRPr lang="ru-RU"/>
        </a:p>
      </dgm:t>
    </dgm:pt>
    <dgm:pt modelId="{09BBBCE1-09D0-4B17-B33F-FE3DA43049B9}">
      <dgm:prSet phldrT="[Текст]" custT="1"/>
      <dgm:spPr/>
      <dgm:t>
        <a:bodyPr/>
        <a:lstStyle/>
        <a:p>
          <a:pPr marL="0" marR="0" indent="0" defTabSz="8001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2400" dirty="0" smtClean="0"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pPr marL="0" marR="0" indent="0" defTabSz="8001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employees    dismiss / fire</a:t>
          </a:r>
          <a:endParaRPr lang="en-US" sz="24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marR="0" indent="0" defTabSz="8001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colleagues      suppliers        </a:t>
          </a:r>
          <a:r>
            <a:rPr lang="en-US" sz="2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retire</a:t>
          </a:r>
          <a:endParaRPr lang="ru-RU" sz="2400" dirty="0" smtClean="0"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pPr marL="0" marR="0" indent="0" defTabSz="8001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contract              pension             employer</a:t>
          </a:r>
          <a:endParaRPr lang="ru-RU" sz="2400" dirty="0" smtClean="0"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pPr defTabSz="2889250">
            <a:spcBef>
              <a:spcPct val="0"/>
            </a:spcBef>
          </a:pPr>
          <a:endParaRPr lang="ru-RU" sz="2000" dirty="0"/>
        </a:p>
      </dgm:t>
    </dgm:pt>
    <dgm:pt modelId="{1013C23A-4D69-48B2-883E-B64BD22CBA31}" type="sibTrans" cxnId="{5246CB88-9085-4D34-8F73-5377FCBF7319}">
      <dgm:prSet/>
      <dgm:spPr/>
      <dgm:t>
        <a:bodyPr/>
        <a:lstStyle/>
        <a:p>
          <a:endParaRPr lang="ru-RU"/>
        </a:p>
      </dgm:t>
    </dgm:pt>
    <dgm:pt modelId="{5BEDEFEE-37EF-4D87-BB2C-5382E4ED613A}" type="parTrans" cxnId="{5246CB88-9085-4D34-8F73-5377FCBF7319}">
      <dgm:prSet/>
      <dgm:spPr/>
      <dgm:t>
        <a:bodyPr/>
        <a:lstStyle/>
        <a:p>
          <a:endParaRPr lang="ru-RU"/>
        </a:p>
      </dgm:t>
    </dgm:pt>
    <dgm:pt modelId="{81EAF477-F428-4960-8D71-A2A028FA8347}" type="pres">
      <dgm:prSet presAssocID="{0A4445CD-6423-45E3-A402-72B469DB5236}" presName="Name0" presStyleCnt="0">
        <dgm:presLayoutVars>
          <dgm:dir/>
          <dgm:animLvl val="lvl"/>
          <dgm:resizeHandles val="exact"/>
        </dgm:presLayoutVars>
      </dgm:prSet>
      <dgm:spPr/>
    </dgm:pt>
    <dgm:pt modelId="{CADEC015-79F9-47A1-A7FD-96F42B7F78F4}" type="pres">
      <dgm:prSet presAssocID="{2A399A08-7466-4253-9BFD-AA80CF71BAFE}" presName="Name8" presStyleCnt="0"/>
      <dgm:spPr/>
    </dgm:pt>
    <dgm:pt modelId="{8C994EC2-7EF9-42E3-B1A3-C9BF2AB9D044}" type="pres">
      <dgm:prSet presAssocID="{2A399A08-7466-4253-9BFD-AA80CF71BAFE}" presName="level" presStyleLbl="node1" presStyleIdx="0" presStyleCnt="3" custScaleY="10014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547EA00-4327-4130-99D3-BF57BC84E435}" type="pres">
      <dgm:prSet presAssocID="{2A399A08-7466-4253-9BFD-AA80CF71BAFE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37A0CF-3674-4A7A-87F6-D641B696A921}" type="pres">
      <dgm:prSet presAssocID="{49541732-B6D1-45CF-B2F2-EE13DB384C21}" presName="Name8" presStyleCnt="0"/>
      <dgm:spPr/>
    </dgm:pt>
    <dgm:pt modelId="{AB775B79-AB48-4F95-A6FB-0217695F47F2}" type="pres">
      <dgm:prSet presAssocID="{49541732-B6D1-45CF-B2F2-EE13DB384C21}" presName="level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E621C8-1827-4D3D-8AFF-09573D0C1068}" type="pres">
      <dgm:prSet presAssocID="{49541732-B6D1-45CF-B2F2-EE13DB384C21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92C60C7-A580-4BCB-9184-4CBED392986D}" type="pres">
      <dgm:prSet presAssocID="{09BBBCE1-09D0-4B17-B33F-FE3DA43049B9}" presName="Name8" presStyleCnt="0"/>
      <dgm:spPr/>
    </dgm:pt>
    <dgm:pt modelId="{B4E6E592-1DD9-4B11-B7DA-2AC7A1BA7D1C}" type="pres">
      <dgm:prSet presAssocID="{09BBBCE1-09D0-4B17-B33F-FE3DA43049B9}" presName="level" presStyleLbl="node1" presStyleIdx="2" presStyleCnt="3" custLinFactNeighborY="-1125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CD10287-4DCE-45E8-BB43-2D104FD0CAE1}" type="pres">
      <dgm:prSet presAssocID="{09BBBCE1-09D0-4B17-B33F-FE3DA43049B9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E924E243-0628-490D-B0B5-0DC041CBD08B}" type="presOf" srcId="{49541732-B6D1-45CF-B2F2-EE13DB384C21}" destId="{55E621C8-1827-4D3D-8AFF-09573D0C1068}" srcOrd="1" destOrd="0" presId="urn:microsoft.com/office/officeart/2005/8/layout/pyramid1"/>
    <dgm:cxn modelId="{5246CB88-9085-4D34-8F73-5377FCBF7319}" srcId="{0A4445CD-6423-45E3-A402-72B469DB5236}" destId="{09BBBCE1-09D0-4B17-B33F-FE3DA43049B9}" srcOrd="2" destOrd="0" parTransId="{5BEDEFEE-37EF-4D87-BB2C-5382E4ED613A}" sibTransId="{1013C23A-4D69-48B2-883E-B64BD22CBA31}"/>
    <dgm:cxn modelId="{15CE9C67-94D4-47F4-B77B-FFB0EC899998}" type="presOf" srcId="{09BBBCE1-09D0-4B17-B33F-FE3DA43049B9}" destId="{B4E6E592-1DD9-4B11-B7DA-2AC7A1BA7D1C}" srcOrd="0" destOrd="0" presId="urn:microsoft.com/office/officeart/2005/8/layout/pyramid1"/>
    <dgm:cxn modelId="{452D8A3E-AEE7-475E-B5CA-6B582E8E3D21}" type="presOf" srcId="{0A4445CD-6423-45E3-A402-72B469DB5236}" destId="{81EAF477-F428-4960-8D71-A2A028FA8347}" srcOrd="0" destOrd="0" presId="urn:microsoft.com/office/officeart/2005/8/layout/pyramid1"/>
    <dgm:cxn modelId="{FCD3BFF5-DF29-4CAC-80A1-C1EFF7864965}" srcId="{0A4445CD-6423-45E3-A402-72B469DB5236}" destId="{2A399A08-7466-4253-9BFD-AA80CF71BAFE}" srcOrd="0" destOrd="0" parTransId="{D6C39E12-17C2-4F01-B27C-CAC6DB290AE5}" sibTransId="{353E3106-3F4C-4DD5-8C53-74FF8B1835E9}"/>
    <dgm:cxn modelId="{37916D66-B426-4B5F-A442-FE8C24F560C4}" type="presOf" srcId="{09BBBCE1-09D0-4B17-B33F-FE3DA43049B9}" destId="{0CD10287-4DCE-45E8-BB43-2D104FD0CAE1}" srcOrd="1" destOrd="0" presId="urn:microsoft.com/office/officeart/2005/8/layout/pyramid1"/>
    <dgm:cxn modelId="{BD5A4125-E2F9-4F5D-9AB8-F8438EC67B7E}" srcId="{0A4445CD-6423-45E3-A402-72B469DB5236}" destId="{49541732-B6D1-45CF-B2F2-EE13DB384C21}" srcOrd="1" destOrd="0" parTransId="{5A27120A-8DAB-497D-852F-A10A3FB8A52C}" sibTransId="{EFEE6CA6-6AAD-4D57-AEC0-D680F7239741}"/>
    <dgm:cxn modelId="{577A1902-AB32-4D6D-BEE6-CB05BC354541}" type="presOf" srcId="{2A399A08-7466-4253-9BFD-AA80CF71BAFE}" destId="{8C994EC2-7EF9-42E3-B1A3-C9BF2AB9D044}" srcOrd="0" destOrd="0" presId="urn:microsoft.com/office/officeart/2005/8/layout/pyramid1"/>
    <dgm:cxn modelId="{CB1558C9-E649-40DA-858B-DF8BCDD54BBC}" type="presOf" srcId="{2A399A08-7466-4253-9BFD-AA80CF71BAFE}" destId="{7547EA00-4327-4130-99D3-BF57BC84E435}" srcOrd="1" destOrd="0" presId="urn:microsoft.com/office/officeart/2005/8/layout/pyramid1"/>
    <dgm:cxn modelId="{6C5FDDFF-4178-4E39-8728-E83575265369}" type="presOf" srcId="{49541732-B6D1-45CF-B2F2-EE13DB384C21}" destId="{AB775B79-AB48-4F95-A6FB-0217695F47F2}" srcOrd="0" destOrd="0" presId="urn:microsoft.com/office/officeart/2005/8/layout/pyramid1"/>
    <dgm:cxn modelId="{42DC52FC-CF34-4221-8A79-27815A863415}" type="presParOf" srcId="{81EAF477-F428-4960-8D71-A2A028FA8347}" destId="{CADEC015-79F9-47A1-A7FD-96F42B7F78F4}" srcOrd="0" destOrd="0" presId="urn:microsoft.com/office/officeart/2005/8/layout/pyramid1"/>
    <dgm:cxn modelId="{E9B972CD-51C4-4E39-BCC8-2A6FE8419CE9}" type="presParOf" srcId="{CADEC015-79F9-47A1-A7FD-96F42B7F78F4}" destId="{8C994EC2-7EF9-42E3-B1A3-C9BF2AB9D044}" srcOrd="0" destOrd="0" presId="urn:microsoft.com/office/officeart/2005/8/layout/pyramid1"/>
    <dgm:cxn modelId="{57EE335F-A274-41DC-9C3E-17AD8F6EB154}" type="presParOf" srcId="{CADEC015-79F9-47A1-A7FD-96F42B7F78F4}" destId="{7547EA00-4327-4130-99D3-BF57BC84E435}" srcOrd="1" destOrd="0" presId="urn:microsoft.com/office/officeart/2005/8/layout/pyramid1"/>
    <dgm:cxn modelId="{9153DF5F-5150-49AE-A363-4A3824FB0865}" type="presParOf" srcId="{81EAF477-F428-4960-8D71-A2A028FA8347}" destId="{9537A0CF-3674-4A7A-87F6-D641B696A921}" srcOrd="1" destOrd="0" presId="urn:microsoft.com/office/officeart/2005/8/layout/pyramid1"/>
    <dgm:cxn modelId="{060EB6DB-4637-415A-9C0D-DBEDFBC8F68F}" type="presParOf" srcId="{9537A0CF-3674-4A7A-87F6-D641B696A921}" destId="{AB775B79-AB48-4F95-A6FB-0217695F47F2}" srcOrd="0" destOrd="0" presId="urn:microsoft.com/office/officeart/2005/8/layout/pyramid1"/>
    <dgm:cxn modelId="{6FC2DD34-1AFF-4A03-8A02-5E9091280E0C}" type="presParOf" srcId="{9537A0CF-3674-4A7A-87F6-D641B696A921}" destId="{55E621C8-1827-4D3D-8AFF-09573D0C1068}" srcOrd="1" destOrd="0" presId="urn:microsoft.com/office/officeart/2005/8/layout/pyramid1"/>
    <dgm:cxn modelId="{7A279D5B-FFDD-4AE3-9D47-ED1E58DE4A7E}" type="presParOf" srcId="{81EAF477-F428-4960-8D71-A2A028FA8347}" destId="{392C60C7-A580-4BCB-9184-4CBED392986D}" srcOrd="2" destOrd="0" presId="urn:microsoft.com/office/officeart/2005/8/layout/pyramid1"/>
    <dgm:cxn modelId="{0419A561-33C6-40F7-A7B4-75A29E553C69}" type="presParOf" srcId="{392C60C7-A580-4BCB-9184-4CBED392986D}" destId="{B4E6E592-1DD9-4B11-B7DA-2AC7A1BA7D1C}" srcOrd="0" destOrd="0" presId="urn:microsoft.com/office/officeart/2005/8/layout/pyramid1"/>
    <dgm:cxn modelId="{B7897D2F-5534-491A-843D-D6B7EC79A17D}" type="presParOf" srcId="{392C60C7-A580-4BCB-9184-4CBED392986D}" destId="{0CD10287-4DCE-45E8-BB43-2D104FD0CAE1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994EC2-7EF9-42E3-B1A3-C9BF2AB9D044}">
      <dsp:nvSpPr>
        <dsp:cNvPr id="0" name=""/>
        <dsp:cNvSpPr/>
      </dsp:nvSpPr>
      <dsp:spPr>
        <a:xfrm>
          <a:off x="2857565" y="0"/>
          <a:ext cx="2861709" cy="1971957"/>
        </a:xfrm>
        <a:prstGeom prst="trapezoid">
          <a:avLst>
            <a:gd name="adj" fmla="val 725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1400" kern="1200" dirty="0" smtClean="0">
            <a:latin typeface="Calibri" panose="020F0502020204030204" pitchFamily="34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1400" kern="1200" dirty="0" smtClean="0">
            <a:latin typeface="Calibri" panose="020F0502020204030204" pitchFamily="34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1400" kern="1200" dirty="0" smtClean="0">
            <a:latin typeface="Calibri" panose="020F0502020204030204" pitchFamily="34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2400" kern="1200" dirty="0" smtClean="0"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kern="1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full-time job</a:t>
          </a:r>
          <a:endParaRPr lang="ru-RU" sz="2400" kern="1200" dirty="0" smtClean="0"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kern="1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part-time job</a:t>
          </a:r>
          <a:endParaRPr lang="ru-RU" sz="2400" kern="1200" dirty="0" smtClean="0"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pPr lvl="0" algn="ctr" defTabSz="800100">
            <a:spcBef>
              <a:spcPct val="0"/>
            </a:spcBef>
          </a:pPr>
          <a:endParaRPr lang="ru-RU" sz="1400" kern="1200" dirty="0"/>
        </a:p>
      </dsp:txBody>
      <dsp:txXfrm>
        <a:off x="2857565" y="0"/>
        <a:ext cx="2861709" cy="1971957"/>
      </dsp:txXfrm>
    </dsp:sp>
    <dsp:sp modelId="{AB775B79-AB48-4F95-A6FB-0217695F47F2}">
      <dsp:nvSpPr>
        <dsp:cNvPr id="0" name=""/>
        <dsp:cNvSpPr/>
      </dsp:nvSpPr>
      <dsp:spPr>
        <a:xfrm>
          <a:off x="1428782" y="1971957"/>
          <a:ext cx="5719275" cy="1969102"/>
        </a:xfrm>
        <a:prstGeom prst="trapezoid">
          <a:avLst>
            <a:gd name="adj" fmla="val 725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1400" kern="1200" dirty="0" smtClean="0">
            <a:latin typeface="Calibri" panose="020F0502020204030204" pitchFamily="34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kern="1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work for 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kern="1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permanent job</a:t>
          </a:r>
          <a:endParaRPr lang="ru-RU" sz="2400" kern="1200" dirty="0" smtClean="0"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pPr marL="0" marR="0" lvl="0" indent="0" algn="ctr" defTabSz="16002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kern="1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to do overtime </a:t>
          </a:r>
          <a:endParaRPr lang="ru-RU" sz="2400" kern="1200" dirty="0" smtClean="0"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pPr marL="0" marR="0" lvl="0" indent="0" algn="ctr" defTabSz="16002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kern="1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temporary work</a:t>
          </a:r>
        </a:p>
        <a:p>
          <a:pPr marL="0" marR="0" lvl="0" indent="0" algn="ctr" defTabSz="16002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kern="1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make redundant</a:t>
          </a:r>
          <a:endParaRPr lang="ru-RU" sz="2400" kern="1200" dirty="0" smtClean="0"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pPr lvl="0" algn="ctr" defTabSz="1600200">
            <a:spcBef>
              <a:spcPct val="0"/>
            </a:spcBef>
          </a:pPr>
          <a:endParaRPr lang="ru-RU" sz="1400" kern="1200" dirty="0"/>
        </a:p>
      </dsp:txBody>
      <dsp:txXfrm>
        <a:off x="2429656" y="1971957"/>
        <a:ext cx="3717528" cy="1969102"/>
      </dsp:txXfrm>
    </dsp:sp>
    <dsp:sp modelId="{B4E6E592-1DD9-4B11-B7DA-2AC7A1BA7D1C}">
      <dsp:nvSpPr>
        <dsp:cNvPr id="0" name=""/>
        <dsp:cNvSpPr/>
      </dsp:nvSpPr>
      <dsp:spPr>
        <a:xfrm>
          <a:off x="0" y="3918907"/>
          <a:ext cx="8576841" cy="1969102"/>
        </a:xfrm>
        <a:prstGeom prst="trapezoid">
          <a:avLst>
            <a:gd name="adj" fmla="val 7256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marR="0" lvl="0" indent="0" algn="ctr" defTabSz="8001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endParaRPr lang="en-US" sz="2400" kern="1200" dirty="0" smtClean="0"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pPr marL="0" marR="0" lvl="0" indent="0" algn="ctr" defTabSz="8001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kern="1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employees    dismiss / fire</a:t>
          </a:r>
          <a:endParaRPr lang="en-US" sz="240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0" marR="0" lvl="0" indent="0" algn="ctr" defTabSz="8001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colleagues      suppliers        </a:t>
          </a:r>
          <a:r>
            <a:rPr lang="en-US" sz="2400" kern="1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retire</a:t>
          </a:r>
          <a:endParaRPr lang="ru-RU" sz="2400" kern="1200" dirty="0" smtClean="0"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pPr marL="0" marR="0" lvl="0" indent="0" algn="ctr" defTabSz="8001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en-US" sz="2400" kern="12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contract              pension             employer</a:t>
          </a:r>
          <a:endParaRPr lang="ru-RU" sz="2400" kern="1200" dirty="0" smtClean="0">
            <a:latin typeface="Times New Roman" panose="02020603050405020304" pitchFamily="18" charset="0"/>
            <a:ea typeface="Calibri" panose="020F0502020204030204" pitchFamily="34" charset="0"/>
            <a:cs typeface="Times New Roman" panose="02020603050405020304" pitchFamily="18" charset="0"/>
          </a:endParaRPr>
        </a:p>
        <a:p>
          <a:pPr lvl="0" algn="ctr" defTabSz="2889250">
            <a:spcBef>
              <a:spcPct val="0"/>
            </a:spcBef>
          </a:pPr>
          <a:endParaRPr lang="ru-RU" sz="2000" kern="1200" dirty="0"/>
        </a:p>
      </dsp:txBody>
      <dsp:txXfrm>
        <a:off x="1500947" y="3918907"/>
        <a:ext cx="5574946" cy="19691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99E375-4D74-4773-9541-3D38507033B9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690B461-A824-437A-87AD-F40E94A0A6A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47163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90B461-A824-437A-87AD-F40E94A0A6A2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94408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90B461-A824-437A-87AD-F40E94A0A6A2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14275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90B461-A824-437A-87AD-F40E94A0A6A2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613613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90B461-A824-437A-87AD-F40E94A0A6A2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93983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90B461-A824-437A-87AD-F40E94A0A6A2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42888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90B461-A824-437A-87AD-F40E94A0A6A2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851773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90B461-A824-437A-87AD-F40E94A0A6A2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73222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90B461-A824-437A-87AD-F40E94A0A6A2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67897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90B461-A824-437A-87AD-F40E94A0A6A2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294919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90B461-A824-437A-87AD-F40E94A0A6A2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0132549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90B461-A824-437A-87AD-F40E94A0A6A2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049592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90B461-A824-437A-87AD-F40E94A0A6A2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39737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90B461-A824-437A-87AD-F40E94A0A6A2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90060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90B461-A824-437A-87AD-F40E94A0A6A2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175480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90B461-A824-437A-87AD-F40E94A0A6A2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853093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90B461-A824-437A-87AD-F40E94A0A6A2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59113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90B461-A824-437A-87AD-F40E94A0A6A2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31788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690B461-A824-437A-87AD-F40E94A0A6A2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605604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749D7-A5F7-48BB-9999-EC4398867C26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1F362-8FA2-4363-844D-754713D583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94080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749D7-A5F7-48BB-9999-EC4398867C26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1F362-8FA2-4363-844D-754713D583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18434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749D7-A5F7-48BB-9999-EC4398867C26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1F362-8FA2-4363-844D-754713D583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5476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749D7-A5F7-48BB-9999-EC4398867C26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1F362-8FA2-4363-844D-754713D583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698606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749D7-A5F7-48BB-9999-EC4398867C26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1F362-8FA2-4363-844D-754713D583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20828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749D7-A5F7-48BB-9999-EC4398867C26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1F362-8FA2-4363-844D-754713D583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11111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749D7-A5F7-48BB-9999-EC4398867C26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1F362-8FA2-4363-844D-754713D583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5547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749D7-A5F7-48BB-9999-EC4398867C26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1F362-8FA2-4363-844D-754713D583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76737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749D7-A5F7-48BB-9999-EC4398867C26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1F362-8FA2-4363-844D-754713D583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75707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749D7-A5F7-48BB-9999-EC4398867C26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1F362-8FA2-4363-844D-754713D583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6251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9749D7-A5F7-48BB-9999-EC4398867C26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31F362-8FA2-4363-844D-754713D583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4294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9749D7-A5F7-48BB-9999-EC4398867C26}" type="datetimeFigureOut">
              <a:rPr lang="ru-RU" smtClean="0"/>
              <a:t>19.11.2021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31F362-8FA2-4363-844D-754713D5836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881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5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1.jpe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eometric Corporate. Free PowerPoint Template &amp; Google Slides Them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91" t="-2223" r="-500" b="2223"/>
          <a:stretch/>
        </p:blipFill>
        <p:spPr bwMode="auto">
          <a:xfrm>
            <a:off x="0" y="-152399"/>
            <a:ext cx="12433371" cy="697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51540" y="0"/>
            <a:ext cx="1252220" cy="12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371600" y="0"/>
            <a:ext cx="8436429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English Course</a:t>
            </a:r>
          </a:p>
          <a:p>
            <a:pPr algn="ctr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Lesson 1 Types of </a:t>
            </a:r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work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Lecturer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Nasiba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Valieva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73071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eometric Corporate. Free PowerPoint Template &amp; Google Slides Them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91" t="-2223" r="-500" b="2223"/>
          <a:stretch/>
        </p:blipFill>
        <p:spPr bwMode="auto">
          <a:xfrm>
            <a:off x="8859520" y="-116840"/>
            <a:ext cx="3332480" cy="697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9780" y="0"/>
            <a:ext cx="1252220" cy="12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993267" y="324092"/>
            <a:ext cx="233808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OUTLINE</a:t>
            </a:r>
            <a:r>
              <a:rPr lang="en-US" sz="3200" dirty="0" smtClean="0"/>
              <a:t> </a:t>
            </a:r>
            <a:endParaRPr lang="ru-RU" sz="3200" dirty="0"/>
          </a:p>
        </p:txBody>
      </p:sp>
      <p:sp>
        <p:nvSpPr>
          <p:cNvPr id="4" name="TextBox 3"/>
          <p:cNvSpPr txBox="1"/>
          <p:nvPr/>
        </p:nvSpPr>
        <p:spPr>
          <a:xfrm>
            <a:off x="1759352" y="1516284"/>
            <a:ext cx="6093171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Types of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labour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Tx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New words and expressions</a:t>
            </a:r>
          </a:p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Asking questions about your company</a:t>
            </a:r>
          </a:p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Describing a company</a:t>
            </a:r>
          </a:p>
          <a:p>
            <a:pPr marL="342900" indent="-342900">
              <a:buAutoNum type="arabicPeriod"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Hometask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</a:p>
          <a:p>
            <a:pPr marL="342900" indent="-34290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93628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eometric Corporate. Free PowerPoint Template &amp; Google Slides Them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91" t="-2223" r="-500" b="2223"/>
          <a:stretch/>
        </p:blipFill>
        <p:spPr bwMode="auto">
          <a:xfrm>
            <a:off x="8859520" y="-116840"/>
            <a:ext cx="3332480" cy="697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 descr="Image result for types of work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59519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9780" y="0"/>
            <a:ext cx="1252220" cy="12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5068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eometric Corporate. Free PowerPoint Template &amp; Google Slides Them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91" t="-2223" r="-500" b="2223"/>
          <a:stretch/>
        </p:blipFill>
        <p:spPr bwMode="auto">
          <a:xfrm>
            <a:off x="8859520" y="-116840"/>
            <a:ext cx="3332480" cy="697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Рисунок 2" descr="Image result for remote workin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720" y="28575"/>
            <a:ext cx="8686799" cy="4949825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extBox 1"/>
          <p:cNvSpPr txBox="1"/>
          <p:nvPr/>
        </p:nvSpPr>
        <p:spPr>
          <a:xfrm>
            <a:off x="528320" y="5252720"/>
            <a:ext cx="807720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When an employee works from home it is called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remote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working or 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teleworking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9780" y="0"/>
            <a:ext cx="1252220" cy="12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90396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eometric Corporate. Free PowerPoint Template &amp; Google Slides Them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91" t="-2223" r="-500" b="2223"/>
          <a:stretch/>
        </p:blipFill>
        <p:spPr bwMode="auto">
          <a:xfrm>
            <a:off x="8859520" y="-116840"/>
            <a:ext cx="3332480" cy="697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9780" y="0"/>
            <a:ext cx="1252220" cy="12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89110" y="952765"/>
            <a:ext cx="8570409" cy="87716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people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who work for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company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full-time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employees = they usually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 around 40 hours a week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part-time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job = people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 20 hours a week.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overtime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when employees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 longer and get more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money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permanent job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employees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have no finish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date to work in company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do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temporary work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work in company for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short period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contract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an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agreement about how long they work, when they work, etc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retire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stop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work because of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age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resign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(an employee)tell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company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he\she leaving.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make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people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redundant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(a company) offer employee other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position or ask to find another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job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dismiss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or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fire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= (company)ask an employee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 leave the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company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3" name="TextBox 2"/>
          <p:cNvSpPr txBox="1"/>
          <p:nvPr/>
        </p:nvSpPr>
        <p:spPr>
          <a:xfrm>
            <a:off x="1962615" y="367990"/>
            <a:ext cx="51518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New Words and Expressions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8060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eometric Corporate. Free PowerPoint Template &amp; Google Slides Them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91" t="-2223" r="-500" b="2223"/>
          <a:stretch/>
        </p:blipFill>
        <p:spPr bwMode="auto">
          <a:xfrm>
            <a:off x="8859520" y="-116840"/>
            <a:ext cx="3332480" cy="697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59520" y="5029200"/>
            <a:ext cx="3187888" cy="1828800"/>
          </a:xfrm>
          <a:prstGeom prst="rect">
            <a:avLst/>
          </a:prstGeom>
        </p:spPr>
      </p:pic>
      <p:pic>
        <p:nvPicPr>
          <p:cNvPr id="6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9780" y="0"/>
            <a:ext cx="1252220" cy="12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32209" y="970156"/>
            <a:ext cx="8482719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Marks and Spencer (c) manager talks about the company: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‘I work for Marks and Spencer. In our shops, we have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employees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who have full-time jobs. Full-time employees usually work around 40 hours a week, but they can do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overtime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‘Some employees have a part-time job. For example, some people work 20 hours a week.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‘Most people at M&amp;S have a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permanent job.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‘Some people here do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temporary work. </a:t>
            </a:r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‘Every employee has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contract.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12956" y="144966"/>
            <a:ext cx="61777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Reading</a:t>
            </a:r>
            <a:r>
              <a:rPr lang="en-US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55553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eometric Corporate. Free PowerPoint Template &amp; Google Slides Them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91" t="-2223" r="-500" b="2223"/>
          <a:stretch/>
        </p:blipFill>
        <p:spPr bwMode="auto">
          <a:xfrm>
            <a:off x="8859520" y="-116840"/>
            <a:ext cx="3332480" cy="697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9780" y="0"/>
            <a:ext cx="1252220" cy="12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00942" y="808989"/>
            <a:ext cx="8055979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</a:t>
            </a:r>
          </a:p>
          <a:p>
            <a:endParaRPr lang="en-US" dirty="0">
              <a:solidFill>
                <a:schemeClr val="accent1">
                  <a:lumMod val="75000"/>
                </a:schemeClr>
              </a:solidFill>
            </a:endParaRP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‘When employees at M&amp;S are 65, they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retire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They receive a good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pension.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‘If someone leaves the company, for example to move to another company, they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resign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‘We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make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people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redundant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if we don’t have work for them or if we have financial problems.</a:t>
            </a:r>
          </a:p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‘If someone has done something wrong or stupid, then we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dismiss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or fire them.’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140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eometric Corporate. Free PowerPoint Template &amp; Google Slides Them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91" t="-2223" r="-500" b="2223"/>
          <a:stretch/>
        </p:blipFill>
        <p:spPr bwMode="auto">
          <a:xfrm>
            <a:off x="8859520" y="-116840"/>
            <a:ext cx="3332480" cy="697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477520" y="1361128"/>
            <a:ext cx="1778000" cy="375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386935728"/>
              </p:ext>
            </p:extLst>
          </p:nvPr>
        </p:nvGraphicFramePr>
        <p:xfrm>
          <a:off x="0" y="947836"/>
          <a:ext cx="8576841" cy="59101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254000" y="0"/>
            <a:ext cx="86055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How many of the words and phrases in this pyramid can you translate into your own language?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9780" y="0"/>
            <a:ext cx="1252220" cy="12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5877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eometric Corporate. Free PowerPoint Template &amp; Google Slides Them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91" t="-2223" r="-500" b="2223"/>
          <a:stretch/>
        </p:blipFill>
        <p:spPr bwMode="auto">
          <a:xfrm>
            <a:off x="8859520" y="-116840"/>
            <a:ext cx="3332480" cy="697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9780" y="-10160"/>
            <a:ext cx="1252220" cy="12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2454442"/>
              </p:ext>
            </p:extLst>
          </p:nvPr>
        </p:nvGraphicFramePr>
        <p:xfrm>
          <a:off x="115746" y="719523"/>
          <a:ext cx="8281686" cy="6705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05645">
                  <a:extLst>
                    <a:ext uri="{9D8B030D-6E8A-4147-A177-3AD203B41FA5}">
                      <a16:colId xmlns:a16="http://schemas.microsoft.com/office/drawing/2014/main" val="3300863909"/>
                    </a:ext>
                  </a:extLst>
                </a:gridCol>
                <a:gridCol w="2176041">
                  <a:extLst>
                    <a:ext uri="{9D8B030D-6E8A-4147-A177-3AD203B41FA5}">
                      <a16:colId xmlns:a16="http://schemas.microsoft.com/office/drawing/2014/main" val="747861847"/>
                    </a:ext>
                  </a:extLst>
                </a:gridCol>
              </a:tblGrid>
              <a:tr h="484644">
                <a:tc>
                  <a:txBody>
                    <a:bodyPr/>
                    <a:lstStyle/>
                    <a:p>
                      <a:r>
                        <a:rPr lang="en-US" sz="28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1.Someone who works for a company</a:t>
                      </a:r>
                      <a:endParaRPr lang="ru-RU" sz="28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7413845"/>
                  </a:ext>
                </a:extLst>
              </a:tr>
              <a:tr h="484644"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2.My job only  lasts two months: it’s……..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9966278"/>
                  </a:ext>
                </a:extLst>
              </a:tr>
              <a:tr h="872360"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3.People who work only part of the day or</a:t>
                      </a:r>
                      <a:r>
                        <a:rPr lang="en-US" sz="2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week have a………..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2460725"/>
                  </a:ext>
                </a:extLst>
              </a:tr>
              <a:tr h="872360"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4.If company doesn’t need employees any more, it makes them …………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51774104"/>
                  </a:ext>
                </a:extLst>
              </a:tr>
              <a:tr h="872360"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5.When you work more than the normal hours, you do ………….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06251502"/>
                  </a:ext>
                </a:extLst>
              </a:tr>
              <a:tr h="872360"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6.An agreement about how</a:t>
                      </a:r>
                      <a:r>
                        <a:rPr lang="en-US" sz="2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much you work, what you do, etc. …………….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82935415"/>
                  </a:ext>
                </a:extLst>
              </a:tr>
              <a:tr h="484644"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7.Money you get after you stop</a:t>
                      </a:r>
                      <a:r>
                        <a:rPr lang="en-US" sz="28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work     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71964676"/>
                  </a:ext>
                </a:extLst>
              </a:tr>
              <a:tr h="872360">
                <a:tc>
                  <a:txBody>
                    <a:bodyPr/>
                    <a:lstStyle/>
                    <a:p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8.To tell someone to leave their job because they have made a mistake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55866806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0" y="134748"/>
            <a:ext cx="105792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Read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sentences and find out the  hidden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words.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447099" y="733503"/>
            <a:ext cx="194454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employee</a:t>
            </a:r>
          </a:p>
          <a:p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6184224" y="1492076"/>
            <a:ext cx="241242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temporary work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6267144" y="2424637"/>
            <a:ext cx="23834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part-time work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6447097" y="3300773"/>
            <a:ext cx="18866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redundant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6467354" y="4349169"/>
            <a:ext cx="197927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overtime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6467354" y="5225305"/>
            <a:ext cx="1886673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contract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6522333" y="5963969"/>
            <a:ext cx="173620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pension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6487611" y="6488668"/>
            <a:ext cx="1846161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dismiss</a:t>
            </a:r>
            <a:endParaRPr lang="ru-RU" sz="24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575630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eometric Corporate. Free PowerPoint Template &amp; Google Slides Them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91" t="-2223" r="-500" b="2223"/>
          <a:stretch/>
        </p:blipFill>
        <p:spPr bwMode="auto">
          <a:xfrm>
            <a:off x="8859520" y="-116840"/>
            <a:ext cx="3332480" cy="697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9780" y="-10160"/>
            <a:ext cx="1252220" cy="12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530302" y="-10160"/>
            <a:ext cx="70142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Asking questions about a company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5846841"/>
              </p:ext>
            </p:extLst>
          </p:nvPr>
        </p:nvGraphicFramePr>
        <p:xfrm>
          <a:off x="158178" y="1060044"/>
          <a:ext cx="8484243" cy="5852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06583">
                  <a:extLst>
                    <a:ext uri="{9D8B030D-6E8A-4147-A177-3AD203B41FA5}">
                      <a16:colId xmlns:a16="http://schemas.microsoft.com/office/drawing/2014/main" val="1345029244"/>
                    </a:ext>
                  </a:extLst>
                </a:gridCol>
                <a:gridCol w="3977660">
                  <a:extLst>
                    <a:ext uri="{9D8B030D-6E8A-4147-A177-3AD203B41FA5}">
                      <a16:colId xmlns:a16="http://schemas.microsoft.com/office/drawing/2014/main" val="8102192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What’s the name of your company?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a. In the UK.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449172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What kind of company is it?</a:t>
                      </a: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b. Harry Flanagan.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087062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What does it make/sell/produce?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c. No, it doesn’t.</a:t>
                      </a: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038911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Where are the headquarters?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d. It’s a manufacturing company.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012497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 Does it have </a:t>
                      </a:r>
                      <a:r>
                        <a:rPr lang="en-US" sz="2400" u="sng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subsidiaries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</a:p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lang="en-US" sz="1800" b="0" i="0" kern="1200" dirty="0" smtClean="0">
                          <a:solidFill>
                            <a:schemeClr val="dk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a company controlled by a holding company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e. It’s called </a:t>
                      </a:r>
                      <a:r>
                        <a:rPr lang="en-US" sz="2400" dirty="0" err="1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Keele</a:t>
                      </a: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Machines Ltd.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825277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How many employees are there?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f. About 980.</a:t>
                      </a: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1121114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 What are your sales figures? 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g. It makes office equipment.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473426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 Who is the CEO?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h. £120 million a year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23521785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254643" y="574615"/>
            <a:ext cx="797495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Match the questions with the answers.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Семиугольник 1"/>
          <p:cNvSpPr/>
          <p:nvPr/>
        </p:nvSpPr>
        <p:spPr>
          <a:xfrm>
            <a:off x="4122510" y="5969589"/>
            <a:ext cx="555585" cy="393539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</a:t>
            </a:r>
            <a:endParaRPr lang="ru-RU" dirty="0"/>
          </a:p>
        </p:txBody>
      </p:sp>
      <p:sp>
        <p:nvSpPr>
          <p:cNvPr id="8" name="Семиугольник 7"/>
          <p:cNvSpPr/>
          <p:nvPr/>
        </p:nvSpPr>
        <p:spPr>
          <a:xfrm>
            <a:off x="4122510" y="6452659"/>
            <a:ext cx="555585" cy="393539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b</a:t>
            </a:r>
            <a:endParaRPr lang="ru-RU" dirty="0"/>
          </a:p>
        </p:txBody>
      </p:sp>
      <p:sp>
        <p:nvSpPr>
          <p:cNvPr id="9" name="Семиугольник 8"/>
          <p:cNvSpPr/>
          <p:nvPr/>
        </p:nvSpPr>
        <p:spPr>
          <a:xfrm>
            <a:off x="4122510" y="5485586"/>
            <a:ext cx="555585" cy="393539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f</a:t>
            </a:r>
            <a:endParaRPr lang="ru-RU" dirty="0"/>
          </a:p>
        </p:txBody>
      </p:sp>
      <p:sp>
        <p:nvSpPr>
          <p:cNvPr id="10" name="Семиугольник 9"/>
          <p:cNvSpPr/>
          <p:nvPr/>
        </p:nvSpPr>
        <p:spPr>
          <a:xfrm>
            <a:off x="4122509" y="4396168"/>
            <a:ext cx="555585" cy="393539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c</a:t>
            </a:r>
            <a:endParaRPr lang="ru-RU" dirty="0"/>
          </a:p>
        </p:txBody>
      </p:sp>
      <p:sp>
        <p:nvSpPr>
          <p:cNvPr id="11" name="Семиугольник 10"/>
          <p:cNvSpPr/>
          <p:nvPr/>
        </p:nvSpPr>
        <p:spPr>
          <a:xfrm>
            <a:off x="4122509" y="3833557"/>
            <a:ext cx="555585" cy="393539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a</a:t>
            </a:r>
            <a:endParaRPr lang="ru-RU" dirty="0"/>
          </a:p>
        </p:txBody>
      </p:sp>
      <p:sp>
        <p:nvSpPr>
          <p:cNvPr id="12" name="Семиугольник 11"/>
          <p:cNvSpPr/>
          <p:nvPr/>
        </p:nvSpPr>
        <p:spPr>
          <a:xfrm>
            <a:off x="4122508" y="3032403"/>
            <a:ext cx="555585" cy="393539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g</a:t>
            </a:r>
            <a:endParaRPr lang="ru-RU" dirty="0"/>
          </a:p>
        </p:txBody>
      </p:sp>
      <p:sp>
        <p:nvSpPr>
          <p:cNvPr id="13" name="Семиугольник 12"/>
          <p:cNvSpPr/>
          <p:nvPr/>
        </p:nvSpPr>
        <p:spPr>
          <a:xfrm>
            <a:off x="4122508" y="1897104"/>
            <a:ext cx="555585" cy="393539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d</a:t>
            </a:r>
            <a:endParaRPr lang="ru-RU" dirty="0"/>
          </a:p>
        </p:txBody>
      </p:sp>
      <p:sp>
        <p:nvSpPr>
          <p:cNvPr id="14" name="Семиугольник 13"/>
          <p:cNvSpPr/>
          <p:nvPr/>
        </p:nvSpPr>
        <p:spPr>
          <a:xfrm>
            <a:off x="4122508" y="1083001"/>
            <a:ext cx="555585" cy="393539"/>
          </a:xfrm>
          <a:prstGeom prst="hept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e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244687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eometric Corporate. Free PowerPoint Template &amp; Google Slides Them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91" t="-2223" r="-500" b="2223"/>
          <a:stretch/>
        </p:blipFill>
        <p:spPr bwMode="auto">
          <a:xfrm>
            <a:off x="8859520" y="-116840"/>
            <a:ext cx="3332480" cy="697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9780" y="0"/>
            <a:ext cx="1252220" cy="12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47241" y="127322"/>
            <a:ext cx="8194875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Conversation is easier when your partner responds to what you say. In the conversation below, Laura responds by asking questions. She also  responds by making comments about what Miles says.</a:t>
            </a: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 smtClean="0">
                <a:solidFill>
                  <a:schemeClr val="accent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don’t know Riva.    Ah!      That’s interesting.   OK.     Really?</a:t>
            </a:r>
            <a:endParaRPr lang="ru-RU" sz="2800" dirty="0">
              <a:solidFill>
                <a:schemeClr val="accent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47241" y="3625223"/>
            <a:ext cx="744252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Example:</a:t>
            </a:r>
          </a:p>
          <a:p>
            <a:endParaRPr lang="en-US" sz="24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Laura: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So, who do you work for, Miles?</a:t>
            </a: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Miles: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It’s a company called Riva.</a:t>
            </a:r>
          </a:p>
          <a:p>
            <a:r>
              <a:rPr lang="en-US" sz="24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Laura: </a:t>
            </a:r>
            <a:r>
              <a:rPr lang="en-US" sz="24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 don’t know Riva.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What type of company is it?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73399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eometric Corporate. Free PowerPoint Template &amp; Google Slides Them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91" t="-2223" r="-500" b="2223"/>
          <a:stretch/>
        </p:blipFill>
        <p:spPr bwMode="auto">
          <a:xfrm>
            <a:off x="8859520" y="-116840"/>
            <a:ext cx="3332480" cy="697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9780" y="0"/>
            <a:ext cx="1252220" cy="12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76868" y="820674"/>
            <a:ext cx="7442522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Miles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Hi, I’m Miles Norton.</a:t>
            </a:r>
          </a:p>
          <a:p>
            <a:r>
              <a:rPr lang="en-US" sz="24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Laura</a:t>
            </a:r>
            <a:r>
              <a:rPr lang="en-US" sz="24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Hi, nice to meet you. I’m Laura Clark.</a:t>
            </a: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Miles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It’s a good conference, isn’t it?</a:t>
            </a:r>
          </a:p>
          <a:p>
            <a:r>
              <a:rPr lang="en-US" sz="24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Laura</a:t>
            </a:r>
            <a:r>
              <a:rPr lang="en-US" sz="24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Yes, it is. So</a:t>
            </a:r>
            <a:r>
              <a:rPr lang="en-US" sz="24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who do you work for, Miles?</a:t>
            </a: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Miles: It’s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company called Riva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Laura</a:t>
            </a:r>
            <a:r>
              <a:rPr lang="en-US" sz="24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don’t know Riva. What type of company is it? </a:t>
            </a:r>
            <a:endParaRPr lang="en-US" sz="2400" b="1" dirty="0" smtClean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Miles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It’s a retail company.</a:t>
            </a:r>
          </a:p>
          <a:p>
            <a:r>
              <a:rPr lang="en-US" sz="24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Laura</a:t>
            </a:r>
            <a:r>
              <a:rPr lang="en-US" sz="24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Ah! And what does it do?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Miles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It sells art and photographs to multinational companies.</a:t>
            </a:r>
          </a:p>
          <a:p>
            <a:r>
              <a:rPr lang="en-US" sz="24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Laura</a:t>
            </a:r>
            <a:r>
              <a:rPr lang="en-US" sz="24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That’s interesting. Is it a big company?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Miles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Well, it  employs 120 people.</a:t>
            </a:r>
          </a:p>
          <a:p>
            <a:r>
              <a:rPr lang="en-US" sz="24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Laura</a:t>
            </a:r>
            <a:r>
              <a:rPr lang="en-US" sz="24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OK. And where is your company based?</a:t>
            </a:r>
            <a:endParaRPr lang="en-US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Miles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It’s based in Milan.</a:t>
            </a:r>
            <a:endParaRPr lang="en-US" sz="24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Laura: Really? I love Milan.</a:t>
            </a:r>
            <a:endParaRPr lang="en-US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Miles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And we also have offices in Madrid and Paris.</a:t>
            </a:r>
            <a:endParaRPr lang="en-US" sz="24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b="1" dirty="0" smtClean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348469" y="42444"/>
            <a:ext cx="439358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Conversation</a:t>
            </a:r>
            <a:endParaRPr 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2940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eometric Corporate. Free PowerPoint Template &amp; Google Slides Them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91" t="-2223" r="-500" b="2223"/>
          <a:stretch/>
        </p:blipFill>
        <p:spPr bwMode="auto">
          <a:xfrm>
            <a:off x="8859520" y="-116840"/>
            <a:ext cx="3332480" cy="697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9780" y="0"/>
            <a:ext cx="1252220" cy="12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09173" y="76853"/>
            <a:ext cx="809070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Use the information to ask questions about your partner’s company.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57552" y="1335460"/>
            <a:ext cx="8701968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Company name: ………………….</a:t>
            </a:r>
          </a:p>
          <a:p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Type of company: ………………….</a:t>
            </a:r>
          </a:p>
          <a:p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sells: ………………..</a:t>
            </a:r>
          </a:p>
          <a:p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Number of employees:…………….</a:t>
            </a:r>
          </a:p>
          <a:p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Based in:………………….</a:t>
            </a:r>
          </a:p>
          <a:p>
            <a:endParaRPr lang="en-US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Offices in: …………………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934955" y="1255563"/>
            <a:ext cx="37964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Who do </a:t>
            </a:r>
            <a:r>
              <a:rPr lang="en-US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you work </a:t>
            </a:r>
            <a:r>
              <a:rPr lang="en-US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for?</a:t>
            </a:r>
            <a:endParaRPr lang="ru-RU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3148313" y="2225212"/>
            <a:ext cx="46645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What type of company is it?</a:t>
            </a:r>
            <a:endParaRPr lang="ru-RU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1517119" y="3112311"/>
            <a:ext cx="3518703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what does it do?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9" name="TextBox 8"/>
          <p:cNvSpPr txBox="1"/>
          <p:nvPr/>
        </p:nvSpPr>
        <p:spPr>
          <a:xfrm>
            <a:off x="4005900" y="4151231"/>
            <a:ext cx="3472405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it a big </a:t>
            </a:r>
            <a:r>
              <a:rPr lang="en-US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company</a:t>
            </a:r>
            <a:r>
              <a:rPr lang="en-US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>
            <a:off x="1877934" y="5139417"/>
            <a:ext cx="5629939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b="1" dirty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And where is your company based?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2056951" y="6133473"/>
            <a:ext cx="63429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solidFill>
                  <a:schemeClr val="accent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 you have offices in other countries?</a:t>
            </a:r>
            <a:endParaRPr lang="ru-RU" sz="2800" b="1" dirty="0">
              <a:solidFill>
                <a:schemeClr val="accent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27592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7" grpId="0"/>
      <p:bldP spid="8" grpId="0"/>
      <p:bldP spid="9" grpId="0"/>
      <p:bldP spid="10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eometric Corporate. Free PowerPoint Template &amp; Google Slides Them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91" t="-2223" r="-500" b="2223"/>
          <a:stretch/>
        </p:blipFill>
        <p:spPr bwMode="auto">
          <a:xfrm>
            <a:off x="0" y="4881289"/>
            <a:ext cx="12292314" cy="2008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9780" y="0"/>
            <a:ext cx="1252220" cy="12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669176" y="42444"/>
            <a:ext cx="66670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Describing a company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0" y="1254438"/>
            <a:ext cx="4047282" cy="3416320"/>
          </a:xfrm>
          <a:prstGeom prst="rect">
            <a:avLst/>
          </a:prstGeom>
          <a:noFill/>
          <a:ln w="76200"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</a:t>
            </a: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Name: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Sarkor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Telecom</a:t>
            </a: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Kind of company: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services</a:t>
            </a:r>
          </a:p>
          <a:p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Industry:</a:t>
            </a:r>
            <a:r>
              <a:rPr lang="en-US" sz="2400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Cable,Internet&amp;Tele-phone</a:t>
            </a:r>
            <a:r>
              <a:rPr lang="en-US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providers</a:t>
            </a: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Nationality: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Uzbek</a:t>
            </a: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Based in: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Uzbekistan</a:t>
            </a:r>
          </a:p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Headquarters: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Tashkent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(main office)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330247" y="1359703"/>
            <a:ext cx="7590407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Use the language below to write six sentences about it.</a:t>
            </a:r>
          </a:p>
          <a:p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company is called…………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It’s a manufacturing/retail/services company.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 produces …/sells…/develops…./ makes…..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It’s an  Uzbek/ an  American/ a Japanese/ a French company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It’s based in …….(country).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headquarters are in ……….(place)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783756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eometric Corporate. Free PowerPoint Template &amp; Google Slides Them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91" t="-2223" r="-500" b="2223"/>
          <a:stretch/>
        </p:blipFill>
        <p:spPr bwMode="auto">
          <a:xfrm>
            <a:off x="8859520" y="-116840"/>
            <a:ext cx="3332480" cy="697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9780" y="-10160"/>
            <a:ext cx="1252220" cy="12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0" y="617059"/>
            <a:ext cx="8773610" cy="61571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Task </a:t>
            </a:r>
            <a:r>
              <a:rPr lang="en-US" sz="28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 Read 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definitions and find the words</a:t>
            </a:r>
            <a:endParaRPr lang="ru-RU" sz="28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employees usually work around 40 ·hours a week – f...-…. …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work longer and get more money – o…….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some people work 20 hours a week – p…-…. …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work for a short period – t…….. ….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payment for people who retire – p……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ask employee to leave the company- f…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people that work with me– c……..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people who buy our products –c……..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 agreement about how long they work, when they work, etc. – c…….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people who work for our company- e…….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05114" y="32284"/>
            <a:ext cx="6782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Hometask</a:t>
            </a:r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4695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eometric Corporate. Free PowerPoint Template &amp; Google Slides Them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91" t="-2223" r="-500" b="2223"/>
          <a:stretch/>
        </p:blipFill>
        <p:spPr bwMode="auto">
          <a:xfrm>
            <a:off x="8937171" y="-116840"/>
            <a:ext cx="3254830" cy="697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9780" y="-10160"/>
            <a:ext cx="1252220" cy="12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63316" y="0"/>
            <a:ext cx="988027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Task 2 </a:t>
            </a: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Match the questions 1-5  with the phrases a-f.</a:t>
            </a:r>
          </a:p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Try to complete the sentences (a-f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using your own information.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51470062"/>
              </p:ext>
            </p:extLst>
          </p:nvPr>
        </p:nvGraphicFramePr>
        <p:xfrm>
          <a:off x="363316" y="1347646"/>
          <a:ext cx="8128000" cy="4572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887609220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482675254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 What type of company is it?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2400" b="0" dirty="0" smtClean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a. The company is called …</a:t>
                      </a:r>
                      <a:endParaRPr lang="ru-RU" sz="2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260882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 How many employees does it have?</a:t>
                      </a: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b. It’s based in……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716835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 What is the company called?/ Who do you work for?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c. It has offices/factories in …..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547162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 What does it do?</a:t>
                      </a:r>
                      <a:endParaRPr lang="ru-RU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d. It’s a ……..(manufacturing) company.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183085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5.Where  is it based?</a:t>
                      </a:r>
                      <a:endParaRPr lang="ru-RU" sz="24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e. It makes/sells ……..(cars)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4372332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 Where are its factories?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24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f. It employs</a:t>
                      </a:r>
                      <a:r>
                        <a:rPr lang="en-US" sz="2400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…..(250) people</a:t>
                      </a:r>
                      <a:endParaRPr lang="ru-RU" sz="2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19157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773924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eometric Corporate. Free PowerPoint Template &amp; Google Slides Them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91" t="-2223" r="-500" b="2223"/>
          <a:stretch/>
        </p:blipFill>
        <p:spPr bwMode="auto">
          <a:xfrm>
            <a:off x="8859520" y="-116840"/>
            <a:ext cx="3332480" cy="697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9780" y="-10160"/>
            <a:ext cx="1252220" cy="12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821803" y="532435"/>
            <a:ext cx="73614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0081" y="1484738"/>
            <a:ext cx="6096000" cy="4801314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Bill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Mascull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Business Vocabulary in use. Elementary to pre-intermediate,  Cambridge University Press, 2010;</a:t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Irene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Barrall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Nikolas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Barrall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Intelligent Business. Elementary. Skills book, Pearson Longman, 2008;</a:t>
            </a:r>
            <a:b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en-US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Christine Johnson. Intelligent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Business.Elementary.Course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book, Pearson Education Limited, 2010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586954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eometric Corporate. Free PowerPoint Template &amp; Google Slides Theme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591" t="-2223" r="-500" b="2223"/>
          <a:stretch/>
        </p:blipFill>
        <p:spPr bwMode="auto">
          <a:xfrm>
            <a:off x="8828314" y="-116840"/>
            <a:ext cx="3363686" cy="6974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4" name="Picture 2" descr="Image result for thank you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855" y="119612"/>
            <a:ext cx="8622665" cy="2947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39780" y="-10160"/>
            <a:ext cx="1252220" cy="1254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2082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1017</TotalTime>
  <Words>1285</Words>
  <Application>Microsoft Office PowerPoint</Application>
  <PresentationFormat>Широкоэкранный</PresentationFormat>
  <Paragraphs>218</Paragraphs>
  <Slides>18</Slides>
  <Notes>18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Nasiba Valiyeva</dc:creator>
  <cp:lastModifiedBy>Nasiba Valiyeva</cp:lastModifiedBy>
  <cp:revision>87</cp:revision>
  <dcterms:created xsi:type="dcterms:W3CDTF">2021-02-22T10:19:05Z</dcterms:created>
  <dcterms:modified xsi:type="dcterms:W3CDTF">2021-11-19T06:28:23Z</dcterms:modified>
</cp:coreProperties>
</file>