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0" r:id="rId3"/>
    <p:sldId id="291" r:id="rId4"/>
    <p:sldId id="283" r:id="rId5"/>
    <p:sldId id="285" r:id="rId6"/>
    <p:sldId id="290" r:id="rId7"/>
    <p:sldId id="289" r:id="rId8"/>
    <p:sldId id="272" r:id="rId9"/>
    <p:sldId id="273" r:id="rId10"/>
    <p:sldId id="281" r:id="rId11"/>
    <p:sldId id="270" r:id="rId12"/>
    <p:sldId id="282" r:id="rId13"/>
    <p:sldId id="269" r:id="rId14"/>
    <p:sldId id="292" r:id="rId15"/>
    <p:sldId id="293" r:id="rId16"/>
    <p:sldId id="295" r:id="rId17"/>
    <p:sldId id="279" r:id="rId18"/>
    <p:sldId id="286" r:id="rId19"/>
    <p:sldId id="287" r:id="rId20"/>
    <p:sldId id="288" r:id="rId21"/>
    <p:sldId id="296" r:id="rId2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88" d="100"/>
          <a:sy n="88" d="100"/>
        </p:scale>
        <p:origin x="57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C05A9-CE97-4957-9318-E16F1A2E9EBF}" type="datetimeFigureOut">
              <a:rPr lang="ru-RU" smtClean="0"/>
              <a:t>06.12.2021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397AC-A099-4E21-9995-43A33EAB6B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74184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C05A9-CE97-4957-9318-E16F1A2E9EBF}" type="datetimeFigureOut">
              <a:rPr lang="ru-RU" smtClean="0"/>
              <a:t>06.12.2021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397AC-A099-4E21-9995-43A33EAB6B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25155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C05A9-CE97-4957-9318-E16F1A2E9EBF}" type="datetimeFigureOut">
              <a:rPr lang="ru-RU" smtClean="0"/>
              <a:t>06.12.2021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397AC-A099-4E21-9995-43A33EAB6B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61993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C05A9-CE97-4957-9318-E16F1A2E9EBF}" type="datetimeFigureOut">
              <a:rPr lang="ru-RU" smtClean="0"/>
              <a:t>06.12.2021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397AC-A099-4E21-9995-43A33EAB6B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45618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C05A9-CE97-4957-9318-E16F1A2E9EBF}" type="datetimeFigureOut">
              <a:rPr lang="ru-RU" smtClean="0"/>
              <a:t>06.12.2021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397AC-A099-4E21-9995-43A33EAB6B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98582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C05A9-CE97-4957-9318-E16F1A2E9EBF}" type="datetimeFigureOut">
              <a:rPr lang="ru-RU" smtClean="0"/>
              <a:t>06.12.2021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397AC-A099-4E21-9995-43A33EAB6B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47180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C05A9-CE97-4957-9318-E16F1A2E9EBF}" type="datetimeFigureOut">
              <a:rPr lang="ru-RU" smtClean="0"/>
              <a:t>06.12.2021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397AC-A099-4E21-9995-43A33EAB6B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94915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C05A9-CE97-4957-9318-E16F1A2E9EBF}" type="datetimeFigureOut">
              <a:rPr lang="ru-RU" smtClean="0"/>
              <a:t>06.12.2021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397AC-A099-4E21-9995-43A33EAB6B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58786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C05A9-CE97-4957-9318-E16F1A2E9EBF}" type="datetimeFigureOut">
              <a:rPr lang="ru-RU" smtClean="0"/>
              <a:t>06.12.2021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397AC-A099-4E21-9995-43A33EAB6B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55954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C05A9-CE97-4957-9318-E16F1A2E9EBF}" type="datetimeFigureOut">
              <a:rPr lang="ru-RU" smtClean="0"/>
              <a:t>06.12.2021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397AC-A099-4E21-9995-43A33EAB6B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46286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C05A9-CE97-4957-9318-E16F1A2E9EBF}" type="datetimeFigureOut">
              <a:rPr lang="ru-RU" smtClean="0"/>
              <a:t>06.12.2021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397AC-A099-4E21-9995-43A33EAB6B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73389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2C05A9-CE97-4957-9318-E16F1A2E9EBF}" type="datetimeFigureOut">
              <a:rPr lang="ru-RU" smtClean="0"/>
              <a:t>06.12.2021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B397AC-A099-4E21-9995-43A33EAB6B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69219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em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0" y="0"/>
            <a:ext cx="12192000" cy="8956298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indent="2873375"/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</a:t>
            </a:r>
          </a:p>
          <a:p>
            <a:pPr indent="2873375"/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English Course</a:t>
            </a:r>
          </a:p>
          <a:p>
            <a:pPr indent="2873375"/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Lesson 4 Time  and numbers</a:t>
            </a:r>
          </a:p>
          <a:p>
            <a:pPr indent="2873375"/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Lecturer: Nasiba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Valieva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en-US" sz="4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4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4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4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4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4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4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4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4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4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55209" y="0"/>
            <a:ext cx="936791" cy="93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Рисунок 1" descr="watch, reverse, &lt;strong&gt;time&lt;/strong&gt;, timetable, now, clock, &lt;strong&gt;number&lt;/strong&gt; ...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774" y="2514107"/>
            <a:ext cx="5842596" cy="3897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7310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" y="101600"/>
            <a:ext cx="873213" cy="8747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216381" y="342092"/>
            <a:ext cx="8866208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			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OUTLINE</a:t>
            </a:r>
          </a:p>
          <a:p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1.Years, decades and centuries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Talking about the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time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Adverbs of frequency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Describe your daily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routine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Prepositions of time  </a:t>
            </a:r>
            <a:r>
              <a:rPr lang="en-US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at, </a:t>
            </a:r>
            <a:r>
              <a:rPr lang="en-US" sz="28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on,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Hometask</a:t>
            </a: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7. References</a:t>
            </a:r>
          </a:p>
          <a:p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 rot="5400000">
            <a:off x="8132057" y="2798059"/>
            <a:ext cx="6858002" cy="1261884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Time  and numbers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3738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" y="101600"/>
            <a:ext cx="873213" cy="8747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170083" y="82742"/>
            <a:ext cx="886620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Years, decades and centuries</a:t>
            </a: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There are different ways to say the years like 2011.</a:t>
            </a:r>
          </a:p>
          <a:p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BrE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twenty eleven or two thousand and eleven</a:t>
            </a:r>
          </a:p>
          <a:p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AmE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two thousand eleven</a:t>
            </a: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8917849"/>
              </p:ext>
            </p:extLst>
          </p:nvPr>
        </p:nvGraphicFramePr>
        <p:xfrm>
          <a:off x="881325" y="1624660"/>
          <a:ext cx="8866208" cy="3291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3254">
                  <a:extLst>
                    <a:ext uri="{9D8B030D-6E8A-4147-A177-3AD203B41FA5}">
                      <a16:colId xmlns:a16="http://schemas.microsoft.com/office/drawing/2014/main" val="1371190449"/>
                    </a:ext>
                  </a:extLst>
                </a:gridCol>
                <a:gridCol w="3569850">
                  <a:extLst>
                    <a:ext uri="{9D8B030D-6E8A-4147-A177-3AD203B41FA5}">
                      <a16:colId xmlns:a16="http://schemas.microsoft.com/office/drawing/2014/main" val="1686078727"/>
                    </a:ext>
                  </a:extLst>
                </a:gridCol>
                <a:gridCol w="905897">
                  <a:extLst>
                    <a:ext uri="{9D8B030D-6E8A-4147-A177-3AD203B41FA5}">
                      <a16:colId xmlns:a16="http://schemas.microsoft.com/office/drawing/2014/main" val="2324041841"/>
                    </a:ext>
                  </a:extLst>
                </a:gridCol>
                <a:gridCol w="3527207">
                  <a:extLst>
                    <a:ext uri="{9D8B030D-6E8A-4147-A177-3AD203B41FA5}">
                      <a16:colId xmlns:a16="http://schemas.microsoft.com/office/drawing/2014/main" val="413875254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1800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eighteen hundred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2008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two thousand and eight</a:t>
                      </a:r>
                      <a:endParaRPr lang="ru-RU" sz="24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97108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1805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eighteen oh five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2011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two thousand and eleven</a:t>
                      </a:r>
                      <a:endParaRPr lang="ru-RU" sz="24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017393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1969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nineteen sixty-nine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2015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two thousand and fifteen</a:t>
                      </a:r>
                      <a:endParaRPr lang="ru-RU" sz="24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4848821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2000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two thousand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two thousand and twenty</a:t>
                      </a:r>
                      <a:endParaRPr lang="ru-RU" sz="24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31594523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1293969" y="5046586"/>
            <a:ext cx="861843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decade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is a period of ten years, for example the nineteen-eighties (1980-1989).</a:t>
            </a: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century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is a period of 100 years, for example the twenty-first century (2000-2099)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 rot="5400000">
            <a:off x="8132057" y="2798059"/>
            <a:ext cx="6858002" cy="1261884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Time  and numbers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8756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" y="101600"/>
            <a:ext cx="965811" cy="9675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544589" y="204537"/>
            <a:ext cx="771972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Talking about the time</a:t>
            </a: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What’s the time? or What time is it?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172325"/>
              </p:ext>
            </p:extLst>
          </p:nvPr>
        </p:nvGraphicFramePr>
        <p:xfrm>
          <a:off x="1261641" y="1035534"/>
          <a:ext cx="9271320" cy="58351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10359">
                  <a:extLst>
                    <a:ext uri="{9D8B030D-6E8A-4147-A177-3AD203B41FA5}">
                      <a16:colId xmlns:a16="http://schemas.microsoft.com/office/drawing/2014/main" val="792082331"/>
                    </a:ext>
                  </a:extLst>
                </a:gridCol>
                <a:gridCol w="1296365">
                  <a:extLst>
                    <a:ext uri="{9D8B030D-6E8A-4147-A177-3AD203B41FA5}">
                      <a16:colId xmlns:a16="http://schemas.microsoft.com/office/drawing/2014/main" val="934190659"/>
                    </a:ext>
                  </a:extLst>
                </a:gridCol>
                <a:gridCol w="4664596">
                  <a:extLst>
                    <a:ext uri="{9D8B030D-6E8A-4147-A177-3AD203B41FA5}">
                      <a16:colId xmlns:a16="http://schemas.microsoft.com/office/drawing/2014/main" val="943334418"/>
                    </a:ext>
                  </a:extLst>
                </a:gridCol>
              </a:tblGrid>
              <a:tr h="776483">
                <a:tc>
                  <a:txBody>
                    <a:bodyPr/>
                    <a:lstStyle/>
                    <a:p>
                      <a:r>
                        <a:rPr lang="en-US" sz="2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It’s two o’clock </a:t>
                      </a:r>
                      <a:endParaRPr lang="ru-RU" sz="2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2:00</a:t>
                      </a:r>
                      <a:endParaRPr lang="ru-RU" sz="2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It’s two o’clock </a:t>
                      </a:r>
                    </a:p>
                    <a:p>
                      <a:endParaRPr lang="ru-RU" sz="2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82245385"/>
                  </a:ext>
                </a:extLst>
              </a:tr>
              <a:tr h="1811794"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It’s two fifteen  or It’s quarter </a:t>
                      </a:r>
                      <a:r>
                        <a:rPr lang="en-US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past</a:t>
                      </a: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two. (</a:t>
                      </a:r>
                      <a:r>
                        <a:rPr lang="en-US" sz="2400" b="1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BrE</a:t>
                      </a:r>
                      <a:r>
                        <a:rPr lang="en-US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2:15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It’s two fifteen  or It’s quarter </a:t>
                      </a:r>
                      <a:r>
                        <a:rPr lang="en-US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after</a:t>
                      </a: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two. (</a:t>
                      </a:r>
                      <a:r>
                        <a:rPr lang="en-US" sz="2400" b="1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AmE</a:t>
                      </a:r>
                      <a:r>
                        <a:rPr lang="en-US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4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08280105"/>
                  </a:ext>
                </a:extLst>
              </a:tr>
              <a:tr h="1121587"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It’s two thirty or It’s half </a:t>
                      </a:r>
                      <a:r>
                        <a:rPr lang="en-US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past</a:t>
                      </a: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two. (</a:t>
                      </a:r>
                      <a:r>
                        <a:rPr lang="en-US" sz="2400" b="1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BrE</a:t>
                      </a:r>
                      <a:r>
                        <a:rPr lang="en-US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2:30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It’s two thirty  or It’s half </a:t>
                      </a:r>
                      <a:r>
                        <a:rPr lang="en-US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after</a:t>
                      </a: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two. (</a:t>
                      </a:r>
                      <a:r>
                        <a:rPr lang="en-US" sz="2400" b="1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AmE</a:t>
                      </a:r>
                      <a:r>
                        <a:rPr lang="en-US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endParaRPr lang="ru-RU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44252438"/>
                  </a:ext>
                </a:extLst>
              </a:tr>
              <a:tr h="776483"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It’s three o’clock. 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3:00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It’s three o’clock. </a:t>
                      </a:r>
                    </a:p>
                    <a:p>
                      <a:endParaRPr lang="ru-RU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1657037"/>
                  </a:ext>
                </a:extLst>
              </a:tr>
              <a:tr h="1121587"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It’s three fifty-five  or It’s five </a:t>
                      </a:r>
                      <a:r>
                        <a:rPr lang="en-US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</a:t>
                      </a: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four. (</a:t>
                      </a:r>
                      <a:r>
                        <a:rPr lang="en-US" sz="2400" b="1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BrE</a:t>
                      </a:r>
                      <a:r>
                        <a:rPr lang="en-US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3:55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It’s three fifty-five  or It’s five </a:t>
                      </a:r>
                      <a:r>
                        <a:rPr lang="en-US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of</a:t>
                      </a: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four. (</a:t>
                      </a:r>
                      <a:r>
                        <a:rPr lang="en-US" sz="2400" b="1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AmE</a:t>
                      </a:r>
                      <a:r>
                        <a:rPr lang="en-US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endParaRPr lang="ru-RU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80413328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 rot="5400000">
            <a:off x="8132057" y="2798059"/>
            <a:ext cx="6858002" cy="1261884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Time  and numbers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5283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" y="101600"/>
            <a:ext cx="873213" cy="8747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0256" y="706832"/>
            <a:ext cx="2398917" cy="228084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871837" y="-8931"/>
            <a:ext cx="78660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We can talk about the time in different ways</a:t>
            </a:r>
            <a:r>
              <a:rPr lang="en-US" dirty="0" smtClean="0"/>
              <a:t>.</a:t>
            </a:r>
            <a:endParaRPr lang="ru-RU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26931" y="681472"/>
            <a:ext cx="2511810" cy="228084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0" y="3035694"/>
            <a:ext cx="488451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Marc starts work at …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seven o’clock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seven o’clock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the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morning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seven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591960" y="3035694"/>
            <a:ext cx="525945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Marc finishes work at …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half past five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half past five in the afternoon/evening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five thirty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99060" y="4773255"/>
            <a:ext cx="975745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more formal situations, we can also use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to show if time is in the morning or afternoon: 7 am/ 5:30 pm</a:t>
            </a:r>
          </a:p>
          <a:p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For travel times, we often use the twenty-four-hour clock:</a:t>
            </a: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21:30 (twenty one thirty) and 17:30 (seventeen thirty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 rot="5400000">
            <a:off x="8132057" y="2798059"/>
            <a:ext cx="6858002" cy="1261884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Time  and numbers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6938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" y="101600"/>
            <a:ext cx="977386" cy="9791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832915" y="161273"/>
            <a:ext cx="750785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Match the sentences 1-6 with the times a-f.     </a:t>
            </a:r>
          </a:p>
          <a:p>
            <a:endParaRPr lang="ru-RU" dirty="0"/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0653718"/>
              </p:ext>
            </p:extLst>
          </p:nvPr>
        </p:nvGraphicFramePr>
        <p:xfrm>
          <a:off x="1268199" y="1023047"/>
          <a:ext cx="9206890" cy="566928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4603445">
                  <a:extLst>
                    <a:ext uri="{9D8B030D-6E8A-4147-A177-3AD203B41FA5}">
                      <a16:colId xmlns:a16="http://schemas.microsoft.com/office/drawing/2014/main" val="3527052810"/>
                    </a:ext>
                  </a:extLst>
                </a:gridCol>
                <a:gridCol w="4603445">
                  <a:extLst>
                    <a:ext uri="{9D8B030D-6E8A-4147-A177-3AD203B41FA5}">
                      <a16:colId xmlns:a16="http://schemas.microsoft.com/office/drawing/2014/main" val="298021275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28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Maria usually eats dinner at 9:30 pm.</a:t>
                      </a:r>
                      <a:endParaRPr lang="ru-RU" sz="28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8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a. Nine thirty in the morning</a:t>
                      </a:r>
                      <a:endParaRPr lang="ru-RU" sz="28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113032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Jack often has breakfast meeting at 8 am.</a:t>
                      </a:r>
                      <a:endParaRPr lang="ru-RU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b. One fifteen in the morning</a:t>
                      </a:r>
                      <a:endParaRPr lang="ru-RU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766513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3.Kenji has a video conference at 9:30 am.</a:t>
                      </a:r>
                      <a:endParaRPr lang="ru-RU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c. Eight in the evening</a:t>
                      </a:r>
                      <a:endParaRPr lang="ru-RU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7294147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 </a:t>
                      </a:r>
                      <a:r>
                        <a:rPr lang="en-US" sz="28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Sergie</a:t>
                      </a:r>
                      <a:r>
                        <a:rPr lang="en-US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always has lunch at 1:15 pm.</a:t>
                      </a:r>
                      <a:endParaRPr lang="ru-RU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d. One fifteen in the afternoon</a:t>
                      </a:r>
                      <a:endParaRPr lang="ru-RU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726359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 Michelle sometimes gets the train home from work at 20:00</a:t>
                      </a:r>
                      <a:endParaRPr lang="ru-RU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e. Nine thirty in the evening</a:t>
                      </a:r>
                      <a:endParaRPr lang="ru-RU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582107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 Lukas’s plane leaves at 01:15.</a:t>
                      </a:r>
                      <a:endParaRPr lang="ru-RU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f. Eight o’clock in the morning</a:t>
                      </a:r>
                      <a:endParaRPr lang="ru-RU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872194"/>
                  </a:ext>
                </a:extLst>
              </a:tr>
            </a:tbl>
          </a:graphicData>
        </a:graphic>
      </p:graphicFrame>
      <p:cxnSp>
        <p:nvCxnSpPr>
          <p:cNvPr id="11" name="Прямая со стрелкой 10"/>
          <p:cNvCxnSpPr/>
          <p:nvPr/>
        </p:nvCxnSpPr>
        <p:spPr>
          <a:xfrm>
            <a:off x="3738623" y="1490511"/>
            <a:ext cx="2708476" cy="342873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>
            <a:off x="3512766" y="2540335"/>
            <a:ext cx="2665297" cy="345535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 flipV="1">
            <a:off x="3113590" y="1481559"/>
            <a:ext cx="3333509" cy="208344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 flipV="1">
            <a:off x="4247909" y="4456253"/>
            <a:ext cx="3090440" cy="2315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 flipV="1">
            <a:off x="3512766" y="3565003"/>
            <a:ext cx="3015356" cy="186352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 flipV="1">
            <a:off x="5020444" y="2523281"/>
            <a:ext cx="1426655" cy="381964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 rot="5400000">
            <a:off x="8132057" y="2798059"/>
            <a:ext cx="6858002" cy="1261884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Time  and numbers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0596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" y="101600"/>
            <a:ext cx="1252220" cy="125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435261" y="1356038"/>
            <a:ext cx="847358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12:00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=  It’s twelve/noon/midday/midnight</a:t>
            </a:r>
          </a:p>
          <a:p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From 12 at night till 12 at noon =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am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e.g. at 8 am(=in the morning); at 2 am (= at night)</a:t>
            </a:r>
          </a:p>
          <a:p>
            <a:endParaRPr lang="en-US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From 12 at noon till 12 at midnight =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pm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e.g. at 3 pm (= in the afternoon), at 8 pm (= in the evening)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 rot="5400000">
            <a:off x="8132057" y="2798059"/>
            <a:ext cx="6858002" cy="1261884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Time  and numbers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3006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" y="101600"/>
            <a:ext cx="971483" cy="9732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r="57572"/>
          <a:stretch/>
        </p:blipFill>
        <p:spPr>
          <a:xfrm>
            <a:off x="1070543" y="87453"/>
            <a:ext cx="3680594" cy="6771123"/>
          </a:xfrm>
          <a:prstGeom prst="rect">
            <a:avLst/>
          </a:prstGeom>
        </p:spPr>
      </p:pic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8877702"/>
              </p:ext>
            </p:extLst>
          </p:nvPr>
        </p:nvGraphicFramePr>
        <p:xfrm>
          <a:off x="4859421" y="270149"/>
          <a:ext cx="5883712" cy="3200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2244">
                  <a:extLst>
                    <a:ext uri="{9D8B030D-6E8A-4147-A177-3AD203B41FA5}">
                      <a16:colId xmlns:a16="http://schemas.microsoft.com/office/drawing/2014/main" val="3457825949"/>
                    </a:ext>
                  </a:extLst>
                </a:gridCol>
                <a:gridCol w="2079945">
                  <a:extLst>
                    <a:ext uri="{9D8B030D-6E8A-4147-A177-3AD203B41FA5}">
                      <a16:colId xmlns:a16="http://schemas.microsoft.com/office/drawing/2014/main" val="2380484978"/>
                    </a:ext>
                  </a:extLst>
                </a:gridCol>
                <a:gridCol w="3271523">
                  <a:extLst>
                    <a:ext uri="{9D8B030D-6E8A-4147-A177-3AD203B41FA5}">
                      <a16:colId xmlns:a16="http://schemas.microsoft.com/office/drawing/2014/main" val="2039563911"/>
                    </a:ext>
                  </a:extLst>
                </a:gridCol>
              </a:tblGrid>
              <a:tr h="370840">
                <a:tc rowSpan="7">
                  <a:txBody>
                    <a:bodyPr/>
                    <a:lstStyle/>
                    <a:p>
                      <a:endParaRPr lang="en-US" dirty="0" smtClean="0"/>
                    </a:p>
                    <a:p>
                      <a:endParaRPr lang="en-US" dirty="0" smtClean="0"/>
                    </a:p>
                    <a:p>
                      <a:endParaRPr lang="en-US" dirty="0" smtClean="0"/>
                    </a:p>
                    <a:p>
                      <a:endParaRPr lang="en-US" dirty="0" smtClean="0"/>
                    </a:p>
                    <a:p>
                      <a:r>
                        <a:rPr lang="en-US" sz="2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  <a:endParaRPr lang="ru-RU" sz="2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always</a:t>
                      </a:r>
                      <a:endParaRPr lang="ru-RU" sz="2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7">
                  <a:txBody>
                    <a:bodyPr/>
                    <a:lstStyle/>
                    <a:p>
                      <a:endParaRPr lang="en-US" dirty="0" smtClean="0"/>
                    </a:p>
                    <a:p>
                      <a:endParaRPr lang="en-US" dirty="0" smtClean="0"/>
                    </a:p>
                    <a:p>
                      <a:endParaRPr lang="en-US" dirty="0" smtClean="0"/>
                    </a:p>
                    <a:p>
                      <a:endParaRPr lang="en-US" dirty="0" smtClean="0"/>
                    </a:p>
                    <a:p>
                      <a:r>
                        <a:rPr lang="en-US" sz="2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go to work </a:t>
                      </a:r>
                      <a:r>
                        <a:rPr lang="en-US" sz="2400" b="0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early/on time/late.</a:t>
                      </a:r>
                      <a:endParaRPr lang="ru-RU" sz="2400" b="0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97411874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usually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77274110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often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7796904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sometimes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3942367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Hardly ever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03395189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never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05164348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7133804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5089358" y="4245259"/>
            <a:ext cx="565377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How often do you arrive at work on time?</a:t>
            </a: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usually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arrive at work on time.</a:t>
            </a:r>
          </a:p>
          <a:p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smtClean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!!!</a:t>
            </a:r>
            <a:r>
              <a:rPr lang="en-US" sz="2400" b="1" dirty="0" smtClean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Usually</a:t>
            </a:r>
            <a:r>
              <a:rPr lang="en-US" sz="2400" dirty="0" smtClean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US" sz="2400" b="1" dirty="0" smtClean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sometimes</a:t>
            </a:r>
            <a:r>
              <a:rPr lang="en-US" sz="2400" dirty="0" smtClean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can also go at the beginning or end of sentences, but the other adverbs can only go before the verb. </a:t>
            </a:r>
            <a:endParaRPr lang="ru-RU" sz="2400" dirty="0">
              <a:solidFill>
                <a:schemeClr val="accent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 rot="5400000">
            <a:off x="8132057" y="2798059"/>
            <a:ext cx="6858002" cy="1261884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Time  and numbers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6923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" y="101600"/>
            <a:ext cx="985870" cy="9876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669" y="2058579"/>
            <a:ext cx="2570611" cy="382512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4018050" y="2098224"/>
            <a:ext cx="6114403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 usually travel to work by train.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 leave work at 5 or 5:30 pm.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 start work at 8:30 am.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the afternoon, we sometimes have a team meeting.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first thing I do is read my emails.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the evening, I often go out with my colleagues.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 usually have lunch at 12 o’clock.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759530" y="93529"/>
            <a:ext cx="44172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Describe your daily routine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351280" y="600985"/>
            <a:ext cx="93321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Wayne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Carr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the customer services manager describes his daily routine. Number the activities in the order that he does them each day.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Овал 1"/>
          <p:cNvSpPr/>
          <p:nvPr/>
        </p:nvSpPr>
        <p:spPr>
          <a:xfrm>
            <a:off x="10132453" y="4762263"/>
            <a:ext cx="625033" cy="27950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7</a:t>
            </a:r>
            <a:endParaRPr lang="ru-RU" dirty="0"/>
          </a:p>
        </p:txBody>
      </p:sp>
      <p:sp>
        <p:nvSpPr>
          <p:cNvPr id="10" name="Овал 9"/>
          <p:cNvSpPr/>
          <p:nvPr/>
        </p:nvSpPr>
        <p:spPr>
          <a:xfrm>
            <a:off x="10148998" y="5595768"/>
            <a:ext cx="625033" cy="27950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4</a:t>
            </a:r>
            <a:endParaRPr lang="ru-RU" dirty="0"/>
          </a:p>
        </p:txBody>
      </p:sp>
      <p:sp>
        <p:nvSpPr>
          <p:cNvPr id="14" name="Овал 13"/>
          <p:cNvSpPr/>
          <p:nvPr/>
        </p:nvSpPr>
        <p:spPr>
          <a:xfrm>
            <a:off x="10111608" y="4208265"/>
            <a:ext cx="625033" cy="27950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3</a:t>
            </a:r>
            <a:endParaRPr lang="ru-RU" dirty="0"/>
          </a:p>
        </p:txBody>
      </p:sp>
      <p:sp>
        <p:nvSpPr>
          <p:cNvPr id="15" name="Овал 14"/>
          <p:cNvSpPr/>
          <p:nvPr/>
        </p:nvSpPr>
        <p:spPr>
          <a:xfrm>
            <a:off x="10106458" y="3651759"/>
            <a:ext cx="625033" cy="27950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5</a:t>
            </a:r>
            <a:endParaRPr lang="ru-RU" dirty="0"/>
          </a:p>
        </p:txBody>
      </p:sp>
      <p:sp>
        <p:nvSpPr>
          <p:cNvPr id="16" name="Овал 15"/>
          <p:cNvSpPr/>
          <p:nvPr/>
        </p:nvSpPr>
        <p:spPr>
          <a:xfrm>
            <a:off x="10061370" y="3043295"/>
            <a:ext cx="625033" cy="27950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2</a:t>
            </a:r>
            <a:endParaRPr lang="ru-RU" dirty="0"/>
          </a:p>
        </p:txBody>
      </p:sp>
      <p:sp>
        <p:nvSpPr>
          <p:cNvPr id="17" name="Овал 16"/>
          <p:cNvSpPr/>
          <p:nvPr/>
        </p:nvSpPr>
        <p:spPr>
          <a:xfrm>
            <a:off x="10058400" y="2593019"/>
            <a:ext cx="625033" cy="27950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6</a:t>
            </a:r>
            <a:endParaRPr lang="ru-RU" dirty="0"/>
          </a:p>
        </p:txBody>
      </p:sp>
      <p:sp>
        <p:nvSpPr>
          <p:cNvPr id="18" name="Овал 17"/>
          <p:cNvSpPr/>
          <p:nvPr/>
        </p:nvSpPr>
        <p:spPr>
          <a:xfrm>
            <a:off x="10058399" y="2128767"/>
            <a:ext cx="625033" cy="27950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1</a:t>
            </a:r>
            <a:endParaRPr lang="ru-RU" dirty="0"/>
          </a:p>
        </p:txBody>
      </p:sp>
      <p:sp>
        <p:nvSpPr>
          <p:cNvPr id="19" name="TextBox 18"/>
          <p:cNvSpPr txBox="1"/>
          <p:nvPr/>
        </p:nvSpPr>
        <p:spPr>
          <a:xfrm rot="5400000">
            <a:off x="8132057" y="2798059"/>
            <a:ext cx="6858002" cy="1261884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Time  and numbers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45797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0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380" y="91440"/>
            <a:ext cx="922342" cy="9239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041722" y="0"/>
            <a:ext cx="9630212" cy="73250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                                                                                   </a:t>
            </a:r>
          </a:p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Prepositions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time:  AT</a:t>
            </a:r>
            <a:endParaRPr lang="en-US" dirty="0" smtClean="0"/>
          </a:p>
          <a:p>
            <a:r>
              <a:rPr lang="en-US" dirty="0"/>
              <a:t> </a:t>
            </a:r>
            <a:endParaRPr lang="en-US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At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is used before the expression ….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end of…:</a:t>
            </a:r>
          </a:p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at the end of the month, at the end of the week, at the end of the day; </a:t>
            </a:r>
          </a:p>
          <a:p>
            <a:endParaRPr lang="en-US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At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is used before the time: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at 8 am., at 5 pm.;</a:t>
            </a:r>
          </a:p>
          <a:p>
            <a:endParaRPr lang="en-US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At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used with the expression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at the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moment;</a:t>
            </a:r>
          </a:p>
          <a:p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At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used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before the word  </a:t>
            </a:r>
            <a:r>
              <a:rPr lang="en-US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night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weekend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midnight,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Christmas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saying the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time: at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9 pm, at Christmas.</a:t>
            </a:r>
          </a:p>
          <a:p>
            <a:endParaRPr lang="en-US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 rot="5400000">
            <a:off x="8132057" y="2798059"/>
            <a:ext cx="6858002" cy="1261884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Time  and numbers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1273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" y="101600"/>
            <a:ext cx="1252220" cy="125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113589" y="75878"/>
            <a:ext cx="56947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Prepositions of time: 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on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9060" y="1318022"/>
            <a:ext cx="10642246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is used before days,  holidays like New Year’s Day, Independence Day, Christmas Day, etc., and with dates 29</a:t>
            </a:r>
            <a:r>
              <a:rPr lang="en-US" sz="2800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October 2007. Example: on Independence Day, on 3d November 2021.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is used before a month, a part of the day, year, season.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Example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in November, in 2022.</a:t>
            </a:r>
          </a:p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has 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future meaning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after </a:t>
            </a:r>
          </a:p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two hour’s time= after two hours, in 20 minutes= after   20 minutes.</a:t>
            </a:r>
          </a:p>
          <a:p>
            <a:endParaRPr 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We don’t use a  preposition with </a:t>
            </a:r>
            <a:r>
              <a:rPr lang="en-US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yesterday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US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last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night,week,etc</a:t>
            </a:r>
            <a:r>
              <a:rPr lang="en-US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No preposition (at, in) is used before the words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this,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next, last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every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next Tuesday, this afternoon, every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September. </a:t>
            </a:r>
          </a:p>
          <a:p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 rot="5400000">
            <a:off x="8132057" y="2798059"/>
            <a:ext cx="6858002" cy="1261884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Time  and numbers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0895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380" y="91440"/>
            <a:ext cx="786842" cy="7882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710723" y="269428"/>
            <a:ext cx="10336193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Complete the time phrases in the sentences with </a:t>
            </a:r>
            <a:r>
              <a:rPr lang="en-US" sz="32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at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or </a:t>
            </a:r>
            <a:r>
              <a:rPr lang="en-US" sz="32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Write </a:t>
            </a:r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XX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no word is missing. </a:t>
            </a:r>
            <a:endParaRPr lang="en-US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Can I see you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…… next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Tuesday? </a:t>
            </a:r>
            <a:endParaRPr lang="en-US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They'll deliver the goods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……the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end of the month. </a:t>
            </a:r>
            <a:endParaRPr lang="en-US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need to have a meeting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……this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afternoon. </a:t>
            </a:r>
            <a:endParaRPr lang="en-US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office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closes……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6:oo p.m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 There's a staff party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……every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December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 Our visitors arrive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……three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hours' time. </a:t>
            </a:r>
            <a:endParaRPr lang="en-US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She worked very hard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……last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winter. </a:t>
            </a:r>
            <a:endParaRPr lang="en-US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Hurry up! The bank closes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……ten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minutes. </a:t>
            </a:r>
            <a:endParaRPr lang="en-US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 travelled to China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……1999. </a:t>
            </a:r>
          </a:p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I'm sorry.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Mrs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Moor's in a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meeting……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moment. 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646024" y="1794076"/>
            <a:ext cx="9259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XX</a:t>
            </a:r>
            <a:endParaRPr lang="ru-RU" sz="2000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318083" y="2114516"/>
            <a:ext cx="9259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</a:t>
            </a:r>
            <a:endParaRPr lang="ru-RU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485353" y="2759344"/>
            <a:ext cx="9259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XX</a:t>
            </a:r>
            <a:endParaRPr lang="ru-RU" sz="2000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038516" y="3147184"/>
            <a:ext cx="9259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</a:t>
            </a:r>
            <a:endParaRPr lang="ru-RU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571999" y="3748374"/>
            <a:ext cx="9259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XX</a:t>
            </a:r>
            <a:endParaRPr lang="ru-RU" sz="2000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392108" y="4087408"/>
            <a:ext cx="9259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</a:t>
            </a:r>
            <a:endParaRPr lang="ru-RU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722545" y="4706626"/>
            <a:ext cx="9259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XX</a:t>
            </a:r>
            <a:endParaRPr lang="ru-RU" sz="2000" dirty="0">
              <a:solidFill>
                <a:srgbClr val="FF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635899" y="5080103"/>
            <a:ext cx="9259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</a:t>
            </a:r>
            <a:endParaRPr lang="ru-RU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733072" y="5550478"/>
            <a:ext cx="9259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</a:t>
            </a:r>
            <a:endParaRPr lang="ru-RU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115445" y="6035895"/>
            <a:ext cx="9259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</a:t>
            </a:r>
            <a:endParaRPr lang="ru-RU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 rot="5400000">
            <a:off x="8132057" y="2798059"/>
            <a:ext cx="6858002" cy="1261884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Time  and numbers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71339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" y="101600"/>
            <a:ext cx="984292" cy="9860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339371" y="300556"/>
            <a:ext cx="8996224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Complete the sentences using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in, on, at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or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no preposition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(-)</a:t>
            </a:r>
          </a:p>
          <a:p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rabicPeriod"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project started ___ May 2007.</a:t>
            </a:r>
          </a:p>
          <a:p>
            <a:pPr marL="342900" indent="-342900">
              <a:buAutoNum type="arabicPeriod"/>
            </a:pP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rabicPeriod"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Are you free ____ Monday morning?</a:t>
            </a:r>
          </a:p>
          <a:p>
            <a:pPr marL="342900" indent="-342900">
              <a:buAutoNum type="arabicPeriod"/>
            </a:pP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rabicPeriod"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Charles visited the factory ____ last February.</a:t>
            </a:r>
          </a:p>
          <a:p>
            <a:pPr marL="342900" indent="-342900">
              <a:buAutoNum type="arabicPeriod"/>
            </a:pP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rabicPeriod"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What do you usually  do _____ New Year’s Day?</a:t>
            </a:r>
          </a:p>
          <a:p>
            <a:pPr marL="342900" indent="-342900">
              <a:buAutoNum type="arabicPeriod"/>
            </a:pP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rabicPeriod"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Ask Sunil to finish the budget ____ the morning.</a:t>
            </a:r>
          </a:p>
          <a:p>
            <a:pPr marL="342900" indent="-342900">
              <a:buAutoNum type="arabicPeriod"/>
            </a:pP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rabicPeriod"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client wanted to see the  plant _____ three thirty.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548851" y="1203767"/>
            <a:ext cx="4235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</a:t>
            </a:r>
            <a:endParaRPr lang="ru-RU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894111" y="5428526"/>
            <a:ext cx="6462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</a:t>
            </a:r>
            <a:endParaRPr lang="ru-RU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265868" y="4631194"/>
            <a:ext cx="4235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</a:t>
            </a:r>
            <a:endParaRPr lang="ru-RU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474941" y="3750620"/>
            <a:ext cx="4924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</a:t>
            </a:r>
            <a:endParaRPr lang="ru-RU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765433" y="2962823"/>
            <a:ext cx="3962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---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759429" y="2055306"/>
            <a:ext cx="4924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</a:t>
            </a:r>
            <a:endParaRPr lang="ru-RU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 rot="5400000">
            <a:off x="8132057" y="2798059"/>
            <a:ext cx="6858002" cy="1261884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Time  and numbers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0336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518703" y="0"/>
            <a:ext cx="40511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Time expressions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77793" y="392664"/>
            <a:ext cx="7407797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Early or late?</a:t>
            </a:r>
          </a:p>
          <a:p>
            <a:endParaRPr lang="ru-RU" dirty="0"/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8528937"/>
              </p:ext>
            </p:extLst>
          </p:nvPr>
        </p:nvGraphicFramePr>
        <p:xfrm>
          <a:off x="428264" y="1219200"/>
          <a:ext cx="9092160" cy="5638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30720">
                  <a:extLst>
                    <a:ext uri="{9D8B030D-6E8A-4147-A177-3AD203B41FA5}">
                      <a16:colId xmlns:a16="http://schemas.microsoft.com/office/drawing/2014/main" val="2342547267"/>
                    </a:ext>
                  </a:extLst>
                </a:gridCol>
                <a:gridCol w="3030720">
                  <a:extLst>
                    <a:ext uri="{9D8B030D-6E8A-4147-A177-3AD203B41FA5}">
                      <a16:colId xmlns:a16="http://schemas.microsoft.com/office/drawing/2014/main" val="2385342078"/>
                    </a:ext>
                  </a:extLst>
                </a:gridCol>
                <a:gridCol w="3030720">
                  <a:extLst>
                    <a:ext uri="{9D8B030D-6E8A-4147-A177-3AD203B41FA5}">
                      <a16:colId xmlns:a16="http://schemas.microsoft.com/office/drawing/2014/main" val="249541094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 sz="28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en-US" sz="28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en-US" sz="28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en-US" sz="28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en-US" sz="28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en-US" sz="2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 arrived</a:t>
                      </a:r>
                    </a:p>
                    <a:p>
                      <a:r>
                        <a:rPr lang="en-US" sz="2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 was</a:t>
                      </a:r>
                      <a:endParaRPr lang="ru-RU" sz="2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8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en-US" sz="28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en-US" sz="28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en-US" sz="28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en-US" sz="28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en-US" sz="2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at the meeting</a:t>
                      </a:r>
                      <a:endParaRPr lang="ru-RU" sz="2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-early</a:t>
                      </a:r>
                      <a:r>
                        <a:rPr lang="en-US" sz="28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en-US" sz="2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before the start time).</a:t>
                      </a:r>
                    </a:p>
                    <a:p>
                      <a:r>
                        <a:rPr lang="en-US" sz="2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-half an hour early.</a:t>
                      </a:r>
                    </a:p>
                    <a:p>
                      <a:r>
                        <a:rPr lang="en-US" sz="2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-30</a:t>
                      </a:r>
                      <a:r>
                        <a:rPr lang="en-US" sz="28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minutes early.</a:t>
                      </a:r>
                    </a:p>
                    <a:p>
                      <a:r>
                        <a:rPr lang="en-US" sz="28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on time (just before or at the start time).</a:t>
                      </a:r>
                    </a:p>
                    <a:p>
                      <a:r>
                        <a:rPr lang="en-US" sz="28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-late (after the start time)</a:t>
                      </a:r>
                    </a:p>
                    <a:p>
                      <a:r>
                        <a:rPr lang="en-US" sz="28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-three quarters of an hour late.</a:t>
                      </a:r>
                    </a:p>
                    <a:p>
                      <a:r>
                        <a:rPr lang="en-US" sz="28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-45 minutes late.</a:t>
                      </a:r>
                      <a:endParaRPr lang="ru-RU" sz="2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3121158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 rot="5400000">
            <a:off x="8159195" y="2798057"/>
            <a:ext cx="6858002" cy="1261884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Time  and numbers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4392" y="-2"/>
            <a:ext cx="1234746" cy="9354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46931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05114" y="83820"/>
            <a:ext cx="692166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Are you free on Friday?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Овальная выноска 6"/>
          <p:cNvSpPr/>
          <p:nvPr/>
        </p:nvSpPr>
        <p:spPr>
          <a:xfrm>
            <a:off x="567340" y="627219"/>
            <a:ext cx="3507129" cy="1099595"/>
          </a:xfrm>
          <a:prstGeom prst="wedgeEllipseCallout">
            <a:avLst>
              <a:gd name="adj1" fmla="val -54166"/>
              <a:gd name="adj2" fmla="val 5513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 you free on Friday?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Овальная выноска 7"/>
          <p:cNvSpPr/>
          <p:nvPr/>
        </p:nvSpPr>
        <p:spPr>
          <a:xfrm>
            <a:off x="3533297" y="1557211"/>
            <a:ext cx="5521124" cy="1426003"/>
          </a:xfrm>
          <a:prstGeom prst="wedgeEllipseCallout">
            <a:avLst>
              <a:gd name="adj1" fmla="val 64684"/>
              <a:gd name="adj2" fmla="val 6804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Yes, I’m free on Friday afternoon. Where shall we meet? When shall we meet?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8171961"/>
              </p:ext>
            </p:extLst>
          </p:nvPr>
        </p:nvGraphicFramePr>
        <p:xfrm>
          <a:off x="663895" y="3353646"/>
          <a:ext cx="9180192" cy="1645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60064">
                  <a:extLst>
                    <a:ext uri="{9D8B030D-6E8A-4147-A177-3AD203B41FA5}">
                      <a16:colId xmlns:a16="http://schemas.microsoft.com/office/drawing/2014/main" val="633618722"/>
                    </a:ext>
                  </a:extLst>
                </a:gridCol>
                <a:gridCol w="1253155">
                  <a:extLst>
                    <a:ext uri="{9D8B030D-6E8A-4147-A177-3AD203B41FA5}">
                      <a16:colId xmlns:a16="http://schemas.microsoft.com/office/drawing/2014/main" val="166748083"/>
                    </a:ext>
                  </a:extLst>
                </a:gridCol>
                <a:gridCol w="4866973">
                  <a:extLst>
                    <a:ext uri="{9D8B030D-6E8A-4147-A177-3AD203B41FA5}">
                      <a16:colId xmlns:a16="http://schemas.microsoft.com/office/drawing/2014/main" val="1895310445"/>
                    </a:ext>
                  </a:extLst>
                </a:gridCol>
              </a:tblGrid>
              <a:tr h="370840">
                <a:tc rowSpan="2"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Let’s meet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at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My/your office.</a:t>
                      </a:r>
                    </a:p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 restaurant</a:t>
                      </a:r>
                      <a:r>
                        <a:rPr lang="en-US" sz="2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for lunch.</a:t>
                      </a:r>
                    </a:p>
                    <a:p>
                      <a:r>
                        <a:rPr lang="en-US" sz="2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 café.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77393558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for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 coffee.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17725315"/>
                  </a:ext>
                </a:extLst>
              </a:tr>
            </a:tbl>
          </a:graphicData>
        </a:graphic>
      </p:graphicFrame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4005681"/>
              </p:ext>
            </p:extLst>
          </p:nvPr>
        </p:nvGraphicFramePr>
        <p:xfrm>
          <a:off x="654613" y="5252666"/>
          <a:ext cx="8128000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3343285496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41955642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 sz="240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en-US" sz="24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How about</a:t>
                      </a:r>
                    </a:p>
                    <a:p>
                      <a:pPr algn="ctr"/>
                      <a:r>
                        <a:rPr lang="en-US" sz="24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What about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12:30?</a:t>
                      </a:r>
                    </a:p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Three o’clock?</a:t>
                      </a:r>
                    </a:p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3:30?</a:t>
                      </a:r>
                    </a:p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After work?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45584580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 rot="5400000">
            <a:off x="8132057" y="2798059"/>
            <a:ext cx="6858002" cy="1261884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Time  and numbers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30116" y="0"/>
            <a:ext cx="1261883" cy="956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60286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1584" y="192506"/>
            <a:ext cx="4649813" cy="5570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 don’t have time</a:t>
            </a:r>
          </a:p>
          <a:p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Look at this diary:</a:t>
            </a:r>
          </a:p>
          <a:p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Tx/>
              <a:buChar char="-"/>
            </a:pP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Can we meet on Monday?</a:t>
            </a:r>
          </a:p>
          <a:p>
            <a:pPr marL="285750" indent="-285750">
              <a:buFontTx/>
              <a:buChar char="-"/>
            </a:pP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Tx/>
              <a:buChar char="-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No, I’m afraid I don’t have time to meet on Monday. I’m busy. I’m going to a sales meeting in the morning and I have an appointment with the dentist in the afternoon.</a:t>
            </a:r>
          </a:p>
          <a:p>
            <a:pPr marL="285750" indent="-285750">
              <a:buFontTx/>
              <a:buChar char="-"/>
            </a:pPr>
            <a:endParaRPr lang="en-US" sz="2400" dirty="0" smtClean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Tx/>
              <a:buChar char="-"/>
            </a:pP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are doing on Tuesday?</a:t>
            </a:r>
            <a:endParaRPr lang="ru-RU" sz="24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2161585"/>
              </p:ext>
            </p:extLst>
          </p:nvPr>
        </p:nvGraphicFramePr>
        <p:xfrm>
          <a:off x="5242022" y="3769950"/>
          <a:ext cx="5491748" cy="2723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0337">
                  <a:extLst>
                    <a:ext uri="{9D8B030D-6E8A-4147-A177-3AD203B41FA5}">
                      <a16:colId xmlns:a16="http://schemas.microsoft.com/office/drawing/2014/main" val="1028612368"/>
                    </a:ext>
                  </a:extLst>
                </a:gridCol>
                <a:gridCol w="4601411">
                  <a:extLst>
                    <a:ext uri="{9D8B030D-6E8A-4147-A177-3AD203B41FA5}">
                      <a16:colId xmlns:a16="http://schemas.microsoft.com/office/drawing/2014/main" val="3900345610"/>
                    </a:ext>
                  </a:extLst>
                </a:gridCol>
              </a:tblGrid>
              <a:tr h="2723120">
                <a:tc>
                  <a:txBody>
                    <a:bodyPr/>
                    <a:lstStyle/>
                    <a:p>
                      <a:endParaRPr lang="en-US" sz="2400" b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en-US" sz="2400" b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en-US" sz="2400" b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en-US" sz="2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I’m</a:t>
                      </a:r>
                      <a:endParaRPr lang="ru-RU" sz="2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going to a sales meeting.</a:t>
                      </a:r>
                    </a:p>
                    <a:p>
                      <a:r>
                        <a:rPr lang="en-US" sz="2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going to the dentist/doctor.</a:t>
                      </a:r>
                    </a:p>
                    <a:p>
                      <a:r>
                        <a:rPr lang="en-US" sz="2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meeting a customer.</a:t>
                      </a:r>
                    </a:p>
                    <a:p>
                      <a:r>
                        <a:rPr lang="en-US" sz="2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working at the office. seeing my manager.</a:t>
                      </a:r>
                    </a:p>
                    <a:p>
                      <a:r>
                        <a:rPr lang="en-US" sz="2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playing tennis.</a:t>
                      </a:r>
                    </a:p>
                    <a:p>
                      <a:r>
                        <a:rPr lang="en-US" sz="2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having lunch with a customer.</a:t>
                      </a:r>
                      <a:endParaRPr lang="ru-RU" sz="2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14475354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 rot="5400000">
            <a:off x="8298739" y="2765137"/>
            <a:ext cx="6858002" cy="1261884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Time  and numbers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292646" y="497307"/>
            <a:ext cx="5666875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Mon 11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   am    10:00     Sales meeting</a:t>
            </a: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pm     2:30 appointment with dentist</a:t>
            </a:r>
          </a:p>
          <a:p>
            <a:r>
              <a:rPr lang="en-US" sz="2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Tues 12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 am      9:15 visit customer</a:t>
            </a: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pm     2:00 work in the office</a:t>
            </a:r>
          </a:p>
          <a:p>
            <a:r>
              <a:rPr lang="en-US" sz="2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Wed 13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   am    10:15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visit customer</a:t>
            </a: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pm     2:00 work on customer orders</a:t>
            </a:r>
          </a:p>
          <a:p>
            <a:r>
              <a:rPr lang="en-US" sz="2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Thurs 14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am -----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pm -----</a:t>
            </a:r>
          </a:p>
          <a:p>
            <a:r>
              <a:rPr lang="en-US" sz="2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Fri 15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am      9:30 see manager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pm -----</a:t>
            </a:r>
            <a:endParaRPr lang="ru-RU" dirty="0"/>
          </a:p>
        </p:txBody>
      </p:sp>
      <p:pic>
        <p:nvPicPr>
          <p:cNvPr id="4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96798" y="-32922"/>
            <a:ext cx="1261884" cy="968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54690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" y="101600"/>
            <a:ext cx="1007785" cy="1009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002673" y="918732"/>
            <a:ext cx="974457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Practice the dialogue</a:t>
            </a:r>
          </a:p>
          <a:p>
            <a:endParaRPr lang="en-US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 smtClean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Can we meet on Wednesday afternoon?</a:t>
            </a:r>
          </a:p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I can’t make Wednesday, what about Thursday?</a:t>
            </a:r>
          </a:p>
          <a:p>
            <a:r>
              <a:rPr lang="en-US" sz="3200" dirty="0" smtClean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Yes, that’s good for me. Are you free at 10 o’clock?</a:t>
            </a:r>
          </a:p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I can’t make 10 o’clock. How about 11:30?</a:t>
            </a:r>
          </a:p>
          <a:p>
            <a:r>
              <a:rPr lang="en-US" sz="3200" dirty="0" smtClean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Yes, that’s fine.</a:t>
            </a:r>
          </a:p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Great, I’ll see you on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hursday  at 11:30. </a:t>
            </a:r>
          </a:p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3200" dirty="0" smtClean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I’m looking forward to it. See you then. </a:t>
            </a:r>
            <a:endParaRPr lang="ru-RU" sz="3200" dirty="0">
              <a:solidFill>
                <a:schemeClr val="accent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856732" y="325500"/>
            <a:ext cx="192873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Dialogue</a:t>
            </a:r>
            <a:endParaRPr lang="ru-RU" sz="3600" dirty="0"/>
          </a:p>
        </p:txBody>
      </p:sp>
      <p:sp>
        <p:nvSpPr>
          <p:cNvPr id="6" name="TextBox 5"/>
          <p:cNvSpPr txBox="1"/>
          <p:nvPr/>
        </p:nvSpPr>
        <p:spPr>
          <a:xfrm rot="5400000">
            <a:off x="8132057" y="2798059"/>
            <a:ext cx="6858002" cy="1261884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Time  and numbers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5215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232228"/>
            <a:ext cx="10752357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Hometask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1- Your daily routine</a:t>
            </a:r>
          </a:p>
          <a:p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Lorenza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Muller is telling her partner about her day at the office. Match the beginning of each sentence on the left (1-13)with a phrase on the right (a-m).</a:t>
            </a:r>
          </a:p>
          <a:p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rabicPeriod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8:45 am. I looked at    _____           a.  The monthly figures to Mr.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Kazoulis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342900" indent="-342900">
              <a:buAutoNum type="arabicPeriod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9:00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am.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 wrote          _____           b. an appointment with a client.</a:t>
            </a:r>
          </a:p>
          <a:p>
            <a:pPr marL="342900" indent="-342900">
              <a:buAutoNum type="arabicPeriod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9:30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am.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 made          _____            c. the minutes of the meeting.</a:t>
            </a:r>
          </a:p>
          <a:p>
            <a:pPr marL="342900" indent="-342900">
              <a:buAutoNum type="arabicPeriod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10:00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am.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 went to     _____           d. a representative of the safety committee.</a:t>
            </a:r>
          </a:p>
          <a:p>
            <a:pPr marL="342900" indent="-342900">
              <a:buAutoNum type="arabicPeriod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11:00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am.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 took          _____           e. the company magazine.</a:t>
            </a:r>
          </a:p>
          <a:p>
            <a:pPr marL="342900" indent="-342900">
              <a:buAutoNum type="arabicPeriod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11:30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am.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 fixed         _____           f. three or four replies.</a:t>
            </a:r>
          </a:p>
          <a:p>
            <a:pPr marL="342900" indent="-342900">
              <a:buAutoNum type="arabicPeriod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12:00 I met                  _____           g. two or three telephone calls.</a:t>
            </a:r>
          </a:p>
          <a:p>
            <a:pPr marL="342900" indent="-342900">
              <a:buAutoNum type="arabicPeriod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1:00 pm I had              _____           h. the office Christmas  party with Cynthia.</a:t>
            </a:r>
          </a:p>
          <a:p>
            <a:pPr marL="342900" indent="-342900">
              <a:buAutoNum type="arabicPeriod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2:00 pm.  I read           _____          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a 10$ million deal.</a:t>
            </a:r>
          </a:p>
          <a:p>
            <a:pPr marL="342900" indent="-342900">
              <a:buAutoNum type="arabicPeriod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2:30 pm.  I discussed   _____          j. my e-mails.</a:t>
            </a:r>
          </a:p>
          <a:p>
            <a:pPr marL="342900" indent="-342900">
              <a:buAutoNum type="arabicPeriod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3:00 pm  I presented    _____          k. lunch with Tom in Accounts.</a:t>
            </a:r>
          </a:p>
          <a:p>
            <a:pPr marL="342900" indent="-342900">
              <a:buAutoNum type="arabicPeriod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5:30 pm  I negotiated   _____          l. tired but happy.</a:t>
            </a:r>
          </a:p>
          <a:p>
            <a:pPr marL="342900" indent="-342900">
              <a:buAutoNum type="arabicPeriod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8:00 pm  I came home _____          m. the weekly departmental meeting.</a:t>
            </a:r>
            <a:endParaRPr lang="ru-RU" sz="2400" dirty="0"/>
          </a:p>
        </p:txBody>
      </p:sp>
      <p:sp>
        <p:nvSpPr>
          <p:cNvPr id="5" name="TextBox 4"/>
          <p:cNvSpPr txBox="1"/>
          <p:nvPr/>
        </p:nvSpPr>
        <p:spPr>
          <a:xfrm rot="5400000">
            <a:off x="8132057" y="2798059"/>
            <a:ext cx="6858002" cy="1261884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Time  and numbers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30116" y="0"/>
            <a:ext cx="1261884" cy="1009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16522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47902" y="303179"/>
            <a:ext cx="5995688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Hometask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2-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Your daily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routine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Make similar sentences to talk about your day at work.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______________________________________________</a:t>
            </a:r>
          </a:p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______________________________________________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______________________________________________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 .______________________________________________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 ______________________________________________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 ______________________________________________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7. ______________________________________________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8. ______________________________________________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9. ______________________________________________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10.______________________________________________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11.______________________________________________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12.______________________________________________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13.______________________________________________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7490708" y="303179"/>
            <a:ext cx="3113590" cy="3385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Use Past simple of the verbs. To form Past simple add –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ed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to regular verb. For irregular verb see the table of irregular verbs. </a:t>
            </a:r>
          </a:p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 rot="5400000">
            <a:off x="8132057" y="2796169"/>
            <a:ext cx="6858002" cy="1261884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Time  and numbers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30116" y="-1"/>
            <a:ext cx="1261884" cy="9249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03344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56122" y="416689"/>
            <a:ext cx="7187878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Bill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Mascull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Business Vocabulary in use. Elementary to pre-intermediate,  Cambridge University Press, 2010;</a:t>
            </a: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Christine Johnson. Intelligent Business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Elementary. Course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book, Pearson Education Limited, 2010.</a:t>
            </a: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3.Steve Flinders. Test your Professional English. Business: General. Longman.Pearson,2003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 rot="5400000">
            <a:off x="8132057" y="2798059"/>
            <a:ext cx="6858002" cy="1261884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Time  and numbers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30116" y="0"/>
            <a:ext cx="1261883" cy="977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46909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 rot="5400000">
            <a:off x="8132057" y="2798059"/>
            <a:ext cx="6858002" cy="1261884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Time  and numbers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30116" y="0"/>
            <a:ext cx="1261883" cy="977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430705" y="2612963"/>
            <a:ext cx="662476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THANK YOU FOR ATTENTION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81465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1067</TotalTime>
  <Words>1854</Words>
  <Application>Microsoft Office PowerPoint</Application>
  <PresentationFormat>Широкоэкранный</PresentationFormat>
  <Paragraphs>330</Paragraphs>
  <Slides>21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7" baseType="lpstr">
      <vt:lpstr>Arial</vt:lpstr>
      <vt:lpstr>Calibri</vt:lpstr>
      <vt:lpstr>Calibri Light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Nasiba Valiyeva</dc:creator>
  <cp:lastModifiedBy>Nasiba Valiyeva</cp:lastModifiedBy>
  <cp:revision>100</cp:revision>
  <dcterms:created xsi:type="dcterms:W3CDTF">2021-02-19T05:03:58Z</dcterms:created>
  <dcterms:modified xsi:type="dcterms:W3CDTF">2021-12-06T10:40:29Z</dcterms:modified>
</cp:coreProperties>
</file>