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9" r:id="rId3"/>
    <p:sldId id="270" r:id="rId4"/>
    <p:sldId id="259" r:id="rId5"/>
    <p:sldId id="263" r:id="rId6"/>
    <p:sldId id="268" r:id="rId7"/>
    <p:sldId id="275" r:id="rId8"/>
    <p:sldId id="272" r:id="rId9"/>
    <p:sldId id="265" r:id="rId10"/>
    <p:sldId id="274" r:id="rId11"/>
    <p:sldId id="262" r:id="rId12"/>
    <p:sldId id="264" r:id="rId13"/>
    <p:sldId id="261" r:id="rId14"/>
    <p:sldId id="269" r:id="rId15"/>
    <p:sldId id="276" r:id="rId16"/>
    <p:sldId id="277" r:id="rId17"/>
    <p:sldId id="278" r:id="rId18"/>
    <p:sldId id="280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3" d="100"/>
          <a:sy n="83" d="100"/>
        </p:scale>
        <p:origin x="744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3DE04F0-34A2-470F-9FEA-A8AACFA1C042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4C354A0-B506-4559-8074-BDA5023BF36A}">
      <dgm:prSet phldrT="[Текст]"/>
      <dgm:spPr/>
      <dgm:t>
        <a:bodyPr/>
        <a:lstStyle/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 go by  metro/underground/subway. </a:t>
          </a:r>
        </a:p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You/we get the bus.</a:t>
          </a:r>
        </a:p>
        <a:p>
          <a:r>
            <a:rPr lang="en-US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They take the train.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AF22F9-2D95-4E5A-8951-1FDB395266E3}" type="parTrans" cxnId="{C72E94C0-92B5-4317-9C4E-361CB145F3FE}">
      <dgm:prSet/>
      <dgm:spPr/>
      <dgm:t>
        <a:bodyPr/>
        <a:lstStyle/>
        <a:p>
          <a:endParaRPr lang="ru-RU"/>
        </a:p>
      </dgm:t>
    </dgm:pt>
    <dgm:pt modelId="{B480D511-A227-40FC-BDF3-BC456482BD2A}" type="sibTrans" cxnId="{C72E94C0-92B5-4317-9C4E-361CB145F3FE}">
      <dgm:prSet/>
      <dgm:spPr/>
      <dgm:t>
        <a:bodyPr/>
        <a:lstStyle/>
        <a:p>
          <a:endParaRPr lang="ru-RU"/>
        </a:p>
      </dgm:t>
    </dgm:pt>
    <dgm:pt modelId="{E60C0A12-7E0A-427D-BAA0-9EEC1D014B3B}">
      <dgm:prSet phldrT="[Текст]" custT="1"/>
      <dgm:spPr/>
      <dgm:t>
        <a:bodyPr/>
        <a:lstStyle/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 drive.</a:t>
          </a:r>
        </a:p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You/we walk.</a:t>
          </a:r>
        </a:p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They cycle.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C607C9-5F18-49BC-9F23-D244463C8ABC}" type="parTrans" cxnId="{42830F67-191B-46AF-BD4C-536C984A32E6}">
      <dgm:prSet/>
      <dgm:spPr/>
      <dgm:t>
        <a:bodyPr/>
        <a:lstStyle/>
        <a:p>
          <a:endParaRPr lang="ru-RU"/>
        </a:p>
      </dgm:t>
    </dgm:pt>
    <dgm:pt modelId="{BBE02D24-43D2-4C2F-BD7B-312D5212F77F}" type="sibTrans" cxnId="{42830F67-191B-46AF-BD4C-536C984A32E6}">
      <dgm:prSet/>
      <dgm:spPr/>
      <dgm:t>
        <a:bodyPr/>
        <a:lstStyle/>
        <a:p>
          <a:endParaRPr lang="ru-RU"/>
        </a:p>
      </dgm:t>
    </dgm:pt>
    <dgm:pt modelId="{5057B1BF-EC2F-4B22-ADE3-526B1177E372}">
      <dgm:prSet phldrT="[Текст]" custT="1"/>
      <dgm:spPr/>
      <dgm:t>
        <a:bodyPr/>
        <a:lstStyle/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She goes by bus.</a:t>
          </a:r>
        </a:p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He  gets the train.</a:t>
          </a:r>
        </a:p>
        <a:p>
          <a:r>
            <a: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She takes the metro.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8D8177-7856-4508-A1BD-B8578FB79E64}" type="parTrans" cxnId="{226F6DBF-5D9A-428D-8533-4D2A7FF87145}">
      <dgm:prSet/>
      <dgm:spPr/>
      <dgm:t>
        <a:bodyPr/>
        <a:lstStyle/>
        <a:p>
          <a:endParaRPr lang="ru-RU"/>
        </a:p>
      </dgm:t>
    </dgm:pt>
    <dgm:pt modelId="{452C446B-5AC1-45DE-84AE-DE202E03FA58}" type="sibTrans" cxnId="{226F6DBF-5D9A-428D-8533-4D2A7FF87145}">
      <dgm:prSet/>
      <dgm:spPr/>
      <dgm:t>
        <a:bodyPr/>
        <a:lstStyle/>
        <a:p>
          <a:endParaRPr lang="ru-RU"/>
        </a:p>
      </dgm:t>
    </dgm:pt>
    <dgm:pt modelId="{89E78822-54E7-4EA1-8D26-085C3F51FA97}" type="pres">
      <dgm:prSet presAssocID="{33DE04F0-34A2-470F-9FEA-A8AACFA1C04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1435456-6C66-419F-97E6-B9E94980DF4E}" type="pres">
      <dgm:prSet presAssocID="{D4C354A0-B506-4559-8074-BDA5023BF36A}" presName="comp" presStyleCnt="0"/>
      <dgm:spPr/>
    </dgm:pt>
    <dgm:pt modelId="{B5664787-C58E-49F9-96B3-5B427F345666}" type="pres">
      <dgm:prSet presAssocID="{D4C354A0-B506-4559-8074-BDA5023BF36A}" presName="box" presStyleLbl="node1" presStyleIdx="0" presStyleCnt="3" custLinFactNeighborX="-1005" custLinFactNeighborY="-6350"/>
      <dgm:spPr/>
      <dgm:t>
        <a:bodyPr/>
        <a:lstStyle/>
        <a:p>
          <a:endParaRPr lang="ru-RU"/>
        </a:p>
      </dgm:t>
    </dgm:pt>
    <dgm:pt modelId="{CC921CBF-89BC-4BFD-99D5-83C87D283B65}" type="pres">
      <dgm:prSet presAssocID="{D4C354A0-B506-4559-8074-BDA5023BF36A}" presName="img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</dgm:spPr>
      <dgm:t>
        <a:bodyPr/>
        <a:lstStyle/>
        <a:p>
          <a:endParaRPr lang="ru-RU"/>
        </a:p>
      </dgm:t>
    </dgm:pt>
    <dgm:pt modelId="{0BF67016-BB44-45A0-A47D-58D646BB9E1D}" type="pres">
      <dgm:prSet presAssocID="{D4C354A0-B506-4559-8074-BDA5023BF36A}" presName="text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0A7525C-BE74-4590-8916-24410776BDA6}" type="pres">
      <dgm:prSet presAssocID="{B480D511-A227-40FC-BDF3-BC456482BD2A}" presName="spacer" presStyleCnt="0"/>
      <dgm:spPr/>
    </dgm:pt>
    <dgm:pt modelId="{B28B44A9-232F-4B87-8526-679B87461F5B}" type="pres">
      <dgm:prSet presAssocID="{E60C0A12-7E0A-427D-BAA0-9EEC1D014B3B}" presName="comp" presStyleCnt="0"/>
      <dgm:spPr/>
    </dgm:pt>
    <dgm:pt modelId="{C77C26DD-5F11-4616-BA1A-D81542396A4D}" type="pres">
      <dgm:prSet presAssocID="{E60C0A12-7E0A-427D-BAA0-9EEC1D014B3B}" presName="box" presStyleLbl="node1" presStyleIdx="1" presStyleCnt="3"/>
      <dgm:spPr/>
      <dgm:t>
        <a:bodyPr/>
        <a:lstStyle/>
        <a:p>
          <a:endParaRPr lang="ru-RU"/>
        </a:p>
      </dgm:t>
    </dgm:pt>
    <dgm:pt modelId="{24B69487-600A-4162-83C0-16C9ED724DFC}" type="pres">
      <dgm:prSet presAssocID="{E60C0A12-7E0A-427D-BAA0-9EEC1D014B3B}" presName="img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</dgm:spPr>
      <dgm:t>
        <a:bodyPr/>
        <a:lstStyle/>
        <a:p>
          <a:endParaRPr lang="ru-RU"/>
        </a:p>
      </dgm:t>
    </dgm:pt>
    <dgm:pt modelId="{E98196B3-5D0E-478F-8AEB-5BA5B71A4E73}" type="pres">
      <dgm:prSet presAssocID="{E60C0A12-7E0A-427D-BAA0-9EEC1D014B3B}" presName="text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27001A-44D2-4D00-B948-0966A6B6466A}" type="pres">
      <dgm:prSet presAssocID="{BBE02D24-43D2-4C2F-BD7B-312D5212F77F}" presName="spacer" presStyleCnt="0"/>
      <dgm:spPr/>
    </dgm:pt>
    <dgm:pt modelId="{C3F2DA6F-B1C2-4B72-95A4-B3B2AD8EB28A}" type="pres">
      <dgm:prSet presAssocID="{5057B1BF-EC2F-4B22-ADE3-526B1177E372}" presName="comp" presStyleCnt="0"/>
      <dgm:spPr/>
    </dgm:pt>
    <dgm:pt modelId="{17AD0CC2-A666-4389-B47E-5A1B339F861B}" type="pres">
      <dgm:prSet presAssocID="{5057B1BF-EC2F-4B22-ADE3-526B1177E372}" presName="box" presStyleLbl="node1" presStyleIdx="2" presStyleCnt="3"/>
      <dgm:spPr/>
      <dgm:t>
        <a:bodyPr/>
        <a:lstStyle/>
        <a:p>
          <a:endParaRPr lang="ru-RU"/>
        </a:p>
      </dgm:t>
    </dgm:pt>
    <dgm:pt modelId="{2105DC5F-4B2A-41EE-8100-63F4E98D5593}" type="pres">
      <dgm:prSet presAssocID="{5057B1BF-EC2F-4B22-ADE3-526B1177E372}" presName="img" presStyleLbl="fgImgPlace1" presStyleIdx="2" presStyleCnt="3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</dgm:spPr>
      <dgm:t>
        <a:bodyPr/>
        <a:lstStyle/>
        <a:p>
          <a:endParaRPr lang="ru-RU"/>
        </a:p>
      </dgm:t>
    </dgm:pt>
    <dgm:pt modelId="{7B25FDDF-0AAD-4B24-A3E1-A2B94D439035}" type="pres">
      <dgm:prSet presAssocID="{5057B1BF-EC2F-4B22-ADE3-526B1177E372}" presName="text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646734E-624C-40E0-A5CD-C7768004C738}" type="presOf" srcId="{5057B1BF-EC2F-4B22-ADE3-526B1177E372}" destId="{7B25FDDF-0AAD-4B24-A3E1-A2B94D439035}" srcOrd="1" destOrd="0" presId="urn:microsoft.com/office/officeart/2005/8/layout/vList4"/>
    <dgm:cxn modelId="{AB21D654-5BFA-417F-BC56-0B639ACF4EE8}" type="presOf" srcId="{D4C354A0-B506-4559-8074-BDA5023BF36A}" destId="{0BF67016-BB44-45A0-A47D-58D646BB9E1D}" srcOrd="1" destOrd="0" presId="urn:microsoft.com/office/officeart/2005/8/layout/vList4"/>
    <dgm:cxn modelId="{889EBDCC-07EA-47DF-9516-AA7938C0D15E}" type="presOf" srcId="{E60C0A12-7E0A-427D-BAA0-9EEC1D014B3B}" destId="{C77C26DD-5F11-4616-BA1A-D81542396A4D}" srcOrd="0" destOrd="0" presId="urn:microsoft.com/office/officeart/2005/8/layout/vList4"/>
    <dgm:cxn modelId="{D8C7BCF8-1E49-477C-8480-846411EB3951}" type="presOf" srcId="{33DE04F0-34A2-470F-9FEA-A8AACFA1C042}" destId="{89E78822-54E7-4EA1-8D26-085C3F51FA97}" srcOrd="0" destOrd="0" presId="urn:microsoft.com/office/officeart/2005/8/layout/vList4"/>
    <dgm:cxn modelId="{226F6DBF-5D9A-428D-8533-4D2A7FF87145}" srcId="{33DE04F0-34A2-470F-9FEA-A8AACFA1C042}" destId="{5057B1BF-EC2F-4B22-ADE3-526B1177E372}" srcOrd="2" destOrd="0" parTransId="{D58D8177-7856-4508-A1BD-B8578FB79E64}" sibTransId="{452C446B-5AC1-45DE-84AE-DE202E03FA58}"/>
    <dgm:cxn modelId="{62F04141-DC00-48A4-B3F1-C22DD925F279}" type="presOf" srcId="{E60C0A12-7E0A-427D-BAA0-9EEC1D014B3B}" destId="{E98196B3-5D0E-478F-8AEB-5BA5B71A4E73}" srcOrd="1" destOrd="0" presId="urn:microsoft.com/office/officeart/2005/8/layout/vList4"/>
    <dgm:cxn modelId="{42830F67-191B-46AF-BD4C-536C984A32E6}" srcId="{33DE04F0-34A2-470F-9FEA-A8AACFA1C042}" destId="{E60C0A12-7E0A-427D-BAA0-9EEC1D014B3B}" srcOrd="1" destOrd="0" parTransId="{84C607C9-5F18-49BC-9F23-D244463C8ABC}" sibTransId="{BBE02D24-43D2-4C2F-BD7B-312D5212F77F}"/>
    <dgm:cxn modelId="{9654AC52-8875-4DD2-A760-743DD7C65E4E}" type="presOf" srcId="{D4C354A0-B506-4559-8074-BDA5023BF36A}" destId="{B5664787-C58E-49F9-96B3-5B427F345666}" srcOrd="0" destOrd="0" presId="urn:microsoft.com/office/officeart/2005/8/layout/vList4"/>
    <dgm:cxn modelId="{C72E94C0-92B5-4317-9C4E-361CB145F3FE}" srcId="{33DE04F0-34A2-470F-9FEA-A8AACFA1C042}" destId="{D4C354A0-B506-4559-8074-BDA5023BF36A}" srcOrd="0" destOrd="0" parTransId="{53AF22F9-2D95-4E5A-8951-1FDB395266E3}" sibTransId="{B480D511-A227-40FC-BDF3-BC456482BD2A}"/>
    <dgm:cxn modelId="{3978F620-BFD1-4763-8115-1868E1530435}" type="presOf" srcId="{5057B1BF-EC2F-4B22-ADE3-526B1177E372}" destId="{17AD0CC2-A666-4389-B47E-5A1B339F861B}" srcOrd="0" destOrd="0" presId="urn:microsoft.com/office/officeart/2005/8/layout/vList4"/>
    <dgm:cxn modelId="{E41770C5-3756-4E23-96FD-577F6A07A742}" type="presParOf" srcId="{89E78822-54E7-4EA1-8D26-085C3F51FA97}" destId="{B1435456-6C66-419F-97E6-B9E94980DF4E}" srcOrd="0" destOrd="0" presId="urn:microsoft.com/office/officeart/2005/8/layout/vList4"/>
    <dgm:cxn modelId="{D9F83D4D-1C2C-465B-9E1D-30A8DE24EEBA}" type="presParOf" srcId="{B1435456-6C66-419F-97E6-B9E94980DF4E}" destId="{B5664787-C58E-49F9-96B3-5B427F345666}" srcOrd="0" destOrd="0" presId="urn:microsoft.com/office/officeart/2005/8/layout/vList4"/>
    <dgm:cxn modelId="{AF03B4C0-6120-44C7-ACF8-58884BEE6F81}" type="presParOf" srcId="{B1435456-6C66-419F-97E6-B9E94980DF4E}" destId="{CC921CBF-89BC-4BFD-99D5-83C87D283B65}" srcOrd="1" destOrd="0" presId="urn:microsoft.com/office/officeart/2005/8/layout/vList4"/>
    <dgm:cxn modelId="{F00CB1F9-8382-47D6-9634-8688E08EA7BC}" type="presParOf" srcId="{B1435456-6C66-419F-97E6-B9E94980DF4E}" destId="{0BF67016-BB44-45A0-A47D-58D646BB9E1D}" srcOrd="2" destOrd="0" presId="urn:microsoft.com/office/officeart/2005/8/layout/vList4"/>
    <dgm:cxn modelId="{1E8228D0-FD13-4C71-9E81-36D3D082F922}" type="presParOf" srcId="{89E78822-54E7-4EA1-8D26-085C3F51FA97}" destId="{D0A7525C-BE74-4590-8916-24410776BDA6}" srcOrd="1" destOrd="0" presId="urn:microsoft.com/office/officeart/2005/8/layout/vList4"/>
    <dgm:cxn modelId="{72A733E9-965D-4C05-B561-D9F2836085B9}" type="presParOf" srcId="{89E78822-54E7-4EA1-8D26-085C3F51FA97}" destId="{B28B44A9-232F-4B87-8526-679B87461F5B}" srcOrd="2" destOrd="0" presId="urn:microsoft.com/office/officeart/2005/8/layout/vList4"/>
    <dgm:cxn modelId="{8FE5F942-520A-4620-84A9-DCF055893ABB}" type="presParOf" srcId="{B28B44A9-232F-4B87-8526-679B87461F5B}" destId="{C77C26DD-5F11-4616-BA1A-D81542396A4D}" srcOrd="0" destOrd="0" presId="urn:microsoft.com/office/officeart/2005/8/layout/vList4"/>
    <dgm:cxn modelId="{80FDABC4-DCDC-45DB-8759-6CC690DB9A3A}" type="presParOf" srcId="{B28B44A9-232F-4B87-8526-679B87461F5B}" destId="{24B69487-600A-4162-83C0-16C9ED724DFC}" srcOrd="1" destOrd="0" presId="urn:microsoft.com/office/officeart/2005/8/layout/vList4"/>
    <dgm:cxn modelId="{D6AFDCEE-A007-4AE4-AF75-81A583FE3DCE}" type="presParOf" srcId="{B28B44A9-232F-4B87-8526-679B87461F5B}" destId="{E98196B3-5D0E-478F-8AEB-5BA5B71A4E73}" srcOrd="2" destOrd="0" presId="urn:microsoft.com/office/officeart/2005/8/layout/vList4"/>
    <dgm:cxn modelId="{A8ECA70B-C653-45E1-A344-9435A7D4EBDD}" type="presParOf" srcId="{89E78822-54E7-4EA1-8D26-085C3F51FA97}" destId="{E327001A-44D2-4D00-B948-0966A6B6466A}" srcOrd="3" destOrd="0" presId="urn:microsoft.com/office/officeart/2005/8/layout/vList4"/>
    <dgm:cxn modelId="{250B74C2-2054-43C5-9AB8-69A1281D5E64}" type="presParOf" srcId="{89E78822-54E7-4EA1-8D26-085C3F51FA97}" destId="{C3F2DA6F-B1C2-4B72-95A4-B3B2AD8EB28A}" srcOrd="4" destOrd="0" presId="urn:microsoft.com/office/officeart/2005/8/layout/vList4"/>
    <dgm:cxn modelId="{6927789B-70E7-4CF7-9092-2FA9CD8FB600}" type="presParOf" srcId="{C3F2DA6F-B1C2-4B72-95A4-B3B2AD8EB28A}" destId="{17AD0CC2-A666-4389-B47E-5A1B339F861B}" srcOrd="0" destOrd="0" presId="urn:microsoft.com/office/officeart/2005/8/layout/vList4"/>
    <dgm:cxn modelId="{3640E2E9-D6B9-48A6-8EE4-82F4F6B79A05}" type="presParOf" srcId="{C3F2DA6F-B1C2-4B72-95A4-B3B2AD8EB28A}" destId="{2105DC5F-4B2A-41EE-8100-63F4E98D5593}" srcOrd="1" destOrd="0" presId="urn:microsoft.com/office/officeart/2005/8/layout/vList4"/>
    <dgm:cxn modelId="{1E2F0327-B9C4-40ED-B481-BCF0B6826C83}" type="presParOf" srcId="{C3F2DA6F-B1C2-4B72-95A4-B3B2AD8EB28A}" destId="{7B25FDDF-0AAD-4B24-A3E1-A2B94D439035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664787-C58E-49F9-96B3-5B427F345666}">
      <dsp:nvSpPr>
        <dsp:cNvPr id="0" name=""/>
        <dsp:cNvSpPr/>
      </dsp:nvSpPr>
      <dsp:spPr>
        <a:xfrm>
          <a:off x="0" y="0"/>
          <a:ext cx="8611564" cy="16988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 go by  metro/underground/subway. </a:t>
          </a:r>
        </a:p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You/we get the bus.</a:t>
          </a:r>
        </a:p>
        <a:p>
          <a:pPr lvl="0" algn="l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They take the train.</a:t>
          </a:r>
          <a:endParaRPr lang="ru-RU" sz="29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92193" y="0"/>
        <a:ext cx="6719370" cy="1698808"/>
      </dsp:txXfrm>
    </dsp:sp>
    <dsp:sp modelId="{CC921CBF-89BC-4BFD-99D5-83C87D283B65}">
      <dsp:nvSpPr>
        <dsp:cNvPr id="0" name=""/>
        <dsp:cNvSpPr/>
      </dsp:nvSpPr>
      <dsp:spPr>
        <a:xfrm>
          <a:off x="169880" y="169880"/>
          <a:ext cx="1722312" cy="1359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000" r="-9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77C26DD-5F11-4616-BA1A-D81542396A4D}">
      <dsp:nvSpPr>
        <dsp:cNvPr id="0" name=""/>
        <dsp:cNvSpPr/>
      </dsp:nvSpPr>
      <dsp:spPr>
        <a:xfrm>
          <a:off x="0" y="1868689"/>
          <a:ext cx="8611564" cy="16988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I drive.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You/we walk.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They cycle.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92193" y="1868689"/>
        <a:ext cx="6719370" cy="1698808"/>
      </dsp:txXfrm>
    </dsp:sp>
    <dsp:sp modelId="{24B69487-600A-4162-83C0-16C9ED724DFC}">
      <dsp:nvSpPr>
        <dsp:cNvPr id="0" name=""/>
        <dsp:cNvSpPr/>
      </dsp:nvSpPr>
      <dsp:spPr>
        <a:xfrm>
          <a:off x="169880" y="2038570"/>
          <a:ext cx="1722312" cy="1359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8000" b="-8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7AD0CC2-A666-4389-B47E-5A1B339F861B}">
      <dsp:nvSpPr>
        <dsp:cNvPr id="0" name=""/>
        <dsp:cNvSpPr/>
      </dsp:nvSpPr>
      <dsp:spPr>
        <a:xfrm>
          <a:off x="0" y="3737378"/>
          <a:ext cx="8611564" cy="169880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She goes by bus.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He  gets the train.</a:t>
          </a:r>
        </a:p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She takes the metro.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892193" y="3737378"/>
        <a:ext cx="6719370" cy="1698808"/>
      </dsp:txXfrm>
    </dsp:sp>
    <dsp:sp modelId="{2105DC5F-4B2A-41EE-8100-63F4E98D5593}">
      <dsp:nvSpPr>
        <dsp:cNvPr id="0" name=""/>
        <dsp:cNvSpPr/>
      </dsp:nvSpPr>
      <dsp:spPr>
        <a:xfrm>
          <a:off x="169880" y="3907259"/>
          <a:ext cx="1722312" cy="1359046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3000" r="-3000"/>
          </a:stretch>
        </a:blip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74184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51555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76199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45618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698582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247180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19491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87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5595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46286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73389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C05A9-CE97-4957-9318-E16F1A2E9EBF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B397AC-A099-4E21-9995-43A33EAB6B7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69219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5" Type="http://schemas.openxmlformats.org/officeDocument/2006/relationships/hyperlink" Target="https://www.lexico.com/definition/commute" TargetMode="External"/><Relationship Id="rId4" Type="http://schemas.openxmlformats.org/officeDocument/2006/relationships/hyperlink" Target="https://marketbusinessnews.com/financial-glossary/commuter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marketbusinessnews.com/financial-glossary/commute-definition/" TargetMode="Externa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https://chuckmanchicagonostalgia.files.wordpress.com/2012/06/pamphlet-chicago-marshall-field-department-store-employee-information-lets-go-to-work-19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23686"/>
            <a:ext cx="12192000" cy="5445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70552" cy="97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032567" y="1"/>
            <a:ext cx="63313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Lesson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Getting to work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Lecturer: Nasiba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Valieva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73100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970552" cy="9722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58386" y="1705438"/>
            <a:ext cx="767401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Ways of getting to work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do you get to work?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Commuters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Talk about commuting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city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centre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3"/>
          <a:srcRect l="44633" t="27397" r="8173" b="27164"/>
          <a:stretch/>
        </p:blipFill>
        <p:spPr>
          <a:xfrm>
            <a:off x="7062536" y="1323474"/>
            <a:ext cx="4597999" cy="4439652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213811" y="854242"/>
            <a:ext cx="3633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58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" y="115075"/>
            <a:ext cx="12112307" cy="684608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6920237" y="895621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 train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199626" y="5997615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 cycle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7733818" y="5523053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To walk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483752" y="3306065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Drive to work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488950" y="2490485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taxi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5629818" y="1865452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trolleybus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810000" y="1344592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2430683" y="1492622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truck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275634" y="3157997"/>
            <a:ext cx="171305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A van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823504" y="-33404"/>
            <a:ext cx="3837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Ways of getting to work</a:t>
            </a:r>
          </a:p>
        </p:txBody>
      </p:sp>
    </p:spTree>
    <p:extLst>
      <p:ext uri="{BB962C8B-B14F-4D97-AF65-F5344CB8AC3E}">
        <p14:creationId xmlns:p14="http://schemas.microsoft.com/office/powerpoint/2010/main" val="20317492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280" y="91440"/>
            <a:ext cx="914143" cy="91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4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441269" y="79866"/>
            <a:ext cx="7100848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do you get to work – go to work?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903815583"/>
              </p:ext>
            </p:extLst>
          </p:nvPr>
        </p:nvGraphicFramePr>
        <p:xfrm>
          <a:off x="1527858" y="1115083"/>
          <a:ext cx="8611564" cy="543618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8312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6" y="91440"/>
            <a:ext cx="821505" cy="822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/>
          <a:srcRect t="35284" r="23068"/>
          <a:stretch/>
        </p:blipFill>
        <p:spPr>
          <a:xfrm>
            <a:off x="6796848" y="4676173"/>
            <a:ext cx="3586672" cy="2181827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960186" y="306119"/>
            <a:ext cx="8090703" cy="4424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Complete these sentences with the correct verb forms.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lphaL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Aleksandr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______(get) home at about 7 pm.</a:t>
            </a:r>
          </a:p>
          <a:p>
            <a:pPr marL="342900" indent="-342900">
              <a:buAutoNum type="alphaL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______(not get) to work before 9:30 am.</a:t>
            </a:r>
          </a:p>
          <a:p>
            <a:pPr marL="342900" indent="-342900">
              <a:buAutoNum type="alphaL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never______ (leave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work before 6:30 pm. </a:t>
            </a:r>
          </a:p>
          <a:p>
            <a:pPr marL="342900" indent="-342900">
              <a:buAutoNum type="alphaL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_______(go)home by metro. On the metro, he ________(read) </a:t>
            </a:r>
            <a:r>
              <a:rPr lang="en-US" sz="28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Kommersant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On his way to work, he ________ (stop) at a café for a coffee.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Aleksandr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______(walk) to work. He likes the air.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2997842" y="4155312"/>
            <a:ext cx="1088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walks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626243" y="2957875"/>
            <a:ext cx="1088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reads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118167" y="2499102"/>
            <a:ext cx="1088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goes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777924" y="2023903"/>
            <a:ext cx="1088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leaves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782502" y="1603155"/>
            <a:ext cx="14468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doesn’t get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86268" y="1145894"/>
            <a:ext cx="1088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gets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970814" y="3429000"/>
            <a:ext cx="10880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</a:rPr>
              <a:t>stops</a:t>
            </a:r>
            <a:endParaRPr lang="ru-RU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8785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6" y="91440"/>
            <a:ext cx="857238" cy="858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949124" y="91440"/>
            <a:ext cx="9039414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2D2D2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Commuters</a:t>
            </a:r>
          </a:p>
          <a:p>
            <a:endParaRPr lang="en-US" sz="2800" b="1" dirty="0">
              <a:solidFill>
                <a:srgbClr val="2D2D2D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call </a:t>
            </a:r>
            <a:r>
              <a:rPr lang="en-US" sz="28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people who are on their way to work</a:t>
            </a:r>
            <a:r>
              <a:rPr lang="en-US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from home or vice-versa </a:t>
            </a:r>
            <a:r>
              <a:rPr lang="en-US" sz="28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commuters</a:t>
            </a:r>
            <a:r>
              <a:rPr lang="en-US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If I say: “The train was full of commuters,” it means that there were many people going to or returning from work</a:t>
            </a:r>
            <a:r>
              <a:rPr lang="en-US" sz="28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 </a:t>
            </a:r>
            <a:r>
              <a:rPr lang="en-US" sz="2800" i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commuter train</a:t>
            </a:r>
            <a:r>
              <a:rPr lang="en-US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is a train full of people traveling to or from work</a:t>
            </a:r>
            <a:r>
              <a:rPr lang="en-US" sz="28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LEXICO </a:t>
            </a:r>
            <a:r>
              <a:rPr lang="en-US" sz="2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has the following definition of the 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term</a:t>
            </a:r>
            <a:r>
              <a:rPr lang="en-US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commute</a:t>
            </a:r>
            <a:r>
              <a:rPr lang="en-US" sz="28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8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“Travel some distance between one’s home and place of work on a regular basis.”</a:t>
            </a:r>
            <a:endParaRPr lang="en-US" sz="28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68729" y="5976356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https://marketbusinessnews.com/financial-glossary/commute-definition/</a:t>
            </a:r>
          </a:p>
        </p:txBody>
      </p:sp>
      <p:pic>
        <p:nvPicPr>
          <p:cNvPr id="8" name="Picture 4" descr="Commute - commuters - commuting image for article 43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139" y="5271111"/>
            <a:ext cx="2720381" cy="15868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95362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6" y="9144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How to Improve Your Commute to Work (and Why You Should)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7833" y="205608"/>
            <a:ext cx="3126902" cy="2084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54421" y="2495815"/>
            <a:ext cx="1002909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don’t use the term if a person’s trip to work is extremely short. Typically, they </a:t>
            </a:r>
            <a:r>
              <a:rPr lang="en-US" sz="3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travel 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outside</a:t>
            </a:r>
            <a:r>
              <a:rPr lang="en-US" sz="3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boundary of their community if they commute</a:t>
            </a:r>
            <a:r>
              <a:rPr lang="en-US" sz="3200" dirty="0" smtClean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solidFill>
                <a:srgbClr val="22222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also use the word as a noun, as in: “During my </a:t>
            </a:r>
            <a:r>
              <a:rPr lang="en-US" sz="3200" b="1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commute</a:t>
            </a:r>
            <a:r>
              <a:rPr lang="en-US" sz="3200" dirty="0">
                <a:solidFill>
                  <a:srgbClr val="22222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last week, I saw a man fall onto the railway track. Fortunately, he was pulled out before the next train came.”</a:t>
            </a:r>
            <a:endParaRPr lang="en-US" sz="3200" b="0" i="0" dirty="0">
              <a:solidFill>
                <a:srgbClr val="222222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1493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958137" y="2624138"/>
            <a:ext cx="6858000" cy="160972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98187" y="0"/>
            <a:ext cx="977900" cy="9796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5747" y="127322"/>
            <a:ext cx="10324617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Commuting</a:t>
            </a:r>
          </a:p>
          <a:p>
            <a:endParaRPr 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Anita lives in Ghaziabad, but she works in the city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in an office near Connaught Place. Every day, she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commutes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by train from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Connaught Place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 New Delhi. She’s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commuter.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 likes commuting because she can do a lot of work on train.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Vijay lives in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Mehrauli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He also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commutes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to the city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centre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He takes the bus.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Daljit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lives in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Mehrauli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too, but she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doesn’t commute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She works in a business park near where she lives.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6311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6" y="9144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344106" y="394805"/>
            <a:ext cx="863327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When you talk about commuting, you can say:</a:t>
            </a:r>
          </a:p>
          <a:p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 home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7:45 am and I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 to work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9:00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Vijay leaves home at 7:30 am and he gets to work at about 8:30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Daljit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leaves work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6:30 pm and she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gets home 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at 6:45. 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62149" t="29283" b="9114"/>
          <a:stretch/>
        </p:blipFill>
        <p:spPr>
          <a:xfrm>
            <a:off x="7822475" y="4361226"/>
            <a:ext cx="2561045" cy="2381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352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6" y="9144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393539" y="874455"/>
            <a:ext cx="1001210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Whether you commute by train, car, bus, bike or on foot, and whether it’s a long haul or a 10-minute door-to-door jaunt, it doesn’t have to be a drag. It’s time to reclaim your commute as one of the best parts of your day.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61936" y="3811013"/>
            <a:ext cx="1023202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“Commutes are no longer downtime, it’s productivity time,” said Mitchell Moss, director of the </a:t>
            </a:r>
            <a:r>
              <a:rPr lang="en-US" sz="3200" dirty="0" err="1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Rudin</a:t>
            </a:r>
            <a:r>
              <a:rPr lang="en-US" sz="3200" dirty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Center for Transportation Policy and Management at New York University. 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93367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6" y="91440"/>
            <a:ext cx="948807" cy="950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458410" y="509286"/>
            <a:ext cx="85073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Match the two parts of what these people say about how they get to work.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0418848"/>
              </p:ext>
            </p:extLst>
          </p:nvPr>
        </p:nvGraphicFramePr>
        <p:xfrm>
          <a:off x="1217593" y="1641224"/>
          <a:ext cx="8989028" cy="462625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94514">
                  <a:extLst>
                    <a:ext uri="{9D8B030D-6E8A-4147-A177-3AD203B41FA5}">
                      <a16:colId xmlns:a16="http://schemas.microsoft.com/office/drawing/2014/main" val="3426636032"/>
                    </a:ext>
                  </a:extLst>
                </a:gridCol>
                <a:gridCol w="4494514">
                  <a:extLst>
                    <a:ext uri="{9D8B030D-6E8A-4147-A177-3AD203B41FA5}">
                      <a16:colId xmlns:a16="http://schemas.microsoft.com/office/drawing/2014/main" val="98737252"/>
                    </a:ext>
                  </a:extLst>
                </a:gridCol>
              </a:tblGrid>
              <a:tr h="546645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I get  the train.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I enjoy the fresh air.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3015210"/>
                  </a:ext>
                </a:extLst>
              </a:tr>
              <a:tr h="546645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I walk.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I can listen to music on the radio.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5039209"/>
                  </a:ext>
                </a:extLst>
              </a:tr>
              <a:tr h="94352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I take the tram.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c. It’s dangerous and I don’t like it when it rains.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9568091"/>
                  </a:ext>
                </a:extLst>
              </a:tr>
              <a:tr h="546645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I don’t cycle.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d. It stops just outside my house.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346278"/>
                  </a:ext>
                </a:extLst>
              </a:tr>
              <a:tr h="546645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I drive.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 It’s hot down there in the summer!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2417321"/>
                  </a:ext>
                </a:extLst>
              </a:tr>
              <a:tr h="943524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I take the underground.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f. I read on my way to work and the station is near my house.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0370935"/>
                  </a:ext>
                </a:extLst>
              </a:tr>
            </a:tbl>
          </a:graphicData>
        </a:graphic>
      </p:graphicFrame>
      <p:cxnSp>
        <p:nvCxnSpPr>
          <p:cNvPr id="8" name="Прямая со стрелкой 7"/>
          <p:cNvCxnSpPr/>
          <p:nvPr/>
        </p:nvCxnSpPr>
        <p:spPr>
          <a:xfrm flipV="1">
            <a:off x="4085863" y="1909823"/>
            <a:ext cx="1594285" cy="79865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 стрелкой 9"/>
          <p:cNvCxnSpPr/>
          <p:nvPr/>
        </p:nvCxnSpPr>
        <p:spPr>
          <a:xfrm>
            <a:off x="3009418" y="1909823"/>
            <a:ext cx="2812648" cy="375019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3599727" y="3727048"/>
            <a:ext cx="2257063" cy="63660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 стрелкой 14"/>
          <p:cNvCxnSpPr/>
          <p:nvPr/>
        </p:nvCxnSpPr>
        <p:spPr>
          <a:xfrm flipV="1">
            <a:off x="3102015" y="2604304"/>
            <a:ext cx="2720051" cy="247698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 стрелкой 16"/>
          <p:cNvCxnSpPr/>
          <p:nvPr/>
        </p:nvCxnSpPr>
        <p:spPr>
          <a:xfrm flipV="1">
            <a:off x="4479403" y="4965539"/>
            <a:ext cx="1377387" cy="10764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 стрелкой 10"/>
          <p:cNvCxnSpPr/>
          <p:nvPr/>
        </p:nvCxnSpPr>
        <p:spPr>
          <a:xfrm flipV="1">
            <a:off x="4302761" y="3402957"/>
            <a:ext cx="1377387" cy="107644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057482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86" y="9144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777720"/>
            <a:ext cx="10427501" cy="39441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928306" y="7050"/>
            <a:ext cx="787101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When used as nouns,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city center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means the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central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business area of a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city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whereas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downtown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means the main business part of a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city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or town, usually located at or near its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center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Downtown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is also adverb with the meaning: in or towards the </a:t>
            </a:r>
            <a:r>
              <a:rPr lang="en-US" sz="2800" b="1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central</a:t>
            </a:r>
            <a:r>
              <a:rPr lang="en-US" sz="2800" dirty="0">
                <a:solidFill>
                  <a:srgbClr val="20212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business district.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7780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570" y="17272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s://www.trudsaf.ru/sites/default/files/articles/4054/galery/voditel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38658" y="1707932"/>
            <a:ext cx="7725102" cy="5150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27200" y="172720"/>
            <a:ext cx="877824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Are you a commuter? Speak about how do you commute to work? What are the benefits and drawbacks of commuting to work?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686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Work From Home Concept stock photo. Image of graphics - 116872430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311"/>
          <a:stretch/>
        </p:blipFill>
        <p:spPr bwMode="auto">
          <a:xfrm>
            <a:off x="0" y="1088020"/>
            <a:ext cx="10383520" cy="5769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3059" cy="83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31090" y="138896"/>
            <a:ext cx="722260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Some people work from home. Look at the advantages of teleworking.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759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3059" cy="83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983848" y="509286"/>
            <a:ext cx="9399672" cy="60351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Hometask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1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Complete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text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with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correct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form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verbs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the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box</a:t>
            </a:r>
            <a:r>
              <a:rPr lang="ru-RU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(1)_______ live in a house with two people, Andrea and Rob. We (2)_______ for the same company, but in different departments. Andrea is a design manager, and Rob (3)_______   in </a:t>
            </a:r>
            <a:r>
              <a:rPr lang="en-US" sz="24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HR.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Andrea usually (4)_______  to work because she (5)_______  her job at 8:00am. Rob and I (6)_______ work at 9:30am, so we often travel by train. On Friday, we all start at 9:00am and we (7)_______  to the office together. Rob often goes out and (8)_______  lunch in a restaurant, but Andrea and I usually (9)_______  lunch at our desks because we're busy.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Thu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rs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day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we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(10)_______ 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colleagues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other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departments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after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</a:t>
            </a:r>
            <a:r>
              <a:rPr lang="ru-RU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4687265"/>
              </p:ext>
            </p:extLst>
          </p:nvPr>
        </p:nvGraphicFramePr>
        <p:xfrm>
          <a:off x="1395393" y="1425721"/>
          <a:ext cx="7771756" cy="4572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71756">
                  <a:extLst>
                    <a:ext uri="{9D8B030D-6E8A-4147-A177-3AD203B41FA5}">
                      <a16:colId xmlns:a16="http://schemas.microsoft.com/office/drawing/2014/main" val="260153575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have (x2),  start (x2), work (x2), drive (x2), meet,  live</a:t>
                      </a:r>
                      <a:endParaRPr lang="ru-RU" sz="2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319159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46282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3059" cy="83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715523" y="731090"/>
            <a:ext cx="988713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2. Put the following sentences in the right order.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715523" y="2090172"/>
            <a:ext cx="9667997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lphaLcPeriod"/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Mavlon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gets home at about 8 pm.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b. He doesn’t get to work before 9:30 am.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c. He never leave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work before 7.30.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d. He goes home by metro. On the metro, he reads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Xalq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So’zi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e. On his way to work, he stops at a café for a coffee.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Mavlon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walks to work. He likes the fresh air.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059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3059" cy="83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064871" y="811964"/>
            <a:ext cx="828747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964554" y="2536692"/>
            <a:ext cx="83877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sz="28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https://marketbusinessnews.com/financial-glossary/commute-definition</a:t>
            </a:r>
            <a:r>
              <a:rPr lang="ru-RU" sz="2800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https://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www.dreamstime.com/images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64554" y="1705695"/>
            <a:ext cx="893179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Bill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Mascull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Business Vocabulary in use. Elementary to pre-intermediate,  Cambridge University Press, 2010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65381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33059" cy="8345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2" descr="https://i.pinimg.com/originals/59/44/d6/5944d67682fa1ff9f28da6b2eb7ddcc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092"/>
          <a:stretch/>
        </p:blipFill>
        <p:spPr bwMode="auto">
          <a:xfrm>
            <a:off x="10383520" y="1"/>
            <a:ext cx="180848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Заголовок 1"/>
          <p:cNvSpPr>
            <a:spLocks noGrp="1"/>
          </p:cNvSpPr>
          <p:nvPr/>
        </p:nvSpPr>
        <p:spPr>
          <a:xfrm>
            <a:off x="1214090" y="2368855"/>
            <a:ext cx="8788399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ATTENTION.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87090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744</TotalTime>
  <Words>963</Words>
  <Application>Microsoft Office PowerPoint</Application>
  <PresentationFormat>Широкоэкранный</PresentationFormat>
  <Paragraphs>111</Paragraphs>
  <Slides>18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Nasiba Valiyeva</dc:creator>
  <cp:lastModifiedBy>Nasiba Valiyeva</cp:lastModifiedBy>
  <cp:revision>59</cp:revision>
  <dcterms:created xsi:type="dcterms:W3CDTF">2021-02-19T05:03:58Z</dcterms:created>
  <dcterms:modified xsi:type="dcterms:W3CDTF">2021-11-19T06:33:12Z</dcterms:modified>
</cp:coreProperties>
</file>