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77" r:id="rId3"/>
    <p:sldId id="273" r:id="rId4"/>
    <p:sldId id="278" r:id="rId5"/>
    <p:sldId id="269" r:id="rId6"/>
    <p:sldId id="272" r:id="rId7"/>
    <p:sldId id="279" r:id="rId8"/>
    <p:sldId id="271" r:id="rId9"/>
    <p:sldId id="276" r:id="rId10"/>
    <p:sldId id="282" r:id="rId11"/>
    <p:sldId id="281" r:id="rId12"/>
    <p:sldId id="284" r:id="rId13"/>
    <p:sldId id="286" r:id="rId14"/>
    <p:sldId id="274" r:id="rId15"/>
    <p:sldId id="289" r:id="rId16"/>
    <p:sldId id="288" r:id="rId17"/>
    <p:sldId id="283" r:id="rId18"/>
    <p:sldId id="290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58D8"/>
    <a:srgbClr val="A983AD"/>
    <a:srgbClr val="C0A5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7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3284-D760-4404-99EA-0DFE22A59869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401DF-5B44-4759-AC31-D8503917CE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2933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3284-D760-4404-99EA-0DFE22A59869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401DF-5B44-4759-AC31-D8503917CE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8526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3284-D760-4404-99EA-0DFE22A59869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401DF-5B44-4759-AC31-D8503917CE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3438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3284-D760-4404-99EA-0DFE22A59869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401DF-5B44-4759-AC31-D8503917CE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1799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3284-D760-4404-99EA-0DFE22A59869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401DF-5B44-4759-AC31-D8503917CE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5188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3284-D760-4404-99EA-0DFE22A59869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401DF-5B44-4759-AC31-D8503917CE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2363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3284-D760-4404-99EA-0DFE22A59869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401DF-5B44-4759-AC31-D8503917CE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1101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3284-D760-4404-99EA-0DFE22A59869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401DF-5B44-4759-AC31-D8503917CE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7094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3284-D760-4404-99EA-0DFE22A59869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401DF-5B44-4759-AC31-D8503917CE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9453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3284-D760-4404-99EA-0DFE22A59869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401DF-5B44-4759-AC31-D8503917CE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2910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3284-D760-4404-99EA-0DFE22A59869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401DF-5B44-4759-AC31-D8503917CE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6710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83284-D760-4404-99EA-0DFE22A59869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5401DF-5B44-4759-AC31-D8503917CE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986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d - Stay Positive - Illustration , Free Transparent Clipart - ClipartK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5920" y="0"/>
            <a:ext cx="16560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4097866"/>
              </p:ext>
            </p:extLst>
          </p:nvPr>
        </p:nvGraphicFramePr>
        <p:xfrm>
          <a:off x="0" y="0"/>
          <a:ext cx="1053592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35920">
                  <a:extLst>
                    <a:ext uri="{9D8B030D-6E8A-4147-A177-3AD203B41FA5}">
                      <a16:colId xmlns:a16="http://schemas.microsoft.com/office/drawing/2014/main" val="2992072430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A5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237467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250264" y="157593"/>
            <a:ext cx="463483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English Course</a:t>
            </a: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Lesson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 Socializing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Lecturer: Nasiba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Valieva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4" descr="Socializing Clip Art - Royalty Free - GoGraph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44"/>
          <a:stretch/>
        </p:blipFill>
        <p:spPr bwMode="auto">
          <a:xfrm>
            <a:off x="1412438" y="2075984"/>
            <a:ext cx="8026003" cy="4116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8343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d - Stay Positive - Illustration , Free Transparent Clipart - ClipartK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5920" y="0"/>
            <a:ext cx="16560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4097866"/>
              </p:ext>
            </p:extLst>
          </p:nvPr>
        </p:nvGraphicFramePr>
        <p:xfrm>
          <a:off x="0" y="0"/>
          <a:ext cx="1053592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35920">
                  <a:extLst>
                    <a:ext uri="{9D8B030D-6E8A-4147-A177-3AD203B41FA5}">
                      <a16:colId xmlns:a16="http://schemas.microsoft.com/office/drawing/2014/main" val="2992072430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A5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237467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889094" y="997209"/>
            <a:ext cx="2453833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OUTLINE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53297" y="1724628"/>
            <a:ext cx="7257326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 the airport</a:t>
            </a: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 the office</a:t>
            </a: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Saying goodbye</a:t>
            </a: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Small talk</a:t>
            </a: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Saying yes/ saying no </a:t>
            </a:r>
          </a:p>
          <a:p>
            <a:pPr marL="342900" indent="-342900">
              <a:buAutoNum type="arabicPeriod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Hometask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  <a:p>
            <a:pPr marL="342900" indent="-342900">
              <a:buAutoNum type="arabicPeriod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7917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d - Stay Positive - Illustration , Free Transparent Clipart - ClipartK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5920" y="0"/>
            <a:ext cx="16560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2691098"/>
              </p:ext>
            </p:extLst>
          </p:nvPr>
        </p:nvGraphicFramePr>
        <p:xfrm>
          <a:off x="0" y="0"/>
          <a:ext cx="1053592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35920">
                  <a:extLst>
                    <a:ext uri="{9D8B030D-6E8A-4147-A177-3AD203B41FA5}">
                      <a16:colId xmlns:a16="http://schemas.microsoft.com/office/drawing/2014/main" val="2992072430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A5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237467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4392148" y="1351508"/>
            <a:ext cx="594182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273D7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airport</a:t>
            </a:r>
          </a:p>
          <a:p>
            <a:r>
              <a:rPr lang="en-US" sz="2400" dirty="0">
                <a:solidFill>
                  <a:srgbClr val="322C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Rebecca: Excuse me. Are you Kate </a:t>
            </a:r>
            <a:r>
              <a:rPr lang="en-US" sz="2400" dirty="0" smtClean="0">
                <a:solidFill>
                  <a:srgbClr val="322C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Thomas? </a:t>
            </a:r>
            <a:r>
              <a:rPr lang="en-US" sz="2400" dirty="0" smtClean="0">
                <a:solidFill>
                  <a:srgbClr val="3230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I'm </a:t>
            </a:r>
            <a:r>
              <a:rPr lang="en-US" sz="2400" dirty="0">
                <a:solidFill>
                  <a:srgbClr val="3230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Rebecca </a:t>
            </a:r>
            <a:r>
              <a:rPr lang="en-US" sz="2400" dirty="0" err="1">
                <a:solidFill>
                  <a:srgbClr val="3230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Melesi</a:t>
            </a:r>
            <a:r>
              <a:rPr lang="en-US" sz="2400" dirty="0">
                <a:solidFill>
                  <a:srgbClr val="3230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400" dirty="0">
                <a:solidFill>
                  <a:srgbClr val="322E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Kate: Hello. </a:t>
            </a:r>
            <a:r>
              <a:rPr lang="en-US" sz="2400" b="1" dirty="0">
                <a:solidFill>
                  <a:srgbClr val="322E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Nice to meet you.</a:t>
            </a:r>
          </a:p>
          <a:p>
            <a:r>
              <a:rPr lang="en-US" sz="2400" dirty="0">
                <a:solidFill>
                  <a:srgbClr val="322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Rebecca: Hello. </a:t>
            </a:r>
            <a:r>
              <a:rPr lang="en-US" sz="2400" b="1" dirty="0">
                <a:solidFill>
                  <a:srgbClr val="322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Nice to meet you too. </a:t>
            </a:r>
            <a:r>
              <a:rPr lang="en-US" sz="2400" b="1" dirty="0" smtClean="0">
                <a:solidFill>
                  <a:srgbClr val="322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was </a:t>
            </a:r>
            <a:r>
              <a:rPr lang="en-US" sz="2400" b="1" dirty="0">
                <a:solidFill>
                  <a:srgbClr val="322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flight?</a:t>
            </a:r>
          </a:p>
          <a:p>
            <a:r>
              <a:rPr lang="en-US" sz="2400" dirty="0">
                <a:solidFill>
                  <a:srgbClr val="34312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Kate: Very good, thanks. </a:t>
            </a:r>
            <a:r>
              <a:rPr lang="en-US" sz="2400" b="1" dirty="0">
                <a:solidFill>
                  <a:srgbClr val="34312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problems</a:t>
            </a:r>
          </a:p>
          <a:p>
            <a:r>
              <a:rPr lang="en-US" sz="2400" b="1" dirty="0">
                <a:solidFill>
                  <a:srgbClr val="34312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all.</a:t>
            </a:r>
          </a:p>
          <a:p>
            <a:r>
              <a:rPr lang="en-US" sz="2400" dirty="0">
                <a:solidFill>
                  <a:srgbClr val="302D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Rebecca: I'll take you to your hotel and</a:t>
            </a:r>
          </a:p>
          <a:p>
            <a:r>
              <a:rPr lang="en-US" sz="2400" dirty="0">
                <a:solidFill>
                  <a:srgbClr val="302D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then we'll go out to dinner.</a:t>
            </a:r>
          </a:p>
          <a:p>
            <a:r>
              <a:rPr lang="en-US" sz="2400" dirty="0">
                <a:solidFill>
                  <a:srgbClr val="332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Kate: Thank you. </a:t>
            </a:r>
            <a:r>
              <a:rPr lang="en-US" sz="2400" b="1" dirty="0">
                <a:solidFill>
                  <a:srgbClr val="332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would be nice.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85472"/>
            <a:ext cx="4190202" cy="525272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4724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d - Stay Positive - Illustration , Free Transparent Clipart - ClipartK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5920" y="0"/>
            <a:ext cx="16560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0106073"/>
              </p:ext>
            </p:extLst>
          </p:nvPr>
        </p:nvGraphicFramePr>
        <p:xfrm>
          <a:off x="0" y="0"/>
          <a:ext cx="1053592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35920">
                  <a:extLst>
                    <a:ext uri="{9D8B030D-6E8A-4147-A177-3AD203B41FA5}">
                      <a16:colId xmlns:a16="http://schemas.microsoft.com/office/drawing/2014/main" val="2992072430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A5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237467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055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739167"/>
              </p:ext>
            </p:extLst>
          </p:nvPr>
        </p:nvGraphicFramePr>
        <p:xfrm>
          <a:off x="294008" y="300251"/>
          <a:ext cx="9759902" cy="423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1683">
                  <a:extLst>
                    <a:ext uri="{9D8B030D-6E8A-4147-A177-3AD203B41FA5}">
                      <a16:colId xmlns:a16="http://schemas.microsoft.com/office/drawing/2014/main" val="880833753"/>
                    </a:ext>
                  </a:extLst>
                </a:gridCol>
                <a:gridCol w="8238219">
                  <a:extLst>
                    <a:ext uri="{9D8B030D-6E8A-4147-A177-3AD203B41FA5}">
                      <a16:colId xmlns:a16="http://schemas.microsoft.com/office/drawing/2014/main" val="1121450360"/>
                    </a:ext>
                  </a:extLst>
                </a:gridCol>
              </a:tblGrid>
              <a:tr h="453247"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</a:t>
                      </a:r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At the office</a:t>
                      </a:r>
                    </a:p>
                    <a:p>
                      <a:pPr algn="ctr"/>
                      <a:endParaRPr lang="ru-RU" sz="28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8176960"/>
                  </a:ext>
                </a:extLst>
              </a:tr>
              <a:tr h="6602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Rebecca:</a:t>
                      </a:r>
                      <a:endParaRPr lang="ru-RU" sz="24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Good morning, Kate. 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How are you?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4337875"/>
                  </a:ext>
                </a:extLst>
              </a:tr>
              <a:tr h="6602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Kate:</a:t>
                      </a:r>
                      <a:endParaRPr lang="ru-RU" sz="24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Very well, thanks. And you?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2030832"/>
                  </a:ext>
                </a:extLst>
              </a:tr>
              <a:tr h="6602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Rebecca:</a:t>
                      </a:r>
                      <a:endParaRPr lang="ru-RU" sz="24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Fine, thanks. 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Take a seat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en-US" sz="2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Would you like something to drink?</a:t>
                      </a:r>
                      <a:r>
                        <a:rPr lang="en-US" sz="2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There’s coffee, tea and orange juice.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1658893"/>
                  </a:ext>
                </a:extLst>
              </a:tr>
              <a:tr h="6602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Kate:</a:t>
                      </a:r>
                      <a:endParaRPr lang="ru-RU" sz="24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Juice,</a:t>
                      </a:r>
                      <a:r>
                        <a:rPr lang="en-US" sz="2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please.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0035152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5360028"/>
              </p:ext>
            </p:extLst>
          </p:nvPr>
        </p:nvGraphicFramePr>
        <p:xfrm>
          <a:off x="294007" y="4536971"/>
          <a:ext cx="9759903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4832">
                  <a:extLst>
                    <a:ext uri="{9D8B030D-6E8A-4147-A177-3AD203B41FA5}">
                      <a16:colId xmlns:a16="http://schemas.microsoft.com/office/drawing/2014/main" val="1777842151"/>
                    </a:ext>
                  </a:extLst>
                </a:gridCol>
                <a:gridCol w="8215071">
                  <a:extLst>
                    <a:ext uri="{9D8B030D-6E8A-4147-A177-3AD203B41FA5}">
                      <a16:colId xmlns:a16="http://schemas.microsoft.com/office/drawing/2014/main" val="21958657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Rebecca:</a:t>
                      </a:r>
                      <a:endParaRPr lang="ru-RU" sz="2400" b="1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Here you are.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85038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Kate:</a:t>
                      </a:r>
                      <a:endParaRPr lang="ru-RU" sz="24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Thank you.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08602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9473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d - Stay Positive - Illustration , Free Transparent Clipart - ClipartK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5920" y="0"/>
            <a:ext cx="16560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840369"/>
              </p:ext>
            </p:extLst>
          </p:nvPr>
        </p:nvGraphicFramePr>
        <p:xfrm>
          <a:off x="0" y="10253"/>
          <a:ext cx="1053592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35920">
                  <a:extLst>
                    <a:ext uri="{9D8B030D-6E8A-4147-A177-3AD203B41FA5}">
                      <a16:colId xmlns:a16="http://schemas.microsoft.com/office/drawing/2014/main" val="2992072430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A5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237467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797439" y="300251"/>
            <a:ext cx="70824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Complete the sentences with the appropriate words.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15879" y="892971"/>
            <a:ext cx="846109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Leslie: Take a …………… . Would you like …………… to drink?............... coffee, tea and apple juice.</a:t>
            </a:r>
          </a:p>
          <a:p>
            <a:pPr marL="342900" indent="-342900">
              <a:buAutoNum type="arabicPeriod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Leslie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Brian, …………… is Georgina Osborne from SPL in Dublin. Georgina, this is Brian, our production manager.</a:t>
            </a:r>
          </a:p>
          <a:p>
            <a:pPr marL="342900" indent="-342900">
              <a:buAutoNum type="arabicPeriod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Brian: Nice to meet you, Georgina. …………… you …………… to Melbourne before?</a:t>
            </a:r>
          </a:p>
          <a:p>
            <a:pPr marL="342900" indent="-342900">
              <a:buAutoNum type="arabicPeriod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Brian: ……………. are you staying?</a:t>
            </a:r>
          </a:p>
          <a:p>
            <a:pPr marL="342900" indent="-342900">
              <a:buAutoNum type="arabicPeriod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Brian: What’s it ……………… ?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62703" y="892971"/>
            <a:ext cx="14699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seat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960887" y="892971"/>
            <a:ext cx="1446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something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41292" y="1258723"/>
            <a:ext cx="10995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There’s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478450" y="1977660"/>
            <a:ext cx="1354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this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714980" y="3439253"/>
            <a:ext cx="14526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been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5989898" y="3059668"/>
            <a:ext cx="14526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Have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2345801" y="4190122"/>
            <a:ext cx="14526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Where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3693803" y="4893293"/>
            <a:ext cx="14526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like</a:t>
            </a:r>
            <a:r>
              <a:rPr lang="en-US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6882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8" grpId="0"/>
      <p:bldP spid="19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d - Stay Positive - Illustration , Free Transparent Clipart - ClipartK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5920" y="0"/>
            <a:ext cx="16560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0106073"/>
              </p:ext>
            </p:extLst>
          </p:nvPr>
        </p:nvGraphicFramePr>
        <p:xfrm>
          <a:off x="0" y="0"/>
          <a:ext cx="1053592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35920">
                  <a:extLst>
                    <a:ext uri="{9D8B030D-6E8A-4147-A177-3AD203B41FA5}">
                      <a16:colId xmlns:a16="http://schemas.microsoft.com/office/drawing/2014/main" val="2992072430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A5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237467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8095" y="67133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9984660"/>
              </p:ext>
            </p:extLst>
          </p:nvPr>
        </p:nvGraphicFramePr>
        <p:xfrm>
          <a:off x="-1" y="0"/>
          <a:ext cx="10561713" cy="533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5394">
                  <a:extLst>
                    <a:ext uri="{9D8B030D-6E8A-4147-A177-3AD203B41FA5}">
                      <a16:colId xmlns:a16="http://schemas.microsoft.com/office/drawing/2014/main" val="880833753"/>
                    </a:ext>
                  </a:extLst>
                </a:gridCol>
                <a:gridCol w="8836319">
                  <a:extLst>
                    <a:ext uri="{9D8B030D-6E8A-4147-A177-3AD203B41FA5}">
                      <a16:colId xmlns:a16="http://schemas.microsoft.com/office/drawing/2014/main" val="1121450360"/>
                    </a:ext>
                  </a:extLst>
                </a:gridCol>
              </a:tblGrid>
              <a:tr h="1438733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                                                                                      </a:t>
                      </a:r>
                      <a:r>
                        <a:rPr lang="en-US" sz="3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At the office</a:t>
                      </a:r>
                    </a:p>
                    <a:p>
                      <a:endParaRPr lang="en-US" sz="3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3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8176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Rebecca:</a:t>
                      </a:r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Steve, 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this is Kate Thomas 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from Adventure Travel in London. Kate, this is Steve Smith, our marketing manager.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43378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Kate:</a:t>
                      </a:r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Hello, Steve.</a:t>
                      </a:r>
                      <a:r>
                        <a:rPr lang="en-US" sz="2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Pleased to meet you.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20308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Steve:</a:t>
                      </a:r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Nice to meet you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Kate. 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Have you been 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 Botswana before?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16588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Kate:</a:t>
                      </a:r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No, this is my first time.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0035152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7344498"/>
              </p:ext>
            </p:extLst>
          </p:nvPr>
        </p:nvGraphicFramePr>
        <p:xfrm>
          <a:off x="-25793" y="5208608"/>
          <a:ext cx="10561712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5722">
                  <a:extLst>
                    <a:ext uri="{9D8B030D-6E8A-4147-A177-3AD203B41FA5}">
                      <a16:colId xmlns:a16="http://schemas.microsoft.com/office/drawing/2014/main" val="1777842151"/>
                    </a:ext>
                  </a:extLst>
                </a:gridCol>
                <a:gridCol w="8825990">
                  <a:extLst>
                    <a:ext uri="{9D8B030D-6E8A-4147-A177-3AD203B41FA5}">
                      <a16:colId xmlns:a16="http://schemas.microsoft.com/office/drawing/2014/main" val="2195865722"/>
                    </a:ext>
                  </a:extLst>
                </a:gridCol>
              </a:tblGrid>
              <a:tr h="76971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Steve:</a:t>
                      </a:r>
                      <a:endParaRPr lang="ru-RU" sz="2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Where are you staying? What’s it like?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8503868"/>
                  </a:ext>
                </a:extLst>
              </a:tr>
              <a:tr h="76971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Kate:</a:t>
                      </a:r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At the Intercontinental. It’s very comfortable, thanks.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0860225"/>
                  </a:ext>
                </a:extLst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78" y="67133"/>
            <a:ext cx="1997414" cy="1927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768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d - Stay Positive - Illustration , Free Transparent Clipart - ClipartK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5920" y="0"/>
            <a:ext cx="16560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5735484"/>
              </p:ext>
            </p:extLst>
          </p:nvPr>
        </p:nvGraphicFramePr>
        <p:xfrm>
          <a:off x="0" y="0"/>
          <a:ext cx="1053592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35920">
                  <a:extLst>
                    <a:ext uri="{9D8B030D-6E8A-4147-A177-3AD203B41FA5}">
                      <a16:colId xmlns:a16="http://schemas.microsoft.com/office/drawing/2014/main" val="2992072430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A5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23746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200285" y="0"/>
            <a:ext cx="7203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Match (1-5) with the sentences (a-e).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1359808"/>
            <a:ext cx="556742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Leslie: Take a seat. Would you like something to drink? There’s coffee, tea and apple juice.</a:t>
            </a:r>
          </a:p>
          <a:p>
            <a:pPr marL="342900" indent="-342900"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Leslie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Brian, this is Georgina Osborne from SPL in Dublin. Georgina, this is Brian, our production manager.</a:t>
            </a:r>
          </a:p>
          <a:p>
            <a:pPr marL="342900" indent="-342900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Brian: Nice to meet you, Georgina. Have  you been to Melbourne before?</a:t>
            </a:r>
          </a:p>
          <a:p>
            <a:pPr marL="342900" indent="-342900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Brian: Where are you staying?</a:t>
            </a:r>
          </a:p>
          <a:p>
            <a:pPr marL="342900" indent="-342900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Brian: What’s it like ?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99618" y="1359808"/>
            <a:ext cx="439321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 the Hilton.</a:t>
            </a:r>
          </a:p>
          <a:p>
            <a:pPr marL="342900" indent="-342900">
              <a:buAutoNum type="alphaLcPeriod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lphaL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Pleased to meet you.</a:t>
            </a:r>
          </a:p>
          <a:p>
            <a:pPr marL="342900" indent="-342900">
              <a:buAutoNum type="alphaLcPeriod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lphaL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Tea, please.</a:t>
            </a:r>
          </a:p>
          <a:p>
            <a:pPr marL="342900" indent="-342900">
              <a:buAutoNum type="alphaLcPeriod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lphaL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Very comfortable, thanks.</a:t>
            </a:r>
          </a:p>
          <a:p>
            <a:pPr marL="342900" indent="-342900">
              <a:buAutoNum type="alphaLcPeriod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lphaL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Yes, I was here about ten years ago.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4305782" y="2118167"/>
            <a:ext cx="1549282" cy="9259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4965539" y="2384385"/>
            <a:ext cx="734079" cy="5440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4810093" y="3993266"/>
            <a:ext cx="1332613" cy="4861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3948545" y="1651760"/>
            <a:ext cx="1751073" cy="28276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V="1">
            <a:off x="3200285" y="3993266"/>
            <a:ext cx="2942421" cy="9954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3459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d - Stay Positive - Illustration , Free Transparent Clipart - ClipartK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5920" y="0"/>
            <a:ext cx="16560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0106073"/>
              </p:ext>
            </p:extLst>
          </p:nvPr>
        </p:nvGraphicFramePr>
        <p:xfrm>
          <a:off x="0" y="0"/>
          <a:ext cx="1053592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35920">
                  <a:extLst>
                    <a:ext uri="{9D8B030D-6E8A-4147-A177-3AD203B41FA5}">
                      <a16:colId xmlns:a16="http://schemas.microsoft.com/office/drawing/2014/main" val="2992072430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A5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237467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1793534"/>
              </p:ext>
            </p:extLst>
          </p:nvPr>
        </p:nvGraphicFramePr>
        <p:xfrm>
          <a:off x="484444" y="1115959"/>
          <a:ext cx="9828599" cy="5608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1741">
                  <a:extLst>
                    <a:ext uri="{9D8B030D-6E8A-4147-A177-3AD203B41FA5}">
                      <a16:colId xmlns:a16="http://schemas.microsoft.com/office/drawing/2014/main" val="1755233498"/>
                    </a:ext>
                  </a:extLst>
                </a:gridCol>
                <a:gridCol w="7946858">
                  <a:extLst>
                    <a:ext uri="{9D8B030D-6E8A-4147-A177-3AD203B41FA5}">
                      <a16:colId xmlns:a16="http://schemas.microsoft.com/office/drawing/2014/main" val="3239780521"/>
                    </a:ext>
                  </a:extLst>
                </a:gridCol>
              </a:tblGrid>
              <a:tr h="478503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</a:t>
                      </a:r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Saying goodbye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A983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9445534"/>
                  </a:ext>
                </a:extLst>
              </a:tr>
              <a:tr h="428134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Steve: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 was nice meeting you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Kate.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1523159"/>
                  </a:ext>
                </a:extLst>
              </a:tr>
              <a:tr h="428134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Kate: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Nice meeting you too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Steve.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236065"/>
                  </a:ext>
                </a:extLst>
              </a:tr>
              <a:tr h="7807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Steve:</a:t>
                      </a:r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Have a good trip back to London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6622809"/>
                  </a:ext>
                </a:extLst>
              </a:tr>
              <a:tr h="7807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Kate:</a:t>
                      </a:r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Thanks. I’ll be in touch</a:t>
                      </a:r>
                      <a:r>
                        <a:rPr lang="en-US" sz="2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soon.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2911624"/>
                  </a:ext>
                </a:extLst>
              </a:tr>
              <a:tr h="7807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Steve:</a:t>
                      </a:r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look forward to seeing you next time.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2185174"/>
                  </a:ext>
                </a:extLst>
              </a:tr>
              <a:tr h="7807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Kate:</a:t>
                      </a:r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Yes, me too. Bye.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7115198"/>
                  </a:ext>
                </a:extLst>
              </a:tr>
              <a:tr h="7807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Steve:</a:t>
                      </a:r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Goodbye.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686831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983012" y="28132"/>
            <a:ext cx="94993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say 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Nice to meet you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you meet someone for the first time. You say 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Nice meeting you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you say goodbye.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6672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d - Stay Positive - Illustration , Free Transparent Clipart - ClipartK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5920" y="0"/>
            <a:ext cx="16560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0106073"/>
              </p:ext>
            </p:extLst>
          </p:nvPr>
        </p:nvGraphicFramePr>
        <p:xfrm>
          <a:off x="0" y="0"/>
          <a:ext cx="1053592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35920">
                  <a:extLst>
                    <a:ext uri="{9D8B030D-6E8A-4147-A177-3AD203B41FA5}">
                      <a16:colId xmlns:a16="http://schemas.microsoft.com/office/drawing/2014/main" val="2992072430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A5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237467"/>
                  </a:ext>
                </a:extLst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668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99440" y="138896"/>
            <a:ext cx="99364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Small talk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when people talk in a friendly way about things that are not important.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7711631"/>
              </p:ext>
            </p:extLst>
          </p:nvPr>
        </p:nvGraphicFramePr>
        <p:xfrm>
          <a:off x="137675" y="935306"/>
          <a:ext cx="10093124" cy="58131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6873">
                  <a:extLst>
                    <a:ext uri="{9D8B030D-6E8A-4147-A177-3AD203B41FA5}">
                      <a16:colId xmlns:a16="http://schemas.microsoft.com/office/drawing/2014/main" val="349109028"/>
                    </a:ext>
                  </a:extLst>
                </a:gridCol>
                <a:gridCol w="8036251">
                  <a:extLst>
                    <a:ext uri="{9D8B030D-6E8A-4147-A177-3AD203B41FA5}">
                      <a16:colId xmlns:a16="http://schemas.microsoft.com/office/drawing/2014/main" val="1280623868"/>
                    </a:ext>
                  </a:extLst>
                </a:gridCol>
              </a:tblGrid>
              <a:tr h="432908">
                <a:tc>
                  <a:txBody>
                    <a:bodyPr/>
                    <a:lstStyle/>
                    <a:p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Rebecca: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 you live 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 London?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942014"/>
                  </a:ext>
                </a:extLst>
              </a:tr>
              <a:tr h="779234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Kate: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No, I live in Brighton, 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on the 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south 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coast,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about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an hour from London. I 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commute. What about you?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3500995"/>
                  </a:ext>
                </a:extLst>
              </a:tr>
              <a:tr h="7792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Rebecca:</a:t>
                      </a:r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commute 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too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 takes 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about 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minutes by car. Do you mind commuting?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9182867"/>
                  </a:ext>
                </a:extLst>
              </a:tr>
              <a:tr h="7792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Kate:</a:t>
                      </a:r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It’s OK if the train isn’t late. I read and I listen to music. 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And you?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7433620"/>
                  </a:ext>
                </a:extLst>
              </a:tr>
              <a:tr h="7792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Rebecca:</a:t>
                      </a:r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It’s fine if there isn’t too much traffic. What do you do in your spare time?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7440245"/>
                  </a:ext>
                </a:extLst>
              </a:tr>
              <a:tr h="4619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Kate: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play a lot of</a:t>
                      </a:r>
                      <a:r>
                        <a:rPr lang="en-US" sz="2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golf.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190843"/>
                  </a:ext>
                </a:extLst>
              </a:tr>
              <a:tr h="7792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Rebecca:</a:t>
                      </a:r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Really? 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play golf too. 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How about 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 game tomorrow after our meeting?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5898141"/>
                  </a:ext>
                </a:extLst>
              </a:tr>
              <a:tr h="7792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Kate: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Good idea.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2237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1428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d - Stay Positive - Illustration , Free Transparent Clipart - ClipartK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5920" y="0"/>
            <a:ext cx="16560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262814"/>
              </p:ext>
            </p:extLst>
          </p:nvPr>
        </p:nvGraphicFramePr>
        <p:xfrm>
          <a:off x="0" y="0"/>
          <a:ext cx="10535920" cy="691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35920">
                  <a:extLst>
                    <a:ext uri="{9D8B030D-6E8A-4147-A177-3AD203B41FA5}">
                      <a16:colId xmlns:a16="http://schemas.microsoft.com/office/drawing/2014/main" val="2992072430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r>
                        <a:rPr lang="en-US" sz="2800" b="1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        </a:t>
                      </a:r>
                      <a:r>
                        <a:rPr lang="en-US" sz="2800" b="1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At the office</a:t>
                      </a:r>
                    </a:p>
                    <a:p>
                      <a:r>
                        <a:rPr lang="en-US" sz="2800" b="0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Looking forward to the weekend?</a:t>
                      </a:r>
                    </a:p>
                    <a:p>
                      <a:r>
                        <a:rPr lang="en-US" sz="2800" b="0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Have you worked here long?</a:t>
                      </a:r>
                    </a:p>
                    <a:p>
                      <a:r>
                        <a:rPr lang="en-US" sz="2800" b="0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 can't believe how busy/quiet we are today, can you?</a:t>
                      </a:r>
                    </a:p>
                    <a:p>
                      <a:r>
                        <a:rPr lang="en-US" sz="2800" b="0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Has it been a long week?</a:t>
                      </a:r>
                    </a:p>
                    <a:p>
                      <a:r>
                        <a:rPr lang="en-US" sz="2800" b="0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You look like you could use a cup of coffee.</a:t>
                      </a:r>
                    </a:p>
                    <a:p>
                      <a:r>
                        <a:rPr lang="en-US" sz="2800" b="0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What do you think of the new computers?</a:t>
                      </a:r>
                    </a:p>
                    <a:p>
                      <a:endParaRPr lang="en-US" sz="28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2800" b="1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                      At a social event</a:t>
                      </a:r>
                    </a:p>
                    <a:p>
                      <a:r>
                        <a:rPr lang="en-US" sz="2800" b="0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So, how do you know Justin?</a:t>
                      </a:r>
                    </a:p>
                    <a:p>
                      <a:r>
                        <a:rPr lang="en-US" sz="2800" b="0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Have you tried the cabbage rolls that Sandy made?</a:t>
                      </a:r>
                    </a:p>
                    <a:p>
                      <a:r>
                        <a:rPr lang="en-US" sz="2800" b="0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Are you enjoying yourself?</a:t>
                      </a:r>
                    </a:p>
                    <a:p>
                      <a:r>
                        <a:rPr lang="en-US" sz="2800" b="0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It looks like you could use another drink.</a:t>
                      </a:r>
                    </a:p>
                    <a:p>
                      <a:r>
                        <a:rPr lang="en-US" sz="2800" b="0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Pretty nice place, huh?</a:t>
                      </a:r>
                    </a:p>
                    <a:p>
                      <a:r>
                        <a:rPr lang="en-US" sz="2800" b="0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 love your dress. Can I ask where you got it?</a:t>
                      </a:r>
                    </a:p>
                    <a:p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A5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237467"/>
                  </a:ext>
                </a:extLst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648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4929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d - Stay Positive - Illustration , Free Transparent Clipart - ClipartK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5920" y="0"/>
            <a:ext cx="16560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6741750"/>
              </p:ext>
            </p:extLst>
          </p:nvPr>
        </p:nvGraphicFramePr>
        <p:xfrm>
          <a:off x="0" y="0"/>
          <a:ext cx="10535920" cy="728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35920">
                  <a:extLst>
                    <a:ext uri="{9D8B030D-6E8A-4147-A177-3AD203B41FA5}">
                      <a16:colId xmlns:a16="http://schemas.microsoft.com/office/drawing/2014/main" val="2992072430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r>
                        <a:rPr lang="en-US" sz="2400" b="1" i="0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                                 </a:t>
                      </a:r>
                      <a:r>
                        <a:rPr lang="en-US" sz="2800" b="1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Talking about the weather</a:t>
                      </a:r>
                    </a:p>
                    <a:p>
                      <a:r>
                        <a:rPr lang="en-US" sz="2800" b="0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Beautiful day, isn't it?</a:t>
                      </a:r>
                    </a:p>
                    <a:p>
                      <a:r>
                        <a:rPr lang="en-US" sz="2800" b="0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It looks like it's going to snow.</a:t>
                      </a:r>
                    </a:p>
                    <a:p>
                      <a:r>
                        <a:rPr lang="en-US" sz="2800" b="0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It sure would be nice to be in Hawaii right about now.</a:t>
                      </a:r>
                    </a:p>
                    <a:p>
                      <a:r>
                        <a:rPr lang="en-US" sz="2800" b="0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 couldn't ask for a nicer day, could we?</a:t>
                      </a:r>
                    </a:p>
                    <a:p>
                      <a:r>
                        <a:rPr lang="en-US" sz="2800" b="0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How about this weather?</a:t>
                      </a:r>
                    </a:p>
                    <a:p>
                      <a:r>
                        <a:rPr lang="en-US" sz="2800" b="0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Did you order this sunshine?</a:t>
                      </a:r>
                    </a:p>
                    <a:p>
                      <a:r>
                        <a:rPr lang="en-US" sz="2800" b="1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                            </a:t>
                      </a:r>
                    </a:p>
                    <a:p>
                      <a:r>
                        <a:rPr lang="en-US" sz="2800" b="1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                           Talking about current events</a:t>
                      </a:r>
                    </a:p>
                    <a:p>
                      <a:r>
                        <a:rPr lang="en-US" sz="2800" b="0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Did you catch the news today?</a:t>
                      </a:r>
                    </a:p>
                    <a:p>
                      <a:r>
                        <a:rPr lang="en-US" sz="2800" b="0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Did you hear about that fire on Fourth St?</a:t>
                      </a:r>
                    </a:p>
                    <a:p>
                      <a:r>
                        <a:rPr lang="en-US" sz="2800" b="0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What do you think about this transit strike?</a:t>
                      </a:r>
                    </a:p>
                    <a:p>
                      <a:r>
                        <a:rPr lang="en-US" sz="2800" b="0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 read in the paper today that the Sears Mall is closing.</a:t>
                      </a:r>
                    </a:p>
                    <a:p>
                      <a:r>
                        <a:rPr lang="en-US" sz="2800" b="0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 heard on the radio today that they are finally going to start building the new bridge.</a:t>
                      </a:r>
                    </a:p>
                    <a:p>
                      <a:r>
                        <a:rPr lang="en-US" sz="2800" b="0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How about those Reds? Do you think they're going to win tonight?</a:t>
                      </a:r>
                    </a:p>
                    <a:p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A5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237467"/>
                  </a:ext>
                </a:extLst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648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6042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d - Stay Positive - Illustration , Free Transparent Clipart - ClipartK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5920" y="0"/>
            <a:ext cx="16560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0660473"/>
              </p:ext>
            </p:extLst>
          </p:nvPr>
        </p:nvGraphicFramePr>
        <p:xfrm>
          <a:off x="0" y="0"/>
          <a:ext cx="1053592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35920">
                  <a:extLst>
                    <a:ext uri="{9D8B030D-6E8A-4147-A177-3AD203B41FA5}">
                      <a16:colId xmlns:a16="http://schemas.microsoft.com/office/drawing/2014/main" val="2992072430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A5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237467"/>
                  </a:ext>
                </a:extLst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648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74963" y="600502"/>
            <a:ext cx="8252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Fill in the gaps using the words from the box.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82920" y="65033"/>
            <a:ext cx="6053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Saying </a:t>
            </a:r>
            <a:r>
              <a:rPr 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Yes</a:t>
            </a:r>
            <a:endParaRPr lang="ru-RU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9838363"/>
              </p:ext>
            </p:extLst>
          </p:nvPr>
        </p:nvGraphicFramePr>
        <p:xfrm>
          <a:off x="555714" y="1095450"/>
          <a:ext cx="750026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00266">
                  <a:extLst>
                    <a:ext uri="{9D8B030D-6E8A-4147-A177-3AD203B41FA5}">
                      <a16:colId xmlns:a16="http://schemas.microsoft.com/office/drawing/2014/main" val="361437266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help     isn’t it      </a:t>
                      </a:r>
                      <a:r>
                        <a:rPr lang="en-US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is       kind      right       ahead       here        appreciate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4311114"/>
                  </a:ext>
                </a:extLst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1263738"/>
              </p:ext>
            </p:extLst>
          </p:nvPr>
        </p:nvGraphicFramePr>
        <p:xfrm>
          <a:off x="555714" y="1584755"/>
          <a:ext cx="9473237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73237">
                  <a:extLst>
                    <a:ext uri="{9D8B030D-6E8A-4147-A177-3AD203B41FA5}">
                      <a16:colId xmlns:a16="http://schemas.microsoft.com/office/drawing/2014/main" val="30559004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Positive reply</a:t>
                      </a:r>
                    </a:p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 this your first visit to Bucharest?       -  Yes (1)…………. . I didn’t expect to see so many tourists.</a:t>
                      </a:r>
                    </a:p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You speak English, don’t you?              -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b="0" baseline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Yes,that’s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(2)………., although I’m not fluent.</a:t>
                      </a:r>
                      <a:endParaRPr lang="ru-RU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73611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Agreeing</a:t>
                      </a:r>
                    </a:p>
                    <a:p>
                      <a:r>
                        <a:rPr lang="en-US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It’s really cold today.                              -</a:t>
                      </a:r>
                      <a:r>
                        <a:rPr lang="en-US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Yes, it is (3)………. . It’s freezing.</a:t>
                      </a:r>
                    </a:p>
                    <a:p>
                      <a:r>
                        <a:rPr lang="en-US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Japanese is a difficult language.             - Yes, it’s probably one of the most difficult languages.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70446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Accepting an offer of help</a:t>
                      </a:r>
                    </a:p>
                    <a:p>
                      <a:r>
                        <a:rPr lang="en-US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 you want a hand?                              -</a:t>
                      </a:r>
                      <a:r>
                        <a:rPr lang="en-US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Oh, thanks very much. I’d (4)…………that.</a:t>
                      </a:r>
                    </a:p>
                    <a:p>
                      <a:r>
                        <a:rPr lang="en-US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Would you like me to carry those?         - Oh, that’s very (5) ………… of you.</a:t>
                      </a:r>
                      <a:endParaRPr lang="ru-RU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45734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Giving permission</a:t>
                      </a:r>
                    </a:p>
                    <a:p>
                      <a:r>
                        <a:rPr lang="en-US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Can I have another cup of coffee?           - Of course. (6)…………yourself.</a:t>
                      </a:r>
                    </a:p>
                    <a:p>
                      <a:r>
                        <a:rPr lang="en-US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Could I use your phone?                          -</a:t>
                      </a:r>
                      <a:r>
                        <a:rPr lang="en-US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Certainly. Please go (7)……………..  .</a:t>
                      </a:r>
                      <a:endParaRPr lang="en-US" b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97796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Emphasis</a:t>
                      </a:r>
                    </a:p>
                    <a:p>
                      <a:r>
                        <a:rPr lang="en-US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Will you let me know by next week?      - Yes, of  course.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66272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Passing an object</a:t>
                      </a:r>
                    </a:p>
                    <a:p>
                      <a:r>
                        <a:rPr lang="en-US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 the dictionary over there?                     - Yes, (8)…………. you are.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8648444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292332" y="6320644"/>
            <a:ext cx="960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here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964487" y="4784980"/>
            <a:ext cx="960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ahead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25931" y="4549930"/>
            <a:ext cx="960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Help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206280" y="3881338"/>
            <a:ext cx="960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kind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964487" y="3582078"/>
            <a:ext cx="1447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appreciate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69038" y="2714348"/>
            <a:ext cx="960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isn’t it ?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521124" y="2053916"/>
            <a:ext cx="960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right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988689" y="1775562"/>
            <a:ext cx="960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0723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d - Stay Positive - Illustration , Free Transparent Clipart - ClipartK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5920" y="0"/>
            <a:ext cx="16560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3802341"/>
              </p:ext>
            </p:extLst>
          </p:nvPr>
        </p:nvGraphicFramePr>
        <p:xfrm>
          <a:off x="0" y="0"/>
          <a:ext cx="1053592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35920">
                  <a:extLst>
                    <a:ext uri="{9D8B030D-6E8A-4147-A177-3AD203B41FA5}">
                      <a16:colId xmlns:a16="http://schemas.microsoft.com/office/drawing/2014/main" val="2992072430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endParaRPr lang="en-US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0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isn’t      sure      policy     inconvenient      actually      afraid      manage     so 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A5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237467"/>
                  </a:ext>
                </a:extLst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648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891419" y="-49020"/>
            <a:ext cx="6053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Saying </a:t>
            </a:r>
            <a:r>
              <a:rPr 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endParaRPr lang="ru-RU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2229" y="448708"/>
            <a:ext cx="8252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b. Fill in the gaps using the words from the box.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8215595"/>
              </p:ext>
            </p:extLst>
          </p:nvPr>
        </p:nvGraphicFramePr>
        <p:xfrm>
          <a:off x="426057" y="1695272"/>
          <a:ext cx="9693414" cy="512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74288">
                  <a:extLst>
                    <a:ext uri="{9D8B030D-6E8A-4147-A177-3AD203B41FA5}">
                      <a16:colId xmlns:a16="http://schemas.microsoft.com/office/drawing/2014/main" val="3281149240"/>
                    </a:ext>
                  </a:extLst>
                </a:gridCol>
                <a:gridCol w="5619126">
                  <a:extLst>
                    <a:ext uri="{9D8B030D-6E8A-4147-A177-3AD203B41FA5}">
                      <a16:colId xmlns:a16="http://schemas.microsoft.com/office/drawing/2014/main" val="3573847557"/>
                    </a:ext>
                  </a:extLst>
                </a:gridCol>
              </a:tblGrid>
              <a:tr h="614746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Negative</a:t>
                      </a:r>
                      <a:r>
                        <a:rPr lang="en-US" sz="18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reply</a:t>
                      </a:r>
                    </a:p>
                    <a:p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 this your first visit to Bucharest?</a:t>
                      </a:r>
                    </a:p>
                    <a:p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You speak German, don’t you?</a:t>
                      </a:r>
                      <a:endParaRPr lang="ru-RU" sz="18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No, it (1)……….., actually. I was here last year.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No, I’m (2)……….. not.</a:t>
                      </a:r>
                      <a:endParaRPr lang="ru-RU" sz="18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8121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Disagreeing</a:t>
                      </a:r>
                    </a:p>
                    <a:p>
                      <a:r>
                        <a:rPr lang="en-US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Your brother’s quite like you, isn’t he.</a:t>
                      </a:r>
                    </a:p>
                    <a:p>
                      <a:r>
                        <a:rPr lang="en-US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She seems happy in her new job.</a:t>
                      </a:r>
                    </a:p>
                    <a:p>
                      <a:endParaRPr lang="ru-RU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 you think (3)………………?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Really? I’m not so (4) ……………. about that.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3602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Refusing an offer of help</a:t>
                      </a:r>
                    </a:p>
                    <a:p>
                      <a:r>
                        <a:rPr lang="en-US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 you want a hand?</a:t>
                      </a:r>
                    </a:p>
                    <a:p>
                      <a:r>
                        <a:rPr lang="en-US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Would you like me to carry those?</a:t>
                      </a:r>
                    </a:p>
                    <a:p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No, thanks, I can (5)………….  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No, it’s all right, thanks.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87812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Refusing a request</a:t>
                      </a:r>
                    </a:p>
                    <a:p>
                      <a:r>
                        <a:rPr lang="en-US" sz="1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Could you give me a lift to the station?</a:t>
                      </a:r>
                    </a:p>
                    <a:p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Can I pay</a:t>
                      </a: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in cash?</a:t>
                      </a:r>
                      <a:endParaRPr lang="ru-RU" sz="18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endParaRPr lang="en-US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(6)……………, it’s a bit (7) …………. right now.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I’m sorry, but it’s against company (8)…………….  .</a:t>
                      </a:r>
                      <a:endParaRPr lang="ru-RU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64162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Emphasis</a:t>
                      </a:r>
                    </a:p>
                    <a:p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Will there be any delay?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endParaRPr lang="en-US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No, of course not.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649815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875417" y="1923419"/>
            <a:ext cx="8565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isn’t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75417" y="2214421"/>
            <a:ext cx="8565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afraid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31943" y="2800967"/>
            <a:ext cx="8565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246296" y="3132269"/>
            <a:ext cx="8565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sure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731943" y="4008674"/>
            <a:ext cx="1022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267960" y="5175681"/>
            <a:ext cx="1030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Actually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6431" y="5175681"/>
            <a:ext cx="14076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inconvenient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516716" y="5466117"/>
            <a:ext cx="8565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policy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3771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d - Stay Positive - Illustration , Free Transparent Clipart - ClipartK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5920" y="0"/>
            <a:ext cx="16560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1652234"/>
              </p:ext>
            </p:extLst>
          </p:nvPr>
        </p:nvGraphicFramePr>
        <p:xfrm>
          <a:off x="0" y="0"/>
          <a:ext cx="1053592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35920">
                  <a:extLst>
                    <a:ext uri="{9D8B030D-6E8A-4147-A177-3AD203B41FA5}">
                      <a16:colId xmlns:a16="http://schemas.microsoft.com/office/drawing/2014/main" val="2992072430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A5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237467"/>
                  </a:ext>
                </a:extLst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648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16689" y="46739"/>
            <a:ext cx="77666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Hometask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the correct response (a or b) in each of the exchanges (1-7).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9775586"/>
              </p:ext>
            </p:extLst>
          </p:nvPr>
        </p:nvGraphicFramePr>
        <p:xfrm>
          <a:off x="416689" y="894611"/>
          <a:ext cx="9595412" cy="5669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44678">
                  <a:extLst>
                    <a:ext uri="{9D8B030D-6E8A-4147-A177-3AD203B41FA5}">
                      <a16:colId xmlns:a16="http://schemas.microsoft.com/office/drawing/2014/main" val="1936011433"/>
                    </a:ext>
                  </a:extLst>
                </a:gridCol>
                <a:gridCol w="5150734">
                  <a:extLst>
                    <a:ext uri="{9D8B030D-6E8A-4147-A177-3AD203B41FA5}">
                      <a16:colId xmlns:a16="http://schemas.microsoft.com/office/drawing/2014/main" val="34703994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Nice to meet you.</a:t>
                      </a:r>
                      <a:endParaRPr lang="ru-RU" sz="18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AutoNum type="alphaLcPeriod"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Nice</a:t>
                      </a: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to meet you too.</a:t>
                      </a:r>
                    </a:p>
                    <a:p>
                      <a:pPr marL="342900" indent="-342900">
                        <a:buAutoNum type="alphaLcPeriod"/>
                      </a:pP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Fine, thanks.</a:t>
                      </a:r>
                      <a:endParaRPr lang="ru-RU" sz="18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31525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2.How was the flight?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lphaLcPeriod"/>
                      </a:pPr>
                      <a:r>
                        <a:rPr lang="en-US" sz="1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That would be nice.</a:t>
                      </a:r>
                    </a:p>
                    <a:p>
                      <a:pPr marL="342900" indent="-342900">
                        <a:buAutoNum type="alphaLcPeriod"/>
                      </a:pPr>
                      <a:r>
                        <a:rPr lang="en-US" sz="1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Very good-no problem at all.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14299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I’ll take you to your</a:t>
                      </a:r>
                      <a:r>
                        <a:rPr lang="en-US" sz="1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hotel and then we’ll go out to dinner. 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a.</a:t>
                      </a:r>
                      <a:r>
                        <a:rPr lang="en-US" sz="1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Fine, thanks.</a:t>
                      </a:r>
                      <a:endParaRPr lang="ru-RU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b.   Thank you. That would be nice.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48974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Would you like something to drink?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lphaLcPeriod"/>
                      </a:pPr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Coffee, please.</a:t>
                      </a:r>
                    </a:p>
                    <a:p>
                      <a:pPr marL="342900" indent="-342900">
                        <a:buAutoNum type="alphaLcPeriod"/>
                      </a:pPr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Here you</a:t>
                      </a:r>
                      <a:r>
                        <a:rPr lang="en-US" sz="1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are.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78549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Have you been to Tashkent before?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lphaLcPeriod"/>
                      </a:pPr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No, this is my first time.</a:t>
                      </a:r>
                    </a:p>
                    <a:p>
                      <a:pPr marL="342900" indent="-342900">
                        <a:buAutoNum type="alphaLcPeriod"/>
                      </a:pPr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Pleased to meet you.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11615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This is my first time.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lphaLcPeriod"/>
                      </a:pPr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Where are you staying?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lphaLcPeriod"/>
                        <a:tabLst/>
                        <a:defRPr/>
                      </a:pPr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Where are you living?</a:t>
                      </a:r>
                      <a:endParaRPr lang="ru-RU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indent="-342900">
                        <a:buAutoNum type="alphaLcPeriod"/>
                      </a:pP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4929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r>
                        <a:rPr lang="en-US" sz="1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This is Hafiz from </a:t>
                      </a:r>
                      <a:r>
                        <a:rPr lang="en-US" sz="1800" i="1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Ipak</a:t>
                      </a:r>
                      <a:r>
                        <a:rPr lang="en-US" sz="180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i="1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Yuli</a:t>
                      </a:r>
                      <a:r>
                        <a:rPr lang="en-US" sz="180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bank in Tashkent.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lphaLcPeriod"/>
                      </a:pPr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Nice meeting you.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lphaLcPeriod"/>
                        <a:tabLst/>
                        <a:defRPr/>
                      </a:pPr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Pleased to meet you.</a:t>
                      </a:r>
                      <a:endParaRPr lang="ru-RU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buNone/>
                      </a:pP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87896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 It was nice meeting you.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lphaLcPeriod"/>
                      </a:pPr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Very well, thank you.</a:t>
                      </a:r>
                    </a:p>
                    <a:p>
                      <a:pPr marL="342900" indent="-342900">
                        <a:buAutoNum type="alphaLcPeriod"/>
                      </a:pPr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Nice meeting</a:t>
                      </a:r>
                      <a:r>
                        <a:rPr lang="en-US" sz="1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you too.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70530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9038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d - Stay Positive - Illustration , Free Transparent Clipart - ClipartK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5920" y="0"/>
            <a:ext cx="16560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2957862"/>
              </p:ext>
            </p:extLst>
          </p:nvPr>
        </p:nvGraphicFramePr>
        <p:xfrm>
          <a:off x="-66523" y="75638"/>
          <a:ext cx="1053592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35920">
                  <a:extLst>
                    <a:ext uri="{9D8B030D-6E8A-4147-A177-3AD203B41FA5}">
                      <a16:colId xmlns:a16="http://schemas.microsoft.com/office/drawing/2014/main" val="2992072430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A5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237467"/>
                  </a:ext>
                </a:extLst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648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7651352"/>
              </p:ext>
            </p:extLst>
          </p:nvPr>
        </p:nvGraphicFramePr>
        <p:xfrm>
          <a:off x="368821" y="1347061"/>
          <a:ext cx="9501136" cy="52938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50568">
                  <a:extLst>
                    <a:ext uri="{9D8B030D-6E8A-4147-A177-3AD203B41FA5}">
                      <a16:colId xmlns:a16="http://schemas.microsoft.com/office/drawing/2014/main" val="667891190"/>
                    </a:ext>
                  </a:extLst>
                </a:gridCol>
                <a:gridCol w="4750568">
                  <a:extLst>
                    <a:ext uri="{9D8B030D-6E8A-4147-A177-3AD203B41FA5}">
                      <a16:colId xmlns:a16="http://schemas.microsoft.com/office/drawing/2014/main" val="3952358210"/>
                    </a:ext>
                  </a:extLst>
                </a:gridCol>
              </a:tblGrid>
              <a:tr h="688632">
                <a:tc>
                  <a:txBody>
                    <a:bodyPr/>
                    <a:lstStyle/>
                    <a:p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Is this the way to the marketing seminar?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Yes, it is. I’m going there myself.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9807774"/>
                  </a:ext>
                </a:extLst>
              </a:tr>
              <a:tr h="398969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Can I send you the deposit next week?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…………………………………….?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6770131"/>
                  </a:ext>
                </a:extLst>
              </a:tr>
              <a:tr h="688632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Would you like a lift to the airport?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……….……………………………?</a:t>
                      </a:r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5940405"/>
                  </a:ext>
                </a:extLst>
              </a:tr>
              <a:tr h="688632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It’s a beautiful day today, isn’t it?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…………………………………….?</a:t>
                      </a:r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4568909"/>
                  </a:ext>
                </a:extLst>
              </a:tr>
              <a:tr h="688632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May I just interrupt</a:t>
                      </a:r>
                      <a:r>
                        <a:rPr lang="en-US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for a moment?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…………………………………….?</a:t>
                      </a:r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6848125"/>
                  </a:ext>
                </a:extLst>
              </a:tr>
              <a:tr h="688632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You’re</a:t>
                      </a:r>
                      <a:r>
                        <a:rPr lang="en-US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Alice Matthews, aren’t you?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……………………………………….?</a:t>
                      </a:r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2631949"/>
                  </a:ext>
                </a:extLst>
              </a:tr>
              <a:tr h="688632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Can you pass the salt?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……………………………………….?</a:t>
                      </a:r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9850605"/>
                  </a:ext>
                </a:extLst>
              </a:tr>
              <a:tr h="688632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8………………………………………….?</a:t>
                      </a:r>
                      <a:endParaRPr lang="ru-RU" sz="20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- ……………………………………………………….?</a:t>
                      </a:r>
                      <a:endParaRPr lang="ru-RU" sz="2000" dirty="0" smtClean="0"/>
                    </a:p>
                    <a:p>
                      <a:endParaRPr lang="ru-RU" sz="20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17944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223329"/>
            <a:ext cx="98699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Hometask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</a:p>
          <a:p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a.Write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yes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reply to the following questions. Add an example of your own.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9051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d - Stay Positive - Illustration , Free Transparent Clipart - ClipartK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5920" y="0"/>
            <a:ext cx="16560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0660473"/>
              </p:ext>
            </p:extLst>
          </p:nvPr>
        </p:nvGraphicFramePr>
        <p:xfrm>
          <a:off x="0" y="0"/>
          <a:ext cx="1053592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35920">
                  <a:extLst>
                    <a:ext uri="{9D8B030D-6E8A-4147-A177-3AD203B41FA5}">
                      <a16:colId xmlns:a16="http://schemas.microsoft.com/office/drawing/2014/main" val="2992072430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A5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237467"/>
                  </a:ext>
                </a:extLst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648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0942" y="323400"/>
            <a:ext cx="102349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b. Write a no reply to the following questions. Add an example of your own.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6363192"/>
              </p:ext>
            </p:extLst>
          </p:nvPr>
        </p:nvGraphicFramePr>
        <p:xfrm>
          <a:off x="612815" y="851808"/>
          <a:ext cx="8913792" cy="591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56896">
                  <a:extLst>
                    <a:ext uri="{9D8B030D-6E8A-4147-A177-3AD203B41FA5}">
                      <a16:colId xmlns:a16="http://schemas.microsoft.com/office/drawing/2014/main" val="47048119"/>
                    </a:ext>
                  </a:extLst>
                </a:gridCol>
                <a:gridCol w="4456896">
                  <a:extLst>
                    <a:ext uri="{9D8B030D-6E8A-4147-A177-3AD203B41FA5}">
                      <a16:colId xmlns:a16="http://schemas.microsoft.com/office/drawing/2014/main" val="260368595"/>
                    </a:ext>
                  </a:extLst>
                </a:gridCol>
              </a:tblGrid>
              <a:tr h="93035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1.Have you got last year’s figures with you?    </a:t>
                      </a:r>
                      <a:endParaRPr lang="ru-RU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No, so,</a:t>
                      </a:r>
                      <a:r>
                        <a:rPr lang="en-US" sz="20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 haven’t. I can fax them to you tomorrow.</a:t>
                      </a:r>
                    </a:p>
                    <a:p>
                      <a:endParaRPr lang="ru-RU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2072075"/>
                  </a:ext>
                </a:extLst>
              </a:tr>
              <a:tr h="651250">
                <a:tc>
                  <a:txBody>
                    <a:bodyPr/>
                    <a:lstStyle/>
                    <a:p>
                      <a:r>
                        <a:rPr lang="en-US" sz="20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2.Coffee? </a:t>
                      </a:r>
                      <a:endParaRPr lang="ru-RU" sz="2000" b="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………………………………………?</a:t>
                      </a:r>
                    </a:p>
                    <a:p>
                      <a:endParaRPr lang="ru-RU" sz="2000" b="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4948521"/>
                  </a:ext>
                </a:extLst>
              </a:tr>
              <a:tr h="651250">
                <a:tc>
                  <a:txBody>
                    <a:bodyPr/>
                    <a:lstStyle/>
                    <a:p>
                      <a:r>
                        <a:rPr lang="en-US" sz="20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3.You always have a siesta in Italy, don’t you?   - </a:t>
                      </a:r>
                      <a:endParaRPr lang="ru-RU" sz="2000" b="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………………………………………?</a:t>
                      </a:r>
                    </a:p>
                    <a:p>
                      <a:endParaRPr lang="ru-RU" sz="2000" b="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3199903"/>
                  </a:ext>
                </a:extLst>
              </a:tr>
              <a:tr h="651250">
                <a:tc>
                  <a:txBody>
                    <a:bodyPr/>
                    <a:lstStyle/>
                    <a:p>
                      <a:r>
                        <a:rPr lang="en-US" sz="20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4.Would you be willing to give us a discount? </a:t>
                      </a:r>
                      <a:endParaRPr lang="ru-RU" sz="2000" b="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………………………………………?</a:t>
                      </a:r>
                    </a:p>
                    <a:p>
                      <a:endParaRPr lang="ru-RU" sz="2000" b="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9868601"/>
                  </a:ext>
                </a:extLst>
              </a:tr>
              <a:tr h="651250">
                <a:tc>
                  <a:txBody>
                    <a:bodyPr/>
                    <a:lstStyle/>
                    <a:p>
                      <a:r>
                        <a:rPr lang="en-US" sz="20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5.Hot in here, isn’t it ? </a:t>
                      </a:r>
                      <a:endParaRPr lang="ru-RU" sz="2000" b="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………………………………………?</a:t>
                      </a:r>
                    </a:p>
                    <a:p>
                      <a:endParaRPr lang="ru-RU" sz="2000" b="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1580447"/>
                  </a:ext>
                </a:extLst>
              </a:tr>
              <a:tr h="651250">
                <a:tc>
                  <a:txBody>
                    <a:bodyPr/>
                    <a:lstStyle/>
                    <a:p>
                      <a:r>
                        <a:rPr lang="en-US" sz="20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6.Can I let you know by next week? </a:t>
                      </a:r>
                      <a:endParaRPr lang="ru-RU" sz="2000" b="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………………………………………?</a:t>
                      </a:r>
                    </a:p>
                    <a:p>
                      <a:endParaRPr lang="ru-RU" sz="2000" b="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3302259"/>
                  </a:ext>
                </a:extLst>
              </a:tr>
              <a:tr h="651250">
                <a:tc>
                  <a:txBody>
                    <a:bodyPr/>
                    <a:lstStyle/>
                    <a:p>
                      <a:r>
                        <a:rPr lang="en-US" sz="20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7.Shall I call you a taxi?</a:t>
                      </a:r>
                      <a:endParaRPr lang="ru-RU" sz="2000" b="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………………………………………?</a:t>
                      </a:r>
                    </a:p>
                    <a:p>
                      <a:endParaRPr lang="ru-RU" sz="2000" b="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7023734"/>
                  </a:ext>
                </a:extLst>
              </a:tr>
              <a:tr h="6512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dirty="0" smtClean="0"/>
                        <a:t>8.</a:t>
                      </a:r>
                      <a:r>
                        <a:rPr lang="en-US" sz="20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………………………………………?</a:t>
                      </a:r>
                    </a:p>
                    <a:p>
                      <a:endParaRPr lang="ru-RU" sz="2000" b="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………………………………………?</a:t>
                      </a:r>
                    </a:p>
                    <a:p>
                      <a:endParaRPr lang="ru-RU" sz="2000" b="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24728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7263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d - Stay Positive - Illustration , Free Transparent Clipart - ClipartK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5920" y="0"/>
            <a:ext cx="16560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7333628"/>
              </p:ext>
            </p:extLst>
          </p:nvPr>
        </p:nvGraphicFramePr>
        <p:xfrm>
          <a:off x="0" y="0"/>
          <a:ext cx="10452793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2793">
                  <a:extLst>
                    <a:ext uri="{9D8B030D-6E8A-4147-A177-3AD203B41FA5}">
                      <a16:colId xmlns:a16="http://schemas.microsoft.com/office/drawing/2014/main" val="2992072430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8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8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References: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8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US" sz="28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Bill </a:t>
                      </a:r>
                      <a:r>
                        <a:rPr lang="en-US" sz="28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Mascull</a:t>
                      </a:r>
                      <a:r>
                        <a:rPr lang="en-US" sz="28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Business Vocabulary in use. Elementary to pre-intermediate,  Cambridge University Press, 2010;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US" sz="2800" b="0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US" sz="28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Paul Emmerson,</a:t>
                      </a:r>
                      <a:r>
                        <a:rPr lang="en-US" sz="2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Business Builder. Macmillan Publishers Ltd 2002</a:t>
                      </a:r>
                      <a:r>
                        <a:rPr lang="en-US" sz="28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;</a:t>
                      </a:r>
                      <a:endParaRPr lang="en-US" sz="2800" b="0" kern="1200" baseline="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US" sz="2800" b="0" kern="1200" baseline="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https://www.englishclub.com/speaking/small-talk_conversation-starters.htm.</a:t>
                      </a:r>
                      <a:endParaRPr lang="ru-RU" sz="28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800" b="1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A5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237467"/>
                  </a:ext>
                </a:extLst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648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2906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d - Stay Positive - Illustration , Free Transparent Clipart - ClipartK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5920" y="0"/>
            <a:ext cx="16560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762729"/>
              </p:ext>
            </p:extLst>
          </p:nvPr>
        </p:nvGraphicFramePr>
        <p:xfrm>
          <a:off x="0" y="0"/>
          <a:ext cx="10452793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2793">
                  <a:extLst>
                    <a:ext uri="{9D8B030D-6E8A-4147-A177-3AD203B41FA5}">
                      <a16:colId xmlns:a16="http://schemas.microsoft.com/office/drawing/2014/main" val="2992072430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8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8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</a:t>
                      </a:r>
                      <a:endParaRPr lang="ru-RU" sz="2800" b="1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                 </a:t>
                      </a:r>
                    </a:p>
                    <a:p>
                      <a:endParaRPr lang="en-US" sz="36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36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3600" b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THANK </a:t>
                      </a:r>
                      <a:r>
                        <a:rPr lang="en-US" sz="3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YOU FOR ATTENTION.</a:t>
                      </a:r>
                      <a:endParaRPr lang="ru-RU" sz="36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A5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237467"/>
                  </a:ext>
                </a:extLst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648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1324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553</TotalTime>
  <Words>1813</Words>
  <Application>Microsoft Office PowerPoint</Application>
  <PresentationFormat>Широкоэкранный</PresentationFormat>
  <Paragraphs>294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Nasiba Valiyeva</dc:creator>
  <cp:lastModifiedBy>Nasiba Valiyeva</cp:lastModifiedBy>
  <cp:revision>65</cp:revision>
  <dcterms:created xsi:type="dcterms:W3CDTF">2021-02-26T07:08:33Z</dcterms:created>
  <dcterms:modified xsi:type="dcterms:W3CDTF">2021-11-19T06:37:23Z</dcterms:modified>
</cp:coreProperties>
</file>