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89" r:id="rId4"/>
    <p:sldId id="281" r:id="rId5"/>
    <p:sldId id="282" r:id="rId6"/>
    <p:sldId id="280" r:id="rId7"/>
    <p:sldId id="284" r:id="rId8"/>
    <p:sldId id="285" r:id="rId9"/>
    <p:sldId id="261" r:id="rId10"/>
    <p:sldId id="275" r:id="rId11"/>
    <p:sldId id="283" r:id="rId12"/>
    <p:sldId id="274" r:id="rId13"/>
    <p:sldId id="286" r:id="rId14"/>
    <p:sldId id="287" r:id="rId15"/>
    <p:sldId id="288" r:id="rId16"/>
    <p:sldId id="271" r:id="rId17"/>
    <p:sldId id="273" r:id="rId18"/>
    <p:sldId id="276" r:id="rId19"/>
    <p:sldId id="257" r:id="rId20"/>
    <p:sldId id="264" r:id="rId21"/>
    <p:sldId id="290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735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160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742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470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082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23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310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097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034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191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068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6BCE2C-20B6-4EF3-8655-6F3FD7BDFC7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5CB82-93AF-4E81-9538-DE9353C4B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9317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"/>
            <a:ext cx="122140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" descr="C:\Users\n.valiyeva\Desktop\%D0%A3%D0%A7%D0%95%D0%91%D0%9D%D0%AB%D0%99 %D0%9C%D0%90%D0%A2%D0%95%D0%A0%D0%98%D0%90%D0%9B\2021 %D1%83%D0%BA%D1%83%D0%B2 %D0%B9%D0%B8%D0%BB%D0%B8\KB elementary level\Elementary level\1 TERM\Lesson 8 Careers\Lesson 8 Careers.Getting to the top\1.what-is-a-manager-2276096_final-5bdb3aa0c9e77c00518537b5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C:\Users\n.valiyeva\Desktop\%D0%A3%D0%A7%D0%95%D0%91%D0%9D%D0%AB%D0%99 %D0%9C%D0%90%D0%A2%D0%95%D0%A0%D0%98%D0%90%D0%9B\2021 %D1%83%D0%BA%D1%83%D0%B2 %D0%B9%D0%B8%D0%BB%D0%B8\KB elementary level\Elementary level\1 TERM\Lesson 8 Careers\Lesson 8 Careers.Getting to the top\1.what-is-a-manager-2276096_final-5bdb3aa0c9e77c00518537b5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701479" y="158628"/>
            <a:ext cx="69563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                   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English Course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Lesson 8: Career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Lecturer: Nasiba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Valieva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738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173913" y="448102"/>
            <a:ext cx="23654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79829" y="1385454"/>
            <a:ext cx="97536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Career: new words and expressions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 perfect, question types, Past simple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and employees/Managing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departments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Getting to the top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pPr marL="342900" indent="-342900">
              <a:buAutoNum type="arabicPeriod"/>
            </a:pP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211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599440" y="600502"/>
            <a:ext cx="1023202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past, workers often stayed with one company for their whole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career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(=working activity)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until they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retired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(=reach the age to leave work).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Now employees regularly change companies,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perhaps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they want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promotion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(=better position)and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higher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salary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(=money for each month).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we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apply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job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(=hand in/send resume to a new workplace),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things like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pay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(=money)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(=working hours, working environment)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pension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(money given when a person  is old) can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important. Many modern employees also want jobs that give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them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enough free time to spend with their family and friends.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3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9204" y="181957"/>
            <a:ext cx="1003525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Interviews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go for job interviews, we usually answer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our work experience. Look at the following examples of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 questions and translate into your own language.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a.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enjoy working with people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long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been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[in sales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]?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c.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ever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worked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[in marketing] ?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d.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ever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lived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 different country?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do in your free time?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want this job?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g.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tell me about your present job?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8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99440" y="127321"/>
            <a:ext cx="9992939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perfect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present perfect is formed by using 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past participle of the verb</a:t>
            </a:r>
            <a:r>
              <a:rPr 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lost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contract.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visitors?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never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the Madrid office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use the present perfect +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+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answer the question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long ... ?</a:t>
            </a:r>
          </a:p>
          <a:p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long have you lived in this town? - I've lived here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2005. / I've lived here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three years. 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8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37234" y="0"/>
            <a:ext cx="942951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 perfect has the following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activities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started in the past and continue to the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How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 have you worked for J&amp;C? -  I've worked in this job for six months. (I'm still in this job.)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have been with the company since 2006. (I'm still with the company.)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talking about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(often with ever / never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We've been to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Venice. Have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ever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visited the pyramids? No, I haven't.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61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06312" y="167739"/>
            <a:ext cx="6737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Question types: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general and special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13281" y="1923917"/>
            <a:ext cx="790355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a.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enjoy working with people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c.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ever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worked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[in marketing] ?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d.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ever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lived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 different country?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g.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tell me about your present job?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7256" y="5785184"/>
            <a:ext cx="8544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Try to answer the above questions.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9440" y="846711"/>
            <a:ext cx="97221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General questions begin with verb and the answer must be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Then you can also add some information.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24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06312" y="167739"/>
            <a:ext cx="6737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Question types: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general and special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40938" y="2018126"/>
            <a:ext cx="854456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been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[in sales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]?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What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do in your free time?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Why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want this job?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5357" y="5746196"/>
            <a:ext cx="8544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Try to answer the above questions.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9382" y="846711"/>
            <a:ext cx="106116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Special questions begin with words like </a:t>
            </a:r>
            <a:r>
              <a:rPr lang="en-US" sz="3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what,where,why,how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answer must be complete.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31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86318" y="0"/>
            <a:ext cx="52658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 Management </a:t>
            </a:r>
            <a:r>
              <a:rPr lang="en-US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Levels and Job Titles</a:t>
            </a:r>
            <a:endParaRPr lang="en-US" sz="2400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4" descr="C:\Users\n.valiyeva\Desktop\%D0%A3%D0%A7%D0%95%D0%91%D0%9D%D0%AB%D0%99 %D0%9C%D0%90%D0%A2%D0%95%D0%A0%D0%98%D0%90%D0%9B\2021 %D1%83%D0%BA%D1%83%D0%B2 %D0%B9%D0%B8%D0%BB%D0%B8\MBA Elementary -pre-intermediate level\Lesson 8 Careers.Getting to the top\management-levels-2275720-Final-361b1840ce04477ba760e26e1adc3e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C:\Users\n.valiyeva\Desktop\%D0%A3%D0%A7%D0%95%D0%91%D0%9D%D0%AB%D0%99 %D0%9C%D0%90%D0%A2%D0%95%D0%A0%D0%98%D0%90%D0%9B\2021 %D1%83%D0%BA%D1%83%D0%B2 %D0%B9%D0%B8%D0%BB%D0%B8\MBA Elementary -pre-intermediate level\Lesson 8 Careers.Getting to the top\management-levels-2275720-Final-361b1840ce04477ba760e26e1adc3eb3.webp"/>
          <p:cNvSpPr>
            <a:spLocks noChangeAspect="1" noChangeArrowheads="1"/>
          </p:cNvSpPr>
          <p:nvPr/>
        </p:nvSpPr>
        <p:spPr bwMode="auto">
          <a:xfrm>
            <a:off x="307974" y="7937"/>
            <a:ext cx="819785" cy="81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19981" t="16235" r="20092" b="13072"/>
          <a:stretch/>
        </p:blipFill>
        <p:spPr>
          <a:xfrm>
            <a:off x="1127759" y="417831"/>
            <a:ext cx="8937079" cy="59302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96306" y="400447"/>
            <a:ext cx="41116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accent1"/>
                </a:solidFill>
              </a:rPr>
              <a:t>discretion= freedom to act or decide;</a:t>
            </a:r>
          </a:p>
          <a:p>
            <a:r>
              <a:rPr lang="en-US" sz="2000" dirty="0" smtClean="0">
                <a:solidFill>
                  <a:schemeClr val="accent1"/>
                </a:solidFill>
              </a:rPr>
              <a:t>assigned= chosen</a:t>
            </a:r>
            <a:endParaRPr lang="ru-RU" sz="2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18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88851" y="2291210"/>
            <a:ext cx="74653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Chief executive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officer (CEO) or chief executive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201" y="3630477"/>
            <a:ext cx="22710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finance director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04671" y="3630477"/>
            <a:ext cx="362637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and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(R&amp;D) director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45726" y="3684258"/>
            <a:ext cx="27623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 director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52567" y="3684258"/>
            <a:ext cx="20009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sales director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43304" y="4957344"/>
            <a:ext cx="15343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962168" y="2973272"/>
            <a:ext cx="2382252" cy="5100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423824" y="2915480"/>
            <a:ext cx="0" cy="6256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6764624" y="2996684"/>
            <a:ext cx="793077" cy="7537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8066953" y="2915480"/>
            <a:ext cx="1455738" cy="7353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219510" y="6027003"/>
            <a:ext cx="433163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chief executive,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manager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boss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авая фигурная скобка 19"/>
          <p:cNvSpPr/>
          <p:nvPr/>
        </p:nvSpPr>
        <p:spPr>
          <a:xfrm rot="5400000">
            <a:off x="5276050" y="-118204"/>
            <a:ext cx="695922" cy="956724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604109" y="-34228"/>
            <a:ext cx="96671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Managers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This is part of the organization chart for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Exquifoods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 Asian company that makes food products. The managers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responsible for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(=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duty to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main things at work) different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activities. For example, the research and development director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in charge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(=responsible for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products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7550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9440" y="167739"/>
            <a:ext cx="10261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Who is in charge of the following?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such expressions as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…..</a:t>
            </a:r>
            <a:r>
              <a:rPr lang="en-US" sz="32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responsible for</a:t>
            </a:r>
            <a:r>
              <a:rPr lang="en-US" sz="32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……</a:t>
            </a:r>
            <a:r>
              <a:rPr lang="en-US" sz="3200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charge of </a:t>
            </a:r>
            <a:r>
              <a:rPr lang="en-US" sz="3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2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verb+ing</a:t>
            </a:r>
            <a:r>
              <a:rPr lang="en-US" sz="3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used.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347" y="2102822"/>
            <a:ext cx="1143578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Making the products   -</a:t>
            </a:r>
            <a:endParaRPr lang="en-US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Getting the money to develop the products-</a:t>
            </a:r>
            <a:endParaRPr lang="en-US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Running the whole company           -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Finding customers for the products - 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Thinking of new ideas for products -</a:t>
            </a:r>
          </a:p>
          <a:p>
            <a:pPr marL="342900" indent="-342900">
              <a:buAutoNum type="arabicPeriod"/>
            </a:pPr>
            <a:endParaRPr lang="ru-RU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3936164" y="2092506"/>
            <a:ext cx="358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production director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61227" y="2567585"/>
            <a:ext cx="2974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finance director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05038" y="3328498"/>
            <a:ext cx="5087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the chief executive officer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33051" y="3827801"/>
            <a:ext cx="3466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sales director</a:t>
            </a:r>
            <a:endParaRPr lang="ru-RU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6116190" y="4351021"/>
            <a:ext cx="47448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and development </a:t>
            </a:r>
            <a:endParaRPr lang="en-US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(R&amp;D) director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408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3303" y="1185277"/>
            <a:ext cx="104004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Kajan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 is the sales director at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Exquifoods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he is 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head of the sales department.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There are 38 people who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under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Kajan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- 2 sales managers, 35 salespeople and his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assistant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(PA),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Shindu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Chan.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Shindu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Kajan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his work.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Shindu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responsible for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organizing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Kajan's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meetings.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60611" y="164943"/>
            <a:ext cx="39597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departments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3341" y="3946967"/>
            <a:ext cx="30106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Sales director 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Kajan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Lim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30413" y="4887939"/>
            <a:ext cx="46688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assistant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(PA)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Shindu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949125" y="4593298"/>
            <a:ext cx="23148" cy="7773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endCxn id="8" idx="1"/>
          </p:cNvCxnSpPr>
          <p:nvPr/>
        </p:nvCxnSpPr>
        <p:spPr>
          <a:xfrm>
            <a:off x="972273" y="5072605"/>
            <a:ext cx="358140" cy="461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260458" y="5433638"/>
            <a:ext cx="2268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sales managers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960699" y="5849960"/>
            <a:ext cx="11574" cy="5456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299720" y="6395659"/>
            <a:ext cx="19864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35 salespeople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134849" y="5568811"/>
            <a:ext cx="601935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singular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salesperson,salesman,saleswoman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plural: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salespeople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4294890" y="2105891"/>
            <a:ext cx="7056507" cy="460848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Now it is your turn to speak about yourself using new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expresions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758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0375" y="41822"/>
            <a:ext cx="99536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</a:t>
            </a:r>
            <a:r>
              <a:rPr lang="en-US" sz="3200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 simple</a:t>
            </a:r>
          </a:p>
          <a:p>
            <a:r>
              <a:rPr lang="en-US" sz="2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use the past simple to talk about events and situations that are finished. </a:t>
            </a:r>
            <a:endParaRPr lang="en-US" sz="2400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4" descr="C:\Users\n.valiyeva\Desktop\%D0%A3%D0%A7%D0%95%D0%91%D0%9D%D0%AB%D0%99 %D0%9C%D0%90%D0%A2%D0%95%D0%A0%D0%98%D0%90%D0%9B\2021 %D1%83%D0%BA%D1%83%D0%B2 %D0%B9%D0%B8%D0%BB%D0%B8\MBA Elementary -pre-intermediate level\Lesson 8 Careers.Getting to the top\management-levels-2275720-Final-361b1840ce04477ba760e26e1adc3e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C:\Users\n.valiyeva\Desktop\%D0%A3%D0%A7%D0%95%D0%91%D0%9D%D0%AB%D0%99 %D0%9C%D0%90%D0%A2%D0%95%D0%A0%D0%98%D0%90%D0%9B\2021 %D1%83%D0%BA%D1%83%D0%B2 %D0%B9%D0%B8%D0%BB%D0%B8\MBA Elementary -pre-intermediate level\Lesson 8 Careers.Getting to the top\management-levels-2275720-Final-361b1840ce04477ba760e26e1adc3eb3.webp"/>
          <p:cNvSpPr>
            <a:spLocks noChangeAspect="1" noChangeArrowheads="1"/>
          </p:cNvSpPr>
          <p:nvPr/>
        </p:nvSpPr>
        <p:spPr bwMode="auto">
          <a:xfrm>
            <a:off x="307974" y="7937"/>
            <a:ext cx="819785" cy="81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55575" y="1029814"/>
            <a:ext cx="1094191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verb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be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the  past simple has 2 forms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(for singular) and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(for plural).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form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Moscow last year.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He/she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Spain 3 years ago.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You/we/they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late for the class.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form: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was+not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(wasn’t),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were+not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(weren’t).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wasn’t 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Moscow last year.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He/she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wasn’t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Spain 3 years ago.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You/we/they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weren’t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late for the class.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Question form: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place the verb was/were in the first place of the sentence.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I in Moscow last year?                                Where were you last year?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he/she in Spain 3 years ago?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When was he in Spain?    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Were you/we/they late for the class?               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26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4" descr="C:\Users\n.valiyeva\Desktop\%D0%A3%D0%A7%D0%95%D0%91%D0%9D%D0%AB%D0%99 %D0%9C%D0%90%D0%A2%D0%95%D0%A0%D0%98%D0%90%D0%9B\2021 %D1%83%D0%BA%D1%83%D0%B2 %D0%B9%D0%B8%D0%BB%D0%B8\MBA Elementary -pre-intermediate level\Lesson 8 Careers.Getting to the top\management-levels-2275720-Final-361b1840ce04477ba760e26e1adc3e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C:\Users\n.valiyeva\Desktop\%D0%A3%D0%A7%D0%95%D0%91%D0%9D%D0%AB%D0%99 %D0%9C%D0%90%D0%A2%D0%95%D0%A0%D0%98%D0%90%D0%9B\2021 %D1%83%D0%BA%D1%83%D0%B2 %D0%B9%D0%B8%D0%BB%D0%B8\MBA Elementary -pre-intermediate level\Lesson 8 Careers.Getting to the top\management-levels-2275720-Final-361b1840ce04477ba760e26e1adc3eb3.webp"/>
          <p:cNvSpPr>
            <a:spLocks noChangeAspect="1" noChangeArrowheads="1"/>
          </p:cNvSpPr>
          <p:nvPr/>
        </p:nvSpPr>
        <p:spPr bwMode="auto">
          <a:xfrm>
            <a:off x="307974" y="7937"/>
            <a:ext cx="819785" cy="81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950884" y="412226"/>
            <a:ext cx="89638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Look at these past time phrases. Put them in order, starting with the most recent.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627265"/>
              </p:ext>
            </p:extLst>
          </p:nvPr>
        </p:nvGraphicFramePr>
        <p:xfrm>
          <a:off x="1240429" y="1319414"/>
          <a:ext cx="9132915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32915">
                  <a:extLst>
                    <a:ext uri="{9D8B030D-6E8A-4147-A177-3AD203B41FA5}">
                      <a16:colId xmlns:a16="http://schemas.microsoft.com/office/drawing/2014/main" val="22783285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1,000 years ago         last month       last week       last year       six weeks ago       yesterday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</a:p>
                    <a:p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day before yesterday      two hours ago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465585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52734" y="3168143"/>
            <a:ext cx="812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hours ago, …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51170" y="3244334"/>
            <a:ext cx="1611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yesterday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91531" y="3244334"/>
            <a:ext cx="3609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day before yesterday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5212" y="4005742"/>
            <a:ext cx="3131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last week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27429" y="3995628"/>
            <a:ext cx="3131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last month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02836" y="4005742"/>
            <a:ext cx="3131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six weeks ago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2734" y="4751008"/>
            <a:ext cx="3131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last year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75760" y="4746098"/>
            <a:ext cx="3131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1,ooo years ago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Улыбающееся лицо 10"/>
          <p:cNvSpPr/>
          <p:nvPr/>
        </p:nvSpPr>
        <p:spPr>
          <a:xfrm>
            <a:off x="7516546" y="4073840"/>
            <a:ext cx="2867891" cy="20089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39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6" grpId="0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4" descr="C:\Users\n.valiyeva\Desktop\%D0%A3%D0%A7%D0%95%D0%91%D0%9D%D0%AB%D0%99 %D0%9C%D0%90%D0%A2%D0%95%D0%A0%D0%98%D0%90%D0%9B\2021 %D1%83%D0%BA%D1%83%D0%B2 %D0%B9%D0%B8%D0%BB%D0%B8\MBA Elementary -pre-intermediate level\Lesson 8 Careers.Getting to the top\management-levels-2275720-Final-361b1840ce04477ba760e26e1adc3e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C:\Users\n.valiyeva\Desktop\%D0%A3%D0%A7%D0%95%D0%91%D0%9D%D0%AB%D0%99 %D0%9C%D0%90%D0%A2%D0%95%D0%A0%D0%98%D0%90%D0%9B\2021 %D1%83%D0%BA%D1%83%D0%B2 %D0%B9%D0%B8%D0%BB%D0%B8\MBA Elementary -pre-intermediate level\Lesson 8 Careers.Getting to the top\management-levels-2275720-Final-361b1840ce04477ba760e26e1adc3eb3.webp"/>
          <p:cNvSpPr>
            <a:spLocks noChangeAspect="1" noChangeArrowheads="1"/>
          </p:cNvSpPr>
          <p:nvPr/>
        </p:nvSpPr>
        <p:spPr bwMode="auto">
          <a:xfrm>
            <a:off x="307974" y="7937"/>
            <a:ext cx="819785" cy="81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368830" y="242050"/>
            <a:ext cx="89638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English verbs may be regular or irregular. They form past simple in different ways.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115417"/>
              </p:ext>
            </p:extLst>
          </p:nvPr>
        </p:nvGraphicFramePr>
        <p:xfrm>
          <a:off x="1368830" y="1312134"/>
          <a:ext cx="8128000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22783285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the regular verb we add 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en-US" sz="28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ed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–d</a:t>
                      </a:r>
                    </a:p>
                    <a:p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work    -    worked</a:t>
                      </a:r>
                    </a:p>
                    <a:p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join      -     joined</a:t>
                      </a:r>
                    </a:p>
                    <a:p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Study    -     studied   (y=</a:t>
                      </a:r>
                      <a:r>
                        <a:rPr lang="en-US" sz="2800" b="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ie</a:t>
                      </a:r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465585"/>
                  </a:ext>
                </a:extLst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838130"/>
              </p:ext>
            </p:extLst>
          </p:nvPr>
        </p:nvGraphicFramePr>
        <p:xfrm>
          <a:off x="1368830" y="3321043"/>
          <a:ext cx="8128000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22783285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irregular verb has its special form that we can see in the irregular verbs list.</a:t>
                      </a:r>
                    </a:p>
                    <a:p>
                      <a:endParaRPr lang="en-US" sz="2800" b="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become  - became</a:t>
                      </a:r>
                    </a:p>
                    <a:p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       -      did</a:t>
                      </a:r>
                    </a:p>
                    <a:p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get      -      got</a:t>
                      </a:r>
                    </a:p>
                    <a:p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       -     went</a:t>
                      </a:r>
                    </a:p>
                    <a:p>
                      <a:r>
                        <a:rPr lang="en-US" sz="2800" b="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leave   -     left</a:t>
                      </a:r>
                      <a:endParaRPr lang="en-US" sz="28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465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676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3128" y="297221"/>
            <a:ext cx="3138957" cy="3408778"/>
          </a:xfrm>
          <a:prstGeom prst="rect">
            <a:avLst/>
          </a:prstGeom>
        </p:spPr>
      </p:pic>
      <p:pic>
        <p:nvPicPr>
          <p:cNvPr id="4" name="Picture 2" descr="Career Development - Rigs and Rolling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1086104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Getting to the top 1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Mary Wu is the chief executive of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Exquifoods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This is her profile.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Mary Wu - chief executive,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Exquifoods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Her father and mother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both office workers.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born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Singapore in 1955.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went to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school there.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very good grades - results - at secondary school.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Then, in 1973, she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got into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National University of Singapore to study psychology.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1979 she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joined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Asiasavours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another food company, as a trainee - learning her job as she did it.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1991, she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left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Asiasavours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moved to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Exquifoods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She got a job working in the human resources department.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1999, she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became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head of the human resources department.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2009, she became the chief executive of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Exquifoods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2015, she's hoping to buy another food company.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98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487025"/>
            <a:ext cx="10733719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Getting to the top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some questions and answers about Lee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research and development at 34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Exquifoods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his career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did his parents do?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They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were both farmers.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was he born?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 born in Hong Kong in 1964 and went to school there.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did he leave school?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left school in 1982 and went to the University of California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did he study at university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studied chemistry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did he do next?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1985, he went to Harvard University to do an MS in food chemistry.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company did he join after that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1987, he joined a soft drink company in the US and worked in the research department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did he go back to Asia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went back to Asia in 2003 and joined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Exquifoods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head of research and development.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55794" t="10076" r="5437" b="21473"/>
          <a:stretch/>
        </p:blipFill>
        <p:spPr>
          <a:xfrm>
            <a:off x="8409661" y="0"/>
            <a:ext cx="2451379" cy="2737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99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99440" y="907402"/>
            <a:ext cx="935234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the sentences using ‘responsible for’ with the information from the slide 4.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The production director is </a:t>
            </a:r>
            <a:r>
              <a:rPr 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responsible for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making the products.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finance director ……………………………………………  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chief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executive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officer …………………………………….  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sales director ………………………………………………  .</a:t>
            </a:r>
          </a:p>
          <a:p>
            <a:endParaRPr lang="ru-RU" sz="2400" dirty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and development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(R&amp;D)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director …………………..  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0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33377" y="370390"/>
            <a:ext cx="10027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Write the answers to the questions about you.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9440" y="1019079"/>
            <a:ext cx="7870785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parents do?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were 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born?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When did 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leave school?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 at university?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What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next?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Which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 did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join after that?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05008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44952" y="600502"/>
            <a:ext cx="9502815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Bill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Mascull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Business Vocabulary in use. Elementary to pre-intermediate,  Cambridge University Press, 2010;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Christine Johnson. Intelligent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Business.Elementary.Course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book, Pearson Education Limited, 2010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Image is taken from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balance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6087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eer Development - Rigs and Ro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1040" y="0"/>
            <a:ext cx="13309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9440" cy="600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23281" y="2858947"/>
            <a:ext cx="69563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06498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1628</Words>
  <Application>Microsoft Office PowerPoint</Application>
  <PresentationFormat>Широкоэкранный</PresentationFormat>
  <Paragraphs>200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Nasiba Valiyeva</dc:creator>
  <cp:lastModifiedBy>Nasiba Valiyeva</cp:lastModifiedBy>
  <cp:revision>72</cp:revision>
  <dcterms:created xsi:type="dcterms:W3CDTF">2021-03-02T07:55:41Z</dcterms:created>
  <dcterms:modified xsi:type="dcterms:W3CDTF">2021-11-19T06:38:07Z</dcterms:modified>
</cp:coreProperties>
</file>