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 id="282" r:id="rId3"/>
    <p:sldId id="280" r:id="rId4"/>
    <p:sldId id="286" r:id="rId5"/>
    <p:sldId id="287" r:id="rId6"/>
    <p:sldId id="283" r:id="rId7"/>
    <p:sldId id="284" r:id="rId8"/>
    <p:sldId id="281" r:id="rId9"/>
    <p:sldId id="279" r:id="rId10"/>
    <p:sldId id="285" r:id="rId11"/>
    <p:sldId id="290" r:id="rId12"/>
    <p:sldId id="291" r:id="rId13"/>
    <p:sldId id="293" r:id="rId14"/>
    <p:sldId id="296" r:id="rId15"/>
    <p:sldId id="289" r:id="rId16"/>
    <p:sldId id="277" r:id="rId17"/>
    <p:sldId id="294" r:id="rId18"/>
    <p:sldId id="278" r:id="rId19"/>
    <p:sldId id="288" r:id="rId20"/>
    <p:sldId id="292" r:id="rId21"/>
    <p:sldId id="295" r:id="rId22"/>
    <p:sldId id="297" r:id="rId2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744"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D6BCE2C-20B6-4EF3-8655-6F3FD7BDFC76}" type="datetimeFigureOut">
              <a:rPr lang="ru-RU" smtClean="0"/>
              <a:t>19.11.2021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FC5CB82-93AF-4E81-9538-DE9353C4BC5B}" type="slidenum">
              <a:rPr lang="ru-RU" smtClean="0"/>
              <a:t>‹#›</a:t>
            </a:fld>
            <a:endParaRPr lang="ru-RU"/>
          </a:p>
        </p:txBody>
      </p:sp>
    </p:spTree>
    <p:extLst>
      <p:ext uri="{BB962C8B-B14F-4D97-AF65-F5344CB8AC3E}">
        <p14:creationId xmlns:p14="http://schemas.microsoft.com/office/powerpoint/2010/main" val="9467350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D6BCE2C-20B6-4EF3-8655-6F3FD7BDFC76}" type="datetimeFigureOut">
              <a:rPr lang="ru-RU" smtClean="0"/>
              <a:t>19.11.2021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FC5CB82-93AF-4E81-9538-DE9353C4BC5B}" type="slidenum">
              <a:rPr lang="ru-RU" smtClean="0"/>
              <a:t>‹#›</a:t>
            </a:fld>
            <a:endParaRPr lang="ru-RU"/>
          </a:p>
        </p:txBody>
      </p:sp>
    </p:spTree>
    <p:extLst>
      <p:ext uri="{BB962C8B-B14F-4D97-AF65-F5344CB8AC3E}">
        <p14:creationId xmlns:p14="http://schemas.microsoft.com/office/powerpoint/2010/main" val="17881600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D6BCE2C-20B6-4EF3-8655-6F3FD7BDFC76}" type="datetimeFigureOut">
              <a:rPr lang="ru-RU" smtClean="0"/>
              <a:t>19.11.2021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FC5CB82-93AF-4E81-9538-DE9353C4BC5B}" type="slidenum">
              <a:rPr lang="ru-RU" smtClean="0"/>
              <a:t>‹#›</a:t>
            </a:fld>
            <a:endParaRPr lang="ru-RU"/>
          </a:p>
        </p:txBody>
      </p:sp>
    </p:spTree>
    <p:extLst>
      <p:ext uri="{BB962C8B-B14F-4D97-AF65-F5344CB8AC3E}">
        <p14:creationId xmlns:p14="http://schemas.microsoft.com/office/powerpoint/2010/main" val="15037421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D6BCE2C-20B6-4EF3-8655-6F3FD7BDFC76}" type="datetimeFigureOut">
              <a:rPr lang="ru-RU" smtClean="0"/>
              <a:t>19.11.2021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FC5CB82-93AF-4E81-9538-DE9353C4BC5B}" type="slidenum">
              <a:rPr lang="ru-RU" smtClean="0"/>
              <a:t>‹#›</a:t>
            </a:fld>
            <a:endParaRPr lang="ru-RU"/>
          </a:p>
        </p:txBody>
      </p:sp>
    </p:spTree>
    <p:extLst>
      <p:ext uri="{BB962C8B-B14F-4D97-AF65-F5344CB8AC3E}">
        <p14:creationId xmlns:p14="http://schemas.microsoft.com/office/powerpoint/2010/main" val="31504708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D6BCE2C-20B6-4EF3-8655-6F3FD7BDFC76}" type="datetimeFigureOut">
              <a:rPr lang="ru-RU" smtClean="0"/>
              <a:t>19.11.2021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FC5CB82-93AF-4E81-9538-DE9353C4BC5B}" type="slidenum">
              <a:rPr lang="ru-RU" smtClean="0"/>
              <a:t>‹#›</a:t>
            </a:fld>
            <a:endParaRPr lang="ru-RU"/>
          </a:p>
        </p:txBody>
      </p:sp>
    </p:spTree>
    <p:extLst>
      <p:ext uri="{BB962C8B-B14F-4D97-AF65-F5344CB8AC3E}">
        <p14:creationId xmlns:p14="http://schemas.microsoft.com/office/powerpoint/2010/main" val="18270820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D6BCE2C-20B6-4EF3-8655-6F3FD7BDFC76}" type="datetimeFigureOut">
              <a:rPr lang="ru-RU" smtClean="0"/>
              <a:t>19.11.2021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FC5CB82-93AF-4E81-9538-DE9353C4BC5B}" type="slidenum">
              <a:rPr lang="ru-RU" smtClean="0"/>
              <a:t>‹#›</a:t>
            </a:fld>
            <a:endParaRPr lang="ru-RU"/>
          </a:p>
        </p:txBody>
      </p:sp>
    </p:spTree>
    <p:extLst>
      <p:ext uri="{BB962C8B-B14F-4D97-AF65-F5344CB8AC3E}">
        <p14:creationId xmlns:p14="http://schemas.microsoft.com/office/powerpoint/2010/main" val="2953231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D6BCE2C-20B6-4EF3-8655-6F3FD7BDFC76}" type="datetimeFigureOut">
              <a:rPr lang="ru-RU" smtClean="0"/>
              <a:t>19.11.2021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FC5CB82-93AF-4E81-9538-DE9353C4BC5B}" type="slidenum">
              <a:rPr lang="ru-RU" smtClean="0"/>
              <a:t>‹#›</a:t>
            </a:fld>
            <a:endParaRPr lang="ru-RU"/>
          </a:p>
        </p:txBody>
      </p:sp>
    </p:spTree>
    <p:extLst>
      <p:ext uri="{BB962C8B-B14F-4D97-AF65-F5344CB8AC3E}">
        <p14:creationId xmlns:p14="http://schemas.microsoft.com/office/powerpoint/2010/main" val="21803108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D6BCE2C-20B6-4EF3-8655-6F3FD7BDFC76}" type="datetimeFigureOut">
              <a:rPr lang="ru-RU" smtClean="0"/>
              <a:t>19.11.2021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FC5CB82-93AF-4E81-9538-DE9353C4BC5B}" type="slidenum">
              <a:rPr lang="ru-RU" smtClean="0"/>
              <a:t>‹#›</a:t>
            </a:fld>
            <a:endParaRPr lang="ru-RU"/>
          </a:p>
        </p:txBody>
      </p:sp>
    </p:spTree>
    <p:extLst>
      <p:ext uri="{BB962C8B-B14F-4D97-AF65-F5344CB8AC3E}">
        <p14:creationId xmlns:p14="http://schemas.microsoft.com/office/powerpoint/2010/main" val="2776097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D6BCE2C-20B6-4EF3-8655-6F3FD7BDFC76}" type="datetimeFigureOut">
              <a:rPr lang="ru-RU" smtClean="0"/>
              <a:t>19.11.2021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FC5CB82-93AF-4E81-9538-DE9353C4BC5B}" type="slidenum">
              <a:rPr lang="ru-RU" smtClean="0"/>
              <a:t>‹#›</a:t>
            </a:fld>
            <a:endParaRPr lang="ru-RU"/>
          </a:p>
        </p:txBody>
      </p:sp>
    </p:spTree>
    <p:extLst>
      <p:ext uri="{BB962C8B-B14F-4D97-AF65-F5344CB8AC3E}">
        <p14:creationId xmlns:p14="http://schemas.microsoft.com/office/powerpoint/2010/main" val="21530344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D6BCE2C-20B6-4EF3-8655-6F3FD7BDFC76}" type="datetimeFigureOut">
              <a:rPr lang="ru-RU" smtClean="0"/>
              <a:t>19.11.2021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FC5CB82-93AF-4E81-9538-DE9353C4BC5B}" type="slidenum">
              <a:rPr lang="ru-RU" smtClean="0"/>
              <a:t>‹#›</a:t>
            </a:fld>
            <a:endParaRPr lang="ru-RU"/>
          </a:p>
        </p:txBody>
      </p:sp>
    </p:spTree>
    <p:extLst>
      <p:ext uri="{BB962C8B-B14F-4D97-AF65-F5344CB8AC3E}">
        <p14:creationId xmlns:p14="http://schemas.microsoft.com/office/powerpoint/2010/main" val="1581914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D6BCE2C-20B6-4EF3-8655-6F3FD7BDFC76}" type="datetimeFigureOut">
              <a:rPr lang="ru-RU" smtClean="0"/>
              <a:t>19.11.2021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FC5CB82-93AF-4E81-9538-DE9353C4BC5B}" type="slidenum">
              <a:rPr lang="ru-RU" smtClean="0"/>
              <a:t>‹#›</a:t>
            </a:fld>
            <a:endParaRPr lang="ru-RU"/>
          </a:p>
        </p:txBody>
      </p:sp>
    </p:spTree>
    <p:extLst>
      <p:ext uri="{BB962C8B-B14F-4D97-AF65-F5344CB8AC3E}">
        <p14:creationId xmlns:p14="http://schemas.microsoft.com/office/powerpoint/2010/main" val="13430685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6BCE2C-20B6-4EF3-8655-6F3FD7BDFC76}" type="datetimeFigureOut">
              <a:rPr lang="ru-RU" smtClean="0"/>
              <a:t>19.11.2021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C5CB82-93AF-4E81-9538-DE9353C4BC5B}" type="slidenum">
              <a:rPr lang="ru-RU" smtClean="0"/>
              <a:t>‹#›</a:t>
            </a:fld>
            <a:endParaRPr lang="ru-RU"/>
          </a:p>
        </p:txBody>
      </p:sp>
    </p:spTree>
    <p:extLst>
      <p:ext uri="{BB962C8B-B14F-4D97-AF65-F5344CB8AC3E}">
        <p14:creationId xmlns:p14="http://schemas.microsoft.com/office/powerpoint/2010/main" val="34793174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5.emf"/></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https://www.thebalancecareers.com/use-coaching-to-improve-employee-performance-1918083"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cdn.business2community.com/wp-content/uploads/2014/07/Skil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13040" y="2479040"/>
            <a:ext cx="6858000" cy="1899920"/>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6440" y="88442"/>
            <a:ext cx="711200" cy="712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3454207" y="88442"/>
            <a:ext cx="4601772" cy="1569660"/>
          </a:xfrm>
          <a:prstGeom prst="rect">
            <a:avLst/>
          </a:prstGeom>
          <a:noFill/>
        </p:spPr>
        <p:txBody>
          <a:bodyPr wrap="square" rtlCol="0">
            <a:spAutoFit/>
          </a:bodyPr>
          <a:lstStyle/>
          <a:p>
            <a:r>
              <a:rPr lang="en-US" sz="3200" dirty="0" smtClean="0">
                <a:latin typeface="Times New Roman" panose="02020603050405020304" pitchFamily="18" charset="0"/>
                <a:cs typeface="Times New Roman" panose="02020603050405020304" pitchFamily="18" charset="0"/>
              </a:rPr>
              <a:t>Business English Course</a:t>
            </a:r>
          </a:p>
          <a:p>
            <a:r>
              <a:rPr lang="en-US" sz="3200" dirty="0" smtClean="0">
                <a:latin typeface="Times New Roman" panose="02020603050405020304" pitchFamily="18" charset="0"/>
                <a:cs typeface="Times New Roman" panose="02020603050405020304" pitchFamily="18" charset="0"/>
              </a:rPr>
              <a:t>Lesson 9 Skills </a:t>
            </a:r>
          </a:p>
          <a:p>
            <a:r>
              <a:rPr lang="en-US" sz="3200" dirty="0" smtClean="0">
                <a:latin typeface="Times New Roman" panose="02020603050405020304" pitchFamily="18" charset="0"/>
                <a:cs typeface="Times New Roman" panose="02020603050405020304" pitchFamily="18" charset="0"/>
              </a:rPr>
              <a:t>Lecturer: Nasiba Valiyeva</a:t>
            </a:r>
            <a:endParaRPr lang="ru-RU" sz="3200" dirty="0">
              <a:latin typeface="Times New Roman" panose="02020603050405020304" pitchFamily="18" charset="0"/>
              <a:cs typeface="Times New Roman" panose="02020603050405020304" pitchFamily="18" charset="0"/>
            </a:endParaRPr>
          </a:p>
        </p:txBody>
      </p:sp>
      <p:pic>
        <p:nvPicPr>
          <p:cNvPr id="5" name="Рисунок 4" descr="&lt;strong&gt;Work&lt;/strong&gt; without love is slavery"/>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00536" y="1763253"/>
            <a:ext cx="7986532" cy="4643333"/>
          </a:xfrm>
          <a:prstGeom prst="rect">
            <a:avLst/>
          </a:prstGeom>
        </p:spPr>
      </p:pic>
    </p:spTree>
    <p:extLst>
      <p:ext uri="{BB962C8B-B14F-4D97-AF65-F5344CB8AC3E}">
        <p14:creationId xmlns:p14="http://schemas.microsoft.com/office/powerpoint/2010/main" val="13412853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cdn.business2community.com/wp-content/uploads/2014/07/Skil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13040" y="2479040"/>
            <a:ext cx="6858000" cy="1899920"/>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60062" y="160337"/>
            <a:ext cx="711200" cy="712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utoShape 2" descr="C:\Users\n.valiyeva\Desktop\12 Lessons\1.what-is-a-manager-2276096_final-5bdb3aa0c9e77c00518537b5.web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AutoShape 4" descr="C:\Users\n.valiyeva\Desktop\12 Lessons\1.what-is-a-manager-2276096_final-5bdb3aa0c9e77c00518537b5.webp"/>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6" descr="C:\Users\n.valiyeva\Desktop\12 Lessons\1.what-is-a-manager-2276096_final-5bdb3aa0c9e77c00518537b5.webp"/>
          <p:cNvSpPr>
            <a:spLocks noChangeAspect="1" noChangeArrowheads="1"/>
          </p:cNvSpPr>
          <p:nvPr/>
        </p:nvSpPr>
        <p:spPr bwMode="auto">
          <a:xfrm>
            <a:off x="4995228" y="255809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8" descr="C:\Users\n.valiyeva\Desktop\12 Lessons\1.what-is-a-manager-2276096_final-5bdb3aa0c9e77c00518537b5.webp"/>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TextBox 5"/>
          <p:cNvSpPr txBox="1"/>
          <p:nvPr/>
        </p:nvSpPr>
        <p:spPr>
          <a:xfrm>
            <a:off x="4518736" y="324533"/>
            <a:ext cx="3132129" cy="584775"/>
          </a:xfrm>
          <a:prstGeom prst="rect">
            <a:avLst/>
          </a:prstGeom>
          <a:noFill/>
        </p:spPr>
        <p:txBody>
          <a:bodyPr wrap="square" rtlCol="0">
            <a:spAutoFit/>
          </a:bodyPr>
          <a:lstStyle/>
          <a:p>
            <a:r>
              <a:rPr lang="en-US" sz="3200" dirty="0" smtClean="0">
                <a:latin typeface="Times New Roman" panose="02020603050405020304" pitchFamily="18" charset="0"/>
                <a:cs typeface="Times New Roman" panose="02020603050405020304" pitchFamily="18" charset="0"/>
              </a:rPr>
              <a:t>OUTLINE</a:t>
            </a:r>
            <a:endParaRPr lang="ru-RU" sz="32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671331" y="1634767"/>
            <a:ext cx="6979534" cy="4216539"/>
          </a:xfrm>
          <a:prstGeom prst="rect">
            <a:avLst/>
          </a:prstGeom>
          <a:noFill/>
        </p:spPr>
        <p:txBody>
          <a:bodyPr wrap="square" rtlCol="0">
            <a:spAutoFit/>
          </a:bodyPr>
          <a:lstStyle/>
          <a:p>
            <a:pPr marL="342900" indent="-342900">
              <a:buAutoNum type="arabicPeriod"/>
            </a:pPr>
            <a:r>
              <a:rPr lang="en-US" sz="2800" dirty="0" smtClean="0">
                <a:latin typeface="Times New Roman" panose="02020603050405020304" pitchFamily="18" charset="0"/>
                <a:cs typeface="Times New Roman" panose="02020603050405020304" pitchFamily="18" charset="0"/>
              </a:rPr>
              <a:t>How to speak about skills</a:t>
            </a:r>
          </a:p>
          <a:p>
            <a:pPr marL="342900" indent="-342900">
              <a:buAutoNum type="arabicPeriod"/>
            </a:pPr>
            <a:r>
              <a:rPr lang="en-US" sz="2800" dirty="0" smtClean="0">
                <a:latin typeface="Times New Roman" panose="02020603050405020304" pitchFamily="18" charset="0"/>
                <a:cs typeface="Times New Roman" panose="02020603050405020304" pitchFamily="18" charset="0"/>
              </a:rPr>
              <a:t>Skilled and unskilled workers</a:t>
            </a:r>
          </a:p>
          <a:p>
            <a:pPr marL="342900" indent="-342900">
              <a:buAutoNum type="arabicPeriod"/>
            </a:pPr>
            <a:r>
              <a:rPr lang="en-US" sz="2800" dirty="0" smtClean="0">
                <a:latin typeface="Times New Roman" panose="02020603050405020304" pitchFamily="18" charset="0"/>
                <a:cs typeface="Times New Roman" panose="02020603050405020304" pitchFamily="18" charset="0"/>
              </a:rPr>
              <a:t>Qualification and training, e-learning</a:t>
            </a:r>
          </a:p>
          <a:p>
            <a:pPr marL="342900" indent="-342900">
              <a:buFontTx/>
              <a:buAutoNum type="arabicPeriod"/>
            </a:pPr>
            <a:r>
              <a:rPr lang="en-US" sz="2800" dirty="0">
                <a:solidFill>
                  <a:srgbClr val="222222"/>
                </a:solidFill>
                <a:latin typeface="Times New Roman" panose="02020603050405020304" pitchFamily="18" charset="0"/>
                <a:cs typeface="Times New Roman" panose="02020603050405020304" pitchFamily="18" charset="0"/>
              </a:rPr>
              <a:t>Essential Skills of the </a:t>
            </a:r>
            <a:r>
              <a:rPr lang="en-US" sz="2800" dirty="0" smtClean="0">
                <a:solidFill>
                  <a:srgbClr val="222222"/>
                </a:solidFill>
                <a:latin typeface="Times New Roman" panose="02020603050405020304" pitchFamily="18" charset="0"/>
                <a:cs typeface="Times New Roman" panose="02020603050405020304" pitchFamily="18" charset="0"/>
              </a:rPr>
              <a:t>Manager</a:t>
            </a:r>
          </a:p>
          <a:p>
            <a:pPr marL="342900" indent="-342900">
              <a:buFontTx/>
              <a:buAutoNum type="arabicPeriod"/>
            </a:pPr>
            <a:r>
              <a:rPr lang="en-US" sz="2800" dirty="0" smtClean="0">
                <a:solidFill>
                  <a:srgbClr val="222222"/>
                </a:solidFill>
                <a:latin typeface="Times New Roman" panose="02020603050405020304" pitchFamily="18" charset="0"/>
                <a:cs typeface="Times New Roman" panose="02020603050405020304" pitchFamily="18" charset="0"/>
              </a:rPr>
              <a:t>Top 10 soft skills for customer service jobs</a:t>
            </a:r>
          </a:p>
          <a:p>
            <a:pPr marL="342900" indent="-342900">
              <a:buFontTx/>
              <a:buAutoNum type="arabicPeriod"/>
            </a:pPr>
            <a:r>
              <a:rPr lang="en-US" sz="2800" dirty="0" err="1" smtClean="0">
                <a:solidFill>
                  <a:srgbClr val="222222"/>
                </a:solidFill>
                <a:latin typeface="Times New Roman" panose="02020603050405020304" pitchFamily="18" charset="0"/>
                <a:cs typeface="Times New Roman" panose="02020603050405020304" pitchFamily="18" charset="0"/>
              </a:rPr>
              <a:t>Hometask</a:t>
            </a:r>
            <a:endParaRPr lang="en-US" sz="2800" dirty="0" smtClean="0">
              <a:solidFill>
                <a:srgbClr val="222222"/>
              </a:solidFill>
              <a:latin typeface="Times New Roman" panose="02020603050405020304" pitchFamily="18" charset="0"/>
              <a:cs typeface="Times New Roman" panose="02020603050405020304" pitchFamily="18" charset="0"/>
            </a:endParaRPr>
          </a:p>
          <a:p>
            <a:pPr marL="342900" indent="-342900">
              <a:buFontTx/>
              <a:buAutoNum type="arabicPeriod"/>
            </a:pPr>
            <a:r>
              <a:rPr lang="en-US" sz="2800" dirty="0" smtClean="0">
                <a:solidFill>
                  <a:srgbClr val="222222"/>
                </a:solidFill>
                <a:latin typeface="Times New Roman" panose="02020603050405020304" pitchFamily="18" charset="0"/>
                <a:cs typeface="Times New Roman" panose="02020603050405020304" pitchFamily="18" charset="0"/>
              </a:rPr>
              <a:t>References</a:t>
            </a:r>
            <a:endParaRPr lang="en-US" sz="2800" dirty="0">
              <a:solidFill>
                <a:srgbClr val="222222"/>
              </a:solidFill>
              <a:latin typeface="Times New Roman" panose="02020603050405020304" pitchFamily="18" charset="0"/>
              <a:cs typeface="Times New Roman" panose="02020603050405020304" pitchFamily="18" charset="0"/>
            </a:endParaRPr>
          </a:p>
          <a:p>
            <a:pPr marL="342900" indent="-342900">
              <a:buAutoNum type="arabicPeriod"/>
            </a:pPr>
            <a:endParaRPr lang="en-US" dirty="0" smtClean="0"/>
          </a:p>
          <a:p>
            <a:pPr marL="342900" indent="-342900">
              <a:buAutoNum type="arabicPeriod"/>
            </a:pPr>
            <a:endParaRPr lang="en-US" dirty="0" smtClean="0"/>
          </a:p>
          <a:p>
            <a:pPr marL="342900" indent="-342900">
              <a:buAutoNum type="arabicPeriod"/>
            </a:pPr>
            <a:endParaRPr lang="en-US" dirty="0" smtClean="0"/>
          </a:p>
          <a:p>
            <a:pPr marL="342900" indent="-342900">
              <a:buAutoNum type="arabicPeriod"/>
            </a:pPr>
            <a:endParaRPr lang="en-US" dirty="0" smtClean="0"/>
          </a:p>
        </p:txBody>
      </p:sp>
    </p:spTree>
    <p:extLst>
      <p:ext uri="{BB962C8B-B14F-4D97-AF65-F5344CB8AC3E}">
        <p14:creationId xmlns:p14="http://schemas.microsoft.com/office/powerpoint/2010/main" val="20320868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cdn.business2community.com/wp-content/uploads/2014/07/Skil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13040" y="2479040"/>
            <a:ext cx="6858000" cy="1899920"/>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6440" y="216408"/>
            <a:ext cx="711200" cy="712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3530057" y="147412"/>
            <a:ext cx="5683216" cy="584775"/>
          </a:xfrm>
          <a:prstGeom prst="rect">
            <a:avLst/>
          </a:prstGeom>
          <a:noFill/>
        </p:spPr>
        <p:txBody>
          <a:bodyPr wrap="square" rtlCol="0">
            <a:spAutoFit/>
          </a:bodyPr>
          <a:lstStyle/>
          <a:p>
            <a:r>
              <a:rPr lang="en-US" sz="3200" b="1" dirty="0" smtClean="0">
                <a:latin typeface="Times New Roman" panose="02020603050405020304" pitchFamily="18" charset="0"/>
                <a:cs typeface="Times New Roman" panose="02020603050405020304" pitchFamily="18" charset="0"/>
              </a:rPr>
              <a:t>Are</a:t>
            </a:r>
            <a:r>
              <a:rPr lang="en-US" sz="3200" dirty="0" smtClean="0">
                <a:latin typeface="Times New Roman" panose="02020603050405020304" pitchFamily="18" charset="0"/>
                <a:cs typeface="Times New Roman" panose="02020603050405020304" pitchFamily="18" charset="0"/>
              </a:rPr>
              <a:t> you </a:t>
            </a:r>
            <a:r>
              <a:rPr lang="en-US" sz="3200" b="1" dirty="0" smtClean="0">
                <a:latin typeface="Times New Roman" panose="02020603050405020304" pitchFamily="18" charset="0"/>
                <a:cs typeface="Times New Roman" panose="02020603050405020304" pitchFamily="18" charset="0"/>
              </a:rPr>
              <a:t>good with </a:t>
            </a:r>
            <a:r>
              <a:rPr lang="en-US" sz="3200" dirty="0" smtClean="0">
                <a:latin typeface="Times New Roman" panose="02020603050405020304" pitchFamily="18" charset="0"/>
                <a:cs typeface="Times New Roman" panose="02020603050405020304" pitchFamily="18" charset="0"/>
              </a:rPr>
              <a:t>people?</a:t>
            </a:r>
            <a:endParaRPr lang="ru-RU" sz="3200" dirty="0">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rotWithShape="1">
          <a:blip r:embed="rId4"/>
          <a:srcRect l="22475" t="9211" r="53922" b="41683"/>
          <a:stretch/>
        </p:blipFill>
        <p:spPr>
          <a:xfrm>
            <a:off x="561372" y="928868"/>
            <a:ext cx="2372810" cy="2500132"/>
          </a:xfrm>
          <a:prstGeom prst="rect">
            <a:avLst/>
          </a:prstGeom>
        </p:spPr>
      </p:pic>
      <p:sp>
        <p:nvSpPr>
          <p:cNvPr id="3" name="TextBox 2"/>
          <p:cNvSpPr txBox="1"/>
          <p:nvPr/>
        </p:nvSpPr>
        <p:spPr>
          <a:xfrm>
            <a:off x="3136740" y="1396329"/>
            <a:ext cx="5845215" cy="1200329"/>
          </a:xfrm>
          <a:prstGeom prst="rect">
            <a:avLst/>
          </a:prstGeom>
          <a:noFill/>
        </p:spPr>
        <p:txBody>
          <a:bodyPr wrap="square" rtlCol="0">
            <a:spAutoFit/>
          </a:bodyPr>
          <a:lstStyle/>
          <a:p>
            <a:pPr marL="285750" indent="-285750">
              <a:buFont typeface="Wingdings" panose="05000000000000000000" pitchFamily="2" charset="2"/>
              <a:buChar char="v"/>
            </a:pPr>
            <a:r>
              <a:rPr lang="en-US" sz="2400" dirty="0" smtClean="0">
                <a:latin typeface="Times New Roman" panose="02020603050405020304" pitchFamily="18" charset="0"/>
                <a:cs typeface="Times New Roman" panose="02020603050405020304" pitchFamily="18" charset="0"/>
              </a:rPr>
              <a:t>Mary </a:t>
            </a:r>
            <a:r>
              <a:rPr lang="en-US" sz="2400" b="1" dirty="0" smtClean="0">
                <a:latin typeface="Times New Roman" panose="02020603050405020304" pitchFamily="18" charset="0"/>
                <a:cs typeface="Times New Roman" panose="02020603050405020304" pitchFamily="18" charset="0"/>
              </a:rPr>
              <a:t>is very good with </a:t>
            </a:r>
            <a:r>
              <a:rPr lang="en-US" sz="2400" dirty="0" smtClean="0">
                <a:latin typeface="Times New Roman" panose="02020603050405020304" pitchFamily="18" charset="0"/>
                <a:cs typeface="Times New Roman" panose="02020603050405020304" pitchFamily="18" charset="0"/>
              </a:rPr>
              <a:t>people.</a:t>
            </a:r>
          </a:p>
          <a:p>
            <a:pPr marL="285750" indent="-285750">
              <a:buFont typeface="Wingdings" panose="05000000000000000000" pitchFamily="2" charset="2"/>
              <a:buChar char="v"/>
            </a:pPr>
            <a:r>
              <a:rPr lang="en-US" sz="2400" dirty="0" smtClean="0">
                <a:latin typeface="Times New Roman" panose="02020603050405020304" pitchFamily="18" charset="0"/>
                <a:cs typeface="Times New Roman" panose="02020603050405020304" pitchFamily="18" charset="0"/>
              </a:rPr>
              <a:t>She </a:t>
            </a:r>
            <a:r>
              <a:rPr lang="en-US" sz="2400" b="1" dirty="0" smtClean="0">
                <a:latin typeface="Times New Roman" panose="02020603050405020304" pitchFamily="18" charset="0"/>
                <a:cs typeface="Times New Roman" panose="02020603050405020304" pitchFamily="18" charset="0"/>
              </a:rPr>
              <a:t>is good with </a:t>
            </a:r>
            <a:r>
              <a:rPr lang="en-US" sz="2400" dirty="0" smtClean="0">
                <a:latin typeface="Times New Roman" panose="02020603050405020304" pitchFamily="18" charset="0"/>
                <a:cs typeface="Times New Roman" panose="02020603050405020304" pitchFamily="18" charset="0"/>
              </a:rPr>
              <a:t>figures.</a:t>
            </a:r>
          </a:p>
          <a:p>
            <a:pPr marL="285750" indent="-285750">
              <a:buFont typeface="Wingdings" panose="05000000000000000000" pitchFamily="2" charset="2"/>
              <a:buChar char="v"/>
            </a:pPr>
            <a:r>
              <a:rPr lang="en-US" sz="2400" dirty="0" smtClean="0">
                <a:latin typeface="Times New Roman" panose="02020603050405020304" pitchFamily="18" charset="0"/>
                <a:cs typeface="Times New Roman" panose="02020603050405020304" pitchFamily="18" charset="0"/>
              </a:rPr>
              <a:t>She </a:t>
            </a:r>
            <a:r>
              <a:rPr lang="en-US" sz="2400" b="1" dirty="0" smtClean="0">
                <a:latin typeface="Times New Roman" panose="02020603050405020304" pitchFamily="18" charset="0"/>
                <a:cs typeface="Times New Roman" panose="02020603050405020304" pitchFamily="18" charset="0"/>
              </a:rPr>
              <a:t>isn’t very good with </a:t>
            </a:r>
            <a:r>
              <a:rPr lang="en-US" sz="2400" dirty="0" smtClean="0">
                <a:latin typeface="Times New Roman" panose="02020603050405020304" pitchFamily="18" charset="0"/>
                <a:cs typeface="Times New Roman" panose="02020603050405020304" pitchFamily="18" charset="0"/>
              </a:rPr>
              <a:t>languages.</a:t>
            </a:r>
            <a:endParaRPr lang="ru-RU" sz="2400" dirty="0">
              <a:latin typeface="Times New Roman" panose="02020603050405020304" pitchFamily="18" charset="0"/>
              <a:cs typeface="Times New Roman" panose="02020603050405020304" pitchFamily="18" charset="0"/>
            </a:endParaRPr>
          </a:p>
        </p:txBody>
      </p:sp>
      <p:pic>
        <p:nvPicPr>
          <p:cNvPr id="8" name="Рисунок 7"/>
          <p:cNvPicPr>
            <a:picLocks noChangeAspect="1"/>
          </p:cNvPicPr>
          <p:nvPr/>
        </p:nvPicPr>
        <p:blipFill rotWithShape="1">
          <a:blip r:embed="rId4"/>
          <a:srcRect l="71223" t="12963" r="7132" b="41113"/>
          <a:stretch/>
        </p:blipFill>
        <p:spPr>
          <a:xfrm>
            <a:off x="8132197" y="4164113"/>
            <a:ext cx="2176041" cy="2338087"/>
          </a:xfrm>
          <a:prstGeom prst="rect">
            <a:avLst/>
          </a:prstGeom>
        </p:spPr>
      </p:pic>
      <p:sp>
        <p:nvSpPr>
          <p:cNvPr id="5" name="TextBox 4"/>
          <p:cNvSpPr txBox="1"/>
          <p:nvPr/>
        </p:nvSpPr>
        <p:spPr>
          <a:xfrm>
            <a:off x="3181037" y="4132828"/>
            <a:ext cx="6239905" cy="1200329"/>
          </a:xfrm>
          <a:prstGeom prst="rect">
            <a:avLst/>
          </a:prstGeom>
          <a:noFill/>
        </p:spPr>
        <p:txBody>
          <a:bodyPr wrap="square" rtlCol="0">
            <a:spAutoFit/>
          </a:bodyPr>
          <a:lstStyle/>
          <a:p>
            <a:pPr marL="285750" indent="-285750">
              <a:buFont typeface="Wingdings" panose="05000000000000000000" pitchFamily="2" charset="2"/>
              <a:buChar char="v"/>
            </a:pPr>
            <a:r>
              <a:rPr lang="en-US" sz="2400" dirty="0" smtClean="0">
                <a:latin typeface="Times New Roman" panose="02020603050405020304" pitchFamily="18" charset="0"/>
                <a:cs typeface="Times New Roman" panose="02020603050405020304" pitchFamily="18" charset="0"/>
              </a:rPr>
              <a:t>Lee </a:t>
            </a:r>
            <a:r>
              <a:rPr lang="en-US" sz="2400" b="1" dirty="0" smtClean="0">
                <a:latin typeface="Times New Roman" panose="02020603050405020304" pitchFamily="18" charset="0"/>
                <a:cs typeface="Times New Roman" panose="02020603050405020304" pitchFamily="18" charset="0"/>
              </a:rPr>
              <a:t>is very good with </a:t>
            </a:r>
            <a:r>
              <a:rPr lang="en-US" sz="2400" dirty="0" smtClean="0">
                <a:latin typeface="Times New Roman" panose="02020603050405020304" pitchFamily="18" charset="0"/>
                <a:cs typeface="Times New Roman" panose="02020603050405020304" pitchFamily="18" charset="0"/>
              </a:rPr>
              <a:t>figures.</a:t>
            </a:r>
          </a:p>
          <a:p>
            <a:pPr marL="285750" indent="-285750">
              <a:buFont typeface="Wingdings" panose="05000000000000000000" pitchFamily="2" charset="2"/>
              <a:buChar char="v"/>
            </a:pPr>
            <a:r>
              <a:rPr lang="en-US" sz="2400" dirty="0" smtClean="0">
                <a:latin typeface="Times New Roman" panose="02020603050405020304" pitchFamily="18" charset="0"/>
                <a:cs typeface="Times New Roman" panose="02020603050405020304" pitchFamily="18" charset="0"/>
              </a:rPr>
              <a:t>He </a:t>
            </a:r>
            <a:r>
              <a:rPr lang="en-US" sz="2400" b="1" dirty="0" smtClean="0">
                <a:latin typeface="Times New Roman" panose="02020603050405020304" pitchFamily="18" charset="0"/>
                <a:cs typeface="Times New Roman" panose="02020603050405020304" pitchFamily="18" charset="0"/>
              </a:rPr>
              <a:t>is good with </a:t>
            </a:r>
            <a:r>
              <a:rPr lang="en-US" sz="2400" dirty="0" smtClean="0">
                <a:latin typeface="Times New Roman" panose="02020603050405020304" pitchFamily="18" charset="0"/>
                <a:cs typeface="Times New Roman" panose="02020603050405020304" pitchFamily="18" charset="0"/>
              </a:rPr>
              <a:t>computers.</a:t>
            </a:r>
          </a:p>
          <a:p>
            <a:pPr marL="285750" indent="-285750">
              <a:buFont typeface="Wingdings" panose="05000000000000000000" pitchFamily="2" charset="2"/>
              <a:buChar char="v"/>
            </a:pPr>
            <a:r>
              <a:rPr lang="en-US" sz="2400" dirty="0" smtClean="0">
                <a:latin typeface="Times New Roman" panose="02020603050405020304" pitchFamily="18" charset="0"/>
                <a:cs typeface="Times New Roman" panose="02020603050405020304" pitchFamily="18" charset="0"/>
              </a:rPr>
              <a:t>He </a:t>
            </a:r>
            <a:r>
              <a:rPr lang="en-US" sz="2400" b="1" dirty="0" smtClean="0">
                <a:latin typeface="Times New Roman" panose="02020603050405020304" pitchFamily="18" charset="0"/>
                <a:cs typeface="Times New Roman" panose="02020603050405020304" pitchFamily="18" charset="0"/>
              </a:rPr>
              <a:t>isn’t very good with </a:t>
            </a:r>
            <a:r>
              <a:rPr lang="en-US" sz="2400" dirty="0" smtClean="0">
                <a:latin typeface="Times New Roman" panose="02020603050405020304" pitchFamily="18" charset="0"/>
                <a:cs typeface="Times New Roman" panose="02020603050405020304" pitchFamily="18" charset="0"/>
              </a:rPr>
              <a:t>people.</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341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cdn.business2community.com/wp-content/uploads/2014/07/Skil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13040" y="2479040"/>
            <a:ext cx="6858000" cy="1899920"/>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6440" y="234305"/>
            <a:ext cx="711200" cy="712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utoShape 2" descr="C:\Users\n.valiyeva\Desktop\12 Lessons\1.what-is-a-manager-2276096_final-5bdb3aa0c9e77c00518537b5.web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AutoShape 4" descr="C:\Users\n.valiyeva\Desktop\12 Lessons\1.what-is-a-manager-2276096_final-5bdb3aa0c9e77c00518537b5.webp"/>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6" descr="C:\Users\n.valiyeva\Desktop\12 Lessons\1.what-is-a-manager-2276096_final-5bdb3aa0c9e77c00518537b5.webp"/>
          <p:cNvSpPr>
            <a:spLocks noChangeAspect="1" noChangeArrowheads="1"/>
          </p:cNvSpPr>
          <p:nvPr/>
        </p:nvSpPr>
        <p:spPr bwMode="auto">
          <a:xfrm>
            <a:off x="4995228" y="255809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8" descr="C:\Users\n.valiyeva\Desktop\12 Lessons\1.what-is-a-manager-2276096_final-5bdb3aa0c9e77c00518537b5.webp"/>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graphicFrame>
        <p:nvGraphicFramePr>
          <p:cNvPr id="11" name="Таблица 10"/>
          <p:cNvGraphicFramePr>
            <a:graphicFrameLocks noGrp="1"/>
          </p:cNvGraphicFramePr>
          <p:nvPr>
            <p:extLst>
              <p:ext uri="{D42A27DB-BD31-4B8C-83A1-F6EECF244321}">
                <p14:modId xmlns:p14="http://schemas.microsoft.com/office/powerpoint/2010/main" val="2582889976"/>
              </p:ext>
            </p:extLst>
          </p:nvPr>
        </p:nvGraphicFramePr>
        <p:xfrm>
          <a:off x="612775" y="2329691"/>
          <a:ext cx="9347052" cy="2651760"/>
        </p:xfrm>
        <a:graphic>
          <a:graphicData uri="http://schemas.openxmlformats.org/drawingml/2006/table">
            <a:tbl>
              <a:tblPr firstRow="1" bandRow="1">
                <a:tableStyleId>{5C22544A-7EE6-4342-B048-85BDC9FD1C3A}</a:tableStyleId>
              </a:tblPr>
              <a:tblGrid>
                <a:gridCol w="4673526">
                  <a:extLst>
                    <a:ext uri="{9D8B030D-6E8A-4147-A177-3AD203B41FA5}">
                      <a16:colId xmlns:a16="http://schemas.microsoft.com/office/drawing/2014/main" val="2424935940"/>
                    </a:ext>
                  </a:extLst>
                </a:gridCol>
                <a:gridCol w="4673526">
                  <a:extLst>
                    <a:ext uri="{9D8B030D-6E8A-4147-A177-3AD203B41FA5}">
                      <a16:colId xmlns:a16="http://schemas.microsoft.com/office/drawing/2014/main" val="1517857583"/>
                    </a:ext>
                  </a:extLst>
                </a:gridCol>
              </a:tblGrid>
              <a:tr h="370840">
                <a:tc>
                  <a:txBody>
                    <a:bodyPr/>
                    <a:lstStyle/>
                    <a:p>
                      <a:pPr marL="342900" indent="-342900">
                        <a:buFont typeface="Wingdings" panose="05000000000000000000" pitchFamily="2" charset="2"/>
                        <a:buChar char="§"/>
                      </a:pPr>
                      <a:r>
                        <a:rPr lang="en-US" sz="2400" b="0" dirty="0" smtClean="0">
                          <a:solidFill>
                            <a:schemeClr val="tx1"/>
                          </a:solidFill>
                          <a:latin typeface="Times New Roman" panose="02020603050405020304" pitchFamily="18" charset="0"/>
                          <a:cs typeface="Times New Roman" panose="02020603050405020304" pitchFamily="18" charset="0"/>
                        </a:rPr>
                        <a:t>Mary has </a:t>
                      </a:r>
                      <a:r>
                        <a:rPr lang="en-US" sz="2400" b="1" dirty="0" smtClean="0">
                          <a:solidFill>
                            <a:schemeClr val="tx1"/>
                          </a:solidFill>
                          <a:latin typeface="Times New Roman" panose="02020603050405020304" pitchFamily="18" charset="0"/>
                          <a:cs typeface="Times New Roman" panose="02020603050405020304" pitchFamily="18" charset="0"/>
                        </a:rPr>
                        <a:t>people skills </a:t>
                      </a:r>
                      <a:r>
                        <a:rPr lang="en-US" sz="2400" b="0" dirty="0" smtClean="0">
                          <a:solidFill>
                            <a:schemeClr val="tx1"/>
                          </a:solidFill>
                          <a:latin typeface="Times New Roman" panose="02020603050405020304" pitchFamily="18" charset="0"/>
                          <a:cs typeface="Times New Roman" panose="02020603050405020304" pitchFamily="18" charset="0"/>
                        </a:rPr>
                        <a:t>- she is very good with people. </a:t>
                      </a:r>
                    </a:p>
                    <a:p>
                      <a:pPr marL="342900" indent="-342900">
                        <a:buFont typeface="Wingdings" panose="05000000000000000000" pitchFamily="2" charset="2"/>
                        <a:buChar char="§"/>
                      </a:pPr>
                      <a:endParaRPr lang="en-US" sz="2400" b="0" dirty="0" smtClean="0">
                        <a:solidFill>
                          <a:schemeClr val="tx1"/>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endParaRPr lang="en-US" sz="2400" b="0" dirty="0" smtClean="0">
                        <a:solidFill>
                          <a:schemeClr val="tx1"/>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b="0" dirty="0" smtClean="0">
                          <a:solidFill>
                            <a:schemeClr val="tx1"/>
                          </a:solidFill>
                          <a:latin typeface="Times New Roman" panose="02020603050405020304" pitchFamily="18" charset="0"/>
                          <a:cs typeface="Times New Roman" panose="02020603050405020304" pitchFamily="18" charset="0"/>
                        </a:rPr>
                        <a:t>She doesn't have </a:t>
                      </a:r>
                      <a:r>
                        <a:rPr lang="en-US" sz="2400" b="1" dirty="0" smtClean="0">
                          <a:solidFill>
                            <a:schemeClr val="tx1"/>
                          </a:solidFill>
                          <a:latin typeface="Times New Roman" panose="02020603050405020304" pitchFamily="18" charset="0"/>
                          <a:cs typeface="Times New Roman" panose="02020603050405020304" pitchFamily="18" charset="0"/>
                        </a:rPr>
                        <a:t>language skills </a:t>
                      </a:r>
                      <a:r>
                        <a:rPr lang="en-US" sz="2400" b="0" dirty="0" smtClean="0">
                          <a:solidFill>
                            <a:schemeClr val="tx1"/>
                          </a:solidFill>
                          <a:latin typeface="Times New Roman" panose="02020603050405020304" pitchFamily="18" charset="0"/>
                          <a:cs typeface="Times New Roman" panose="02020603050405020304" pitchFamily="18" charset="0"/>
                        </a:rPr>
                        <a:t>– she isn't very good with languages. </a:t>
                      </a:r>
                      <a:endParaRPr lang="ru-RU" sz="2400" b="0" dirty="0">
                        <a:solidFill>
                          <a:schemeClr val="tx1"/>
                        </a:solidFill>
                      </a:endParaRPr>
                    </a:p>
                  </a:txBody>
                  <a:tcPr>
                    <a:solidFill>
                      <a:schemeClr val="bg1"/>
                    </a:solidFill>
                  </a:tcPr>
                </a:tc>
                <a:tc>
                  <a:txBody>
                    <a:bodyPr/>
                    <a:lstStyle/>
                    <a:p>
                      <a:pPr marL="342900" indent="-342900">
                        <a:buFont typeface="Wingdings" panose="05000000000000000000" pitchFamily="2" charset="2"/>
                        <a:buChar char="§"/>
                      </a:pPr>
                      <a:r>
                        <a:rPr lang="en-US" sz="2400" b="0" dirty="0" smtClean="0">
                          <a:solidFill>
                            <a:schemeClr val="tx1"/>
                          </a:solidFill>
                          <a:latin typeface="Times New Roman" panose="02020603050405020304" pitchFamily="18" charset="0"/>
                          <a:cs typeface="Times New Roman" panose="02020603050405020304" pitchFamily="18" charset="0"/>
                        </a:rPr>
                        <a:t>Lee has </a:t>
                      </a:r>
                      <a:r>
                        <a:rPr lang="en-US" sz="2400" b="1" dirty="0" smtClean="0">
                          <a:solidFill>
                            <a:schemeClr val="tx1"/>
                          </a:solidFill>
                          <a:latin typeface="Times New Roman" panose="02020603050405020304" pitchFamily="18" charset="0"/>
                          <a:cs typeface="Times New Roman" panose="02020603050405020304" pitchFamily="18" charset="0"/>
                        </a:rPr>
                        <a:t>computer skills </a:t>
                      </a:r>
                      <a:r>
                        <a:rPr lang="en-US" sz="2400" b="0" dirty="0" smtClean="0">
                          <a:solidFill>
                            <a:schemeClr val="tx1"/>
                          </a:solidFill>
                          <a:latin typeface="Times New Roman" panose="02020603050405020304" pitchFamily="18" charset="0"/>
                          <a:cs typeface="Times New Roman" panose="02020603050405020304" pitchFamily="18" charset="0"/>
                        </a:rPr>
                        <a:t>- he is good with computers. </a:t>
                      </a:r>
                    </a:p>
                    <a:p>
                      <a:pPr marL="342900" indent="-342900">
                        <a:buFont typeface="Wingdings" panose="05000000000000000000" pitchFamily="2" charset="2"/>
                        <a:buChar char="§"/>
                      </a:pPr>
                      <a:endParaRPr lang="en-US" sz="2400" b="0" dirty="0" smtClean="0">
                        <a:solidFill>
                          <a:schemeClr val="tx1"/>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endParaRPr lang="en-US" sz="2400" b="0" dirty="0" smtClean="0">
                        <a:solidFill>
                          <a:schemeClr val="tx1"/>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b="0" dirty="0" smtClean="0">
                          <a:solidFill>
                            <a:schemeClr val="tx1"/>
                          </a:solidFill>
                          <a:latin typeface="Times New Roman" panose="02020603050405020304" pitchFamily="18" charset="0"/>
                          <a:cs typeface="Times New Roman" panose="02020603050405020304" pitchFamily="18" charset="0"/>
                        </a:rPr>
                        <a:t>He doesn't have </a:t>
                      </a:r>
                      <a:r>
                        <a:rPr lang="en-US" sz="2400" b="1" dirty="0" smtClean="0">
                          <a:solidFill>
                            <a:schemeClr val="tx1"/>
                          </a:solidFill>
                          <a:latin typeface="Times New Roman" panose="02020603050405020304" pitchFamily="18" charset="0"/>
                          <a:cs typeface="Times New Roman" panose="02020603050405020304" pitchFamily="18" charset="0"/>
                        </a:rPr>
                        <a:t>people skills </a:t>
                      </a:r>
                      <a:r>
                        <a:rPr lang="en-US" sz="2400" b="0" dirty="0" smtClean="0">
                          <a:solidFill>
                            <a:schemeClr val="tx1"/>
                          </a:solidFill>
                          <a:latin typeface="Times New Roman" panose="02020603050405020304" pitchFamily="18" charset="0"/>
                          <a:cs typeface="Times New Roman" panose="02020603050405020304" pitchFamily="18" charset="0"/>
                        </a:rPr>
                        <a:t>- he isn't very good with people. </a:t>
                      </a:r>
                      <a:endParaRPr lang="ru-RU" sz="2400" b="0" dirty="0">
                        <a:solidFill>
                          <a:schemeClr val="tx1"/>
                        </a:solidFill>
                      </a:endParaRPr>
                    </a:p>
                  </a:txBody>
                  <a:tcPr>
                    <a:solidFill>
                      <a:schemeClr val="bg1"/>
                    </a:solidFill>
                  </a:tcPr>
                </a:tc>
                <a:extLst>
                  <a:ext uri="{0D108BD9-81ED-4DB2-BD59-A6C34878D82A}">
                    <a16:rowId xmlns:a16="http://schemas.microsoft.com/office/drawing/2014/main" val="1035980614"/>
                  </a:ext>
                </a:extLst>
              </a:tr>
            </a:tbl>
          </a:graphicData>
        </a:graphic>
      </p:graphicFrame>
      <p:sp>
        <p:nvSpPr>
          <p:cNvPr id="12" name="TextBox 11"/>
          <p:cNvSpPr txBox="1"/>
          <p:nvPr/>
        </p:nvSpPr>
        <p:spPr>
          <a:xfrm>
            <a:off x="3611301" y="590535"/>
            <a:ext cx="4653023" cy="584775"/>
          </a:xfrm>
          <a:prstGeom prst="rect">
            <a:avLst/>
          </a:prstGeom>
          <a:noFill/>
        </p:spPr>
        <p:txBody>
          <a:bodyPr wrap="square" rtlCol="0">
            <a:spAutoFit/>
          </a:bodyPr>
          <a:lstStyle/>
          <a:p>
            <a:r>
              <a:rPr lang="en-US" sz="3200" dirty="0" smtClean="0">
                <a:latin typeface="Times New Roman" panose="02020603050405020304" pitchFamily="18" charset="0"/>
                <a:cs typeface="Times New Roman" panose="02020603050405020304" pitchFamily="18" charset="0"/>
              </a:rPr>
              <a:t>Have/has ………… skills</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389462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cdn.business2community.com/wp-content/uploads/2014/07/Skil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13040" y="2479040"/>
            <a:ext cx="6858000" cy="1899920"/>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32275" y="160337"/>
            <a:ext cx="711200" cy="712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utoShape 2" descr="C:\Users\n.valiyeva\Desktop\12 Lessons\1.what-is-a-manager-2276096_final-5bdb3aa0c9e77c00518537b5.web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AutoShape 4" descr="C:\Users\n.valiyeva\Desktop\12 Lessons\1.what-is-a-manager-2276096_final-5bdb3aa0c9e77c00518537b5.webp"/>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6" descr="C:\Users\n.valiyeva\Desktop\12 Lessons\1.what-is-a-manager-2276096_final-5bdb3aa0c9e77c00518537b5.webp"/>
          <p:cNvSpPr>
            <a:spLocks noChangeAspect="1" noChangeArrowheads="1"/>
          </p:cNvSpPr>
          <p:nvPr/>
        </p:nvSpPr>
        <p:spPr bwMode="auto">
          <a:xfrm>
            <a:off x="4995228" y="255809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8" descr="C:\Users\n.valiyeva\Desktop\12 Lessons\1.what-is-a-manager-2276096_final-5bdb3aa0c9e77c00518537b5.webp"/>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 name="Прямоугольник 7"/>
          <p:cNvSpPr/>
          <p:nvPr/>
        </p:nvSpPr>
        <p:spPr>
          <a:xfrm>
            <a:off x="917575" y="465138"/>
            <a:ext cx="9977376" cy="6001643"/>
          </a:xfrm>
          <a:prstGeom prst="rect">
            <a:avLst/>
          </a:prstGeom>
        </p:spPr>
        <p:txBody>
          <a:bodyPr wrap="square">
            <a:spAutoFit/>
          </a:bodyPr>
          <a:lstStyle/>
          <a:p>
            <a:r>
              <a:rPr lang="en-US" sz="2400" u="sng" dirty="0" smtClean="0">
                <a:latin typeface="Times New Roman" panose="02020603050405020304" pitchFamily="18" charset="0"/>
                <a:cs typeface="Times New Roman" panose="02020603050405020304" pitchFamily="18" charset="0"/>
              </a:rPr>
              <a:t>Mary </a:t>
            </a:r>
            <a:r>
              <a:rPr lang="en-US" sz="2400" u="sng" dirty="0">
                <a:latin typeface="Times New Roman" panose="02020603050405020304" pitchFamily="18" charset="0"/>
                <a:cs typeface="Times New Roman" panose="02020603050405020304" pitchFamily="18" charset="0"/>
              </a:rPr>
              <a:t>also has very good</a:t>
            </a:r>
            <a:r>
              <a:rPr lang="en-US" sz="2400" dirty="0" smtClean="0">
                <a:latin typeface="Times New Roman" panose="02020603050405020304" pitchFamily="18" charset="0"/>
                <a:cs typeface="Times New Roman" panose="02020603050405020304" pitchFamily="18" charset="0"/>
              </a:rPr>
              <a:t>:</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 </a:t>
            </a:r>
            <a:r>
              <a:rPr lang="en-US" sz="2400" b="1" dirty="0">
                <a:latin typeface="Times New Roman" panose="02020603050405020304" pitchFamily="18" charset="0"/>
                <a:cs typeface="Times New Roman" panose="02020603050405020304" pitchFamily="18" charset="0"/>
              </a:rPr>
              <a:t>management skills </a:t>
            </a:r>
            <a:r>
              <a:rPr lang="en-US" sz="2400" dirty="0">
                <a:latin typeface="Times New Roman" panose="02020603050405020304" pitchFamily="18" charset="0"/>
                <a:cs typeface="Times New Roman" panose="02020603050405020304" pitchFamily="18" charset="0"/>
              </a:rPr>
              <a:t>- she's a very </a:t>
            </a:r>
            <a:r>
              <a:rPr lang="en-US" sz="2400" dirty="0" smtClean="0">
                <a:latin typeface="Times New Roman" panose="02020603050405020304" pitchFamily="18" charset="0"/>
                <a:cs typeface="Times New Roman" panose="02020603050405020304" pitchFamily="18" charset="0"/>
              </a:rPr>
              <a:t>good manager.</a:t>
            </a:r>
          </a:p>
          <a:p>
            <a:r>
              <a:rPr lang="en-US" sz="2400" dirty="0" smtClean="0">
                <a:latin typeface="Times New Roman" panose="02020603050405020304" pitchFamily="18" charset="0"/>
                <a:cs typeface="Times New Roman" panose="02020603050405020304" pitchFamily="18" charset="0"/>
              </a:rPr>
              <a:t>  </a:t>
            </a:r>
          </a:p>
          <a:p>
            <a:r>
              <a:rPr lang="en-US" sz="2400" dirty="0" smtClean="0">
                <a:latin typeface="Times New Roman" panose="02020603050405020304" pitchFamily="18" charset="0"/>
                <a:cs typeface="Times New Roman" panose="02020603050405020304" pitchFamily="18" charset="0"/>
              </a:rPr>
              <a:t> • </a:t>
            </a:r>
            <a:r>
              <a:rPr lang="en-US" sz="2400" b="1" dirty="0">
                <a:latin typeface="Times New Roman" panose="02020603050405020304" pitchFamily="18" charset="0"/>
                <a:cs typeface="Times New Roman" panose="02020603050405020304" pitchFamily="18" charset="0"/>
              </a:rPr>
              <a:t>listening skills </a:t>
            </a:r>
            <a:r>
              <a:rPr lang="en-US" sz="2400" dirty="0">
                <a:latin typeface="Times New Roman" panose="02020603050405020304" pitchFamily="18" charset="0"/>
                <a:cs typeface="Times New Roman" panose="02020603050405020304" pitchFamily="18" charset="0"/>
              </a:rPr>
              <a:t>- she listens carefully to what people </a:t>
            </a:r>
            <a:r>
              <a:rPr lang="en-US" sz="2400" dirty="0" smtClean="0">
                <a:latin typeface="Times New Roman" panose="02020603050405020304" pitchFamily="18" charset="0"/>
                <a:cs typeface="Times New Roman" panose="02020603050405020304" pitchFamily="18" charset="0"/>
              </a:rPr>
              <a:t>say.</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presentation skills </a:t>
            </a:r>
            <a:r>
              <a:rPr lang="en-US" sz="2400" dirty="0">
                <a:latin typeface="Times New Roman" panose="02020603050405020304" pitchFamily="18" charset="0"/>
                <a:cs typeface="Times New Roman" panose="02020603050405020304" pitchFamily="18" charset="0"/>
              </a:rPr>
              <a:t>- she explains things very clearly</a:t>
            </a:r>
            <a:r>
              <a:rPr lang="en-US" sz="2400" dirty="0" smtClean="0">
                <a:latin typeface="Times New Roman" panose="02020603050405020304" pitchFamily="18" charset="0"/>
                <a:cs typeface="Times New Roman" panose="02020603050405020304" pitchFamily="18" charset="0"/>
              </a:rPr>
              <a:t>.</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u="sng" dirty="0" smtClean="0">
                <a:latin typeface="Times New Roman" panose="02020603050405020304" pitchFamily="18" charset="0"/>
                <a:cs typeface="Times New Roman" panose="02020603050405020304" pitchFamily="18" charset="0"/>
              </a:rPr>
              <a:t>Lee </a:t>
            </a:r>
            <a:r>
              <a:rPr lang="en-US" sz="2400" u="sng" dirty="0">
                <a:latin typeface="Times New Roman" panose="02020603050405020304" pitchFamily="18" charset="0"/>
                <a:cs typeface="Times New Roman" panose="02020603050405020304" pitchFamily="18" charset="0"/>
              </a:rPr>
              <a:t>also has very good: </a:t>
            </a:r>
            <a:endParaRPr lang="en-US" sz="2400" u="sng" dirty="0" smtClean="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problem-solving skills </a:t>
            </a:r>
            <a:r>
              <a:rPr lang="en-US" sz="2400" dirty="0">
                <a:latin typeface="Times New Roman" panose="02020603050405020304" pitchFamily="18" charset="0"/>
                <a:cs typeface="Times New Roman" panose="02020603050405020304" pitchFamily="18" charset="0"/>
              </a:rPr>
              <a:t>- he finds an </a:t>
            </a:r>
            <a:r>
              <a:rPr lang="en-US" sz="2400" dirty="0" smtClean="0">
                <a:latin typeface="Times New Roman" panose="02020603050405020304" pitchFamily="18" charset="0"/>
                <a:cs typeface="Times New Roman" panose="02020603050405020304" pitchFamily="18" charset="0"/>
              </a:rPr>
              <a:t>answer </a:t>
            </a:r>
            <a:r>
              <a:rPr lang="en-US" sz="2400" dirty="0">
                <a:latin typeface="Times New Roman" panose="02020603050405020304" pitchFamily="18" charset="0"/>
                <a:cs typeface="Times New Roman" panose="02020603050405020304" pitchFamily="18" charset="0"/>
              </a:rPr>
              <a:t>to every problem</a:t>
            </a:r>
            <a:r>
              <a:rPr lang="en-US" sz="2400" dirty="0" smtClean="0">
                <a:latin typeface="Times New Roman" panose="02020603050405020304" pitchFamily="18" charset="0"/>
                <a:cs typeface="Times New Roman" panose="02020603050405020304" pitchFamily="18" charset="0"/>
              </a:rPr>
              <a:t>.</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negotiating skills </a:t>
            </a:r>
            <a:r>
              <a:rPr lang="en-US" sz="2400" dirty="0">
                <a:latin typeface="Times New Roman" panose="02020603050405020304" pitchFamily="18" charset="0"/>
                <a:cs typeface="Times New Roman" panose="02020603050405020304" pitchFamily="18" charset="0"/>
              </a:rPr>
              <a:t>- he is good </a:t>
            </a:r>
            <a:r>
              <a:rPr lang="en-US" sz="2400" dirty="0" smtClean="0">
                <a:latin typeface="Times New Roman" panose="02020603050405020304" pitchFamily="18" charset="0"/>
                <a:cs typeface="Times New Roman" panose="02020603050405020304" pitchFamily="18" charset="0"/>
              </a:rPr>
              <a:t>at discussing </a:t>
            </a:r>
            <a:r>
              <a:rPr lang="en-US" sz="2400" dirty="0">
                <a:latin typeface="Times New Roman" panose="02020603050405020304" pitchFamily="18" charset="0"/>
                <a:cs typeface="Times New Roman" panose="02020603050405020304" pitchFamily="18" charset="0"/>
              </a:rPr>
              <a:t>things when people don't agree</a:t>
            </a:r>
            <a:r>
              <a:rPr lang="en-US" sz="2400" dirty="0" smtClean="0">
                <a:latin typeface="Times New Roman" panose="02020603050405020304" pitchFamily="18" charset="0"/>
                <a:cs typeface="Times New Roman" panose="02020603050405020304" pitchFamily="18" charset="0"/>
              </a:rPr>
              <a:t>.</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language skills </a:t>
            </a:r>
            <a:r>
              <a:rPr lang="en-US" sz="2400" dirty="0">
                <a:latin typeface="Times New Roman" panose="02020603050405020304" pitchFamily="18" charset="0"/>
                <a:cs typeface="Times New Roman" panose="02020603050405020304" pitchFamily="18" charset="0"/>
              </a:rPr>
              <a:t>- he grew up speaking </a:t>
            </a:r>
            <a:r>
              <a:rPr lang="en-US" sz="2400" dirty="0" smtClean="0">
                <a:latin typeface="Times New Roman" panose="02020603050405020304" pitchFamily="18" charset="0"/>
                <a:cs typeface="Times New Roman" panose="02020603050405020304" pitchFamily="18" charset="0"/>
              </a:rPr>
              <a:t>Cantonese</a:t>
            </a:r>
            <a:r>
              <a:rPr lang="en-US" sz="2400" dirty="0">
                <a:latin typeface="Times New Roman" panose="02020603050405020304" pitchFamily="18" charset="0"/>
                <a:cs typeface="Times New Roman" panose="02020603050405020304" pitchFamily="18" charset="0"/>
              </a:rPr>
              <a:t>, and he also speaks very good English and Japanese.</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92924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cdn.business2community.com/wp-content/uploads/2014/07/Skil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13040" y="2479040"/>
            <a:ext cx="6858000" cy="1899920"/>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6440" y="229731"/>
            <a:ext cx="711200" cy="712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utoShape 2" descr="C:\Users\n.valiyeva\Desktop\12 Lessons\1.what-is-a-manager-2276096_final-5bdb3aa0c9e77c00518537b5.web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AutoShape 4" descr="C:\Users\n.valiyeva\Desktop\12 Lessons\1.what-is-a-manager-2276096_final-5bdb3aa0c9e77c00518537b5.webp"/>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6" descr="C:\Users\n.valiyeva\Desktop\12 Lessons\1.what-is-a-manager-2276096_final-5bdb3aa0c9e77c00518537b5.webp"/>
          <p:cNvSpPr>
            <a:spLocks noChangeAspect="1" noChangeArrowheads="1"/>
          </p:cNvSpPr>
          <p:nvPr/>
        </p:nvSpPr>
        <p:spPr bwMode="auto">
          <a:xfrm>
            <a:off x="4995228" y="255809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8" descr="C:\Users\n.valiyeva\Desktop\12 Lessons\1.what-is-a-manager-2276096_final-5bdb3aa0c9e77c00518537b5.webp"/>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 name="TextBox 8"/>
          <p:cNvSpPr txBox="1"/>
          <p:nvPr/>
        </p:nvSpPr>
        <p:spPr>
          <a:xfrm>
            <a:off x="43849" y="-59946"/>
            <a:ext cx="9902758" cy="954107"/>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Read the sentences about Ricardo and Fabia, and decide what they are (not)(very) good with. Look at the example before you begin.</a:t>
            </a:r>
            <a:endParaRPr lang="ru-RU" sz="2800" dirty="0">
              <a:latin typeface="Times New Roman" panose="02020603050405020304" pitchFamily="18" charset="0"/>
              <a:cs typeface="Times New Roman" panose="02020603050405020304" pitchFamily="18" charset="0"/>
            </a:endParaRPr>
          </a:p>
        </p:txBody>
      </p:sp>
      <p:sp>
        <p:nvSpPr>
          <p:cNvPr id="10" name="TextBox 9"/>
          <p:cNvSpPr txBox="1"/>
          <p:nvPr/>
        </p:nvSpPr>
        <p:spPr>
          <a:xfrm>
            <a:off x="-56357" y="785398"/>
            <a:ext cx="10492372" cy="6740307"/>
          </a:xfrm>
          <a:prstGeom prst="rect">
            <a:avLst/>
          </a:prstGeom>
          <a:noFill/>
        </p:spPr>
        <p:txBody>
          <a:bodyPr wrap="square" rtlCol="0">
            <a:spAutoFit/>
          </a:bodyPr>
          <a:lstStyle/>
          <a:p>
            <a:r>
              <a:rPr lang="en-US" sz="2000" dirty="0" smtClean="0">
                <a:latin typeface="Times New Roman" panose="02020603050405020304" pitchFamily="18" charset="0"/>
                <a:cs typeface="Times New Roman" panose="02020603050405020304" pitchFamily="18" charset="0"/>
              </a:rPr>
              <a:t>1. </a:t>
            </a:r>
            <a:r>
              <a:rPr lang="en-US" sz="2400" dirty="0" smtClean="0">
                <a:latin typeface="Times New Roman" panose="02020603050405020304" pitchFamily="18" charset="0"/>
                <a:cs typeface="Times New Roman" panose="02020603050405020304" pitchFamily="18" charset="0"/>
              </a:rPr>
              <a:t>Ricardo likes computers and he knows how they work.</a:t>
            </a:r>
          </a:p>
          <a:p>
            <a:r>
              <a:rPr lang="en-US" sz="2400" dirty="0" smtClean="0">
                <a:latin typeface="Times New Roman" panose="02020603050405020304" pitchFamily="18" charset="0"/>
                <a:cs typeface="Times New Roman" panose="02020603050405020304" pitchFamily="18" charset="0"/>
              </a:rPr>
              <a:t>       </a:t>
            </a:r>
            <a:r>
              <a:rPr lang="en-US" sz="2400" i="1" dirty="0" smtClean="0">
                <a:latin typeface="Times New Roman" panose="02020603050405020304" pitchFamily="18" charset="0"/>
                <a:cs typeface="Times New Roman" panose="02020603050405020304" pitchFamily="18" charset="0"/>
              </a:rPr>
              <a:t>He’s (very) good with computers.</a:t>
            </a:r>
          </a:p>
          <a:p>
            <a:r>
              <a:rPr lang="en-US" sz="2400" dirty="0" smtClean="0">
                <a:latin typeface="Times New Roman" panose="02020603050405020304" pitchFamily="18" charset="0"/>
                <a:cs typeface="Times New Roman" panose="02020603050405020304" pitchFamily="18" charset="0"/>
              </a:rPr>
              <a:t>2. When Fabia uses a computer, she has problems.</a:t>
            </a:r>
          </a:p>
          <a:p>
            <a:r>
              <a:rPr lang="en-US" sz="2400" dirty="0" smtClean="0">
                <a:latin typeface="Times New Roman" panose="02020603050405020304" pitchFamily="18" charset="0"/>
                <a:cs typeface="Times New Roman" panose="02020603050405020304" pitchFamily="18" charset="0"/>
              </a:rPr>
              <a:t>________________________________________</a:t>
            </a:r>
          </a:p>
          <a:p>
            <a:r>
              <a:rPr lang="en-US" sz="2400" dirty="0" smtClean="0">
                <a:latin typeface="Times New Roman" panose="02020603050405020304" pitchFamily="18" charset="0"/>
                <a:cs typeface="Times New Roman" panose="02020603050405020304" pitchFamily="18" charset="0"/>
              </a:rPr>
              <a:t>3. When employees are unhappy, Fabia can help them.</a:t>
            </a:r>
          </a:p>
          <a:p>
            <a:r>
              <a:rPr lang="en-US" sz="2400" dirty="0">
                <a:latin typeface="Times New Roman" panose="02020603050405020304" pitchFamily="18" charset="0"/>
                <a:cs typeface="Times New Roman" panose="02020603050405020304" pitchFamily="18" charset="0"/>
              </a:rPr>
              <a:t>________________________________________</a:t>
            </a:r>
          </a:p>
          <a:p>
            <a:r>
              <a:rPr lang="en-US" sz="2400" dirty="0" smtClean="0">
                <a:latin typeface="Times New Roman" panose="02020603050405020304" pitchFamily="18" charset="0"/>
                <a:cs typeface="Times New Roman" panose="02020603050405020304" pitchFamily="18" charset="0"/>
              </a:rPr>
              <a:t>4. When employees are unhappy, Ricardo can’t help them.</a:t>
            </a:r>
          </a:p>
          <a:p>
            <a:r>
              <a:rPr lang="en-US" sz="2400" dirty="0">
                <a:latin typeface="Times New Roman" panose="02020603050405020304" pitchFamily="18" charset="0"/>
                <a:cs typeface="Times New Roman" panose="02020603050405020304" pitchFamily="18" charset="0"/>
              </a:rPr>
              <a:t>________________________________________</a:t>
            </a:r>
          </a:p>
          <a:p>
            <a:r>
              <a:rPr lang="en-US" sz="2400" dirty="0" smtClean="0">
                <a:latin typeface="Times New Roman" panose="02020603050405020304" pitchFamily="18" charset="0"/>
                <a:cs typeface="Times New Roman" panose="02020603050405020304" pitchFamily="18" charset="0"/>
              </a:rPr>
              <a:t>5. Ricardo speaks Chinese and Japanese very well.</a:t>
            </a:r>
          </a:p>
          <a:p>
            <a:r>
              <a:rPr lang="en-US" sz="2400" dirty="0">
                <a:latin typeface="Times New Roman" panose="02020603050405020304" pitchFamily="18" charset="0"/>
                <a:cs typeface="Times New Roman" panose="02020603050405020304" pitchFamily="18" charset="0"/>
              </a:rPr>
              <a:t>________________________________________</a:t>
            </a:r>
          </a:p>
          <a:p>
            <a:r>
              <a:rPr lang="en-US" sz="2400" dirty="0" smtClean="0">
                <a:latin typeface="Times New Roman" panose="02020603050405020304" pitchFamily="18" charset="0"/>
                <a:cs typeface="Times New Roman" panose="02020603050405020304" pitchFamily="18" charset="0"/>
              </a:rPr>
              <a:t>6. Fabia doesn’t speak any other languages.</a:t>
            </a:r>
          </a:p>
          <a:p>
            <a:r>
              <a:rPr lang="en-US" sz="2400" dirty="0">
                <a:latin typeface="Times New Roman" panose="02020603050405020304" pitchFamily="18" charset="0"/>
                <a:cs typeface="Times New Roman" panose="02020603050405020304" pitchFamily="18" charset="0"/>
              </a:rPr>
              <a:t>________________________________________</a:t>
            </a:r>
          </a:p>
          <a:p>
            <a:r>
              <a:rPr lang="en-US" sz="2400" dirty="0" smtClean="0">
                <a:latin typeface="Times New Roman" panose="02020603050405020304" pitchFamily="18" charset="0"/>
                <a:cs typeface="Times New Roman" panose="02020603050405020304" pitchFamily="18" charset="0"/>
              </a:rPr>
              <a:t>7. When Ricardo looks at the company’s figures, he knows how to make them better.</a:t>
            </a:r>
          </a:p>
          <a:p>
            <a:r>
              <a:rPr lang="en-US" sz="2400" dirty="0">
                <a:latin typeface="Times New Roman" panose="02020603050405020304" pitchFamily="18" charset="0"/>
                <a:cs typeface="Times New Roman" panose="02020603050405020304" pitchFamily="18" charset="0"/>
              </a:rPr>
              <a:t>________________________________________</a:t>
            </a:r>
          </a:p>
          <a:p>
            <a:r>
              <a:rPr lang="en-US" sz="2400" dirty="0" smtClean="0">
                <a:latin typeface="Times New Roman" panose="02020603050405020304" pitchFamily="18" charset="0"/>
                <a:cs typeface="Times New Roman" panose="02020603050405020304" pitchFamily="18" charset="0"/>
              </a:rPr>
              <a:t>8. When Fabia looks at the company’s figures, she doesn’t understand.</a:t>
            </a:r>
          </a:p>
          <a:p>
            <a:r>
              <a:rPr lang="en-US" sz="2400" dirty="0">
                <a:latin typeface="Times New Roman" panose="02020603050405020304" pitchFamily="18" charset="0"/>
                <a:cs typeface="Times New Roman" panose="02020603050405020304" pitchFamily="18" charset="0"/>
              </a:rPr>
              <a:t>________________________________________</a:t>
            </a:r>
          </a:p>
          <a:p>
            <a:endParaRPr lang="ru-RU" sz="2400"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6307120" y="1811376"/>
            <a:ext cx="4107026" cy="400110"/>
          </a:xfrm>
          <a:prstGeom prst="rect">
            <a:avLst/>
          </a:prstGeom>
          <a:noFill/>
        </p:spPr>
        <p:txBody>
          <a:bodyPr wrap="square" rtlCol="0">
            <a:spAutoFit/>
          </a:bodyPr>
          <a:lstStyle/>
          <a:p>
            <a:r>
              <a:rPr lang="en-US" sz="2000" i="1" dirty="0" smtClean="0">
                <a:solidFill>
                  <a:srgbClr val="FF0000"/>
                </a:solidFill>
                <a:latin typeface="Times New Roman" panose="02020603050405020304" pitchFamily="18" charset="0"/>
                <a:cs typeface="Times New Roman" panose="02020603050405020304" pitchFamily="18" charset="0"/>
              </a:rPr>
              <a:t>Fabia is not very good with computers</a:t>
            </a:r>
            <a:endParaRPr lang="ru-RU" sz="2000" i="1" dirty="0">
              <a:solidFill>
                <a:srgbClr val="FF0000"/>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6429186" y="2647871"/>
            <a:ext cx="4884821" cy="400110"/>
          </a:xfrm>
          <a:prstGeom prst="rect">
            <a:avLst/>
          </a:prstGeom>
          <a:noFill/>
        </p:spPr>
        <p:txBody>
          <a:bodyPr wrap="square" rtlCol="0">
            <a:spAutoFit/>
          </a:bodyPr>
          <a:lstStyle/>
          <a:p>
            <a:r>
              <a:rPr lang="en-US" sz="2000" i="1" dirty="0" smtClean="0">
                <a:solidFill>
                  <a:srgbClr val="FF0000"/>
                </a:solidFill>
                <a:latin typeface="Times New Roman" panose="02020603050405020304" pitchFamily="18" charset="0"/>
                <a:cs typeface="Times New Roman" panose="02020603050405020304" pitchFamily="18" charset="0"/>
              </a:rPr>
              <a:t>Fabia is very good with people. </a:t>
            </a:r>
            <a:endParaRPr lang="ru-RU" sz="2000" i="1" dirty="0">
              <a:solidFill>
                <a:srgbClr val="FF0000"/>
              </a:solidFill>
              <a:latin typeface="Times New Roman" panose="02020603050405020304" pitchFamily="18" charset="0"/>
              <a:cs typeface="Times New Roman" panose="02020603050405020304" pitchFamily="18" charset="0"/>
            </a:endParaRPr>
          </a:p>
        </p:txBody>
      </p:sp>
      <p:sp>
        <p:nvSpPr>
          <p:cNvPr id="14" name="TextBox 13"/>
          <p:cNvSpPr txBox="1"/>
          <p:nvPr/>
        </p:nvSpPr>
        <p:spPr>
          <a:xfrm>
            <a:off x="6376368" y="3429000"/>
            <a:ext cx="3519040" cy="400110"/>
          </a:xfrm>
          <a:prstGeom prst="rect">
            <a:avLst/>
          </a:prstGeom>
          <a:noFill/>
        </p:spPr>
        <p:txBody>
          <a:bodyPr wrap="none" rtlCol="0">
            <a:spAutoFit/>
          </a:bodyPr>
          <a:lstStyle/>
          <a:p>
            <a:r>
              <a:rPr lang="en-US" sz="2000" i="1" dirty="0" smtClean="0">
                <a:solidFill>
                  <a:srgbClr val="FF0000"/>
                </a:solidFill>
                <a:latin typeface="Times New Roman" panose="02020603050405020304" pitchFamily="18" charset="0"/>
                <a:cs typeface="Times New Roman" panose="02020603050405020304" pitchFamily="18" charset="0"/>
              </a:rPr>
              <a:t>Ricardo is not good with people.</a:t>
            </a:r>
            <a:endParaRPr lang="ru-RU" sz="2000" i="1" dirty="0">
              <a:solidFill>
                <a:srgbClr val="FF0000"/>
              </a:solidFill>
              <a:latin typeface="Times New Roman" panose="02020603050405020304" pitchFamily="18" charset="0"/>
              <a:cs typeface="Times New Roman" panose="02020603050405020304" pitchFamily="18" charset="0"/>
            </a:endParaRPr>
          </a:p>
        </p:txBody>
      </p:sp>
      <p:sp>
        <p:nvSpPr>
          <p:cNvPr id="15" name="TextBox 14"/>
          <p:cNvSpPr txBox="1"/>
          <p:nvPr/>
        </p:nvSpPr>
        <p:spPr>
          <a:xfrm>
            <a:off x="6376368" y="4109045"/>
            <a:ext cx="3996735" cy="400110"/>
          </a:xfrm>
          <a:prstGeom prst="rect">
            <a:avLst/>
          </a:prstGeom>
          <a:noFill/>
        </p:spPr>
        <p:txBody>
          <a:bodyPr wrap="none" rtlCol="0">
            <a:spAutoFit/>
          </a:bodyPr>
          <a:lstStyle/>
          <a:p>
            <a:r>
              <a:rPr lang="en-US" sz="2000" i="1" dirty="0" smtClean="0">
                <a:solidFill>
                  <a:srgbClr val="FF0000"/>
                </a:solidFill>
                <a:latin typeface="Times New Roman" panose="02020603050405020304" pitchFamily="18" charset="0"/>
                <a:cs typeface="Times New Roman" panose="02020603050405020304" pitchFamily="18" charset="0"/>
              </a:rPr>
              <a:t>Ricardo is very good with languages</a:t>
            </a:r>
            <a:r>
              <a:rPr lang="en-US" i="1" dirty="0" smtClean="0">
                <a:latin typeface="Times New Roman" panose="02020603050405020304" pitchFamily="18" charset="0"/>
                <a:cs typeface="Times New Roman" panose="02020603050405020304" pitchFamily="18" charset="0"/>
              </a:rPr>
              <a:t>.</a:t>
            </a:r>
            <a:endParaRPr lang="ru-RU" i="1" dirty="0">
              <a:latin typeface="Times New Roman" panose="02020603050405020304" pitchFamily="18" charset="0"/>
              <a:cs typeface="Times New Roman" panose="02020603050405020304" pitchFamily="18" charset="0"/>
            </a:endParaRPr>
          </a:p>
        </p:txBody>
      </p:sp>
      <p:sp>
        <p:nvSpPr>
          <p:cNvPr id="16" name="TextBox 15"/>
          <p:cNvSpPr txBox="1"/>
          <p:nvPr/>
        </p:nvSpPr>
        <p:spPr>
          <a:xfrm>
            <a:off x="6325168" y="4841900"/>
            <a:ext cx="3799975" cy="400110"/>
          </a:xfrm>
          <a:prstGeom prst="rect">
            <a:avLst/>
          </a:prstGeom>
          <a:noFill/>
        </p:spPr>
        <p:txBody>
          <a:bodyPr wrap="square" rtlCol="0">
            <a:spAutoFit/>
          </a:bodyPr>
          <a:lstStyle/>
          <a:p>
            <a:r>
              <a:rPr lang="en-US" sz="2000" i="1" dirty="0" smtClean="0">
                <a:solidFill>
                  <a:srgbClr val="FF0000"/>
                </a:solidFill>
                <a:latin typeface="Times New Roman" panose="02020603050405020304" pitchFamily="18" charset="0"/>
                <a:cs typeface="Times New Roman" panose="02020603050405020304" pitchFamily="18" charset="0"/>
              </a:rPr>
              <a:t>Fabia is not good with languages.</a:t>
            </a:r>
            <a:endParaRPr lang="ru-RU" sz="2000" i="1" dirty="0">
              <a:solidFill>
                <a:srgbClr val="FF0000"/>
              </a:solidFill>
              <a:latin typeface="Times New Roman" panose="02020603050405020304" pitchFamily="18" charset="0"/>
              <a:cs typeface="Times New Roman" panose="02020603050405020304" pitchFamily="18" charset="0"/>
            </a:endParaRPr>
          </a:p>
        </p:txBody>
      </p:sp>
      <p:sp>
        <p:nvSpPr>
          <p:cNvPr id="17" name="TextBox 16"/>
          <p:cNvSpPr txBox="1"/>
          <p:nvPr/>
        </p:nvSpPr>
        <p:spPr>
          <a:xfrm>
            <a:off x="6352322" y="5887299"/>
            <a:ext cx="4308906" cy="400110"/>
          </a:xfrm>
          <a:prstGeom prst="rect">
            <a:avLst/>
          </a:prstGeom>
          <a:noFill/>
        </p:spPr>
        <p:txBody>
          <a:bodyPr wrap="square" rtlCol="0">
            <a:spAutoFit/>
          </a:bodyPr>
          <a:lstStyle/>
          <a:p>
            <a:r>
              <a:rPr lang="en-US" sz="2000" i="1" dirty="0" smtClean="0">
                <a:solidFill>
                  <a:srgbClr val="FF0000"/>
                </a:solidFill>
                <a:latin typeface="Times New Roman" panose="02020603050405020304" pitchFamily="18" charset="0"/>
                <a:cs typeface="Times New Roman" panose="02020603050405020304" pitchFamily="18" charset="0"/>
              </a:rPr>
              <a:t>Ricardo is  very good with figures.</a:t>
            </a:r>
            <a:endParaRPr lang="ru-RU" sz="2000" i="1" dirty="0">
              <a:solidFill>
                <a:srgbClr val="FF0000"/>
              </a:solidFill>
              <a:latin typeface="Times New Roman" panose="02020603050405020304" pitchFamily="18" charset="0"/>
              <a:cs typeface="Times New Roman" panose="02020603050405020304" pitchFamily="18" charset="0"/>
            </a:endParaRPr>
          </a:p>
        </p:txBody>
      </p:sp>
      <p:sp>
        <p:nvSpPr>
          <p:cNvPr id="19" name="TextBox 18"/>
          <p:cNvSpPr txBox="1"/>
          <p:nvPr/>
        </p:nvSpPr>
        <p:spPr>
          <a:xfrm>
            <a:off x="6351524" y="6506447"/>
            <a:ext cx="3568727" cy="400110"/>
          </a:xfrm>
          <a:prstGeom prst="rect">
            <a:avLst/>
          </a:prstGeom>
          <a:noFill/>
        </p:spPr>
        <p:txBody>
          <a:bodyPr wrap="square" rtlCol="0">
            <a:spAutoFit/>
          </a:bodyPr>
          <a:lstStyle/>
          <a:p>
            <a:r>
              <a:rPr lang="en-US" sz="2000" i="1" dirty="0" smtClean="0">
                <a:solidFill>
                  <a:srgbClr val="FF0000"/>
                </a:solidFill>
                <a:latin typeface="Times New Roman" panose="02020603050405020304" pitchFamily="18" charset="0"/>
                <a:cs typeface="Times New Roman" panose="02020603050405020304" pitchFamily="18" charset="0"/>
              </a:rPr>
              <a:t>Fabia is not  good with figures.</a:t>
            </a:r>
            <a:endParaRPr lang="ru-RU" sz="2000" i="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7562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1000"/>
                                        <p:tgtEl>
                                          <p:spTgt spid="16"/>
                                        </p:tgtEl>
                                      </p:cBhvr>
                                    </p:animEffect>
                                    <p:anim calcmode="lin" valueType="num">
                                      <p:cBhvr>
                                        <p:cTn id="36" dur="1000" fill="hold"/>
                                        <p:tgtEl>
                                          <p:spTgt spid="16"/>
                                        </p:tgtEl>
                                        <p:attrNameLst>
                                          <p:attrName>ppt_x</p:attrName>
                                        </p:attrNameLst>
                                      </p:cBhvr>
                                      <p:tavLst>
                                        <p:tav tm="0">
                                          <p:val>
                                            <p:strVal val="#ppt_x"/>
                                          </p:val>
                                        </p:tav>
                                        <p:tav tm="100000">
                                          <p:val>
                                            <p:strVal val="#ppt_x"/>
                                          </p:val>
                                        </p:tav>
                                      </p:tavLst>
                                    </p:anim>
                                    <p:anim calcmode="lin" valueType="num">
                                      <p:cBhvr>
                                        <p:cTn id="37"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1000"/>
                                        <p:tgtEl>
                                          <p:spTgt spid="17"/>
                                        </p:tgtEl>
                                      </p:cBhvr>
                                    </p:animEffect>
                                    <p:anim calcmode="lin" valueType="num">
                                      <p:cBhvr>
                                        <p:cTn id="43" dur="1000" fill="hold"/>
                                        <p:tgtEl>
                                          <p:spTgt spid="17"/>
                                        </p:tgtEl>
                                        <p:attrNameLst>
                                          <p:attrName>ppt_x</p:attrName>
                                        </p:attrNameLst>
                                      </p:cBhvr>
                                      <p:tavLst>
                                        <p:tav tm="0">
                                          <p:val>
                                            <p:strVal val="#ppt_x"/>
                                          </p:val>
                                        </p:tav>
                                        <p:tav tm="100000">
                                          <p:val>
                                            <p:strVal val="#ppt_x"/>
                                          </p:val>
                                        </p:tav>
                                      </p:tavLst>
                                    </p:anim>
                                    <p:anim calcmode="lin" valueType="num">
                                      <p:cBhvr>
                                        <p:cTn id="4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1000"/>
                                        <p:tgtEl>
                                          <p:spTgt spid="19"/>
                                        </p:tgtEl>
                                      </p:cBhvr>
                                    </p:animEffect>
                                    <p:anim calcmode="lin" valueType="num">
                                      <p:cBhvr>
                                        <p:cTn id="50" dur="1000" fill="hold"/>
                                        <p:tgtEl>
                                          <p:spTgt spid="19"/>
                                        </p:tgtEl>
                                        <p:attrNameLst>
                                          <p:attrName>ppt_x</p:attrName>
                                        </p:attrNameLst>
                                      </p:cBhvr>
                                      <p:tavLst>
                                        <p:tav tm="0">
                                          <p:val>
                                            <p:strVal val="#ppt_x"/>
                                          </p:val>
                                        </p:tav>
                                        <p:tav tm="100000">
                                          <p:val>
                                            <p:strVal val="#ppt_x"/>
                                          </p:val>
                                        </p:tav>
                                      </p:tavLst>
                                    </p:anim>
                                    <p:anim calcmode="lin" valueType="num">
                                      <p:cBhvr>
                                        <p:cTn id="51"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4" grpId="0"/>
      <p:bldP spid="15" grpId="0"/>
      <p:bldP spid="16" grpId="0"/>
      <p:bldP spid="17"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cdn.business2community.com/wp-content/uploads/2014/07/Skil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13040" y="2479040"/>
            <a:ext cx="6858000" cy="1899920"/>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35426" y="185637"/>
            <a:ext cx="711200" cy="712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utoShape 2" descr="C:\Users\n.valiyeva\Desktop\12 Lessons\1.what-is-a-manager-2276096_final-5bdb3aa0c9e77c00518537b5.web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AutoShape 4" descr="C:\Users\n.valiyeva\Desktop\12 Lessons\1.what-is-a-manager-2276096_final-5bdb3aa0c9e77c00518537b5.webp"/>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6" descr="C:\Users\n.valiyeva\Desktop\12 Lessons\1.what-is-a-manager-2276096_final-5bdb3aa0c9e77c00518537b5.webp"/>
          <p:cNvSpPr>
            <a:spLocks noChangeAspect="1" noChangeArrowheads="1"/>
          </p:cNvSpPr>
          <p:nvPr/>
        </p:nvSpPr>
        <p:spPr bwMode="auto">
          <a:xfrm>
            <a:off x="4995228" y="255809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8" descr="C:\Users\n.valiyeva\Desktop\12 Lessons\1.what-is-a-manager-2276096_final-5bdb3aa0c9e77c00518537b5.webp"/>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Прямоугольник 5"/>
          <p:cNvSpPr/>
          <p:nvPr/>
        </p:nvSpPr>
        <p:spPr>
          <a:xfrm>
            <a:off x="182563" y="745821"/>
            <a:ext cx="10387330" cy="5755422"/>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What skills do employees need if a company wants to do the following? </a:t>
            </a:r>
            <a:endParaRPr lang="en-US" sz="2800" b="1" dirty="0" smtClean="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1.sell </a:t>
            </a:r>
            <a:r>
              <a:rPr lang="en-US" sz="2400" dirty="0">
                <a:latin typeface="Times New Roman" panose="02020603050405020304" pitchFamily="18" charset="0"/>
                <a:cs typeface="Times New Roman" panose="02020603050405020304" pitchFamily="18" charset="0"/>
              </a:rPr>
              <a:t>to countries where they speak another language </a:t>
            </a:r>
            <a:r>
              <a:rPr lang="en-US" sz="2400" dirty="0" smtClean="0">
                <a:latin typeface="Times New Roman" panose="02020603050405020304" pitchFamily="18" charset="0"/>
                <a:cs typeface="Times New Roman" panose="02020603050405020304" pitchFamily="18" charset="0"/>
              </a:rPr>
              <a:t>- </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2. </a:t>
            </a:r>
            <a:r>
              <a:rPr lang="en-US" sz="2400" dirty="0">
                <a:latin typeface="Times New Roman" panose="02020603050405020304" pitchFamily="18" charset="0"/>
                <a:cs typeface="Times New Roman" panose="02020603050405020304" pitchFamily="18" charset="0"/>
              </a:rPr>
              <a:t>find answers to their problems </a:t>
            </a:r>
            <a:r>
              <a:rPr lang="en-US" sz="2400" dirty="0" smtClean="0">
                <a:latin typeface="Times New Roman" panose="02020603050405020304" pitchFamily="18" charset="0"/>
                <a:cs typeface="Times New Roman" panose="02020603050405020304" pitchFamily="18" charset="0"/>
              </a:rPr>
              <a:t>- </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3. </a:t>
            </a:r>
            <a:r>
              <a:rPr lang="en-US" sz="2400" dirty="0">
                <a:latin typeface="Times New Roman" panose="02020603050405020304" pitchFamily="18" charset="0"/>
                <a:cs typeface="Times New Roman" panose="02020603050405020304" pitchFamily="18" charset="0"/>
              </a:rPr>
              <a:t>tell people clearly about their ideas and </a:t>
            </a:r>
            <a:r>
              <a:rPr lang="en-US" sz="2400" dirty="0" smtClean="0">
                <a:latin typeface="Times New Roman" panose="02020603050405020304" pitchFamily="18" charset="0"/>
                <a:cs typeface="Times New Roman" panose="02020603050405020304" pitchFamily="18" charset="0"/>
              </a:rPr>
              <a:t>products - </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4. </a:t>
            </a:r>
            <a:r>
              <a:rPr lang="en-US" sz="2400" dirty="0">
                <a:latin typeface="Times New Roman" panose="02020603050405020304" pitchFamily="18" charset="0"/>
                <a:cs typeface="Times New Roman" panose="02020603050405020304" pitchFamily="18" charset="0"/>
              </a:rPr>
              <a:t>sell products at the right price when the </a:t>
            </a:r>
            <a:r>
              <a:rPr lang="en-US" sz="2400" dirty="0" smtClean="0">
                <a:latin typeface="Times New Roman" panose="02020603050405020304" pitchFamily="18" charset="0"/>
                <a:cs typeface="Times New Roman" panose="02020603050405020304" pitchFamily="18" charset="0"/>
              </a:rPr>
              <a:t>customers</a:t>
            </a:r>
          </a:p>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don't want to pay </a:t>
            </a:r>
            <a:r>
              <a:rPr lang="en-US" sz="2400" dirty="0" smtClean="0">
                <a:latin typeface="Times New Roman" panose="02020603050405020304" pitchFamily="18" charset="0"/>
                <a:cs typeface="Times New Roman" panose="02020603050405020304" pitchFamily="18" charset="0"/>
              </a:rPr>
              <a:t>that </a:t>
            </a:r>
            <a:r>
              <a:rPr lang="en-US" sz="2400" dirty="0">
                <a:latin typeface="Times New Roman" panose="02020603050405020304" pitchFamily="18" charset="0"/>
                <a:cs typeface="Times New Roman" panose="02020603050405020304" pitchFamily="18" charset="0"/>
              </a:rPr>
              <a:t>price </a:t>
            </a:r>
            <a:r>
              <a:rPr lang="en-US" sz="2400" dirty="0" smtClean="0">
                <a:latin typeface="Times New Roman" panose="02020603050405020304" pitchFamily="18" charset="0"/>
                <a:cs typeface="Times New Roman" panose="02020603050405020304" pitchFamily="18" charset="0"/>
              </a:rPr>
              <a:t>- </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5. </a:t>
            </a:r>
            <a:r>
              <a:rPr lang="en-US" sz="2400" dirty="0">
                <a:latin typeface="Times New Roman" panose="02020603050405020304" pitchFamily="18" charset="0"/>
                <a:cs typeface="Times New Roman" panose="02020603050405020304" pitchFamily="18" charset="0"/>
              </a:rPr>
              <a:t>understand what people </a:t>
            </a:r>
            <a:r>
              <a:rPr lang="en-US" sz="2400" dirty="0" smtClean="0">
                <a:latin typeface="Times New Roman" panose="02020603050405020304" pitchFamily="18" charset="0"/>
                <a:cs typeface="Times New Roman" panose="02020603050405020304" pitchFamily="18" charset="0"/>
              </a:rPr>
              <a:t>want - </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6. </a:t>
            </a:r>
            <a:r>
              <a:rPr lang="en-US" sz="2400" dirty="0">
                <a:latin typeface="Times New Roman" panose="02020603050405020304" pitchFamily="18" charset="0"/>
                <a:cs typeface="Times New Roman" panose="02020603050405020304" pitchFamily="18" charset="0"/>
              </a:rPr>
              <a:t>manage the company </a:t>
            </a:r>
            <a:r>
              <a:rPr lang="en-US" sz="2400" dirty="0" smtClean="0">
                <a:latin typeface="Times New Roman" panose="02020603050405020304" pitchFamily="18" charset="0"/>
                <a:cs typeface="Times New Roman" panose="02020603050405020304" pitchFamily="18" charset="0"/>
              </a:rPr>
              <a:t>well - </a:t>
            </a:r>
            <a:endParaRPr lang="ru-RU" sz="24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7148204" y="2003041"/>
            <a:ext cx="2617502" cy="461665"/>
          </a:xfrm>
          <a:prstGeom prst="rect">
            <a:avLst/>
          </a:prstGeom>
          <a:noFill/>
        </p:spPr>
        <p:txBody>
          <a:bodyPr wrap="square" rtlCol="0">
            <a:spAutoFit/>
          </a:bodyPr>
          <a:lstStyle/>
          <a:p>
            <a:r>
              <a:rPr lang="en-US" sz="2400" dirty="0" smtClean="0">
                <a:solidFill>
                  <a:schemeClr val="accent1"/>
                </a:solidFill>
                <a:latin typeface="Times New Roman" panose="02020603050405020304" pitchFamily="18" charset="0"/>
                <a:cs typeface="Times New Roman" panose="02020603050405020304" pitchFamily="18" charset="0"/>
              </a:rPr>
              <a:t>Language skills</a:t>
            </a:r>
            <a:endParaRPr lang="ru-RU" sz="2400" dirty="0">
              <a:solidFill>
                <a:schemeClr val="accent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4553256" y="2727803"/>
            <a:ext cx="3020992" cy="461665"/>
          </a:xfrm>
          <a:prstGeom prst="rect">
            <a:avLst/>
          </a:prstGeom>
          <a:noFill/>
        </p:spPr>
        <p:txBody>
          <a:bodyPr wrap="square" rtlCol="0">
            <a:spAutoFit/>
          </a:bodyPr>
          <a:lstStyle/>
          <a:p>
            <a:r>
              <a:rPr lang="en-US" sz="2400" dirty="0" smtClean="0">
                <a:solidFill>
                  <a:schemeClr val="accent1"/>
                </a:solidFill>
                <a:latin typeface="Times New Roman" panose="02020603050405020304" pitchFamily="18" charset="0"/>
                <a:cs typeface="Times New Roman" panose="02020603050405020304" pitchFamily="18" charset="0"/>
              </a:rPr>
              <a:t>Problem solving skills</a:t>
            </a:r>
            <a:endParaRPr lang="ru-RU" sz="2400" dirty="0">
              <a:solidFill>
                <a:schemeClr val="accent1"/>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6744714" y="3429000"/>
            <a:ext cx="3020992" cy="461665"/>
          </a:xfrm>
          <a:prstGeom prst="rect">
            <a:avLst/>
          </a:prstGeom>
          <a:noFill/>
        </p:spPr>
        <p:txBody>
          <a:bodyPr wrap="square" rtlCol="0">
            <a:spAutoFit/>
          </a:bodyPr>
          <a:lstStyle/>
          <a:p>
            <a:r>
              <a:rPr lang="en-US" sz="2400" dirty="0" smtClean="0">
                <a:solidFill>
                  <a:schemeClr val="accent1"/>
                </a:solidFill>
                <a:latin typeface="Times New Roman" panose="02020603050405020304" pitchFamily="18" charset="0"/>
                <a:cs typeface="Times New Roman" panose="02020603050405020304" pitchFamily="18" charset="0"/>
              </a:rPr>
              <a:t>Presentation skills</a:t>
            </a:r>
            <a:endParaRPr lang="ru-RU" sz="2400" dirty="0">
              <a:solidFill>
                <a:schemeClr val="accent1"/>
              </a:solidFill>
              <a:latin typeface="Times New Roman" panose="02020603050405020304" pitchFamily="18" charset="0"/>
              <a:cs typeface="Times New Roman" panose="02020603050405020304" pitchFamily="18" charset="0"/>
            </a:endParaRPr>
          </a:p>
        </p:txBody>
      </p:sp>
      <p:sp>
        <p:nvSpPr>
          <p:cNvPr id="14" name="TextBox 13"/>
          <p:cNvSpPr txBox="1"/>
          <p:nvPr/>
        </p:nvSpPr>
        <p:spPr>
          <a:xfrm>
            <a:off x="4097225" y="4581999"/>
            <a:ext cx="2558006" cy="461665"/>
          </a:xfrm>
          <a:prstGeom prst="rect">
            <a:avLst/>
          </a:prstGeom>
          <a:noFill/>
        </p:spPr>
        <p:txBody>
          <a:bodyPr wrap="square" rtlCol="0">
            <a:spAutoFit/>
          </a:bodyPr>
          <a:lstStyle/>
          <a:p>
            <a:r>
              <a:rPr lang="en-US" sz="2400" dirty="0" smtClean="0">
                <a:solidFill>
                  <a:schemeClr val="accent1"/>
                </a:solidFill>
                <a:latin typeface="Times New Roman" panose="02020603050405020304" pitchFamily="18" charset="0"/>
                <a:cs typeface="Times New Roman" panose="02020603050405020304" pitchFamily="18" charset="0"/>
              </a:rPr>
              <a:t>Negotiating skills</a:t>
            </a:r>
            <a:endParaRPr lang="ru-RU" sz="2400" dirty="0">
              <a:solidFill>
                <a:schemeClr val="accent1"/>
              </a:solidFill>
              <a:latin typeface="Times New Roman" panose="02020603050405020304" pitchFamily="18" charset="0"/>
              <a:cs typeface="Times New Roman" panose="02020603050405020304" pitchFamily="18" charset="0"/>
            </a:endParaRPr>
          </a:p>
        </p:txBody>
      </p:sp>
      <p:sp>
        <p:nvSpPr>
          <p:cNvPr id="16" name="TextBox 15"/>
          <p:cNvSpPr txBox="1"/>
          <p:nvPr/>
        </p:nvSpPr>
        <p:spPr>
          <a:xfrm>
            <a:off x="4358928" y="5324347"/>
            <a:ext cx="2743152" cy="461665"/>
          </a:xfrm>
          <a:prstGeom prst="rect">
            <a:avLst/>
          </a:prstGeom>
          <a:noFill/>
        </p:spPr>
        <p:txBody>
          <a:bodyPr wrap="square" rtlCol="0">
            <a:spAutoFit/>
          </a:bodyPr>
          <a:lstStyle/>
          <a:p>
            <a:r>
              <a:rPr lang="en-US" sz="2400" dirty="0" smtClean="0">
                <a:solidFill>
                  <a:schemeClr val="accent1"/>
                </a:solidFill>
                <a:latin typeface="Times New Roman" panose="02020603050405020304" pitchFamily="18" charset="0"/>
                <a:cs typeface="Times New Roman" panose="02020603050405020304" pitchFamily="18" charset="0"/>
              </a:rPr>
              <a:t>Listening skills</a:t>
            </a:r>
            <a:endParaRPr lang="ru-RU" sz="2400" dirty="0">
              <a:solidFill>
                <a:schemeClr val="accent1"/>
              </a:solidFill>
              <a:latin typeface="Times New Roman" panose="02020603050405020304" pitchFamily="18" charset="0"/>
              <a:cs typeface="Times New Roman" panose="02020603050405020304" pitchFamily="18" charset="0"/>
            </a:endParaRPr>
          </a:p>
        </p:txBody>
      </p:sp>
      <p:sp>
        <p:nvSpPr>
          <p:cNvPr id="18" name="TextBox 17"/>
          <p:cNvSpPr txBox="1"/>
          <p:nvPr/>
        </p:nvSpPr>
        <p:spPr>
          <a:xfrm>
            <a:off x="4028782" y="6015681"/>
            <a:ext cx="2847291" cy="461665"/>
          </a:xfrm>
          <a:prstGeom prst="rect">
            <a:avLst/>
          </a:prstGeom>
          <a:noFill/>
        </p:spPr>
        <p:txBody>
          <a:bodyPr wrap="square" rtlCol="0">
            <a:spAutoFit/>
          </a:bodyPr>
          <a:lstStyle/>
          <a:p>
            <a:r>
              <a:rPr lang="en-US" sz="2400" dirty="0" smtClean="0">
                <a:solidFill>
                  <a:schemeClr val="accent1"/>
                </a:solidFill>
                <a:latin typeface="Times New Roman" panose="02020603050405020304" pitchFamily="18" charset="0"/>
                <a:cs typeface="Times New Roman" panose="02020603050405020304" pitchFamily="18" charset="0"/>
              </a:rPr>
              <a:t>Management skills</a:t>
            </a:r>
            <a:endParaRPr lang="ru-RU" sz="2400" dirty="0">
              <a:solidFill>
                <a:schemeClr val="accent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039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down)">
                                      <p:cBhvr>
                                        <p:cTn id="25" dur="580">
                                          <p:stCondLst>
                                            <p:cond delay="0"/>
                                          </p:stCondLst>
                                        </p:cTn>
                                        <p:tgtEl>
                                          <p:spTgt spid="10"/>
                                        </p:tgtEl>
                                      </p:cBhvr>
                                    </p:animEffect>
                                    <p:anim calcmode="lin" valueType="num">
                                      <p:cBhvr>
                                        <p:cTn id="26"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1" dur="26">
                                          <p:stCondLst>
                                            <p:cond delay="650"/>
                                          </p:stCondLst>
                                        </p:cTn>
                                        <p:tgtEl>
                                          <p:spTgt spid="10"/>
                                        </p:tgtEl>
                                      </p:cBhvr>
                                      <p:to x="100000" y="60000"/>
                                    </p:animScale>
                                    <p:animScale>
                                      <p:cBhvr>
                                        <p:cTn id="32" dur="166" decel="50000">
                                          <p:stCondLst>
                                            <p:cond delay="676"/>
                                          </p:stCondLst>
                                        </p:cTn>
                                        <p:tgtEl>
                                          <p:spTgt spid="10"/>
                                        </p:tgtEl>
                                      </p:cBhvr>
                                      <p:to x="100000" y="100000"/>
                                    </p:animScale>
                                    <p:animScale>
                                      <p:cBhvr>
                                        <p:cTn id="33" dur="26">
                                          <p:stCondLst>
                                            <p:cond delay="1312"/>
                                          </p:stCondLst>
                                        </p:cTn>
                                        <p:tgtEl>
                                          <p:spTgt spid="10"/>
                                        </p:tgtEl>
                                      </p:cBhvr>
                                      <p:to x="100000" y="80000"/>
                                    </p:animScale>
                                    <p:animScale>
                                      <p:cBhvr>
                                        <p:cTn id="34" dur="166" decel="50000">
                                          <p:stCondLst>
                                            <p:cond delay="1338"/>
                                          </p:stCondLst>
                                        </p:cTn>
                                        <p:tgtEl>
                                          <p:spTgt spid="10"/>
                                        </p:tgtEl>
                                      </p:cBhvr>
                                      <p:to x="100000" y="100000"/>
                                    </p:animScale>
                                    <p:animScale>
                                      <p:cBhvr>
                                        <p:cTn id="35" dur="26">
                                          <p:stCondLst>
                                            <p:cond delay="1642"/>
                                          </p:stCondLst>
                                        </p:cTn>
                                        <p:tgtEl>
                                          <p:spTgt spid="10"/>
                                        </p:tgtEl>
                                      </p:cBhvr>
                                      <p:to x="100000" y="90000"/>
                                    </p:animScale>
                                    <p:animScale>
                                      <p:cBhvr>
                                        <p:cTn id="36" dur="166" decel="50000">
                                          <p:stCondLst>
                                            <p:cond delay="1668"/>
                                          </p:stCondLst>
                                        </p:cTn>
                                        <p:tgtEl>
                                          <p:spTgt spid="10"/>
                                        </p:tgtEl>
                                      </p:cBhvr>
                                      <p:to x="100000" y="100000"/>
                                    </p:animScale>
                                    <p:animScale>
                                      <p:cBhvr>
                                        <p:cTn id="37" dur="26">
                                          <p:stCondLst>
                                            <p:cond delay="1808"/>
                                          </p:stCondLst>
                                        </p:cTn>
                                        <p:tgtEl>
                                          <p:spTgt spid="10"/>
                                        </p:tgtEl>
                                      </p:cBhvr>
                                      <p:to x="100000" y="95000"/>
                                    </p:animScale>
                                    <p:animScale>
                                      <p:cBhvr>
                                        <p:cTn id="38" dur="166" decel="50000">
                                          <p:stCondLst>
                                            <p:cond delay="1834"/>
                                          </p:stCondLst>
                                        </p:cTn>
                                        <p:tgtEl>
                                          <p:spTgt spid="10"/>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down)">
                                      <p:cBhvr>
                                        <p:cTn id="43" dur="580">
                                          <p:stCondLst>
                                            <p:cond delay="0"/>
                                          </p:stCondLst>
                                        </p:cTn>
                                        <p:tgtEl>
                                          <p:spTgt spid="12"/>
                                        </p:tgtEl>
                                      </p:cBhvr>
                                    </p:animEffect>
                                    <p:anim calcmode="lin" valueType="num">
                                      <p:cBhvr>
                                        <p:cTn id="44"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49" dur="26">
                                          <p:stCondLst>
                                            <p:cond delay="650"/>
                                          </p:stCondLst>
                                        </p:cTn>
                                        <p:tgtEl>
                                          <p:spTgt spid="12"/>
                                        </p:tgtEl>
                                      </p:cBhvr>
                                      <p:to x="100000" y="60000"/>
                                    </p:animScale>
                                    <p:animScale>
                                      <p:cBhvr>
                                        <p:cTn id="50" dur="166" decel="50000">
                                          <p:stCondLst>
                                            <p:cond delay="676"/>
                                          </p:stCondLst>
                                        </p:cTn>
                                        <p:tgtEl>
                                          <p:spTgt spid="12"/>
                                        </p:tgtEl>
                                      </p:cBhvr>
                                      <p:to x="100000" y="100000"/>
                                    </p:animScale>
                                    <p:animScale>
                                      <p:cBhvr>
                                        <p:cTn id="51" dur="26">
                                          <p:stCondLst>
                                            <p:cond delay="1312"/>
                                          </p:stCondLst>
                                        </p:cTn>
                                        <p:tgtEl>
                                          <p:spTgt spid="12"/>
                                        </p:tgtEl>
                                      </p:cBhvr>
                                      <p:to x="100000" y="80000"/>
                                    </p:animScale>
                                    <p:animScale>
                                      <p:cBhvr>
                                        <p:cTn id="52" dur="166" decel="50000">
                                          <p:stCondLst>
                                            <p:cond delay="1338"/>
                                          </p:stCondLst>
                                        </p:cTn>
                                        <p:tgtEl>
                                          <p:spTgt spid="12"/>
                                        </p:tgtEl>
                                      </p:cBhvr>
                                      <p:to x="100000" y="100000"/>
                                    </p:animScale>
                                    <p:animScale>
                                      <p:cBhvr>
                                        <p:cTn id="53" dur="26">
                                          <p:stCondLst>
                                            <p:cond delay="1642"/>
                                          </p:stCondLst>
                                        </p:cTn>
                                        <p:tgtEl>
                                          <p:spTgt spid="12"/>
                                        </p:tgtEl>
                                      </p:cBhvr>
                                      <p:to x="100000" y="90000"/>
                                    </p:animScale>
                                    <p:animScale>
                                      <p:cBhvr>
                                        <p:cTn id="54" dur="166" decel="50000">
                                          <p:stCondLst>
                                            <p:cond delay="1668"/>
                                          </p:stCondLst>
                                        </p:cTn>
                                        <p:tgtEl>
                                          <p:spTgt spid="12"/>
                                        </p:tgtEl>
                                      </p:cBhvr>
                                      <p:to x="100000" y="100000"/>
                                    </p:animScale>
                                    <p:animScale>
                                      <p:cBhvr>
                                        <p:cTn id="55" dur="26">
                                          <p:stCondLst>
                                            <p:cond delay="1808"/>
                                          </p:stCondLst>
                                        </p:cTn>
                                        <p:tgtEl>
                                          <p:spTgt spid="12"/>
                                        </p:tgtEl>
                                      </p:cBhvr>
                                      <p:to x="100000" y="95000"/>
                                    </p:animScale>
                                    <p:animScale>
                                      <p:cBhvr>
                                        <p:cTn id="56" dur="166" decel="50000">
                                          <p:stCondLst>
                                            <p:cond delay="1834"/>
                                          </p:stCondLst>
                                        </p:cTn>
                                        <p:tgtEl>
                                          <p:spTgt spid="12"/>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wipe(down)">
                                      <p:cBhvr>
                                        <p:cTn id="61" dur="580">
                                          <p:stCondLst>
                                            <p:cond delay="0"/>
                                          </p:stCondLst>
                                        </p:cTn>
                                        <p:tgtEl>
                                          <p:spTgt spid="14"/>
                                        </p:tgtEl>
                                      </p:cBhvr>
                                    </p:animEffect>
                                    <p:anim calcmode="lin" valueType="num">
                                      <p:cBhvr>
                                        <p:cTn id="62"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67" dur="26">
                                          <p:stCondLst>
                                            <p:cond delay="650"/>
                                          </p:stCondLst>
                                        </p:cTn>
                                        <p:tgtEl>
                                          <p:spTgt spid="14"/>
                                        </p:tgtEl>
                                      </p:cBhvr>
                                      <p:to x="100000" y="60000"/>
                                    </p:animScale>
                                    <p:animScale>
                                      <p:cBhvr>
                                        <p:cTn id="68" dur="166" decel="50000">
                                          <p:stCondLst>
                                            <p:cond delay="676"/>
                                          </p:stCondLst>
                                        </p:cTn>
                                        <p:tgtEl>
                                          <p:spTgt spid="14"/>
                                        </p:tgtEl>
                                      </p:cBhvr>
                                      <p:to x="100000" y="100000"/>
                                    </p:animScale>
                                    <p:animScale>
                                      <p:cBhvr>
                                        <p:cTn id="69" dur="26">
                                          <p:stCondLst>
                                            <p:cond delay="1312"/>
                                          </p:stCondLst>
                                        </p:cTn>
                                        <p:tgtEl>
                                          <p:spTgt spid="14"/>
                                        </p:tgtEl>
                                      </p:cBhvr>
                                      <p:to x="100000" y="80000"/>
                                    </p:animScale>
                                    <p:animScale>
                                      <p:cBhvr>
                                        <p:cTn id="70" dur="166" decel="50000">
                                          <p:stCondLst>
                                            <p:cond delay="1338"/>
                                          </p:stCondLst>
                                        </p:cTn>
                                        <p:tgtEl>
                                          <p:spTgt spid="14"/>
                                        </p:tgtEl>
                                      </p:cBhvr>
                                      <p:to x="100000" y="100000"/>
                                    </p:animScale>
                                    <p:animScale>
                                      <p:cBhvr>
                                        <p:cTn id="71" dur="26">
                                          <p:stCondLst>
                                            <p:cond delay="1642"/>
                                          </p:stCondLst>
                                        </p:cTn>
                                        <p:tgtEl>
                                          <p:spTgt spid="14"/>
                                        </p:tgtEl>
                                      </p:cBhvr>
                                      <p:to x="100000" y="90000"/>
                                    </p:animScale>
                                    <p:animScale>
                                      <p:cBhvr>
                                        <p:cTn id="72" dur="166" decel="50000">
                                          <p:stCondLst>
                                            <p:cond delay="1668"/>
                                          </p:stCondLst>
                                        </p:cTn>
                                        <p:tgtEl>
                                          <p:spTgt spid="14"/>
                                        </p:tgtEl>
                                      </p:cBhvr>
                                      <p:to x="100000" y="100000"/>
                                    </p:animScale>
                                    <p:animScale>
                                      <p:cBhvr>
                                        <p:cTn id="73" dur="26">
                                          <p:stCondLst>
                                            <p:cond delay="1808"/>
                                          </p:stCondLst>
                                        </p:cTn>
                                        <p:tgtEl>
                                          <p:spTgt spid="14"/>
                                        </p:tgtEl>
                                      </p:cBhvr>
                                      <p:to x="100000" y="95000"/>
                                    </p:animScale>
                                    <p:animScale>
                                      <p:cBhvr>
                                        <p:cTn id="74" dur="166" decel="50000">
                                          <p:stCondLst>
                                            <p:cond delay="1834"/>
                                          </p:stCondLst>
                                        </p:cTn>
                                        <p:tgtEl>
                                          <p:spTgt spid="14"/>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16"/>
                                        </p:tgtEl>
                                        <p:attrNameLst>
                                          <p:attrName>style.visibility</p:attrName>
                                        </p:attrNameLst>
                                      </p:cBhvr>
                                      <p:to>
                                        <p:strVal val="visible"/>
                                      </p:to>
                                    </p:set>
                                    <p:animEffect transition="in" filter="wipe(down)">
                                      <p:cBhvr>
                                        <p:cTn id="79" dur="580">
                                          <p:stCondLst>
                                            <p:cond delay="0"/>
                                          </p:stCondLst>
                                        </p:cTn>
                                        <p:tgtEl>
                                          <p:spTgt spid="16"/>
                                        </p:tgtEl>
                                      </p:cBhvr>
                                    </p:animEffect>
                                    <p:anim calcmode="lin" valueType="num">
                                      <p:cBhvr>
                                        <p:cTn id="80"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85" dur="26">
                                          <p:stCondLst>
                                            <p:cond delay="650"/>
                                          </p:stCondLst>
                                        </p:cTn>
                                        <p:tgtEl>
                                          <p:spTgt spid="16"/>
                                        </p:tgtEl>
                                      </p:cBhvr>
                                      <p:to x="100000" y="60000"/>
                                    </p:animScale>
                                    <p:animScale>
                                      <p:cBhvr>
                                        <p:cTn id="86" dur="166" decel="50000">
                                          <p:stCondLst>
                                            <p:cond delay="676"/>
                                          </p:stCondLst>
                                        </p:cTn>
                                        <p:tgtEl>
                                          <p:spTgt spid="16"/>
                                        </p:tgtEl>
                                      </p:cBhvr>
                                      <p:to x="100000" y="100000"/>
                                    </p:animScale>
                                    <p:animScale>
                                      <p:cBhvr>
                                        <p:cTn id="87" dur="26">
                                          <p:stCondLst>
                                            <p:cond delay="1312"/>
                                          </p:stCondLst>
                                        </p:cTn>
                                        <p:tgtEl>
                                          <p:spTgt spid="16"/>
                                        </p:tgtEl>
                                      </p:cBhvr>
                                      <p:to x="100000" y="80000"/>
                                    </p:animScale>
                                    <p:animScale>
                                      <p:cBhvr>
                                        <p:cTn id="88" dur="166" decel="50000">
                                          <p:stCondLst>
                                            <p:cond delay="1338"/>
                                          </p:stCondLst>
                                        </p:cTn>
                                        <p:tgtEl>
                                          <p:spTgt spid="16"/>
                                        </p:tgtEl>
                                      </p:cBhvr>
                                      <p:to x="100000" y="100000"/>
                                    </p:animScale>
                                    <p:animScale>
                                      <p:cBhvr>
                                        <p:cTn id="89" dur="26">
                                          <p:stCondLst>
                                            <p:cond delay="1642"/>
                                          </p:stCondLst>
                                        </p:cTn>
                                        <p:tgtEl>
                                          <p:spTgt spid="16"/>
                                        </p:tgtEl>
                                      </p:cBhvr>
                                      <p:to x="100000" y="90000"/>
                                    </p:animScale>
                                    <p:animScale>
                                      <p:cBhvr>
                                        <p:cTn id="90" dur="166" decel="50000">
                                          <p:stCondLst>
                                            <p:cond delay="1668"/>
                                          </p:stCondLst>
                                        </p:cTn>
                                        <p:tgtEl>
                                          <p:spTgt spid="16"/>
                                        </p:tgtEl>
                                      </p:cBhvr>
                                      <p:to x="100000" y="100000"/>
                                    </p:animScale>
                                    <p:animScale>
                                      <p:cBhvr>
                                        <p:cTn id="91" dur="26">
                                          <p:stCondLst>
                                            <p:cond delay="1808"/>
                                          </p:stCondLst>
                                        </p:cTn>
                                        <p:tgtEl>
                                          <p:spTgt spid="16"/>
                                        </p:tgtEl>
                                      </p:cBhvr>
                                      <p:to x="100000" y="95000"/>
                                    </p:animScale>
                                    <p:animScale>
                                      <p:cBhvr>
                                        <p:cTn id="92" dur="166" decel="50000">
                                          <p:stCondLst>
                                            <p:cond delay="1834"/>
                                          </p:stCondLst>
                                        </p:cTn>
                                        <p:tgtEl>
                                          <p:spTgt spid="16"/>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grpId="0" nodeType="clickEffect">
                                  <p:stCondLst>
                                    <p:cond delay="0"/>
                                  </p:stCondLst>
                                  <p:childTnLst>
                                    <p:set>
                                      <p:cBhvr>
                                        <p:cTn id="96" dur="1" fill="hold">
                                          <p:stCondLst>
                                            <p:cond delay="0"/>
                                          </p:stCondLst>
                                        </p:cTn>
                                        <p:tgtEl>
                                          <p:spTgt spid="18"/>
                                        </p:tgtEl>
                                        <p:attrNameLst>
                                          <p:attrName>style.visibility</p:attrName>
                                        </p:attrNameLst>
                                      </p:cBhvr>
                                      <p:to>
                                        <p:strVal val="visible"/>
                                      </p:to>
                                    </p:set>
                                    <p:animEffect transition="in" filter="wipe(down)">
                                      <p:cBhvr>
                                        <p:cTn id="97" dur="580">
                                          <p:stCondLst>
                                            <p:cond delay="0"/>
                                          </p:stCondLst>
                                        </p:cTn>
                                        <p:tgtEl>
                                          <p:spTgt spid="18"/>
                                        </p:tgtEl>
                                      </p:cBhvr>
                                    </p:animEffect>
                                    <p:anim calcmode="lin" valueType="num">
                                      <p:cBhvr>
                                        <p:cTn id="98"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103" dur="26">
                                          <p:stCondLst>
                                            <p:cond delay="650"/>
                                          </p:stCondLst>
                                        </p:cTn>
                                        <p:tgtEl>
                                          <p:spTgt spid="18"/>
                                        </p:tgtEl>
                                      </p:cBhvr>
                                      <p:to x="100000" y="60000"/>
                                    </p:animScale>
                                    <p:animScale>
                                      <p:cBhvr>
                                        <p:cTn id="104" dur="166" decel="50000">
                                          <p:stCondLst>
                                            <p:cond delay="676"/>
                                          </p:stCondLst>
                                        </p:cTn>
                                        <p:tgtEl>
                                          <p:spTgt spid="18"/>
                                        </p:tgtEl>
                                      </p:cBhvr>
                                      <p:to x="100000" y="100000"/>
                                    </p:animScale>
                                    <p:animScale>
                                      <p:cBhvr>
                                        <p:cTn id="105" dur="26">
                                          <p:stCondLst>
                                            <p:cond delay="1312"/>
                                          </p:stCondLst>
                                        </p:cTn>
                                        <p:tgtEl>
                                          <p:spTgt spid="18"/>
                                        </p:tgtEl>
                                      </p:cBhvr>
                                      <p:to x="100000" y="80000"/>
                                    </p:animScale>
                                    <p:animScale>
                                      <p:cBhvr>
                                        <p:cTn id="106" dur="166" decel="50000">
                                          <p:stCondLst>
                                            <p:cond delay="1338"/>
                                          </p:stCondLst>
                                        </p:cTn>
                                        <p:tgtEl>
                                          <p:spTgt spid="18"/>
                                        </p:tgtEl>
                                      </p:cBhvr>
                                      <p:to x="100000" y="100000"/>
                                    </p:animScale>
                                    <p:animScale>
                                      <p:cBhvr>
                                        <p:cTn id="107" dur="26">
                                          <p:stCondLst>
                                            <p:cond delay="1642"/>
                                          </p:stCondLst>
                                        </p:cTn>
                                        <p:tgtEl>
                                          <p:spTgt spid="18"/>
                                        </p:tgtEl>
                                      </p:cBhvr>
                                      <p:to x="100000" y="90000"/>
                                    </p:animScale>
                                    <p:animScale>
                                      <p:cBhvr>
                                        <p:cTn id="108" dur="166" decel="50000">
                                          <p:stCondLst>
                                            <p:cond delay="1668"/>
                                          </p:stCondLst>
                                        </p:cTn>
                                        <p:tgtEl>
                                          <p:spTgt spid="18"/>
                                        </p:tgtEl>
                                      </p:cBhvr>
                                      <p:to x="100000" y="100000"/>
                                    </p:animScale>
                                    <p:animScale>
                                      <p:cBhvr>
                                        <p:cTn id="109" dur="26">
                                          <p:stCondLst>
                                            <p:cond delay="1808"/>
                                          </p:stCondLst>
                                        </p:cTn>
                                        <p:tgtEl>
                                          <p:spTgt spid="18"/>
                                        </p:tgtEl>
                                      </p:cBhvr>
                                      <p:to x="100000" y="95000"/>
                                    </p:animScale>
                                    <p:animScale>
                                      <p:cBhvr>
                                        <p:cTn id="110" dur="166" decel="50000">
                                          <p:stCondLst>
                                            <p:cond delay="1834"/>
                                          </p:stCondLst>
                                        </p:cTn>
                                        <p:tgtEl>
                                          <p:spTgt spid="1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p:bldP spid="14" grpId="0"/>
      <p:bldP spid="16" grpId="0"/>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cdn.business2community.com/wp-content/uploads/2014/07/Skil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13040" y="2479040"/>
            <a:ext cx="6858000" cy="1899920"/>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99179" y="231494"/>
            <a:ext cx="711200" cy="712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Рисунок 4"/>
          <p:cNvPicPr>
            <a:picLocks noChangeAspect="1"/>
          </p:cNvPicPr>
          <p:nvPr/>
        </p:nvPicPr>
        <p:blipFill rotWithShape="1">
          <a:blip r:embed="rId4"/>
          <a:srcRect l="48537" t="26126" r="4117"/>
          <a:stretch/>
        </p:blipFill>
        <p:spPr>
          <a:xfrm>
            <a:off x="6551271" y="3015206"/>
            <a:ext cx="3958542" cy="3467650"/>
          </a:xfrm>
          <a:prstGeom prst="rect">
            <a:avLst/>
          </a:prstGeom>
        </p:spPr>
      </p:pic>
      <p:sp>
        <p:nvSpPr>
          <p:cNvPr id="2" name="TextBox 1"/>
          <p:cNvSpPr txBox="1"/>
          <p:nvPr/>
        </p:nvSpPr>
        <p:spPr>
          <a:xfrm>
            <a:off x="1009569" y="107220"/>
            <a:ext cx="8984141" cy="280076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Skilled and unskilled workers</a:t>
            </a:r>
          </a:p>
          <a:p>
            <a:endParaRPr lang="en-US" sz="28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At </a:t>
            </a:r>
            <a:r>
              <a:rPr lang="en-US" sz="2400" dirty="0" err="1" smtClean="0">
                <a:latin typeface="Times New Roman" panose="02020603050405020304" pitchFamily="18" charset="0"/>
                <a:cs typeface="Times New Roman" panose="02020603050405020304" pitchFamily="18" charset="0"/>
              </a:rPr>
              <a:t>Exquifood</a:t>
            </a:r>
            <a:r>
              <a:rPr lang="en-US" sz="2400" dirty="0" smtClean="0">
                <a:latin typeface="Times New Roman" panose="02020603050405020304" pitchFamily="18" charset="0"/>
                <a:cs typeface="Times New Roman" panose="02020603050405020304" pitchFamily="18" charset="0"/>
              </a:rPr>
              <a:t>, there are a lot of </a:t>
            </a:r>
            <a:r>
              <a:rPr lang="en-US" sz="2400" b="1" dirty="0" smtClean="0">
                <a:latin typeface="Times New Roman" panose="02020603050405020304" pitchFamily="18" charset="0"/>
                <a:cs typeface="Times New Roman" panose="02020603050405020304" pitchFamily="18" charset="0"/>
              </a:rPr>
              <a:t>skilled workers </a:t>
            </a:r>
            <a:r>
              <a:rPr lang="en-US" sz="2400" dirty="0" smtClean="0">
                <a:latin typeface="Times New Roman" panose="02020603050405020304" pitchFamily="18" charset="0"/>
                <a:cs typeface="Times New Roman" panose="02020603050405020304" pitchFamily="18" charset="0"/>
              </a:rPr>
              <a:t>-  people with special skills, sometimes called specialists or experts, for example </a:t>
            </a:r>
            <a:r>
              <a:rPr lang="en-US" sz="2400" i="1" dirty="0" smtClean="0">
                <a:latin typeface="Times New Roman" panose="02020603050405020304" pitchFamily="18" charset="0"/>
                <a:cs typeface="Times New Roman" panose="02020603050405020304" pitchFamily="18" charset="0"/>
              </a:rPr>
              <a:t>production</a:t>
            </a:r>
            <a:r>
              <a:rPr lang="en-US" sz="2400" dirty="0" smtClean="0">
                <a:latin typeface="Times New Roman" panose="02020603050405020304" pitchFamily="18" charset="0"/>
                <a:cs typeface="Times New Roman" panose="02020603050405020304" pitchFamily="18" charset="0"/>
              </a:rPr>
              <a:t> </a:t>
            </a:r>
            <a:r>
              <a:rPr lang="en-US" sz="2400" i="1" dirty="0" smtClean="0">
                <a:latin typeface="Times New Roman" panose="02020603050405020304" pitchFamily="18" charset="0"/>
                <a:cs typeface="Times New Roman" panose="02020603050405020304" pitchFamily="18" charset="0"/>
              </a:rPr>
              <a:t>specialists</a:t>
            </a:r>
            <a:r>
              <a:rPr lang="en-US" sz="2400" dirty="0" smtClean="0">
                <a:latin typeface="Times New Roman" panose="02020603050405020304" pitchFamily="18" charset="0"/>
                <a:cs typeface="Times New Roman" panose="02020603050405020304" pitchFamily="18" charset="0"/>
              </a:rPr>
              <a:t> and </a:t>
            </a:r>
            <a:r>
              <a:rPr lang="en-US" sz="2400" i="1" dirty="0" smtClean="0">
                <a:latin typeface="Times New Roman" panose="02020603050405020304" pitchFamily="18" charset="0"/>
                <a:cs typeface="Times New Roman" panose="02020603050405020304" pitchFamily="18" charset="0"/>
              </a:rPr>
              <a:t>research workers. </a:t>
            </a:r>
            <a:r>
              <a:rPr lang="en-US" sz="2400" dirty="0" smtClean="0">
                <a:latin typeface="Times New Roman" panose="02020603050405020304" pitchFamily="18" charset="0"/>
                <a:cs typeface="Times New Roman" panose="02020603050405020304" pitchFamily="18" charset="0"/>
              </a:rPr>
              <a:t>There are also </a:t>
            </a:r>
            <a:r>
              <a:rPr lang="en-US" sz="2400" b="1" dirty="0" smtClean="0">
                <a:latin typeface="Times New Roman" panose="02020603050405020304" pitchFamily="18" charset="0"/>
                <a:cs typeface="Times New Roman" panose="02020603050405020304" pitchFamily="18" charset="0"/>
              </a:rPr>
              <a:t>unskilled workers </a:t>
            </a:r>
            <a:r>
              <a:rPr lang="en-US" sz="2400" dirty="0" smtClean="0">
                <a:latin typeface="Times New Roman" panose="02020603050405020304" pitchFamily="18" charset="0"/>
                <a:cs typeface="Times New Roman" panose="02020603050405020304" pitchFamily="18" charset="0"/>
              </a:rPr>
              <a:t>-  people without special skills, for example </a:t>
            </a:r>
            <a:r>
              <a:rPr lang="en-US" sz="2400" i="1" dirty="0" smtClean="0">
                <a:latin typeface="Times New Roman" panose="02020603050405020304" pitchFamily="18" charset="0"/>
                <a:cs typeface="Times New Roman" panose="02020603050405020304" pitchFamily="18" charset="0"/>
              </a:rPr>
              <a:t>production workers</a:t>
            </a:r>
            <a:r>
              <a:rPr lang="en-US" sz="2400" dirty="0" smtClean="0">
                <a:latin typeface="Times New Roman" panose="02020603050405020304" pitchFamily="18" charset="0"/>
                <a:cs typeface="Times New Roman" panose="02020603050405020304" pitchFamily="18" charset="0"/>
              </a:rPr>
              <a:t> and </a:t>
            </a:r>
            <a:r>
              <a:rPr lang="en-US" sz="2400" i="1" dirty="0" smtClean="0">
                <a:latin typeface="Times New Roman" panose="02020603050405020304" pitchFamily="18" charset="0"/>
                <a:cs typeface="Times New Roman" panose="02020603050405020304" pitchFamily="18" charset="0"/>
              </a:rPr>
              <a:t>cleaners. </a:t>
            </a:r>
            <a:endParaRPr lang="ru-RU" sz="2400" i="1" dirty="0">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rotWithShape="1">
          <a:blip r:embed="rId4"/>
          <a:srcRect l="1448" t="26016" r="52534"/>
          <a:stretch/>
        </p:blipFill>
        <p:spPr>
          <a:xfrm>
            <a:off x="711200" y="2916159"/>
            <a:ext cx="4150167" cy="3560123"/>
          </a:xfrm>
          <a:prstGeom prst="rect">
            <a:avLst/>
          </a:prstGeom>
        </p:spPr>
      </p:pic>
    </p:spTree>
    <p:extLst>
      <p:ext uri="{BB962C8B-B14F-4D97-AF65-F5344CB8AC3E}">
        <p14:creationId xmlns:p14="http://schemas.microsoft.com/office/powerpoint/2010/main" val="37200395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cdn.business2community.com/wp-content/uploads/2014/07/Skil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13040" y="2479040"/>
            <a:ext cx="6858000" cy="1899920"/>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52881" y="208344"/>
            <a:ext cx="711200" cy="712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Прямоугольник 1"/>
          <p:cNvSpPr/>
          <p:nvPr/>
        </p:nvSpPr>
        <p:spPr>
          <a:xfrm>
            <a:off x="711200" y="1913642"/>
            <a:ext cx="9787038" cy="1815882"/>
          </a:xfrm>
          <a:prstGeom prst="rect">
            <a:avLst/>
          </a:prstGeom>
        </p:spPr>
        <p:txBody>
          <a:bodyPr wrap="square">
            <a:spAutoFit/>
          </a:bodyPr>
          <a:lstStyle/>
          <a:p>
            <a:pPr marL="457200" indent="-457200">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What </a:t>
            </a:r>
            <a:r>
              <a:rPr lang="en-US" sz="2800" dirty="0">
                <a:latin typeface="Times New Roman" panose="02020603050405020304" pitchFamily="18" charset="0"/>
                <a:cs typeface="Times New Roman" panose="02020603050405020304" pitchFamily="18" charset="0"/>
              </a:rPr>
              <a:t>are you (very) good with? What are you not very good with? </a:t>
            </a:r>
            <a:endParaRPr lang="en-US" sz="2800" dirty="0" smtClean="0">
              <a:latin typeface="Times New Roman" panose="02020603050405020304" pitchFamily="18" charset="0"/>
              <a:cs typeface="Times New Roman" panose="02020603050405020304" pitchFamily="18" charset="0"/>
            </a:endParaRPr>
          </a:p>
          <a:p>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    Think </a:t>
            </a:r>
            <a:r>
              <a:rPr lang="en-US" sz="2800" dirty="0">
                <a:latin typeface="Times New Roman" panose="02020603050405020304" pitchFamily="18" charset="0"/>
                <a:cs typeface="Times New Roman" panose="02020603050405020304" pitchFamily="18" charset="0"/>
              </a:rPr>
              <a:t>of a colleague. What skills does he or she have? </a:t>
            </a:r>
            <a:endParaRPr lang="ru-RU" sz="2800" dirty="0">
              <a:latin typeface="Times New Roman" panose="02020603050405020304" pitchFamily="18" charset="0"/>
              <a:cs typeface="Times New Roman" panose="02020603050405020304" pitchFamily="18" charset="0"/>
            </a:endParaRPr>
          </a:p>
        </p:txBody>
      </p:sp>
      <p:sp>
        <p:nvSpPr>
          <p:cNvPr id="5" name="TextBox 4"/>
          <p:cNvSpPr txBox="1"/>
          <p:nvPr/>
        </p:nvSpPr>
        <p:spPr>
          <a:xfrm>
            <a:off x="3748075" y="389294"/>
            <a:ext cx="3507130" cy="646331"/>
          </a:xfrm>
          <a:prstGeom prst="rect">
            <a:avLst/>
          </a:prstGeom>
          <a:noFill/>
        </p:spPr>
        <p:txBody>
          <a:bodyPr wrap="square" rtlCol="0">
            <a:spAutoFit/>
          </a:bodyPr>
          <a:lstStyle/>
          <a:p>
            <a:r>
              <a:rPr lang="en-US" sz="3600" dirty="0" smtClean="0">
                <a:latin typeface="Times New Roman" panose="02020603050405020304" pitchFamily="18" charset="0"/>
                <a:cs typeface="Times New Roman" panose="02020603050405020304" pitchFamily="18" charset="0"/>
              </a:rPr>
              <a:t>Questions to you</a:t>
            </a: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67111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cdn.business2community.com/wp-content/uploads/2014/07/Skil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13040" y="2479040"/>
            <a:ext cx="6858000" cy="1899920"/>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6440" y="187339"/>
            <a:ext cx="711200" cy="712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utoShape 2" descr="C:\Users\n.valiyeva\Desktop\12 Lessons\1.what-is-a-manager-2276096_final-5bdb3aa0c9e77c00518537b5.web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AutoShape 4" descr="C:\Users\n.valiyeva\Desktop\12 Lessons\1.what-is-a-manager-2276096_final-5bdb3aa0c9e77c00518537b5.webp"/>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6" descr="C:\Users\n.valiyeva\Desktop\12 Lessons\1.what-is-a-manager-2276096_final-5bdb3aa0c9e77c00518537b5.webp"/>
          <p:cNvSpPr>
            <a:spLocks noChangeAspect="1" noChangeArrowheads="1"/>
          </p:cNvSpPr>
          <p:nvPr/>
        </p:nvSpPr>
        <p:spPr bwMode="auto">
          <a:xfrm>
            <a:off x="4995228" y="255809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8" descr="C:\Users\n.valiyeva\Desktop\12 Lessons\1.what-is-a-manager-2276096_final-5bdb3aa0c9e77c00518537b5.webp"/>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Прямоугольник 5"/>
          <p:cNvSpPr/>
          <p:nvPr/>
        </p:nvSpPr>
        <p:spPr>
          <a:xfrm>
            <a:off x="785901" y="1066085"/>
            <a:ext cx="9365096" cy="1569660"/>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Qualifications </a:t>
            </a:r>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Look </a:t>
            </a:r>
            <a:r>
              <a:rPr lang="en-US" sz="2400" dirty="0">
                <a:latin typeface="Times New Roman" panose="02020603050405020304" pitchFamily="18" charset="0"/>
                <a:cs typeface="Times New Roman" panose="02020603050405020304" pitchFamily="18" charset="0"/>
              </a:rPr>
              <a:t>at Lee </a:t>
            </a:r>
            <a:r>
              <a:rPr lang="en-US" sz="2400" dirty="0" err="1">
                <a:latin typeface="Times New Roman" panose="02020603050405020304" pitchFamily="18" charset="0"/>
                <a:cs typeface="Times New Roman" panose="02020603050405020304" pitchFamily="18" charset="0"/>
              </a:rPr>
              <a:t>Kuo's</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business card. </a:t>
            </a:r>
            <a:r>
              <a:rPr lang="en-US" sz="2400" dirty="0">
                <a:latin typeface="Times New Roman" panose="02020603050405020304" pitchFamily="18" charset="0"/>
                <a:cs typeface="Times New Roman" panose="02020603050405020304" pitchFamily="18" charset="0"/>
              </a:rPr>
              <a:t>He is a research and development director. This is his job title. He holds - has - an </a:t>
            </a:r>
            <a:r>
              <a:rPr lang="en-US" sz="2400" b="1" dirty="0">
                <a:latin typeface="Times New Roman" panose="02020603050405020304" pitchFamily="18" charset="0"/>
                <a:cs typeface="Times New Roman" panose="02020603050405020304" pitchFamily="18" charset="0"/>
              </a:rPr>
              <a:t>MS</a:t>
            </a:r>
            <a:r>
              <a:rPr lang="en-US" sz="2400" dirty="0">
                <a:latin typeface="Times New Roman" panose="02020603050405020304" pitchFamily="18" charset="0"/>
                <a:cs typeface="Times New Roman" panose="02020603050405020304" pitchFamily="18" charset="0"/>
              </a:rPr>
              <a:t>. This is one of his qualifications.</a:t>
            </a:r>
            <a:endParaRPr lang="ru-RU" sz="24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1423686" y="312737"/>
            <a:ext cx="6944810"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QUALIFICATIONS AND TRAINING</a:t>
            </a:r>
            <a:endParaRPr lang="ru-RU" sz="2400" dirty="0">
              <a:latin typeface="Times New Roman" panose="02020603050405020304" pitchFamily="18" charset="0"/>
              <a:cs typeface="Times New Roman" panose="02020603050405020304" pitchFamily="18" charset="0"/>
            </a:endParaRPr>
          </a:p>
        </p:txBody>
      </p:sp>
      <p:pic>
        <p:nvPicPr>
          <p:cNvPr id="10" name="Рисунок 9"/>
          <p:cNvPicPr>
            <a:picLocks noChangeAspect="1"/>
          </p:cNvPicPr>
          <p:nvPr/>
        </p:nvPicPr>
        <p:blipFill rotWithShape="1">
          <a:blip r:embed="rId4"/>
          <a:srcRect l="12812" t="21482" r="42996" b="32766"/>
          <a:stretch/>
        </p:blipFill>
        <p:spPr>
          <a:xfrm>
            <a:off x="785901" y="2710497"/>
            <a:ext cx="4908551" cy="3397535"/>
          </a:xfrm>
          <a:prstGeom prst="rect">
            <a:avLst/>
          </a:prstGeom>
        </p:spPr>
      </p:pic>
      <p:sp>
        <p:nvSpPr>
          <p:cNvPr id="11" name="Прямоугольник 10"/>
          <p:cNvSpPr/>
          <p:nvPr/>
        </p:nvSpPr>
        <p:spPr>
          <a:xfrm>
            <a:off x="5789455" y="2710497"/>
            <a:ext cx="4881306" cy="1200329"/>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Lee also has a BS, but this isn't mentioned as he has a postgraduate degree too. </a:t>
            </a:r>
            <a:endParaRPr lang="ru-RU" sz="2400" dirty="0">
              <a:latin typeface="Times New Roman" panose="02020603050405020304" pitchFamily="18" charset="0"/>
              <a:cs typeface="Times New Roman" panose="02020603050405020304" pitchFamily="18" charset="0"/>
            </a:endParaRPr>
          </a:p>
        </p:txBody>
      </p:sp>
      <p:cxnSp>
        <p:nvCxnSpPr>
          <p:cNvPr id="12" name="Прямая со стрелкой 11"/>
          <p:cNvCxnSpPr/>
          <p:nvPr/>
        </p:nvCxnSpPr>
        <p:spPr>
          <a:xfrm flipH="1">
            <a:off x="2230582" y="2216727"/>
            <a:ext cx="4904509" cy="29510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40670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cdn.business2community.com/wp-content/uploads/2014/07/Skil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13040" y="2479040"/>
            <a:ext cx="6858000" cy="1899920"/>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64456" y="160337"/>
            <a:ext cx="711200" cy="712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utoShape 2" descr="C:\Users\n.valiyeva\Desktop\12 Lessons\1.what-is-a-manager-2276096_final-5bdb3aa0c9e77c00518537b5.web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AutoShape 4" descr="C:\Users\n.valiyeva\Desktop\12 Lessons\1.what-is-a-manager-2276096_final-5bdb3aa0c9e77c00518537b5.webp"/>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6" descr="C:\Users\n.valiyeva\Desktop\12 Lessons\1.what-is-a-manager-2276096_final-5bdb3aa0c9e77c00518537b5.webp"/>
          <p:cNvSpPr>
            <a:spLocks noChangeAspect="1" noChangeArrowheads="1"/>
          </p:cNvSpPr>
          <p:nvPr/>
        </p:nvSpPr>
        <p:spPr bwMode="auto">
          <a:xfrm>
            <a:off x="4995228" y="255809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8" descr="C:\Users\n.valiyeva\Desktop\12 Lessons\1.what-is-a-manager-2276096_final-5bdb3aa0c9e77c00518537b5.webp"/>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graphicFrame>
        <p:nvGraphicFramePr>
          <p:cNvPr id="8" name="Таблица 7"/>
          <p:cNvGraphicFramePr>
            <a:graphicFrameLocks noGrp="1"/>
          </p:cNvGraphicFramePr>
          <p:nvPr>
            <p:extLst>
              <p:ext uri="{D42A27DB-BD31-4B8C-83A1-F6EECF244321}">
                <p14:modId xmlns:p14="http://schemas.microsoft.com/office/powerpoint/2010/main" val="2454158960"/>
              </p:ext>
            </p:extLst>
          </p:nvPr>
        </p:nvGraphicFramePr>
        <p:xfrm>
          <a:off x="460375" y="1357340"/>
          <a:ext cx="10139446" cy="4663440"/>
        </p:xfrm>
        <a:graphic>
          <a:graphicData uri="http://schemas.openxmlformats.org/drawingml/2006/table">
            <a:tbl>
              <a:tblPr firstRow="1" bandRow="1">
                <a:tableStyleId>{5C22544A-7EE6-4342-B048-85BDC9FD1C3A}</a:tableStyleId>
              </a:tblPr>
              <a:tblGrid>
                <a:gridCol w="1645151">
                  <a:extLst>
                    <a:ext uri="{9D8B030D-6E8A-4147-A177-3AD203B41FA5}">
                      <a16:colId xmlns:a16="http://schemas.microsoft.com/office/drawing/2014/main" val="4232630302"/>
                    </a:ext>
                  </a:extLst>
                </a:gridCol>
                <a:gridCol w="4673719">
                  <a:extLst>
                    <a:ext uri="{9D8B030D-6E8A-4147-A177-3AD203B41FA5}">
                      <a16:colId xmlns:a16="http://schemas.microsoft.com/office/drawing/2014/main" val="3305845299"/>
                    </a:ext>
                  </a:extLst>
                </a:gridCol>
                <a:gridCol w="1910288">
                  <a:extLst>
                    <a:ext uri="{9D8B030D-6E8A-4147-A177-3AD203B41FA5}">
                      <a16:colId xmlns:a16="http://schemas.microsoft.com/office/drawing/2014/main" val="449557065"/>
                    </a:ext>
                  </a:extLst>
                </a:gridCol>
                <a:gridCol w="1910288">
                  <a:extLst>
                    <a:ext uri="{9D8B030D-6E8A-4147-A177-3AD203B41FA5}">
                      <a16:colId xmlns:a16="http://schemas.microsoft.com/office/drawing/2014/main" val="133530739"/>
                    </a:ext>
                  </a:extLst>
                </a:gridCol>
              </a:tblGrid>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dirty="0" smtClean="0">
                          <a:solidFill>
                            <a:schemeClr val="tx1"/>
                          </a:solidFill>
                          <a:latin typeface="Times New Roman" panose="02020603050405020304" pitchFamily="18" charset="0"/>
                          <a:cs typeface="Times New Roman" panose="02020603050405020304" pitchFamily="18" charset="0"/>
                        </a:rPr>
                        <a:t>University course</a:t>
                      </a:r>
                      <a:endParaRPr lang="ru-RU" sz="2400" dirty="0" smtClean="0">
                        <a:solidFill>
                          <a:schemeClr val="tx1"/>
                        </a:solidFill>
                        <a:latin typeface="Times New Roman" panose="02020603050405020304" pitchFamily="18" charset="0"/>
                        <a:cs typeface="Times New Roman" panose="02020603050405020304" pitchFamily="18" charset="0"/>
                      </a:endParaRPr>
                    </a:p>
                    <a:p>
                      <a:endParaRPr lang="ru-RU" sz="24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dirty="0" smtClean="0">
                          <a:solidFill>
                            <a:schemeClr val="tx1"/>
                          </a:solidFill>
                          <a:latin typeface="Times New Roman" panose="02020603050405020304" pitchFamily="18" charset="0"/>
                          <a:cs typeface="Times New Roman" panose="02020603050405020304" pitchFamily="18" charset="0"/>
                        </a:rPr>
                        <a:t>Degrees </a:t>
                      </a:r>
                      <a:endParaRPr lang="ru-RU" sz="2400" dirty="0" smtClean="0">
                        <a:solidFill>
                          <a:schemeClr val="tx1"/>
                        </a:solidFill>
                        <a:latin typeface="Times New Roman" panose="02020603050405020304" pitchFamily="18" charset="0"/>
                        <a:cs typeface="Times New Roman" panose="02020603050405020304" pitchFamily="18" charset="0"/>
                      </a:endParaRPr>
                    </a:p>
                    <a:p>
                      <a:endParaRPr lang="ru-RU" sz="24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dirty="0" err="1" smtClean="0">
                          <a:solidFill>
                            <a:schemeClr val="tx1"/>
                          </a:solidFill>
                          <a:latin typeface="Times New Roman" panose="02020603050405020304" pitchFamily="18" charset="0"/>
                          <a:cs typeface="Times New Roman" panose="02020603050405020304" pitchFamily="18" charset="0"/>
                        </a:rPr>
                        <a:t>AmE</a:t>
                      </a:r>
                      <a:r>
                        <a:rPr lang="en-US" sz="2400" dirty="0" smtClean="0">
                          <a:solidFill>
                            <a:schemeClr val="tx1"/>
                          </a:solidFill>
                          <a:latin typeface="Times New Roman" panose="02020603050405020304" pitchFamily="18" charset="0"/>
                          <a:cs typeface="Times New Roman" panose="02020603050405020304" pitchFamily="18" charset="0"/>
                        </a:rPr>
                        <a:t> abbreviation</a:t>
                      </a:r>
                      <a:endParaRPr lang="ru-RU" sz="2400" dirty="0" smtClean="0">
                        <a:solidFill>
                          <a:schemeClr val="tx1"/>
                        </a:solidFill>
                        <a:latin typeface="Times New Roman" panose="02020603050405020304" pitchFamily="18" charset="0"/>
                        <a:cs typeface="Times New Roman" panose="02020603050405020304" pitchFamily="18" charset="0"/>
                      </a:endParaRPr>
                    </a:p>
                    <a:p>
                      <a:endParaRPr lang="ru-RU" sz="24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dirty="0" err="1" smtClean="0">
                          <a:solidFill>
                            <a:schemeClr val="tx1"/>
                          </a:solidFill>
                          <a:latin typeface="Times New Roman" panose="02020603050405020304" pitchFamily="18" charset="0"/>
                          <a:cs typeface="Times New Roman" panose="02020603050405020304" pitchFamily="18" charset="0"/>
                        </a:rPr>
                        <a:t>BrE</a:t>
                      </a:r>
                      <a:r>
                        <a:rPr lang="en-US" sz="2400" dirty="0" smtClean="0">
                          <a:solidFill>
                            <a:schemeClr val="tx1"/>
                          </a:solidFill>
                          <a:latin typeface="Times New Roman" panose="02020603050405020304" pitchFamily="18" charset="0"/>
                          <a:cs typeface="Times New Roman" panose="02020603050405020304" pitchFamily="18" charset="0"/>
                        </a:rPr>
                        <a:t> abbreviation</a:t>
                      </a:r>
                      <a:endParaRPr lang="ru-RU" sz="2400" dirty="0" smtClean="0">
                        <a:solidFill>
                          <a:schemeClr val="tx1"/>
                        </a:solidFill>
                        <a:latin typeface="Times New Roman" panose="02020603050405020304" pitchFamily="18" charset="0"/>
                        <a:cs typeface="Times New Roman" panose="02020603050405020304" pitchFamily="18" charset="0"/>
                      </a:endParaRPr>
                    </a:p>
                    <a:p>
                      <a:endParaRPr lang="ru-RU" sz="240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815990158"/>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dirty="0" smtClean="0">
                          <a:latin typeface="Times New Roman" panose="02020603050405020304" pitchFamily="18" charset="0"/>
                          <a:cs typeface="Times New Roman" panose="02020603050405020304" pitchFamily="18" charset="0"/>
                        </a:rPr>
                        <a:t>three or four years</a:t>
                      </a:r>
                      <a:endParaRPr lang="ru-RU" sz="2400" dirty="0" smtClean="0">
                        <a:latin typeface="Times New Roman" panose="02020603050405020304" pitchFamily="18" charset="0"/>
                        <a:cs typeface="Times New Roman" panose="02020603050405020304" pitchFamily="18" charset="0"/>
                      </a:endParaRPr>
                    </a:p>
                    <a:p>
                      <a:endParaRPr lang="ru-RU" sz="2400" dirty="0">
                        <a:latin typeface="Times New Roman" panose="02020603050405020304" pitchFamily="18"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dirty="0" smtClean="0">
                          <a:latin typeface="Times New Roman" panose="02020603050405020304" pitchFamily="18" charset="0"/>
                          <a:cs typeface="Times New Roman" panose="02020603050405020304" pitchFamily="18" charset="0"/>
                        </a:rPr>
                        <a:t>Bachelor of Arts </a:t>
                      </a:r>
                      <a:endParaRPr lang="ru-RU" sz="2400" dirty="0" smtClean="0">
                        <a:latin typeface="Times New Roman" panose="02020603050405020304" pitchFamily="18"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2400" dirty="0" smtClean="0">
                          <a:latin typeface="Times New Roman" panose="02020603050405020304" pitchFamily="18" charset="0"/>
                          <a:cs typeface="Times New Roman" panose="02020603050405020304" pitchFamily="18" charset="0"/>
                        </a:rPr>
                        <a:t>Bachelor of Science</a:t>
                      </a:r>
                    </a:p>
                    <a:p>
                      <a:endParaRPr lang="ru-RU" sz="2400" dirty="0">
                        <a:latin typeface="Times New Roman" panose="02020603050405020304" pitchFamily="18" charset="0"/>
                        <a:cs typeface="Times New Roman" panose="02020603050405020304"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dirty="0" smtClean="0">
                          <a:latin typeface="Times New Roman" panose="02020603050405020304" pitchFamily="18" charset="0"/>
                          <a:cs typeface="Times New Roman" panose="02020603050405020304" pitchFamily="18" charset="0"/>
                        </a:rPr>
                        <a:t>BA</a:t>
                      </a:r>
                      <a:endParaRPr lang="ru-RU" sz="2400" dirty="0" smtClean="0">
                        <a:latin typeface="Times New Roman" panose="02020603050405020304" pitchFamily="18" charset="0"/>
                        <a:cs typeface="Times New Roman" panose="02020603050405020304" pitchFamily="18"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2400" dirty="0" smtClean="0">
                          <a:latin typeface="Times New Roman" panose="02020603050405020304" pitchFamily="18" charset="0"/>
                          <a:cs typeface="Times New Roman" panose="02020603050405020304" pitchFamily="18" charset="0"/>
                        </a:rPr>
                        <a:t>BS</a:t>
                      </a:r>
                      <a:endParaRPr lang="ru-RU" sz="2400" dirty="0" smtClean="0">
                        <a:latin typeface="Times New Roman" panose="02020603050405020304" pitchFamily="18" charset="0"/>
                        <a:cs typeface="Times New Roman" panose="02020603050405020304" pitchFamily="18" charset="0"/>
                      </a:endParaRPr>
                    </a:p>
                    <a:p>
                      <a:pPr algn="ctr"/>
                      <a:endParaRPr lang="ru-RU" sz="2400" dirty="0">
                        <a:latin typeface="Times New Roman" panose="02020603050405020304" pitchFamily="18" charset="0"/>
                        <a:cs typeface="Times New Roman" panose="02020603050405020304"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dirty="0" smtClean="0">
                          <a:latin typeface="Times New Roman" panose="02020603050405020304" pitchFamily="18" charset="0"/>
                          <a:cs typeface="Times New Roman" panose="02020603050405020304" pitchFamily="18" charset="0"/>
                        </a:rPr>
                        <a:t>BA</a:t>
                      </a:r>
                      <a:endParaRPr lang="ru-RU" sz="2400" dirty="0" smtClean="0">
                        <a:latin typeface="Times New Roman" panose="02020603050405020304" pitchFamily="18" charset="0"/>
                        <a:cs typeface="Times New Roman" panose="02020603050405020304" pitchFamily="18" charset="0"/>
                      </a:endParaRPr>
                    </a:p>
                    <a:p>
                      <a:pPr algn="ctr"/>
                      <a:r>
                        <a:rPr lang="en-US" sz="2400" dirty="0" smtClean="0">
                          <a:latin typeface="Times New Roman" panose="02020603050405020304" pitchFamily="18" charset="0"/>
                          <a:cs typeface="Times New Roman" panose="02020603050405020304" pitchFamily="18" charset="0"/>
                        </a:rPr>
                        <a:t>BSc</a:t>
                      </a:r>
                      <a:endParaRPr lang="ru-RU" sz="2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40435051"/>
                  </a:ext>
                </a:extLst>
              </a:tr>
              <a:tr h="370840">
                <a:tc>
                  <a:txBody>
                    <a:bodyPr/>
                    <a:lstStyle/>
                    <a:p>
                      <a:r>
                        <a:rPr lang="en-US" sz="2400" dirty="0" smtClean="0">
                          <a:latin typeface="Times New Roman" panose="02020603050405020304" pitchFamily="18" charset="0"/>
                          <a:cs typeface="Times New Roman" panose="02020603050405020304" pitchFamily="18" charset="0"/>
                        </a:rPr>
                        <a:t>One more year</a:t>
                      </a:r>
                      <a:endParaRPr lang="ru-RU" sz="2400" dirty="0">
                        <a:latin typeface="Times New Roman" panose="02020603050405020304" pitchFamily="18" charset="0"/>
                        <a:cs typeface="Times New Roman" panose="02020603050405020304" pitchFamily="18" charset="0"/>
                      </a:endParaRPr>
                    </a:p>
                  </a:txBody>
                  <a:tcPr/>
                </a:tc>
                <a:tc>
                  <a:txBody>
                    <a:bodyPr/>
                    <a:lstStyle/>
                    <a:p>
                      <a:r>
                        <a:rPr lang="en-US" sz="2400" dirty="0" smtClean="0">
                          <a:latin typeface="Times New Roman" panose="02020603050405020304" pitchFamily="18" charset="0"/>
                          <a:cs typeface="Times New Roman" panose="02020603050405020304" pitchFamily="18" charset="0"/>
                        </a:rPr>
                        <a:t>Master of Arts</a:t>
                      </a:r>
                    </a:p>
                    <a:p>
                      <a:r>
                        <a:rPr lang="en-US" sz="2400" dirty="0" smtClean="0">
                          <a:latin typeface="Times New Roman" panose="02020603050405020304" pitchFamily="18" charset="0"/>
                          <a:cs typeface="Times New Roman" panose="02020603050405020304" pitchFamily="18" charset="0"/>
                        </a:rPr>
                        <a:t>Master of Science</a:t>
                      </a:r>
                    </a:p>
                    <a:p>
                      <a:r>
                        <a:rPr lang="en-US" sz="2400" dirty="0" smtClean="0">
                          <a:latin typeface="Times New Roman" panose="02020603050405020304" pitchFamily="18" charset="0"/>
                          <a:cs typeface="Times New Roman" panose="02020603050405020304" pitchFamily="18" charset="0"/>
                        </a:rPr>
                        <a:t>Master of Business Administration</a:t>
                      </a:r>
                    </a:p>
                    <a:p>
                      <a:r>
                        <a:rPr lang="en-US" sz="2400" dirty="0" smtClean="0">
                          <a:latin typeface="Times New Roman" panose="02020603050405020304" pitchFamily="18" charset="0"/>
                          <a:cs typeface="Times New Roman" panose="02020603050405020304" pitchFamily="18" charset="0"/>
                        </a:rPr>
                        <a:t>These are all Master's or postgraduate degrees. </a:t>
                      </a:r>
                    </a:p>
                    <a:p>
                      <a:endParaRPr lang="ru-RU" sz="2400" dirty="0">
                        <a:latin typeface="Times New Roman" panose="02020603050405020304" pitchFamily="18" charset="0"/>
                        <a:cs typeface="Times New Roman" panose="02020603050405020304" pitchFamily="18" charset="0"/>
                      </a:endParaRPr>
                    </a:p>
                  </a:txBody>
                  <a:tcPr/>
                </a:tc>
                <a:tc>
                  <a:txBody>
                    <a:bodyPr/>
                    <a:lstStyle/>
                    <a:p>
                      <a:pPr algn="ctr"/>
                      <a:r>
                        <a:rPr lang="en-US" sz="2400" dirty="0" smtClean="0">
                          <a:latin typeface="Times New Roman" panose="02020603050405020304" pitchFamily="18" charset="0"/>
                          <a:cs typeface="Times New Roman" panose="02020603050405020304" pitchFamily="18" charset="0"/>
                        </a:rPr>
                        <a:t>MA</a:t>
                      </a:r>
                    </a:p>
                    <a:p>
                      <a:pPr algn="ctr"/>
                      <a:r>
                        <a:rPr lang="en-US" sz="2400" dirty="0" smtClean="0">
                          <a:latin typeface="Times New Roman" panose="02020603050405020304" pitchFamily="18" charset="0"/>
                          <a:cs typeface="Times New Roman" panose="02020603050405020304" pitchFamily="18" charset="0"/>
                        </a:rPr>
                        <a:t>MS</a:t>
                      </a:r>
                    </a:p>
                    <a:p>
                      <a:pPr algn="ctr"/>
                      <a:r>
                        <a:rPr lang="en-US" sz="2400" dirty="0" smtClean="0">
                          <a:latin typeface="Times New Roman" panose="02020603050405020304" pitchFamily="18" charset="0"/>
                          <a:cs typeface="Times New Roman" panose="02020603050405020304" pitchFamily="18" charset="0"/>
                        </a:rPr>
                        <a:t>MBA</a:t>
                      </a:r>
                      <a:endParaRPr lang="ru-RU" sz="2400" dirty="0">
                        <a:latin typeface="Times New Roman" panose="02020603050405020304" pitchFamily="18" charset="0"/>
                        <a:cs typeface="Times New Roman" panose="02020603050405020304" pitchFamily="18" charset="0"/>
                      </a:endParaRPr>
                    </a:p>
                  </a:txBody>
                  <a:tcPr/>
                </a:tc>
                <a:tc>
                  <a:txBody>
                    <a:bodyPr/>
                    <a:lstStyle/>
                    <a:p>
                      <a:pPr algn="ctr"/>
                      <a:r>
                        <a:rPr lang="en-US" sz="2400" dirty="0" smtClean="0">
                          <a:latin typeface="Times New Roman" panose="02020603050405020304" pitchFamily="18" charset="0"/>
                          <a:cs typeface="Times New Roman" panose="02020603050405020304" pitchFamily="18" charset="0"/>
                        </a:rPr>
                        <a:t>MA</a:t>
                      </a:r>
                    </a:p>
                    <a:p>
                      <a:pPr algn="ctr"/>
                      <a:r>
                        <a:rPr lang="en-US" sz="2400" dirty="0" smtClean="0">
                          <a:latin typeface="Times New Roman" panose="02020603050405020304" pitchFamily="18" charset="0"/>
                          <a:cs typeface="Times New Roman" panose="02020603050405020304" pitchFamily="18" charset="0"/>
                        </a:rPr>
                        <a:t>MSc</a:t>
                      </a:r>
                    </a:p>
                    <a:p>
                      <a:pPr algn="ctr"/>
                      <a:r>
                        <a:rPr lang="en-US" sz="2400" dirty="0" smtClean="0">
                          <a:latin typeface="Times New Roman" panose="02020603050405020304" pitchFamily="18" charset="0"/>
                          <a:cs typeface="Times New Roman" panose="02020603050405020304" pitchFamily="18" charset="0"/>
                        </a:rPr>
                        <a:t>MBA</a:t>
                      </a:r>
                      <a:endParaRPr lang="ru-RU" sz="2400" dirty="0" smtClean="0">
                        <a:latin typeface="Times New Roman" panose="02020603050405020304" pitchFamily="18" charset="0"/>
                        <a:cs typeface="Times New Roman" panose="02020603050405020304" pitchFamily="18" charset="0"/>
                      </a:endParaRPr>
                    </a:p>
                    <a:p>
                      <a:pPr algn="ctr"/>
                      <a:endParaRPr lang="ru-RU" sz="2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048583699"/>
                  </a:ext>
                </a:extLst>
              </a:tr>
            </a:tbl>
          </a:graphicData>
        </a:graphic>
      </p:graphicFrame>
    </p:spTree>
    <p:extLst>
      <p:ext uri="{BB962C8B-B14F-4D97-AF65-F5344CB8AC3E}">
        <p14:creationId xmlns:p14="http://schemas.microsoft.com/office/powerpoint/2010/main" val="36954864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cdn.business2community.com/wp-content/uploads/2014/07/Skil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13040" y="2479040"/>
            <a:ext cx="6858000" cy="1899920"/>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41306" y="108908"/>
            <a:ext cx="711200" cy="712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utoShape 2" descr="C:\Users\n.valiyeva\Desktop\12 Lessons\1.what-is-a-manager-2276096_final-5bdb3aa0c9e77c00518537b5.web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AutoShape 4" descr="C:\Users\n.valiyeva\Desktop\12 Lessons\1.what-is-a-manager-2276096_final-5bdb3aa0c9e77c00518537b5.webp"/>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6" descr="C:\Users\n.valiyeva\Desktop\12 Lessons\1.what-is-a-manager-2276096_final-5bdb3aa0c9e77c00518537b5.webp"/>
          <p:cNvSpPr>
            <a:spLocks noChangeAspect="1" noChangeArrowheads="1"/>
          </p:cNvSpPr>
          <p:nvPr/>
        </p:nvSpPr>
        <p:spPr bwMode="auto">
          <a:xfrm>
            <a:off x="4995228" y="255809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8" descr="C:\Users\n.valiyeva\Desktop\12 Lessons\1.what-is-a-manager-2276096_final-5bdb3aa0c9e77c00518537b5.webp"/>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Прямоугольник 5"/>
          <p:cNvSpPr/>
          <p:nvPr/>
        </p:nvSpPr>
        <p:spPr>
          <a:xfrm>
            <a:off x="1232908" y="866135"/>
            <a:ext cx="1685077" cy="584775"/>
          </a:xfrm>
          <a:prstGeom prst="rect">
            <a:avLst/>
          </a:prstGeom>
        </p:spPr>
        <p:txBody>
          <a:bodyPr wrap="none">
            <a:spAutoFit/>
          </a:bodyPr>
          <a:lstStyle/>
          <a:p>
            <a:r>
              <a:rPr lang="en-US" sz="3200" dirty="0">
                <a:latin typeface="Times New Roman" panose="02020603050405020304" pitchFamily="18" charset="0"/>
                <a:cs typeface="Times New Roman" panose="02020603050405020304" pitchFamily="18" charset="0"/>
              </a:rPr>
              <a:t>Training </a:t>
            </a:r>
            <a:endParaRPr lang="ru-RU" sz="3200" dirty="0">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4331367" y="1471206"/>
            <a:ext cx="6259664" cy="4154984"/>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Training</a:t>
            </a:r>
            <a:r>
              <a:rPr lang="en-US" sz="2400" dirty="0">
                <a:latin typeface="Times New Roman" panose="02020603050405020304" pitchFamily="18" charset="0"/>
                <a:cs typeface="Times New Roman" panose="02020603050405020304" pitchFamily="18" charset="0"/>
              </a:rPr>
              <a:t> is teaching or learning for a specific job. For example, you </a:t>
            </a:r>
            <a:r>
              <a:rPr lang="en-US" sz="2400" dirty="0" smtClean="0">
                <a:latin typeface="Times New Roman" panose="02020603050405020304" pitchFamily="18" charset="0"/>
                <a:cs typeface="Times New Roman" panose="02020603050405020304" pitchFamily="18" charset="0"/>
              </a:rPr>
              <a:t>can  </a:t>
            </a:r>
            <a:r>
              <a:rPr lang="en-US" sz="2400" b="1" dirty="0">
                <a:latin typeface="Times New Roman" panose="02020603050405020304" pitchFamily="18" charset="0"/>
                <a:cs typeface="Times New Roman" panose="02020603050405020304" pitchFamily="18" charset="0"/>
              </a:rPr>
              <a:t>train as </a:t>
            </a:r>
            <a:r>
              <a:rPr lang="en-US" sz="2400" dirty="0">
                <a:latin typeface="Times New Roman" panose="02020603050405020304" pitchFamily="18" charset="0"/>
                <a:cs typeface="Times New Roman" panose="02020603050405020304" pitchFamily="18" charset="0"/>
              </a:rPr>
              <a:t>a doctor, an architect, an accountant, an engineer or a lawyer</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You </a:t>
            </a:r>
            <a:r>
              <a:rPr lang="en-US" sz="2400" dirty="0">
                <a:latin typeface="Times New Roman" panose="02020603050405020304" pitchFamily="18" charset="0"/>
                <a:cs typeface="Times New Roman" panose="02020603050405020304" pitchFamily="18" charset="0"/>
              </a:rPr>
              <a:t>can </a:t>
            </a:r>
            <a:r>
              <a:rPr lang="en-US" sz="2400" b="1" dirty="0">
                <a:latin typeface="Times New Roman" panose="02020603050405020304" pitchFamily="18" charset="0"/>
                <a:cs typeface="Times New Roman" panose="02020603050405020304" pitchFamily="18" charset="0"/>
              </a:rPr>
              <a:t>go on a training course </a:t>
            </a:r>
            <a:r>
              <a:rPr lang="en-US" sz="2400" dirty="0">
                <a:latin typeface="Times New Roman" panose="02020603050405020304" pitchFamily="18" charset="0"/>
                <a:cs typeface="Times New Roman" panose="02020603050405020304" pitchFamily="18" charset="0"/>
              </a:rPr>
              <a:t>to gain, </a:t>
            </a:r>
            <a:r>
              <a:rPr lang="en-US" sz="2400" b="1" dirty="0">
                <a:latin typeface="Times New Roman" panose="02020603050405020304" pitchFamily="18" charset="0"/>
                <a:cs typeface="Times New Roman" panose="02020603050405020304" pitchFamily="18" charset="0"/>
              </a:rPr>
              <a:t>get</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or learn </a:t>
            </a:r>
            <a:r>
              <a:rPr lang="en-US" sz="2400" dirty="0">
                <a:latin typeface="Times New Roman" panose="02020603050405020304" pitchFamily="18" charset="0"/>
                <a:cs typeface="Times New Roman" panose="02020603050405020304" pitchFamily="18" charset="0"/>
              </a:rPr>
              <a:t>specific </a:t>
            </a:r>
            <a:r>
              <a:rPr lang="en-US" sz="2400" b="1" dirty="0">
                <a:latin typeface="Times New Roman" panose="02020603050405020304" pitchFamily="18" charset="0"/>
                <a:cs typeface="Times New Roman" panose="02020603050405020304" pitchFamily="18" charset="0"/>
              </a:rPr>
              <a:t>skills</a:t>
            </a:r>
            <a:r>
              <a:rPr lang="en-US" sz="2400" dirty="0">
                <a:latin typeface="Times New Roman" panose="02020603050405020304" pitchFamily="18" charset="0"/>
                <a:cs typeface="Times New Roman" panose="02020603050405020304" pitchFamily="18" charset="0"/>
              </a:rPr>
              <a:t> in </a:t>
            </a:r>
            <a:r>
              <a:rPr lang="en-US" sz="2400" dirty="0" smtClean="0">
                <a:latin typeface="Times New Roman" panose="02020603050405020304" pitchFamily="18" charset="0"/>
                <a:cs typeface="Times New Roman" panose="02020603050405020304" pitchFamily="18" charset="0"/>
              </a:rPr>
              <a:t>computers</a:t>
            </a:r>
            <a:r>
              <a:rPr lang="en-US" sz="2400" dirty="0">
                <a:latin typeface="Times New Roman" panose="02020603050405020304" pitchFamily="18" charset="0"/>
                <a:cs typeface="Times New Roman" panose="02020603050405020304" pitchFamily="18" charset="0"/>
              </a:rPr>
              <a:t>, management and other </a:t>
            </a:r>
            <a:r>
              <a:rPr lang="en-US" sz="2400" b="1" dirty="0">
                <a:latin typeface="Times New Roman" panose="02020603050405020304" pitchFamily="18" charset="0"/>
                <a:cs typeface="Times New Roman" panose="02020603050405020304" pitchFamily="18" charset="0"/>
              </a:rPr>
              <a:t>areas </a:t>
            </a:r>
            <a:r>
              <a:rPr lang="en-US" sz="2400" dirty="0">
                <a:latin typeface="Times New Roman" panose="02020603050405020304" pitchFamily="18" charset="0"/>
                <a:cs typeface="Times New Roman" panose="02020603050405020304" pitchFamily="18" charset="0"/>
              </a:rPr>
              <a:t>- subjects. A lot of people now </a:t>
            </a:r>
          </a:p>
          <a:p>
            <a:r>
              <a:rPr lang="en-US" sz="2400" dirty="0" smtClean="0">
                <a:latin typeface="Times New Roman" panose="02020603050405020304" pitchFamily="18" charset="0"/>
                <a:cs typeface="Times New Roman" panose="02020603050405020304" pitchFamily="18" charset="0"/>
              </a:rPr>
              <a:t>have </a:t>
            </a:r>
            <a:r>
              <a:rPr lang="en-US" sz="2400" b="1" dirty="0">
                <a:latin typeface="Times New Roman" panose="02020603050405020304" pitchFamily="18" charset="0"/>
                <a:cs typeface="Times New Roman" panose="02020603050405020304" pitchFamily="18" charset="0"/>
              </a:rPr>
              <a:t>on-the-job training </a:t>
            </a:r>
            <a:r>
              <a:rPr lang="en-US" sz="2400" dirty="0">
                <a:latin typeface="Times New Roman" panose="02020603050405020304" pitchFamily="18" charset="0"/>
                <a:cs typeface="Times New Roman" panose="02020603050405020304" pitchFamily="18" charset="0"/>
              </a:rPr>
              <a:t>- they go on courses which are organized </a:t>
            </a:r>
            <a:r>
              <a:rPr lang="en-US" sz="2400" dirty="0" smtClean="0">
                <a:latin typeface="Times New Roman" panose="02020603050405020304" pitchFamily="18" charset="0"/>
                <a:cs typeface="Times New Roman" panose="02020603050405020304" pitchFamily="18" charset="0"/>
              </a:rPr>
              <a:t>by </a:t>
            </a:r>
            <a:r>
              <a:rPr lang="en-US" sz="2400" dirty="0">
                <a:latin typeface="Times New Roman" panose="02020603050405020304" pitchFamily="18" charset="0"/>
                <a:cs typeface="Times New Roman" panose="02020603050405020304" pitchFamily="18" charset="0"/>
              </a:rPr>
              <a:t>their company. And they </a:t>
            </a:r>
            <a:r>
              <a:rPr lang="en-US" sz="2400" b="1" dirty="0">
                <a:latin typeface="Times New Roman" panose="02020603050405020304" pitchFamily="18" charset="0"/>
                <a:cs typeface="Times New Roman" panose="02020603050405020304" pitchFamily="18" charset="0"/>
              </a:rPr>
              <a:t>gain experience </a:t>
            </a:r>
            <a:r>
              <a:rPr lang="en-US" sz="2400" dirty="0">
                <a:latin typeface="Times New Roman" panose="02020603050405020304" pitchFamily="18" charset="0"/>
                <a:cs typeface="Times New Roman" panose="02020603050405020304" pitchFamily="18" charset="0"/>
              </a:rPr>
              <a:t>and learn things while they are </a:t>
            </a:r>
            <a:r>
              <a:rPr lang="en-US" sz="2400" dirty="0" smtClean="0">
                <a:latin typeface="Times New Roman" panose="02020603050405020304" pitchFamily="18" charset="0"/>
                <a:cs typeface="Times New Roman" panose="02020603050405020304" pitchFamily="18" charset="0"/>
              </a:rPr>
              <a:t>working</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pic>
        <p:nvPicPr>
          <p:cNvPr id="9" name="Рисунок 8"/>
          <p:cNvPicPr>
            <a:picLocks noChangeAspect="1"/>
          </p:cNvPicPr>
          <p:nvPr/>
        </p:nvPicPr>
        <p:blipFill rotWithShape="1">
          <a:blip r:embed="rId4"/>
          <a:srcRect l="13586" t="17893" r="38095" b="25338"/>
          <a:stretch/>
        </p:blipFill>
        <p:spPr>
          <a:xfrm>
            <a:off x="0" y="1608139"/>
            <a:ext cx="4150895" cy="2743200"/>
          </a:xfrm>
          <a:prstGeom prst="rect">
            <a:avLst/>
          </a:prstGeom>
        </p:spPr>
      </p:pic>
    </p:spTree>
    <p:extLst>
      <p:ext uri="{BB962C8B-B14F-4D97-AF65-F5344CB8AC3E}">
        <p14:creationId xmlns:p14="http://schemas.microsoft.com/office/powerpoint/2010/main" val="20761135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cdn.business2community.com/wp-content/uploads/2014/07/Skil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13040" y="2479040"/>
            <a:ext cx="6858000" cy="1899920"/>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6440" y="127764"/>
            <a:ext cx="711200" cy="712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utoShape 2" descr="C:\Users\n.valiyeva\Desktop\12 Lessons\1.what-is-a-manager-2276096_final-5bdb3aa0c9e77c00518537b5.web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AutoShape 4" descr="C:\Users\n.valiyeva\Desktop\12 Lessons\1.what-is-a-manager-2276096_final-5bdb3aa0c9e77c00518537b5.webp"/>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6" descr="C:\Users\n.valiyeva\Desktop\12 Lessons\1.what-is-a-manager-2276096_final-5bdb3aa0c9e77c00518537b5.webp"/>
          <p:cNvSpPr>
            <a:spLocks noChangeAspect="1" noChangeArrowheads="1"/>
          </p:cNvSpPr>
          <p:nvPr/>
        </p:nvSpPr>
        <p:spPr bwMode="auto">
          <a:xfrm>
            <a:off x="4995228" y="255809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8" descr="C:\Users\n.valiyeva\Desktop\12 Lessons\1.what-is-a-manager-2276096_final-5bdb3aa0c9e77c00518537b5.webp"/>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Прямоугольник 5"/>
          <p:cNvSpPr/>
          <p:nvPr/>
        </p:nvSpPr>
        <p:spPr>
          <a:xfrm>
            <a:off x="1238491" y="1606141"/>
            <a:ext cx="8889357" cy="954107"/>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Think of your job or one you would like. Are qualifications needed? Is training important? </a:t>
            </a:r>
            <a:r>
              <a:rPr lang="en-US" sz="2800" dirty="0" smtClean="0">
                <a:latin typeface="Times New Roman" panose="02020603050405020304" pitchFamily="18" charset="0"/>
                <a:cs typeface="Times New Roman" panose="02020603050405020304" pitchFamily="18" charset="0"/>
              </a:rPr>
              <a:t>Explain why.</a:t>
            </a:r>
            <a:endParaRPr lang="ru-RU" sz="28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3748075" y="389294"/>
            <a:ext cx="3507130" cy="646331"/>
          </a:xfrm>
          <a:prstGeom prst="rect">
            <a:avLst/>
          </a:prstGeom>
          <a:noFill/>
        </p:spPr>
        <p:txBody>
          <a:bodyPr wrap="square" rtlCol="0">
            <a:spAutoFit/>
          </a:bodyPr>
          <a:lstStyle/>
          <a:p>
            <a:r>
              <a:rPr lang="en-US" sz="3600" dirty="0" smtClean="0">
                <a:latin typeface="Times New Roman" panose="02020603050405020304" pitchFamily="18" charset="0"/>
                <a:cs typeface="Times New Roman" panose="02020603050405020304" pitchFamily="18" charset="0"/>
              </a:rPr>
              <a:t>Questions to you</a:t>
            </a: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20524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cdn.business2community.com/wp-content/uploads/2014/07/Skil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13040" y="2479040"/>
            <a:ext cx="6858000" cy="1899920"/>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6440" y="127764"/>
            <a:ext cx="711200" cy="712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utoShape 2" descr="C:\Users\n.valiyeva\Desktop\12 Lessons\1.what-is-a-manager-2276096_final-5bdb3aa0c9e77c00518537b5.web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AutoShape 4" descr="C:\Users\n.valiyeva\Desktop\12 Lessons\1.what-is-a-manager-2276096_final-5bdb3aa0c9e77c00518537b5.webp"/>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6" descr="C:\Users\n.valiyeva\Desktop\12 Lessons\1.what-is-a-manager-2276096_final-5bdb3aa0c9e77c00518537b5.webp"/>
          <p:cNvSpPr>
            <a:spLocks noChangeAspect="1" noChangeArrowheads="1"/>
          </p:cNvSpPr>
          <p:nvPr/>
        </p:nvSpPr>
        <p:spPr bwMode="auto">
          <a:xfrm>
            <a:off x="4995228" y="255809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8" descr="C:\Users\n.valiyeva\Desktop\12 Lessons\1.what-is-a-manager-2276096_final-5bdb3aa0c9e77c00518537b5.webp"/>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Прямоугольник 5"/>
          <p:cNvSpPr/>
          <p:nvPr/>
        </p:nvSpPr>
        <p:spPr>
          <a:xfrm>
            <a:off x="765175" y="665271"/>
            <a:ext cx="8889357" cy="4154984"/>
          </a:xfrm>
          <a:prstGeom prst="rect">
            <a:avLst/>
          </a:prstGeom>
        </p:spPr>
        <p:txBody>
          <a:bodyPr wrap="square">
            <a:spAutoFit/>
          </a:bodyPr>
          <a:lstStyle/>
          <a:p>
            <a:r>
              <a:rPr lang="en-US" sz="2400" dirty="0" smtClean="0">
                <a:latin typeface="Times New Roman" panose="02020603050405020304" pitchFamily="18" charset="0"/>
                <a:cs typeface="Times New Roman" panose="02020603050405020304" pitchFamily="18" charset="0"/>
              </a:rPr>
              <a:t>When </a:t>
            </a:r>
            <a:r>
              <a:rPr lang="en-US" sz="2400" dirty="0">
                <a:latin typeface="Times New Roman" panose="02020603050405020304" pitchFamily="18" charset="0"/>
                <a:cs typeface="Times New Roman" panose="02020603050405020304" pitchFamily="18" charset="0"/>
              </a:rPr>
              <a:t>there are people together in a room with a trainer, the training is </a:t>
            </a:r>
            <a:r>
              <a:rPr lang="en-US" sz="2400" b="1" dirty="0">
                <a:latin typeface="Times New Roman" panose="02020603050405020304" pitchFamily="18" charset="0"/>
                <a:cs typeface="Times New Roman" panose="02020603050405020304" pitchFamily="18" charset="0"/>
              </a:rPr>
              <a:t>face-to-face</a:t>
            </a:r>
            <a:r>
              <a:rPr lang="en-US" sz="2400" dirty="0">
                <a:latin typeface="Times New Roman" panose="02020603050405020304" pitchFamily="18" charset="0"/>
                <a:cs typeface="Times New Roman" panose="02020603050405020304" pitchFamily="18" charset="0"/>
              </a:rPr>
              <a:t>. But you can do more and more courses </a:t>
            </a:r>
            <a:r>
              <a:rPr lang="en-US" sz="2400" b="1" dirty="0">
                <a:latin typeface="Times New Roman" panose="02020603050405020304" pitchFamily="18" charset="0"/>
                <a:cs typeface="Times New Roman" panose="02020603050405020304" pitchFamily="18" charset="0"/>
              </a:rPr>
              <a:t>at a distance </a:t>
            </a:r>
            <a:r>
              <a:rPr lang="en-US" sz="2400" dirty="0">
                <a:latin typeface="Times New Roman" panose="02020603050405020304" pitchFamily="18" charset="0"/>
                <a:cs typeface="Times New Roman" panose="02020603050405020304" pitchFamily="18" charset="0"/>
              </a:rPr>
              <a:t>- for example, you can get a degree with </a:t>
            </a:r>
            <a:r>
              <a:rPr lang="en-US" sz="2400" b="1" dirty="0">
                <a:latin typeface="Times New Roman" panose="02020603050405020304" pitchFamily="18" charset="0"/>
                <a:cs typeface="Times New Roman" panose="02020603050405020304" pitchFamily="18" charset="0"/>
              </a:rPr>
              <a:t>distance learning </a:t>
            </a:r>
            <a:r>
              <a:rPr lang="en-US" sz="2400" dirty="0">
                <a:latin typeface="Times New Roman" panose="02020603050405020304" pitchFamily="18" charset="0"/>
                <a:cs typeface="Times New Roman" panose="02020603050405020304" pitchFamily="18" charset="0"/>
              </a:rPr>
              <a:t>by studying </a:t>
            </a:r>
            <a:r>
              <a:rPr lang="en-US" sz="2400" b="1" dirty="0">
                <a:latin typeface="Times New Roman" panose="02020603050405020304" pitchFamily="18" charset="0"/>
                <a:cs typeface="Times New Roman" panose="02020603050405020304" pitchFamily="18" charset="0"/>
              </a:rPr>
              <a:t>online</a:t>
            </a:r>
            <a:r>
              <a:rPr lang="en-US" sz="2400" dirty="0">
                <a:latin typeface="Times New Roman" panose="02020603050405020304" pitchFamily="18" charset="0"/>
                <a:cs typeface="Times New Roman" panose="02020603050405020304" pitchFamily="18" charset="0"/>
              </a:rPr>
              <a:t>. You don't have to go to the university: you study </a:t>
            </a:r>
            <a:r>
              <a:rPr lang="en-US" sz="2400" b="1" dirty="0">
                <a:latin typeface="Times New Roman" panose="02020603050405020304" pitchFamily="18" charset="0"/>
                <a:cs typeface="Times New Roman" panose="02020603050405020304" pitchFamily="18" charset="0"/>
              </a:rPr>
              <a:t>on the Internet.</a:t>
            </a:r>
            <a:r>
              <a:rPr lang="en-US" sz="2400" dirty="0">
                <a:latin typeface="Times New Roman" panose="02020603050405020304" pitchFamily="18" charset="0"/>
                <a:cs typeface="Times New Roman" panose="02020603050405020304" pitchFamily="18" charset="0"/>
              </a:rPr>
              <a:t> This is e-learning </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electronic learning</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On the Internet, you can: </a:t>
            </a:r>
            <a:endParaRPr lang="ru-RU"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download materials </a:t>
            </a:r>
            <a:r>
              <a:rPr lang="en-US" sz="2400" dirty="0">
                <a:latin typeface="Times New Roman" panose="02020603050405020304" pitchFamily="18" charset="0"/>
                <a:cs typeface="Times New Roman" panose="02020603050405020304" pitchFamily="18" charset="0"/>
              </a:rPr>
              <a:t>to your computer and </a:t>
            </a:r>
            <a:r>
              <a:rPr lang="en-US" sz="2400" b="1" dirty="0">
                <a:latin typeface="Times New Roman" panose="02020603050405020304" pitchFamily="18" charset="0"/>
                <a:cs typeface="Times New Roman" panose="02020603050405020304" pitchFamily="18" charset="0"/>
              </a:rPr>
              <a:t>upload assignments </a:t>
            </a:r>
            <a:r>
              <a:rPr lang="en-US" sz="2400" dirty="0">
                <a:latin typeface="Times New Roman" panose="02020603050405020304" pitchFamily="18" charset="0"/>
                <a:cs typeface="Times New Roman" panose="02020603050405020304" pitchFamily="18" charset="0"/>
              </a:rPr>
              <a:t>- written work - that you have done for your </a:t>
            </a:r>
            <a:r>
              <a:rPr lang="en-US" sz="2400" b="1" dirty="0">
                <a:latin typeface="Times New Roman" panose="02020603050405020304" pitchFamily="18" charset="0"/>
                <a:cs typeface="Times New Roman" panose="02020603050405020304" pitchFamily="18" charset="0"/>
              </a:rPr>
              <a:t>tutor</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teacher - to read. You can do this </a:t>
            </a:r>
            <a:r>
              <a:rPr lang="en-US" sz="2400" b="1" dirty="0">
                <a:latin typeface="Times New Roman" panose="02020603050405020304" pitchFamily="18" charset="0"/>
                <a:cs typeface="Times New Roman" panose="02020603050405020304" pitchFamily="18" charset="0"/>
              </a:rPr>
              <a:t>by email</a:t>
            </a:r>
            <a:r>
              <a:rPr lang="en-US" sz="2400" dirty="0">
                <a:latin typeface="Times New Roman" panose="02020603050405020304" pitchFamily="18" charset="0"/>
                <a:cs typeface="Times New Roman" panose="02020603050405020304" pitchFamily="18" charset="0"/>
              </a:rPr>
              <a:t>, for example. </a:t>
            </a:r>
            <a:endParaRPr lang="ru-RU"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watch and listen to </a:t>
            </a:r>
            <a:r>
              <a:rPr lang="en-US" sz="2400" b="1" dirty="0">
                <a:latin typeface="Times New Roman" panose="02020603050405020304" pitchFamily="18" charset="0"/>
                <a:cs typeface="Times New Roman" panose="02020603050405020304" pitchFamily="18" charset="0"/>
              </a:rPr>
              <a:t>lectures</a:t>
            </a:r>
            <a:r>
              <a:rPr lang="en-US" sz="2400" dirty="0">
                <a:latin typeface="Times New Roman" panose="02020603050405020304" pitchFamily="18" charset="0"/>
                <a:cs typeface="Times New Roman" panose="02020603050405020304" pitchFamily="18" charset="0"/>
              </a:rPr>
              <a:t> • talk to your tutor </a:t>
            </a:r>
            <a:r>
              <a:rPr lang="en-US" sz="2400" b="1" dirty="0">
                <a:latin typeface="Times New Roman" panose="02020603050405020304" pitchFamily="18" charset="0"/>
                <a:cs typeface="Times New Roman" panose="02020603050405020304" pitchFamily="18" charset="0"/>
              </a:rPr>
              <a:t>via</a:t>
            </a:r>
            <a:r>
              <a:rPr lang="en-US" sz="2400" dirty="0">
                <a:latin typeface="Times New Roman" panose="02020603050405020304" pitchFamily="18" charset="0"/>
                <a:cs typeface="Times New Roman" panose="02020603050405020304" pitchFamily="18" charset="0"/>
              </a:rPr>
              <a:t> - with - a </a:t>
            </a:r>
            <a:r>
              <a:rPr lang="en-US" sz="2400" b="1" dirty="0">
                <a:latin typeface="Times New Roman" panose="02020603050405020304" pitchFamily="18" charset="0"/>
                <a:cs typeface="Times New Roman" panose="02020603050405020304" pitchFamily="18" charset="0"/>
              </a:rPr>
              <a:t>webcam</a:t>
            </a:r>
            <a:endParaRPr lang="ru-RU" sz="24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4176338" y="-22929"/>
            <a:ext cx="3507130" cy="646331"/>
          </a:xfrm>
          <a:prstGeom prst="rect">
            <a:avLst/>
          </a:prstGeom>
          <a:noFill/>
        </p:spPr>
        <p:txBody>
          <a:bodyPr wrap="square" rtlCol="0">
            <a:spAutoFit/>
          </a:bodyPr>
          <a:lstStyle/>
          <a:p>
            <a:r>
              <a:rPr lang="en-US" sz="3600" dirty="0" smtClean="0">
                <a:latin typeface="Times New Roman" panose="02020603050405020304" pitchFamily="18" charset="0"/>
                <a:cs typeface="Times New Roman" panose="02020603050405020304" pitchFamily="18" charset="0"/>
              </a:rPr>
              <a:t>E-learning</a:t>
            </a:r>
            <a:endParaRPr lang="ru-RU" sz="3600" dirty="0">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4390664" y="4919008"/>
            <a:ext cx="6096000" cy="1938992"/>
          </a:xfrm>
          <a:prstGeom prst="rect">
            <a:avLst/>
          </a:prstGeom>
        </p:spPr>
        <p:txBody>
          <a:bodyPr>
            <a:spAutoFit/>
          </a:bodyPr>
          <a:lstStyle/>
          <a:p>
            <a:r>
              <a:rPr lang="en-US" sz="2400" b="1" dirty="0">
                <a:latin typeface="Times New Roman" panose="02020603050405020304" pitchFamily="18" charset="0"/>
                <a:cs typeface="Times New Roman" panose="02020603050405020304" pitchFamily="18" charset="0"/>
              </a:rPr>
              <a:t>Teachers</a:t>
            </a:r>
            <a:r>
              <a:rPr lang="en-US" sz="2400" dirty="0">
                <a:latin typeface="Times New Roman" panose="02020603050405020304" pitchFamily="18" charset="0"/>
                <a:cs typeface="Times New Roman" panose="02020603050405020304" pitchFamily="18" charset="0"/>
              </a:rPr>
              <a:t> typically work in schools. Lecturers work in universities, giving lectures to large numbers of students. </a:t>
            </a:r>
            <a:r>
              <a:rPr lang="en-US" sz="2400" b="1" dirty="0">
                <a:latin typeface="Times New Roman" panose="02020603050405020304" pitchFamily="18" charset="0"/>
                <a:cs typeface="Times New Roman" panose="02020603050405020304" pitchFamily="18" charset="0"/>
              </a:rPr>
              <a:t>Tutors</a:t>
            </a:r>
            <a:r>
              <a:rPr lang="en-US" sz="2400" dirty="0">
                <a:latin typeface="Times New Roman" panose="02020603050405020304" pitchFamily="18" charset="0"/>
                <a:cs typeface="Times New Roman" panose="02020603050405020304" pitchFamily="18" charset="0"/>
              </a:rPr>
              <a:t> work in one-to-one situations, like online learning. </a:t>
            </a:r>
            <a:r>
              <a:rPr lang="en-US" sz="2400" b="1" dirty="0">
                <a:latin typeface="Times New Roman" panose="02020603050405020304" pitchFamily="18" charset="0"/>
                <a:cs typeface="Times New Roman" panose="02020603050405020304" pitchFamily="18" charset="0"/>
              </a:rPr>
              <a:t>Trainers</a:t>
            </a:r>
            <a:r>
              <a:rPr lang="en-US" sz="2400" dirty="0">
                <a:latin typeface="Times New Roman" panose="02020603050405020304" pitchFamily="18" charset="0"/>
                <a:cs typeface="Times New Roman" panose="02020603050405020304" pitchFamily="18" charset="0"/>
              </a:rPr>
              <a:t> work in companies.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04102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cdn.business2community.com/wp-content/uploads/2014/07/Skil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13040" y="2479040"/>
            <a:ext cx="6858000" cy="1899920"/>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6440" y="108908"/>
            <a:ext cx="711200" cy="712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utoShape 2" descr="C:\Users\n.valiyeva\Desktop\12 Lessons\1.what-is-a-manager-2276096_final-5bdb3aa0c9e77c00518537b5.web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AutoShape 4" descr="C:\Users\n.valiyeva\Desktop\12 Lessons\1.what-is-a-manager-2276096_final-5bdb3aa0c9e77c00518537b5.webp"/>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6" descr="C:\Users\n.valiyeva\Desktop\12 Lessons\1.what-is-a-manager-2276096_final-5bdb3aa0c9e77c00518537b5.webp"/>
          <p:cNvSpPr>
            <a:spLocks noChangeAspect="1" noChangeArrowheads="1"/>
          </p:cNvSpPr>
          <p:nvPr/>
        </p:nvSpPr>
        <p:spPr bwMode="auto">
          <a:xfrm>
            <a:off x="4995228" y="255809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8" descr="C:\Users\n.valiyeva\Desktop\12 Lessons\1.what-is-a-manager-2276096_final-5bdb3aa0c9e77c00518537b5.webp"/>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8" name="Рисунок 7"/>
          <p:cNvPicPr>
            <a:picLocks noChangeAspect="1"/>
          </p:cNvPicPr>
          <p:nvPr/>
        </p:nvPicPr>
        <p:blipFill rotWithShape="1">
          <a:blip r:embed="rId4"/>
          <a:srcRect l="20165" t="16107" r="20134" b="12794"/>
          <a:stretch/>
        </p:blipFill>
        <p:spPr>
          <a:xfrm>
            <a:off x="1069974" y="288996"/>
            <a:ext cx="9374505" cy="6280008"/>
          </a:xfrm>
          <a:prstGeom prst="rect">
            <a:avLst/>
          </a:prstGeom>
        </p:spPr>
      </p:pic>
    </p:spTree>
    <p:extLst>
      <p:ext uri="{BB962C8B-B14F-4D97-AF65-F5344CB8AC3E}">
        <p14:creationId xmlns:p14="http://schemas.microsoft.com/office/powerpoint/2010/main" val="36408945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cdn.business2community.com/wp-content/uploads/2014/07/Skil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13040" y="2479040"/>
            <a:ext cx="6858000" cy="1899920"/>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44200" y="71120"/>
            <a:ext cx="711200" cy="712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619760" y="71120"/>
            <a:ext cx="10099040" cy="6370975"/>
          </a:xfrm>
          <a:prstGeom prst="rect">
            <a:avLst/>
          </a:prstGeom>
        </p:spPr>
        <p:txBody>
          <a:bodyPr wrap="square">
            <a:spAutoFit/>
          </a:bodyPr>
          <a:lstStyle/>
          <a:p>
            <a:r>
              <a:rPr lang="en-US" sz="2800" b="1" dirty="0">
                <a:solidFill>
                  <a:srgbClr val="222222"/>
                </a:solidFill>
                <a:latin typeface="Times New Roman" panose="02020603050405020304" pitchFamily="18" charset="0"/>
                <a:cs typeface="Times New Roman" panose="02020603050405020304" pitchFamily="18" charset="0"/>
              </a:rPr>
              <a:t>Essential Skills of the Manager</a:t>
            </a:r>
          </a:p>
          <a:p>
            <a:r>
              <a:rPr lang="en-US" sz="2400" dirty="0">
                <a:solidFill>
                  <a:srgbClr val="222222"/>
                </a:solidFill>
                <a:latin typeface="Times New Roman" panose="02020603050405020304" pitchFamily="18" charset="0"/>
                <a:cs typeface="Times New Roman" panose="02020603050405020304" pitchFamily="18" charset="0"/>
              </a:rPr>
              <a:t>Managers need to develop and </a:t>
            </a:r>
            <a:r>
              <a:rPr lang="en-US" sz="2400" dirty="0" smtClean="0">
                <a:solidFill>
                  <a:srgbClr val="222222"/>
                </a:solidFill>
                <a:latin typeface="Times New Roman" panose="02020603050405020304" pitchFamily="18" charset="0"/>
                <a:cs typeface="Times New Roman" panose="02020603050405020304" pitchFamily="18" charset="0"/>
              </a:rPr>
              <a:t>hone (make perfect) </a:t>
            </a:r>
            <a:r>
              <a:rPr lang="en-US" sz="2400" dirty="0">
                <a:solidFill>
                  <a:srgbClr val="222222"/>
                </a:solidFill>
                <a:latin typeface="Times New Roman" panose="02020603050405020304" pitchFamily="18" charset="0"/>
                <a:cs typeface="Times New Roman" panose="02020603050405020304" pitchFamily="18" charset="0"/>
              </a:rPr>
              <a:t>the following skills:</a:t>
            </a:r>
          </a:p>
          <a:p>
            <a:r>
              <a:rPr lang="en-US" sz="2400" b="1" dirty="0">
                <a:solidFill>
                  <a:srgbClr val="222222"/>
                </a:solidFill>
                <a:latin typeface="Times New Roman" panose="02020603050405020304" pitchFamily="18" charset="0"/>
                <a:cs typeface="Times New Roman" panose="02020603050405020304" pitchFamily="18" charset="0"/>
              </a:rPr>
              <a:t>Leadership:</a:t>
            </a:r>
          </a:p>
          <a:p>
            <a:r>
              <a:rPr lang="en-US" sz="2400" dirty="0">
                <a:solidFill>
                  <a:srgbClr val="222222"/>
                </a:solidFill>
                <a:latin typeface="Times New Roman" panose="02020603050405020304" pitchFamily="18" charset="0"/>
                <a:cs typeface="Times New Roman" panose="02020603050405020304" pitchFamily="18" charset="0"/>
              </a:rPr>
              <a:t>A manager has to be able to set priorities and motivate your team members. This involves self-awareness, self-management, social awareness, and relationship management. The manager needs to radiate energy, empathy, and trust. And, remember that effective leaders work daily to develop team members </a:t>
            </a:r>
            <a:r>
              <a:rPr lang="en-US" sz="2400" dirty="0">
                <a:solidFill>
                  <a:srgbClr val="246FC8"/>
                </a:solidFill>
                <a:latin typeface="Times New Roman" panose="02020603050405020304" pitchFamily="18" charset="0"/>
                <a:cs typeface="Times New Roman" panose="02020603050405020304" pitchFamily="18" charset="0"/>
                <a:hlinkClick r:id="rId4"/>
              </a:rPr>
              <a:t>through positive, constructive feedback and coaching</a:t>
            </a:r>
            <a:r>
              <a:rPr lang="en-US" sz="2400" dirty="0">
                <a:solidFill>
                  <a:srgbClr val="222222"/>
                </a:solidFill>
                <a:latin typeface="Times New Roman" panose="02020603050405020304" pitchFamily="18" charset="0"/>
                <a:cs typeface="Times New Roman" panose="02020603050405020304" pitchFamily="18" charset="0"/>
              </a:rPr>
              <a:t>. </a:t>
            </a:r>
          </a:p>
          <a:p>
            <a:r>
              <a:rPr lang="en-US" sz="2400" b="1" dirty="0">
                <a:solidFill>
                  <a:srgbClr val="222222"/>
                </a:solidFill>
                <a:latin typeface="Times New Roman" panose="02020603050405020304" pitchFamily="18" charset="0"/>
                <a:cs typeface="Times New Roman" panose="02020603050405020304" pitchFamily="18" charset="0"/>
              </a:rPr>
              <a:t>Communication:</a:t>
            </a:r>
          </a:p>
          <a:p>
            <a:r>
              <a:rPr lang="en-US" sz="2400" dirty="0">
                <a:solidFill>
                  <a:srgbClr val="222222"/>
                </a:solidFill>
                <a:latin typeface="Times New Roman" panose="02020603050405020304" pitchFamily="18" charset="0"/>
                <a:cs typeface="Times New Roman" panose="02020603050405020304" pitchFamily="18" charset="0"/>
              </a:rPr>
              <a:t>The manager must become a student of effective communication in all of its applications, including one-on-one, small groups, large groups, email, remote working, and social media. Good managers realize that the most important aspect of communicating is listening.</a:t>
            </a:r>
          </a:p>
          <a:p>
            <a:r>
              <a:rPr lang="en-US" sz="2400" b="1" dirty="0">
                <a:solidFill>
                  <a:srgbClr val="222222"/>
                </a:solidFill>
                <a:latin typeface="Times New Roman" panose="02020603050405020304" pitchFamily="18" charset="0"/>
                <a:cs typeface="Times New Roman" panose="02020603050405020304" pitchFamily="18" charset="0"/>
              </a:rPr>
              <a:t>Collaboration:</a:t>
            </a:r>
          </a:p>
          <a:p>
            <a:r>
              <a:rPr lang="en-US" sz="2400" dirty="0">
                <a:solidFill>
                  <a:srgbClr val="222222"/>
                </a:solidFill>
                <a:latin typeface="Times New Roman" panose="02020603050405020304" pitchFamily="18" charset="0"/>
                <a:cs typeface="Times New Roman" panose="02020603050405020304" pitchFamily="18" charset="0"/>
              </a:rPr>
              <a:t>The manager serves as a role model for working together. You support cross-functional efforts and model collaborative behaviors to set the example for your team members. </a:t>
            </a:r>
          </a:p>
        </p:txBody>
      </p:sp>
    </p:spTree>
    <p:extLst>
      <p:ext uri="{BB962C8B-B14F-4D97-AF65-F5344CB8AC3E}">
        <p14:creationId xmlns:p14="http://schemas.microsoft.com/office/powerpoint/2010/main" val="42362311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cdn.business2community.com/wp-content/uploads/2014/07/Skil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13040" y="2479040"/>
            <a:ext cx="6858000" cy="1899920"/>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24901" y="155987"/>
            <a:ext cx="711200" cy="712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0" y="-75507"/>
            <a:ext cx="10824901" cy="7109639"/>
          </a:xfrm>
          <a:prstGeom prst="rect">
            <a:avLst/>
          </a:prstGeom>
        </p:spPr>
        <p:txBody>
          <a:bodyPr wrap="square">
            <a:spAutoFit/>
          </a:bodyPr>
          <a:lstStyle/>
          <a:p>
            <a:r>
              <a:rPr lang="en-US" sz="2400" b="1" dirty="0">
                <a:solidFill>
                  <a:srgbClr val="222222"/>
                </a:solidFill>
                <a:latin typeface="Times New Roman" panose="02020603050405020304" pitchFamily="18" charset="0"/>
                <a:cs typeface="Times New Roman" panose="02020603050405020304" pitchFamily="18" charset="0"/>
              </a:rPr>
              <a:t>Essential Skills of the Manager</a:t>
            </a:r>
          </a:p>
          <a:p>
            <a:r>
              <a:rPr lang="en-US" sz="2400" b="1" dirty="0" smtClean="0">
                <a:solidFill>
                  <a:srgbClr val="222222"/>
                </a:solidFill>
                <a:latin typeface="Times New Roman" panose="02020603050405020304" pitchFamily="18" charset="0"/>
                <a:cs typeface="Times New Roman" panose="02020603050405020304" pitchFamily="18" charset="0"/>
              </a:rPr>
              <a:t>Critical </a:t>
            </a:r>
            <a:r>
              <a:rPr lang="en-US" sz="2400" b="1" dirty="0">
                <a:solidFill>
                  <a:srgbClr val="222222"/>
                </a:solidFill>
                <a:latin typeface="Times New Roman" panose="02020603050405020304" pitchFamily="18" charset="0"/>
                <a:cs typeface="Times New Roman" panose="02020603050405020304" pitchFamily="18" charset="0"/>
              </a:rPr>
              <a:t>Thinking:</a:t>
            </a:r>
          </a:p>
          <a:p>
            <a:r>
              <a:rPr lang="en-US" sz="2400" dirty="0">
                <a:solidFill>
                  <a:srgbClr val="222222"/>
                </a:solidFill>
                <a:latin typeface="Times New Roman" panose="02020603050405020304" pitchFamily="18" charset="0"/>
                <a:cs typeface="Times New Roman" panose="02020603050405020304" pitchFamily="18" charset="0"/>
              </a:rPr>
              <a:t>The manager strives to understand where and how your projects fit into the bigger picture to enhance your effectiveness. The manager reviews priorities in light of larger organizational goals. He or she translates this understanding into meaningful goals and objectives for their team members who need to understand where their work fits in the big picture.</a:t>
            </a:r>
          </a:p>
          <a:p>
            <a:r>
              <a:rPr lang="en-US" sz="2400" b="1" dirty="0">
                <a:solidFill>
                  <a:srgbClr val="222222"/>
                </a:solidFill>
                <a:latin typeface="Times New Roman" panose="02020603050405020304" pitchFamily="18" charset="0"/>
                <a:cs typeface="Times New Roman" panose="02020603050405020304" pitchFamily="18" charset="0"/>
              </a:rPr>
              <a:t>Finance:</a:t>
            </a:r>
          </a:p>
          <a:p>
            <a:r>
              <a:rPr lang="en-US" sz="2400" dirty="0">
                <a:solidFill>
                  <a:srgbClr val="222222"/>
                </a:solidFill>
                <a:latin typeface="Times New Roman" panose="02020603050405020304" pitchFamily="18" charset="0"/>
                <a:cs typeface="Times New Roman" panose="02020603050405020304" pitchFamily="18" charset="0"/>
              </a:rPr>
              <a:t>A manager needs to learn the language of numbers. Managers must strive to understand how company funds are invested and to ensure that these investments earn a good return for the firm. While you don't need to be an accountant to be a manager, it is imperative that you learn and apply the basics of solid financial understanding. For example, how many employees can produce the most quality product for the least cost?</a:t>
            </a:r>
          </a:p>
          <a:p>
            <a:r>
              <a:rPr lang="en-US" sz="2400" b="1" dirty="0">
                <a:solidFill>
                  <a:srgbClr val="222222"/>
                </a:solidFill>
                <a:latin typeface="Times New Roman" panose="02020603050405020304" pitchFamily="18" charset="0"/>
                <a:cs typeface="Times New Roman" panose="02020603050405020304" pitchFamily="18" charset="0"/>
              </a:rPr>
              <a:t>Project Management:</a:t>
            </a:r>
          </a:p>
          <a:p>
            <a:r>
              <a:rPr lang="en-US" sz="2400" dirty="0">
                <a:solidFill>
                  <a:srgbClr val="222222"/>
                </a:solidFill>
                <a:latin typeface="Times New Roman" panose="02020603050405020304" pitchFamily="18" charset="0"/>
                <a:cs typeface="Times New Roman" panose="02020603050405020304" pitchFamily="18" charset="0"/>
              </a:rPr>
              <a:t>Nearly every initiative in an organization turns into a project. And, projects can become complex and unwieldy. Today’s managers understand and leverage formal project management practices to ensure timely completion and proper control of initiatives. </a:t>
            </a:r>
            <a:endParaRPr lang="en-US" sz="2400" b="0" i="0" dirty="0">
              <a:solidFill>
                <a:srgbClr val="22222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346103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cdn.business2community.com/wp-content/uploads/2014/07/Skil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13040" y="2479040"/>
            <a:ext cx="6858000" cy="1899920"/>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6440" y="160338"/>
            <a:ext cx="711200" cy="712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Top 10 Soft Skills for Customer Service Job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39970" y="160338"/>
            <a:ext cx="7352110" cy="6576128"/>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2" descr="C:\Users\n.valiyeva\Desktop\12 Lessons\1.what-is-a-manager-2276096_final-5bdb3aa0c9e77c00518537b5.web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TextBox 2"/>
          <p:cNvSpPr txBox="1"/>
          <p:nvPr/>
        </p:nvSpPr>
        <p:spPr>
          <a:xfrm>
            <a:off x="0" y="431736"/>
            <a:ext cx="2939970" cy="5262979"/>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Top 10 Soft Skills for customer service jobs</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-Clear communication</a:t>
            </a:r>
          </a:p>
          <a:p>
            <a:r>
              <a:rPr lang="en-US" sz="2400" dirty="0" smtClean="0">
                <a:latin typeface="Times New Roman" panose="02020603050405020304" pitchFamily="18" charset="0"/>
                <a:cs typeface="Times New Roman" panose="02020603050405020304" pitchFamily="18" charset="0"/>
              </a:rPr>
              <a:t>-Listening skills</a:t>
            </a:r>
          </a:p>
          <a:p>
            <a:r>
              <a:rPr lang="en-US" sz="2400" dirty="0" smtClean="0">
                <a:latin typeface="Times New Roman" panose="02020603050405020304" pitchFamily="18" charset="0"/>
                <a:cs typeface="Times New Roman" panose="02020603050405020304" pitchFamily="18" charset="0"/>
              </a:rPr>
              <a:t>-Self-control</a:t>
            </a:r>
          </a:p>
          <a:p>
            <a:r>
              <a:rPr lang="en-US" sz="2400" dirty="0" smtClean="0">
                <a:latin typeface="Times New Roman" panose="02020603050405020304" pitchFamily="18" charset="0"/>
                <a:cs typeface="Times New Roman" panose="02020603050405020304" pitchFamily="18" charset="0"/>
              </a:rPr>
              <a:t>-Positive attitude</a:t>
            </a:r>
          </a:p>
          <a:p>
            <a:r>
              <a:rPr lang="en-US" sz="2400" dirty="0" smtClean="0">
                <a:latin typeface="Times New Roman" panose="02020603050405020304" pitchFamily="18" charset="0"/>
                <a:cs typeface="Times New Roman" panose="02020603050405020304" pitchFamily="18" charset="0"/>
              </a:rPr>
              <a:t>-Assertiveness</a:t>
            </a:r>
          </a:p>
          <a:p>
            <a:r>
              <a:rPr lang="en-US" sz="2400" dirty="0" smtClean="0">
                <a:latin typeface="Times New Roman" panose="02020603050405020304" pitchFamily="18" charset="0"/>
                <a:cs typeface="Times New Roman" panose="02020603050405020304" pitchFamily="18" charset="0"/>
              </a:rPr>
              <a:t>-Conflict resolution</a:t>
            </a:r>
          </a:p>
          <a:p>
            <a:r>
              <a:rPr lang="en-US" sz="2400" dirty="0" smtClean="0">
                <a:latin typeface="Times New Roman" panose="02020603050405020304" pitchFamily="18" charset="0"/>
                <a:cs typeface="Times New Roman" panose="02020603050405020304" pitchFamily="18" charset="0"/>
              </a:rPr>
              <a:t>-Empathy </a:t>
            </a:r>
          </a:p>
          <a:p>
            <a:r>
              <a:rPr lang="en-US" sz="2400" dirty="0" smtClean="0">
                <a:latin typeface="Times New Roman" panose="02020603050405020304" pitchFamily="18" charset="0"/>
                <a:cs typeface="Times New Roman" panose="02020603050405020304" pitchFamily="18" charset="0"/>
              </a:rPr>
              <a:t>-Depersonalization</a:t>
            </a:r>
          </a:p>
          <a:p>
            <a:r>
              <a:rPr lang="en-US" sz="2400" dirty="0" smtClean="0">
                <a:latin typeface="Times New Roman" panose="02020603050405020304" pitchFamily="18" charset="0"/>
                <a:cs typeface="Times New Roman" panose="02020603050405020304" pitchFamily="18" charset="0"/>
              </a:rPr>
              <a:t>-Taking responsibility</a:t>
            </a:r>
          </a:p>
          <a:p>
            <a:r>
              <a:rPr lang="en-US" sz="2400" dirty="0" smtClean="0">
                <a:latin typeface="Times New Roman" panose="02020603050405020304" pitchFamily="18" charset="0"/>
                <a:cs typeface="Times New Roman" panose="02020603050405020304" pitchFamily="18" charset="0"/>
              </a:rPr>
              <a:t>-A sense of humor</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96983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cdn.business2community.com/wp-content/uploads/2014/07/Skil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13040" y="2479040"/>
            <a:ext cx="6858000" cy="1899920"/>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6440" y="160338"/>
            <a:ext cx="711200" cy="712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utoShape 2" descr="C:\Users\n.valiyeva\Desktop\12 Lessons\1.what-is-a-manager-2276096_final-5bdb3aa0c9e77c00518537b5.web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TextBox 2"/>
          <p:cNvSpPr txBox="1"/>
          <p:nvPr/>
        </p:nvSpPr>
        <p:spPr>
          <a:xfrm>
            <a:off x="821803" y="712460"/>
            <a:ext cx="9271321" cy="4893647"/>
          </a:xfrm>
          <a:prstGeom prst="rect">
            <a:avLst/>
          </a:prstGeom>
          <a:noFill/>
        </p:spPr>
        <p:txBody>
          <a:bodyPr wrap="square" rtlCol="0">
            <a:spAutoFit/>
          </a:bodyPr>
          <a:lstStyle/>
          <a:p>
            <a:r>
              <a:rPr lang="en-US" sz="2400" b="1" dirty="0" err="1" smtClean="0">
                <a:latin typeface="Times New Roman" panose="02020603050405020304" pitchFamily="18" charset="0"/>
                <a:cs typeface="Times New Roman" panose="02020603050405020304" pitchFamily="18" charset="0"/>
              </a:rPr>
              <a:t>Hometask</a:t>
            </a:r>
            <a:r>
              <a:rPr lang="en-US" sz="2400" b="1" dirty="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1 Are </a:t>
            </a:r>
            <a:r>
              <a:rPr lang="en-US" sz="2400" b="1" dirty="0">
                <a:latin typeface="Times New Roman" panose="02020603050405020304" pitchFamily="18" charset="0"/>
                <a:cs typeface="Times New Roman" panose="02020603050405020304" pitchFamily="18" charset="0"/>
              </a:rPr>
              <a:t>these sentences </a:t>
            </a:r>
            <a:r>
              <a:rPr lang="en-US" sz="2400" b="1" dirty="0" smtClean="0">
                <a:latin typeface="Times New Roman" panose="02020603050405020304" pitchFamily="18" charset="0"/>
                <a:cs typeface="Times New Roman" panose="02020603050405020304" pitchFamily="18" charset="0"/>
              </a:rPr>
              <a:t>true (T) </a:t>
            </a:r>
            <a:r>
              <a:rPr lang="en-US" sz="2400" b="1" dirty="0">
                <a:latin typeface="Times New Roman" panose="02020603050405020304" pitchFamily="18" charset="0"/>
                <a:cs typeface="Times New Roman" panose="02020603050405020304" pitchFamily="18" charset="0"/>
              </a:rPr>
              <a:t>or </a:t>
            </a:r>
            <a:r>
              <a:rPr lang="en-US" sz="2400" b="1" dirty="0" smtClean="0">
                <a:latin typeface="Times New Roman" panose="02020603050405020304" pitchFamily="18" charset="0"/>
                <a:cs typeface="Times New Roman" panose="02020603050405020304" pitchFamily="18" charset="0"/>
              </a:rPr>
              <a:t>false (F)? </a:t>
            </a:r>
          </a:p>
          <a:p>
            <a:r>
              <a:rPr lang="en-US" sz="240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pPr marL="457200" indent="-457200">
              <a:buAutoNum type="arabicPeriod"/>
            </a:pPr>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specialist </a:t>
            </a:r>
            <a:r>
              <a:rPr lang="en-US" sz="2400" dirty="0" smtClean="0">
                <a:latin typeface="Times New Roman" panose="02020603050405020304" pitchFamily="18" charset="0"/>
                <a:cs typeface="Times New Roman" panose="02020603050405020304" pitchFamily="18" charset="0"/>
              </a:rPr>
              <a:t>is </a:t>
            </a:r>
            <a:r>
              <a:rPr lang="en-US" sz="2400" dirty="0">
                <a:latin typeface="Times New Roman" panose="02020603050405020304" pitchFamily="18" charset="0"/>
                <a:cs typeface="Times New Roman" panose="02020603050405020304" pitchFamily="18" charset="0"/>
              </a:rPr>
              <a:t>someone without </a:t>
            </a:r>
            <a:r>
              <a:rPr lang="en-US" sz="2400" dirty="0" smtClean="0">
                <a:latin typeface="Times New Roman" panose="02020603050405020304" pitchFamily="18" charset="0"/>
                <a:cs typeface="Times New Roman" panose="02020603050405020304" pitchFamily="18" charset="0"/>
              </a:rPr>
              <a:t>skills.</a:t>
            </a:r>
          </a:p>
          <a:p>
            <a:r>
              <a:rPr lang="en-US" sz="2400" dirty="0" smtClean="0">
                <a:latin typeface="Times New Roman" panose="02020603050405020304" pitchFamily="18" charset="0"/>
                <a:cs typeface="Times New Roman" panose="02020603050405020304" pitchFamily="18" charset="0"/>
              </a:rPr>
              <a:t>  </a:t>
            </a:r>
          </a:p>
          <a:p>
            <a:r>
              <a:rPr lang="en-US" sz="2400" dirty="0" smtClean="0">
                <a:latin typeface="Times New Roman" panose="02020603050405020304" pitchFamily="18" charset="0"/>
                <a:cs typeface="Times New Roman" panose="02020603050405020304" pitchFamily="18" charset="0"/>
              </a:rPr>
              <a:t>2. </a:t>
            </a:r>
            <a:r>
              <a:rPr lang="en-US" sz="2400" dirty="0">
                <a:latin typeface="Times New Roman" panose="02020603050405020304" pitchFamily="18" charset="0"/>
                <a:cs typeface="Times New Roman" panose="02020603050405020304" pitchFamily="18" charset="0"/>
              </a:rPr>
              <a:t>Cleaners are unskilled </a:t>
            </a:r>
            <a:r>
              <a:rPr lang="en-US" sz="2400" dirty="0" smtClean="0">
                <a:latin typeface="Times New Roman" panose="02020603050405020304" pitchFamily="18" charset="0"/>
                <a:cs typeface="Times New Roman" panose="02020603050405020304" pitchFamily="18" charset="0"/>
              </a:rPr>
              <a:t>workers.</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3. </a:t>
            </a:r>
            <a:r>
              <a:rPr lang="en-US" sz="2400" dirty="0">
                <a:latin typeface="Times New Roman" panose="02020603050405020304" pitchFamily="18" charset="0"/>
                <a:cs typeface="Times New Roman" panose="02020603050405020304" pitchFamily="18" charset="0"/>
              </a:rPr>
              <a:t>Research workers in laboratories are </a:t>
            </a:r>
            <a:r>
              <a:rPr lang="en-US" sz="2400" dirty="0" smtClean="0">
                <a:latin typeface="Times New Roman" panose="02020603050405020304" pitchFamily="18" charset="0"/>
                <a:cs typeface="Times New Roman" panose="02020603050405020304" pitchFamily="18" charset="0"/>
              </a:rPr>
              <a:t>unskilled.</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4. </a:t>
            </a:r>
            <a:r>
              <a:rPr lang="en-US" sz="2400" dirty="0">
                <a:latin typeface="Times New Roman" panose="02020603050405020304" pitchFamily="18" charset="0"/>
                <a:cs typeface="Times New Roman" panose="02020603050405020304" pitchFamily="18" charset="0"/>
              </a:rPr>
              <a:t>Experts have skills in a particular </a:t>
            </a:r>
            <a:r>
              <a:rPr lang="en-US" sz="2400" dirty="0" smtClean="0">
                <a:latin typeface="Times New Roman" panose="02020603050405020304" pitchFamily="18" charset="0"/>
                <a:cs typeface="Times New Roman" panose="02020603050405020304" pitchFamily="18" charset="0"/>
              </a:rPr>
              <a:t>area.</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5. </a:t>
            </a:r>
            <a:r>
              <a:rPr lang="en-US" sz="2400" dirty="0">
                <a:latin typeface="Times New Roman" panose="02020603050405020304" pitchFamily="18" charset="0"/>
                <a:cs typeface="Times New Roman" panose="02020603050405020304" pitchFamily="18" charset="0"/>
              </a:rPr>
              <a:t>All </a:t>
            </a:r>
            <a:r>
              <a:rPr lang="en-US" sz="2400" dirty="0" smtClean="0">
                <a:latin typeface="Times New Roman" panose="02020603050405020304" pitchFamily="18" charset="0"/>
                <a:cs typeface="Times New Roman" panose="02020603050405020304" pitchFamily="18" charset="0"/>
              </a:rPr>
              <a:t>production </a:t>
            </a:r>
            <a:r>
              <a:rPr lang="en-US" sz="2400" dirty="0">
                <a:latin typeface="Times New Roman" panose="02020603050405020304" pitchFamily="18" charset="0"/>
                <a:cs typeface="Times New Roman" panose="02020603050405020304" pitchFamily="18" charset="0"/>
              </a:rPr>
              <a:t>workers are production </a:t>
            </a:r>
            <a:r>
              <a:rPr lang="en-US" sz="2400" dirty="0" smtClean="0">
                <a:latin typeface="Times New Roman" panose="02020603050405020304" pitchFamily="18" charset="0"/>
                <a:cs typeface="Times New Roman" panose="02020603050405020304" pitchFamily="18" charset="0"/>
              </a:rPr>
              <a:t>specialists.</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6. </a:t>
            </a:r>
            <a:r>
              <a:rPr lang="en-US" sz="2400" dirty="0">
                <a:latin typeface="Times New Roman" panose="02020603050405020304" pitchFamily="18" charset="0"/>
                <a:cs typeface="Times New Roman" panose="02020603050405020304" pitchFamily="18" charset="0"/>
              </a:rPr>
              <a:t>Skilled </a:t>
            </a:r>
            <a:r>
              <a:rPr lang="en-US" sz="2400" dirty="0" smtClean="0">
                <a:latin typeface="Times New Roman" panose="02020603050405020304" pitchFamily="18" charset="0"/>
                <a:cs typeface="Times New Roman" panose="02020603050405020304" pitchFamily="18" charset="0"/>
              </a:rPr>
              <a:t>work are usually </a:t>
            </a:r>
            <a:r>
              <a:rPr lang="en-US" sz="2400" dirty="0">
                <a:latin typeface="Times New Roman" panose="02020603050405020304" pitchFamily="18" charset="0"/>
                <a:cs typeface="Times New Roman" panose="02020603050405020304" pitchFamily="18" charset="0"/>
              </a:rPr>
              <a:t>paid less than unskilled </a:t>
            </a:r>
            <a:r>
              <a:rPr lang="en-US" sz="2400" dirty="0" smtClean="0">
                <a:latin typeface="Times New Roman" panose="02020603050405020304" pitchFamily="18" charset="0"/>
                <a:cs typeface="Times New Roman" panose="02020603050405020304" pitchFamily="18" charset="0"/>
              </a:rPr>
              <a:t>ones.</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158139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cdn.business2community.com/wp-content/uploads/2014/07/Skil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13040" y="2479040"/>
            <a:ext cx="6858000" cy="1899920"/>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49280" y="116189"/>
            <a:ext cx="711200" cy="712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utoShape 2" descr="C:\Users\n.valiyeva\Desktop\12 Lessons\1.what-is-a-manager-2276096_final-5bdb3aa0c9e77c00518537b5.web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AutoShape 4" descr="C:\Users\n.valiyeva\Desktop\12 Lessons\1.what-is-a-manager-2276096_final-5bdb3aa0c9e77c00518537b5.webp"/>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6" descr="C:\Users\n.valiyeva\Desktop\12 Lessons\1.what-is-a-manager-2276096_final-5bdb3aa0c9e77c00518537b5.webp"/>
          <p:cNvSpPr>
            <a:spLocks noChangeAspect="1" noChangeArrowheads="1"/>
          </p:cNvSpPr>
          <p:nvPr/>
        </p:nvSpPr>
        <p:spPr bwMode="auto">
          <a:xfrm>
            <a:off x="4995228" y="255809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8" descr="C:\Users\n.valiyeva\Desktop\12 Lessons\1.what-is-a-manager-2276096_final-5bdb3aa0c9e77c00518537b5.webp"/>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TextBox 5"/>
          <p:cNvSpPr txBox="1"/>
          <p:nvPr/>
        </p:nvSpPr>
        <p:spPr>
          <a:xfrm>
            <a:off x="199109" y="160337"/>
            <a:ext cx="10354237" cy="830997"/>
          </a:xfrm>
          <a:prstGeom prst="rect">
            <a:avLst/>
          </a:prstGeom>
          <a:noFill/>
        </p:spPr>
        <p:txBody>
          <a:bodyPr wrap="square" rtlCol="0">
            <a:spAutoFit/>
          </a:bodyPr>
          <a:lstStyle/>
          <a:p>
            <a:r>
              <a:rPr lang="en-US" sz="2400" b="1" dirty="0" err="1" smtClean="0">
                <a:latin typeface="Times New Roman" panose="02020603050405020304" pitchFamily="18" charset="0"/>
                <a:cs typeface="Times New Roman" panose="02020603050405020304" pitchFamily="18" charset="0"/>
              </a:rPr>
              <a:t>Hometask</a:t>
            </a:r>
            <a:r>
              <a:rPr lang="en-US" sz="2400" b="1" dirty="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2 Complete this </a:t>
            </a:r>
            <a:r>
              <a:rPr lang="en-US" sz="2400" b="1" dirty="0">
                <a:latin typeface="Times New Roman" panose="02020603050405020304" pitchFamily="18" charset="0"/>
                <a:cs typeface="Times New Roman" panose="02020603050405020304" pitchFamily="18" charset="0"/>
              </a:rPr>
              <a:t>interview with Olivia, an Italian car designer. </a:t>
            </a:r>
            <a:r>
              <a:rPr lang="en-US" sz="2400" b="1" dirty="0" smtClean="0">
                <a:latin typeface="Times New Roman" panose="02020603050405020304" pitchFamily="18" charset="0"/>
                <a:cs typeface="Times New Roman" panose="02020603050405020304" pitchFamily="18" charset="0"/>
              </a:rPr>
              <a:t>You can use some expressions more than one.</a:t>
            </a:r>
            <a:endParaRPr lang="ru-RU" sz="24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821871" y="834606"/>
            <a:ext cx="8346713" cy="830997"/>
          </a:xfrm>
          <a:prstGeom prst="rect">
            <a:avLst/>
          </a:prstGeom>
          <a:noFill/>
        </p:spPr>
        <p:txBody>
          <a:bodyPr wrap="square" rtlCol="0">
            <a:spAutoFit/>
          </a:bodyPr>
          <a:lstStyle/>
          <a:p>
            <a:r>
              <a:rPr lang="en-US" sz="2400" i="1" dirty="0" smtClean="0">
                <a:latin typeface="Times New Roman" panose="02020603050405020304" pitchFamily="18" charset="0"/>
                <a:cs typeface="Times New Roman" panose="02020603050405020304" pitchFamily="18" charset="0"/>
              </a:rPr>
              <a:t>Training, train as,  go on a training course,  gain, get, learn skills, areas, on-the-job training, gain experience.</a:t>
            </a:r>
            <a:endParaRPr lang="ru-RU" sz="2400" i="1"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199109" y="1671936"/>
            <a:ext cx="10201838" cy="5632311"/>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Interviewer</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Olivia, how many cars have you </a:t>
            </a:r>
            <a:r>
              <a:rPr lang="en-US" sz="2400" dirty="0" smtClean="0">
                <a:latin typeface="Times New Roman" panose="02020603050405020304" pitchFamily="18" charset="0"/>
                <a:cs typeface="Times New Roman" panose="02020603050405020304" pitchFamily="18" charset="0"/>
              </a:rPr>
              <a:t>designed?</a:t>
            </a:r>
          </a:p>
          <a:p>
            <a:r>
              <a:rPr lang="en-US" sz="2400" b="1" dirty="0" smtClean="0">
                <a:latin typeface="Times New Roman" panose="02020603050405020304" pitchFamily="18" charset="0"/>
                <a:cs typeface="Times New Roman" panose="02020603050405020304" pitchFamily="18" charset="0"/>
              </a:rPr>
              <a:t>Olivia</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More than 20</a:t>
            </a:r>
            <a:r>
              <a:rPr lang="en-US" sz="2400" dirty="0" smtClean="0">
                <a:latin typeface="Times New Roman" panose="02020603050405020304" pitchFamily="18" charset="0"/>
                <a:cs typeface="Times New Roman" panose="02020603050405020304" pitchFamily="18" charset="0"/>
              </a:rPr>
              <a:t>.</a:t>
            </a:r>
          </a:p>
          <a:p>
            <a:r>
              <a:rPr lang="en-US" sz="2400" b="1" dirty="0" smtClean="0">
                <a:latin typeface="Times New Roman" panose="02020603050405020304" pitchFamily="18" charset="0"/>
                <a:cs typeface="Times New Roman" panose="02020603050405020304" pitchFamily="18" charset="0"/>
              </a:rPr>
              <a:t>Interviewer</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So you have a lot of  ……………..(1) . Do you use English in your work? </a:t>
            </a:r>
            <a:endParaRPr lang="en-US" sz="2400"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Olivia</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Yes, I do. But I trained (2) ............................................... . a designer in the 1970s and </a:t>
            </a:r>
            <a:r>
              <a:rPr lang="en-US" sz="2400" dirty="0" smtClean="0">
                <a:latin typeface="Times New Roman" panose="02020603050405020304" pitchFamily="18" charset="0"/>
                <a:cs typeface="Times New Roman" panose="02020603050405020304" pitchFamily="18" charset="0"/>
              </a:rPr>
              <a:t>    English </a:t>
            </a:r>
            <a:r>
              <a:rPr lang="en-US" sz="2400" dirty="0">
                <a:latin typeface="Times New Roman" panose="02020603050405020304" pitchFamily="18" charset="0"/>
                <a:cs typeface="Times New Roman" panose="02020603050405020304" pitchFamily="18" charset="0"/>
              </a:rPr>
              <a:t>wasn't so important then. </a:t>
            </a:r>
            <a:endParaRPr lang="ru-RU"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Interviewer: </a:t>
            </a:r>
            <a:r>
              <a:rPr lang="en-US" sz="2400" dirty="0">
                <a:latin typeface="Times New Roman" panose="02020603050405020304" pitchFamily="18" charset="0"/>
                <a:cs typeface="Times New Roman" panose="02020603050405020304" pitchFamily="18" charset="0"/>
              </a:rPr>
              <a:t>So what did you do to (3) ............................... ................. (3 expressions) English language (4) </a:t>
            </a:r>
            <a:r>
              <a:rPr lang="en-US"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Olivia</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 went on short courses at work - you know, (5</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….-……language </a:t>
            </a:r>
            <a:r>
              <a:rPr lang="en-US" sz="2400" dirty="0">
                <a:latin typeface="Times New Roman" panose="02020603050405020304" pitchFamily="18" charset="0"/>
                <a:cs typeface="Times New Roman" panose="02020603050405020304" pitchFamily="18" charset="0"/>
              </a:rPr>
              <a:t>training.</a:t>
            </a:r>
            <a:endParaRPr lang="ru-RU" sz="2400" dirty="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Interviewer</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Was that enough?</a:t>
            </a:r>
          </a:p>
          <a:p>
            <a:r>
              <a:rPr lang="en-US" sz="2400" b="1" dirty="0" smtClean="0">
                <a:latin typeface="Times New Roman" panose="02020603050405020304" pitchFamily="18" charset="0"/>
                <a:cs typeface="Times New Roman" panose="02020603050405020304" pitchFamily="18" charset="0"/>
              </a:rPr>
              <a:t>Olivia</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No, it wasn’t. So I decided to go on a three-month(6)………. ……………… in the US a few years ago to get these skills. Now, people tell me that I speak English very well! </a:t>
            </a:r>
            <a:endParaRPr lang="ru-RU" sz="2400" dirty="0" smtClean="0">
              <a:latin typeface="Times New Roman" panose="02020603050405020304" pitchFamily="18" charset="0"/>
              <a:cs typeface="Times New Roman" panose="02020603050405020304" pitchFamily="18" charset="0"/>
            </a:endParaRPr>
          </a:p>
          <a:p>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716563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cdn.business2community.com/wp-content/uploads/2014/07/Skil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13040" y="2479040"/>
            <a:ext cx="6858000" cy="1899920"/>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6440" y="160338"/>
            <a:ext cx="711200" cy="712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utoShape 2" descr="C:\Users\n.valiyeva\Desktop\12 Lessons\1.what-is-a-manager-2276096_final-5bdb3aa0c9e77c00518537b5.web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Прямоугольник 3"/>
          <p:cNvSpPr/>
          <p:nvPr/>
        </p:nvSpPr>
        <p:spPr>
          <a:xfrm>
            <a:off x="1018573" y="1296365"/>
            <a:ext cx="8912506" cy="3539430"/>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References</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
            </a:r>
            <a:br>
              <a:rPr lang="en-US" sz="2800" b="1"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1. Bill </a:t>
            </a:r>
            <a:r>
              <a:rPr lang="en-US" sz="2800" dirty="0" err="1">
                <a:latin typeface="Times New Roman" panose="02020603050405020304" pitchFamily="18" charset="0"/>
                <a:cs typeface="Times New Roman" panose="02020603050405020304" pitchFamily="18" charset="0"/>
              </a:rPr>
              <a:t>Mascull</a:t>
            </a:r>
            <a:r>
              <a:rPr lang="en-US" sz="2800" dirty="0">
                <a:latin typeface="Times New Roman" panose="02020603050405020304" pitchFamily="18" charset="0"/>
                <a:cs typeface="Times New Roman" panose="02020603050405020304" pitchFamily="18" charset="0"/>
              </a:rPr>
              <a:t>, Business Vocabulary in use. Elementary to pre-intermediate,  Cambridge University Press, 2010;</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2. Christine Johnson. Intelligent </a:t>
            </a:r>
            <a:r>
              <a:rPr lang="en-US" sz="2800" dirty="0" err="1" smtClean="0">
                <a:latin typeface="Times New Roman" panose="02020603050405020304" pitchFamily="18" charset="0"/>
                <a:cs typeface="Times New Roman" panose="02020603050405020304" pitchFamily="18" charset="0"/>
              </a:rPr>
              <a:t>Business.Elementary.Course</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book, Pearson Education Limited, 2010.</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3.</a:t>
            </a:r>
            <a:r>
              <a:rPr lang="en-US" sz="2800" i="1"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brainquotes.org </a:t>
            </a:r>
            <a:r>
              <a:rPr lang="ru-RU" sz="2800" dirty="0">
                <a:latin typeface="Times New Roman" panose="02020603050405020304" pitchFamily="18" charset="0"/>
                <a:cs typeface="Times New Roman" panose="02020603050405020304" pitchFamily="18" charset="0"/>
              </a:rPr>
              <a:t/>
            </a:r>
            <a:br>
              <a:rPr lang="ru-RU" sz="2800" dirty="0">
                <a:latin typeface="Times New Roman" panose="02020603050405020304" pitchFamily="18" charset="0"/>
                <a:cs typeface="Times New Roman" panose="02020603050405020304" pitchFamily="18" charset="0"/>
              </a:rPr>
            </a:br>
            <a:endParaRPr lang="ru-RU" sz="2800" dirty="0"/>
          </a:p>
        </p:txBody>
      </p:sp>
    </p:spTree>
    <p:extLst>
      <p:ext uri="{BB962C8B-B14F-4D97-AF65-F5344CB8AC3E}">
        <p14:creationId xmlns:p14="http://schemas.microsoft.com/office/powerpoint/2010/main" val="349712831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cdn.business2community.com/wp-content/uploads/2014/07/Skil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13040" y="2479040"/>
            <a:ext cx="6858000" cy="1899920"/>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6440" y="160338"/>
            <a:ext cx="711200" cy="712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utoShape 2" descr="C:\Users\n.valiyeva\Desktop\12 Lessons\1.what-is-a-manager-2276096_final-5bdb3aa0c9e77c00518537b5.web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Прямоугольник 2"/>
          <p:cNvSpPr/>
          <p:nvPr/>
        </p:nvSpPr>
        <p:spPr>
          <a:xfrm>
            <a:off x="1944547" y="2523281"/>
            <a:ext cx="6643868" cy="584775"/>
          </a:xfrm>
          <a:prstGeom prst="rect">
            <a:avLst/>
          </a:prstGeom>
        </p:spPr>
        <p:txBody>
          <a:bodyPr wrap="square">
            <a:spAutoFit/>
          </a:bodyPr>
          <a:lstStyle/>
          <a:p>
            <a:r>
              <a:rPr lang="en-US" sz="3200" dirty="0">
                <a:latin typeface="Times New Roman" panose="02020603050405020304" pitchFamily="18" charset="0"/>
                <a:cs typeface="Times New Roman" panose="02020603050405020304" pitchFamily="18" charset="0"/>
              </a:rPr>
              <a:t>THANK YOU FOR ATTENTION.</a:t>
            </a:r>
            <a:endParaRPr lang="ru-RU" sz="3200" dirty="0"/>
          </a:p>
        </p:txBody>
      </p:sp>
    </p:spTree>
    <p:extLst>
      <p:ext uri="{BB962C8B-B14F-4D97-AF65-F5344CB8AC3E}">
        <p14:creationId xmlns:p14="http://schemas.microsoft.com/office/powerpoint/2010/main" val="3302162317"/>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491</TotalTime>
  <Words>1502</Words>
  <Application>Microsoft Office PowerPoint</Application>
  <PresentationFormat>Широкоэкранный</PresentationFormat>
  <Paragraphs>187</Paragraphs>
  <Slides>22</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22</vt:i4>
      </vt:variant>
    </vt:vector>
  </HeadingPairs>
  <TitlesOfParts>
    <vt:vector size="28" baseType="lpstr">
      <vt:lpstr>Arial</vt:lpstr>
      <vt:lpstr>Calibri</vt:lpstr>
      <vt:lpstr>Calibri Light</vt:lpstr>
      <vt:lpstr>Times New Roman</vt:lpstr>
      <vt:lpstr>Wingdings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Nasiba Valiyeva</dc:creator>
  <cp:lastModifiedBy>Nasiba Valiyeva</cp:lastModifiedBy>
  <cp:revision>67</cp:revision>
  <dcterms:created xsi:type="dcterms:W3CDTF">2021-03-02T07:55:41Z</dcterms:created>
  <dcterms:modified xsi:type="dcterms:W3CDTF">2021-11-19T06:38:51Z</dcterms:modified>
</cp:coreProperties>
</file>