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ink/ink1.xml" ContentType="application/inkml+xml"/>
  <Override PartName="/ppt/ink/ink2.xml" ContentType="application/inkml+xml"/>
  <Override PartName="/ppt/notesSlides/notesSlide6.xml" ContentType="application/vnd.openxmlformats-officedocument.presentationml.notesSlide+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7" r:id="rId2"/>
    <p:sldId id="256" r:id="rId3"/>
    <p:sldId id="277" r:id="rId4"/>
    <p:sldId id="280" r:id="rId5"/>
    <p:sldId id="286" r:id="rId6"/>
    <p:sldId id="287" r:id="rId7"/>
    <p:sldId id="296" r:id="rId8"/>
    <p:sldId id="295" r:id="rId9"/>
    <p:sldId id="294" r:id="rId10"/>
    <p:sldId id="293" r:id="rId11"/>
    <p:sldId id="292" r:id="rId12"/>
    <p:sldId id="291" r:id="rId13"/>
    <p:sldId id="290" r:id="rId14"/>
    <p:sldId id="289" r:id="rId15"/>
    <p:sldId id="288" r:id="rId16"/>
    <p:sldId id="282" r:id="rId17"/>
    <p:sldId id="297" r:id="rId18"/>
    <p:sldId id="283" r:id="rId19"/>
    <p:sldId id="285" r:id="rId20"/>
    <p:sldId id="284" r:id="rId21"/>
    <p:sldId id="273" r:id="rId22"/>
    <p:sldId id="265" r:id="rId23"/>
    <p:sldId id="298"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744"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1-11-17T16:54:24.121"/>
    </inkml:context>
    <inkml:brush xml:id="br0">
      <inkml:brushProperty name="width" value="0.26667" units="cm"/>
      <inkml:brushProperty name="height" value="0.53333" units="cm"/>
      <inkml:brushProperty name="color" value="#FFFF00"/>
      <inkml:brushProperty name="tip" value="rectangle"/>
      <inkml:brushProperty name="rasterOp" value="maskPen"/>
      <inkml:brushProperty name="fitToCurve" value="1"/>
    </inkml:brush>
  </inkml:definitions>
  <inkml:trace contextRef="#ctx0" brushRef="#br0">-1 78 0,'38'0'735,"0"0"-720,1 0 1,38 0 0,-39 0-1,1 0 79,-1 0-94,39 0 16,-38 0 46,38 0-31,-39 0-15,1 0 0,-1 0-1,1 0-15,-1 0 78,1 0-62,-1 0 0,1 0 15,-1 0 0,1 0 0,-1 0 1,1 0-1,38 0-16,-39 0 1,1 0 0,38 0 15,-39 0-15,1 0 30,-1 0-14,0 0-1,1 0-15,-1 0 46,1 0-15,-1 0-31,1 0 77,-1 0-93,1 0 16,-1 0 0,1 0 15,-1 0-31,1 0 15,38 0-15,-39 0 32,1 0-32,-1 0 15,1 0 1,-1 0 0,1 0-1,-1 0-15,1 38 31,-1-38-15,1 0 62,-1 0-47,1 0-15,38 0 15,-39 0-31,39 0 32,-38 0-32,-1 0 15,0 0-15,1 0 16,-1 0-16,1 0 15,-1 0 1,1 0-16,-1 0 31,1 0 32,-1 0 15,1 0-31,38 0 0,-39 0-32,1 0-15,-1 0 16,1 0 0,-1 0-16,1 0 15,38 0 1,-39 0-1,1 0 17,-1 0-1,1 0 63,-1 0-16,1 0-63,-1 0 48,1 0-32,-1-38 0,1 38 16,-1 0 16,1 0-48,-1 0 17,0 0-17,1 0-15,115-39 32,-116 39-17,1 0-15,-1 0 16,1 0-16,38 0 15,-39 0 1,1 0 0,-1 0 93,1 0-78,38 0 79,-39 0-95,1 0 17,-1 0-32,1 0 15,38 0 1,-39 0-1,1 0 1,-1 0 156,1 0-110,-1 0 110,1-38-31,-1 38-110,1 0-15,-1 0 15</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1-11-17T16:55:00.407"/>
    </inkml:context>
    <inkml:brush xml:id="br0">
      <inkml:brushProperty name="width" value="0.26667" units="cm"/>
      <inkml:brushProperty name="height" value="0.53333" units="cm"/>
      <inkml:brushProperty name="color" value="#FFFF00"/>
      <inkml:brushProperty name="tip" value="rectangle"/>
      <inkml:brushProperty name="rasterOp" value="maskPen"/>
      <inkml:brushProperty name="fitToCurve" value="1"/>
    </inkml:brush>
  </inkml:definitions>
  <inkml:trace contextRef="#ctx0" brushRef="#br0">0 127 0,'38'0'125,"39"0"-125,0 0 16,-38 0 0,-1 0-16,1 0 15,38 0-15,-39 0 16,1 0 0,-1 0-16,1 0 31,38 0 125,192-38-140,-230 38-16,38 0 15,-39 0-15,1 0 16,-1 0 187,1-39-203,114 39 16,-37 0-1,-78 0 1,1 0-16,-1 0 16,1 0-1,-1 0-15,1 0 16,-1 0-1,1 0-15,-1 0 32,1 0-1,-1 0-15,1 0 30,-1 0-30,1 0-16,-1 0 16,1 0 15,-1 0-15,1 0 46,-1 0-31,1 0-31,38 0 16,-39 0-16,1 0 16,-1 0-16,1 0 31,-1 0 0,1 0 32,-1 0-48,0 0 1,1 0-1,38 0 17,-39 0-17,1 0 17,38 0-32,-39 0 15,1 0-15,-1 0 31,39 0-31,-38 0 47,-1 0-47,1 0 16,-1 0 0,1 0-1,-1 0 1,1 0-1,-1 0-15,39 0 16,-38 0-16,-1 0 16,1 0-16,-1 0 0,1 0 15,-1 0-15,1 0 16,-1 0 0,1 0 46,-1 0-31,0 0 1,1 0 14,-1 0-14,1 0-17,38 0 1,-39 0 0,1 0-1,-1 0-15,1 0 16,38 0-1,-39 0-15,1 0 32</inkml:trace>
</inkml:ink>
</file>

<file path=ppt/ink/ink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1-11-17T16:58:29.762"/>
    </inkml:context>
    <inkml:brush xml:id="br0">
      <inkml:brushProperty name="width" value="0.26667" units="cm"/>
      <inkml:brushProperty name="height" value="0.53333" units="cm"/>
      <inkml:brushProperty name="color" value="#FFFF00"/>
      <inkml:brushProperty name="tip" value="rectangle"/>
      <inkml:brushProperty name="rasterOp" value="maskPen"/>
      <inkml:brushProperty name="fitToCurve" value="1"/>
    </inkml:brush>
  </inkml:definitions>
  <inkml:trace contextRef="#ctx0" brushRef="#br0">0 48 0,'39'0'266,"-1"0"-188,1 0-78,-1 0 15,1 0 32,-1 0-16,1 0 16,-1 0 16,1 0-32,-1 0-31,1 0 63,-1 0 77,1 0-77,-1-38-48,1 38 1,-1 0 15,1 0-15,-1 0 31,1 0 0,-1 0 93,1 0 79</inkml:trace>
</inkml:ink>
</file>

<file path=ppt/ink/ink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1-11-17T16:58:51.903"/>
    </inkml:context>
    <inkml:brush xml:id="br0">
      <inkml:brushProperty name="width" value="0.26667" units="cm"/>
      <inkml:brushProperty name="height" value="0.53333" units="cm"/>
      <inkml:brushProperty name="color" value="#FFFF00"/>
      <inkml:brushProperty name="tip" value="rectangle"/>
      <inkml:brushProperty name="rasterOp" value="maskPen"/>
      <inkml:brushProperty name="fitToCurve" value="1"/>
    </inkml:brush>
  </inkml:definitions>
  <inkml:trace contextRef="#ctx0" brushRef="#br0">7 150 0,'39'0'31,"-1"0"94,39 0-109,38 0-16,1 0 15,-78 0 1,1 0 187,-1 0-203,1 0 16,38 0-1,-39 0 142,1 0-142,-1 0 17,1 0 139,-1 0-139,1 0 77,38 0-46,-39 0 62,1 0-79,-1 0 64,1 0-79,-1 0 0,1 0 47,-1 0-31,1 0 16,-1 0-16,1 0-16,-1 0 31,1 0-30,-1 0-1,0 0 16,1 0-32,-1 0-15,1 0 16,-1 0 0,1 0-16,-1 0 15,1 0 1,-1 0-16,1 0 16,-1 0-1,1 38 1,-1-38 374,1 0-343,-1 0 31,1 0-46,-1 0-1,1 0-31,-1 39 47,1-39-32,-1 0 17,1 0-32,-1 38 15,-38 1 235,39-39-234,-1 0 0,1 0 30,-1 0-30,1 0 0,-1 0-1,1 0-15,38 0 16,-77 38-16,38-38 16,0 0-16,1 0 0,-1 0 15,1 0-15,-1 39 16,39-39-16,-77 38 15,39-38-15,-1 0 32,-38-38 671,0-1-656,0 1-47,0-1 15,0 1 142,0-1 46,0 1-188,-38 38 95,-1 0-48,1 0-31,-1 0-15,1 0 31,-1 0 62,1 0-93,-1 0 0,1 0-1,0 0 1,-1 0-16,1 0 47,-1 0-32,1 0 1,-1 0 0,1 0-1,-1 0 95,1 0-79,-1 0-16,1 0 17,-1 0 46,1 0-63,-1 0 1,39-39 0,-38 39 31,-1 0-32,1 0 32,-1 0 0,1 0-31,-1 0 15,1-38-16,-1 38 79,1 0-47,-1 0 31,1 0-62,-1 0-1,1 0 17,-1 0-32,1 0 31,-1 0-15,1 0-1,-1 0 1,1 0 15,0 0-15,-1 0-1,1 0 1,-1 0-16,1 0 16,-1 0-1,1 0-15,-1 0 16,1 0-16,-1 0 31,1 0-31,-1 0 141,1 0-110,-39 0 16,38 0-32,1 0 110,-1 0-78,1 0 31,-1 0-62,1 0 0,-1 0 15,1 0-15,-1 0-16,1 0 15,-1 0 1,1 0 62,-1 0 156,1 0-202,-1 0 124,-38 0-109,39 0 62,0 0 157,-1 38-204,1-38-31,38 39-15,0-1 15,-39-38-15,39 39 15,0-1-15,0 1 171,0-1-124,0 1 15,39-1-47,-1-38-15,1 0 46,-39 39-62,38-39 32,0 0-1,1 0-31,-39 38 15,38-38 17,1 0-1,-1 0 0,1 0 0,-1 0 79,1 0-63,-1 0-16,1 0-15,-1 0 15,1 0 0,-1 0 0,1 0-15,-1 0 31,1 0 15,-1 0-46,1 0 0,-1 0 15,1 0 16,-1 0 15,1 0-46,-1 0 109,1 0 0,38 0-94,-39-38 16,-38-1 31,39 39-31,-1 0-31,1 0 77,-1 0-46,1 0 16,-1 0-32,0 0 47,1 0-31,-1 0 15,1 0-30,-1 0 30,1 0 79,-1 0-79,1 0-30,-1 0-1,1 0 16,-1 0-16,1 0-15,-1 0 30,1 0 1,-1 0 16,1 0-48,-1 0 32,1 0-15,-1 0-1,1 0 0,-1 0-31,1 0 16,-1 0-1,1 0 1,-1 0 0,39 0-1,-38 0 48,-1 0 30,1 0 1,-1 0 47,1 0-110,-1 0 0,0 0 16,1 0 16,-39-38 77,38 38-124,1 0 46,-1 0 32,-38-39-78</inkml:trace>
</inkml:ink>
</file>

<file path=ppt/ink/ink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1-11-17T16:59:14.088"/>
    </inkml:context>
    <inkml:brush xml:id="br0">
      <inkml:brushProperty name="width" value="0.26667" units="cm"/>
      <inkml:brushProperty name="height" value="0.53333" units="cm"/>
      <inkml:brushProperty name="color" value="#FFFF00"/>
      <inkml:brushProperty name="tip" value="rectangle"/>
      <inkml:brushProperty name="rasterOp" value="maskPen"/>
      <inkml:brushProperty name="fitToCurve" value="1"/>
    </inkml:brush>
  </inkml:definitions>
  <inkml:trace contextRef="#ctx0" brushRef="#br0">-1 540 0,'38'0'31,"1"0"-15,-1 0-16,39 0 15,-38 0-15,-1 0 16,1 0-16,-1 0 0,1 0 0,-1 0 15,1 0-15,-1 0 0,1 0 47,-1 0 31,0-39-78,39 39 16,-39 0 0,0 0-1,1 0 1,-1 0 0,-38-38-1,39 38 16,-1 0 1,1 0-1,-1 0-15,1 0 46,-1 0-46,1 0 31,-1 0-1,1 0 48,-1-39-47,1 39 31,-1 0-31,1 0 16,-1 0-1,1 0 47,-1 0-93,1 0 62,-1 0-47,1 0 48,-1 0-64,1 0 16,-1 0 16,1 0-31,-1 0 46,0 0-15,0 0-15,1 0 30,-1 0-15,1 0 31,-1 0-47,0 0 1,1 0-1,-1 0-16,1 0 1,-1 0 0,1 0 15,-1 0 16,1 0-32,-1 0 32,1 0 235,-39-38-220,38 38-62,-76 0 484,-1 0-452,1 0-17,-1 0-15,1 0 16,-1 0-16,1 0 16,-1 0-1,1 0 1,-1 0 15,1 0-15,0 0 15,-1 0-15,1 0-1,-1 0 16,1 0-15,0 0 15,0 0 1,-1 0-17,1 0-15,-1 0 16,1 0 15,-1 0 0,1 0-15,-1 0 15,1 0 16,-1 0 16,1-39-48,-1 1 1,1 38 46,38-40-46,-39 40 0,1 0-16,38-38 15,-39 38 1,1 0 31,-1-39-32,1 1 1,-1 38 31,39-39-47,-38 39 78,-39 0-16,77-38-15,-39 38 172,-38 0-188,39 0-15,0 0-16,38 38 0,-77-38 16,39 0-16,0 0 0,-39 0 15,38 0 1,1 0-16,-1 0 15,1 0-15,-39 0 16,38 0 0,1 0 15,-1 0 594,39 39-578,0-1 0,0 1 0,0-1-16,0 2 406,0-2-421,0 1 0,39-39-16,-1 0 15,1 0 1,-1 0-16,1 0 15,-1 0 1,1 0-16,-1 0 16,1 0-1,-1 0-15,1 0 16,-1 0 0,0 0-1,0 0 1,1 0-16,-1 0 15,0 0 17,1 0 15,-1 0-16,1 0 78,-1 0-78,1 0-15,-1 0 31,1 0 125,-1 0-32,1 0-108,-39-39 15,38 1-16,-38-2-16,39 40 1,-39-38 47,0-1 15,0 1-31,0-1 15,38 39 126,1 0-142,-1 0 1,1 39-31,-1-1 31,1 1-16,-1-1 0,1-38-15,-1 0 15,-38 40-31,39-40 16,-1 38 15,1-38 16,-1 0-31,39 0 46,-39 0 157,0 0-188,1 0 0,-1 0 1,1 0-32,-1 0 15,0 0 1,1 0-1,-1 0 32,1 0 16,-1 0 46,1 0-78,-1 0 1,1 0 186,-1 0-77,1 0-32,-39-38-93,0-2 265,0 2-62,0-1 109,0 1-203,0-1 78,-39 39-156,1-38-31,-1 38 31,1 0-32,-1 0 1,1-39 15,-1 39-15,1 0 78,-1 0-79,1 0 1,0 0 15,-1 0 16,1 0-31,-1 0 30,1 0 64,0 0-48,0 0-30,-39 0-1,38 0-16,1 0 1,-1 0 0,1 0-1,-1 0 1,39-38-16</inkml:trace>
</inkml:ink>
</file>

<file path=ppt/ink/ink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1-11-17T17:01:13.985"/>
    </inkml:context>
    <inkml:brush xml:id="br0">
      <inkml:brushProperty name="width" value="0.26667" units="cm"/>
      <inkml:brushProperty name="height" value="0.53333" units="cm"/>
      <inkml:brushProperty name="color" value="#FFFF00"/>
      <inkml:brushProperty name="tip" value="rectangle"/>
      <inkml:brushProperty name="rasterOp" value="maskPen"/>
      <inkml:brushProperty name="fitToCurve" value="1"/>
    </inkml:brush>
  </inkml:definitions>
  <inkml:trace contextRef="#ctx0" brushRef="#br0">2039 120 0,'-39'0'47,"-38"0"-32,0 0 17,39 0-32,-1 0 15,1 0 1,-1 0 15,-38 0-15,39 0 46,-1 0-46,-38 0 15,39 0-15,-39 0-1,77-39 1,-39 39 0,1 0-16,-1 0 15,1 0-15,-1 0 16,1-38-16,-1 38 16,1 0 15,-1 0 31,1 0 251,-1 0-282,1 0 47,-1 0-62,-37 0 15,37 0-15,1 0-1,-1 0-15,1 0 16,-39 0 0,38 0-16,1 0 15,-1 0-15,1 0 16,-39 0-16,38 0 15,1 0 1,-1 0-16,1 0 16,-1 0-1,1 0 17,-1 0 343,1 0-313,38 38 110,0 1-141,0-1 47,0 1-46,0-1-1,0 0-16,38-38 220,1 0-204,-1 0-15,1 0 46,-1 0 1,1 0 93,-1-38-125,1 38 0,-1 0 1,1 0 15,-1 0-32,1 0 32,-1 0-47,1 0 63,-1 0-1,1 0-46,-1 0 62,1 0-16,-1 0 16,1 0-46,-1 0 30,0 0 1,1 0 15,-1 0-31,1 0 0,-1 0-16,1 0 31,-1 0-15,1 0 47,38 0-47,-39 0 15,39 0-30,-38 0-1,-1 0 63,1 0-79,-1 0 16,39 0 63,-38 0-16,-1 0-15,1 0-1,-1 0-15,1 0-16,-1 0 48,1 0-33,-1 0 126,1 0 63,-1-38-32</inkml:trace>
</inkml:ink>
</file>

<file path=ppt/ink/ink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1-11-17T17:01:14.551"/>
    </inkml:context>
    <inkml:brush xml:id="br0">
      <inkml:brushProperty name="width" value="0.26667" units="cm"/>
      <inkml:brushProperty name="height" value="0.53333" units="cm"/>
      <inkml:brushProperty name="color" value="#FFFF00"/>
      <inkml:brushProperty name="tip" value="rectangle"/>
      <inkml:brushProperty name="rasterOp" value="maskPen"/>
      <inkml:brushProperty name="fitToCurve" value="1"/>
    </inkml:brush>
  </inkml:definitions>
  <inkml:trace contextRef="#ctx0" brushRef="#br0">0 0 0,'20'0'140</inkml:trace>
</inkml:ink>
</file>

<file path=ppt/ink/ink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1-11-17T17:01:54.496"/>
    </inkml:context>
    <inkml:brush xml:id="br0">
      <inkml:brushProperty name="width" value="0.26667" units="cm"/>
      <inkml:brushProperty name="height" value="0.53333" units="cm"/>
      <inkml:brushProperty name="color" value="#FFFF00"/>
      <inkml:brushProperty name="tip" value="rectangle"/>
      <inkml:brushProperty name="rasterOp" value="maskPen"/>
      <inkml:brushProperty name="fitToCurve" value="1"/>
    </inkml:brush>
  </inkml:definitions>
  <inkml:trace contextRef="#ctx0" brushRef="#br0">-1 205 0,'77'0'157,"0"0"-142,-39-39 1,1 39 0,-1 0-16,1-38 15,38 38 95,-39 0-110,1 0 15,37 0-15,-37 0 0,-1 0 16,1 0-16,38 0 0,-39 0 15,1-39-15,-1 39 79,1 0-17,-1-38-62,1 38 16,-1 0-1,39 0 110,-38 0-78,-39-39-31,77 39-1,-39 0 157,1 0-156,-1 0 125,1 0-126,-1 0 1,1 0 62,-1 0 31,-38 39-15,0-1-78,0 1-1,0-1 17,0 1-17,0-1 95,0 1-48,0 38 32,0-39 62,-38-38-109,38 38-47,-39-38 0,1 0 16,-39 0-1,38 0-15,1 0 16,-1 0-16,1 0 15,-1 0 1,1 0-16,-1 0 0,1 0 16,-39 0-1,38 0-15,1 0 16,-1 0 0,1 0-1,-1 0 16,1 0-31,-1 0 16,1 0 31,-39 0 0,39 0-16,-1 0-15,1 39-1,-1-1 48,1-38-48,-1 0 17,1 0-32,-1 39 15,1-39 79,-1 0-78,39 38-1,77-38 235,-38 0-234,38 0 46,-39 0-15,1 0-47,-1 0 16,1 0 0,37 0-1,-37 0 16,-1 0-15,1 0 0,-1 0 31,1 0-16,-1 0 31,1 0-62,-1 0 16,1 0 0,-1 0-16,1 0 15,-1 0 1,39 0-1,-38 0 1,-1 0 15,1 0 1,-1 0-17,39 0 32,-38 0-31,-1 0 62,1 0 0,-1 0-16,39 0 32,-38 0-78,-1 0-1,1 0 1,-1 0 172</inkml:trace>
</inkml:ink>
</file>

<file path=ppt/ink/ink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1-11-17T17:01:59.295"/>
    </inkml:context>
    <inkml:brush xml:id="br0">
      <inkml:brushProperty name="width" value="0.26667" units="cm"/>
      <inkml:brushProperty name="height" value="0.53333" units="cm"/>
      <inkml:brushProperty name="color" value="#FFFF00"/>
      <inkml:brushProperty name="tip" value="rectangle"/>
      <inkml:brushProperty name="rasterOp" value="maskPen"/>
      <inkml:brushProperty name="fitToCurve" value="1"/>
    </inkml:brush>
  </inkml:definitions>
  <inkml:trace contextRef="#ctx0" brushRef="#br0">127 196 0,'39'-39'62,"-1"39"-15,0-38-47,0 38 16,39-39 15,-77 1 16,39 38-47,-1 0 15,0 0 1,1 0 0,-1 0-1,1 0 48,38 0-63,-40 0 15,2 0 1,-1-39 218,39 39-202,-38 0-17,-1 0 1,-76 0 359,38 39-360,-39-39-15,1 0 0,-1 38 16,1-38-16,-1 39 16,2-39-16,-2 0 15,1 0 1,-39 0-16,38 0 16,1 0-16,0 0 0,-39 0 15,38 0-15,1 0 16,0 0-16,0 0 0,-1 0 15,1 0 17,-1 0-1,1 0 188,76 0-204,39 0 1,-38 0 0,-1 0-1,0-39 1,39 39-1,-39 0 1,1 0 0,-1 0-16,0 0 15,1 0 1,-1 0 0,1 0 30,38 0 64,-40 0-95,2 0 64,-1 0 155,1 0-109,-39 39-94,0-1 172,0 1-171,-77-1 93,38-38-110,2 0 1,-40 0 31,38 0 0,1 0-1,-1 0-30,1 0 47,0 0 15,-1 0-47,1 0-15,-1 0 62,1 0 328</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1C95B2-21D3-4091-AF49-D9085276EE1B}" type="datetimeFigureOut">
              <a:rPr lang="ru-RU" smtClean="0"/>
              <a:t>06.12.2021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680F2E-A7D4-4E61-86AF-BFF5C134C3E4}" type="slidenum">
              <a:rPr lang="ru-RU" smtClean="0"/>
              <a:t>‹#›</a:t>
            </a:fld>
            <a:endParaRPr lang="ru-RU"/>
          </a:p>
        </p:txBody>
      </p:sp>
    </p:spTree>
    <p:extLst>
      <p:ext uri="{BB962C8B-B14F-4D97-AF65-F5344CB8AC3E}">
        <p14:creationId xmlns:p14="http://schemas.microsoft.com/office/powerpoint/2010/main" val="2796113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3680F2E-A7D4-4E61-86AF-BFF5C134C3E4}" type="slidenum">
              <a:rPr lang="ru-RU" smtClean="0"/>
              <a:t>2</a:t>
            </a:fld>
            <a:endParaRPr lang="ru-RU"/>
          </a:p>
        </p:txBody>
      </p:sp>
    </p:spTree>
    <p:extLst>
      <p:ext uri="{BB962C8B-B14F-4D97-AF65-F5344CB8AC3E}">
        <p14:creationId xmlns:p14="http://schemas.microsoft.com/office/powerpoint/2010/main" val="18976251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3680F2E-A7D4-4E61-86AF-BFF5C134C3E4}" type="slidenum">
              <a:rPr lang="ru-RU" smtClean="0"/>
              <a:t>6</a:t>
            </a:fld>
            <a:endParaRPr lang="ru-RU"/>
          </a:p>
        </p:txBody>
      </p:sp>
    </p:spTree>
    <p:extLst>
      <p:ext uri="{BB962C8B-B14F-4D97-AF65-F5344CB8AC3E}">
        <p14:creationId xmlns:p14="http://schemas.microsoft.com/office/powerpoint/2010/main" val="9134277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3680F2E-A7D4-4E61-86AF-BFF5C134C3E4}" type="slidenum">
              <a:rPr lang="ru-RU" smtClean="0"/>
              <a:t>7</a:t>
            </a:fld>
            <a:endParaRPr lang="ru-RU"/>
          </a:p>
        </p:txBody>
      </p:sp>
    </p:spTree>
    <p:extLst>
      <p:ext uri="{BB962C8B-B14F-4D97-AF65-F5344CB8AC3E}">
        <p14:creationId xmlns:p14="http://schemas.microsoft.com/office/powerpoint/2010/main" val="23762790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3680F2E-A7D4-4E61-86AF-BFF5C134C3E4}" type="slidenum">
              <a:rPr lang="ru-RU" smtClean="0"/>
              <a:t>8</a:t>
            </a:fld>
            <a:endParaRPr lang="ru-RU"/>
          </a:p>
        </p:txBody>
      </p:sp>
    </p:spTree>
    <p:extLst>
      <p:ext uri="{BB962C8B-B14F-4D97-AF65-F5344CB8AC3E}">
        <p14:creationId xmlns:p14="http://schemas.microsoft.com/office/powerpoint/2010/main" val="11834729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3680F2E-A7D4-4E61-86AF-BFF5C134C3E4}" type="slidenum">
              <a:rPr lang="ru-RU" smtClean="0"/>
              <a:t>9</a:t>
            </a:fld>
            <a:endParaRPr lang="ru-RU"/>
          </a:p>
        </p:txBody>
      </p:sp>
    </p:spTree>
    <p:extLst>
      <p:ext uri="{BB962C8B-B14F-4D97-AF65-F5344CB8AC3E}">
        <p14:creationId xmlns:p14="http://schemas.microsoft.com/office/powerpoint/2010/main" val="32856252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3680F2E-A7D4-4E61-86AF-BFF5C134C3E4}" type="slidenum">
              <a:rPr lang="ru-RU" smtClean="0"/>
              <a:t>10</a:t>
            </a:fld>
            <a:endParaRPr lang="ru-RU"/>
          </a:p>
        </p:txBody>
      </p:sp>
    </p:spTree>
    <p:extLst>
      <p:ext uri="{BB962C8B-B14F-4D97-AF65-F5344CB8AC3E}">
        <p14:creationId xmlns:p14="http://schemas.microsoft.com/office/powerpoint/2010/main" val="28139308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3680F2E-A7D4-4E61-86AF-BFF5C134C3E4}" type="slidenum">
              <a:rPr lang="ru-RU" smtClean="0"/>
              <a:t>12</a:t>
            </a:fld>
            <a:endParaRPr lang="ru-RU"/>
          </a:p>
        </p:txBody>
      </p:sp>
    </p:spTree>
    <p:extLst>
      <p:ext uri="{BB962C8B-B14F-4D97-AF65-F5344CB8AC3E}">
        <p14:creationId xmlns:p14="http://schemas.microsoft.com/office/powerpoint/2010/main" val="38876673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3680F2E-A7D4-4E61-86AF-BFF5C134C3E4}" type="slidenum">
              <a:rPr lang="ru-RU" smtClean="0"/>
              <a:t>13</a:t>
            </a:fld>
            <a:endParaRPr lang="ru-RU"/>
          </a:p>
        </p:txBody>
      </p:sp>
    </p:spTree>
    <p:extLst>
      <p:ext uri="{BB962C8B-B14F-4D97-AF65-F5344CB8AC3E}">
        <p14:creationId xmlns:p14="http://schemas.microsoft.com/office/powerpoint/2010/main" val="38153392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3680F2E-A7D4-4E61-86AF-BFF5C134C3E4}" type="slidenum">
              <a:rPr lang="ru-RU" smtClean="0"/>
              <a:t>14</a:t>
            </a:fld>
            <a:endParaRPr lang="ru-RU"/>
          </a:p>
        </p:txBody>
      </p:sp>
    </p:spTree>
    <p:extLst>
      <p:ext uri="{BB962C8B-B14F-4D97-AF65-F5344CB8AC3E}">
        <p14:creationId xmlns:p14="http://schemas.microsoft.com/office/powerpoint/2010/main" val="1081786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3680F2E-A7D4-4E61-86AF-BFF5C134C3E4}" type="slidenum">
              <a:rPr lang="ru-RU" smtClean="0"/>
              <a:t>15</a:t>
            </a:fld>
            <a:endParaRPr lang="ru-RU"/>
          </a:p>
        </p:txBody>
      </p:sp>
    </p:spTree>
    <p:extLst>
      <p:ext uri="{BB962C8B-B14F-4D97-AF65-F5344CB8AC3E}">
        <p14:creationId xmlns:p14="http://schemas.microsoft.com/office/powerpoint/2010/main" val="20928577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DAC3D6C-41FE-45E1-9E41-04AB44AF5A47}" type="slidenum">
              <a:rPr lang="ru-RU" smtClean="0"/>
              <a:t>16</a:t>
            </a:fld>
            <a:endParaRPr lang="ru-RU"/>
          </a:p>
        </p:txBody>
      </p:sp>
    </p:spTree>
    <p:extLst>
      <p:ext uri="{BB962C8B-B14F-4D97-AF65-F5344CB8AC3E}">
        <p14:creationId xmlns:p14="http://schemas.microsoft.com/office/powerpoint/2010/main" val="20202880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3680F2E-A7D4-4E61-86AF-BFF5C134C3E4}" type="slidenum">
              <a:rPr lang="ru-RU" smtClean="0"/>
              <a:t>17</a:t>
            </a:fld>
            <a:endParaRPr lang="ru-RU"/>
          </a:p>
        </p:txBody>
      </p:sp>
    </p:spTree>
    <p:extLst>
      <p:ext uri="{BB962C8B-B14F-4D97-AF65-F5344CB8AC3E}">
        <p14:creationId xmlns:p14="http://schemas.microsoft.com/office/powerpoint/2010/main" val="20655649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3680F2E-A7D4-4E61-86AF-BFF5C134C3E4}" type="slidenum">
              <a:rPr lang="ru-RU" smtClean="0"/>
              <a:t>18</a:t>
            </a:fld>
            <a:endParaRPr lang="ru-RU"/>
          </a:p>
        </p:txBody>
      </p:sp>
    </p:spTree>
    <p:extLst>
      <p:ext uri="{BB962C8B-B14F-4D97-AF65-F5344CB8AC3E}">
        <p14:creationId xmlns:p14="http://schemas.microsoft.com/office/powerpoint/2010/main" val="37402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3680F2E-A7D4-4E61-86AF-BFF5C134C3E4}" type="slidenum">
              <a:rPr lang="ru-RU" smtClean="0"/>
              <a:t>19</a:t>
            </a:fld>
            <a:endParaRPr lang="ru-RU"/>
          </a:p>
        </p:txBody>
      </p:sp>
    </p:spTree>
    <p:extLst>
      <p:ext uri="{BB962C8B-B14F-4D97-AF65-F5344CB8AC3E}">
        <p14:creationId xmlns:p14="http://schemas.microsoft.com/office/powerpoint/2010/main" val="24656420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3680F2E-A7D4-4E61-86AF-BFF5C134C3E4}" type="slidenum">
              <a:rPr lang="ru-RU" smtClean="0"/>
              <a:t>20</a:t>
            </a:fld>
            <a:endParaRPr lang="ru-RU"/>
          </a:p>
        </p:txBody>
      </p:sp>
    </p:spTree>
    <p:extLst>
      <p:ext uri="{BB962C8B-B14F-4D97-AF65-F5344CB8AC3E}">
        <p14:creationId xmlns:p14="http://schemas.microsoft.com/office/powerpoint/2010/main" val="27895062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3680F2E-A7D4-4E61-86AF-BFF5C134C3E4}" type="slidenum">
              <a:rPr lang="ru-RU" smtClean="0"/>
              <a:t>21</a:t>
            </a:fld>
            <a:endParaRPr lang="ru-RU"/>
          </a:p>
        </p:txBody>
      </p:sp>
    </p:spTree>
    <p:extLst>
      <p:ext uri="{BB962C8B-B14F-4D97-AF65-F5344CB8AC3E}">
        <p14:creationId xmlns:p14="http://schemas.microsoft.com/office/powerpoint/2010/main" val="3410640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43B3C05-4CE7-4AC9-9E7E-331BF20C8C23}" type="datetimeFigureOut">
              <a:rPr lang="ru-RU" smtClean="0"/>
              <a:t>06.12.2021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62BA4C4-9B7A-4CE9-BCF5-0C14C53C9B0F}" type="slidenum">
              <a:rPr lang="ru-RU" smtClean="0"/>
              <a:t>‹#›</a:t>
            </a:fld>
            <a:endParaRPr lang="ru-RU"/>
          </a:p>
        </p:txBody>
      </p:sp>
    </p:spTree>
    <p:extLst>
      <p:ext uri="{BB962C8B-B14F-4D97-AF65-F5344CB8AC3E}">
        <p14:creationId xmlns:p14="http://schemas.microsoft.com/office/powerpoint/2010/main" val="1965227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43B3C05-4CE7-4AC9-9E7E-331BF20C8C23}" type="datetimeFigureOut">
              <a:rPr lang="ru-RU" smtClean="0"/>
              <a:t>06.12.2021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62BA4C4-9B7A-4CE9-BCF5-0C14C53C9B0F}" type="slidenum">
              <a:rPr lang="ru-RU" smtClean="0"/>
              <a:t>‹#›</a:t>
            </a:fld>
            <a:endParaRPr lang="ru-RU"/>
          </a:p>
        </p:txBody>
      </p:sp>
    </p:spTree>
    <p:extLst>
      <p:ext uri="{BB962C8B-B14F-4D97-AF65-F5344CB8AC3E}">
        <p14:creationId xmlns:p14="http://schemas.microsoft.com/office/powerpoint/2010/main" val="3173149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43B3C05-4CE7-4AC9-9E7E-331BF20C8C23}" type="datetimeFigureOut">
              <a:rPr lang="ru-RU" smtClean="0"/>
              <a:t>06.12.2021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62BA4C4-9B7A-4CE9-BCF5-0C14C53C9B0F}" type="slidenum">
              <a:rPr lang="ru-RU" smtClean="0"/>
              <a:t>‹#›</a:t>
            </a:fld>
            <a:endParaRPr lang="ru-RU"/>
          </a:p>
        </p:txBody>
      </p:sp>
    </p:spTree>
    <p:extLst>
      <p:ext uri="{BB962C8B-B14F-4D97-AF65-F5344CB8AC3E}">
        <p14:creationId xmlns:p14="http://schemas.microsoft.com/office/powerpoint/2010/main" val="3449506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43B3C05-4CE7-4AC9-9E7E-331BF20C8C23}" type="datetimeFigureOut">
              <a:rPr lang="ru-RU" smtClean="0"/>
              <a:t>06.12.2021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62BA4C4-9B7A-4CE9-BCF5-0C14C53C9B0F}" type="slidenum">
              <a:rPr lang="ru-RU" smtClean="0"/>
              <a:t>‹#›</a:t>
            </a:fld>
            <a:endParaRPr lang="ru-RU"/>
          </a:p>
        </p:txBody>
      </p:sp>
    </p:spTree>
    <p:extLst>
      <p:ext uri="{BB962C8B-B14F-4D97-AF65-F5344CB8AC3E}">
        <p14:creationId xmlns:p14="http://schemas.microsoft.com/office/powerpoint/2010/main" val="922881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43B3C05-4CE7-4AC9-9E7E-331BF20C8C23}" type="datetimeFigureOut">
              <a:rPr lang="ru-RU" smtClean="0"/>
              <a:t>06.12.2021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62BA4C4-9B7A-4CE9-BCF5-0C14C53C9B0F}" type="slidenum">
              <a:rPr lang="ru-RU" smtClean="0"/>
              <a:t>‹#›</a:t>
            </a:fld>
            <a:endParaRPr lang="ru-RU"/>
          </a:p>
        </p:txBody>
      </p:sp>
    </p:spTree>
    <p:extLst>
      <p:ext uri="{BB962C8B-B14F-4D97-AF65-F5344CB8AC3E}">
        <p14:creationId xmlns:p14="http://schemas.microsoft.com/office/powerpoint/2010/main" val="31479893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43B3C05-4CE7-4AC9-9E7E-331BF20C8C23}" type="datetimeFigureOut">
              <a:rPr lang="ru-RU" smtClean="0"/>
              <a:t>06.12.2021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62BA4C4-9B7A-4CE9-BCF5-0C14C53C9B0F}" type="slidenum">
              <a:rPr lang="ru-RU" smtClean="0"/>
              <a:t>‹#›</a:t>
            </a:fld>
            <a:endParaRPr lang="ru-RU"/>
          </a:p>
        </p:txBody>
      </p:sp>
    </p:spTree>
    <p:extLst>
      <p:ext uri="{BB962C8B-B14F-4D97-AF65-F5344CB8AC3E}">
        <p14:creationId xmlns:p14="http://schemas.microsoft.com/office/powerpoint/2010/main" val="2559444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43B3C05-4CE7-4AC9-9E7E-331BF20C8C23}" type="datetimeFigureOut">
              <a:rPr lang="ru-RU" smtClean="0"/>
              <a:t>06.12.2021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62BA4C4-9B7A-4CE9-BCF5-0C14C53C9B0F}" type="slidenum">
              <a:rPr lang="ru-RU" smtClean="0"/>
              <a:t>‹#›</a:t>
            </a:fld>
            <a:endParaRPr lang="ru-RU"/>
          </a:p>
        </p:txBody>
      </p:sp>
    </p:spTree>
    <p:extLst>
      <p:ext uri="{BB962C8B-B14F-4D97-AF65-F5344CB8AC3E}">
        <p14:creationId xmlns:p14="http://schemas.microsoft.com/office/powerpoint/2010/main" val="7564012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943B3C05-4CE7-4AC9-9E7E-331BF20C8C23}" type="datetimeFigureOut">
              <a:rPr lang="ru-RU" smtClean="0"/>
              <a:t>06.12.2021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62BA4C4-9B7A-4CE9-BCF5-0C14C53C9B0F}" type="slidenum">
              <a:rPr lang="ru-RU" smtClean="0"/>
              <a:t>‹#›</a:t>
            </a:fld>
            <a:endParaRPr lang="ru-RU"/>
          </a:p>
        </p:txBody>
      </p:sp>
    </p:spTree>
    <p:extLst>
      <p:ext uri="{BB962C8B-B14F-4D97-AF65-F5344CB8AC3E}">
        <p14:creationId xmlns:p14="http://schemas.microsoft.com/office/powerpoint/2010/main" val="3822368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943B3C05-4CE7-4AC9-9E7E-331BF20C8C23}" type="datetimeFigureOut">
              <a:rPr lang="ru-RU" smtClean="0"/>
              <a:t>06.12.2021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62BA4C4-9B7A-4CE9-BCF5-0C14C53C9B0F}" type="slidenum">
              <a:rPr lang="ru-RU" smtClean="0"/>
              <a:t>‹#›</a:t>
            </a:fld>
            <a:endParaRPr lang="ru-RU"/>
          </a:p>
        </p:txBody>
      </p:sp>
    </p:spTree>
    <p:extLst>
      <p:ext uri="{BB962C8B-B14F-4D97-AF65-F5344CB8AC3E}">
        <p14:creationId xmlns:p14="http://schemas.microsoft.com/office/powerpoint/2010/main" val="894370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43B3C05-4CE7-4AC9-9E7E-331BF20C8C23}" type="datetimeFigureOut">
              <a:rPr lang="ru-RU" smtClean="0"/>
              <a:t>06.12.2021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62BA4C4-9B7A-4CE9-BCF5-0C14C53C9B0F}" type="slidenum">
              <a:rPr lang="ru-RU" smtClean="0"/>
              <a:t>‹#›</a:t>
            </a:fld>
            <a:endParaRPr lang="ru-RU"/>
          </a:p>
        </p:txBody>
      </p:sp>
    </p:spTree>
    <p:extLst>
      <p:ext uri="{BB962C8B-B14F-4D97-AF65-F5344CB8AC3E}">
        <p14:creationId xmlns:p14="http://schemas.microsoft.com/office/powerpoint/2010/main" val="15836663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43B3C05-4CE7-4AC9-9E7E-331BF20C8C23}" type="datetimeFigureOut">
              <a:rPr lang="ru-RU" smtClean="0"/>
              <a:t>06.12.2021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62BA4C4-9B7A-4CE9-BCF5-0C14C53C9B0F}" type="slidenum">
              <a:rPr lang="ru-RU" smtClean="0"/>
              <a:t>‹#›</a:t>
            </a:fld>
            <a:endParaRPr lang="ru-RU"/>
          </a:p>
        </p:txBody>
      </p:sp>
    </p:spTree>
    <p:extLst>
      <p:ext uri="{BB962C8B-B14F-4D97-AF65-F5344CB8AC3E}">
        <p14:creationId xmlns:p14="http://schemas.microsoft.com/office/powerpoint/2010/main" val="568450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3B3C05-4CE7-4AC9-9E7E-331BF20C8C23}" type="datetimeFigureOut">
              <a:rPr lang="ru-RU" smtClean="0"/>
              <a:t>06.12.2021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2BA4C4-9B7A-4CE9-BCF5-0C14C53C9B0F}" type="slidenum">
              <a:rPr lang="ru-RU" smtClean="0"/>
              <a:t>‹#›</a:t>
            </a:fld>
            <a:endParaRPr lang="ru-RU"/>
          </a:p>
        </p:txBody>
      </p:sp>
    </p:spTree>
    <p:extLst>
      <p:ext uri="{BB962C8B-B14F-4D97-AF65-F5344CB8AC3E}">
        <p14:creationId xmlns:p14="http://schemas.microsoft.com/office/powerpoint/2010/main" val="2204543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emf"/></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2.jpeg"/><Relationship Id="rId7" Type="http://schemas.openxmlformats.org/officeDocument/2006/relationships/customXml" Target="../ink/ink2.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emf"/><Relationship Id="rId5" Type="http://schemas.openxmlformats.org/officeDocument/2006/relationships/customXml" Target="../ink/ink1.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customXml" Target="../ink/ink5.xml"/><Relationship Id="rId13" Type="http://schemas.openxmlformats.org/officeDocument/2006/relationships/image" Target="../media/image14.emf"/><Relationship Id="rId3" Type="http://schemas.openxmlformats.org/officeDocument/2006/relationships/image" Target="../media/image2.jpeg"/><Relationship Id="rId7" Type="http://schemas.openxmlformats.org/officeDocument/2006/relationships/image" Target="../media/image11.emf"/><Relationship Id="rId12" Type="http://schemas.openxmlformats.org/officeDocument/2006/relationships/customXml" Target="../ink/ink7.xml"/><Relationship Id="rId17" Type="http://schemas.openxmlformats.org/officeDocument/2006/relationships/image" Target="../media/image16.emf"/><Relationship Id="rId2" Type="http://schemas.openxmlformats.org/officeDocument/2006/relationships/notesSlide" Target="../notesSlides/notesSlide6.xml"/><Relationship Id="rId16" Type="http://schemas.openxmlformats.org/officeDocument/2006/relationships/customXml" Target="../ink/ink9.xml"/><Relationship Id="rId1" Type="http://schemas.openxmlformats.org/officeDocument/2006/relationships/slideLayout" Target="../slideLayouts/slideLayout1.xml"/><Relationship Id="rId6" Type="http://schemas.openxmlformats.org/officeDocument/2006/relationships/customXml" Target="../ink/ink4.xml"/><Relationship Id="rId11" Type="http://schemas.openxmlformats.org/officeDocument/2006/relationships/image" Target="../media/image13.emf"/><Relationship Id="rId5" Type="http://schemas.openxmlformats.org/officeDocument/2006/relationships/image" Target="../media/image10.emf"/><Relationship Id="rId15" Type="http://schemas.openxmlformats.org/officeDocument/2006/relationships/image" Target="../media/image15.emf"/><Relationship Id="rId10" Type="http://schemas.openxmlformats.org/officeDocument/2006/relationships/customXml" Target="../ink/ink6.xml"/><Relationship Id="rId4" Type="http://schemas.openxmlformats.org/officeDocument/2006/relationships/customXml" Target="../ink/ink3.xml"/><Relationship Id="rId9" Type="http://schemas.openxmlformats.org/officeDocument/2006/relationships/image" Target="../media/image12.emf"/><Relationship Id="rId14" Type="http://schemas.openxmlformats.org/officeDocument/2006/relationships/customXml" Target="../ink/ink8.xml"/></Relationships>
</file>

<file path=ppt/slides/_rels/slide1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 descr="Why It's Worth Becoming A Certified Project Management Profession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73663"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795545" y="4322891"/>
            <a:ext cx="6423949" cy="2062103"/>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Business English Course</a:t>
            </a:r>
          </a:p>
          <a:p>
            <a:r>
              <a:rPr lang="en-US" sz="3200" dirty="0" smtClean="0">
                <a:latin typeface="Times New Roman" panose="02020603050405020304" pitchFamily="18" charset="0"/>
                <a:cs typeface="Times New Roman" panose="02020603050405020304" pitchFamily="18" charset="0"/>
              </a:rPr>
              <a:t>Lesson </a:t>
            </a:r>
            <a:r>
              <a:rPr lang="en-US" sz="3200" dirty="0">
                <a:latin typeface="Times New Roman" panose="02020603050405020304" pitchFamily="18" charset="0"/>
                <a:cs typeface="Times New Roman" panose="02020603050405020304" pitchFamily="18" charset="0"/>
              </a:rPr>
              <a:t>10: Project management</a:t>
            </a:r>
          </a:p>
          <a:p>
            <a:r>
              <a:rPr lang="en-US" sz="3200" dirty="0">
                <a:latin typeface="Times New Roman" panose="02020603050405020304" pitchFamily="18" charset="0"/>
                <a:cs typeface="Times New Roman" panose="02020603050405020304" pitchFamily="18" charset="0"/>
              </a:rPr>
              <a:t>Lecturer: Nasiba Valiyeva</a:t>
            </a:r>
            <a:endParaRPr lang="ru-RU" sz="3200" dirty="0">
              <a:latin typeface="Times New Roman" panose="02020603050405020304" pitchFamily="18" charset="0"/>
              <a:cs typeface="Times New Roman" panose="02020603050405020304" pitchFamily="18" charset="0"/>
            </a:endParaRPr>
          </a:p>
          <a:p>
            <a:endParaRPr lang="ru-RU" sz="3200" dirty="0">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275" t="18" r="656" b="955"/>
          <a:stretch/>
        </p:blipFill>
        <p:spPr bwMode="auto">
          <a:xfrm>
            <a:off x="11219494" y="8456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82719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275" t="18" r="656" b="955"/>
          <a:stretch/>
        </p:blipFill>
        <p:spPr bwMode="auto">
          <a:xfrm>
            <a:off x="0"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4467829" y="251767"/>
            <a:ext cx="2048718" cy="584775"/>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OUTLINE</a:t>
            </a:r>
            <a:endParaRPr lang="ru-RU" sz="32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1504709" y="965200"/>
            <a:ext cx="7280476" cy="4216539"/>
          </a:xfrm>
          <a:prstGeom prst="rect">
            <a:avLst/>
          </a:prstGeom>
          <a:noFill/>
        </p:spPr>
        <p:txBody>
          <a:bodyPr wrap="square" rtlCol="0">
            <a:spAutoFit/>
          </a:bodyPr>
          <a:lstStyle/>
          <a:p>
            <a:pPr marL="342900" indent="-342900">
              <a:buAutoNum type="arabicPeriod"/>
            </a:pPr>
            <a:endParaRPr lang="en-US" dirty="0" smtClean="0"/>
          </a:p>
          <a:p>
            <a:pPr marL="342900" indent="-342900">
              <a:buAutoNum type="arabicPeriod"/>
            </a:pPr>
            <a:r>
              <a:rPr lang="en-US" sz="2800" dirty="0" smtClean="0">
                <a:latin typeface="Times New Roman" panose="02020603050405020304" pitchFamily="18" charset="0"/>
                <a:cs typeface="Times New Roman" panose="02020603050405020304" pitchFamily="18" charset="0"/>
              </a:rPr>
              <a:t>What is a project?</a:t>
            </a:r>
          </a:p>
          <a:p>
            <a:pPr marL="342900" indent="-342900">
              <a:buAutoNum type="arabicPeriod"/>
            </a:pPr>
            <a:r>
              <a:rPr lang="en-US" sz="2800" dirty="0" smtClean="0">
                <a:latin typeface="Times New Roman" panose="02020603050405020304" pitchFamily="18" charset="0"/>
                <a:cs typeface="Times New Roman" panose="02020603050405020304" pitchFamily="18" charset="0"/>
              </a:rPr>
              <a:t>New words and phrases</a:t>
            </a:r>
          </a:p>
          <a:p>
            <a:pPr marL="342900" indent="-342900">
              <a:buFontTx/>
              <a:buAutoNum type="arabicPeriod"/>
            </a:pPr>
            <a:r>
              <a:rPr lang="en-US" sz="2800" dirty="0" smtClean="0">
                <a:latin typeface="Times New Roman" panose="02020603050405020304" pitchFamily="18" charset="0"/>
                <a:cs typeface="Times New Roman" panose="02020603050405020304" pitchFamily="18" charset="0"/>
              </a:rPr>
              <a:t>Talking </a:t>
            </a:r>
            <a:r>
              <a:rPr lang="en-US" sz="2800" dirty="0">
                <a:latin typeface="Times New Roman" panose="02020603050405020304" pitchFamily="18" charset="0"/>
                <a:cs typeface="Times New Roman" panose="02020603050405020304" pitchFamily="18" charset="0"/>
              </a:rPr>
              <a:t>about the </a:t>
            </a:r>
            <a:r>
              <a:rPr lang="en-US" sz="2800" dirty="0" smtClean="0">
                <a:latin typeface="Times New Roman" panose="02020603050405020304" pitchFamily="18" charset="0"/>
                <a:cs typeface="Times New Roman" panose="02020603050405020304" pitchFamily="18" charset="0"/>
              </a:rPr>
              <a:t>project</a:t>
            </a:r>
          </a:p>
          <a:p>
            <a:pPr marL="342900" indent="-342900">
              <a:buFontTx/>
              <a:buAutoNum type="arabicPeriod"/>
            </a:pPr>
            <a:r>
              <a:rPr lang="en-US" sz="2800" dirty="0" smtClean="0">
                <a:latin typeface="Times New Roman" panose="02020603050405020304" pitchFamily="18" charset="0"/>
                <a:cs typeface="Times New Roman" panose="02020603050405020304" pitchFamily="18" charset="0"/>
              </a:rPr>
              <a:t>Questions</a:t>
            </a:r>
          </a:p>
          <a:p>
            <a:pPr marL="342900" indent="-342900">
              <a:buFontTx/>
              <a:buAutoNum type="arabicPeriod"/>
            </a:pPr>
            <a:r>
              <a:rPr lang="en-US" sz="2800" dirty="0" smtClean="0">
                <a:latin typeface="Times New Roman" panose="02020603050405020304" pitchFamily="18" charset="0"/>
                <a:cs typeface="Times New Roman" panose="02020603050405020304" pitchFamily="18" charset="0"/>
              </a:rPr>
              <a:t>Reading: </a:t>
            </a:r>
            <a:r>
              <a:rPr lang="en-US" sz="2800" i="1" dirty="0">
                <a:latin typeface="Times New Roman" panose="02020603050405020304" pitchFamily="18" charset="0"/>
                <a:cs typeface="Times New Roman" panose="02020603050405020304" pitchFamily="18" charset="0"/>
              </a:rPr>
              <a:t>Project </a:t>
            </a:r>
            <a:r>
              <a:rPr lang="en-US" sz="2800" i="1" dirty="0" smtClean="0">
                <a:latin typeface="Times New Roman" panose="02020603050405020304" pitchFamily="18" charset="0"/>
                <a:cs typeface="Times New Roman" panose="02020603050405020304" pitchFamily="18" charset="0"/>
              </a:rPr>
              <a:t>analysis</a:t>
            </a:r>
            <a:endParaRPr lang="en-US" sz="2800" dirty="0" smtClean="0">
              <a:latin typeface="Times New Roman" panose="02020603050405020304" pitchFamily="18" charset="0"/>
              <a:cs typeface="Times New Roman" panose="02020603050405020304" pitchFamily="18" charset="0"/>
            </a:endParaRPr>
          </a:p>
          <a:p>
            <a:pPr marL="342900" indent="-342900">
              <a:buFontTx/>
              <a:buAutoNum type="arabicPeriod"/>
            </a:pPr>
            <a:r>
              <a:rPr lang="en-US" sz="2800" dirty="0" err="1" smtClean="0">
                <a:latin typeface="Times New Roman" panose="02020603050405020304" pitchFamily="18" charset="0"/>
                <a:cs typeface="Times New Roman" panose="02020603050405020304" pitchFamily="18" charset="0"/>
              </a:rPr>
              <a:t>Hometask</a:t>
            </a:r>
            <a:endParaRPr lang="en-US" sz="2800" dirty="0" smtClean="0">
              <a:latin typeface="Times New Roman" panose="02020603050405020304" pitchFamily="18" charset="0"/>
              <a:cs typeface="Times New Roman" panose="02020603050405020304" pitchFamily="18" charset="0"/>
            </a:endParaRPr>
          </a:p>
          <a:p>
            <a:pPr marL="342900" indent="-342900">
              <a:buFontTx/>
              <a:buAutoNum type="arabicPeriod"/>
            </a:pPr>
            <a:r>
              <a:rPr lang="en-US" sz="2800" dirty="0" smtClean="0">
                <a:latin typeface="Times New Roman" panose="02020603050405020304" pitchFamily="18" charset="0"/>
                <a:cs typeface="Times New Roman" panose="02020603050405020304" pitchFamily="18" charset="0"/>
              </a:rPr>
              <a:t>References</a:t>
            </a:r>
          </a:p>
          <a:p>
            <a:endParaRPr lang="ru-RU" dirty="0">
              <a:latin typeface="Times New Roman" panose="02020603050405020304" pitchFamily="18" charset="0"/>
              <a:cs typeface="Times New Roman" panose="02020603050405020304" pitchFamily="18" charset="0"/>
            </a:endParaRPr>
          </a:p>
          <a:p>
            <a:pPr marL="342900" indent="-342900">
              <a:buAutoNum type="arabicPeriod"/>
            </a:pPr>
            <a:endParaRPr lang="en-US" dirty="0" smtClean="0"/>
          </a:p>
          <a:p>
            <a:pPr marL="342900" indent="-342900">
              <a:buAutoNum type="arabicPeriod"/>
            </a:pPr>
            <a:endParaRPr lang="ru-RU" dirty="0"/>
          </a:p>
        </p:txBody>
      </p:sp>
    </p:spTree>
    <p:extLst>
      <p:ext uri="{BB962C8B-B14F-4D97-AF65-F5344CB8AC3E}">
        <p14:creationId xmlns:p14="http://schemas.microsoft.com/office/powerpoint/2010/main" val="8554081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4" descr="PROJECT MANAGEMENT PROFESSIONAL (PMP)® - PMBOK® GUIDE - KCETB PD Por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63752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275" t="18" r="656" b="955"/>
          <a:stretch/>
        </p:blipFill>
        <p:spPr bwMode="auto">
          <a:xfrm>
            <a:off x="11345262" y="0"/>
            <a:ext cx="846738" cy="856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10823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2" cstate="print">
            <a:extLst>
              <a:ext uri="{28A0092B-C50C-407E-A947-70E740481C1C}">
                <a14:useLocalDpi xmlns:a14="http://schemas.microsoft.com/office/drawing/2010/main" val="0"/>
              </a:ext>
            </a:extLst>
          </a:blip>
          <a:srcRect l="1275" t="18" r="656" b="955"/>
          <a:stretch/>
        </p:blipFill>
        <p:spPr bwMode="auto">
          <a:xfrm>
            <a:off x="11345262" y="0"/>
            <a:ext cx="846738" cy="856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83124" y="0"/>
            <a:ext cx="10489676" cy="1200329"/>
          </a:xfrm>
          <a:prstGeom prst="rect">
            <a:avLst/>
          </a:prstGeom>
        </p:spPr>
        <p:txBody>
          <a:bodyPr wrap="square">
            <a:spAutoFit/>
          </a:bodyPr>
          <a:lstStyle/>
          <a:p>
            <a:r>
              <a:rPr lang="en-US" sz="2400" dirty="0">
                <a:solidFill>
                  <a:srgbClr val="3A343A"/>
                </a:solidFill>
                <a:latin typeface="Times New Roman" panose="02020603050405020304" pitchFamily="18" charset="0"/>
                <a:ea typeface="Times New Roman" panose="02020603050405020304" pitchFamily="18" charset="0"/>
                <a:cs typeface="Times New Roman" panose="02020603050405020304" pitchFamily="18" charset="0"/>
              </a:rPr>
              <a:t>A </a:t>
            </a:r>
            <a:r>
              <a:rPr lang="en-US" sz="2400" b="1" dirty="0">
                <a:solidFill>
                  <a:srgbClr val="3A343A"/>
                </a:solidFill>
                <a:latin typeface="Times New Roman" panose="02020603050405020304" pitchFamily="18" charset="0"/>
                <a:ea typeface="Times New Roman" panose="02020603050405020304" pitchFamily="18" charset="0"/>
                <a:cs typeface="Times New Roman" panose="02020603050405020304" pitchFamily="18" charset="0"/>
              </a:rPr>
              <a:t>project</a:t>
            </a:r>
            <a:r>
              <a:rPr lang="en-US" sz="2400" dirty="0">
                <a:solidFill>
                  <a:srgbClr val="3A343A"/>
                </a:solidFill>
                <a:latin typeface="Times New Roman" panose="02020603050405020304" pitchFamily="18" charset="0"/>
                <a:ea typeface="Times New Roman" panose="02020603050405020304" pitchFamily="18" charset="0"/>
                <a:cs typeface="Times New Roman" panose="02020603050405020304" pitchFamily="18" charset="0"/>
              </a:rPr>
              <a:t> is the work that has a definite beginning and a definite end, and the work result is different in one or more ways from anything the </a:t>
            </a:r>
            <a:r>
              <a:rPr lang="en-US" sz="2400" dirty="0" smtClean="0">
                <a:solidFill>
                  <a:srgbClr val="3A343A"/>
                </a:solidFill>
                <a:latin typeface="Times New Roman" panose="02020603050405020304" pitchFamily="18" charset="0"/>
                <a:ea typeface="Times New Roman" panose="02020603050405020304" pitchFamily="18" charset="0"/>
                <a:cs typeface="Times New Roman" panose="02020603050405020304" pitchFamily="18" charset="0"/>
              </a:rPr>
              <a:t>organization </a:t>
            </a:r>
            <a:r>
              <a:rPr lang="en-US" sz="2400" dirty="0">
                <a:solidFill>
                  <a:srgbClr val="3A343A"/>
                </a:solidFill>
                <a:latin typeface="Times New Roman" panose="02020603050405020304" pitchFamily="18" charset="0"/>
                <a:ea typeface="Times New Roman" panose="02020603050405020304" pitchFamily="18" charset="0"/>
                <a:cs typeface="Times New Roman" panose="02020603050405020304" pitchFamily="18" charset="0"/>
              </a:rPr>
              <a:t>has produced before.</a:t>
            </a:r>
            <a:endParaRPr lang="ru-RU" sz="2400" dirty="0"/>
          </a:p>
        </p:txBody>
      </p:sp>
      <p:sp>
        <p:nvSpPr>
          <p:cNvPr id="4" name="Прямоугольник 3"/>
          <p:cNvSpPr/>
          <p:nvPr/>
        </p:nvSpPr>
        <p:spPr>
          <a:xfrm>
            <a:off x="483124" y="1005261"/>
            <a:ext cx="10489676" cy="882678"/>
          </a:xfrm>
          <a:prstGeom prst="rect">
            <a:avLst/>
          </a:prstGeom>
        </p:spPr>
        <p:txBody>
          <a:bodyPr wrap="square">
            <a:spAutoFit/>
          </a:bodyPr>
          <a:lstStyle/>
          <a:p>
            <a:pPr>
              <a:lnSpc>
                <a:spcPct val="107000"/>
              </a:lnSpc>
              <a:spcBef>
                <a:spcPts val="1800"/>
              </a:spcBef>
              <a:spcAft>
                <a:spcPts val="1800"/>
              </a:spcAft>
            </a:pPr>
            <a:r>
              <a:rPr lang="en-US" sz="2400" b="1" dirty="0">
                <a:solidFill>
                  <a:srgbClr val="3A343A"/>
                </a:solidFill>
                <a:latin typeface="Times New Roman" panose="02020603050405020304" pitchFamily="18" charset="0"/>
                <a:ea typeface="Times New Roman" panose="02020603050405020304" pitchFamily="18" charset="0"/>
                <a:cs typeface="Times New Roman" panose="02020603050405020304" pitchFamily="18" charset="0"/>
              </a:rPr>
              <a:t>Projects are all around us and they come in every shape and size</a:t>
            </a:r>
            <a:r>
              <a:rPr lang="en-US" sz="2400" b="1" dirty="0" smtClean="0">
                <a:solidFill>
                  <a:srgbClr val="3A343A"/>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a:solidFill>
                  <a:srgbClr val="3A343A"/>
                </a:solidFill>
                <a:latin typeface="Times New Roman" panose="02020603050405020304" pitchFamily="18" charset="0"/>
                <a:ea typeface="Times New Roman" panose="02020603050405020304" pitchFamily="18" charset="0"/>
                <a:cs typeface="Times New Roman" panose="02020603050405020304" pitchFamily="18" charset="0"/>
              </a:rPr>
              <a:t> This summary of different project types may help you in identifying projects around you</a:t>
            </a:r>
            <a:r>
              <a:rPr lang="en-US" sz="2400" dirty="0" smtClean="0">
                <a:solidFill>
                  <a:srgbClr val="3A343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7" name="Таблица 6"/>
          <p:cNvGraphicFramePr>
            <a:graphicFrameLocks noGrp="1"/>
          </p:cNvGraphicFramePr>
          <p:nvPr>
            <p:extLst>
              <p:ext uri="{D42A27DB-BD31-4B8C-83A1-F6EECF244321}">
                <p14:modId xmlns:p14="http://schemas.microsoft.com/office/powerpoint/2010/main" val="1927209139"/>
              </p:ext>
            </p:extLst>
          </p:nvPr>
        </p:nvGraphicFramePr>
        <p:xfrm>
          <a:off x="483125" y="1887940"/>
          <a:ext cx="10295712" cy="4962225"/>
        </p:xfrm>
        <a:graphic>
          <a:graphicData uri="http://schemas.openxmlformats.org/drawingml/2006/table">
            <a:tbl>
              <a:tblPr firstRow="1" firstCol="1" bandRow="1">
                <a:tableStyleId>{5C22544A-7EE6-4342-B048-85BDC9FD1C3A}</a:tableStyleId>
              </a:tblPr>
              <a:tblGrid>
                <a:gridCol w="2431140">
                  <a:extLst>
                    <a:ext uri="{9D8B030D-6E8A-4147-A177-3AD203B41FA5}">
                      <a16:colId xmlns:a16="http://schemas.microsoft.com/office/drawing/2014/main" val="2725636145"/>
                    </a:ext>
                  </a:extLst>
                </a:gridCol>
                <a:gridCol w="4432668">
                  <a:extLst>
                    <a:ext uri="{9D8B030D-6E8A-4147-A177-3AD203B41FA5}">
                      <a16:colId xmlns:a16="http://schemas.microsoft.com/office/drawing/2014/main" val="3386521920"/>
                    </a:ext>
                  </a:extLst>
                </a:gridCol>
                <a:gridCol w="3431904">
                  <a:extLst>
                    <a:ext uri="{9D8B030D-6E8A-4147-A177-3AD203B41FA5}">
                      <a16:colId xmlns:a16="http://schemas.microsoft.com/office/drawing/2014/main" val="2600107033"/>
                    </a:ext>
                  </a:extLst>
                </a:gridCol>
              </a:tblGrid>
              <a:tr h="364631">
                <a:tc>
                  <a:txBody>
                    <a:bodyPr/>
                    <a:lstStyle/>
                    <a:p>
                      <a:pPr>
                        <a:lnSpc>
                          <a:spcPct val="107000"/>
                        </a:lnSpc>
                        <a:spcBef>
                          <a:spcPts val="1800"/>
                        </a:spcBef>
                        <a:spcAft>
                          <a:spcPts val="1800"/>
                        </a:spcAft>
                      </a:pPr>
                      <a:r>
                        <a:rPr lang="en-US" sz="2000" dirty="0">
                          <a:effectLst/>
                          <a:latin typeface="Times New Roman" panose="02020603050405020304" pitchFamily="18" charset="0"/>
                          <a:cs typeface="Times New Roman" panose="02020603050405020304" pitchFamily="18" charset="0"/>
                        </a:rPr>
                        <a:t>Type</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152400" marT="0" marB="76200" anchor="ctr"/>
                </a:tc>
                <a:tc>
                  <a:txBody>
                    <a:bodyPr/>
                    <a:lstStyle/>
                    <a:p>
                      <a:pPr>
                        <a:lnSpc>
                          <a:spcPct val="107000"/>
                        </a:lnSpc>
                        <a:spcBef>
                          <a:spcPts val="1800"/>
                        </a:spcBef>
                        <a:spcAft>
                          <a:spcPts val="1800"/>
                        </a:spcAft>
                      </a:pPr>
                      <a:r>
                        <a:rPr lang="en-US" sz="2000" dirty="0">
                          <a:effectLst/>
                          <a:latin typeface="Times New Roman" panose="02020603050405020304" pitchFamily="18" charset="0"/>
                          <a:cs typeface="Times New Roman" panose="02020603050405020304" pitchFamily="18" charset="0"/>
                        </a:rPr>
                        <a:t>Description</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52400" marR="152400" marT="0" marB="76200" anchor="ctr"/>
                </a:tc>
                <a:tc>
                  <a:txBody>
                    <a:bodyPr/>
                    <a:lstStyle/>
                    <a:p>
                      <a:pPr>
                        <a:lnSpc>
                          <a:spcPct val="107000"/>
                        </a:lnSpc>
                        <a:spcBef>
                          <a:spcPts val="1800"/>
                        </a:spcBef>
                        <a:spcAft>
                          <a:spcPts val="1800"/>
                        </a:spcAft>
                      </a:pPr>
                      <a:r>
                        <a:rPr lang="en-US" sz="2000" dirty="0">
                          <a:effectLst/>
                          <a:latin typeface="Times New Roman" panose="02020603050405020304" pitchFamily="18" charset="0"/>
                          <a:cs typeface="Times New Roman" panose="02020603050405020304" pitchFamily="18" charset="0"/>
                        </a:rPr>
                        <a:t>Examples</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52400" marR="0" marT="0" marB="76200" anchor="ctr"/>
                </a:tc>
                <a:extLst>
                  <a:ext uri="{0D108BD9-81ED-4DB2-BD59-A6C34878D82A}">
                    <a16:rowId xmlns:a16="http://schemas.microsoft.com/office/drawing/2014/main" val="1795077812"/>
                  </a:ext>
                </a:extLst>
              </a:tr>
              <a:tr h="896508">
                <a:tc>
                  <a:txBody>
                    <a:bodyPr/>
                    <a:lstStyle/>
                    <a:p>
                      <a:pPr>
                        <a:lnSpc>
                          <a:spcPct val="107000"/>
                        </a:lnSpc>
                        <a:spcBef>
                          <a:spcPts val="1800"/>
                        </a:spcBef>
                        <a:spcAft>
                          <a:spcPts val="1800"/>
                        </a:spcAft>
                      </a:pPr>
                      <a:r>
                        <a:rPr lang="en-US" sz="2000" dirty="0">
                          <a:effectLst/>
                          <a:latin typeface="Times New Roman" panose="02020603050405020304" pitchFamily="18" charset="0"/>
                          <a:cs typeface="Times New Roman" panose="02020603050405020304" pitchFamily="18" charset="0"/>
                        </a:rPr>
                        <a:t>New product development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152400" marT="152400" marB="152400" anchor="ctr"/>
                </a:tc>
                <a:tc>
                  <a:txBody>
                    <a:bodyPr/>
                    <a:lstStyle/>
                    <a:p>
                      <a:pPr>
                        <a:lnSpc>
                          <a:spcPct val="107000"/>
                        </a:lnSpc>
                        <a:spcBef>
                          <a:spcPts val="1800"/>
                        </a:spcBef>
                        <a:spcAft>
                          <a:spcPts val="1800"/>
                        </a:spcAft>
                      </a:pPr>
                      <a:r>
                        <a:rPr lang="en-US" sz="2000" dirty="0">
                          <a:effectLst/>
                          <a:latin typeface="Times New Roman" panose="02020603050405020304" pitchFamily="18" charset="0"/>
                          <a:cs typeface="Times New Roman" panose="02020603050405020304" pitchFamily="18" charset="0"/>
                        </a:rPr>
                        <a:t>A new product not present in the market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52400" marR="152400" marT="152400" marB="152400" anchor="ctr"/>
                </a:tc>
                <a:tc>
                  <a:txBody>
                    <a:bodyPr/>
                    <a:lstStyle/>
                    <a:p>
                      <a:pPr>
                        <a:lnSpc>
                          <a:spcPct val="107000"/>
                        </a:lnSpc>
                        <a:spcBef>
                          <a:spcPts val="1800"/>
                        </a:spcBef>
                        <a:spcAft>
                          <a:spcPts val="1800"/>
                        </a:spcAft>
                      </a:pPr>
                      <a:r>
                        <a:rPr lang="en-US" sz="2000" dirty="0">
                          <a:effectLst/>
                          <a:latin typeface="Times New Roman" panose="02020603050405020304" pitchFamily="18" charset="0"/>
                          <a:cs typeface="Times New Roman" panose="02020603050405020304" pitchFamily="18" charset="0"/>
                        </a:rPr>
                        <a:t>A new chocolate bar</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52400" marR="0" marT="152400" marB="152400" anchor="ctr"/>
                </a:tc>
                <a:extLst>
                  <a:ext uri="{0D108BD9-81ED-4DB2-BD59-A6C34878D82A}">
                    <a16:rowId xmlns:a16="http://schemas.microsoft.com/office/drawing/2014/main" val="2504358129"/>
                  </a:ext>
                </a:extLst>
              </a:tr>
              <a:tr h="1053099">
                <a:tc>
                  <a:txBody>
                    <a:bodyPr/>
                    <a:lstStyle/>
                    <a:p>
                      <a:pPr>
                        <a:lnSpc>
                          <a:spcPct val="107000"/>
                        </a:lnSpc>
                        <a:spcBef>
                          <a:spcPts val="1800"/>
                        </a:spcBef>
                        <a:spcAft>
                          <a:spcPts val="1800"/>
                        </a:spcAft>
                      </a:pPr>
                      <a:r>
                        <a:rPr lang="en-US" sz="2000" dirty="0">
                          <a:effectLst/>
                          <a:latin typeface="Times New Roman" panose="02020603050405020304" pitchFamily="18" charset="0"/>
                          <a:cs typeface="Times New Roman" panose="02020603050405020304" pitchFamily="18" charset="0"/>
                        </a:rPr>
                        <a:t>Construction</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152400" marT="152400" marB="152400" anchor="ctr"/>
                </a:tc>
                <a:tc>
                  <a:txBody>
                    <a:bodyPr/>
                    <a:lstStyle/>
                    <a:p>
                      <a:pPr>
                        <a:lnSpc>
                          <a:spcPct val="107000"/>
                        </a:lnSpc>
                        <a:spcBef>
                          <a:spcPts val="1800"/>
                        </a:spcBef>
                        <a:spcAft>
                          <a:spcPts val="1800"/>
                        </a:spcAft>
                      </a:pPr>
                      <a:r>
                        <a:rPr lang="en-US" sz="2000" dirty="0">
                          <a:effectLst/>
                          <a:latin typeface="Times New Roman" panose="02020603050405020304" pitchFamily="18" charset="0"/>
                          <a:cs typeface="Times New Roman" panose="02020603050405020304" pitchFamily="18" charset="0"/>
                        </a:rPr>
                        <a:t>Physical construction of a building or an infrastructure</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52400" marR="152400" marT="152400" marB="152400" anchor="ctr"/>
                </a:tc>
                <a:tc>
                  <a:txBody>
                    <a:bodyPr/>
                    <a:lstStyle/>
                    <a:p>
                      <a:pPr>
                        <a:lnSpc>
                          <a:spcPct val="107000"/>
                        </a:lnSpc>
                        <a:spcBef>
                          <a:spcPts val="1800"/>
                        </a:spcBef>
                        <a:spcAft>
                          <a:spcPts val="1800"/>
                        </a:spcAft>
                      </a:pPr>
                      <a:r>
                        <a:rPr lang="en-US" sz="2000" dirty="0">
                          <a:effectLst/>
                          <a:latin typeface="Times New Roman" panose="02020603050405020304" pitchFamily="18" charset="0"/>
                          <a:cs typeface="Times New Roman" panose="02020603050405020304" pitchFamily="18" charset="0"/>
                        </a:rPr>
                        <a:t>The new underground line in London</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52400" marR="0" marT="152400" marB="152400" anchor="ctr"/>
                </a:tc>
                <a:extLst>
                  <a:ext uri="{0D108BD9-81ED-4DB2-BD59-A6C34878D82A}">
                    <a16:rowId xmlns:a16="http://schemas.microsoft.com/office/drawing/2014/main" val="2130419043"/>
                  </a:ext>
                </a:extLst>
              </a:tr>
              <a:tr h="1209205">
                <a:tc>
                  <a:txBody>
                    <a:bodyPr/>
                    <a:lstStyle/>
                    <a:p>
                      <a:pPr>
                        <a:lnSpc>
                          <a:spcPct val="107000"/>
                        </a:lnSpc>
                        <a:spcBef>
                          <a:spcPts val="1800"/>
                        </a:spcBef>
                        <a:spcAft>
                          <a:spcPts val="1800"/>
                        </a:spcAft>
                      </a:pPr>
                      <a:r>
                        <a:rPr lang="en-US" sz="2000">
                          <a:effectLst/>
                          <a:latin typeface="Times New Roman" panose="02020603050405020304" pitchFamily="18" charset="0"/>
                          <a:cs typeface="Times New Roman" panose="02020603050405020304" pitchFamily="18" charset="0"/>
                        </a:rPr>
                        <a:t>Software development</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152400" marT="152400" marB="152400" anchor="ctr"/>
                </a:tc>
                <a:tc>
                  <a:txBody>
                    <a:bodyPr/>
                    <a:lstStyle/>
                    <a:p>
                      <a:pPr>
                        <a:lnSpc>
                          <a:spcPct val="107000"/>
                        </a:lnSpc>
                        <a:spcBef>
                          <a:spcPts val="1800"/>
                        </a:spcBef>
                        <a:spcAft>
                          <a:spcPts val="1800"/>
                        </a:spcAft>
                      </a:pPr>
                      <a:r>
                        <a:rPr lang="en-US" sz="2000" dirty="0">
                          <a:effectLst/>
                          <a:latin typeface="Times New Roman" panose="02020603050405020304" pitchFamily="18" charset="0"/>
                          <a:cs typeface="Times New Roman" panose="02020603050405020304" pitchFamily="18" charset="0"/>
                        </a:rPr>
                        <a:t>A new software, information system or game</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52400" marR="152400" marT="152400" marB="152400" anchor="ctr"/>
                </a:tc>
                <a:tc>
                  <a:txBody>
                    <a:bodyPr/>
                    <a:lstStyle/>
                    <a:p>
                      <a:pPr>
                        <a:lnSpc>
                          <a:spcPct val="107000"/>
                        </a:lnSpc>
                        <a:spcBef>
                          <a:spcPts val="1800"/>
                        </a:spcBef>
                        <a:spcAft>
                          <a:spcPts val="1800"/>
                        </a:spcAft>
                      </a:pPr>
                      <a:r>
                        <a:rPr lang="en-US" sz="2000" dirty="0">
                          <a:effectLst/>
                          <a:latin typeface="Times New Roman" panose="02020603050405020304" pitchFamily="18" charset="0"/>
                          <a:cs typeface="Times New Roman" panose="02020603050405020304" pitchFamily="18" charset="0"/>
                        </a:rPr>
                        <a:t>New version of Microsoft Office</a:t>
                      </a:r>
                      <a:br>
                        <a:rPr lang="en-US" sz="2000" dirty="0">
                          <a:effectLst/>
                          <a:latin typeface="Times New Roman" panose="02020603050405020304" pitchFamily="18" charset="0"/>
                          <a:cs typeface="Times New Roman" panose="02020603050405020304" pitchFamily="18" charset="0"/>
                        </a:rPr>
                      </a:br>
                      <a:r>
                        <a:rPr lang="en-US" sz="2000" dirty="0">
                          <a:effectLst/>
                          <a:latin typeface="Times New Roman" panose="02020603050405020304" pitchFamily="18" charset="0"/>
                          <a:cs typeface="Times New Roman" panose="02020603050405020304" pitchFamily="18" charset="0"/>
                        </a:rPr>
                        <a:t>New PlayStation game</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52400" marR="0" marT="152400" marB="152400" anchor="ctr"/>
                </a:tc>
                <a:extLst>
                  <a:ext uri="{0D108BD9-81ED-4DB2-BD59-A6C34878D82A}">
                    <a16:rowId xmlns:a16="http://schemas.microsoft.com/office/drawing/2014/main" val="3254298649"/>
                  </a:ext>
                </a:extLst>
              </a:tr>
              <a:tr h="1266510">
                <a:tc>
                  <a:txBody>
                    <a:bodyPr/>
                    <a:lstStyle/>
                    <a:p>
                      <a:pPr>
                        <a:lnSpc>
                          <a:spcPct val="107000"/>
                        </a:lnSpc>
                        <a:spcBef>
                          <a:spcPts val="1800"/>
                        </a:spcBef>
                        <a:spcAft>
                          <a:spcPts val="1800"/>
                        </a:spcAft>
                      </a:pPr>
                      <a:r>
                        <a:rPr lang="en-US" sz="2000" dirty="0">
                          <a:effectLst/>
                          <a:latin typeface="Times New Roman" panose="02020603050405020304" pitchFamily="18" charset="0"/>
                          <a:cs typeface="Times New Roman" panose="02020603050405020304" pitchFamily="18" charset="0"/>
                        </a:rPr>
                        <a:t>Event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152400" marT="152400" marB="152400" anchor="ctr"/>
                </a:tc>
                <a:tc>
                  <a:txBody>
                    <a:bodyPr/>
                    <a:lstStyle/>
                    <a:p>
                      <a:pPr>
                        <a:lnSpc>
                          <a:spcPct val="107000"/>
                        </a:lnSpc>
                        <a:spcBef>
                          <a:spcPts val="1800"/>
                        </a:spcBef>
                        <a:spcAft>
                          <a:spcPts val="1800"/>
                        </a:spcAft>
                      </a:pPr>
                      <a:r>
                        <a:rPr lang="en-US" sz="2000" dirty="0">
                          <a:effectLst/>
                          <a:latin typeface="Times New Roman" panose="02020603050405020304" pitchFamily="18" charset="0"/>
                          <a:cs typeface="Times New Roman" panose="02020603050405020304" pitchFamily="18" charset="0"/>
                        </a:rPr>
                        <a:t>Events of different types: small and big, personal, leisure or business related</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52400" marR="152400" marT="152400" marB="152400" anchor="ctr"/>
                </a:tc>
                <a:tc>
                  <a:txBody>
                    <a:bodyPr/>
                    <a:lstStyle/>
                    <a:p>
                      <a:pPr>
                        <a:lnSpc>
                          <a:spcPct val="107000"/>
                        </a:lnSpc>
                        <a:spcBef>
                          <a:spcPts val="1800"/>
                        </a:spcBef>
                        <a:spcAft>
                          <a:spcPts val="1800"/>
                        </a:spcAft>
                      </a:pPr>
                      <a:r>
                        <a:rPr lang="en-US" sz="2000" dirty="0">
                          <a:effectLst/>
                          <a:latin typeface="Times New Roman" panose="02020603050405020304" pitchFamily="18" charset="0"/>
                          <a:cs typeface="Times New Roman" panose="02020603050405020304" pitchFamily="18" charset="0"/>
                        </a:rPr>
                        <a:t>Concert by famous band</a:t>
                      </a:r>
                      <a:br>
                        <a:rPr lang="en-US" sz="2000" dirty="0">
                          <a:effectLst/>
                          <a:latin typeface="Times New Roman" panose="02020603050405020304" pitchFamily="18" charset="0"/>
                          <a:cs typeface="Times New Roman" panose="02020603050405020304" pitchFamily="18" charset="0"/>
                        </a:rPr>
                      </a:br>
                      <a:r>
                        <a:rPr lang="en-US" sz="2000" dirty="0">
                          <a:effectLst/>
                          <a:latin typeface="Times New Roman" panose="02020603050405020304" pitchFamily="18" charset="0"/>
                          <a:cs typeface="Times New Roman" panose="02020603050405020304" pitchFamily="18" charset="0"/>
                        </a:rPr>
                        <a:t>A sports match</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52400" marR="0" marT="152400" marB="152400" anchor="ctr"/>
                </a:tc>
                <a:extLst>
                  <a:ext uri="{0D108BD9-81ED-4DB2-BD59-A6C34878D82A}">
                    <a16:rowId xmlns:a16="http://schemas.microsoft.com/office/drawing/2014/main" val="2232117993"/>
                  </a:ext>
                </a:extLst>
              </a:tr>
            </a:tbl>
          </a:graphicData>
        </a:graphic>
      </p:graphicFrame>
    </p:spTree>
    <p:extLst>
      <p:ext uri="{BB962C8B-B14F-4D97-AF65-F5344CB8AC3E}">
        <p14:creationId xmlns:p14="http://schemas.microsoft.com/office/powerpoint/2010/main" val="34925079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2" cstate="print">
            <a:extLst>
              <a:ext uri="{28A0092B-C50C-407E-A947-70E740481C1C}">
                <a14:useLocalDpi xmlns:a14="http://schemas.microsoft.com/office/drawing/2010/main" val="0"/>
              </a:ext>
            </a:extLst>
          </a:blip>
          <a:srcRect l="1275" t="18" r="656" b="955"/>
          <a:stretch/>
        </p:blipFill>
        <p:spPr bwMode="auto">
          <a:xfrm>
            <a:off x="11345262" y="0"/>
            <a:ext cx="846738" cy="856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864967" y="1659285"/>
            <a:ext cx="9537032" cy="3539430"/>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Sometimes we work on a project with other people and sometimes we work individually. </a:t>
            </a:r>
            <a:r>
              <a:rPr lang="en-US" sz="3200" b="1" dirty="0" smtClean="0">
                <a:latin typeface="Times New Roman" panose="02020603050405020304" pitchFamily="18" charset="0"/>
                <a:cs typeface="Times New Roman" panose="02020603050405020304" pitchFamily="18" charset="0"/>
              </a:rPr>
              <a:t>Projects</a:t>
            </a:r>
            <a:r>
              <a:rPr lang="en-US" sz="3200" dirty="0" smtClean="0">
                <a:latin typeface="Times New Roman" panose="02020603050405020304" pitchFamily="18" charset="0"/>
                <a:cs typeface="Times New Roman" panose="02020603050405020304" pitchFamily="18" charset="0"/>
              </a:rPr>
              <a:t> can be big or small, but it is always important to know the </a:t>
            </a:r>
            <a:r>
              <a:rPr lang="en-US" sz="3200" b="1" dirty="0" smtClean="0">
                <a:latin typeface="Times New Roman" panose="02020603050405020304" pitchFamily="18" charset="0"/>
                <a:cs typeface="Times New Roman" panose="02020603050405020304" pitchFamily="18" charset="0"/>
              </a:rPr>
              <a:t>aim </a:t>
            </a:r>
            <a:r>
              <a:rPr lang="en-US" sz="3200" dirty="0" smtClean="0">
                <a:latin typeface="Times New Roman" panose="02020603050405020304" pitchFamily="18" charset="0"/>
                <a:cs typeface="Times New Roman" panose="02020603050405020304" pitchFamily="18" charset="0"/>
              </a:rPr>
              <a:t>(goal). Important projects usually have a </a:t>
            </a:r>
            <a:r>
              <a:rPr lang="en-US" sz="3200" b="1" dirty="0" smtClean="0">
                <a:latin typeface="Times New Roman" panose="02020603050405020304" pitchFamily="18" charset="0"/>
                <a:cs typeface="Times New Roman" panose="02020603050405020304" pitchFamily="18" charset="0"/>
              </a:rPr>
              <a:t>project manager ( </a:t>
            </a:r>
            <a:r>
              <a:rPr lang="en-US" sz="3200" dirty="0" smtClean="0">
                <a:latin typeface="Times New Roman" panose="02020603050405020304" pitchFamily="18" charset="0"/>
                <a:cs typeface="Times New Roman" panose="02020603050405020304" pitchFamily="18" charset="0"/>
              </a:rPr>
              <a:t>a person</a:t>
            </a:r>
            <a:r>
              <a:rPr lang="en-US" sz="3200" b="1"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responsible for the budget and  schedule</a:t>
            </a:r>
            <a:r>
              <a:rPr lang="en-US" sz="3200" b="1"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Many projects have a </a:t>
            </a:r>
            <a:r>
              <a:rPr lang="en-US" sz="3200" b="1" dirty="0" smtClean="0">
                <a:latin typeface="Times New Roman" panose="02020603050405020304" pitchFamily="18" charset="0"/>
                <a:cs typeface="Times New Roman" panose="02020603050405020304" pitchFamily="18" charset="0"/>
              </a:rPr>
              <a:t>deadline</a:t>
            </a:r>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(a fixed date when they need to finish).</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81571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275" t="18" r="656" b="955"/>
          <a:stretch/>
        </p:blipFill>
        <p:spPr bwMode="auto">
          <a:xfrm>
            <a:off x="0"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954169" y="330291"/>
            <a:ext cx="6096000" cy="6555641"/>
          </a:xfrm>
          <a:prstGeom prst="rect">
            <a:avLst/>
          </a:prstGeom>
        </p:spPr>
        <p:txBody>
          <a:bodyPr>
            <a:spAutoFit/>
          </a:bodyPr>
          <a:lstStyle/>
          <a:p>
            <a:r>
              <a:rPr lang="en-US" sz="2800" b="1" dirty="0">
                <a:latin typeface="Times New Roman" panose="02020603050405020304" pitchFamily="18" charset="0"/>
                <a:cs typeface="Times New Roman" panose="02020603050405020304" pitchFamily="18" charset="0"/>
              </a:rPr>
              <a:t>We must finish on </a:t>
            </a:r>
            <a:r>
              <a:rPr lang="en-US" sz="2800" b="1" dirty="0" smtClean="0">
                <a:latin typeface="Times New Roman" panose="02020603050405020304" pitchFamily="18" charset="0"/>
                <a:cs typeface="Times New Roman" panose="02020603050405020304" pitchFamily="18" charset="0"/>
              </a:rPr>
              <a:t>time</a:t>
            </a:r>
          </a:p>
          <a:p>
            <a:endParaRPr lang="en-US" sz="2800" dirty="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Josh Damon is a building engineer with a construction company: 'I'm working on an important </a:t>
            </a:r>
            <a:r>
              <a:rPr lang="en-US" sz="2800" b="1" dirty="0">
                <a:latin typeface="Times New Roman" panose="02020603050405020304" pitchFamily="18" charset="0"/>
                <a:cs typeface="Times New Roman" panose="02020603050405020304" pitchFamily="18" charset="0"/>
              </a:rPr>
              <a:t>project</a:t>
            </a:r>
            <a:r>
              <a:rPr lang="en-US" sz="2800" dirty="0">
                <a:latin typeface="Times New Roman" panose="02020603050405020304" pitchFamily="18" charset="0"/>
                <a:cs typeface="Times New Roman" panose="02020603050405020304" pitchFamily="18" charset="0"/>
              </a:rPr>
              <a:t> at the moment, a very big office building. I </a:t>
            </a:r>
            <a:r>
              <a:rPr lang="en-US" sz="2800" b="1" dirty="0">
                <a:latin typeface="Times New Roman" panose="02020603050405020304" pitchFamily="18" charset="0"/>
                <a:cs typeface="Times New Roman" panose="02020603050405020304" pitchFamily="18" charset="0"/>
              </a:rPr>
              <a:t>manage</a:t>
            </a:r>
            <a:r>
              <a:rPr lang="en-US" sz="2800" dirty="0">
                <a:latin typeface="Times New Roman" panose="02020603050405020304" pitchFamily="18" charset="0"/>
                <a:cs typeface="Times New Roman" panose="02020603050405020304" pitchFamily="18" charset="0"/>
              </a:rPr>
              <a:t> the project. I'm </a:t>
            </a:r>
            <a:r>
              <a:rPr lang="en-US" sz="2800" dirty="0" smtClean="0">
                <a:latin typeface="Times New Roman" panose="02020603050405020304" pitchFamily="18" charset="0"/>
                <a:cs typeface="Times New Roman" panose="02020603050405020304" pitchFamily="18" charset="0"/>
              </a:rPr>
              <a:t>a </a:t>
            </a:r>
            <a:r>
              <a:rPr lang="en-US" sz="2800" b="1" dirty="0">
                <a:latin typeface="Times New Roman" panose="02020603050405020304" pitchFamily="18" charset="0"/>
                <a:cs typeface="Times New Roman" panose="02020603050405020304" pitchFamily="18" charset="0"/>
              </a:rPr>
              <a:t>project manager. </a:t>
            </a: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building must be </a:t>
            </a:r>
            <a:r>
              <a:rPr lang="en-US" sz="2800" b="1" dirty="0">
                <a:latin typeface="Times New Roman" panose="02020603050405020304" pitchFamily="18" charset="0"/>
                <a:cs typeface="Times New Roman" panose="02020603050405020304" pitchFamily="18" charset="0"/>
              </a:rPr>
              <a:t>completed by </a:t>
            </a:r>
            <a:r>
              <a:rPr lang="en-US" sz="2800" dirty="0">
                <a:latin typeface="Times New Roman" panose="02020603050405020304" pitchFamily="18" charset="0"/>
                <a:cs typeface="Times New Roman" panose="02020603050405020304" pitchFamily="18" charset="0"/>
              </a:rPr>
              <a:t>December next year. It mustn't be late. We must finish </a:t>
            </a:r>
            <a:r>
              <a:rPr lang="en-US" sz="2800" b="1" dirty="0">
                <a:latin typeface="Times New Roman" panose="02020603050405020304" pitchFamily="18" charset="0"/>
                <a:cs typeface="Times New Roman" panose="02020603050405020304" pitchFamily="18" charset="0"/>
              </a:rPr>
              <a:t>on time</a:t>
            </a:r>
            <a:r>
              <a:rPr lang="en-US" sz="2800" dirty="0">
                <a:latin typeface="Times New Roman" panose="02020603050405020304" pitchFamily="18" charset="0"/>
                <a:cs typeface="Times New Roman" panose="02020603050405020304" pitchFamily="18" charset="0"/>
              </a:rPr>
              <a:t>. Any </a:t>
            </a:r>
            <a:r>
              <a:rPr lang="en-US" sz="2800" b="1" dirty="0" smtClean="0">
                <a:latin typeface="Times New Roman" panose="02020603050405020304" pitchFamily="18" charset="0"/>
                <a:cs typeface="Times New Roman" panose="02020603050405020304" pitchFamily="18" charset="0"/>
              </a:rPr>
              <a:t>delay (</a:t>
            </a:r>
            <a:r>
              <a:rPr lang="en-US" sz="2800" dirty="0" smtClean="0">
                <a:latin typeface="Times New Roman" panose="02020603050405020304" pitchFamily="18" charset="0"/>
                <a:cs typeface="Times New Roman" panose="02020603050405020304" pitchFamily="18" charset="0"/>
              </a:rPr>
              <a:t>a period of time when you wait something to happen</a:t>
            </a:r>
            <a:r>
              <a:rPr lang="en-US" sz="2800" b="1"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would be bad. Projects must not take </a:t>
            </a:r>
            <a:r>
              <a:rPr lang="en-US" sz="2800" b="1" dirty="0">
                <a:latin typeface="Times New Roman" panose="02020603050405020304" pitchFamily="18" charset="0"/>
                <a:cs typeface="Times New Roman" panose="02020603050405020304" pitchFamily="18" charset="0"/>
              </a:rPr>
              <a:t>longer than planned. </a:t>
            </a:r>
            <a:r>
              <a:rPr lang="en-US" sz="2800" dirty="0">
                <a:latin typeface="Times New Roman" panose="02020603050405020304" pitchFamily="18" charset="0"/>
                <a:cs typeface="Times New Roman" panose="02020603050405020304" pitchFamily="18" charset="0"/>
              </a:rPr>
              <a:t>This is one of the </a:t>
            </a:r>
            <a:r>
              <a:rPr lang="en-US" sz="2800" dirty="0" smtClean="0">
                <a:latin typeface="Times New Roman" panose="02020603050405020304" pitchFamily="18" charset="0"/>
                <a:cs typeface="Times New Roman" panose="02020603050405020304" pitchFamily="18" charset="0"/>
              </a:rPr>
              <a:t>most </a:t>
            </a:r>
            <a:r>
              <a:rPr lang="en-US" sz="2800" dirty="0">
                <a:latin typeface="Times New Roman" panose="02020603050405020304" pitchFamily="18" charset="0"/>
                <a:cs typeface="Times New Roman" panose="02020603050405020304" pitchFamily="18" charset="0"/>
              </a:rPr>
              <a:t>important things in </a:t>
            </a:r>
            <a:r>
              <a:rPr lang="en-US" sz="2800" b="1" dirty="0">
                <a:latin typeface="Times New Roman" panose="02020603050405020304" pitchFamily="18" charset="0"/>
                <a:cs typeface="Times New Roman" panose="02020603050405020304" pitchFamily="18" charset="0"/>
              </a:rPr>
              <a:t>project management.'</a:t>
            </a:r>
            <a:endParaRPr lang="ru-RU" sz="2800" b="1" dirty="0">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4"/>
          <a:stretch>
            <a:fillRect/>
          </a:stretch>
        </p:blipFill>
        <p:spPr>
          <a:xfrm>
            <a:off x="7319765" y="474562"/>
            <a:ext cx="3109860" cy="6266534"/>
          </a:xfrm>
          <a:prstGeom prst="rect">
            <a:avLst/>
          </a:prstGeom>
        </p:spPr>
      </p:pic>
    </p:spTree>
    <p:extLst>
      <p:ext uri="{BB962C8B-B14F-4D97-AF65-F5344CB8AC3E}">
        <p14:creationId xmlns:p14="http://schemas.microsoft.com/office/powerpoint/2010/main" val="11460198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275" t="18" r="656" b="955"/>
          <a:stretch/>
        </p:blipFill>
        <p:spPr bwMode="auto">
          <a:xfrm>
            <a:off x="0"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2364813" y="321997"/>
            <a:ext cx="5234125" cy="523220"/>
          </a:xfrm>
          <a:prstGeom prst="rect">
            <a:avLst/>
          </a:prstGeom>
        </p:spPr>
        <p:txBody>
          <a:bodyPr wrap="none">
            <a:spAutoFit/>
          </a:bodyPr>
          <a:lstStyle/>
          <a:p>
            <a:r>
              <a:rPr lang="en-US" sz="2800" dirty="0" smtClean="0">
                <a:latin typeface="Times New Roman" panose="02020603050405020304" pitchFamily="18" charset="0"/>
                <a:cs typeface="Times New Roman" panose="02020603050405020304" pitchFamily="18" charset="0"/>
              </a:rPr>
              <a:t>This </a:t>
            </a:r>
            <a:r>
              <a:rPr lang="en-US" sz="2800" dirty="0">
                <a:latin typeface="Times New Roman" panose="02020603050405020304" pitchFamily="18" charset="0"/>
                <a:cs typeface="Times New Roman" panose="02020603050405020304" pitchFamily="18" charset="0"/>
              </a:rPr>
              <a:t>is the schedule for the project.</a:t>
            </a:r>
            <a:endParaRPr lang="ru-RU" sz="28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086715" y="4487414"/>
            <a:ext cx="9023455" cy="2246769"/>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It is now January in Year 1. Look at the different </a:t>
            </a:r>
            <a:r>
              <a:rPr lang="en-US" sz="2800" b="1" dirty="0">
                <a:latin typeface="Times New Roman" panose="02020603050405020304" pitchFamily="18" charset="0"/>
                <a:cs typeface="Times New Roman" panose="02020603050405020304" pitchFamily="18" charset="0"/>
              </a:rPr>
              <a:t>stages</a:t>
            </a:r>
            <a:r>
              <a:rPr lang="en-US" sz="2800" dirty="0">
                <a:latin typeface="Times New Roman" panose="02020603050405020304" pitchFamily="18" charset="0"/>
                <a:cs typeface="Times New Roman" panose="02020603050405020304" pitchFamily="18" charset="0"/>
              </a:rPr>
              <a:t> of the project. </a:t>
            </a:r>
            <a:r>
              <a:rPr lang="en-US" sz="2800" dirty="0" smtClean="0">
                <a:latin typeface="Times New Roman" panose="02020603050405020304" pitchFamily="18" charset="0"/>
                <a:cs typeface="Times New Roman" panose="02020603050405020304" pitchFamily="18" charset="0"/>
              </a:rPr>
              <a:t>For </a:t>
            </a:r>
            <a:r>
              <a:rPr lang="en-US" sz="2800" dirty="0">
                <a:latin typeface="Times New Roman" panose="02020603050405020304" pitchFamily="18" charset="0"/>
                <a:cs typeface="Times New Roman" panose="02020603050405020304" pitchFamily="18" charset="0"/>
              </a:rPr>
              <a:t>example, building the </a:t>
            </a:r>
            <a:r>
              <a:rPr lang="en-US" sz="2800" b="1" dirty="0" smtClean="0">
                <a:latin typeface="Times New Roman" panose="02020603050405020304" pitchFamily="18" charset="0"/>
                <a:cs typeface="Times New Roman" panose="02020603050405020304" pitchFamily="18" charset="0"/>
              </a:rPr>
              <a:t>foundations (</a:t>
            </a: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part under the </a:t>
            </a:r>
            <a:r>
              <a:rPr lang="en-US" sz="2800" dirty="0" smtClean="0">
                <a:latin typeface="Times New Roman" panose="02020603050405020304" pitchFamily="18" charset="0"/>
                <a:cs typeface="Times New Roman" panose="02020603050405020304" pitchFamily="18" charset="0"/>
              </a:rPr>
              <a:t>ground) </a:t>
            </a:r>
            <a:r>
              <a:rPr lang="en-US" sz="2800" dirty="0">
                <a:latin typeface="Times New Roman" panose="02020603050405020304" pitchFamily="18" charset="0"/>
                <a:cs typeface="Times New Roman" panose="02020603050405020304" pitchFamily="18" charset="0"/>
              </a:rPr>
              <a:t>will take three months, from January to March in Year 1. Building floors 1-20 </a:t>
            </a:r>
            <a:r>
              <a:rPr lang="en-US" sz="2800" dirty="0" smtClean="0">
                <a:latin typeface="Times New Roman" panose="02020603050405020304" pitchFamily="18" charset="0"/>
                <a:cs typeface="Times New Roman" panose="02020603050405020304" pitchFamily="18" charset="0"/>
              </a:rPr>
              <a:t>is going to take six </a:t>
            </a:r>
            <a:r>
              <a:rPr lang="en-US" sz="2800" dirty="0">
                <a:latin typeface="Times New Roman" panose="02020603050405020304" pitchFamily="18" charset="0"/>
                <a:cs typeface="Times New Roman" panose="02020603050405020304" pitchFamily="18" charset="0"/>
              </a:rPr>
              <a:t>months, from April to September in Year 1</a:t>
            </a:r>
            <a:r>
              <a:rPr lang="en-US"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rotWithShape="1">
          <a:blip r:embed="rId4"/>
          <a:srcRect l="13495" t="26797" r="11010" b="39452"/>
          <a:stretch/>
        </p:blipFill>
        <p:spPr>
          <a:xfrm>
            <a:off x="814008" y="1094872"/>
            <a:ext cx="9568871" cy="3392542"/>
          </a:xfrm>
          <a:prstGeom prst="rect">
            <a:avLst/>
          </a:prstGeom>
        </p:spPr>
      </p:pic>
    </p:spTree>
    <p:extLst>
      <p:ext uri="{BB962C8B-B14F-4D97-AF65-F5344CB8AC3E}">
        <p14:creationId xmlns:p14="http://schemas.microsoft.com/office/powerpoint/2010/main" val="11861019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275" t="18" r="656" b="955"/>
          <a:stretch/>
        </p:blipFill>
        <p:spPr bwMode="auto">
          <a:xfrm>
            <a:off x="0"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954170" y="1688443"/>
            <a:ext cx="9201212" cy="3539430"/>
          </a:xfrm>
          <a:prstGeom prst="rect">
            <a:avLst/>
          </a:prstGeom>
        </p:spPr>
        <p:txBody>
          <a:bodyPr wrap="square">
            <a:spAutoFit/>
          </a:bodyPr>
          <a:lstStyle/>
          <a:p>
            <a:r>
              <a:rPr lang="en-US" sz="3200" u="sng" dirty="0">
                <a:latin typeface="Times New Roman" panose="02020603050405020304" pitchFamily="18" charset="0"/>
                <a:cs typeface="Times New Roman" panose="02020603050405020304" pitchFamily="18" charset="0"/>
              </a:rPr>
              <a:t>Josh explains</a:t>
            </a:r>
            <a:r>
              <a:rPr lang="en-US" sz="3200" dirty="0">
                <a:latin typeface="Times New Roman" panose="02020603050405020304" pitchFamily="18" charset="0"/>
                <a:cs typeface="Times New Roman" panose="02020603050405020304" pitchFamily="18" charset="0"/>
              </a:rPr>
              <a:t>: 'If we finish on schedule, the </a:t>
            </a:r>
            <a:r>
              <a:rPr lang="en-US" sz="3200" dirty="0" smtClean="0">
                <a:latin typeface="Times New Roman" panose="02020603050405020304" pitchFamily="18" charset="0"/>
                <a:cs typeface="Times New Roman" panose="02020603050405020304" pitchFamily="18" charset="0"/>
              </a:rPr>
              <a:t>building  </a:t>
            </a:r>
          </a:p>
          <a:p>
            <a:r>
              <a:rPr lang="en-US" sz="3200" dirty="0" smtClean="0">
                <a:latin typeface="Times New Roman" panose="02020603050405020304" pitchFamily="18" charset="0"/>
                <a:cs typeface="Times New Roman" panose="02020603050405020304" pitchFamily="18" charset="0"/>
              </a:rPr>
              <a:t>will </a:t>
            </a:r>
            <a:r>
              <a:rPr lang="en-US" sz="3200" dirty="0">
                <a:latin typeface="Times New Roman" panose="02020603050405020304" pitchFamily="18" charset="0"/>
                <a:cs typeface="Times New Roman" panose="02020603050405020304" pitchFamily="18" charset="0"/>
              </a:rPr>
              <a:t>be completed in December next year. In </a:t>
            </a:r>
            <a:r>
              <a:rPr lang="en-US" sz="3200" dirty="0" smtClean="0">
                <a:latin typeface="Times New Roman" panose="02020603050405020304" pitchFamily="18" charset="0"/>
                <a:cs typeface="Times New Roman" panose="02020603050405020304" pitchFamily="18" charset="0"/>
              </a:rPr>
              <a:t>other</a:t>
            </a:r>
            <a:endParaRPr lang="en-US" sz="3200"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words, the deadline</a:t>
            </a:r>
            <a:r>
              <a:rPr lang="en-US" sz="3200" b="1"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is December next year. It </a:t>
            </a:r>
            <a:r>
              <a:rPr lang="en-US" sz="3200" dirty="0" smtClean="0">
                <a:latin typeface="Times New Roman" panose="02020603050405020304" pitchFamily="18" charset="0"/>
                <a:cs typeface="Times New Roman" panose="02020603050405020304" pitchFamily="18" charset="0"/>
              </a:rPr>
              <a:t>would</a:t>
            </a:r>
            <a:endParaRPr lang="en-US" sz="3200"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be </a:t>
            </a:r>
            <a:r>
              <a:rPr lang="en-US" sz="3200" dirty="0">
                <a:latin typeface="Times New Roman" panose="02020603050405020304" pitchFamily="18" charset="0"/>
                <a:cs typeface="Times New Roman" panose="02020603050405020304" pitchFamily="18" charset="0"/>
              </a:rPr>
              <a:t>great if we finish </a:t>
            </a:r>
            <a:r>
              <a:rPr lang="en-US" sz="3200" b="1" dirty="0">
                <a:latin typeface="Times New Roman" panose="02020603050405020304" pitchFamily="18" charset="0"/>
                <a:cs typeface="Times New Roman" panose="02020603050405020304" pitchFamily="18" charset="0"/>
              </a:rPr>
              <a:t>ahead of </a:t>
            </a:r>
            <a:r>
              <a:rPr lang="en-US" sz="3200" b="1" dirty="0" smtClean="0">
                <a:latin typeface="Times New Roman" panose="02020603050405020304" pitchFamily="18" charset="0"/>
                <a:cs typeface="Times New Roman" panose="02020603050405020304" pitchFamily="18" charset="0"/>
              </a:rPr>
              <a:t>schedule (</a:t>
            </a:r>
            <a:r>
              <a:rPr lang="en-US" sz="3200" dirty="0">
                <a:latin typeface="Times New Roman" panose="02020603050405020304" pitchFamily="18" charset="0"/>
                <a:cs typeface="Times New Roman" panose="02020603050405020304" pitchFamily="18" charset="0"/>
              </a:rPr>
              <a:t>before </a:t>
            </a:r>
            <a:r>
              <a:rPr lang="en-US" sz="3200" dirty="0" smtClean="0">
                <a:latin typeface="Times New Roman" panose="02020603050405020304" pitchFamily="18" charset="0"/>
                <a:cs typeface="Times New Roman" panose="02020603050405020304" pitchFamily="18" charset="0"/>
              </a:rPr>
              <a:t>the</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 time </a:t>
            </a:r>
            <a:r>
              <a:rPr lang="en-US" sz="3200" dirty="0" smtClean="0">
                <a:latin typeface="Times New Roman" panose="02020603050405020304" pitchFamily="18" charset="0"/>
                <a:cs typeface="Times New Roman" panose="02020603050405020304" pitchFamily="18" charset="0"/>
              </a:rPr>
              <a:t>planned) </a:t>
            </a:r>
            <a:r>
              <a:rPr lang="en-US" sz="3200" dirty="0">
                <a:latin typeface="Times New Roman" panose="02020603050405020304" pitchFamily="18" charset="0"/>
                <a:cs typeface="Times New Roman" panose="02020603050405020304" pitchFamily="18" charset="0"/>
              </a:rPr>
              <a:t>or </a:t>
            </a:r>
            <a:r>
              <a:rPr lang="en-US" sz="3200" b="1" dirty="0">
                <a:latin typeface="Times New Roman" panose="02020603050405020304" pitchFamily="18" charset="0"/>
                <a:cs typeface="Times New Roman" panose="02020603050405020304" pitchFamily="18" charset="0"/>
              </a:rPr>
              <a:t>on schedule </a:t>
            </a:r>
            <a:r>
              <a:rPr lang="en-US" sz="3200" dirty="0">
                <a:latin typeface="Times New Roman" panose="02020603050405020304" pitchFamily="18" charset="0"/>
                <a:cs typeface="Times New Roman" panose="02020603050405020304" pitchFamily="18" charset="0"/>
              </a:rPr>
              <a:t>(</a:t>
            </a:r>
            <a:r>
              <a:rPr lang="en-US" sz="3200" dirty="0" smtClean="0">
                <a:latin typeface="Times New Roman" panose="02020603050405020304" pitchFamily="18" charset="0"/>
                <a:cs typeface="Times New Roman" panose="02020603050405020304" pitchFamily="18" charset="0"/>
              </a:rPr>
              <a:t>at </a:t>
            </a:r>
            <a:r>
              <a:rPr lang="en-US" sz="3200" dirty="0">
                <a:latin typeface="Times New Roman" panose="02020603050405020304" pitchFamily="18" charset="0"/>
                <a:cs typeface="Times New Roman" panose="02020603050405020304" pitchFamily="18" charset="0"/>
              </a:rPr>
              <a:t>the time </a:t>
            </a:r>
            <a:r>
              <a:rPr lang="en-US" sz="3200" dirty="0" smtClean="0">
                <a:latin typeface="Times New Roman" panose="02020603050405020304" pitchFamily="18" charset="0"/>
                <a:cs typeface="Times New Roman" panose="02020603050405020304" pitchFamily="18" charset="0"/>
              </a:rPr>
              <a:t>planned).</a:t>
            </a:r>
            <a:endParaRPr lang="en-US" sz="3200"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We don't want to </a:t>
            </a:r>
            <a:r>
              <a:rPr lang="en-US" sz="3200" b="1" dirty="0">
                <a:latin typeface="Times New Roman" panose="02020603050405020304" pitchFamily="18" charset="0"/>
                <a:cs typeface="Times New Roman" panose="02020603050405020304" pitchFamily="18" charset="0"/>
              </a:rPr>
              <a:t>get</a:t>
            </a:r>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behind </a:t>
            </a:r>
            <a:r>
              <a:rPr lang="en-US" sz="3200" b="1" dirty="0" smtClean="0">
                <a:latin typeface="Times New Roman" panose="02020603050405020304" pitchFamily="18" charset="0"/>
                <a:cs typeface="Times New Roman" panose="02020603050405020304" pitchFamily="18" charset="0"/>
              </a:rPr>
              <a:t>schedule </a:t>
            </a:r>
            <a:r>
              <a:rPr lang="en-US" sz="3200" dirty="0" smtClean="0">
                <a:latin typeface="Times New Roman" panose="02020603050405020304" pitchFamily="18" charset="0"/>
                <a:cs typeface="Times New Roman" panose="02020603050405020304" pitchFamily="18" charset="0"/>
              </a:rPr>
              <a:t>(finish </a:t>
            </a:r>
            <a:r>
              <a:rPr lang="en-US" sz="3200" dirty="0">
                <a:latin typeface="Times New Roman" panose="02020603050405020304" pitchFamily="18" charset="0"/>
                <a:cs typeface="Times New Roman" panose="02020603050405020304" pitchFamily="18" charset="0"/>
              </a:rPr>
              <a:t>after </a:t>
            </a:r>
            <a:endParaRPr lang="en-US" sz="3200" dirty="0" smtClean="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time </a:t>
            </a:r>
            <a:r>
              <a:rPr lang="en-US" sz="3200" dirty="0" smtClean="0">
                <a:latin typeface="Times New Roman" panose="02020603050405020304" pitchFamily="18" charset="0"/>
                <a:cs typeface="Times New Roman" panose="02020603050405020304" pitchFamily="18" charset="0"/>
              </a:rPr>
              <a:t>planned).' </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19761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275" t="18" r="656" b="955"/>
          <a:stretch/>
        </p:blipFill>
        <p:spPr bwMode="auto">
          <a:xfrm>
            <a:off x="0"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1264736" y="227867"/>
            <a:ext cx="8983235" cy="1015663"/>
          </a:xfrm>
          <a:prstGeom prst="rect">
            <a:avLst/>
          </a:prstGeom>
        </p:spPr>
        <p:txBody>
          <a:bodyPr wrap="square">
            <a:spAutoFit/>
          </a:bodyPr>
          <a:lstStyle/>
          <a:p>
            <a:r>
              <a:rPr lang="en-US" sz="3200" dirty="0">
                <a:latin typeface="Times New Roman" panose="02020603050405020304" pitchFamily="18" charset="0"/>
                <a:cs typeface="Times New Roman" panose="02020603050405020304" pitchFamily="18" charset="0"/>
              </a:rPr>
              <a:t>We're behind </a:t>
            </a:r>
            <a:r>
              <a:rPr lang="en-US" sz="3200" dirty="0" smtClean="0">
                <a:latin typeface="Times New Roman" panose="02020603050405020304" pitchFamily="18" charset="0"/>
                <a:cs typeface="Times New Roman" panose="02020603050405020304" pitchFamily="18" charset="0"/>
              </a:rPr>
              <a:t>schedule</a:t>
            </a:r>
          </a:p>
          <a:p>
            <a:r>
              <a:rPr lang="en-US" sz="2800" dirty="0" smtClean="0">
                <a:latin typeface="Times New Roman" panose="02020603050405020304" pitchFamily="18" charset="0"/>
                <a:cs typeface="Times New Roman" panose="02020603050405020304" pitchFamily="18" charset="0"/>
              </a:rPr>
              <a:t>Look </a:t>
            </a:r>
            <a:r>
              <a:rPr lang="en-US" sz="2800" dirty="0">
                <a:latin typeface="Times New Roman" panose="02020603050405020304" pitchFamily="18" charset="0"/>
                <a:cs typeface="Times New Roman" panose="02020603050405020304" pitchFamily="18" charset="0"/>
              </a:rPr>
              <a:t>at what really happened to the building project.</a:t>
            </a:r>
            <a:endParaRPr lang="ru-RU" sz="28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05865" y="4783687"/>
            <a:ext cx="10173639" cy="1815882"/>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Instead of taking three months, building the foundations took six months. So, it took three months longer than planned. Instead of taking six months, building floors 21-40 took three months. It took three months </a:t>
            </a:r>
            <a:r>
              <a:rPr lang="en-US" sz="2800" dirty="0" smtClean="0">
                <a:latin typeface="Times New Roman" panose="02020603050405020304" pitchFamily="18" charset="0"/>
                <a:cs typeface="Times New Roman" panose="02020603050405020304" pitchFamily="18" charset="0"/>
              </a:rPr>
              <a:t>less </a:t>
            </a:r>
            <a:r>
              <a:rPr lang="en-US" sz="2800" dirty="0">
                <a:latin typeface="Times New Roman" panose="02020603050405020304" pitchFamily="18" charset="0"/>
                <a:cs typeface="Times New Roman" panose="02020603050405020304" pitchFamily="18" charset="0"/>
              </a:rPr>
              <a:t>than planned. </a:t>
            </a:r>
            <a:endParaRPr lang="ru-RU" sz="2800" dirty="0">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rotWithShape="1">
          <a:blip r:embed="rId4"/>
          <a:srcRect l="13510" t="27819" r="10627" b="36663"/>
          <a:stretch/>
        </p:blipFill>
        <p:spPr>
          <a:xfrm>
            <a:off x="61278" y="1436920"/>
            <a:ext cx="10553542" cy="3211446"/>
          </a:xfrm>
          <a:prstGeom prst="rect">
            <a:avLst/>
          </a:prstGeom>
        </p:spPr>
      </p:pic>
      <mc:AlternateContent xmlns:mc="http://schemas.openxmlformats.org/markup-compatibility/2006" xmlns:p14="http://schemas.microsoft.com/office/powerpoint/2010/main">
        <mc:Choice Requires="p14">
          <p:contentPart p14:bwMode="auto" r:id="rId5">
            <p14:nvContentPartPr>
              <p14:cNvPr id="7" name="Рукописный ввод 6"/>
              <p14:cNvContentPartPr/>
              <p14:nvPr/>
            </p14:nvContentPartPr>
            <p14:xfrm>
              <a:off x="527007" y="2535098"/>
              <a:ext cx="1842480" cy="52560"/>
            </p14:xfrm>
          </p:contentPart>
        </mc:Choice>
        <mc:Fallback xmlns="">
          <p:pic>
            <p:nvPicPr>
              <p:cNvPr id="7" name="Рукописный ввод 6"/>
              <p:cNvPicPr/>
              <p:nvPr/>
            </p:nvPicPr>
            <p:blipFill>
              <a:blip r:embed="rId6"/>
              <a:stretch>
                <a:fillRect/>
              </a:stretch>
            </p:blipFill>
            <p:spPr>
              <a:xfrm>
                <a:off x="478767" y="2438978"/>
                <a:ext cx="1938600" cy="2448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8" name="Рукописный ввод 7"/>
              <p14:cNvContentPartPr/>
              <p14:nvPr/>
            </p14:nvContentPartPr>
            <p14:xfrm>
              <a:off x="540327" y="3154658"/>
              <a:ext cx="1566000" cy="46080"/>
            </p14:xfrm>
          </p:contentPart>
        </mc:Choice>
        <mc:Fallback xmlns="">
          <p:pic>
            <p:nvPicPr>
              <p:cNvPr id="8" name="Рукописный ввод 7"/>
              <p:cNvPicPr/>
              <p:nvPr/>
            </p:nvPicPr>
            <p:blipFill>
              <a:blip r:embed="rId8"/>
              <a:stretch>
                <a:fillRect/>
              </a:stretch>
            </p:blipFill>
            <p:spPr>
              <a:xfrm>
                <a:off x="492447" y="3058538"/>
                <a:ext cx="1661760" cy="238320"/>
              </a:xfrm>
              <a:prstGeom prst="rect">
                <a:avLst/>
              </a:prstGeom>
            </p:spPr>
          </p:pic>
        </mc:Fallback>
      </mc:AlternateContent>
    </p:spTree>
    <p:extLst>
      <p:ext uri="{BB962C8B-B14F-4D97-AF65-F5344CB8AC3E}">
        <p14:creationId xmlns:p14="http://schemas.microsoft.com/office/powerpoint/2010/main" val="1601265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275" t="18" r="656" b="955"/>
          <a:stretch/>
        </p:blipFill>
        <p:spPr bwMode="auto">
          <a:xfrm>
            <a:off x="0"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54169" y="150091"/>
            <a:ext cx="9268691" cy="6647974"/>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1.Which </a:t>
            </a:r>
            <a:r>
              <a:rPr lang="en-US" sz="2400" dirty="0">
                <a:latin typeface="Times New Roman" panose="02020603050405020304" pitchFamily="18" charset="0"/>
                <a:cs typeface="Times New Roman" panose="02020603050405020304" pitchFamily="18" charset="0"/>
              </a:rPr>
              <a:t>three prepositions can be used with the word </a:t>
            </a:r>
            <a:r>
              <a:rPr lang="en-US" sz="2400" b="1" dirty="0" smtClean="0">
                <a:latin typeface="Times New Roman" panose="02020603050405020304" pitchFamily="18" charset="0"/>
                <a:cs typeface="Times New Roman" panose="02020603050405020304" pitchFamily="18" charset="0"/>
              </a:rPr>
              <a:t>schedule?</a:t>
            </a:r>
          </a:p>
          <a:p>
            <a:r>
              <a:rPr lang="en-US" sz="2400" b="1" dirty="0" smtClean="0">
                <a:latin typeface="Times New Roman" panose="02020603050405020304" pitchFamily="18" charset="0"/>
                <a:cs typeface="Times New Roman" panose="02020603050405020304" pitchFamily="18" charset="0"/>
              </a:rPr>
              <a:t>                         on     ahead of        in        behind</a:t>
            </a:r>
          </a:p>
          <a:p>
            <a:endParaRPr lang="en-US" sz="2400" b="1"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2.Which </a:t>
            </a:r>
            <a:r>
              <a:rPr lang="en-US" sz="2400" dirty="0">
                <a:latin typeface="Times New Roman" panose="02020603050405020304" pitchFamily="18" charset="0"/>
                <a:cs typeface="Times New Roman" panose="02020603050405020304" pitchFamily="18" charset="0"/>
              </a:rPr>
              <a:t>three prepositions can be used with the word </a:t>
            </a:r>
            <a:r>
              <a:rPr lang="en-US" sz="2400" b="1" dirty="0">
                <a:latin typeface="Times New Roman" panose="02020603050405020304" pitchFamily="18" charset="0"/>
                <a:cs typeface="Times New Roman" panose="02020603050405020304" pitchFamily="18" charset="0"/>
              </a:rPr>
              <a:t>budget?</a:t>
            </a:r>
          </a:p>
          <a:p>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under     behind     over     on</a:t>
            </a:r>
          </a:p>
          <a:p>
            <a:endParaRPr lang="en-US" sz="2400" b="1"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2. Which preposition + noun above has a similar meaning to the following?</a:t>
            </a:r>
          </a:p>
          <a:p>
            <a:pPr marL="342900" indent="-342900">
              <a:buAutoNum type="arabicPeriod"/>
            </a:pPr>
            <a:r>
              <a:rPr lang="en-US" sz="2400" dirty="0" smtClean="0">
                <a:latin typeface="Times New Roman" panose="02020603050405020304" pitchFamily="18" charset="0"/>
                <a:cs typeface="Times New Roman" panose="02020603050405020304" pitchFamily="18" charset="0"/>
              </a:rPr>
              <a:t>On time __________</a:t>
            </a:r>
          </a:p>
          <a:p>
            <a:pPr marL="342900" indent="-342900">
              <a:buAutoNum type="arabicPeriod"/>
            </a:pPr>
            <a:endParaRPr lang="en-US" sz="2400" dirty="0" smtClean="0">
              <a:latin typeface="Times New Roman" panose="02020603050405020304" pitchFamily="18" charset="0"/>
              <a:cs typeface="Times New Roman" panose="02020603050405020304" pitchFamily="18" charset="0"/>
            </a:endParaRPr>
          </a:p>
          <a:p>
            <a:pPr marL="342900" indent="-342900">
              <a:buAutoNum type="arabicPeriod"/>
            </a:pPr>
            <a:r>
              <a:rPr lang="en-US" sz="2400" dirty="0" smtClean="0">
                <a:latin typeface="Times New Roman" panose="02020603050405020304" pitchFamily="18" charset="0"/>
                <a:cs typeface="Times New Roman" panose="02020603050405020304" pitchFamily="18" charset="0"/>
              </a:rPr>
              <a:t>Late __________</a:t>
            </a:r>
          </a:p>
          <a:p>
            <a:pPr marL="342900" indent="-342900">
              <a:buAutoNum type="arabicPeriod"/>
            </a:pPr>
            <a:endParaRPr lang="en-US" sz="2400" dirty="0" smtClean="0">
              <a:latin typeface="Times New Roman" panose="02020603050405020304" pitchFamily="18" charset="0"/>
              <a:cs typeface="Times New Roman" panose="02020603050405020304" pitchFamily="18" charset="0"/>
            </a:endParaRPr>
          </a:p>
          <a:p>
            <a:pPr marL="342900" indent="-342900">
              <a:buAutoNum type="arabicPeriod"/>
            </a:pPr>
            <a:r>
              <a:rPr lang="en-US" sz="2400" dirty="0" smtClean="0">
                <a:latin typeface="Times New Roman" panose="02020603050405020304" pitchFamily="18" charset="0"/>
                <a:cs typeface="Times New Roman" panose="02020603050405020304" pitchFamily="18" charset="0"/>
              </a:rPr>
              <a:t>Early __________</a:t>
            </a:r>
          </a:p>
          <a:p>
            <a:pPr marL="342900" indent="-342900">
              <a:buAutoNum type="arabicPeriod"/>
            </a:pPr>
            <a:endParaRPr lang="en-US" sz="2400" dirty="0" smtClean="0">
              <a:latin typeface="Times New Roman" panose="02020603050405020304" pitchFamily="18" charset="0"/>
              <a:cs typeface="Times New Roman" panose="02020603050405020304" pitchFamily="18" charset="0"/>
            </a:endParaRPr>
          </a:p>
          <a:p>
            <a:pPr marL="342900" indent="-342900">
              <a:buAutoNum type="arabicPeriod"/>
            </a:pPr>
            <a:r>
              <a:rPr lang="en-US" sz="2400" dirty="0" smtClean="0">
                <a:latin typeface="Times New Roman" panose="02020603050405020304" pitchFamily="18" charset="0"/>
                <a:cs typeface="Times New Roman" panose="02020603050405020304" pitchFamily="18" charset="0"/>
              </a:rPr>
              <a:t>At the money available __________</a:t>
            </a:r>
          </a:p>
          <a:p>
            <a:pPr marL="342900" indent="-342900">
              <a:buAutoNum type="arabicPeriod"/>
            </a:pPr>
            <a:endParaRPr lang="en-US" sz="2400" dirty="0" smtClean="0">
              <a:latin typeface="Times New Roman" panose="02020603050405020304" pitchFamily="18" charset="0"/>
              <a:cs typeface="Times New Roman" panose="02020603050405020304" pitchFamily="18" charset="0"/>
            </a:endParaRPr>
          </a:p>
          <a:p>
            <a:pPr marL="342900" indent="-342900">
              <a:buAutoNum type="arabicPeriod"/>
            </a:pPr>
            <a:r>
              <a:rPr lang="en-US" sz="2400" dirty="0" smtClean="0">
                <a:latin typeface="Times New Roman" panose="02020603050405020304" pitchFamily="18" charset="0"/>
                <a:cs typeface="Times New Roman" panose="02020603050405020304" pitchFamily="18" charset="0"/>
              </a:rPr>
              <a:t>More than the money available __________</a:t>
            </a:r>
            <a:endParaRPr lang="en-US" sz="2400" dirty="0">
              <a:latin typeface="Times New Roman" panose="02020603050405020304" pitchFamily="18" charset="0"/>
              <a:cs typeface="Times New Roman" panose="02020603050405020304" pitchFamily="18" charset="0"/>
            </a:endParaRPr>
          </a:p>
          <a:p>
            <a:endParaRPr lang="ru-RU" b="1" dirty="0"/>
          </a:p>
        </p:txBody>
      </p:sp>
      <p:sp>
        <p:nvSpPr>
          <p:cNvPr id="6" name="TextBox 5"/>
          <p:cNvSpPr txBox="1"/>
          <p:nvPr/>
        </p:nvSpPr>
        <p:spPr>
          <a:xfrm>
            <a:off x="2348343" y="3025246"/>
            <a:ext cx="1856509" cy="461665"/>
          </a:xfrm>
          <a:prstGeom prst="rect">
            <a:avLst/>
          </a:prstGeom>
          <a:noFill/>
        </p:spPr>
        <p:txBody>
          <a:bodyPr wrap="square" rtlCol="0">
            <a:spAutoFit/>
          </a:bodyPr>
          <a:lstStyle/>
          <a:p>
            <a:r>
              <a:rPr lang="en-US" sz="2400" dirty="0" smtClean="0">
                <a:solidFill>
                  <a:srgbClr val="FF0000"/>
                </a:solidFill>
                <a:latin typeface="Times New Roman" panose="02020603050405020304" pitchFamily="18" charset="0"/>
                <a:cs typeface="Times New Roman" panose="02020603050405020304" pitchFamily="18" charset="0"/>
              </a:rPr>
              <a:t>on schedule</a:t>
            </a:r>
            <a:endParaRPr lang="ru-RU" sz="2400" dirty="0">
              <a:solidFill>
                <a:srgbClr val="FF0000"/>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1884217" y="3792789"/>
            <a:ext cx="2286000" cy="461665"/>
          </a:xfrm>
          <a:prstGeom prst="rect">
            <a:avLst/>
          </a:prstGeom>
          <a:noFill/>
        </p:spPr>
        <p:txBody>
          <a:bodyPr wrap="square" rtlCol="0">
            <a:spAutoFit/>
          </a:bodyPr>
          <a:lstStyle/>
          <a:p>
            <a:r>
              <a:rPr lang="en-US" sz="2400" dirty="0" smtClean="0">
                <a:solidFill>
                  <a:srgbClr val="FF0000"/>
                </a:solidFill>
                <a:latin typeface="Times New Roman" panose="02020603050405020304" pitchFamily="18" charset="0"/>
                <a:cs typeface="Times New Roman" panose="02020603050405020304" pitchFamily="18" charset="0"/>
              </a:rPr>
              <a:t>behind schedule</a:t>
            </a:r>
            <a:endParaRPr lang="ru-RU" sz="2400" dirty="0">
              <a:solidFill>
                <a:srgbClr val="FF0000"/>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092035" y="4527884"/>
            <a:ext cx="3144982" cy="461665"/>
          </a:xfrm>
          <a:prstGeom prst="rect">
            <a:avLst/>
          </a:prstGeom>
          <a:noFill/>
        </p:spPr>
        <p:txBody>
          <a:bodyPr wrap="square" rtlCol="0">
            <a:spAutoFit/>
          </a:bodyPr>
          <a:lstStyle/>
          <a:p>
            <a:r>
              <a:rPr lang="en-US" sz="2400" dirty="0" smtClean="0">
                <a:solidFill>
                  <a:srgbClr val="FF0000"/>
                </a:solidFill>
                <a:latin typeface="Times New Roman" panose="02020603050405020304" pitchFamily="18" charset="0"/>
                <a:cs typeface="Times New Roman" panose="02020603050405020304" pitchFamily="18" charset="0"/>
              </a:rPr>
              <a:t>ahead of schedule</a:t>
            </a:r>
            <a:endParaRPr lang="ru-RU" sz="2400" dirty="0">
              <a:solidFill>
                <a:srgbClr val="FF0000"/>
              </a:solidFill>
              <a:latin typeface="Times New Roman" panose="02020603050405020304" pitchFamily="18" charset="0"/>
              <a:cs typeface="Times New Roman" panose="02020603050405020304" pitchFamily="18" charset="0"/>
            </a:endParaRPr>
          </a:p>
        </p:txBody>
      </p:sp>
      <p:sp>
        <p:nvSpPr>
          <p:cNvPr id="9" name="TextBox 8"/>
          <p:cNvSpPr txBox="1"/>
          <p:nvPr/>
        </p:nvSpPr>
        <p:spPr>
          <a:xfrm>
            <a:off x="4204852" y="5262979"/>
            <a:ext cx="1856509" cy="461665"/>
          </a:xfrm>
          <a:prstGeom prst="rect">
            <a:avLst/>
          </a:prstGeom>
          <a:noFill/>
        </p:spPr>
        <p:txBody>
          <a:bodyPr wrap="square" rtlCol="0">
            <a:spAutoFit/>
          </a:bodyPr>
          <a:lstStyle/>
          <a:p>
            <a:r>
              <a:rPr lang="en-US" sz="2400" dirty="0" smtClean="0">
                <a:solidFill>
                  <a:srgbClr val="FF0000"/>
                </a:solidFill>
                <a:latin typeface="Times New Roman" panose="02020603050405020304" pitchFamily="18" charset="0"/>
                <a:cs typeface="Times New Roman" panose="02020603050405020304" pitchFamily="18" charset="0"/>
              </a:rPr>
              <a:t>on budget</a:t>
            </a:r>
            <a:endParaRPr lang="ru-RU" sz="2400" dirty="0">
              <a:solidFill>
                <a:srgbClr val="FF0000"/>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5264727" y="5999018"/>
            <a:ext cx="1856509" cy="461665"/>
          </a:xfrm>
          <a:prstGeom prst="rect">
            <a:avLst/>
          </a:prstGeom>
          <a:noFill/>
        </p:spPr>
        <p:txBody>
          <a:bodyPr wrap="square" rtlCol="0">
            <a:spAutoFit/>
          </a:bodyPr>
          <a:lstStyle/>
          <a:p>
            <a:r>
              <a:rPr lang="en-US" sz="2400" dirty="0" smtClean="0">
                <a:solidFill>
                  <a:srgbClr val="FF0000"/>
                </a:solidFill>
                <a:latin typeface="Times New Roman" panose="02020603050405020304" pitchFamily="18" charset="0"/>
                <a:cs typeface="Times New Roman" panose="02020603050405020304" pitchFamily="18" charset="0"/>
              </a:rPr>
              <a:t>over budget</a:t>
            </a:r>
            <a:endParaRPr lang="ru-RU" sz="2400" dirty="0">
              <a:solidFill>
                <a:srgbClr val="FF000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4">
            <p14:nvContentPartPr>
              <p14:cNvPr id="4" name="Рукописный ввод 3"/>
              <p14:cNvContentPartPr/>
              <p14:nvPr/>
            </p14:nvContentPartPr>
            <p14:xfrm>
              <a:off x="2993007" y="792054"/>
              <a:ext cx="291600" cy="18360"/>
            </p14:xfrm>
          </p:contentPart>
        </mc:Choice>
        <mc:Fallback xmlns="">
          <p:pic>
            <p:nvPicPr>
              <p:cNvPr id="4" name="Рукописный ввод 3"/>
              <p:cNvPicPr/>
              <p:nvPr/>
            </p:nvPicPr>
            <p:blipFill>
              <a:blip r:embed="rId5"/>
              <a:stretch>
                <a:fillRect/>
              </a:stretch>
            </p:blipFill>
            <p:spPr>
              <a:xfrm>
                <a:off x="2945127" y="695934"/>
                <a:ext cx="387360" cy="2106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2" name="Рукописный ввод 11"/>
              <p14:cNvContentPartPr/>
              <p14:nvPr/>
            </p14:nvContentPartPr>
            <p14:xfrm>
              <a:off x="3682767" y="680378"/>
              <a:ext cx="1096920" cy="190800"/>
            </p14:xfrm>
          </p:contentPart>
        </mc:Choice>
        <mc:Fallback xmlns="">
          <p:pic>
            <p:nvPicPr>
              <p:cNvPr id="12" name="Рукописный ввод 11"/>
              <p:cNvPicPr/>
              <p:nvPr/>
            </p:nvPicPr>
            <p:blipFill>
              <a:blip r:embed="rId7"/>
              <a:stretch>
                <a:fillRect/>
              </a:stretch>
            </p:blipFill>
            <p:spPr>
              <a:xfrm>
                <a:off x="3634887" y="584258"/>
                <a:ext cx="1193040" cy="38304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4" name="Рукописный ввод 13"/>
              <p14:cNvContentPartPr/>
              <p14:nvPr/>
            </p14:nvContentPartPr>
            <p14:xfrm>
              <a:off x="6221127" y="623498"/>
              <a:ext cx="858600" cy="194760"/>
            </p14:xfrm>
          </p:contentPart>
        </mc:Choice>
        <mc:Fallback xmlns="">
          <p:pic>
            <p:nvPicPr>
              <p:cNvPr id="14" name="Рукописный ввод 13"/>
              <p:cNvPicPr/>
              <p:nvPr/>
            </p:nvPicPr>
            <p:blipFill>
              <a:blip r:embed="rId9"/>
              <a:stretch>
                <a:fillRect/>
              </a:stretch>
            </p:blipFill>
            <p:spPr>
              <a:xfrm>
                <a:off x="6172887" y="527378"/>
                <a:ext cx="955080" cy="38664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22" name="Рукописный ввод 21"/>
              <p14:cNvContentPartPr/>
              <p14:nvPr/>
            </p14:nvContentPartPr>
            <p14:xfrm>
              <a:off x="2993007" y="1799618"/>
              <a:ext cx="734400" cy="108360"/>
            </p14:xfrm>
          </p:contentPart>
        </mc:Choice>
        <mc:Fallback xmlns="">
          <p:pic>
            <p:nvPicPr>
              <p:cNvPr id="22" name="Рукописный ввод 21"/>
              <p:cNvPicPr/>
              <p:nvPr/>
            </p:nvPicPr>
            <p:blipFill>
              <a:blip r:embed="rId11"/>
              <a:stretch>
                <a:fillRect/>
              </a:stretch>
            </p:blipFill>
            <p:spPr>
              <a:xfrm>
                <a:off x="2944767" y="1703498"/>
                <a:ext cx="830520" cy="3006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23" name="Рукописный ввод 22"/>
              <p14:cNvContentPartPr/>
              <p14:nvPr/>
            </p14:nvContentPartPr>
            <p14:xfrm>
              <a:off x="3685287" y="1870538"/>
              <a:ext cx="14400" cy="720"/>
            </p14:xfrm>
          </p:contentPart>
        </mc:Choice>
        <mc:Fallback xmlns="">
          <p:pic>
            <p:nvPicPr>
              <p:cNvPr id="23" name="Рукописный ввод 22"/>
              <p:cNvPicPr/>
              <p:nvPr/>
            </p:nvPicPr>
            <p:blipFill>
              <a:blip r:embed="rId13"/>
              <a:stretch>
                <a:fillRect/>
              </a:stretch>
            </p:blipFill>
            <p:spPr>
              <a:xfrm>
                <a:off x="3637407" y="1774418"/>
                <a:ext cx="110160" cy="1926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26" name="Рукописный ввод 25"/>
              <p14:cNvContentPartPr/>
              <p14:nvPr/>
            </p14:nvContentPartPr>
            <p14:xfrm>
              <a:off x="5389887" y="1741298"/>
              <a:ext cx="609480" cy="213120"/>
            </p14:xfrm>
          </p:contentPart>
        </mc:Choice>
        <mc:Fallback xmlns="">
          <p:pic>
            <p:nvPicPr>
              <p:cNvPr id="26" name="Рукописный ввод 25"/>
              <p:cNvPicPr/>
              <p:nvPr/>
            </p:nvPicPr>
            <p:blipFill>
              <a:blip r:embed="rId15"/>
              <a:stretch>
                <a:fillRect/>
              </a:stretch>
            </p:blipFill>
            <p:spPr>
              <a:xfrm>
                <a:off x="5341647" y="1645178"/>
                <a:ext cx="705600" cy="40536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27" name="Рукописный ввод 26"/>
              <p14:cNvContentPartPr/>
              <p14:nvPr/>
            </p14:nvContentPartPr>
            <p14:xfrm>
              <a:off x="6327327" y="1799978"/>
              <a:ext cx="336600" cy="86760"/>
            </p14:xfrm>
          </p:contentPart>
        </mc:Choice>
        <mc:Fallback xmlns="">
          <p:pic>
            <p:nvPicPr>
              <p:cNvPr id="27" name="Рукописный ввод 26"/>
              <p:cNvPicPr/>
              <p:nvPr/>
            </p:nvPicPr>
            <p:blipFill>
              <a:blip r:embed="rId17"/>
              <a:stretch>
                <a:fillRect/>
              </a:stretch>
            </p:blipFill>
            <p:spPr>
              <a:xfrm>
                <a:off x="6279087" y="1703858"/>
                <a:ext cx="433080" cy="279000"/>
              </a:xfrm>
              <a:prstGeom prst="rect">
                <a:avLst/>
              </a:prstGeom>
            </p:spPr>
          </p:pic>
        </mc:Fallback>
      </mc:AlternateContent>
    </p:spTree>
    <p:extLst>
      <p:ext uri="{BB962C8B-B14F-4D97-AF65-F5344CB8AC3E}">
        <p14:creationId xmlns:p14="http://schemas.microsoft.com/office/powerpoint/2010/main" val="3792851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circle(in)">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circle(in)">
                                      <p:cBhvr>
                                        <p:cTn id="17" dur="20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circle(in)">
                                      <p:cBhvr>
                                        <p:cTn id="22" dur="20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circle(in)">
                                      <p:cBhvr>
                                        <p:cTn id="27" dur="2000"/>
                                        <p:tgtEl>
                                          <p:spTgt spid="26"/>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circle(in)">
                                      <p:cBhvr>
                                        <p:cTn id="32" dur="2000"/>
                                        <p:tgtEl>
                                          <p:spTgt spid="27"/>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2" cstate="print">
            <a:extLst>
              <a:ext uri="{28A0092B-C50C-407E-A947-70E740481C1C}">
                <a14:useLocalDpi xmlns:a14="http://schemas.microsoft.com/office/drawing/2010/main" val="0"/>
              </a:ext>
            </a:extLst>
          </a:blip>
          <a:srcRect l="1275" t="18" r="656" b="955"/>
          <a:stretch/>
        </p:blipFill>
        <p:spPr bwMode="auto">
          <a:xfrm>
            <a:off x="0"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Рисунок 2"/>
          <p:cNvPicPr>
            <a:picLocks noChangeAspect="1"/>
          </p:cNvPicPr>
          <p:nvPr/>
        </p:nvPicPr>
        <p:blipFill>
          <a:blip r:embed="rId3"/>
          <a:stretch>
            <a:fillRect/>
          </a:stretch>
        </p:blipFill>
        <p:spPr>
          <a:xfrm>
            <a:off x="1569817" y="1340647"/>
            <a:ext cx="8429356" cy="5409760"/>
          </a:xfrm>
          <a:prstGeom prst="rect">
            <a:avLst/>
          </a:prstGeom>
        </p:spPr>
      </p:pic>
      <p:sp>
        <p:nvSpPr>
          <p:cNvPr id="8" name="TextBox 7"/>
          <p:cNvSpPr txBox="1"/>
          <p:nvPr/>
        </p:nvSpPr>
        <p:spPr>
          <a:xfrm>
            <a:off x="1147087" y="211812"/>
            <a:ext cx="10182552" cy="1384995"/>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Look at the information about 3 projects and complete the sentences. Use the </a:t>
            </a:r>
            <a:r>
              <a:rPr lang="en-US" sz="2800" dirty="0" err="1" smtClean="0">
                <a:latin typeface="Times New Roman" panose="02020603050405020304" pitchFamily="18" charset="0"/>
                <a:cs typeface="Times New Roman" panose="02020603050405020304" pitchFamily="18" charset="0"/>
              </a:rPr>
              <a:t>expressions:</a:t>
            </a:r>
            <a:r>
              <a:rPr lang="en-US" sz="2800" b="1" dirty="0" err="1" smtClean="0">
                <a:latin typeface="Times New Roman" panose="02020603050405020304" pitchFamily="18" charset="0"/>
                <a:cs typeface="Times New Roman" panose="02020603050405020304" pitchFamily="18" charset="0"/>
              </a:rPr>
              <a:t>under</a:t>
            </a:r>
            <a:r>
              <a:rPr lang="en-US" sz="2800" b="1" dirty="0" smtClean="0">
                <a:latin typeface="Times New Roman" panose="02020603050405020304" pitchFamily="18" charset="0"/>
                <a:cs typeface="Times New Roman" panose="02020603050405020304" pitchFamily="18" charset="0"/>
              </a:rPr>
              <a:t> budget/on budget/over budget, ahead of schedule/ on schedule/behind schedule.</a:t>
            </a:r>
            <a:endParaRPr lang="ru-RU"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4507164" y="4348092"/>
            <a:ext cx="1852072" cy="369332"/>
          </a:xfrm>
          <a:prstGeom prst="rect">
            <a:avLst/>
          </a:prstGeom>
          <a:noFill/>
        </p:spPr>
        <p:txBody>
          <a:bodyPr wrap="square" rtlCol="0">
            <a:spAutoFit/>
          </a:bodyPr>
          <a:lstStyle/>
          <a:p>
            <a:r>
              <a:rPr lang="en-US" dirty="0" smtClean="0">
                <a:solidFill>
                  <a:srgbClr val="0070C0"/>
                </a:solidFill>
              </a:rPr>
              <a:t>behind  schedule</a:t>
            </a:r>
            <a:endParaRPr lang="ru-RU" dirty="0">
              <a:solidFill>
                <a:srgbClr val="0070C0"/>
              </a:solidFill>
            </a:endParaRPr>
          </a:p>
        </p:txBody>
      </p:sp>
      <p:sp>
        <p:nvSpPr>
          <p:cNvPr id="9" name="TextBox 8"/>
          <p:cNvSpPr txBox="1"/>
          <p:nvPr/>
        </p:nvSpPr>
        <p:spPr>
          <a:xfrm>
            <a:off x="4576189" y="5096810"/>
            <a:ext cx="1852072" cy="369332"/>
          </a:xfrm>
          <a:prstGeom prst="rect">
            <a:avLst/>
          </a:prstGeom>
          <a:noFill/>
        </p:spPr>
        <p:txBody>
          <a:bodyPr wrap="square" rtlCol="0">
            <a:spAutoFit/>
          </a:bodyPr>
          <a:lstStyle/>
          <a:p>
            <a:r>
              <a:rPr lang="en-US" dirty="0" smtClean="0">
                <a:solidFill>
                  <a:schemeClr val="accent5"/>
                </a:solidFill>
              </a:rPr>
              <a:t>over budget</a:t>
            </a:r>
            <a:endParaRPr lang="ru-RU" dirty="0">
              <a:solidFill>
                <a:schemeClr val="accent5"/>
              </a:solidFill>
            </a:endParaRPr>
          </a:p>
        </p:txBody>
      </p:sp>
      <p:sp>
        <p:nvSpPr>
          <p:cNvPr id="10" name="TextBox 9"/>
          <p:cNvSpPr txBox="1"/>
          <p:nvPr/>
        </p:nvSpPr>
        <p:spPr>
          <a:xfrm>
            <a:off x="2176357" y="5887091"/>
            <a:ext cx="1852072" cy="369332"/>
          </a:xfrm>
          <a:prstGeom prst="rect">
            <a:avLst/>
          </a:prstGeom>
          <a:noFill/>
        </p:spPr>
        <p:txBody>
          <a:bodyPr wrap="square" rtlCol="0">
            <a:spAutoFit/>
          </a:bodyPr>
          <a:lstStyle/>
          <a:p>
            <a:r>
              <a:rPr lang="en-US" dirty="0" smtClean="0">
                <a:solidFill>
                  <a:schemeClr val="accent5"/>
                </a:solidFill>
                <a:latin typeface="Times New Roman" panose="02020603050405020304" pitchFamily="18" charset="0"/>
                <a:cs typeface="Times New Roman" panose="02020603050405020304" pitchFamily="18" charset="0"/>
              </a:rPr>
              <a:t>on budget</a:t>
            </a:r>
            <a:endParaRPr lang="ru-RU" dirty="0">
              <a:solidFill>
                <a:schemeClr val="accent5"/>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4336252" y="5887091"/>
            <a:ext cx="2193896" cy="369332"/>
          </a:xfrm>
          <a:prstGeom prst="rect">
            <a:avLst/>
          </a:prstGeom>
          <a:noFill/>
        </p:spPr>
        <p:txBody>
          <a:bodyPr wrap="square" rtlCol="0">
            <a:spAutoFit/>
          </a:bodyPr>
          <a:lstStyle/>
          <a:p>
            <a:r>
              <a:rPr lang="en-US" dirty="0" smtClean="0">
                <a:solidFill>
                  <a:schemeClr val="accent5"/>
                </a:solidFill>
              </a:rPr>
              <a:t>ahead of  schedule</a:t>
            </a:r>
            <a:endParaRPr lang="ru-RU" dirty="0">
              <a:solidFill>
                <a:schemeClr val="accent5"/>
              </a:solidFill>
            </a:endParaRPr>
          </a:p>
        </p:txBody>
      </p:sp>
      <p:sp>
        <p:nvSpPr>
          <p:cNvPr id="12" name="TextBox 11"/>
          <p:cNvSpPr txBox="1"/>
          <p:nvPr/>
        </p:nvSpPr>
        <p:spPr>
          <a:xfrm>
            <a:off x="2108470" y="5096810"/>
            <a:ext cx="1852072" cy="369332"/>
          </a:xfrm>
          <a:prstGeom prst="rect">
            <a:avLst/>
          </a:prstGeom>
          <a:noFill/>
        </p:spPr>
        <p:txBody>
          <a:bodyPr wrap="square" rtlCol="0">
            <a:spAutoFit/>
          </a:bodyPr>
          <a:lstStyle/>
          <a:p>
            <a:r>
              <a:rPr lang="en-US" dirty="0" smtClean="0">
                <a:solidFill>
                  <a:srgbClr val="0070C0"/>
                </a:solidFill>
              </a:rPr>
              <a:t>on   schedule</a:t>
            </a:r>
            <a:endParaRPr lang="ru-RU" dirty="0">
              <a:solidFill>
                <a:srgbClr val="0070C0"/>
              </a:solidFill>
            </a:endParaRPr>
          </a:p>
        </p:txBody>
      </p:sp>
    </p:spTree>
    <p:extLst>
      <p:ext uri="{BB962C8B-B14F-4D97-AF65-F5344CB8AC3E}">
        <p14:creationId xmlns:p14="http://schemas.microsoft.com/office/powerpoint/2010/main" val="7287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style.rotation</p:attrName>
                                        </p:attrNameLst>
                                      </p:cBhvr>
                                      <p:tavLst>
                                        <p:tav tm="0">
                                          <p:val>
                                            <p:fltVal val="720"/>
                                          </p:val>
                                        </p:tav>
                                        <p:tav tm="100000">
                                          <p:val>
                                            <p:fltVal val="0"/>
                                          </p:val>
                                        </p:tav>
                                      </p:tavLst>
                                    </p:anim>
                                    <p:anim calcmode="lin" valueType="num">
                                      <p:cBhvr>
                                        <p:cTn id="9" dur="2000" fill="hold"/>
                                        <p:tgtEl>
                                          <p:spTgt spid="3"/>
                                        </p:tgtEl>
                                        <p:attrNameLst>
                                          <p:attrName>ppt_h</p:attrName>
                                        </p:attrNameLst>
                                      </p:cBhvr>
                                      <p:tavLst>
                                        <p:tav tm="0">
                                          <p:val>
                                            <p:fltVal val="0"/>
                                          </p:val>
                                        </p:tav>
                                        <p:tav tm="100000">
                                          <p:val>
                                            <p:strVal val="#ppt_h"/>
                                          </p:val>
                                        </p:tav>
                                      </p:tavLst>
                                    </p:anim>
                                    <p:anim calcmode="lin" valueType="num">
                                      <p:cBhvr>
                                        <p:cTn id="10" dur="2000" fill="hold"/>
                                        <p:tgtEl>
                                          <p:spTgt spid="3"/>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 calcmode="lin" valueType="num">
                                      <p:cBhvr>
                                        <p:cTn id="15"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12">
                                            <p:txEl>
                                              <p:pRg st="0" end="0"/>
                                            </p:txEl>
                                          </p:spTgt>
                                        </p:tgtEl>
                                        <p:attrNameLst>
                                          <p:attrName>style.visibility</p:attrName>
                                        </p:attrNameLst>
                                      </p:cBhvr>
                                      <p:to>
                                        <p:strVal val="visible"/>
                                      </p:to>
                                    </p:set>
                                    <p:anim calcmode="lin" valueType="num">
                                      <p:cBhvr>
                                        <p:cTn id="23" dur="1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24" dur="1000" fill="hold"/>
                                        <p:tgtEl>
                                          <p:spTgt spid="12">
                                            <p:txEl>
                                              <p:pRg st="0" end="0"/>
                                            </p:txEl>
                                          </p:spTgt>
                                        </p:tgtEl>
                                        <p:attrNameLst>
                                          <p:attrName>ppt_h</p:attrName>
                                        </p:attrNameLst>
                                      </p:cBhvr>
                                      <p:tavLst>
                                        <p:tav tm="0">
                                          <p:val>
                                            <p:fltVal val="0"/>
                                          </p:val>
                                        </p:tav>
                                        <p:tav tm="100000">
                                          <p:val>
                                            <p:strVal val="#ppt_h"/>
                                          </p:val>
                                        </p:tav>
                                      </p:tavLst>
                                    </p:anim>
                                    <p:anim calcmode="lin" valueType="num">
                                      <p:cBhvr>
                                        <p:cTn id="25" dur="1000" fill="hold"/>
                                        <p:tgtEl>
                                          <p:spTgt spid="12">
                                            <p:txEl>
                                              <p:pRg st="0" end="0"/>
                                            </p:txEl>
                                          </p:spTgt>
                                        </p:tgtEl>
                                        <p:attrNameLst>
                                          <p:attrName>style.rotation</p:attrName>
                                        </p:attrNameLst>
                                      </p:cBhvr>
                                      <p:tavLst>
                                        <p:tav tm="0">
                                          <p:val>
                                            <p:fltVal val="90"/>
                                          </p:val>
                                        </p:tav>
                                        <p:tav tm="100000">
                                          <p:val>
                                            <p:fltVal val="0"/>
                                          </p:val>
                                        </p:tav>
                                      </p:tavLst>
                                    </p:anim>
                                    <p:animEffect transition="in" filter="fade">
                                      <p:cBhvr>
                                        <p:cTn id="26" dur="1000"/>
                                        <p:tgtEl>
                                          <p:spTgt spid="12">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1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32" dur="1000" fill="hold"/>
                                        <p:tgtEl>
                                          <p:spTgt spid="9">
                                            <p:txEl>
                                              <p:pRg st="0" end="0"/>
                                            </p:txEl>
                                          </p:spTgt>
                                        </p:tgtEl>
                                        <p:attrNameLst>
                                          <p:attrName>ppt_h</p:attrName>
                                        </p:attrNameLst>
                                      </p:cBhvr>
                                      <p:tavLst>
                                        <p:tav tm="0">
                                          <p:val>
                                            <p:fltVal val="0"/>
                                          </p:val>
                                        </p:tav>
                                        <p:tav tm="100000">
                                          <p:val>
                                            <p:strVal val="#ppt_h"/>
                                          </p:val>
                                        </p:tav>
                                      </p:tavLst>
                                    </p:anim>
                                    <p:anim calcmode="lin" valueType="num">
                                      <p:cBhvr>
                                        <p:cTn id="33" dur="1000" fill="hold"/>
                                        <p:tgtEl>
                                          <p:spTgt spid="9">
                                            <p:txEl>
                                              <p:pRg st="0" end="0"/>
                                            </p:txEl>
                                          </p:spTgt>
                                        </p:tgtEl>
                                        <p:attrNameLst>
                                          <p:attrName>style.rotation</p:attrName>
                                        </p:attrNameLst>
                                      </p:cBhvr>
                                      <p:tavLst>
                                        <p:tav tm="0">
                                          <p:val>
                                            <p:fltVal val="90"/>
                                          </p:val>
                                        </p:tav>
                                        <p:tav tm="100000">
                                          <p:val>
                                            <p:fltVal val="0"/>
                                          </p:val>
                                        </p:tav>
                                      </p:tavLst>
                                    </p:anim>
                                    <p:animEffect transition="in" filter="fade">
                                      <p:cBhvr>
                                        <p:cTn id="34" dur="1000"/>
                                        <p:tgtEl>
                                          <p:spTgt spid="9">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1000" fill="hold"/>
                                        <p:tgtEl>
                                          <p:spTgt spid="9"/>
                                        </p:tgtEl>
                                        <p:attrNameLst>
                                          <p:attrName>ppt_w</p:attrName>
                                        </p:attrNameLst>
                                      </p:cBhvr>
                                      <p:tavLst>
                                        <p:tav tm="0">
                                          <p:val>
                                            <p:fltVal val="0"/>
                                          </p:val>
                                        </p:tav>
                                        <p:tav tm="100000">
                                          <p:val>
                                            <p:strVal val="#ppt_w"/>
                                          </p:val>
                                        </p:tav>
                                      </p:tavLst>
                                    </p:anim>
                                    <p:anim calcmode="lin" valueType="num">
                                      <p:cBhvr>
                                        <p:cTn id="40" dur="1000" fill="hold"/>
                                        <p:tgtEl>
                                          <p:spTgt spid="9"/>
                                        </p:tgtEl>
                                        <p:attrNameLst>
                                          <p:attrName>ppt_h</p:attrName>
                                        </p:attrNameLst>
                                      </p:cBhvr>
                                      <p:tavLst>
                                        <p:tav tm="0">
                                          <p:val>
                                            <p:fltVal val="0"/>
                                          </p:val>
                                        </p:tav>
                                        <p:tav tm="100000">
                                          <p:val>
                                            <p:strVal val="#ppt_h"/>
                                          </p:val>
                                        </p:tav>
                                      </p:tavLst>
                                    </p:anim>
                                    <p:anim calcmode="lin" valueType="num">
                                      <p:cBhvr>
                                        <p:cTn id="41" dur="1000" fill="hold"/>
                                        <p:tgtEl>
                                          <p:spTgt spid="9"/>
                                        </p:tgtEl>
                                        <p:attrNameLst>
                                          <p:attrName>style.rotation</p:attrName>
                                        </p:attrNameLst>
                                      </p:cBhvr>
                                      <p:tavLst>
                                        <p:tav tm="0">
                                          <p:val>
                                            <p:fltVal val="90"/>
                                          </p:val>
                                        </p:tav>
                                        <p:tav tm="100000">
                                          <p:val>
                                            <p:fltVal val="0"/>
                                          </p:val>
                                        </p:tav>
                                      </p:tavLst>
                                    </p:anim>
                                    <p:animEffect transition="in" filter="fade">
                                      <p:cBhvr>
                                        <p:cTn id="42" dur="10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1000" fill="hold"/>
                                        <p:tgtEl>
                                          <p:spTgt spid="10"/>
                                        </p:tgtEl>
                                        <p:attrNameLst>
                                          <p:attrName>ppt_w</p:attrName>
                                        </p:attrNameLst>
                                      </p:cBhvr>
                                      <p:tavLst>
                                        <p:tav tm="0">
                                          <p:val>
                                            <p:fltVal val="0"/>
                                          </p:val>
                                        </p:tav>
                                        <p:tav tm="100000">
                                          <p:val>
                                            <p:strVal val="#ppt_w"/>
                                          </p:val>
                                        </p:tav>
                                      </p:tavLst>
                                    </p:anim>
                                    <p:anim calcmode="lin" valueType="num">
                                      <p:cBhvr>
                                        <p:cTn id="48" dur="1000" fill="hold"/>
                                        <p:tgtEl>
                                          <p:spTgt spid="10"/>
                                        </p:tgtEl>
                                        <p:attrNameLst>
                                          <p:attrName>ppt_h</p:attrName>
                                        </p:attrNameLst>
                                      </p:cBhvr>
                                      <p:tavLst>
                                        <p:tav tm="0">
                                          <p:val>
                                            <p:fltVal val="0"/>
                                          </p:val>
                                        </p:tav>
                                        <p:tav tm="100000">
                                          <p:val>
                                            <p:strVal val="#ppt_h"/>
                                          </p:val>
                                        </p:tav>
                                      </p:tavLst>
                                    </p:anim>
                                    <p:anim calcmode="lin" valueType="num">
                                      <p:cBhvr>
                                        <p:cTn id="49" dur="1000" fill="hold"/>
                                        <p:tgtEl>
                                          <p:spTgt spid="10"/>
                                        </p:tgtEl>
                                        <p:attrNameLst>
                                          <p:attrName>style.rotation</p:attrName>
                                        </p:attrNameLst>
                                      </p:cBhvr>
                                      <p:tavLst>
                                        <p:tav tm="0">
                                          <p:val>
                                            <p:fltVal val="90"/>
                                          </p:val>
                                        </p:tav>
                                        <p:tav tm="100000">
                                          <p:val>
                                            <p:fltVal val="0"/>
                                          </p:val>
                                        </p:tav>
                                      </p:tavLst>
                                    </p:anim>
                                    <p:animEffect transition="in" filter="fade">
                                      <p:cBhvr>
                                        <p:cTn id="50" dur="1000"/>
                                        <p:tgtEl>
                                          <p:spTgt spid="10"/>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1000" fill="hold"/>
                                        <p:tgtEl>
                                          <p:spTgt spid="11"/>
                                        </p:tgtEl>
                                        <p:attrNameLst>
                                          <p:attrName>ppt_w</p:attrName>
                                        </p:attrNameLst>
                                      </p:cBhvr>
                                      <p:tavLst>
                                        <p:tav tm="0">
                                          <p:val>
                                            <p:fltVal val="0"/>
                                          </p:val>
                                        </p:tav>
                                        <p:tav tm="100000">
                                          <p:val>
                                            <p:strVal val="#ppt_w"/>
                                          </p:val>
                                        </p:tav>
                                      </p:tavLst>
                                    </p:anim>
                                    <p:anim calcmode="lin" valueType="num">
                                      <p:cBhvr>
                                        <p:cTn id="56" dur="1000" fill="hold"/>
                                        <p:tgtEl>
                                          <p:spTgt spid="11"/>
                                        </p:tgtEl>
                                        <p:attrNameLst>
                                          <p:attrName>ppt_h</p:attrName>
                                        </p:attrNameLst>
                                      </p:cBhvr>
                                      <p:tavLst>
                                        <p:tav tm="0">
                                          <p:val>
                                            <p:fltVal val="0"/>
                                          </p:val>
                                        </p:tav>
                                        <p:tav tm="100000">
                                          <p:val>
                                            <p:strVal val="#ppt_h"/>
                                          </p:val>
                                        </p:tav>
                                      </p:tavLst>
                                    </p:anim>
                                    <p:anim calcmode="lin" valueType="num">
                                      <p:cBhvr>
                                        <p:cTn id="57" dur="1000" fill="hold"/>
                                        <p:tgtEl>
                                          <p:spTgt spid="11"/>
                                        </p:tgtEl>
                                        <p:attrNameLst>
                                          <p:attrName>style.rotation</p:attrName>
                                        </p:attrNameLst>
                                      </p:cBhvr>
                                      <p:tavLst>
                                        <p:tav tm="0">
                                          <p:val>
                                            <p:fltVal val="90"/>
                                          </p:val>
                                        </p:tav>
                                        <p:tav tm="100000">
                                          <p:val>
                                            <p:fltVal val="0"/>
                                          </p:val>
                                        </p:tav>
                                      </p:tavLst>
                                    </p:anim>
                                    <p:animEffect transition="in" filter="fade">
                                      <p:cBhvr>
                                        <p:cTn id="58"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275" t="18" r="656" b="955"/>
          <a:stretch/>
        </p:blipFill>
        <p:spPr bwMode="auto">
          <a:xfrm>
            <a:off x="0"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Рисунок 2"/>
          <p:cNvPicPr>
            <a:picLocks noChangeAspect="1"/>
          </p:cNvPicPr>
          <p:nvPr/>
        </p:nvPicPr>
        <p:blipFill rotWithShape="1">
          <a:blip r:embed="rId4"/>
          <a:srcRect l="7454" t="28735" r="5006" b="6675"/>
          <a:stretch/>
        </p:blipFill>
        <p:spPr>
          <a:xfrm>
            <a:off x="2822888" y="1631461"/>
            <a:ext cx="7363327" cy="5060657"/>
          </a:xfrm>
          <a:prstGeom prst="rect">
            <a:avLst/>
          </a:prstGeom>
        </p:spPr>
      </p:pic>
      <p:sp>
        <p:nvSpPr>
          <p:cNvPr id="4" name="Прямоугольник 3"/>
          <p:cNvSpPr/>
          <p:nvPr/>
        </p:nvSpPr>
        <p:spPr>
          <a:xfrm>
            <a:off x="4114006" y="13368"/>
            <a:ext cx="3774367" cy="523220"/>
          </a:xfrm>
          <a:prstGeom prst="rect">
            <a:avLst/>
          </a:prstGeom>
        </p:spPr>
        <p:txBody>
          <a:bodyPr wrap="none">
            <a:spAutoFit/>
          </a:bodyPr>
          <a:lstStyle/>
          <a:p>
            <a:r>
              <a:rPr lang="en-US" sz="2800" dirty="0">
                <a:latin typeface="Times New Roman" panose="02020603050405020304" pitchFamily="18" charset="0"/>
                <a:cs typeface="Times New Roman" panose="02020603050405020304" pitchFamily="18" charset="0"/>
              </a:rPr>
              <a:t>Talking about the project</a:t>
            </a:r>
            <a:endParaRPr lang="ru-RU" sz="2800" dirty="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0" y="965200"/>
            <a:ext cx="11137233" cy="5693866"/>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We often use the words  and phrases below to show the sequence of </a:t>
            </a:r>
            <a:r>
              <a:rPr lang="en-US" sz="2800" dirty="0" smtClean="0">
                <a:latin typeface="Times New Roman" panose="02020603050405020304" pitchFamily="18" charset="0"/>
                <a:cs typeface="Times New Roman" panose="02020603050405020304" pitchFamily="18" charset="0"/>
              </a:rPr>
              <a:t>actions:</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First…..</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Second …..</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Third…..</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After that ……</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Then…/so then…..</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Next…..</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Finally…..</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9784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275" t="18" r="656" b="955"/>
          <a:stretch/>
        </p:blipFill>
        <p:spPr bwMode="auto">
          <a:xfrm>
            <a:off x="0"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082842" y="11093"/>
            <a:ext cx="953197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Jack describes a project to buy new paintings for the bank’s head office. Pay attention how he uses the sequence words.</a:t>
            </a:r>
            <a:endParaRPr lang="ru-RU"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99667" y="976293"/>
            <a:ext cx="10605210" cy="5693866"/>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Jack Delaney: </a:t>
            </a:r>
            <a:r>
              <a:rPr lang="en-US" sz="2800" dirty="0" smtClean="0">
                <a:latin typeface="Times New Roman" panose="02020603050405020304" pitchFamily="18" charset="0"/>
                <a:cs typeface="Times New Roman" panose="02020603050405020304" pitchFamily="18" charset="0"/>
              </a:rPr>
              <a:t>I’d like to tell you about a project to buy some new paintings for the bank’s head office.</a:t>
            </a:r>
          </a:p>
          <a:p>
            <a:r>
              <a:rPr lang="en-US" sz="2800" b="1" dirty="0" smtClean="0">
                <a:latin typeface="Times New Roman" panose="02020603050405020304" pitchFamily="18" charset="0"/>
                <a:cs typeface="Times New Roman" panose="02020603050405020304" pitchFamily="18" charset="0"/>
              </a:rPr>
              <a:t>First</a:t>
            </a:r>
            <a:r>
              <a:rPr lang="en-US" sz="2800" dirty="0" smtClean="0">
                <a:latin typeface="Times New Roman" panose="02020603050405020304" pitchFamily="18" charset="0"/>
                <a:cs typeface="Times New Roman" panose="02020603050405020304" pitchFamily="18" charset="0"/>
              </a:rPr>
              <a:t>, I discussed the idea with the board of directors. Everyone thought it was a good idea. </a:t>
            </a:r>
            <a:r>
              <a:rPr lang="en-US" sz="2800" b="1" dirty="0" smtClean="0">
                <a:latin typeface="Times New Roman" panose="02020603050405020304" pitchFamily="18" charset="0"/>
                <a:cs typeface="Times New Roman" panose="02020603050405020304" pitchFamily="18" charset="0"/>
              </a:rPr>
              <a:t>So then </a:t>
            </a:r>
            <a:r>
              <a:rPr lang="en-US" sz="2800" dirty="0" smtClean="0">
                <a:latin typeface="Times New Roman" panose="02020603050405020304" pitchFamily="18" charset="0"/>
                <a:cs typeface="Times New Roman" panose="02020603050405020304" pitchFamily="18" charset="0"/>
              </a:rPr>
              <a:t>we looked at the finances and we agreed the budget of three million dollars for the project.</a:t>
            </a:r>
          </a:p>
          <a:p>
            <a:r>
              <a:rPr lang="en-US" sz="2800" b="1" dirty="0" smtClean="0">
                <a:latin typeface="Times New Roman" panose="02020603050405020304" pitchFamily="18" charset="0"/>
                <a:cs typeface="Times New Roman" panose="02020603050405020304" pitchFamily="18" charset="0"/>
              </a:rPr>
              <a:t>Next </a:t>
            </a:r>
            <a:r>
              <a:rPr lang="en-US" sz="2800" dirty="0" smtClean="0">
                <a:latin typeface="Times New Roman" panose="02020603050405020304" pitchFamily="18" charset="0"/>
                <a:cs typeface="Times New Roman" panose="02020603050405020304" pitchFamily="18" charset="0"/>
              </a:rPr>
              <a:t>I set up a project team. I asked three people to be responsible for choosing the paintings. Their task was complete the project within three months and to stay within the budget.</a:t>
            </a:r>
          </a:p>
          <a:p>
            <a:r>
              <a:rPr lang="en-US" sz="2800" b="1" dirty="0" smtClean="0">
                <a:latin typeface="Times New Roman" panose="02020603050405020304" pitchFamily="18" charset="0"/>
                <a:cs typeface="Times New Roman" panose="02020603050405020304" pitchFamily="18" charset="0"/>
              </a:rPr>
              <a:t>Then</a:t>
            </a:r>
            <a:r>
              <a:rPr lang="en-US" sz="2800" dirty="0" smtClean="0">
                <a:latin typeface="Times New Roman" panose="02020603050405020304" pitchFamily="18" charset="0"/>
                <a:cs typeface="Times New Roman" panose="02020603050405020304" pitchFamily="18" charset="0"/>
              </a:rPr>
              <a:t>, in the next two months, the project team visited different art galleries and looked at all the options. They had regular meetings to discuss their ideas and choose the paintings they wanted to buy.</a:t>
            </a:r>
          </a:p>
          <a:p>
            <a:r>
              <a:rPr lang="en-US" sz="2800" b="1" dirty="0" smtClean="0">
                <a:latin typeface="Times New Roman" panose="02020603050405020304" pitchFamily="18" charset="0"/>
                <a:cs typeface="Times New Roman" panose="02020603050405020304" pitchFamily="18" charset="0"/>
              </a:rPr>
              <a:t>After that</a:t>
            </a:r>
            <a:r>
              <a:rPr lang="en-US" sz="2800" dirty="0" smtClean="0">
                <a:latin typeface="Times New Roman" panose="02020603050405020304" pitchFamily="18" charset="0"/>
                <a:cs typeface="Times New Roman" panose="02020603050405020304" pitchFamily="18" charset="0"/>
              </a:rPr>
              <a:t> they presented their choices to the board. The board agreed, and </a:t>
            </a:r>
            <a:r>
              <a:rPr lang="en-US" sz="2800" b="1" dirty="0" smtClean="0">
                <a:latin typeface="Times New Roman" panose="02020603050405020304" pitchFamily="18" charset="0"/>
                <a:cs typeface="Times New Roman" panose="02020603050405020304" pitchFamily="18" charset="0"/>
              </a:rPr>
              <a:t>finally</a:t>
            </a:r>
            <a:r>
              <a:rPr lang="en-US" sz="2800" dirty="0" smtClean="0">
                <a:latin typeface="Times New Roman" panose="02020603050405020304" pitchFamily="18" charset="0"/>
                <a:cs typeface="Times New Roman" panose="02020603050405020304" pitchFamily="18" charset="0"/>
              </a:rPr>
              <a:t>, we ordered the paintings.</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87230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275" t="18" r="656" b="955"/>
          <a:stretch/>
        </p:blipFill>
        <p:spPr bwMode="auto">
          <a:xfrm>
            <a:off x="0"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1840375" y="254643"/>
            <a:ext cx="7072131"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Now order the actions 1-6.</a:t>
            </a:r>
            <a:endParaRPr lang="ru-RU" sz="32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840375" y="1331089"/>
            <a:ext cx="6678592" cy="5262979"/>
          </a:xfrm>
          <a:prstGeom prst="rect">
            <a:avLst/>
          </a:prstGeom>
          <a:noFill/>
        </p:spPr>
        <p:txBody>
          <a:bodyPr wrap="square" rtlCol="0">
            <a:spAutoFit/>
          </a:bodyPr>
          <a:lstStyle/>
          <a:p>
            <a:pPr marL="457200" indent="-4572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Visit different art galleries</a:t>
            </a:r>
          </a:p>
          <a:p>
            <a:endParaRPr lang="en-US" sz="2800" dirty="0" smtClean="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Discuss the idea with the board of directors.</a:t>
            </a:r>
          </a:p>
          <a:p>
            <a:endParaRPr lang="en-US" sz="2800" dirty="0" smtClean="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Order the paintings.</a:t>
            </a:r>
          </a:p>
          <a:p>
            <a:endParaRPr lang="en-US" sz="2800" dirty="0" smtClean="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Set up a project team.</a:t>
            </a:r>
          </a:p>
          <a:p>
            <a:endParaRPr lang="en-US" sz="2800" dirty="0" smtClean="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Look at the finances and agree the budget.</a:t>
            </a:r>
          </a:p>
          <a:p>
            <a:endParaRPr lang="en-US" sz="2800" dirty="0" smtClean="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Present choices to the board.</a:t>
            </a:r>
            <a:endParaRPr lang="ru-RU" sz="28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8838522" y="5793849"/>
            <a:ext cx="532436" cy="369332"/>
          </a:xfrm>
          <a:prstGeom prst="rect">
            <a:avLst/>
          </a:prstGeom>
          <a:noFill/>
        </p:spPr>
        <p:txBody>
          <a:bodyPr wrap="square" rtlCol="0">
            <a:spAutoFit/>
          </a:bodyPr>
          <a:lstStyle/>
          <a:p>
            <a:r>
              <a:rPr lang="en-US" dirty="0" smtClean="0">
                <a:solidFill>
                  <a:srgbClr val="FF0000"/>
                </a:solidFill>
              </a:rPr>
              <a:t>5</a:t>
            </a:r>
            <a:endParaRPr lang="ru-RU" dirty="0">
              <a:solidFill>
                <a:srgbClr val="FF0000"/>
              </a:solidFill>
            </a:endParaRPr>
          </a:p>
        </p:txBody>
      </p:sp>
      <p:sp>
        <p:nvSpPr>
          <p:cNvPr id="9" name="TextBox 8"/>
          <p:cNvSpPr txBox="1"/>
          <p:nvPr/>
        </p:nvSpPr>
        <p:spPr>
          <a:xfrm>
            <a:off x="8826113" y="5011839"/>
            <a:ext cx="532436" cy="369332"/>
          </a:xfrm>
          <a:prstGeom prst="rect">
            <a:avLst/>
          </a:prstGeom>
          <a:noFill/>
        </p:spPr>
        <p:txBody>
          <a:bodyPr wrap="square" rtlCol="0">
            <a:spAutoFit/>
          </a:bodyPr>
          <a:lstStyle/>
          <a:p>
            <a:r>
              <a:rPr lang="en-US" dirty="0" smtClean="0">
                <a:solidFill>
                  <a:srgbClr val="FF0000"/>
                </a:solidFill>
              </a:rPr>
              <a:t>2</a:t>
            </a:r>
            <a:endParaRPr lang="ru-RU" dirty="0">
              <a:solidFill>
                <a:srgbClr val="FF0000"/>
              </a:solidFill>
            </a:endParaRPr>
          </a:p>
        </p:txBody>
      </p:sp>
      <p:sp>
        <p:nvSpPr>
          <p:cNvPr id="10" name="TextBox 9"/>
          <p:cNvSpPr txBox="1"/>
          <p:nvPr/>
        </p:nvSpPr>
        <p:spPr>
          <a:xfrm>
            <a:off x="8768239" y="4053115"/>
            <a:ext cx="532436" cy="369332"/>
          </a:xfrm>
          <a:prstGeom prst="rect">
            <a:avLst/>
          </a:prstGeom>
          <a:noFill/>
        </p:spPr>
        <p:txBody>
          <a:bodyPr wrap="square" rtlCol="0">
            <a:spAutoFit/>
          </a:bodyPr>
          <a:lstStyle/>
          <a:p>
            <a:r>
              <a:rPr lang="en-US" dirty="0" smtClean="0">
                <a:solidFill>
                  <a:srgbClr val="FF0000"/>
                </a:solidFill>
              </a:rPr>
              <a:t>3</a:t>
            </a:r>
            <a:endParaRPr lang="ru-RU" dirty="0">
              <a:solidFill>
                <a:srgbClr val="FF0000"/>
              </a:solidFill>
            </a:endParaRPr>
          </a:p>
        </p:txBody>
      </p:sp>
      <p:sp>
        <p:nvSpPr>
          <p:cNvPr id="11" name="TextBox 10"/>
          <p:cNvSpPr txBox="1"/>
          <p:nvPr/>
        </p:nvSpPr>
        <p:spPr>
          <a:xfrm>
            <a:off x="8728145" y="3094392"/>
            <a:ext cx="532436" cy="369332"/>
          </a:xfrm>
          <a:prstGeom prst="rect">
            <a:avLst/>
          </a:prstGeom>
          <a:noFill/>
        </p:spPr>
        <p:txBody>
          <a:bodyPr wrap="square" rtlCol="0">
            <a:spAutoFit/>
          </a:bodyPr>
          <a:lstStyle/>
          <a:p>
            <a:r>
              <a:rPr lang="en-US" dirty="0" smtClean="0">
                <a:solidFill>
                  <a:srgbClr val="FF0000"/>
                </a:solidFill>
              </a:rPr>
              <a:t>6</a:t>
            </a:r>
            <a:endParaRPr lang="ru-RU" dirty="0">
              <a:solidFill>
                <a:srgbClr val="FF0000"/>
              </a:solidFill>
            </a:endParaRPr>
          </a:p>
        </p:txBody>
      </p:sp>
      <p:sp>
        <p:nvSpPr>
          <p:cNvPr id="12" name="TextBox 11"/>
          <p:cNvSpPr txBox="1"/>
          <p:nvPr/>
        </p:nvSpPr>
        <p:spPr>
          <a:xfrm>
            <a:off x="8728145" y="2236997"/>
            <a:ext cx="532436" cy="369332"/>
          </a:xfrm>
          <a:prstGeom prst="rect">
            <a:avLst/>
          </a:prstGeom>
          <a:noFill/>
        </p:spPr>
        <p:txBody>
          <a:bodyPr wrap="square" rtlCol="0">
            <a:spAutoFit/>
          </a:bodyPr>
          <a:lstStyle/>
          <a:p>
            <a:r>
              <a:rPr lang="en-US" dirty="0" smtClean="0">
                <a:solidFill>
                  <a:srgbClr val="FF0000"/>
                </a:solidFill>
              </a:rPr>
              <a:t>1</a:t>
            </a:r>
            <a:endParaRPr lang="ru-RU" dirty="0">
              <a:solidFill>
                <a:srgbClr val="FF0000"/>
              </a:solidFill>
            </a:endParaRPr>
          </a:p>
        </p:txBody>
      </p:sp>
      <p:sp>
        <p:nvSpPr>
          <p:cNvPr id="13" name="TextBox 12"/>
          <p:cNvSpPr txBox="1"/>
          <p:nvPr/>
        </p:nvSpPr>
        <p:spPr>
          <a:xfrm>
            <a:off x="8728145" y="1412907"/>
            <a:ext cx="532436" cy="369332"/>
          </a:xfrm>
          <a:prstGeom prst="rect">
            <a:avLst/>
          </a:prstGeom>
          <a:noFill/>
        </p:spPr>
        <p:txBody>
          <a:bodyPr wrap="square" rtlCol="0">
            <a:spAutoFit/>
          </a:bodyPr>
          <a:lstStyle/>
          <a:p>
            <a:r>
              <a:rPr lang="en-US" dirty="0" smtClean="0">
                <a:solidFill>
                  <a:srgbClr val="FF0000"/>
                </a:solidFill>
              </a:rPr>
              <a:t>4</a:t>
            </a:r>
            <a:endParaRPr lang="ru-RU" dirty="0">
              <a:solidFill>
                <a:srgbClr val="FF0000"/>
              </a:solidFill>
            </a:endParaRPr>
          </a:p>
        </p:txBody>
      </p:sp>
    </p:spTree>
    <p:extLst>
      <p:ext uri="{BB962C8B-B14F-4D97-AF65-F5344CB8AC3E}">
        <p14:creationId xmlns:p14="http://schemas.microsoft.com/office/powerpoint/2010/main" val="2186995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275" t="18" r="656" b="955"/>
          <a:stretch/>
        </p:blipFill>
        <p:spPr bwMode="auto">
          <a:xfrm>
            <a:off x="0"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4114006" y="13368"/>
            <a:ext cx="170110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Questions</a:t>
            </a:r>
            <a:endParaRPr lang="ru-RU" sz="2800" dirty="0">
              <a:latin typeface="Times New Roman" panose="02020603050405020304" pitchFamily="18" charset="0"/>
              <a:cs typeface="Times New Roman" panose="02020603050405020304" pitchFamily="18" charset="0"/>
            </a:endParaRPr>
          </a:p>
        </p:txBody>
      </p:sp>
      <p:pic>
        <p:nvPicPr>
          <p:cNvPr id="7" name="Picture 2" descr="https://media3.picsearch.com/is?g8yz6nGpE4_7CeeegvyLlMUONYhlSISGD2BVG4Uzhuk&amp;height=22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52070" y="1488280"/>
            <a:ext cx="4497276" cy="3750469"/>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672271" y="626365"/>
            <a:ext cx="9809812" cy="1384995"/>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1.What makes a project successful</a:t>
            </a:r>
            <a:r>
              <a:rPr lang="en-US" sz="2800" dirty="0" smtClean="0">
                <a:latin typeface="Times New Roman" panose="02020603050405020304" pitchFamily="18" charset="0"/>
                <a:cs typeface="Times New Roman" panose="02020603050405020304" pitchFamily="18" charset="0"/>
              </a:rPr>
              <a:t>?</a:t>
            </a:r>
          </a:p>
          <a:p>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2.What project are  you currently involved in?</a:t>
            </a:r>
            <a:endParaRPr lang="ru-RU" sz="2800" dirty="0"/>
          </a:p>
        </p:txBody>
      </p:sp>
      <p:sp>
        <p:nvSpPr>
          <p:cNvPr id="9" name="Объект 4"/>
          <p:cNvSpPr txBox="1">
            <a:spLocks/>
          </p:cNvSpPr>
          <p:nvPr/>
        </p:nvSpPr>
        <p:spPr>
          <a:xfrm>
            <a:off x="276297" y="2439972"/>
            <a:ext cx="5181600" cy="33071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Put the following in order of importance (1=most important)</a:t>
            </a:r>
          </a:p>
          <a:p>
            <a:pPr>
              <a:buFont typeface="Wingdings" panose="05000000000000000000" pitchFamily="2" charset="2"/>
              <a:buChar char="q"/>
            </a:pPr>
            <a:r>
              <a:rPr lang="en-US" dirty="0" smtClean="0">
                <a:latin typeface="Times New Roman" panose="02020603050405020304" pitchFamily="18" charset="0"/>
                <a:cs typeface="Times New Roman" panose="02020603050405020304" pitchFamily="18" charset="0"/>
              </a:rPr>
              <a:t>  deadline</a:t>
            </a:r>
          </a:p>
          <a:p>
            <a:pPr>
              <a:buFont typeface="Wingdings" panose="05000000000000000000" pitchFamily="2" charset="2"/>
              <a:buChar char="q"/>
            </a:pPr>
            <a:r>
              <a:rPr lang="en-US" dirty="0" smtClean="0">
                <a:latin typeface="Times New Roman" panose="02020603050405020304" pitchFamily="18" charset="0"/>
                <a:cs typeface="Times New Roman" panose="02020603050405020304" pitchFamily="18" charset="0"/>
              </a:rPr>
              <a:t> good communication</a:t>
            </a:r>
          </a:p>
          <a:p>
            <a:pPr>
              <a:buFont typeface="Wingdings" panose="05000000000000000000" pitchFamily="2" charset="2"/>
              <a:buChar char="q"/>
            </a:pPr>
            <a:r>
              <a:rPr lang="en-US" dirty="0" smtClean="0">
                <a:latin typeface="Times New Roman" panose="02020603050405020304" pitchFamily="18" charset="0"/>
                <a:cs typeface="Times New Roman" panose="02020603050405020304" pitchFamily="18" charset="0"/>
              </a:rPr>
              <a:t> an aim</a:t>
            </a:r>
          </a:p>
          <a:p>
            <a:pPr>
              <a:buFont typeface="Wingdings" panose="05000000000000000000" pitchFamily="2" charset="2"/>
              <a:buChar char="q"/>
            </a:pPr>
            <a:r>
              <a:rPr lang="en-US" dirty="0" smtClean="0">
                <a:latin typeface="Times New Roman" panose="02020603050405020304" pitchFamily="18" charset="0"/>
                <a:cs typeface="Times New Roman" panose="02020603050405020304" pitchFamily="18" charset="0"/>
              </a:rPr>
              <a:t> a good team</a:t>
            </a:r>
          </a:p>
          <a:p>
            <a:pPr>
              <a:buFont typeface="Wingdings" panose="05000000000000000000" pitchFamily="2" charset="2"/>
              <a:buChar char="q"/>
            </a:pPr>
            <a:r>
              <a:rPr lang="en-US" dirty="0" smtClean="0">
                <a:latin typeface="Times New Roman" panose="02020603050405020304" pitchFamily="18" charset="0"/>
                <a:cs typeface="Times New Roman" panose="02020603050405020304" pitchFamily="18" charset="0"/>
              </a:rPr>
              <a:t> a team leader</a:t>
            </a:r>
          </a:p>
          <a:p>
            <a:pPr>
              <a:buFont typeface="Wingdings" panose="05000000000000000000" pitchFamily="2" charset="2"/>
              <a:buChar char="q"/>
            </a:pPr>
            <a:r>
              <a:rPr lang="en-US" dirty="0" smtClean="0">
                <a:latin typeface="Times New Roman" panose="02020603050405020304" pitchFamily="18" charset="0"/>
                <a:cs typeface="Times New Roman" panose="02020603050405020304" pitchFamily="18" charset="0"/>
              </a:rPr>
              <a:t> a budget</a:t>
            </a:r>
          </a:p>
          <a:p>
            <a:endParaRPr lang="ru-RU" dirty="0"/>
          </a:p>
        </p:txBody>
      </p:sp>
    </p:spTree>
    <p:extLst>
      <p:ext uri="{BB962C8B-B14F-4D97-AF65-F5344CB8AC3E}">
        <p14:creationId xmlns:p14="http://schemas.microsoft.com/office/powerpoint/2010/main" val="34925986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20887"/>
            <a:ext cx="10515600" cy="848931"/>
          </a:xfrm>
        </p:spPr>
        <p:txBody>
          <a:bodyPr>
            <a:normAutofit/>
          </a:bodyPr>
          <a:lstStyle/>
          <a:p>
            <a:r>
              <a:rPr lang="en-US" sz="3200" dirty="0" smtClean="0">
                <a:latin typeface="Times New Roman" panose="02020603050405020304" pitchFamily="18" charset="0"/>
                <a:cs typeface="Times New Roman" panose="02020603050405020304" pitchFamily="18" charset="0"/>
              </a:rPr>
              <a:t>Max Show describes the past project. Was it successful?</a:t>
            </a:r>
            <a:endParaRPr lang="ru-RU" sz="3200" dirty="0">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3"/>
          <a:stretch>
            <a:fillRect/>
          </a:stretch>
        </p:blipFill>
        <p:spPr>
          <a:xfrm>
            <a:off x="61909" y="1842656"/>
            <a:ext cx="10647656" cy="4856163"/>
          </a:xfrm>
          <a:prstGeom prst="rect">
            <a:avLst/>
          </a:prstGeom>
        </p:spPr>
      </p:pic>
      <p:sp>
        <p:nvSpPr>
          <p:cNvPr id="9" name="Заголовок 1"/>
          <p:cNvSpPr txBox="1">
            <a:spLocks/>
          </p:cNvSpPr>
          <p:nvPr/>
        </p:nvSpPr>
        <p:spPr>
          <a:xfrm>
            <a:off x="707444" y="923112"/>
            <a:ext cx="10300855" cy="9195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smtClean="0">
                <a:latin typeface="Times New Roman" panose="02020603050405020304" pitchFamily="18" charset="0"/>
                <a:cs typeface="Times New Roman" panose="02020603050405020304" pitchFamily="18" charset="0"/>
              </a:rPr>
              <a:t>Complete the chart with the past simple verbs: </a:t>
            </a:r>
          </a:p>
          <a:p>
            <a:r>
              <a:rPr lang="en-US" sz="2800" dirty="0" smtClean="0">
                <a:solidFill>
                  <a:schemeClr val="accent1"/>
                </a:solidFill>
                <a:latin typeface="Times New Roman" panose="02020603050405020304" pitchFamily="18" charset="0"/>
                <a:cs typeface="Times New Roman" panose="02020603050405020304" pitchFamily="18" charset="0"/>
              </a:rPr>
              <a:t>decided, had, met, started, looked</a:t>
            </a:r>
            <a:endParaRPr lang="ru-RU" sz="2800" dirty="0">
              <a:solidFill>
                <a:schemeClr val="accent1"/>
              </a:solidFill>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4909649" y="1944780"/>
            <a:ext cx="628698" cy="461665"/>
          </a:xfrm>
          <a:prstGeom prst="rect">
            <a:avLst/>
          </a:prstGeom>
        </p:spPr>
        <p:txBody>
          <a:bodyPr wrap="none">
            <a:spAutoFit/>
          </a:bodyPr>
          <a:lstStyle/>
          <a:p>
            <a:r>
              <a:rPr lang="en-US" sz="2400" dirty="0">
                <a:solidFill>
                  <a:srgbClr val="5B9BD5"/>
                </a:solidFill>
                <a:latin typeface="Times New Roman" panose="02020603050405020304" pitchFamily="18" charset="0"/>
                <a:cs typeface="Times New Roman" panose="02020603050405020304" pitchFamily="18" charset="0"/>
              </a:rPr>
              <a:t>had</a:t>
            </a:r>
            <a:endParaRPr lang="ru-RU" sz="2400" dirty="0"/>
          </a:p>
        </p:txBody>
      </p:sp>
      <p:sp>
        <p:nvSpPr>
          <p:cNvPr id="11" name="Прямоугольник 10"/>
          <p:cNvSpPr/>
          <p:nvPr/>
        </p:nvSpPr>
        <p:spPr>
          <a:xfrm>
            <a:off x="8476118" y="1944780"/>
            <a:ext cx="1140056" cy="461665"/>
          </a:xfrm>
          <a:prstGeom prst="rect">
            <a:avLst/>
          </a:prstGeom>
        </p:spPr>
        <p:txBody>
          <a:bodyPr wrap="none">
            <a:spAutoFit/>
          </a:bodyPr>
          <a:lstStyle/>
          <a:p>
            <a:r>
              <a:rPr lang="en-US" sz="2400" dirty="0">
                <a:solidFill>
                  <a:srgbClr val="5B9BD5"/>
                </a:solidFill>
                <a:latin typeface="Times New Roman" panose="02020603050405020304" pitchFamily="18" charset="0"/>
                <a:cs typeface="Times New Roman" panose="02020603050405020304" pitchFamily="18" charset="0"/>
              </a:rPr>
              <a:t>decided</a:t>
            </a:r>
            <a:endParaRPr lang="ru-RU" sz="2400" dirty="0"/>
          </a:p>
        </p:txBody>
      </p:sp>
      <p:sp>
        <p:nvSpPr>
          <p:cNvPr id="12" name="Прямоугольник 11"/>
          <p:cNvSpPr/>
          <p:nvPr/>
        </p:nvSpPr>
        <p:spPr>
          <a:xfrm>
            <a:off x="1477697" y="4865499"/>
            <a:ext cx="1021433" cy="461665"/>
          </a:xfrm>
          <a:prstGeom prst="rect">
            <a:avLst/>
          </a:prstGeom>
        </p:spPr>
        <p:txBody>
          <a:bodyPr wrap="none">
            <a:spAutoFit/>
          </a:bodyPr>
          <a:lstStyle/>
          <a:p>
            <a:pPr lvl="0"/>
            <a:r>
              <a:rPr lang="en-US" sz="2400" dirty="0">
                <a:solidFill>
                  <a:srgbClr val="5B9BD5"/>
                </a:solidFill>
                <a:latin typeface="Times New Roman" panose="02020603050405020304" pitchFamily="18" charset="0"/>
                <a:cs typeface="Times New Roman" panose="02020603050405020304" pitchFamily="18" charset="0"/>
              </a:rPr>
              <a:t>looked</a:t>
            </a:r>
            <a:endParaRPr lang="ru-RU" sz="2400" dirty="0">
              <a:solidFill>
                <a:srgbClr val="5B9BD5"/>
              </a:solidFill>
              <a:latin typeface="Times New Roman" panose="02020603050405020304" pitchFamily="18" charset="0"/>
              <a:cs typeface="Times New Roman" panose="02020603050405020304" pitchFamily="18" charset="0"/>
            </a:endParaRPr>
          </a:p>
        </p:txBody>
      </p:sp>
      <p:sp>
        <p:nvSpPr>
          <p:cNvPr id="13" name="Прямоугольник 12"/>
          <p:cNvSpPr/>
          <p:nvPr/>
        </p:nvSpPr>
        <p:spPr>
          <a:xfrm>
            <a:off x="5538347" y="4857295"/>
            <a:ext cx="644728" cy="461665"/>
          </a:xfrm>
          <a:prstGeom prst="rect">
            <a:avLst/>
          </a:prstGeom>
        </p:spPr>
        <p:txBody>
          <a:bodyPr wrap="none">
            <a:spAutoFit/>
          </a:bodyPr>
          <a:lstStyle/>
          <a:p>
            <a:r>
              <a:rPr lang="en-US" sz="2400" dirty="0">
                <a:solidFill>
                  <a:srgbClr val="5B9BD5"/>
                </a:solidFill>
                <a:latin typeface="Times New Roman" panose="02020603050405020304" pitchFamily="18" charset="0"/>
                <a:cs typeface="Times New Roman" panose="02020603050405020304" pitchFamily="18" charset="0"/>
              </a:rPr>
              <a:t>met</a:t>
            </a:r>
            <a:endParaRPr lang="ru-RU" sz="2400" dirty="0"/>
          </a:p>
        </p:txBody>
      </p:sp>
      <p:sp>
        <p:nvSpPr>
          <p:cNvPr id="14" name="Заголовок 1"/>
          <p:cNvSpPr txBox="1">
            <a:spLocks/>
          </p:cNvSpPr>
          <p:nvPr/>
        </p:nvSpPr>
        <p:spPr>
          <a:xfrm rot="5400000">
            <a:off x="7923610" y="2691210"/>
            <a:ext cx="6858001" cy="1475581"/>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PROJECT </a:t>
            </a:r>
            <a:r>
              <a:rPr lang="en-US" smtClean="0">
                <a:solidFill>
                  <a:srgbClr val="FF0000"/>
                </a:solidFill>
              </a:rPr>
              <a:t>MANAJEMENT</a:t>
            </a:r>
            <a:endParaRPr lang="ru-RU" dirty="0">
              <a:solidFill>
                <a:srgbClr val="FF0000"/>
              </a:solidFill>
            </a:endParaRPr>
          </a:p>
        </p:txBody>
      </p:sp>
      <p:sp>
        <p:nvSpPr>
          <p:cNvPr id="6" name="Овальная выноска 5"/>
          <p:cNvSpPr/>
          <p:nvPr/>
        </p:nvSpPr>
        <p:spPr>
          <a:xfrm>
            <a:off x="6594764" y="3491346"/>
            <a:ext cx="4413535" cy="2369128"/>
          </a:xfrm>
          <a:prstGeom prst="wedgeEllipseCallout">
            <a:avLst>
              <a:gd name="adj1" fmla="val 53586"/>
              <a:gd name="adj2" fmla="val 8437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latin typeface="Times New Roman" panose="02020603050405020304" pitchFamily="18" charset="0"/>
                <a:cs typeface="Times New Roman" panose="02020603050405020304" pitchFamily="18" charset="0"/>
              </a:rPr>
              <a:t>Do you think this project was successful?</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716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80">
                                          <p:stCondLst>
                                            <p:cond delay="0"/>
                                          </p:stCondLst>
                                        </p:cTn>
                                        <p:tgtEl>
                                          <p:spTgt spid="10"/>
                                        </p:tgtEl>
                                      </p:cBhvr>
                                    </p:animEffect>
                                    <p:anim calcmode="lin" valueType="num">
                                      <p:cBhvr>
                                        <p:cTn id="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3" dur="26">
                                          <p:stCondLst>
                                            <p:cond delay="650"/>
                                          </p:stCondLst>
                                        </p:cTn>
                                        <p:tgtEl>
                                          <p:spTgt spid="10"/>
                                        </p:tgtEl>
                                      </p:cBhvr>
                                      <p:to x="100000" y="60000"/>
                                    </p:animScale>
                                    <p:animScale>
                                      <p:cBhvr>
                                        <p:cTn id="14" dur="166" decel="50000">
                                          <p:stCondLst>
                                            <p:cond delay="676"/>
                                          </p:stCondLst>
                                        </p:cTn>
                                        <p:tgtEl>
                                          <p:spTgt spid="10"/>
                                        </p:tgtEl>
                                      </p:cBhvr>
                                      <p:to x="100000" y="100000"/>
                                    </p:animScale>
                                    <p:animScale>
                                      <p:cBhvr>
                                        <p:cTn id="15" dur="26">
                                          <p:stCondLst>
                                            <p:cond delay="1312"/>
                                          </p:stCondLst>
                                        </p:cTn>
                                        <p:tgtEl>
                                          <p:spTgt spid="10"/>
                                        </p:tgtEl>
                                      </p:cBhvr>
                                      <p:to x="100000" y="80000"/>
                                    </p:animScale>
                                    <p:animScale>
                                      <p:cBhvr>
                                        <p:cTn id="16" dur="166" decel="50000">
                                          <p:stCondLst>
                                            <p:cond delay="1338"/>
                                          </p:stCondLst>
                                        </p:cTn>
                                        <p:tgtEl>
                                          <p:spTgt spid="10"/>
                                        </p:tgtEl>
                                      </p:cBhvr>
                                      <p:to x="100000" y="100000"/>
                                    </p:animScale>
                                    <p:animScale>
                                      <p:cBhvr>
                                        <p:cTn id="17" dur="26">
                                          <p:stCondLst>
                                            <p:cond delay="1642"/>
                                          </p:stCondLst>
                                        </p:cTn>
                                        <p:tgtEl>
                                          <p:spTgt spid="10"/>
                                        </p:tgtEl>
                                      </p:cBhvr>
                                      <p:to x="100000" y="90000"/>
                                    </p:animScale>
                                    <p:animScale>
                                      <p:cBhvr>
                                        <p:cTn id="18" dur="166" decel="50000">
                                          <p:stCondLst>
                                            <p:cond delay="1668"/>
                                          </p:stCondLst>
                                        </p:cTn>
                                        <p:tgtEl>
                                          <p:spTgt spid="10"/>
                                        </p:tgtEl>
                                      </p:cBhvr>
                                      <p:to x="100000" y="100000"/>
                                    </p:animScale>
                                    <p:animScale>
                                      <p:cBhvr>
                                        <p:cTn id="19" dur="26">
                                          <p:stCondLst>
                                            <p:cond delay="1808"/>
                                          </p:stCondLst>
                                        </p:cTn>
                                        <p:tgtEl>
                                          <p:spTgt spid="10"/>
                                        </p:tgtEl>
                                      </p:cBhvr>
                                      <p:to x="100000" y="95000"/>
                                    </p:animScale>
                                    <p:animScale>
                                      <p:cBhvr>
                                        <p:cTn id="20" dur="166" decel="50000">
                                          <p:stCondLst>
                                            <p:cond delay="1834"/>
                                          </p:stCondLst>
                                        </p:cTn>
                                        <p:tgtEl>
                                          <p:spTgt spid="10"/>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80">
                                          <p:stCondLst>
                                            <p:cond delay="0"/>
                                          </p:stCondLst>
                                        </p:cTn>
                                        <p:tgtEl>
                                          <p:spTgt spid="11"/>
                                        </p:tgtEl>
                                      </p:cBhvr>
                                    </p:animEffect>
                                    <p:anim calcmode="lin" valueType="num">
                                      <p:cBhvr>
                                        <p:cTn id="26"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31" dur="26">
                                          <p:stCondLst>
                                            <p:cond delay="650"/>
                                          </p:stCondLst>
                                        </p:cTn>
                                        <p:tgtEl>
                                          <p:spTgt spid="11"/>
                                        </p:tgtEl>
                                      </p:cBhvr>
                                      <p:to x="100000" y="60000"/>
                                    </p:animScale>
                                    <p:animScale>
                                      <p:cBhvr>
                                        <p:cTn id="32" dur="166" decel="50000">
                                          <p:stCondLst>
                                            <p:cond delay="676"/>
                                          </p:stCondLst>
                                        </p:cTn>
                                        <p:tgtEl>
                                          <p:spTgt spid="11"/>
                                        </p:tgtEl>
                                      </p:cBhvr>
                                      <p:to x="100000" y="100000"/>
                                    </p:animScale>
                                    <p:animScale>
                                      <p:cBhvr>
                                        <p:cTn id="33" dur="26">
                                          <p:stCondLst>
                                            <p:cond delay="1312"/>
                                          </p:stCondLst>
                                        </p:cTn>
                                        <p:tgtEl>
                                          <p:spTgt spid="11"/>
                                        </p:tgtEl>
                                      </p:cBhvr>
                                      <p:to x="100000" y="80000"/>
                                    </p:animScale>
                                    <p:animScale>
                                      <p:cBhvr>
                                        <p:cTn id="34" dur="166" decel="50000">
                                          <p:stCondLst>
                                            <p:cond delay="1338"/>
                                          </p:stCondLst>
                                        </p:cTn>
                                        <p:tgtEl>
                                          <p:spTgt spid="11"/>
                                        </p:tgtEl>
                                      </p:cBhvr>
                                      <p:to x="100000" y="100000"/>
                                    </p:animScale>
                                    <p:animScale>
                                      <p:cBhvr>
                                        <p:cTn id="35" dur="26">
                                          <p:stCondLst>
                                            <p:cond delay="1642"/>
                                          </p:stCondLst>
                                        </p:cTn>
                                        <p:tgtEl>
                                          <p:spTgt spid="11"/>
                                        </p:tgtEl>
                                      </p:cBhvr>
                                      <p:to x="100000" y="90000"/>
                                    </p:animScale>
                                    <p:animScale>
                                      <p:cBhvr>
                                        <p:cTn id="36" dur="166" decel="50000">
                                          <p:stCondLst>
                                            <p:cond delay="1668"/>
                                          </p:stCondLst>
                                        </p:cTn>
                                        <p:tgtEl>
                                          <p:spTgt spid="11"/>
                                        </p:tgtEl>
                                      </p:cBhvr>
                                      <p:to x="100000" y="100000"/>
                                    </p:animScale>
                                    <p:animScale>
                                      <p:cBhvr>
                                        <p:cTn id="37" dur="26">
                                          <p:stCondLst>
                                            <p:cond delay="1808"/>
                                          </p:stCondLst>
                                        </p:cTn>
                                        <p:tgtEl>
                                          <p:spTgt spid="11"/>
                                        </p:tgtEl>
                                      </p:cBhvr>
                                      <p:to x="100000" y="95000"/>
                                    </p:animScale>
                                    <p:animScale>
                                      <p:cBhvr>
                                        <p:cTn id="38" dur="166" decel="50000">
                                          <p:stCondLst>
                                            <p:cond delay="1834"/>
                                          </p:stCondLst>
                                        </p:cTn>
                                        <p:tgtEl>
                                          <p:spTgt spid="11"/>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down)">
                                      <p:cBhvr>
                                        <p:cTn id="43" dur="580">
                                          <p:stCondLst>
                                            <p:cond delay="0"/>
                                          </p:stCondLst>
                                        </p:cTn>
                                        <p:tgtEl>
                                          <p:spTgt spid="12"/>
                                        </p:tgtEl>
                                      </p:cBhvr>
                                    </p:animEffect>
                                    <p:anim calcmode="lin" valueType="num">
                                      <p:cBhvr>
                                        <p:cTn id="44"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49" dur="26">
                                          <p:stCondLst>
                                            <p:cond delay="650"/>
                                          </p:stCondLst>
                                        </p:cTn>
                                        <p:tgtEl>
                                          <p:spTgt spid="12"/>
                                        </p:tgtEl>
                                      </p:cBhvr>
                                      <p:to x="100000" y="60000"/>
                                    </p:animScale>
                                    <p:animScale>
                                      <p:cBhvr>
                                        <p:cTn id="50" dur="166" decel="50000">
                                          <p:stCondLst>
                                            <p:cond delay="676"/>
                                          </p:stCondLst>
                                        </p:cTn>
                                        <p:tgtEl>
                                          <p:spTgt spid="12"/>
                                        </p:tgtEl>
                                      </p:cBhvr>
                                      <p:to x="100000" y="100000"/>
                                    </p:animScale>
                                    <p:animScale>
                                      <p:cBhvr>
                                        <p:cTn id="51" dur="26">
                                          <p:stCondLst>
                                            <p:cond delay="1312"/>
                                          </p:stCondLst>
                                        </p:cTn>
                                        <p:tgtEl>
                                          <p:spTgt spid="12"/>
                                        </p:tgtEl>
                                      </p:cBhvr>
                                      <p:to x="100000" y="80000"/>
                                    </p:animScale>
                                    <p:animScale>
                                      <p:cBhvr>
                                        <p:cTn id="52" dur="166" decel="50000">
                                          <p:stCondLst>
                                            <p:cond delay="1338"/>
                                          </p:stCondLst>
                                        </p:cTn>
                                        <p:tgtEl>
                                          <p:spTgt spid="12"/>
                                        </p:tgtEl>
                                      </p:cBhvr>
                                      <p:to x="100000" y="100000"/>
                                    </p:animScale>
                                    <p:animScale>
                                      <p:cBhvr>
                                        <p:cTn id="53" dur="26">
                                          <p:stCondLst>
                                            <p:cond delay="1642"/>
                                          </p:stCondLst>
                                        </p:cTn>
                                        <p:tgtEl>
                                          <p:spTgt spid="12"/>
                                        </p:tgtEl>
                                      </p:cBhvr>
                                      <p:to x="100000" y="90000"/>
                                    </p:animScale>
                                    <p:animScale>
                                      <p:cBhvr>
                                        <p:cTn id="54" dur="166" decel="50000">
                                          <p:stCondLst>
                                            <p:cond delay="1668"/>
                                          </p:stCondLst>
                                        </p:cTn>
                                        <p:tgtEl>
                                          <p:spTgt spid="12"/>
                                        </p:tgtEl>
                                      </p:cBhvr>
                                      <p:to x="100000" y="100000"/>
                                    </p:animScale>
                                    <p:animScale>
                                      <p:cBhvr>
                                        <p:cTn id="55" dur="26">
                                          <p:stCondLst>
                                            <p:cond delay="1808"/>
                                          </p:stCondLst>
                                        </p:cTn>
                                        <p:tgtEl>
                                          <p:spTgt spid="12"/>
                                        </p:tgtEl>
                                      </p:cBhvr>
                                      <p:to x="100000" y="95000"/>
                                    </p:animScale>
                                    <p:animScale>
                                      <p:cBhvr>
                                        <p:cTn id="56" dur="166" decel="50000">
                                          <p:stCondLst>
                                            <p:cond delay="1834"/>
                                          </p:stCondLst>
                                        </p:cTn>
                                        <p:tgtEl>
                                          <p:spTgt spid="12"/>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down)">
                                      <p:cBhvr>
                                        <p:cTn id="61" dur="580">
                                          <p:stCondLst>
                                            <p:cond delay="0"/>
                                          </p:stCondLst>
                                        </p:cTn>
                                        <p:tgtEl>
                                          <p:spTgt spid="13"/>
                                        </p:tgtEl>
                                      </p:cBhvr>
                                    </p:animEffect>
                                    <p:anim calcmode="lin" valueType="num">
                                      <p:cBhvr>
                                        <p:cTn id="62"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67" dur="26">
                                          <p:stCondLst>
                                            <p:cond delay="650"/>
                                          </p:stCondLst>
                                        </p:cTn>
                                        <p:tgtEl>
                                          <p:spTgt spid="13"/>
                                        </p:tgtEl>
                                      </p:cBhvr>
                                      <p:to x="100000" y="60000"/>
                                    </p:animScale>
                                    <p:animScale>
                                      <p:cBhvr>
                                        <p:cTn id="68" dur="166" decel="50000">
                                          <p:stCondLst>
                                            <p:cond delay="676"/>
                                          </p:stCondLst>
                                        </p:cTn>
                                        <p:tgtEl>
                                          <p:spTgt spid="13"/>
                                        </p:tgtEl>
                                      </p:cBhvr>
                                      <p:to x="100000" y="100000"/>
                                    </p:animScale>
                                    <p:animScale>
                                      <p:cBhvr>
                                        <p:cTn id="69" dur="26">
                                          <p:stCondLst>
                                            <p:cond delay="1312"/>
                                          </p:stCondLst>
                                        </p:cTn>
                                        <p:tgtEl>
                                          <p:spTgt spid="13"/>
                                        </p:tgtEl>
                                      </p:cBhvr>
                                      <p:to x="100000" y="80000"/>
                                    </p:animScale>
                                    <p:animScale>
                                      <p:cBhvr>
                                        <p:cTn id="70" dur="166" decel="50000">
                                          <p:stCondLst>
                                            <p:cond delay="1338"/>
                                          </p:stCondLst>
                                        </p:cTn>
                                        <p:tgtEl>
                                          <p:spTgt spid="13"/>
                                        </p:tgtEl>
                                      </p:cBhvr>
                                      <p:to x="100000" y="100000"/>
                                    </p:animScale>
                                    <p:animScale>
                                      <p:cBhvr>
                                        <p:cTn id="71" dur="26">
                                          <p:stCondLst>
                                            <p:cond delay="1642"/>
                                          </p:stCondLst>
                                        </p:cTn>
                                        <p:tgtEl>
                                          <p:spTgt spid="13"/>
                                        </p:tgtEl>
                                      </p:cBhvr>
                                      <p:to x="100000" y="90000"/>
                                    </p:animScale>
                                    <p:animScale>
                                      <p:cBhvr>
                                        <p:cTn id="72" dur="166" decel="50000">
                                          <p:stCondLst>
                                            <p:cond delay="1668"/>
                                          </p:stCondLst>
                                        </p:cTn>
                                        <p:tgtEl>
                                          <p:spTgt spid="13"/>
                                        </p:tgtEl>
                                      </p:cBhvr>
                                      <p:to x="100000" y="100000"/>
                                    </p:animScale>
                                    <p:animScale>
                                      <p:cBhvr>
                                        <p:cTn id="73" dur="26">
                                          <p:stCondLst>
                                            <p:cond delay="1808"/>
                                          </p:stCondLst>
                                        </p:cTn>
                                        <p:tgtEl>
                                          <p:spTgt spid="13"/>
                                        </p:tgtEl>
                                      </p:cBhvr>
                                      <p:to x="100000" y="95000"/>
                                    </p:animScale>
                                    <p:animScale>
                                      <p:cBhvr>
                                        <p:cTn id="74" dur="166" decel="50000">
                                          <p:stCondLst>
                                            <p:cond delay="1834"/>
                                          </p:stCondLst>
                                        </p:cTn>
                                        <p:tgtEl>
                                          <p:spTgt spid="13"/>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275" t="18" r="656" b="955"/>
          <a:stretch/>
        </p:blipFill>
        <p:spPr bwMode="auto">
          <a:xfrm>
            <a:off x="0"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Таблица 5"/>
          <p:cNvGraphicFramePr>
            <a:graphicFrameLocks noGrp="1"/>
          </p:cNvGraphicFramePr>
          <p:nvPr>
            <p:extLst>
              <p:ext uri="{D42A27DB-BD31-4B8C-83A1-F6EECF244321}">
                <p14:modId xmlns:p14="http://schemas.microsoft.com/office/powerpoint/2010/main" val="90097086"/>
              </p:ext>
            </p:extLst>
          </p:nvPr>
        </p:nvGraphicFramePr>
        <p:xfrm>
          <a:off x="2918732" y="2963607"/>
          <a:ext cx="5925489" cy="1737360"/>
        </p:xfrm>
        <a:graphic>
          <a:graphicData uri="http://schemas.openxmlformats.org/drawingml/2006/table">
            <a:tbl>
              <a:tblPr firstRow="1" bandRow="1">
                <a:tableStyleId>{5C22544A-7EE6-4342-B048-85BDC9FD1C3A}</a:tableStyleId>
              </a:tblPr>
              <a:tblGrid>
                <a:gridCol w="5925489">
                  <a:extLst>
                    <a:ext uri="{9D8B030D-6E8A-4147-A177-3AD203B41FA5}">
                      <a16:colId xmlns:a16="http://schemas.microsoft.com/office/drawing/2014/main" val="475540956"/>
                    </a:ext>
                  </a:extLst>
                </a:gridCol>
              </a:tblGrid>
              <a:tr h="262953">
                <a:tc>
                  <a:txBody>
                    <a:bodyPr/>
                    <a:lstStyle/>
                    <a:p>
                      <a:r>
                        <a:rPr lang="en-US" sz="2400" b="1" dirty="0" smtClean="0">
                          <a:solidFill>
                            <a:schemeClr val="tx1"/>
                          </a:solidFill>
                          <a:latin typeface="Times New Roman" panose="02020603050405020304" pitchFamily="18" charset="0"/>
                          <a:cs typeface="Times New Roman" panose="02020603050405020304" pitchFamily="18" charset="0"/>
                        </a:rPr>
                        <a:t>fail</a:t>
                      </a:r>
                      <a:r>
                        <a:rPr lang="en-US" sz="2400" b="0" baseline="0" dirty="0" smtClean="0">
                          <a:solidFill>
                            <a:schemeClr val="tx1"/>
                          </a:solidFill>
                          <a:latin typeface="Times New Roman" panose="02020603050405020304" pitchFamily="18" charset="0"/>
                          <a:cs typeface="Times New Roman" panose="02020603050405020304" pitchFamily="18" charset="0"/>
                        </a:rPr>
                        <a:t> </a:t>
                      </a:r>
                      <a:r>
                        <a:rPr lang="en-US" sz="2400" b="0" dirty="0" smtClean="0">
                          <a:solidFill>
                            <a:schemeClr val="tx1"/>
                          </a:solidFill>
                          <a:latin typeface="Times New Roman" panose="02020603050405020304" pitchFamily="18" charset="0"/>
                          <a:cs typeface="Times New Roman" panose="02020603050405020304" pitchFamily="18" charset="0"/>
                        </a:rPr>
                        <a:t>= to be unsuccessful</a:t>
                      </a:r>
                      <a:endParaRPr lang="ru-RU" sz="2400" b="0" dirty="0">
                        <a:solidFill>
                          <a:schemeClr val="tx1"/>
                        </a:solidFill>
                        <a:latin typeface="Times New Roman" panose="02020603050405020304" pitchFamily="18" charset="0"/>
                        <a:cs typeface="Times New Roman" panose="02020603050405020304" pitchFamily="18" charset="0"/>
                      </a:endParaRPr>
                    </a:p>
                  </a:txBody>
                  <a:tcPr>
                    <a:solidFill>
                      <a:schemeClr val="accent2">
                        <a:lumMod val="20000"/>
                        <a:lumOff val="80000"/>
                      </a:schemeClr>
                    </a:solidFill>
                  </a:tcPr>
                </a:tc>
                <a:extLst>
                  <a:ext uri="{0D108BD9-81ED-4DB2-BD59-A6C34878D82A}">
                    <a16:rowId xmlns:a16="http://schemas.microsoft.com/office/drawing/2014/main" val="2184641128"/>
                  </a:ext>
                </a:extLst>
              </a:tr>
              <a:tr h="259351">
                <a:tc>
                  <a:txBody>
                    <a:bodyPr/>
                    <a:lstStyle/>
                    <a:p>
                      <a:r>
                        <a:rPr lang="en-US" sz="2400" b="1" dirty="0" smtClean="0">
                          <a:latin typeface="Times New Roman" panose="02020603050405020304" pitchFamily="18" charset="0"/>
                          <a:cs typeface="Times New Roman" panose="02020603050405020304" pitchFamily="18" charset="0"/>
                        </a:rPr>
                        <a:t>Succeed</a:t>
                      </a:r>
                      <a:r>
                        <a:rPr lang="en-US" sz="2400" dirty="0" smtClean="0">
                          <a:latin typeface="Times New Roman" panose="02020603050405020304" pitchFamily="18" charset="0"/>
                          <a:cs typeface="Times New Roman" panose="02020603050405020304" pitchFamily="18" charset="0"/>
                        </a:rPr>
                        <a:t>=to be successful</a:t>
                      </a:r>
                      <a:endParaRPr lang="ru-RU" sz="2400" dirty="0">
                        <a:latin typeface="Times New Roman" panose="02020603050405020304" pitchFamily="18" charset="0"/>
                        <a:cs typeface="Times New Roman" panose="02020603050405020304" pitchFamily="18" charset="0"/>
                      </a:endParaRPr>
                    </a:p>
                  </a:txBody>
                  <a:tcPr>
                    <a:solidFill>
                      <a:schemeClr val="accent2">
                        <a:lumMod val="20000"/>
                        <a:lumOff val="80000"/>
                      </a:schemeClr>
                    </a:solidFill>
                  </a:tcPr>
                </a:tc>
                <a:extLst>
                  <a:ext uri="{0D108BD9-81ED-4DB2-BD59-A6C34878D82A}">
                    <a16:rowId xmlns:a16="http://schemas.microsoft.com/office/drawing/2014/main" val="2128242106"/>
                  </a:ext>
                </a:extLst>
              </a:tr>
              <a:tr h="525907">
                <a:tc>
                  <a:txBody>
                    <a:bodyPr/>
                    <a:lstStyle/>
                    <a:p>
                      <a:r>
                        <a:rPr lang="en-US" sz="2400" b="1" dirty="0" smtClean="0">
                          <a:latin typeface="Times New Roman" panose="02020603050405020304" pitchFamily="18" charset="0"/>
                          <a:cs typeface="Times New Roman" panose="02020603050405020304" pitchFamily="18" charset="0"/>
                        </a:rPr>
                        <a:t>Pipeline</a:t>
                      </a:r>
                      <a:r>
                        <a:rPr lang="en-US" sz="2400" dirty="0" smtClean="0">
                          <a:latin typeface="Times New Roman" panose="02020603050405020304" pitchFamily="18" charset="0"/>
                          <a:cs typeface="Times New Roman" panose="02020603050405020304" pitchFamily="18" charset="0"/>
                        </a:rPr>
                        <a:t> =pipes used for carrying gas from one place to another.</a:t>
                      </a:r>
                      <a:endParaRPr lang="ru-RU" sz="2400" dirty="0">
                        <a:latin typeface="Times New Roman" panose="02020603050405020304" pitchFamily="18" charset="0"/>
                        <a:cs typeface="Times New Roman" panose="02020603050405020304" pitchFamily="18" charset="0"/>
                      </a:endParaRPr>
                    </a:p>
                  </a:txBody>
                  <a:tcPr>
                    <a:solidFill>
                      <a:schemeClr val="accent2">
                        <a:lumMod val="20000"/>
                        <a:lumOff val="80000"/>
                      </a:schemeClr>
                    </a:solidFill>
                  </a:tcPr>
                </a:tc>
                <a:extLst>
                  <a:ext uri="{0D108BD9-81ED-4DB2-BD59-A6C34878D82A}">
                    <a16:rowId xmlns:a16="http://schemas.microsoft.com/office/drawing/2014/main" val="2706980899"/>
                  </a:ext>
                </a:extLst>
              </a:tr>
            </a:tbl>
          </a:graphicData>
        </a:graphic>
      </p:graphicFrame>
      <p:sp>
        <p:nvSpPr>
          <p:cNvPr id="11" name="TextBox 10"/>
          <p:cNvSpPr txBox="1"/>
          <p:nvPr/>
        </p:nvSpPr>
        <p:spPr>
          <a:xfrm>
            <a:off x="1513516" y="1348114"/>
            <a:ext cx="8541955"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Read the article </a:t>
            </a:r>
            <a:r>
              <a:rPr lang="en-US" sz="2800" i="1" dirty="0" smtClean="0">
                <a:latin typeface="Times New Roman" panose="02020603050405020304" pitchFamily="18" charset="0"/>
                <a:cs typeface="Times New Roman" panose="02020603050405020304" pitchFamily="18" charset="0"/>
              </a:rPr>
              <a:t>Project analysis </a:t>
            </a:r>
            <a:r>
              <a:rPr lang="en-US" sz="2800" dirty="0" smtClean="0">
                <a:latin typeface="Times New Roman" panose="02020603050405020304" pitchFamily="18" charset="0"/>
                <a:cs typeface="Times New Roman" panose="02020603050405020304" pitchFamily="18" charset="0"/>
              </a:rPr>
              <a:t>and answer the question</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Why do so many projects fail? </a:t>
            </a:r>
            <a:endParaRPr lang="ru-RU" sz="28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92575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sp>
        <p:nvSpPr>
          <p:cNvPr id="4" name="TextBox 3"/>
          <p:cNvSpPr txBox="1"/>
          <p:nvPr/>
        </p:nvSpPr>
        <p:spPr>
          <a:xfrm>
            <a:off x="581891" y="6192982"/>
            <a:ext cx="8594295" cy="369332"/>
          </a:xfrm>
          <a:prstGeom prst="rect">
            <a:avLst/>
          </a:prstGeom>
          <a:noFill/>
        </p:spPr>
        <p:txBody>
          <a:bodyPr wrap="square" rtlCol="0">
            <a:spAutoFit/>
          </a:bodyPr>
          <a:lstStyle/>
          <a:p>
            <a:endParaRPr lang="ru-RU" dirty="0"/>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275" t="18" r="656" b="955"/>
          <a:stretch/>
        </p:blipFill>
        <p:spPr bwMode="auto">
          <a:xfrm>
            <a:off x="9818733"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196919" y="482600"/>
            <a:ext cx="9698584" cy="6216254"/>
          </a:xfrm>
          <a:prstGeom prst="rect">
            <a:avLst/>
          </a:prstGeom>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Article </a:t>
            </a:r>
            <a:r>
              <a:rPr lang="en-US" i="1" dirty="0">
                <a:latin typeface="Times New Roman" panose="02020603050405020304" pitchFamily="18" charset="0"/>
                <a:ea typeface="Calibri" panose="020F0502020204030204" pitchFamily="34" charset="0"/>
                <a:cs typeface="Times New Roman" panose="02020603050405020304" pitchFamily="18" charset="0"/>
              </a:rPr>
              <a:t>Project </a:t>
            </a:r>
            <a:r>
              <a:rPr lang="en-US" i="1" dirty="0" err="1">
                <a:latin typeface="Times New Roman" panose="02020603050405020304" pitchFamily="18" charset="0"/>
                <a:ea typeface="Calibri" panose="020F0502020204030204" pitchFamily="34" charset="0"/>
                <a:cs typeface="Times New Roman" panose="02020603050405020304" pitchFamily="18" charset="0"/>
              </a:rPr>
              <a:t>analysis,</a:t>
            </a:r>
            <a:r>
              <a:rPr lang="en-US" dirty="0" err="1">
                <a:latin typeface="Times New Roman" panose="02020603050405020304" pitchFamily="18" charset="0"/>
                <a:ea typeface="Calibri" panose="020F0502020204030204" pitchFamily="34" charset="0"/>
                <a:cs typeface="Times New Roman" panose="02020603050405020304" pitchFamily="18" charset="0"/>
              </a:rPr>
              <a:t>The</a:t>
            </a:r>
            <a:r>
              <a:rPr lang="en-US" dirty="0">
                <a:latin typeface="Times New Roman" panose="02020603050405020304" pitchFamily="18" charset="0"/>
                <a:ea typeface="Calibri" panose="020F0502020204030204" pitchFamily="34" charset="0"/>
                <a:cs typeface="Times New Roman" panose="02020603050405020304" pitchFamily="18" charset="0"/>
              </a:rPr>
              <a:t> Economist</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George Stephenson built a railway from Liverpool to Manchester in the 1820s. It was 45 per cent over budget and there were a lot of delays. Today, it is still difficult to manage big projects. The construction of </a:t>
            </a:r>
            <a:r>
              <a:rPr lang="en-US" dirty="0" err="1">
                <a:latin typeface="Times New Roman" panose="02020603050405020304" pitchFamily="18" charset="0"/>
                <a:ea typeface="Calibri" panose="020F0502020204030204" pitchFamily="34" charset="0"/>
                <a:cs typeface="Times New Roman" panose="02020603050405020304" pitchFamily="18" charset="0"/>
              </a:rPr>
              <a:t>Wembley</a:t>
            </a:r>
            <a:r>
              <a:rPr lang="en-US" dirty="0">
                <a:latin typeface="Times New Roman" panose="02020603050405020304" pitchFamily="18" charset="0"/>
                <a:ea typeface="Calibri" panose="020F0502020204030204" pitchFamily="34" charset="0"/>
                <a:cs typeface="Times New Roman" panose="02020603050405020304" pitchFamily="18" charset="0"/>
              </a:rPr>
              <a:t> Stadium. the home of English soccer, was £750m ($1.4 billion) over budget and the project finished late.</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 2 Smaller projects can also have problems. Research shows that IT projects often have problems with budgets and deadlines. In 2004, the cost of IT projects was usually 56 per cent more than the budget, and most projects took 84 per cent more time than planned.</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 3 Some projects fail because the work takes longer than planned. Sometimes the cost of </a:t>
            </a:r>
            <a:r>
              <a:rPr lang="en-US" dirty="0" err="1">
                <a:latin typeface="Times New Roman" panose="02020603050405020304" pitchFamily="18" charset="0"/>
                <a:ea typeface="Calibri" panose="020F0502020204030204" pitchFamily="34" charset="0"/>
                <a:cs typeface="Times New Roman" panose="02020603050405020304" pitchFamily="18" charset="0"/>
              </a:rPr>
              <a:t>labour</a:t>
            </a:r>
            <a:r>
              <a:rPr lang="en-US" dirty="0">
                <a:latin typeface="Times New Roman" panose="02020603050405020304" pitchFamily="18" charset="0"/>
                <a:ea typeface="Calibri" panose="020F0502020204030204" pitchFamily="34" charset="0"/>
                <a:cs typeface="Times New Roman" panose="02020603050405020304" pitchFamily="18" charset="0"/>
              </a:rPr>
              <a:t> or materials is more than the agreed budget. But good project management can increase a company's profits. A big German company decided to improve its project management, and the result was that it added one billion euros per year to its profits. </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4 Project management isn't a new science. It has an international association, the Project Management Institute (PMI), based in Pennsylvania, USA. The PMI sets professional exams that thousands of people take every year. It has 150.000 members in 150 countries. All of the members are specialists in managing projects.</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5 So, it 15 possible for big projects to succeed. The Saudi-Aramco </a:t>
            </a:r>
            <a:r>
              <a:rPr lang="en-US" dirty="0" err="1">
                <a:latin typeface="Times New Roman" panose="02020603050405020304" pitchFamily="18" charset="0"/>
                <a:ea typeface="Calibri" panose="020F0502020204030204" pitchFamily="34" charset="0"/>
                <a:cs typeface="Times New Roman" panose="02020603050405020304" pitchFamily="18" charset="0"/>
              </a:rPr>
              <a:t>Haradh</a:t>
            </a:r>
            <a:r>
              <a:rPr lang="en-US" dirty="0">
                <a:latin typeface="Times New Roman" panose="02020603050405020304" pitchFamily="18" charset="0"/>
                <a:ea typeface="Calibri" panose="020F0502020204030204" pitchFamily="34" charset="0"/>
                <a:cs typeface="Times New Roman" panose="02020603050405020304" pitchFamily="18" charset="0"/>
              </a:rPr>
              <a:t> gas pipeline is  one example. The $2 billion project finished six months early and 27 per cent under budget. The project manager and the client were both very happy.</a:t>
            </a:r>
            <a:r>
              <a:rPr lang="en-US" i="1"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537699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275" t="18" r="656" b="955"/>
          <a:stretch/>
        </p:blipFill>
        <p:spPr bwMode="auto">
          <a:xfrm>
            <a:off x="0"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1264023" y="157456"/>
            <a:ext cx="7895063" cy="1077218"/>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How many  new words and expressions have you memorized from today’s lesson?</a:t>
            </a:r>
            <a:endParaRPr lang="en-US" sz="3200"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473878" y="1640340"/>
            <a:ext cx="2180469" cy="923330"/>
          </a:xfrm>
          <a:prstGeom prst="rect">
            <a:avLst/>
          </a:prstGeom>
          <a:noFill/>
        </p:spPr>
        <p:txBody>
          <a:bodyPr wrap="none" lIns="91440" tIns="45720" rIns="91440" bIns="45720">
            <a:spAutoFit/>
          </a:bodyPr>
          <a:lstStyle/>
          <a:p>
            <a:pPr algn="ctr"/>
            <a:r>
              <a:rPr lang="en-US" sz="5400" dirty="0" smtClean="0">
                <a:ln w="0"/>
                <a:effectLst>
                  <a:outerShdw blurRad="38100" dist="19050" dir="2700000" algn="tl" rotWithShape="0">
                    <a:schemeClr val="dk1">
                      <a:alpha val="40000"/>
                    </a:schemeClr>
                  </a:outerShdw>
                </a:effectLst>
              </a:rPr>
              <a:t>project</a:t>
            </a:r>
            <a:endParaRPr lang="ru-RU" sz="5400" dirty="0">
              <a:ln w="0"/>
              <a:effectLst>
                <a:outerShdw blurRad="38100" dist="19050" dir="2700000" algn="tl" rotWithShape="0">
                  <a:schemeClr val="dk1">
                    <a:alpha val="40000"/>
                  </a:schemeClr>
                </a:outerShdw>
              </a:effectLst>
            </a:endParaRPr>
          </a:p>
        </p:txBody>
      </p:sp>
      <p:sp>
        <p:nvSpPr>
          <p:cNvPr id="8" name="Прямоугольник 7"/>
          <p:cNvSpPr/>
          <p:nvPr/>
        </p:nvSpPr>
        <p:spPr>
          <a:xfrm>
            <a:off x="5060055" y="1641451"/>
            <a:ext cx="2688557" cy="923330"/>
          </a:xfrm>
          <a:prstGeom prst="rect">
            <a:avLst/>
          </a:prstGeom>
          <a:noFill/>
        </p:spPr>
        <p:txBody>
          <a:bodyPr wrap="none" lIns="91440" tIns="45720" rIns="91440" bIns="45720">
            <a:spAutoFit/>
          </a:bodyPr>
          <a:lstStyle/>
          <a:p>
            <a:pPr algn="ctr"/>
            <a:r>
              <a:rPr lang="en-US" sz="5400" b="0" cap="none" spc="0" dirty="0" smtClean="0">
                <a:ln w="0"/>
                <a:solidFill>
                  <a:schemeClr val="tx1"/>
                </a:solidFill>
                <a:effectLst>
                  <a:outerShdw blurRad="38100" dist="19050" dir="2700000" algn="tl" rotWithShape="0">
                    <a:schemeClr val="dk1">
                      <a:alpha val="40000"/>
                    </a:schemeClr>
                  </a:outerShdw>
                </a:effectLst>
              </a:rPr>
              <a:t>schedule</a:t>
            </a:r>
            <a:endParaRPr lang="ru-RU" sz="5400" b="0" cap="none" spc="0" dirty="0">
              <a:ln w="0"/>
              <a:solidFill>
                <a:schemeClr val="tx1"/>
              </a:solidFill>
              <a:effectLst>
                <a:outerShdw blurRad="38100" dist="19050" dir="2700000" algn="tl" rotWithShape="0">
                  <a:schemeClr val="dk1">
                    <a:alpha val="40000"/>
                  </a:schemeClr>
                </a:outerShdw>
              </a:effectLst>
            </a:endParaRPr>
          </a:p>
        </p:txBody>
      </p:sp>
      <p:sp>
        <p:nvSpPr>
          <p:cNvPr id="9" name="Прямоугольник 8"/>
          <p:cNvSpPr/>
          <p:nvPr/>
        </p:nvSpPr>
        <p:spPr>
          <a:xfrm>
            <a:off x="8097060" y="1640340"/>
            <a:ext cx="2169312" cy="923330"/>
          </a:xfrm>
          <a:prstGeom prst="rect">
            <a:avLst/>
          </a:prstGeom>
          <a:noFill/>
        </p:spPr>
        <p:txBody>
          <a:bodyPr wrap="none" lIns="91440" tIns="45720" rIns="91440" bIns="45720">
            <a:spAutoFit/>
          </a:bodyPr>
          <a:lstStyle/>
          <a:p>
            <a:pPr algn="ctr"/>
            <a:r>
              <a:rPr lang="en-US" sz="5400" b="0" cap="none" spc="0" dirty="0" smtClean="0">
                <a:ln w="0"/>
                <a:solidFill>
                  <a:schemeClr val="tx1"/>
                </a:solidFill>
                <a:effectLst>
                  <a:outerShdw blurRad="38100" dist="19050" dir="2700000" algn="tl" rotWithShape="0">
                    <a:schemeClr val="dk1">
                      <a:alpha val="40000"/>
                    </a:schemeClr>
                  </a:outerShdw>
                </a:effectLst>
              </a:rPr>
              <a:t>budget</a:t>
            </a:r>
            <a:endParaRPr lang="ru-RU" sz="5400" b="0" cap="none" spc="0" dirty="0">
              <a:ln w="0"/>
              <a:solidFill>
                <a:schemeClr val="tx1"/>
              </a:solidFill>
              <a:effectLst>
                <a:outerShdw blurRad="38100" dist="19050" dir="2700000" algn="tl" rotWithShape="0">
                  <a:schemeClr val="dk1">
                    <a:alpha val="40000"/>
                  </a:schemeClr>
                </a:outerShdw>
              </a:effectLst>
            </a:endParaRPr>
          </a:p>
        </p:txBody>
      </p:sp>
      <p:sp>
        <p:nvSpPr>
          <p:cNvPr id="14" name="Прямоугольник 13"/>
          <p:cNvSpPr/>
          <p:nvPr/>
        </p:nvSpPr>
        <p:spPr>
          <a:xfrm>
            <a:off x="4012698" y="3393869"/>
            <a:ext cx="1685077" cy="923330"/>
          </a:xfrm>
          <a:prstGeom prst="rect">
            <a:avLst/>
          </a:prstGeom>
          <a:noFill/>
        </p:spPr>
        <p:txBody>
          <a:bodyPr wrap="none" lIns="91440" tIns="45720" rIns="91440" bIns="45720">
            <a:spAutoFit/>
          </a:bodyPr>
          <a:lstStyle/>
          <a:p>
            <a:pPr algn="ctr"/>
            <a:r>
              <a:rPr lang="en-US" sz="5400" b="0" cap="none" spc="0" dirty="0" smtClean="0">
                <a:ln w="0"/>
                <a:solidFill>
                  <a:schemeClr val="tx1"/>
                </a:solidFill>
                <a:effectLst>
                  <a:outerShdw blurRad="38100" dist="19050" dir="2700000" algn="tl" rotWithShape="0">
                    <a:schemeClr val="dk1">
                      <a:alpha val="40000"/>
                    </a:schemeClr>
                  </a:outerShdw>
                </a:effectLst>
              </a:rPr>
              <a:t>delay</a:t>
            </a:r>
            <a:endParaRPr lang="ru-RU" sz="5400" b="0" cap="none" spc="0" dirty="0">
              <a:ln w="0"/>
              <a:solidFill>
                <a:schemeClr val="tx1"/>
              </a:solidFill>
              <a:effectLst>
                <a:outerShdw blurRad="38100" dist="19050" dir="2700000" algn="tl" rotWithShape="0">
                  <a:schemeClr val="dk1">
                    <a:alpha val="40000"/>
                  </a:schemeClr>
                </a:outerShdw>
              </a:effectLst>
            </a:endParaRPr>
          </a:p>
        </p:txBody>
      </p:sp>
      <p:sp>
        <p:nvSpPr>
          <p:cNvPr id="15" name="Прямоугольник 14"/>
          <p:cNvSpPr/>
          <p:nvPr/>
        </p:nvSpPr>
        <p:spPr>
          <a:xfrm>
            <a:off x="523571" y="3429000"/>
            <a:ext cx="2359941" cy="923330"/>
          </a:xfrm>
          <a:prstGeom prst="rect">
            <a:avLst/>
          </a:prstGeom>
          <a:noFill/>
        </p:spPr>
        <p:txBody>
          <a:bodyPr wrap="none" lIns="91440" tIns="45720" rIns="91440" bIns="45720">
            <a:spAutoFit/>
          </a:bodyPr>
          <a:lstStyle/>
          <a:p>
            <a:pPr algn="ctr"/>
            <a:r>
              <a:rPr lang="en-US" sz="5400" b="0" cap="none" spc="0" dirty="0" smtClean="0">
                <a:ln w="0"/>
                <a:solidFill>
                  <a:schemeClr val="tx1"/>
                </a:solidFill>
                <a:effectLst>
                  <a:outerShdw blurRad="38100" dist="19050" dir="2700000" algn="tl" rotWithShape="0">
                    <a:schemeClr val="dk1">
                      <a:alpha val="40000"/>
                    </a:schemeClr>
                  </a:outerShdw>
                </a:effectLst>
              </a:rPr>
              <a:t>on time</a:t>
            </a:r>
            <a:endParaRPr lang="ru-RU" sz="5400" b="0" cap="none" spc="0" dirty="0">
              <a:ln w="0"/>
              <a:solidFill>
                <a:schemeClr val="tx1"/>
              </a:solidFill>
              <a:effectLst>
                <a:outerShdw blurRad="38100" dist="19050" dir="2700000" algn="tl" rotWithShape="0">
                  <a:schemeClr val="dk1">
                    <a:alpha val="40000"/>
                  </a:schemeClr>
                </a:outerShdw>
              </a:effectLst>
            </a:endParaRPr>
          </a:p>
        </p:txBody>
      </p:sp>
      <p:sp>
        <p:nvSpPr>
          <p:cNvPr id="16" name="Прямоугольник 15"/>
          <p:cNvSpPr/>
          <p:nvPr/>
        </p:nvSpPr>
        <p:spPr>
          <a:xfrm>
            <a:off x="6804040" y="3350808"/>
            <a:ext cx="4019562" cy="923330"/>
          </a:xfrm>
          <a:prstGeom prst="rect">
            <a:avLst/>
          </a:prstGeom>
          <a:noFill/>
        </p:spPr>
        <p:txBody>
          <a:bodyPr wrap="none" lIns="91440" tIns="45720" rIns="91440" bIns="45720">
            <a:spAutoFit/>
          </a:bodyPr>
          <a:lstStyle/>
          <a:p>
            <a:pPr algn="ctr"/>
            <a:r>
              <a:rPr lang="en-US" sz="5400" b="0" cap="none" spc="0" dirty="0" smtClean="0">
                <a:ln w="0"/>
                <a:solidFill>
                  <a:schemeClr val="tx1"/>
                </a:solidFill>
                <a:effectLst>
                  <a:outerShdw blurRad="38100" dist="19050" dir="2700000" algn="tl" rotWithShape="0">
                    <a:schemeClr val="dk1">
                      <a:alpha val="40000"/>
                    </a:schemeClr>
                  </a:outerShdw>
                </a:effectLst>
              </a:rPr>
              <a:t>completed by</a:t>
            </a:r>
            <a:endParaRPr lang="ru-RU" sz="5400" b="0" cap="none" spc="0" dirty="0">
              <a:ln w="0"/>
              <a:solidFill>
                <a:schemeClr val="tx1"/>
              </a:solidFill>
              <a:effectLst>
                <a:outerShdw blurRad="38100" dist="19050" dir="2700000" algn="tl" rotWithShape="0">
                  <a:schemeClr val="dk1">
                    <a:alpha val="40000"/>
                  </a:schemeClr>
                </a:outerShdw>
              </a:effectLst>
            </a:endParaRPr>
          </a:p>
        </p:txBody>
      </p:sp>
      <p:sp>
        <p:nvSpPr>
          <p:cNvPr id="17" name="Прямоугольник 16"/>
          <p:cNvSpPr/>
          <p:nvPr/>
        </p:nvSpPr>
        <p:spPr>
          <a:xfrm>
            <a:off x="430791" y="5069340"/>
            <a:ext cx="7415235" cy="923330"/>
          </a:xfrm>
          <a:prstGeom prst="rect">
            <a:avLst/>
          </a:prstGeom>
          <a:noFill/>
        </p:spPr>
        <p:txBody>
          <a:bodyPr wrap="none" lIns="91440" tIns="45720" rIns="91440" bIns="45720">
            <a:spAutoFit/>
          </a:bodyPr>
          <a:lstStyle/>
          <a:p>
            <a:pPr algn="ctr"/>
            <a:r>
              <a:rPr lang="en-US" sz="5400" b="0" cap="none" spc="0" dirty="0" smtClean="0">
                <a:ln w="0"/>
                <a:solidFill>
                  <a:schemeClr val="tx1"/>
                </a:solidFill>
                <a:effectLst>
                  <a:outerShdw blurRad="38100" dist="19050" dir="2700000" algn="tl" rotWithShape="0">
                    <a:schemeClr val="dk1">
                      <a:alpha val="40000"/>
                    </a:schemeClr>
                  </a:outerShdw>
                </a:effectLst>
              </a:rPr>
              <a:t>take longer than planned</a:t>
            </a:r>
            <a:endParaRPr lang="ru-RU" sz="5400" b="0" cap="none" spc="0" dirty="0">
              <a:ln w="0"/>
              <a:solidFill>
                <a:schemeClr val="tx1"/>
              </a:solidFill>
              <a:effectLst>
                <a:outerShdw blurRad="38100" dist="19050" dir="2700000" algn="tl" rotWithShape="0">
                  <a:schemeClr val="dk1">
                    <a:alpha val="40000"/>
                  </a:schemeClr>
                </a:outerShdw>
              </a:effectLst>
            </a:endParaRPr>
          </a:p>
        </p:txBody>
      </p:sp>
      <p:sp>
        <p:nvSpPr>
          <p:cNvPr id="18" name="Прямоугольник 17"/>
          <p:cNvSpPr/>
          <p:nvPr/>
        </p:nvSpPr>
        <p:spPr>
          <a:xfrm>
            <a:off x="8185738" y="5069340"/>
            <a:ext cx="2614819" cy="923330"/>
          </a:xfrm>
          <a:prstGeom prst="rect">
            <a:avLst/>
          </a:prstGeom>
          <a:noFill/>
        </p:spPr>
        <p:txBody>
          <a:bodyPr wrap="none" lIns="91440" tIns="45720" rIns="91440" bIns="45720">
            <a:spAutoFit/>
          </a:bodyPr>
          <a:lstStyle/>
          <a:p>
            <a:pPr algn="ctr"/>
            <a:r>
              <a:rPr lang="en-US" sz="5400" b="0" cap="none" spc="0" dirty="0" smtClean="0">
                <a:ln w="0"/>
                <a:solidFill>
                  <a:schemeClr val="tx1"/>
                </a:solidFill>
                <a:effectLst>
                  <a:outerShdw blurRad="38100" dist="19050" dir="2700000" algn="tl" rotWithShape="0">
                    <a:schemeClr val="dk1">
                      <a:alpha val="40000"/>
                    </a:schemeClr>
                  </a:outerShdw>
                </a:effectLst>
              </a:rPr>
              <a:t>deadline</a:t>
            </a:r>
            <a:endParaRPr lang="ru-RU" sz="5400" b="0" cap="none" spc="0" dirty="0">
              <a:ln w="0"/>
              <a:solidFill>
                <a:schemeClr val="tx1"/>
              </a:solidFill>
              <a:effectLst>
                <a:outerShdw blurRad="38100" dist="19050" dir="2700000" algn="tl" rotWithShape="0">
                  <a:schemeClr val="dk1">
                    <a:alpha val="40000"/>
                  </a:schemeClr>
                </a:outerShdw>
              </a:effectLst>
            </a:endParaRPr>
          </a:p>
        </p:txBody>
      </p:sp>
      <p:sp>
        <p:nvSpPr>
          <p:cNvPr id="19" name="Прямоугольник 18"/>
          <p:cNvSpPr/>
          <p:nvPr/>
        </p:nvSpPr>
        <p:spPr>
          <a:xfrm>
            <a:off x="3243090" y="1632275"/>
            <a:ext cx="1228221" cy="923330"/>
          </a:xfrm>
          <a:prstGeom prst="rect">
            <a:avLst/>
          </a:prstGeom>
          <a:noFill/>
        </p:spPr>
        <p:txBody>
          <a:bodyPr wrap="none" lIns="91440" tIns="45720" rIns="91440" bIns="45720">
            <a:spAutoFit/>
          </a:bodyPr>
          <a:lstStyle/>
          <a:p>
            <a:pPr algn="ctr"/>
            <a:r>
              <a:rPr lang="en-US" sz="5400" b="0" cap="none" spc="0" dirty="0" smtClean="0">
                <a:ln w="0"/>
                <a:solidFill>
                  <a:schemeClr val="tx1"/>
                </a:solidFill>
                <a:effectLst>
                  <a:outerShdw blurRad="38100" dist="19050" dir="2700000" algn="tl" rotWithShape="0">
                    <a:schemeClr val="dk1">
                      <a:alpha val="40000"/>
                    </a:schemeClr>
                  </a:outerShdw>
                </a:effectLst>
              </a:rPr>
              <a:t>aim</a:t>
            </a:r>
            <a:endParaRPr lang="ru-RU"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714373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500" fill="hold"/>
                                        <p:tgtEl>
                                          <p:spTgt spid="19"/>
                                        </p:tgtEl>
                                        <p:attrNameLst>
                                          <p:attrName>ppt_w</p:attrName>
                                        </p:attrNameLst>
                                      </p:cBhvr>
                                      <p:tavLst>
                                        <p:tav tm="0">
                                          <p:val>
                                            <p:fltVal val="0"/>
                                          </p:val>
                                        </p:tav>
                                        <p:tav tm="100000">
                                          <p:val>
                                            <p:strVal val="#ppt_w"/>
                                          </p:val>
                                        </p:tav>
                                      </p:tavLst>
                                    </p:anim>
                                    <p:anim calcmode="lin" valueType="num">
                                      <p:cBhvr>
                                        <p:cTn id="15" dur="500" fill="hold"/>
                                        <p:tgtEl>
                                          <p:spTgt spid="19"/>
                                        </p:tgtEl>
                                        <p:attrNameLst>
                                          <p:attrName>ppt_h</p:attrName>
                                        </p:attrNameLst>
                                      </p:cBhvr>
                                      <p:tavLst>
                                        <p:tav tm="0">
                                          <p:val>
                                            <p:fltVal val="0"/>
                                          </p:val>
                                        </p:tav>
                                        <p:tav tm="100000">
                                          <p:val>
                                            <p:strVal val="#ppt_h"/>
                                          </p:val>
                                        </p:tav>
                                      </p:tavLst>
                                    </p:anim>
                                    <p:animEffect transition="in" filter="fade">
                                      <p:cBhvr>
                                        <p:cTn id="16" dur="500"/>
                                        <p:tgtEl>
                                          <p:spTgt spid="19"/>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animEffect transition="in" filter="fade">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Effect transition="in" filter="fade">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p:cTn id="56" dur="500" fill="hold"/>
                                        <p:tgtEl>
                                          <p:spTgt spid="17"/>
                                        </p:tgtEl>
                                        <p:attrNameLst>
                                          <p:attrName>ppt_w</p:attrName>
                                        </p:attrNameLst>
                                      </p:cBhvr>
                                      <p:tavLst>
                                        <p:tav tm="0">
                                          <p:val>
                                            <p:fltVal val="0"/>
                                          </p:val>
                                        </p:tav>
                                        <p:tav tm="100000">
                                          <p:val>
                                            <p:strVal val="#ppt_w"/>
                                          </p:val>
                                        </p:tav>
                                      </p:tavLst>
                                    </p:anim>
                                    <p:anim calcmode="lin" valueType="num">
                                      <p:cBhvr>
                                        <p:cTn id="57" dur="500" fill="hold"/>
                                        <p:tgtEl>
                                          <p:spTgt spid="17"/>
                                        </p:tgtEl>
                                        <p:attrNameLst>
                                          <p:attrName>ppt_h</p:attrName>
                                        </p:attrNameLst>
                                      </p:cBhvr>
                                      <p:tavLst>
                                        <p:tav tm="0">
                                          <p:val>
                                            <p:fltVal val="0"/>
                                          </p:val>
                                        </p:tav>
                                        <p:tav tm="100000">
                                          <p:val>
                                            <p:strVal val="#ppt_h"/>
                                          </p:val>
                                        </p:tav>
                                      </p:tavLst>
                                    </p:anim>
                                    <p:animEffect transition="in" filter="fade">
                                      <p:cBhvr>
                                        <p:cTn id="58" dur="500"/>
                                        <p:tgtEl>
                                          <p:spTgt spid="17"/>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fill="hold"/>
                                        <p:tgtEl>
                                          <p:spTgt spid="18"/>
                                        </p:tgtEl>
                                        <p:attrNameLst>
                                          <p:attrName>ppt_w</p:attrName>
                                        </p:attrNameLst>
                                      </p:cBhvr>
                                      <p:tavLst>
                                        <p:tav tm="0">
                                          <p:val>
                                            <p:fltVal val="0"/>
                                          </p:val>
                                        </p:tav>
                                        <p:tav tm="100000">
                                          <p:val>
                                            <p:strVal val="#ppt_w"/>
                                          </p:val>
                                        </p:tav>
                                      </p:tavLst>
                                    </p:anim>
                                    <p:anim calcmode="lin" valueType="num">
                                      <p:cBhvr>
                                        <p:cTn id="64" dur="500" fill="hold"/>
                                        <p:tgtEl>
                                          <p:spTgt spid="18"/>
                                        </p:tgtEl>
                                        <p:attrNameLst>
                                          <p:attrName>ppt_h</p:attrName>
                                        </p:attrNameLst>
                                      </p:cBhvr>
                                      <p:tavLst>
                                        <p:tav tm="0">
                                          <p:val>
                                            <p:fltVal val="0"/>
                                          </p:val>
                                        </p:tav>
                                        <p:tav tm="100000">
                                          <p:val>
                                            <p:strVal val="#ppt_h"/>
                                          </p:val>
                                        </p:tav>
                                      </p:tavLst>
                                    </p:anim>
                                    <p:animEffect transition="in" filter="fade">
                                      <p:cBhvr>
                                        <p:cTn id="6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4" grpId="0"/>
      <p:bldP spid="15" grpId="0"/>
      <p:bldP spid="16" grpId="0"/>
      <p:bldP spid="17" grpId="0"/>
      <p:bldP spid="18"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275" t="18" r="656" b="955"/>
          <a:stretch/>
        </p:blipFill>
        <p:spPr bwMode="auto">
          <a:xfrm>
            <a:off x="0"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1443937" y="2090172"/>
            <a:ext cx="9071663" cy="4339650"/>
          </a:xfrm>
          <a:prstGeom prst="rect">
            <a:avLst/>
          </a:prstGeom>
        </p:spPr>
        <p:txBody>
          <a:bodyPr wrap="square">
            <a:spAutoFit/>
          </a:bodyPr>
          <a:lstStyle/>
          <a:p>
            <a:pPr>
              <a:lnSpc>
                <a:spcPct val="150000"/>
              </a:lnSpc>
            </a:pPr>
            <a:r>
              <a:rPr lang="en-US" sz="2800" dirty="0" smtClean="0"/>
              <a:t>1. </a:t>
            </a:r>
            <a:r>
              <a:rPr lang="en-US" sz="2800" dirty="0">
                <a:latin typeface="Times New Roman" panose="02020603050405020304" pitchFamily="18" charset="0"/>
                <a:cs typeface="Times New Roman" panose="02020603050405020304" pitchFamily="18" charset="0"/>
              </a:rPr>
              <a:t>When something is planned to take six months and it takes a year, there is </a:t>
            </a:r>
            <a:r>
              <a:rPr lang="en-US" sz="2800" dirty="0" smtClean="0">
                <a:latin typeface="Times New Roman" panose="02020603050405020304" pitchFamily="18" charset="0"/>
                <a:cs typeface="Times New Roman" panose="02020603050405020304" pitchFamily="18" charset="0"/>
              </a:rPr>
              <a:t>a </a:t>
            </a:r>
            <a:r>
              <a:rPr lang="en-US" sz="2800" dirty="0" smtClean="0">
                <a:solidFill>
                  <a:srgbClr val="FF0000"/>
                </a:solidFill>
                <a:latin typeface="Times New Roman" panose="02020603050405020304" pitchFamily="18" charset="0"/>
                <a:cs typeface="Times New Roman" panose="02020603050405020304" pitchFamily="18" charset="0"/>
              </a:rPr>
              <a:t>d</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pPr>
              <a:lnSpc>
                <a:spcPct val="150000"/>
              </a:lnSpc>
            </a:pPr>
            <a:r>
              <a:rPr lang="en-US" sz="2800" dirty="0" smtClean="0">
                <a:latin typeface="Times New Roman" panose="02020603050405020304" pitchFamily="18" charset="0"/>
                <a:cs typeface="Times New Roman" panose="02020603050405020304" pitchFamily="18" charset="0"/>
              </a:rPr>
              <a:t>2. </a:t>
            </a:r>
            <a:r>
              <a:rPr lang="en-US" sz="2800" dirty="0">
                <a:latin typeface="Times New Roman" panose="02020603050405020304" pitchFamily="18" charset="0"/>
                <a:cs typeface="Times New Roman" panose="02020603050405020304" pitchFamily="18" charset="0"/>
              </a:rPr>
              <a:t>When you finish a project, you can say that it is </a:t>
            </a:r>
            <a:r>
              <a:rPr lang="en-US" sz="2800" dirty="0" smtClean="0">
                <a:solidFill>
                  <a:srgbClr val="FF0000"/>
                </a:solidFill>
                <a:latin typeface="Times New Roman" panose="02020603050405020304" pitchFamily="18" charset="0"/>
                <a:cs typeface="Times New Roman" panose="02020603050405020304" pitchFamily="18" charset="0"/>
              </a:rPr>
              <a:t>c</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pPr>
              <a:lnSpc>
                <a:spcPct val="150000"/>
              </a:lnSpc>
            </a:pPr>
            <a:r>
              <a:rPr lang="en-US" sz="2800" dirty="0" smtClean="0">
                <a:latin typeface="Times New Roman" panose="02020603050405020304" pitchFamily="18" charset="0"/>
                <a:cs typeface="Times New Roman" panose="02020603050405020304" pitchFamily="18" charset="0"/>
              </a:rPr>
              <a:t>3. </a:t>
            </a:r>
            <a:r>
              <a:rPr lang="en-US" sz="2800" dirty="0">
                <a:latin typeface="Times New Roman" panose="02020603050405020304" pitchFamily="18" charset="0"/>
                <a:cs typeface="Times New Roman" panose="02020603050405020304" pitchFamily="18" charset="0"/>
              </a:rPr>
              <a:t>The person who manages a project is the </a:t>
            </a:r>
            <a:r>
              <a:rPr lang="en-US" sz="2800" dirty="0" smtClean="0">
                <a:solidFill>
                  <a:srgbClr val="FF0000"/>
                </a:solidFill>
                <a:latin typeface="Times New Roman" panose="02020603050405020304" pitchFamily="18" charset="0"/>
                <a:cs typeface="Times New Roman" panose="02020603050405020304" pitchFamily="18" charset="0"/>
              </a:rPr>
              <a:t>p</a:t>
            </a:r>
            <a:r>
              <a:rPr lang="en-US" sz="2800" dirty="0" smtClean="0">
                <a:latin typeface="Times New Roman" panose="02020603050405020304" pitchFamily="18" charset="0"/>
                <a:cs typeface="Times New Roman" panose="02020603050405020304" pitchFamily="18" charset="0"/>
              </a:rPr>
              <a:t>…… </a:t>
            </a:r>
            <a:r>
              <a:rPr lang="en-US" sz="2800" dirty="0" smtClean="0">
                <a:solidFill>
                  <a:srgbClr val="FF0000"/>
                </a:solidFill>
                <a:latin typeface="Times New Roman" panose="02020603050405020304" pitchFamily="18" charset="0"/>
                <a:cs typeface="Times New Roman" panose="02020603050405020304" pitchFamily="18" charset="0"/>
              </a:rPr>
              <a:t>m</a:t>
            </a:r>
            <a:r>
              <a:rPr lang="en-US" sz="2800" dirty="0" smtClean="0">
                <a:latin typeface="Times New Roman" panose="02020603050405020304" pitchFamily="18" charset="0"/>
                <a:cs typeface="Times New Roman" panose="02020603050405020304" pitchFamily="18" charset="0"/>
              </a:rPr>
              <a:t>……  . </a:t>
            </a:r>
          </a:p>
          <a:p>
            <a:pPr>
              <a:lnSpc>
                <a:spcPct val="150000"/>
              </a:lnSpc>
            </a:pPr>
            <a:r>
              <a:rPr lang="en-US" sz="2800" dirty="0" smtClean="0">
                <a:latin typeface="Times New Roman" panose="02020603050405020304" pitchFamily="18" charset="0"/>
                <a:cs typeface="Times New Roman" panose="02020603050405020304" pitchFamily="18" charset="0"/>
              </a:rPr>
              <a:t>4. </a:t>
            </a:r>
            <a:r>
              <a:rPr lang="en-US" sz="2800" dirty="0">
                <a:latin typeface="Times New Roman" panose="02020603050405020304" pitchFamily="18" charset="0"/>
                <a:cs typeface="Times New Roman" panose="02020603050405020304" pitchFamily="18" charset="0"/>
              </a:rPr>
              <a:t>If something isn't finished on time, it is finished </a:t>
            </a:r>
            <a:r>
              <a:rPr lang="en-US" sz="2800" dirty="0" smtClean="0">
                <a:solidFill>
                  <a:srgbClr val="FF0000"/>
                </a:solidFill>
                <a:latin typeface="Times New Roman" panose="02020603050405020304" pitchFamily="18" charset="0"/>
                <a:cs typeface="Times New Roman" panose="02020603050405020304" pitchFamily="18" charset="0"/>
              </a:rPr>
              <a:t>l</a:t>
            </a:r>
            <a:r>
              <a:rPr lang="en-US" sz="2800" dirty="0" smtClean="0">
                <a:latin typeface="Times New Roman" panose="02020603050405020304" pitchFamily="18" charset="0"/>
                <a:cs typeface="Times New Roman" panose="02020603050405020304" pitchFamily="18" charset="0"/>
              </a:rPr>
              <a:t>… . </a:t>
            </a:r>
          </a:p>
          <a:p>
            <a:pPr>
              <a:lnSpc>
                <a:spcPct val="150000"/>
              </a:lnSpc>
            </a:pPr>
            <a:endParaRPr lang="en-US" sz="28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1515345" y="358815"/>
            <a:ext cx="8890295" cy="954107"/>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Hometask</a:t>
            </a:r>
            <a:r>
              <a:rPr lang="en-US" sz="2800" dirty="0" smtClean="0">
                <a:latin typeface="Times New Roman" panose="02020603050405020304" pitchFamily="18" charset="0"/>
                <a:cs typeface="Times New Roman" panose="02020603050405020304" pitchFamily="18" charset="0"/>
              </a:rPr>
              <a:t> 1 Complete these sentences. The first letter of the hidden word is given.</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97652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275" t="18" r="656" b="955"/>
          <a:stretch/>
        </p:blipFill>
        <p:spPr bwMode="auto">
          <a:xfrm>
            <a:off x="0"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679667" y="595673"/>
            <a:ext cx="10574754" cy="523220"/>
          </a:xfrm>
          <a:prstGeom prst="rect">
            <a:avLst/>
          </a:prstGeom>
        </p:spPr>
        <p:txBody>
          <a:bodyPr wrap="none">
            <a:spAutoFit/>
          </a:bodyPr>
          <a:lstStyle/>
          <a:p>
            <a:r>
              <a:rPr lang="en-US" sz="2800" b="1" dirty="0" err="1" smtClean="0">
                <a:latin typeface="Times New Roman" panose="02020603050405020304" pitchFamily="18" charset="0"/>
                <a:cs typeface="Times New Roman" panose="02020603050405020304" pitchFamily="18" charset="0"/>
              </a:rPr>
              <a:t>Hometask</a:t>
            </a:r>
            <a:r>
              <a:rPr lang="en-US" sz="2800" b="1" dirty="0" smtClean="0">
                <a:latin typeface="Times New Roman" panose="02020603050405020304" pitchFamily="18" charset="0"/>
                <a:cs typeface="Times New Roman" panose="02020603050405020304" pitchFamily="18" charset="0"/>
              </a:rPr>
              <a:t> 2 Read Elsa’s </a:t>
            </a:r>
            <a:r>
              <a:rPr lang="en-US" sz="2800" b="1" dirty="0">
                <a:latin typeface="Times New Roman" panose="02020603050405020304" pitchFamily="18" charset="0"/>
                <a:cs typeface="Times New Roman" panose="02020603050405020304" pitchFamily="18" charset="0"/>
              </a:rPr>
              <a:t>talk and choose the correct words in </a:t>
            </a:r>
            <a:r>
              <a:rPr lang="en-US" sz="2800" b="1" i="1" dirty="0">
                <a:latin typeface="Times New Roman" panose="02020603050405020304" pitchFamily="18" charset="0"/>
                <a:cs typeface="Times New Roman" panose="02020603050405020304" pitchFamily="18" charset="0"/>
              </a:rPr>
              <a:t>italics</a:t>
            </a:r>
            <a:r>
              <a:rPr lang="en-US" sz="2800" b="1" dirty="0">
                <a:latin typeface="Times New Roman" panose="02020603050405020304" pitchFamily="18" charset="0"/>
                <a:cs typeface="Times New Roman" panose="02020603050405020304" pitchFamily="18" charset="0"/>
              </a:rPr>
              <a:t>.</a:t>
            </a:r>
            <a:endParaRPr lang="ru-RU" sz="2800" b="1" dirty="0"/>
          </a:p>
        </p:txBody>
      </p:sp>
      <p:sp>
        <p:nvSpPr>
          <p:cNvPr id="7" name="Прямоугольник 6"/>
          <p:cNvSpPr/>
          <p:nvPr/>
        </p:nvSpPr>
        <p:spPr>
          <a:xfrm>
            <a:off x="95955" y="1193725"/>
            <a:ext cx="10518865" cy="4401205"/>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I’d like to tell you about a project that my team finished last month. </a:t>
            </a:r>
            <a:r>
              <a:rPr lang="en-US" sz="2800" i="1" dirty="0">
                <a:solidFill>
                  <a:srgbClr val="0070C0"/>
                </a:solidFill>
                <a:latin typeface="Times New Roman" panose="02020603050405020304" pitchFamily="18" charset="0"/>
                <a:cs typeface="Times New Roman" panose="02020603050405020304" pitchFamily="18" charset="0"/>
              </a:rPr>
              <a:t>The aim</a:t>
            </a:r>
            <a:r>
              <a:rPr lang="en-US" sz="2800" i="1" dirty="0">
                <a:solidFill>
                  <a:schemeClr val="accent1">
                    <a:lumMod val="75000"/>
                  </a:schemeClr>
                </a:solidFill>
                <a:latin typeface="Times New Roman" panose="02020603050405020304" pitchFamily="18" charset="0"/>
                <a:cs typeface="Times New Roman" panose="02020603050405020304" pitchFamily="18" charset="0"/>
              </a:rPr>
              <a:t>/plan</a:t>
            </a:r>
            <a:r>
              <a:rPr lang="en-US" sz="2800" dirty="0">
                <a:solidFill>
                  <a:schemeClr val="accent1">
                    <a:lumMod val="75000"/>
                  </a:schemeClr>
                </a:solidFill>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of the project was to produce a website to help international employees </a:t>
            </a:r>
            <a:r>
              <a:rPr lang="en-US" sz="2800" i="1" dirty="0">
                <a:solidFill>
                  <a:schemeClr val="accent1">
                    <a:lumMod val="75000"/>
                  </a:schemeClr>
                </a:solidFill>
                <a:latin typeface="Times New Roman" panose="02020603050405020304" pitchFamily="18" charset="0"/>
                <a:cs typeface="Times New Roman" panose="02020603050405020304" pitchFamily="18" charset="0"/>
              </a:rPr>
              <a:t>improve/increase</a:t>
            </a:r>
            <a:r>
              <a:rPr lang="en-US" sz="2800" dirty="0">
                <a:latin typeface="Times New Roman" panose="02020603050405020304" pitchFamily="18" charset="0"/>
                <a:cs typeface="Times New Roman" panose="02020603050405020304" pitchFamily="18" charset="0"/>
              </a:rPr>
              <a:t> their English. There were </a:t>
            </a:r>
            <a:r>
              <a:rPr lang="en-US" sz="2800" i="1" dirty="0">
                <a:solidFill>
                  <a:schemeClr val="accent1">
                    <a:lumMod val="75000"/>
                  </a:schemeClr>
                </a:solidFill>
                <a:latin typeface="Times New Roman" panose="02020603050405020304" pitchFamily="18" charset="0"/>
                <a:cs typeface="Times New Roman" panose="02020603050405020304" pitchFamily="18" charset="0"/>
              </a:rPr>
              <a:t>three/five </a:t>
            </a:r>
            <a:r>
              <a:rPr lang="en-US" sz="2800" dirty="0">
                <a:latin typeface="Times New Roman" panose="02020603050405020304" pitchFamily="18" charset="0"/>
                <a:cs typeface="Times New Roman" panose="02020603050405020304" pitchFamily="18" charset="0"/>
              </a:rPr>
              <a:t>stages. First, we agreed on a budget of $13.000/$3.000. Next we planned the schedule. We had four </a:t>
            </a:r>
            <a:r>
              <a:rPr lang="en-US" sz="2800" i="1" dirty="0">
                <a:solidFill>
                  <a:schemeClr val="accent1">
                    <a:lumMod val="75000"/>
                  </a:schemeClr>
                </a:solidFill>
                <a:latin typeface="Times New Roman" panose="02020603050405020304" pitchFamily="18" charset="0"/>
                <a:cs typeface="Times New Roman" panose="02020603050405020304" pitchFamily="18" charset="0"/>
              </a:rPr>
              <a:t>months/weeks</a:t>
            </a:r>
            <a:r>
              <a:rPr lang="en-US" sz="2800" dirty="0">
                <a:latin typeface="Times New Roman" panose="02020603050405020304" pitchFamily="18" charset="0"/>
                <a:cs typeface="Times New Roman" panose="02020603050405020304" pitchFamily="18" charset="0"/>
              </a:rPr>
              <a:t> to arrange everything. After that we did research. We </a:t>
            </a:r>
            <a:r>
              <a:rPr lang="en-US" sz="2800" i="1" dirty="0">
                <a:solidFill>
                  <a:schemeClr val="accent1">
                    <a:lumMod val="75000"/>
                  </a:schemeClr>
                </a:solidFill>
                <a:latin typeface="Times New Roman" panose="02020603050405020304" pitchFamily="18" charset="0"/>
                <a:cs typeface="Times New Roman" panose="02020603050405020304" pitchFamily="18" charset="0"/>
              </a:rPr>
              <a:t>emailed/talked</a:t>
            </a:r>
            <a:r>
              <a:rPr lang="en-US" sz="2800" i="1" dirty="0">
                <a:latin typeface="Times New Roman" panose="02020603050405020304" pitchFamily="18" charset="0"/>
                <a:cs typeface="Times New Roman" panose="02020603050405020304" pitchFamily="18" charset="0"/>
              </a:rPr>
              <a:t> </a:t>
            </a:r>
            <a:r>
              <a:rPr lang="en-US" sz="2800" i="1" dirty="0">
                <a:solidFill>
                  <a:schemeClr val="accent1">
                    <a:lumMod val="75000"/>
                  </a:schemeClr>
                </a:solidFill>
                <a:latin typeface="Times New Roman" panose="02020603050405020304" pitchFamily="18" charset="0"/>
                <a:cs typeface="Times New Roman" panose="02020603050405020304" pitchFamily="18" charset="0"/>
              </a:rPr>
              <a:t>to</a:t>
            </a:r>
            <a:r>
              <a:rPr lang="en-US" sz="2800" i="1"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international employees about the </a:t>
            </a:r>
            <a:r>
              <a:rPr lang="en-US" sz="2800" i="1" dirty="0">
                <a:solidFill>
                  <a:schemeClr val="accent1">
                    <a:lumMod val="75000"/>
                  </a:schemeClr>
                </a:solidFill>
                <a:latin typeface="Times New Roman" panose="02020603050405020304" pitchFamily="18" charset="0"/>
                <a:cs typeface="Times New Roman" panose="02020603050405020304" pitchFamily="18" charset="0"/>
              </a:rPr>
              <a:t>information/facts</a:t>
            </a:r>
            <a:r>
              <a:rPr lang="en-US" sz="2800" dirty="0">
                <a:latin typeface="Times New Roman" panose="02020603050405020304" pitchFamily="18" charset="0"/>
                <a:cs typeface="Times New Roman" panose="02020603050405020304" pitchFamily="18" charset="0"/>
              </a:rPr>
              <a:t> they wanted on the website. Then we had regular meetings to discuss </a:t>
            </a:r>
            <a:r>
              <a:rPr lang="en-US" sz="2800" i="1" dirty="0">
                <a:solidFill>
                  <a:schemeClr val="accent1">
                    <a:lumMod val="75000"/>
                  </a:schemeClr>
                </a:solidFill>
                <a:latin typeface="Times New Roman" panose="02020603050405020304" pitchFamily="18" charset="0"/>
                <a:cs typeface="Times New Roman" panose="02020603050405020304" pitchFamily="18" charset="0"/>
              </a:rPr>
              <a:t>progress/problems.</a:t>
            </a:r>
            <a:r>
              <a:rPr lang="en-US" sz="2800" dirty="0">
                <a:latin typeface="Times New Roman" panose="02020603050405020304" pitchFamily="18" charset="0"/>
                <a:cs typeface="Times New Roman" panose="02020603050405020304" pitchFamily="18" charset="0"/>
              </a:rPr>
              <a:t> Finally, we designed the website when we had all the information that  we needed. The project succeeded because we were a good team and we had good communication.</a:t>
            </a:r>
            <a:endParaRPr lang="ru-RU"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581891" y="6192982"/>
            <a:ext cx="8594295" cy="369332"/>
          </a:xfrm>
          <a:prstGeom prst="rect">
            <a:avLst/>
          </a:prstGeom>
          <a:noFill/>
        </p:spPr>
        <p:txBody>
          <a:bodyPr wrap="square" rtlCol="0">
            <a:spAutoFit/>
          </a:bodyPr>
          <a:lstStyle/>
          <a:p>
            <a:endParaRPr lang="ru-RU" dirty="0"/>
          </a:p>
        </p:txBody>
      </p:sp>
    </p:spTree>
    <p:extLst>
      <p:ext uri="{BB962C8B-B14F-4D97-AF65-F5344CB8AC3E}">
        <p14:creationId xmlns:p14="http://schemas.microsoft.com/office/powerpoint/2010/main" val="13876756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2" cstate="print">
            <a:extLst>
              <a:ext uri="{28A0092B-C50C-407E-A947-70E740481C1C}">
                <a14:useLocalDpi xmlns:a14="http://schemas.microsoft.com/office/drawing/2010/main" val="0"/>
              </a:ext>
            </a:extLst>
          </a:blip>
          <a:srcRect l="1275" t="18" r="656" b="955"/>
          <a:stretch/>
        </p:blipFill>
        <p:spPr bwMode="auto">
          <a:xfrm>
            <a:off x="0"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1428730" y="965200"/>
            <a:ext cx="8791715" cy="3970318"/>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References</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
            </a:r>
            <a:br>
              <a:rPr lang="en-US" sz="2800" b="1"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1. Bill </a:t>
            </a:r>
            <a:r>
              <a:rPr lang="en-US" sz="2800" dirty="0" err="1">
                <a:latin typeface="Times New Roman" panose="02020603050405020304" pitchFamily="18" charset="0"/>
                <a:cs typeface="Times New Roman" panose="02020603050405020304" pitchFamily="18" charset="0"/>
              </a:rPr>
              <a:t>Mascull</a:t>
            </a:r>
            <a:r>
              <a:rPr lang="en-US" sz="2800" dirty="0">
                <a:latin typeface="Times New Roman" panose="02020603050405020304" pitchFamily="18" charset="0"/>
                <a:cs typeface="Times New Roman" panose="02020603050405020304" pitchFamily="18" charset="0"/>
              </a:rPr>
              <a:t>, Business Vocabulary in use. Elementary to </a:t>
            </a:r>
            <a:r>
              <a:rPr lang="en-US" sz="2800" dirty="0" smtClean="0">
                <a:latin typeface="Times New Roman" panose="02020603050405020304" pitchFamily="18" charset="0"/>
                <a:cs typeface="Times New Roman" panose="02020603050405020304" pitchFamily="18" charset="0"/>
              </a:rPr>
              <a:t>  pre-intermediate</a:t>
            </a:r>
            <a:r>
              <a:rPr lang="en-US" sz="2800" dirty="0">
                <a:latin typeface="Times New Roman" panose="02020603050405020304" pitchFamily="18" charset="0"/>
                <a:cs typeface="Times New Roman" panose="02020603050405020304" pitchFamily="18" charset="0"/>
              </a:rPr>
              <a:t>,  Cambridge University Press, </a:t>
            </a:r>
            <a:r>
              <a:rPr lang="en-US" sz="2800" dirty="0" smtClean="0">
                <a:latin typeface="Times New Roman" panose="02020603050405020304" pitchFamily="18" charset="0"/>
                <a:cs typeface="Times New Roman" panose="02020603050405020304" pitchFamily="18" charset="0"/>
              </a:rPr>
              <a:t>2010</a:t>
            </a: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2. </a:t>
            </a:r>
            <a:r>
              <a:rPr lang="en-US" sz="2800" dirty="0" smtClean="0">
                <a:latin typeface="Times New Roman" panose="02020603050405020304" pitchFamily="18" charset="0"/>
                <a:cs typeface="Times New Roman" panose="02020603050405020304" pitchFamily="18" charset="0"/>
              </a:rPr>
              <a:t>Irene </a:t>
            </a:r>
            <a:r>
              <a:rPr lang="en-US" sz="2800" dirty="0" err="1">
                <a:latin typeface="Times New Roman" panose="02020603050405020304" pitchFamily="18" charset="0"/>
                <a:cs typeface="Times New Roman" panose="02020603050405020304" pitchFamily="18" charset="0"/>
              </a:rPr>
              <a:t>Barrall</a:t>
            </a:r>
            <a:r>
              <a:rPr lang="en-US" sz="2800" dirty="0">
                <a:latin typeface="Times New Roman" panose="02020603050405020304" pitchFamily="18" charset="0"/>
                <a:cs typeface="Times New Roman" panose="02020603050405020304" pitchFamily="18" charset="0"/>
              </a:rPr>
              <a:t>, Nikolas </a:t>
            </a:r>
            <a:r>
              <a:rPr lang="en-US" sz="2800" dirty="0" err="1">
                <a:latin typeface="Times New Roman" panose="02020603050405020304" pitchFamily="18" charset="0"/>
                <a:cs typeface="Times New Roman" panose="02020603050405020304" pitchFamily="18" charset="0"/>
              </a:rPr>
              <a:t>Barrall</a:t>
            </a:r>
            <a:r>
              <a:rPr lang="en-US" sz="2800" dirty="0">
                <a:latin typeface="Times New Roman" panose="02020603050405020304" pitchFamily="18" charset="0"/>
                <a:cs typeface="Times New Roman" panose="02020603050405020304" pitchFamily="18" charset="0"/>
              </a:rPr>
              <a:t>, Intelligent Business. Elementary. Skills book, Pearson Longman, </a:t>
            </a:r>
            <a:r>
              <a:rPr lang="en-US" sz="2800" dirty="0" smtClean="0">
                <a:latin typeface="Times New Roman" panose="02020603050405020304" pitchFamily="18" charset="0"/>
                <a:cs typeface="Times New Roman" panose="02020603050405020304" pitchFamily="18" charset="0"/>
              </a:rPr>
              <a:t>2008</a:t>
            </a: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smtClean="0">
                <a:latin typeface="Times New Roman" panose="02020603050405020304" pitchFamily="18" charset="0"/>
                <a:cs typeface="Times New Roman" panose="02020603050405020304" pitchFamily="18" charset="0"/>
              </a:rPr>
              <a:t>3.</a:t>
            </a:r>
            <a:r>
              <a:rPr lang="en-US" sz="2800" i="1"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Christine </a:t>
            </a:r>
            <a:r>
              <a:rPr lang="en-US" sz="2800" dirty="0">
                <a:latin typeface="Times New Roman" panose="02020603050405020304" pitchFamily="18" charset="0"/>
                <a:cs typeface="Times New Roman" panose="02020603050405020304" pitchFamily="18" charset="0"/>
              </a:rPr>
              <a:t>Johnson. Intelligent Business</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Elementary.Course</a:t>
            </a:r>
            <a:r>
              <a:rPr lang="en-US" sz="2800" dirty="0" smtClean="0">
                <a:latin typeface="Times New Roman" panose="02020603050405020304" pitchFamily="18" charset="0"/>
                <a:cs typeface="Times New Roman" panose="02020603050405020304" pitchFamily="18" charset="0"/>
              </a:rPr>
              <a:t> book</a:t>
            </a:r>
            <a:r>
              <a:rPr lang="en-US" sz="2800" dirty="0">
                <a:latin typeface="Times New Roman" panose="02020603050405020304" pitchFamily="18" charset="0"/>
                <a:cs typeface="Times New Roman" panose="02020603050405020304" pitchFamily="18" charset="0"/>
              </a:rPr>
              <a:t>, Pearson Education Limited, 2010.</a:t>
            </a:r>
            <a:r>
              <a:rPr lang="ru-RU" sz="2800" dirty="0">
                <a:latin typeface="Times New Roman" panose="02020603050405020304" pitchFamily="18" charset="0"/>
                <a:cs typeface="Times New Roman" panose="02020603050405020304" pitchFamily="18" charset="0"/>
              </a:rPr>
              <a:t/>
            </a:r>
            <a:br>
              <a:rPr lang="ru-RU" sz="2800" dirty="0">
                <a:latin typeface="Times New Roman" panose="02020603050405020304" pitchFamily="18" charset="0"/>
                <a:cs typeface="Times New Roman" panose="02020603050405020304" pitchFamily="18" charset="0"/>
              </a:rPr>
            </a:br>
            <a:endParaRPr lang="ru-RU" sz="2800" dirty="0"/>
          </a:p>
        </p:txBody>
      </p:sp>
    </p:spTree>
    <p:extLst>
      <p:ext uri="{BB962C8B-B14F-4D97-AF65-F5344CB8AC3E}">
        <p14:creationId xmlns:p14="http://schemas.microsoft.com/office/powerpoint/2010/main" val="35252294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5400000">
            <a:off x="7923610" y="2691210"/>
            <a:ext cx="6858001" cy="1475581"/>
          </a:xfrm>
        </p:spPr>
        <p:txBody>
          <a:bodyPr>
            <a:normAutofit fontScale="90000"/>
          </a:bodyPr>
          <a:lstStyle/>
          <a:p>
            <a:r>
              <a:rPr lang="en-US" dirty="0" smtClean="0"/>
              <a:t>PROJECT </a:t>
            </a:r>
            <a:r>
              <a:rPr lang="en-US" dirty="0" smtClean="0">
                <a:solidFill>
                  <a:srgbClr val="FF0000"/>
                </a:solidFill>
              </a:rPr>
              <a:t>MANAJEMENT</a:t>
            </a:r>
            <a:endParaRPr lang="ru-RU" dirty="0">
              <a:solidFill>
                <a:srgbClr val="FF0000"/>
              </a:solidFill>
            </a:endParaRPr>
          </a:p>
        </p:txBody>
      </p:sp>
      <p:pic>
        <p:nvPicPr>
          <p:cNvPr id="5" name="Рисунок 4"/>
          <p:cNvPicPr>
            <a:picLocks noChangeAspect="1"/>
          </p:cNvPicPr>
          <p:nvPr/>
        </p:nvPicPr>
        <p:blipFill rotWithShape="1">
          <a:blip r:embed="rId2" cstate="print">
            <a:extLst>
              <a:ext uri="{28A0092B-C50C-407E-A947-70E740481C1C}">
                <a14:useLocalDpi xmlns:a14="http://schemas.microsoft.com/office/drawing/2010/main" val="0"/>
              </a:ext>
            </a:extLst>
          </a:blip>
          <a:srcRect l="1275" t="18" r="656" b="955"/>
          <a:stretch/>
        </p:blipFill>
        <p:spPr bwMode="auto">
          <a:xfrm>
            <a:off x="0" y="0"/>
            <a:ext cx="954169"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2789499" y="2708476"/>
            <a:ext cx="6736466" cy="646331"/>
          </a:xfrm>
          <a:prstGeom prst="rect">
            <a:avLst/>
          </a:prstGeom>
        </p:spPr>
        <p:txBody>
          <a:bodyPr wrap="square">
            <a:spAutoFit/>
          </a:bodyPr>
          <a:lstStyle/>
          <a:p>
            <a:r>
              <a:rPr lang="en-US" sz="3600" dirty="0">
                <a:latin typeface="Times New Roman" panose="02020603050405020304" pitchFamily="18" charset="0"/>
                <a:cs typeface="Times New Roman" panose="02020603050405020304" pitchFamily="18" charset="0"/>
              </a:rPr>
              <a:t>THANK YOU FOR ATTENTION.</a:t>
            </a:r>
            <a:endParaRPr lang="ru-RU" sz="3600" dirty="0"/>
          </a:p>
        </p:txBody>
      </p:sp>
    </p:spTree>
    <p:extLst>
      <p:ext uri="{BB962C8B-B14F-4D97-AF65-F5344CB8AC3E}">
        <p14:creationId xmlns:p14="http://schemas.microsoft.com/office/powerpoint/2010/main" val="2150461961"/>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545</TotalTime>
  <Words>1604</Words>
  <Application>Microsoft Office PowerPoint</Application>
  <PresentationFormat>Широкоэкранный</PresentationFormat>
  <Paragraphs>198</Paragraphs>
  <Slides>23</Slides>
  <Notes>16</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23</vt:i4>
      </vt:variant>
    </vt:vector>
  </HeadingPairs>
  <TitlesOfParts>
    <vt:vector size="29" baseType="lpstr">
      <vt:lpstr>Arial</vt:lpstr>
      <vt:lpstr>Calibri</vt:lpstr>
      <vt:lpstr>Calibri Light</vt:lpstr>
      <vt:lpstr>Times New Roman</vt:lpstr>
      <vt:lpstr>Wingdings</vt:lpstr>
      <vt:lpstr>Тема Office</vt:lpstr>
      <vt:lpstr>Презентация PowerPoint</vt:lpstr>
      <vt:lpstr>PROJECT MANAJEMENT</vt:lpstr>
      <vt:lpstr>PROJECT MANAJEMENT</vt:lpstr>
      <vt:lpstr>PROJECT MANAJEMENT</vt:lpstr>
      <vt:lpstr>PROJECT MANAJEMENT</vt:lpstr>
      <vt:lpstr>PROJECT MANAJEMENT</vt:lpstr>
      <vt:lpstr>PROJECT MANAJEMENT</vt:lpstr>
      <vt:lpstr>PROJECT MANAJEMENT</vt:lpstr>
      <vt:lpstr>PROJECT MANAJEMENT</vt:lpstr>
      <vt:lpstr>PROJECT MANAJEMENT</vt:lpstr>
      <vt:lpstr>PROJECT MANAJEMENT</vt:lpstr>
      <vt:lpstr>PROJECT MANAJEMENT</vt:lpstr>
      <vt:lpstr>PROJECT MANAJEMENT</vt:lpstr>
      <vt:lpstr>PROJECT MANAJEMENT</vt:lpstr>
      <vt:lpstr>PROJECT MANAJEMENT</vt:lpstr>
      <vt:lpstr>Max Show describes the past project. Was it successful?</vt:lpstr>
      <vt:lpstr>PROJECT MANAJEMENT</vt:lpstr>
      <vt:lpstr>PROJECT MANAJEMENT</vt:lpstr>
      <vt:lpstr>PROJECT MANAJEMENT</vt:lpstr>
      <vt:lpstr>PROJECT MANAJEMENT</vt:lpstr>
      <vt:lpstr>PROJECT MANAJEMENT</vt:lpstr>
      <vt:lpstr>PROJECT MANAJEMENT</vt:lpstr>
      <vt:lpstr>PROJECT MANAJEMENT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MANAJEMENT</dc:title>
  <dc:creator>Nasiba Valiyeva</dc:creator>
  <cp:lastModifiedBy>Nasiba Valiyeva</cp:lastModifiedBy>
  <cp:revision>74</cp:revision>
  <dcterms:created xsi:type="dcterms:W3CDTF">2021-06-09T12:20:55Z</dcterms:created>
  <dcterms:modified xsi:type="dcterms:W3CDTF">2021-12-06T11:33:21Z</dcterms:modified>
</cp:coreProperties>
</file>