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74" r:id="rId4"/>
    <p:sldId id="275" r:id="rId5"/>
    <p:sldId id="277" r:id="rId6"/>
    <p:sldId id="276" r:id="rId7"/>
    <p:sldId id="278" r:id="rId8"/>
    <p:sldId id="281" r:id="rId9"/>
    <p:sldId id="270" r:id="rId10"/>
    <p:sldId id="258" r:id="rId11"/>
    <p:sldId id="271" r:id="rId12"/>
    <p:sldId id="269" r:id="rId13"/>
    <p:sldId id="268" r:id="rId14"/>
    <p:sldId id="282" r:id="rId15"/>
    <p:sldId id="267" r:id="rId16"/>
    <p:sldId id="283" r:id="rId17"/>
    <p:sldId id="266" r:id="rId18"/>
    <p:sldId id="265" r:id="rId19"/>
    <p:sldId id="279" r:id="rId20"/>
    <p:sldId id="264" r:id="rId21"/>
    <p:sldId id="257" r:id="rId22"/>
    <p:sldId id="284"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760" autoAdjust="0"/>
  </p:normalViewPr>
  <p:slideViewPr>
    <p:cSldViewPr snapToGrid="0">
      <p:cViewPr varScale="1">
        <p:scale>
          <a:sx n="76" d="100"/>
          <a:sy n="76" d="100"/>
        </p:scale>
        <p:origin x="102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4EDDFB7-E93C-4DC8-BB8C-2BD011AD8E1A}"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3547333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EDDFB7-E93C-4DC8-BB8C-2BD011AD8E1A}"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3979443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4EDDFB7-E93C-4DC8-BB8C-2BD011AD8E1A}"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2454109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4EDDFB7-E93C-4DC8-BB8C-2BD011AD8E1A}" type="datetimeFigureOut">
              <a:rPr lang="ru-RU" smtClean="0"/>
              <a:t>06.12.2021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1660262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4EDDFB7-E93C-4DC8-BB8C-2BD011AD8E1A}" type="datetimeFigureOut">
              <a:rPr lang="ru-RU" smtClean="0"/>
              <a:t>06.12.2021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3272364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4EDDFB7-E93C-4DC8-BB8C-2BD011AD8E1A}" type="datetimeFigureOut">
              <a:rPr lang="ru-RU" smtClean="0"/>
              <a:t>06.12.2021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1904125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EDDFB7-E93C-4DC8-BB8C-2BD011AD8E1A}" type="datetimeFigureOut">
              <a:rPr lang="ru-RU" smtClean="0"/>
              <a:t>06.12.2021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3759510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EDDFB7-E93C-4DC8-BB8C-2BD011AD8E1A}" type="datetimeFigureOut">
              <a:rPr lang="ru-RU" smtClean="0"/>
              <a:t>06.12.2021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532628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EDDFB7-E93C-4DC8-BB8C-2BD011AD8E1A}" type="datetimeFigureOut">
              <a:rPr lang="ru-RU" smtClean="0"/>
              <a:t>06.12.2021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3709971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EDDFB7-E93C-4DC8-BB8C-2BD011AD8E1A}"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681302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EDDFB7-E93C-4DC8-BB8C-2BD011AD8E1A}" type="datetimeFigureOut">
              <a:rPr lang="ru-RU" smtClean="0"/>
              <a:t>06.12.2021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2F1DD8B-4981-481E-BC2C-CDB66F799434}" type="slidenum">
              <a:rPr lang="ru-RU" smtClean="0"/>
              <a:t>‹#›</a:t>
            </a:fld>
            <a:endParaRPr lang="ru-RU"/>
          </a:p>
        </p:txBody>
      </p:sp>
    </p:spTree>
    <p:extLst>
      <p:ext uri="{BB962C8B-B14F-4D97-AF65-F5344CB8AC3E}">
        <p14:creationId xmlns:p14="http://schemas.microsoft.com/office/powerpoint/2010/main" val="1812191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EDDFB7-E93C-4DC8-BB8C-2BD011AD8E1A}" type="datetimeFigureOut">
              <a:rPr lang="ru-RU" smtClean="0"/>
              <a:t>06.12.2021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F1DD8B-4981-481E-BC2C-CDB66F799434}" type="slidenum">
              <a:rPr lang="ru-RU" smtClean="0"/>
              <a:t>‹#›</a:t>
            </a:fld>
            <a:endParaRPr lang="ru-RU"/>
          </a:p>
        </p:txBody>
      </p:sp>
    </p:spTree>
    <p:extLst>
      <p:ext uri="{BB962C8B-B14F-4D97-AF65-F5344CB8AC3E}">
        <p14:creationId xmlns:p14="http://schemas.microsoft.com/office/powerpoint/2010/main" val="1944947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Salary And Benefits Words On A Matrix Or Chart Measuring Higher.. Stock  Photo, Picture And Royalty Free Image. Image 352121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434" y="1082566"/>
            <a:ext cx="11382704" cy="563156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497604" y="0"/>
            <a:ext cx="7714593" cy="1569660"/>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Business English Course </a:t>
            </a:r>
          </a:p>
          <a:p>
            <a:r>
              <a:rPr lang="en-US" sz="3200" dirty="0" smtClean="0">
                <a:latin typeface="Times New Roman" panose="02020603050405020304" pitchFamily="18" charset="0"/>
                <a:cs typeface="Times New Roman" panose="02020603050405020304" pitchFamily="18" charset="0"/>
              </a:rPr>
              <a:t>Lesson 12: Pay and benefits</a:t>
            </a:r>
          </a:p>
          <a:p>
            <a:r>
              <a:rPr lang="en-US" sz="3200" dirty="0" smtClean="0">
                <a:latin typeface="Times New Roman" panose="02020603050405020304" pitchFamily="18" charset="0"/>
                <a:cs typeface="Times New Roman" panose="02020603050405020304" pitchFamily="18" charset="0"/>
              </a:rPr>
              <a:t>Lecturer: Nasiba </a:t>
            </a:r>
            <a:r>
              <a:rPr lang="en-US" sz="3200" dirty="0" err="1" smtClean="0">
                <a:latin typeface="Times New Roman" panose="02020603050405020304" pitchFamily="18" charset="0"/>
                <a:cs typeface="Times New Roman" panose="02020603050405020304" pitchFamily="18" charset="0"/>
              </a:rPr>
              <a:t>Valieva</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2763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1769679" y="652364"/>
            <a:ext cx="7714593" cy="584775"/>
          </a:xfrm>
          <a:prstGeom prst="rect">
            <a:avLst/>
          </a:prstGeom>
          <a:noFill/>
        </p:spPr>
        <p:txBody>
          <a:bodyPr wrap="square" rtlCol="0">
            <a:spAutoFit/>
          </a:bodyPr>
          <a:lstStyle/>
          <a:p>
            <a:pPr algn="ctr"/>
            <a:r>
              <a:rPr lang="en-US" sz="3200" dirty="0" smtClean="0">
                <a:latin typeface="Times New Roman" panose="02020603050405020304" pitchFamily="18" charset="0"/>
                <a:cs typeface="Times New Roman" panose="02020603050405020304" pitchFamily="18" charset="0"/>
              </a:rPr>
              <a:t>OUTLINE</a:t>
            </a:r>
            <a:endParaRPr lang="ru-RU" sz="3200" dirty="0">
              <a:latin typeface="Times New Roman" panose="02020603050405020304" pitchFamily="18" charset="0"/>
              <a:cs typeface="Times New Roman" panose="02020603050405020304" pitchFamily="18" charset="0"/>
            </a:endParaRPr>
          </a:p>
        </p:txBody>
      </p:sp>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2" name="TextBox 1"/>
          <p:cNvSpPr txBox="1"/>
          <p:nvPr/>
        </p:nvSpPr>
        <p:spPr>
          <a:xfrm>
            <a:off x="1587500" y="1562100"/>
            <a:ext cx="7454900" cy="3939540"/>
          </a:xfrm>
          <a:prstGeom prst="rect">
            <a:avLst/>
          </a:prstGeom>
          <a:noFill/>
        </p:spPr>
        <p:txBody>
          <a:bodyPr wrap="square" rtlCol="0">
            <a:spAutoFit/>
          </a:bodyPr>
          <a:lstStyle/>
          <a:p>
            <a:pPr marL="342900" indent="-342900">
              <a:buAutoNum type="arabicPeriod"/>
            </a:pPr>
            <a:r>
              <a:rPr lang="en-US" sz="2800" dirty="0" smtClean="0">
                <a:latin typeface="Times New Roman" panose="02020603050405020304" pitchFamily="18" charset="0"/>
                <a:cs typeface="Times New Roman" panose="02020603050405020304" pitchFamily="18" charset="0"/>
              </a:rPr>
              <a:t>New words and phrases</a:t>
            </a: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Careful with money</a:t>
            </a:r>
            <a:endParaRPr lang="en-US" sz="2800" dirty="0">
              <a:latin typeface="Times New Roman" panose="02020603050405020304" pitchFamily="18" charset="0"/>
              <a:cs typeface="Times New Roman" panose="02020603050405020304" pitchFamily="18" charset="0"/>
            </a:endParaRP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Pay and benefits </a:t>
            </a: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Company banking</a:t>
            </a: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Activities </a:t>
            </a:r>
          </a:p>
          <a:p>
            <a:pPr marL="342900" indent="-342900">
              <a:buFontTx/>
              <a:buAutoNum type="arabicPeriod"/>
            </a:pPr>
            <a:r>
              <a:rPr lang="en-US" sz="2800" dirty="0" err="1" smtClean="0">
                <a:latin typeface="Times New Roman" panose="02020603050405020304" pitchFamily="18" charset="0"/>
                <a:cs typeface="Times New Roman" panose="02020603050405020304" pitchFamily="18" charset="0"/>
              </a:rPr>
              <a:t>Hometask</a:t>
            </a:r>
            <a:endParaRPr lang="en-US" sz="2800" dirty="0" smtClean="0">
              <a:latin typeface="Times New Roman" panose="02020603050405020304" pitchFamily="18" charset="0"/>
              <a:cs typeface="Times New Roman" panose="02020603050405020304" pitchFamily="18" charset="0"/>
            </a:endParaRPr>
          </a:p>
          <a:p>
            <a:pPr marL="342900" indent="-342900">
              <a:buFontTx/>
              <a:buAutoNum type="arabicPeriod"/>
            </a:pPr>
            <a:r>
              <a:rPr lang="en-US" sz="2800" dirty="0" smtClean="0">
                <a:latin typeface="Times New Roman" panose="02020603050405020304" pitchFamily="18" charset="0"/>
                <a:cs typeface="Times New Roman" panose="02020603050405020304" pitchFamily="18" charset="0"/>
              </a:rPr>
              <a:t>References</a:t>
            </a:r>
          </a:p>
          <a:p>
            <a:pPr marL="342900" indent="-342900">
              <a:buFontTx/>
              <a:buAutoNum type="arabicPeriod"/>
            </a:pPr>
            <a:endParaRPr lang="en-US" b="1" dirty="0" smtClean="0">
              <a:latin typeface="Times New Roman" panose="02020603050405020304" pitchFamily="18" charset="0"/>
              <a:cs typeface="Times New Roman" panose="02020603050405020304" pitchFamily="18" charset="0"/>
            </a:endParaRPr>
          </a:p>
          <a:p>
            <a:pPr marL="342900" indent="-342900">
              <a:buFontTx/>
              <a:buAutoNum type="arabicPeriod"/>
            </a:pPr>
            <a:endParaRPr lang="ru-RU" b="1" dirty="0">
              <a:latin typeface="Times New Roman" panose="02020603050405020304" pitchFamily="18" charset="0"/>
              <a:cs typeface="Times New Roman" panose="02020603050405020304" pitchFamily="18" charset="0"/>
            </a:endParaRPr>
          </a:p>
          <a:p>
            <a:pPr marL="342900" indent="-342900">
              <a:buAutoNum type="arabicPeriod"/>
            </a:pPr>
            <a:endParaRPr lang="ru-RU" dirty="0"/>
          </a:p>
        </p:txBody>
      </p:sp>
    </p:spTree>
    <p:extLst>
      <p:ext uri="{BB962C8B-B14F-4D97-AF65-F5344CB8AC3E}">
        <p14:creationId xmlns:p14="http://schemas.microsoft.com/office/powerpoint/2010/main" val="21812672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2" name="TextBox 1"/>
          <p:cNvSpPr txBox="1"/>
          <p:nvPr/>
        </p:nvSpPr>
        <p:spPr>
          <a:xfrm>
            <a:off x="1495972" y="1228397"/>
            <a:ext cx="8026400" cy="4401205"/>
          </a:xfrm>
          <a:prstGeom prst="rect">
            <a:avLst/>
          </a:prstGeom>
          <a:noFill/>
        </p:spPr>
        <p:txBody>
          <a:bodyPr wrap="square" rtlCol="0">
            <a:spAutoFit/>
          </a:bodyPr>
          <a:lstStyle/>
          <a:p>
            <a:r>
              <a:rPr lang="en-US" altLang="ru-RU" sz="2800" b="1" dirty="0" smtClean="0">
                <a:latin typeface="Times New Roman" panose="02020603050405020304" pitchFamily="18" charset="0"/>
                <a:cs typeface="Times New Roman" panose="02020603050405020304" pitchFamily="18" charset="0"/>
              </a:rPr>
              <a:t>equipment </a:t>
            </a:r>
            <a:r>
              <a:rPr lang="en-US" altLang="ru-RU" sz="2800" b="1" dirty="0">
                <a:latin typeface="Times New Roman" panose="02020603050405020304" pitchFamily="18" charset="0"/>
                <a:cs typeface="Times New Roman" panose="02020603050405020304" pitchFamily="18" charset="0"/>
              </a:rPr>
              <a:t>– </a:t>
            </a:r>
            <a:r>
              <a:rPr lang="en-US" altLang="ru-RU" sz="2800" dirty="0">
                <a:latin typeface="Times New Roman" panose="02020603050405020304" pitchFamily="18" charset="0"/>
                <a:cs typeface="Times New Roman" panose="02020603050405020304" pitchFamily="18" charset="0"/>
              </a:rPr>
              <a:t>the set of necessary tools, clothing, etc. for a particular purpose (for ex. </a:t>
            </a:r>
            <a:r>
              <a:rPr lang="en-US" altLang="ru-RU" sz="2800" dirty="0" err="1">
                <a:latin typeface="Times New Roman" panose="02020603050405020304" pitchFamily="18" charset="0"/>
                <a:cs typeface="Times New Roman" panose="02020603050405020304" pitchFamily="18" charset="0"/>
              </a:rPr>
              <a:t>comp.equip</a:t>
            </a:r>
            <a:r>
              <a:rPr lang="en-US" altLang="ru-RU" sz="2800" dirty="0">
                <a:latin typeface="Times New Roman" panose="02020603050405020304" pitchFamily="18" charset="0"/>
                <a:cs typeface="Times New Roman" panose="02020603050405020304" pitchFamily="18" charset="0"/>
              </a:rPr>
              <a:t>.);</a:t>
            </a:r>
            <a:r>
              <a:rPr lang="en-US" altLang="ru-RU" sz="2800" b="1" dirty="0">
                <a:latin typeface="Times New Roman" panose="02020603050405020304" pitchFamily="18" charset="0"/>
                <a:cs typeface="Times New Roman" panose="02020603050405020304" pitchFamily="18" charset="0"/>
              </a:rPr>
              <a:t/>
            </a:r>
            <a:br>
              <a:rPr lang="en-US" altLang="ru-RU" sz="2800" b="1" dirty="0">
                <a:latin typeface="Times New Roman" panose="02020603050405020304" pitchFamily="18" charset="0"/>
                <a:cs typeface="Times New Roman" panose="02020603050405020304" pitchFamily="18" charset="0"/>
              </a:rPr>
            </a:br>
            <a:r>
              <a:rPr lang="en-US" altLang="ru-RU" sz="2800" b="1" dirty="0">
                <a:latin typeface="Times New Roman" panose="02020603050405020304" pitchFamily="18" charset="0"/>
                <a:cs typeface="Times New Roman" panose="02020603050405020304" pitchFamily="18" charset="0"/>
              </a:rPr>
              <a:t>expensive – </a:t>
            </a:r>
            <a:r>
              <a:rPr lang="en-US" altLang="ru-RU" sz="2800" dirty="0">
                <a:latin typeface="Times New Roman" panose="02020603050405020304" pitchFamily="18" charset="0"/>
                <a:cs typeface="Times New Roman" panose="02020603050405020304" pitchFamily="18" charset="0"/>
              </a:rPr>
              <a:t>costing a lot of money; </a:t>
            </a:r>
            <a:br>
              <a:rPr lang="en-US" altLang="ru-RU" sz="2800" dirty="0">
                <a:latin typeface="Times New Roman" panose="02020603050405020304" pitchFamily="18" charset="0"/>
                <a:cs typeface="Times New Roman" panose="02020603050405020304" pitchFamily="18" charset="0"/>
              </a:rPr>
            </a:br>
            <a:r>
              <a:rPr lang="en-US" altLang="ru-RU" sz="2800" b="1" dirty="0">
                <a:latin typeface="Times New Roman" panose="02020603050405020304" pitchFamily="18" charset="0"/>
                <a:cs typeface="Times New Roman" panose="02020603050405020304" pitchFamily="18" charset="0"/>
              </a:rPr>
              <a:t>cost a lot – </a:t>
            </a:r>
            <a:r>
              <a:rPr lang="en-US" altLang="ru-RU" sz="2800" dirty="0">
                <a:latin typeface="Times New Roman" panose="02020603050405020304" pitchFamily="18" charset="0"/>
                <a:cs typeface="Times New Roman" panose="02020603050405020304" pitchFamily="18" charset="0"/>
              </a:rPr>
              <a:t>expensive;</a:t>
            </a:r>
            <a:r>
              <a:rPr lang="en-US" altLang="ru-RU" sz="2800" b="1" dirty="0">
                <a:latin typeface="Times New Roman" panose="02020603050405020304" pitchFamily="18" charset="0"/>
                <a:cs typeface="Times New Roman" panose="02020603050405020304" pitchFamily="18" charset="0"/>
              </a:rPr>
              <a:t/>
            </a:r>
            <a:br>
              <a:rPr lang="en-US" altLang="ru-RU" sz="2800" b="1" dirty="0">
                <a:latin typeface="Times New Roman" panose="02020603050405020304" pitchFamily="18" charset="0"/>
                <a:cs typeface="Times New Roman" panose="02020603050405020304" pitchFamily="18" charset="0"/>
              </a:rPr>
            </a:br>
            <a:r>
              <a:rPr lang="en-US" altLang="ru-RU" sz="2800" b="1" dirty="0">
                <a:latin typeface="Times New Roman" panose="02020603050405020304" pitchFamily="18" charset="0"/>
                <a:cs typeface="Times New Roman" panose="02020603050405020304" pitchFamily="18" charset="0"/>
              </a:rPr>
              <a:t>price – </a:t>
            </a:r>
            <a:r>
              <a:rPr lang="en-US" altLang="ru-RU" sz="2800" dirty="0">
                <a:latin typeface="Times New Roman" panose="02020603050405020304" pitchFamily="18" charset="0"/>
                <a:cs typeface="Times New Roman" panose="02020603050405020304" pitchFamily="18" charset="0"/>
              </a:rPr>
              <a:t>the amount of money for which something is sold;</a:t>
            </a:r>
            <a:r>
              <a:rPr lang="en-US" altLang="ru-RU" sz="2800" b="1" dirty="0">
                <a:latin typeface="Times New Roman" panose="02020603050405020304" pitchFamily="18" charset="0"/>
                <a:cs typeface="Times New Roman" panose="02020603050405020304" pitchFamily="18" charset="0"/>
              </a:rPr>
              <a:t/>
            </a:r>
            <a:br>
              <a:rPr lang="en-US" altLang="ru-RU" sz="2800" b="1" dirty="0">
                <a:latin typeface="Times New Roman" panose="02020603050405020304" pitchFamily="18" charset="0"/>
                <a:cs typeface="Times New Roman" panose="02020603050405020304" pitchFamily="18" charset="0"/>
              </a:rPr>
            </a:br>
            <a:r>
              <a:rPr lang="en-US" altLang="ru-RU" sz="2800" b="1" dirty="0">
                <a:latin typeface="Times New Roman" panose="02020603050405020304" pitchFamily="18" charset="0"/>
                <a:cs typeface="Times New Roman" panose="02020603050405020304" pitchFamily="18" charset="0"/>
              </a:rPr>
              <a:t>high – </a:t>
            </a:r>
            <a:r>
              <a:rPr lang="en-US" altLang="ru-RU" sz="2800" dirty="0">
                <a:latin typeface="Times New Roman" panose="02020603050405020304" pitchFamily="18" charset="0"/>
                <a:cs typeface="Times New Roman" panose="02020603050405020304" pitchFamily="18" charset="0"/>
              </a:rPr>
              <a:t>greater than the usual amount;</a:t>
            </a:r>
            <a:r>
              <a:rPr lang="en-US" altLang="ru-RU" sz="2800" b="1" dirty="0">
                <a:latin typeface="Times New Roman" panose="02020603050405020304" pitchFamily="18" charset="0"/>
                <a:cs typeface="Times New Roman" panose="02020603050405020304" pitchFamily="18" charset="0"/>
              </a:rPr>
              <a:t/>
            </a:r>
            <a:br>
              <a:rPr lang="en-US" altLang="ru-RU" sz="2800" b="1" dirty="0">
                <a:latin typeface="Times New Roman" panose="02020603050405020304" pitchFamily="18" charset="0"/>
                <a:cs typeface="Times New Roman" panose="02020603050405020304" pitchFamily="18" charset="0"/>
              </a:rPr>
            </a:br>
            <a:r>
              <a:rPr lang="en-US" altLang="ru-RU" sz="2800" b="1" dirty="0">
                <a:latin typeface="Times New Roman" panose="02020603050405020304" pitchFamily="18" charset="0"/>
                <a:cs typeface="Times New Roman" panose="02020603050405020304" pitchFamily="18" charset="0"/>
              </a:rPr>
              <a:t>spend – </a:t>
            </a:r>
            <a:r>
              <a:rPr lang="en-US" altLang="ru-RU" sz="2800" dirty="0">
                <a:latin typeface="Times New Roman" panose="02020603050405020304" pitchFamily="18" charset="0"/>
                <a:cs typeface="Times New Roman" panose="02020603050405020304" pitchFamily="18" charset="0"/>
              </a:rPr>
              <a:t>to give money as payment for something;</a:t>
            </a:r>
          </a:p>
          <a:p>
            <a:r>
              <a:rPr lang="en-US" altLang="ru-RU" sz="2800" b="1" dirty="0">
                <a:latin typeface="Times New Roman" panose="02020603050405020304" pitchFamily="18" charset="0"/>
                <a:cs typeface="Times New Roman" panose="02020603050405020304" pitchFamily="18" charset="0"/>
              </a:rPr>
              <a:t>afford</a:t>
            </a:r>
            <a:r>
              <a:rPr lang="en-US" altLang="ru-RU" sz="2800" dirty="0">
                <a:latin typeface="Times New Roman" panose="02020603050405020304" pitchFamily="18" charset="0"/>
                <a:cs typeface="Times New Roman" panose="02020603050405020304" pitchFamily="18" charset="0"/>
              </a:rPr>
              <a:t> – to be able to buy something because you have enough money</a:t>
            </a:r>
            <a:r>
              <a:rPr lang="en-US"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832100" y="335730"/>
            <a:ext cx="6553200"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New words and phrases</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72108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3" name="Прямоугольник 2"/>
          <p:cNvSpPr/>
          <p:nvPr/>
        </p:nvSpPr>
        <p:spPr>
          <a:xfrm>
            <a:off x="1433769" y="1510079"/>
            <a:ext cx="8597900" cy="3539430"/>
          </a:xfrm>
          <a:prstGeom prst="rect">
            <a:avLst/>
          </a:prstGeom>
        </p:spPr>
        <p:txBody>
          <a:bodyPr wrap="square">
            <a:spAutoFit/>
          </a:bodyPr>
          <a:lstStyle/>
          <a:p>
            <a:pPr algn="just"/>
            <a:r>
              <a:rPr lang="en-US" sz="2800" dirty="0" err="1">
                <a:latin typeface="Times New Roman" panose="02020603050405020304" pitchFamily="18" charset="0"/>
                <a:cs typeface="Times New Roman" panose="02020603050405020304" pitchFamily="18" charset="0"/>
              </a:rPr>
              <a:t>Maricel</a:t>
            </a:r>
            <a:r>
              <a:rPr lang="en-US" sz="2800" dirty="0">
                <a:latin typeface="Times New Roman" panose="02020603050405020304" pitchFamily="18" charset="0"/>
                <a:cs typeface="Times New Roman" panose="02020603050405020304" pitchFamily="18" charset="0"/>
              </a:rPr>
              <a:t> has a small design company ( three people) </a:t>
            </a:r>
            <a:r>
              <a:rPr lang="en-US" sz="2800" dirty="0" smtClean="0">
                <a:latin typeface="Times New Roman" panose="02020603050405020304" pitchFamily="18" charset="0"/>
                <a:cs typeface="Times New Roman" panose="02020603050405020304" pitchFamily="18" charset="0"/>
              </a:rPr>
              <a:t>in</a:t>
            </a:r>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Manila, Philippines: 'Buying </a:t>
            </a:r>
            <a:r>
              <a:rPr lang="en-US" sz="2800" b="1" dirty="0">
                <a:latin typeface="Times New Roman" panose="02020603050405020304" pitchFamily="18" charset="0"/>
                <a:cs typeface="Times New Roman" panose="02020603050405020304" pitchFamily="18" charset="0"/>
              </a:rPr>
              <a:t>equipment</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is very</a:t>
            </a:r>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expensive</a:t>
            </a:r>
            <a:r>
              <a:rPr lang="en-US" sz="2800" dirty="0">
                <a:latin typeface="Times New Roman" panose="02020603050405020304" pitchFamily="18" charset="0"/>
                <a:cs typeface="Times New Roman" panose="02020603050405020304" pitchFamily="18" charset="0"/>
              </a:rPr>
              <a:t>. For example, we need powerful computers </a:t>
            </a:r>
            <a:r>
              <a:rPr lang="en-US" sz="2800" dirty="0" smtClean="0">
                <a:latin typeface="Times New Roman" panose="02020603050405020304" pitchFamily="18" charset="0"/>
                <a:cs typeface="Times New Roman" panose="02020603050405020304" pitchFamily="18" charset="0"/>
              </a:rPr>
              <a:t>and</a:t>
            </a:r>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they </a:t>
            </a:r>
            <a:r>
              <a:rPr lang="en-US" sz="2800" b="1" dirty="0">
                <a:latin typeface="Times New Roman" panose="02020603050405020304" pitchFamily="18" charset="0"/>
                <a:cs typeface="Times New Roman" panose="02020603050405020304" pitchFamily="18" charset="0"/>
              </a:rPr>
              <a:t>cost a lot </a:t>
            </a:r>
            <a:r>
              <a:rPr lang="en-US" sz="2800" dirty="0">
                <a:latin typeface="Times New Roman" panose="02020603050405020304" pitchFamily="18" charset="0"/>
                <a:cs typeface="Times New Roman" panose="02020603050405020304" pitchFamily="18" charset="0"/>
              </a:rPr>
              <a:t>of </a:t>
            </a:r>
            <a:r>
              <a:rPr lang="en-US" sz="2800" b="1" dirty="0" smtClean="0">
                <a:latin typeface="Times New Roman" panose="02020603050405020304" pitchFamily="18" charset="0"/>
                <a:cs typeface="Times New Roman" panose="02020603050405020304" pitchFamily="18" charset="0"/>
              </a:rPr>
              <a:t>money- </a:t>
            </a:r>
            <a:r>
              <a:rPr lang="en-US" sz="2800" dirty="0" smtClean="0">
                <a:latin typeface="Times New Roman" panose="02020603050405020304" pitchFamily="18" charset="0"/>
                <a:cs typeface="Times New Roman" panose="02020603050405020304" pitchFamily="18" charset="0"/>
              </a:rPr>
              <a:t>the</a:t>
            </a:r>
            <a:r>
              <a:rPr lang="en-US" sz="2800" b="1" dirty="0" smtClean="0">
                <a:latin typeface="Times New Roman" panose="02020603050405020304" pitchFamily="18" charset="0"/>
                <a:cs typeface="Times New Roman" panose="02020603050405020304" pitchFamily="18" charset="0"/>
              </a:rPr>
              <a:t> prices </a:t>
            </a:r>
            <a:r>
              <a:rPr lang="en-US" sz="2800" dirty="0" smtClean="0">
                <a:latin typeface="Times New Roman" panose="02020603050405020304" pitchFamily="18" charset="0"/>
                <a:cs typeface="Times New Roman" panose="02020603050405020304" pitchFamily="18" charset="0"/>
              </a:rPr>
              <a:t>are</a:t>
            </a:r>
            <a:r>
              <a:rPr lang="en-US" sz="2800" b="1" dirty="0" smtClean="0">
                <a:latin typeface="Times New Roman" panose="02020603050405020304" pitchFamily="18" charset="0"/>
                <a:cs typeface="Times New Roman" panose="02020603050405020304" pitchFamily="18" charset="0"/>
              </a:rPr>
              <a:t> high</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'We </a:t>
            </a:r>
            <a:r>
              <a:rPr lang="en-US" sz="2800" dirty="0" smtClean="0">
                <a:latin typeface="Times New Roman" panose="02020603050405020304" pitchFamily="18" charset="0"/>
                <a:cs typeface="Times New Roman" panose="02020603050405020304" pitchFamily="18" charset="0"/>
              </a:rPr>
              <a:t>don't</a:t>
            </a:r>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have enough money, so we </a:t>
            </a:r>
            <a:r>
              <a:rPr lang="en-US" sz="2800" b="1" dirty="0">
                <a:latin typeface="Times New Roman" panose="02020603050405020304" pitchFamily="18" charset="0"/>
                <a:cs typeface="Times New Roman" panose="02020603050405020304" pitchFamily="18" charset="0"/>
              </a:rPr>
              <a:t>can't afford </a:t>
            </a:r>
            <a:r>
              <a:rPr lang="en-US" sz="2800" dirty="0">
                <a:latin typeface="Times New Roman" panose="02020603050405020304" pitchFamily="18" charset="0"/>
                <a:cs typeface="Times New Roman" panose="02020603050405020304" pitchFamily="18" charset="0"/>
              </a:rPr>
              <a:t>to buy new </a:t>
            </a:r>
          </a:p>
          <a:p>
            <a:pPr algn="just"/>
            <a:r>
              <a:rPr lang="en-US" sz="2800" dirty="0" smtClean="0">
                <a:latin typeface="Times New Roman" panose="02020603050405020304" pitchFamily="18" charset="0"/>
                <a:cs typeface="Times New Roman" panose="02020603050405020304" pitchFamily="18" charset="0"/>
              </a:rPr>
              <a:t>computers </a:t>
            </a:r>
            <a:r>
              <a:rPr lang="en-US" sz="2800" dirty="0">
                <a:latin typeface="Times New Roman" panose="02020603050405020304" pitchFamily="18" charset="0"/>
                <a:cs typeface="Times New Roman" panose="02020603050405020304" pitchFamily="18" charset="0"/>
              </a:rPr>
              <a:t>very often. 'We </a:t>
            </a:r>
            <a:r>
              <a:rPr lang="en-US" sz="2800" b="1" dirty="0">
                <a:latin typeface="Times New Roman" panose="02020603050405020304" pitchFamily="18" charset="0"/>
                <a:cs typeface="Times New Roman" panose="02020603050405020304" pitchFamily="18" charset="0"/>
              </a:rPr>
              <a:t>spend</a:t>
            </a:r>
            <a:r>
              <a:rPr lang="en-US" sz="2800" dirty="0">
                <a:latin typeface="Times New Roman" panose="02020603050405020304" pitchFamily="18" charset="0"/>
                <a:cs typeface="Times New Roman" panose="02020603050405020304" pitchFamily="18" charset="0"/>
              </a:rPr>
              <a:t> all the money that we </a:t>
            </a:r>
          </a:p>
          <a:p>
            <a:pPr algn="just"/>
            <a:r>
              <a:rPr lang="en-US" sz="2800" dirty="0" smtClean="0">
                <a:latin typeface="Times New Roman" panose="02020603050405020304" pitchFamily="18" charset="0"/>
                <a:cs typeface="Times New Roman" panose="02020603050405020304" pitchFamily="18" charset="0"/>
              </a:rPr>
              <a:t>make </a:t>
            </a:r>
            <a:r>
              <a:rPr lang="en-US" sz="2800" dirty="0">
                <a:latin typeface="Times New Roman" panose="02020603050405020304" pitchFamily="18" charset="0"/>
                <a:cs typeface="Times New Roman" panose="02020603050405020304" pitchFamily="18" charset="0"/>
              </a:rPr>
              <a:t>from sales paying our staff and buying equipment. </a:t>
            </a:r>
          </a:p>
          <a:p>
            <a:pPr algn="just"/>
            <a:r>
              <a:rPr lang="en-US" sz="2800" dirty="0" smtClean="0">
                <a:latin typeface="Times New Roman" panose="02020603050405020304" pitchFamily="18" charset="0"/>
                <a:cs typeface="Times New Roman" panose="02020603050405020304" pitchFamily="18" charset="0"/>
              </a:rPr>
              <a:t>It's </a:t>
            </a:r>
            <a:r>
              <a:rPr lang="en-US" sz="2800" dirty="0">
                <a:latin typeface="Times New Roman" panose="02020603050405020304" pitchFamily="18" charset="0"/>
                <a:cs typeface="Times New Roman" panose="02020603050405020304" pitchFamily="18" charset="0"/>
              </a:rPr>
              <a:t>difficult to </a:t>
            </a:r>
            <a:r>
              <a:rPr lang="en-US" sz="2800" b="1" dirty="0">
                <a:latin typeface="Times New Roman" panose="02020603050405020304" pitchFamily="18" charset="0"/>
                <a:cs typeface="Times New Roman" panose="02020603050405020304" pitchFamily="18" charset="0"/>
              </a:rPr>
              <a:t>save</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any.</a:t>
            </a:r>
            <a:endParaRPr lang="ru-RU" sz="28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3973693" y="335730"/>
            <a:ext cx="3013967"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It's so expensive</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3683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6" name="Объект 2"/>
          <p:cNvSpPr txBox="1">
            <a:spLocks/>
          </p:cNvSpPr>
          <p:nvPr/>
        </p:nvSpPr>
        <p:spPr>
          <a:xfrm>
            <a:off x="1255712" y="1113631"/>
            <a:ext cx="9069388" cy="517286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ru-RU" sz="2800" b="1" dirty="0" smtClean="0">
                <a:latin typeface="Times New Roman" panose="02020603050405020304" pitchFamily="18" charset="0"/>
                <a:cs typeface="Times New Roman" panose="02020603050405020304" pitchFamily="18" charset="0"/>
              </a:rPr>
              <a:t>careful with money – </a:t>
            </a:r>
            <a:r>
              <a:rPr lang="en-US" altLang="ru-RU" sz="2800" dirty="0" smtClean="0">
                <a:latin typeface="Times New Roman" panose="02020603050405020304" pitchFamily="18" charset="0"/>
                <a:cs typeface="Times New Roman" panose="02020603050405020304" pitchFamily="18" charset="0"/>
              </a:rPr>
              <a:t>not spending more money than you need to;</a:t>
            </a:r>
            <a:endParaRPr lang="en-US" altLang="ru-RU" sz="2800" b="1" dirty="0" smtClean="0">
              <a:latin typeface="Times New Roman" panose="02020603050405020304" pitchFamily="18" charset="0"/>
              <a:cs typeface="Times New Roman" panose="02020603050405020304" pitchFamily="18" charset="0"/>
            </a:endParaRPr>
          </a:p>
          <a:p>
            <a:pPr algn="l"/>
            <a:r>
              <a:rPr lang="en-US" altLang="ru-RU" sz="2800" b="1" dirty="0" smtClean="0">
                <a:latin typeface="Times New Roman" panose="02020603050405020304" pitchFamily="18" charset="0"/>
                <a:cs typeface="Times New Roman" panose="02020603050405020304" pitchFamily="18" charset="0"/>
              </a:rPr>
              <a:t>save – </a:t>
            </a:r>
            <a:r>
              <a:rPr lang="en-US" altLang="ru-RU" sz="2800" dirty="0" smtClean="0">
                <a:latin typeface="Times New Roman" panose="02020603050405020304" pitchFamily="18" charset="0"/>
                <a:cs typeface="Times New Roman" panose="02020603050405020304" pitchFamily="18" charset="0"/>
              </a:rPr>
              <a:t>to keep something, especially money, for use in the future;</a:t>
            </a:r>
            <a:r>
              <a:rPr lang="en-US" altLang="ru-RU" sz="2800" b="1" dirty="0" smtClean="0">
                <a:latin typeface="Times New Roman" panose="02020603050405020304" pitchFamily="18" charset="0"/>
                <a:cs typeface="Times New Roman" panose="02020603050405020304" pitchFamily="18" charset="0"/>
              </a:rPr>
              <a:t> </a:t>
            </a:r>
          </a:p>
          <a:p>
            <a:pPr algn="l"/>
            <a:r>
              <a:rPr lang="en-US" altLang="ru-RU" sz="2800" b="1" dirty="0" smtClean="0">
                <a:latin typeface="Times New Roman" panose="02020603050405020304" pitchFamily="18" charset="0"/>
                <a:cs typeface="Times New Roman" panose="02020603050405020304" pitchFamily="18" charset="0"/>
              </a:rPr>
              <a:t>reduction – </a:t>
            </a:r>
            <a:r>
              <a:rPr lang="en-US" altLang="ru-RU" sz="2800" dirty="0" smtClean="0">
                <a:latin typeface="Times New Roman" panose="02020603050405020304" pitchFamily="18" charset="0"/>
                <a:cs typeface="Times New Roman" panose="02020603050405020304" pitchFamily="18" charset="0"/>
              </a:rPr>
              <a:t>the act of making something, or of something becoming, smaller in size, amount, degree, importance;</a:t>
            </a:r>
            <a:endParaRPr lang="en-US" altLang="ru-RU" sz="2800" b="1" dirty="0" smtClean="0">
              <a:latin typeface="Times New Roman" panose="02020603050405020304" pitchFamily="18" charset="0"/>
              <a:cs typeface="Times New Roman" panose="02020603050405020304" pitchFamily="18" charset="0"/>
            </a:endParaRPr>
          </a:p>
          <a:p>
            <a:pPr algn="l"/>
            <a:r>
              <a:rPr lang="en-US" altLang="ru-RU" sz="2800" b="1" dirty="0" smtClean="0">
                <a:latin typeface="Times New Roman" panose="02020603050405020304" pitchFamily="18" charset="0"/>
                <a:cs typeface="Times New Roman" panose="02020603050405020304" pitchFamily="18" charset="0"/>
              </a:rPr>
              <a:t>discount – </a:t>
            </a:r>
            <a:r>
              <a:rPr lang="en-US" altLang="ru-RU" sz="2800" dirty="0" smtClean="0">
                <a:latin typeface="Times New Roman" panose="02020603050405020304" pitchFamily="18" charset="0"/>
                <a:cs typeface="Times New Roman" panose="02020603050405020304" pitchFamily="18" charset="0"/>
              </a:rPr>
              <a:t>a reduction in the usual price;</a:t>
            </a:r>
            <a:endParaRPr lang="en-US" altLang="ru-RU" sz="2800" b="1" dirty="0" smtClean="0">
              <a:latin typeface="Times New Roman" panose="02020603050405020304" pitchFamily="18" charset="0"/>
              <a:cs typeface="Times New Roman" panose="02020603050405020304" pitchFamily="18" charset="0"/>
            </a:endParaRPr>
          </a:p>
          <a:p>
            <a:pPr algn="l"/>
            <a:r>
              <a:rPr lang="en-US" altLang="ru-RU" sz="2800" b="1" dirty="0" smtClean="0">
                <a:latin typeface="Times New Roman" panose="02020603050405020304" pitchFamily="18" charset="0"/>
                <a:cs typeface="Times New Roman" panose="02020603050405020304" pitchFamily="18" charset="0"/>
              </a:rPr>
              <a:t>waste – </a:t>
            </a:r>
            <a:r>
              <a:rPr lang="en-US" altLang="ru-RU" sz="2800" dirty="0" smtClean="0">
                <a:latin typeface="Times New Roman" panose="02020603050405020304" pitchFamily="18" charset="0"/>
                <a:cs typeface="Times New Roman" panose="02020603050405020304" pitchFamily="18" charset="0"/>
              </a:rPr>
              <a:t>to use too much of something or use something badly when there is a limited amount of it.</a:t>
            </a:r>
            <a:endParaRPr lang="ru-RU" altLang="ru-RU" b="1" dirty="0" smtClean="0">
              <a:solidFill>
                <a:srgbClr val="0B375A"/>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3175000" y="215900"/>
            <a:ext cx="6553200"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New words and phrases</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701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2" name="Прямоугольник 1"/>
          <p:cNvSpPr/>
          <p:nvPr/>
        </p:nvSpPr>
        <p:spPr>
          <a:xfrm>
            <a:off x="1155700" y="965200"/>
            <a:ext cx="8978900" cy="5262979"/>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Careful with money</a:t>
            </a:r>
          </a:p>
          <a:p>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Maricel</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is talking to a friend, Rey</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Maricel</a:t>
            </a:r>
            <a:r>
              <a:rPr lang="en-US" sz="2800" dirty="0">
                <a:latin typeface="Times New Roman" panose="02020603050405020304" pitchFamily="18" charset="0"/>
                <a:cs typeface="Times New Roman" panose="02020603050405020304" pitchFamily="18" charset="0"/>
              </a:rPr>
              <a:t>: I What's it like in your company? Are you </a:t>
            </a:r>
            <a:r>
              <a:rPr lang="en-US" sz="2800" b="1" dirty="0">
                <a:latin typeface="Times New Roman" panose="02020603050405020304" pitchFamily="18" charset="0"/>
                <a:cs typeface="Times New Roman" panose="02020603050405020304" pitchFamily="18" charset="0"/>
              </a:rPr>
              <a:t>careful with money</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Rey</a:t>
            </a:r>
            <a:r>
              <a:rPr lang="en-US" sz="2800" dirty="0">
                <a:latin typeface="Times New Roman" panose="02020603050405020304" pitchFamily="18" charset="0"/>
                <a:cs typeface="Times New Roman" panose="02020603050405020304" pitchFamily="18" charset="0"/>
              </a:rPr>
              <a:t>: Yes, we are. We try not to spend too much. </a:t>
            </a:r>
            <a:endParaRPr lang="en-US" sz="2800"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Maricel</a:t>
            </a:r>
            <a:r>
              <a:rPr lang="en-US" sz="2800" dirty="0" smtClean="0">
                <a:latin typeface="Times New Roman" panose="02020603050405020304" pitchFamily="18" charset="0"/>
                <a:cs typeface="Times New Roman" panose="02020603050405020304" pitchFamily="18" charset="0"/>
              </a:rPr>
              <a:t>: How </a:t>
            </a:r>
            <a:r>
              <a:rPr lang="en-US" sz="2800" dirty="0">
                <a:latin typeface="Times New Roman" panose="02020603050405020304" pitchFamily="18" charset="0"/>
                <a:cs typeface="Times New Roman" panose="02020603050405020304" pitchFamily="18" charset="0"/>
              </a:rPr>
              <a:t>do you try to </a:t>
            </a:r>
            <a:r>
              <a:rPr lang="en-US" sz="2800" b="1" dirty="0">
                <a:latin typeface="Times New Roman" panose="02020603050405020304" pitchFamily="18" charset="0"/>
                <a:cs typeface="Times New Roman" panose="02020603050405020304" pitchFamily="18" charset="0"/>
              </a:rPr>
              <a:t>save money</a:t>
            </a:r>
            <a:r>
              <a:rPr lang="en-US" sz="2800" dirty="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Rey: </a:t>
            </a:r>
            <a:r>
              <a:rPr lang="en-US" sz="2800" dirty="0" smtClean="0">
                <a:latin typeface="Times New Roman" panose="02020603050405020304" pitchFamily="18" charset="0"/>
                <a:cs typeface="Times New Roman" panose="02020603050405020304" pitchFamily="18" charset="0"/>
              </a:rPr>
              <a:t>We </a:t>
            </a:r>
            <a:r>
              <a:rPr lang="en-US" sz="2800" dirty="0">
                <a:latin typeface="Times New Roman" panose="02020603050405020304" pitchFamily="18" charset="0"/>
                <a:cs typeface="Times New Roman" panose="02020603050405020304" pitchFamily="18" charset="0"/>
              </a:rPr>
              <a:t>don't have more employees than we need, and we buy things when there are </a:t>
            </a:r>
            <a:r>
              <a:rPr lang="en-US" sz="2800" b="1" dirty="0">
                <a:latin typeface="Times New Roman" panose="02020603050405020304" pitchFamily="18" charset="0"/>
                <a:cs typeface="Times New Roman" panose="02020603050405020304" pitchFamily="18" charset="0"/>
              </a:rPr>
              <a:t>reductions</a:t>
            </a:r>
            <a:r>
              <a:rPr lang="en-US" sz="2800" dirty="0">
                <a:latin typeface="Times New Roman" panose="02020603050405020304" pitchFamily="18" charset="0"/>
                <a:cs typeface="Times New Roman" panose="02020603050405020304" pitchFamily="18" charset="0"/>
              </a:rPr>
              <a:t> and </a:t>
            </a:r>
            <a:r>
              <a:rPr lang="en-US" sz="2800" b="1" dirty="0">
                <a:latin typeface="Times New Roman" panose="02020603050405020304" pitchFamily="18" charset="0"/>
                <a:cs typeface="Times New Roman" panose="02020603050405020304" pitchFamily="18" charset="0"/>
              </a:rPr>
              <a:t>discounts</a:t>
            </a:r>
            <a:r>
              <a:rPr lang="en-US" sz="2800" dirty="0">
                <a:latin typeface="Times New Roman" panose="02020603050405020304" pitchFamily="18" charset="0"/>
                <a:cs typeface="Times New Roman" panose="02020603050405020304" pitchFamily="18" charset="0"/>
              </a:rPr>
              <a:t> - lower prices than usual. We try not to </a:t>
            </a:r>
            <a:r>
              <a:rPr lang="en-US" sz="2800" b="1" dirty="0">
                <a:latin typeface="Times New Roman" panose="02020603050405020304" pitchFamily="18" charset="0"/>
                <a:cs typeface="Times New Roman" panose="02020603050405020304" pitchFamily="18" charset="0"/>
              </a:rPr>
              <a:t>waste</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money</a:t>
            </a:r>
            <a:r>
              <a:rPr lang="en-US" sz="2800" dirty="0">
                <a:latin typeface="Times New Roman" panose="02020603050405020304" pitchFamily="18" charset="0"/>
                <a:cs typeface="Times New Roman" panose="02020603050405020304" pitchFamily="18" charset="0"/>
              </a:rPr>
              <a:t> by buying things that we don't need.</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33566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3" name="Прямоугольник 2"/>
          <p:cNvSpPr/>
          <p:nvPr/>
        </p:nvSpPr>
        <p:spPr>
          <a:xfrm>
            <a:off x="927100" y="1724154"/>
            <a:ext cx="9182100" cy="3970318"/>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rent</a:t>
            </a:r>
            <a:r>
              <a:rPr lang="en-US" sz="2800" dirty="0" smtClean="0">
                <a:latin typeface="Times New Roman" panose="02020603050405020304" pitchFamily="18" charset="0"/>
                <a:cs typeface="Times New Roman" panose="02020603050405020304" pitchFamily="18" charset="0"/>
              </a:rPr>
              <a:t> - </a:t>
            </a:r>
            <a:r>
              <a:rPr lang="en-US" sz="2800" dirty="0">
                <a:latin typeface="Times New Roman" panose="02020603050405020304" pitchFamily="18" charset="0"/>
                <a:cs typeface="Times New Roman" panose="02020603050405020304" pitchFamily="18" charset="0"/>
              </a:rPr>
              <a:t>pay money to use a building that someone else </a:t>
            </a:r>
            <a:r>
              <a:rPr lang="en-US" sz="2800" dirty="0" smtClean="0">
                <a:latin typeface="Times New Roman" panose="02020603050405020304" pitchFamily="18" charset="0"/>
                <a:cs typeface="Times New Roman" panose="02020603050405020304" pitchFamily="18" charset="0"/>
              </a:rPr>
              <a:t>owns</a:t>
            </a:r>
          </a:p>
          <a:p>
            <a:endParaRPr lang="en-US" sz="2800"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borrowed – </a:t>
            </a:r>
            <a:r>
              <a:rPr lang="en-US" sz="2800" dirty="0" smtClean="0">
                <a:latin typeface="Times New Roman" panose="02020603050405020304" pitchFamily="18" charset="0"/>
                <a:cs typeface="Times New Roman" panose="02020603050405020304" pitchFamily="18" charset="0"/>
              </a:rPr>
              <a:t>take money from </a:t>
            </a:r>
            <a:r>
              <a:rPr lang="en-US" sz="2800" dirty="0">
                <a:latin typeface="Times New Roman" panose="02020603050405020304" pitchFamily="18" charset="0"/>
                <a:cs typeface="Times New Roman" panose="02020603050405020304" pitchFamily="18" charset="0"/>
              </a:rPr>
              <a:t>the </a:t>
            </a:r>
            <a:r>
              <a:rPr lang="en-US" sz="2800" dirty="0" smtClean="0">
                <a:latin typeface="Times New Roman" panose="02020603050405020304" pitchFamily="18" charset="0"/>
                <a:cs typeface="Times New Roman" panose="02020603050405020304" pitchFamily="18" charset="0"/>
              </a:rPr>
              <a:t>bank </a:t>
            </a:r>
          </a:p>
          <a:p>
            <a:endParaRPr lang="en-US" sz="2800"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repay</a:t>
            </a:r>
            <a:r>
              <a:rPr lang="en-US" sz="2800" dirty="0" smtClean="0">
                <a:latin typeface="Times New Roman" panose="02020603050405020304" pitchFamily="18" charset="0"/>
                <a:cs typeface="Times New Roman" panose="02020603050405020304" pitchFamily="18" charset="0"/>
              </a:rPr>
              <a:t> – give back money payed for something</a:t>
            </a:r>
          </a:p>
          <a:p>
            <a:endParaRPr lang="en-US" sz="2800"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loan – </a:t>
            </a:r>
            <a:r>
              <a:rPr lang="en-US" sz="2800" dirty="0" smtClean="0">
                <a:latin typeface="Times New Roman" panose="02020603050405020304" pitchFamily="18" charset="0"/>
                <a:cs typeface="Times New Roman" panose="02020603050405020304" pitchFamily="18" charset="0"/>
              </a:rPr>
              <a:t>a sum of money for temporary use </a:t>
            </a:r>
          </a:p>
          <a:p>
            <a:endParaRPr lang="en-US" sz="2800"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lend </a:t>
            </a:r>
            <a:r>
              <a:rPr lang="en-US" sz="2800" dirty="0" smtClean="0">
                <a:latin typeface="Times New Roman" panose="02020603050405020304" pitchFamily="18" charset="0"/>
                <a:cs typeface="Times New Roman" panose="02020603050405020304" pitchFamily="18" charset="0"/>
              </a:rPr>
              <a:t>(lent)- give money on the condition to have it back again </a:t>
            </a:r>
            <a:endParaRPr lang="ru-RU" sz="28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247900" y="520700"/>
            <a:ext cx="6553200"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New words and phrases</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0672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3" name="Прямоугольник 2"/>
          <p:cNvSpPr/>
          <p:nvPr/>
        </p:nvSpPr>
        <p:spPr>
          <a:xfrm>
            <a:off x="1295400" y="873254"/>
            <a:ext cx="8077200" cy="4401205"/>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Loans </a:t>
            </a:r>
            <a:endParaRPr lang="en-US" sz="2800" b="1"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Maricel</a:t>
            </a:r>
            <a:r>
              <a:rPr lang="en-US" sz="2800" dirty="0">
                <a:latin typeface="Times New Roman" panose="02020603050405020304" pitchFamily="18" charset="0"/>
                <a:cs typeface="Times New Roman" panose="02020603050405020304" pitchFamily="18" charset="0"/>
              </a:rPr>
              <a:t>: Do you </a:t>
            </a:r>
            <a:r>
              <a:rPr lang="en-US" sz="2800" b="1" dirty="0">
                <a:latin typeface="Times New Roman" panose="02020603050405020304" pitchFamily="18" charset="0"/>
                <a:cs typeface="Times New Roman" panose="02020603050405020304" pitchFamily="18" charset="0"/>
              </a:rPr>
              <a:t>rent</a:t>
            </a:r>
            <a:r>
              <a:rPr lang="en-US" sz="2800" dirty="0">
                <a:latin typeface="Times New Roman" panose="02020603050405020304" pitchFamily="18" charset="0"/>
                <a:cs typeface="Times New Roman" panose="02020603050405020304" pitchFamily="18" charset="0"/>
              </a:rPr>
              <a:t> your offices - pay money to use a building that someone else owns - or are you buying them?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Rey</a:t>
            </a:r>
            <a:r>
              <a:rPr lang="en-US" sz="2800" dirty="0">
                <a:latin typeface="Times New Roman" panose="02020603050405020304" pitchFamily="18" charset="0"/>
                <a:cs typeface="Times New Roman" panose="02020603050405020304" pitchFamily="18" charset="0"/>
              </a:rPr>
              <a:t>: · We're buying them. We </a:t>
            </a:r>
            <a:r>
              <a:rPr lang="en-US" sz="2800" b="1" dirty="0">
                <a:latin typeface="Times New Roman" panose="02020603050405020304" pitchFamily="18" charset="0"/>
                <a:cs typeface="Times New Roman" panose="02020603050405020304" pitchFamily="18" charset="0"/>
              </a:rPr>
              <a:t>borrowed </a:t>
            </a:r>
            <a:r>
              <a:rPr lang="en-US" sz="2800" dirty="0">
                <a:latin typeface="Times New Roman" panose="02020603050405020304" pitchFamily="18" charset="0"/>
                <a:cs typeface="Times New Roman" panose="02020603050405020304" pitchFamily="18" charset="0"/>
              </a:rPr>
              <a:t>20 million pesos from the bank, but it's difficult to </a:t>
            </a:r>
            <a:r>
              <a:rPr lang="en-US" sz="2800" b="1" dirty="0">
                <a:latin typeface="Times New Roman" panose="02020603050405020304" pitchFamily="18" charset="0"/>
                <a:cs typeface="Times New Roman" panose="02020603050405020304" pitchFamily="18" charset="0"/>
              </a:rPr>
              <a:t>repay</a:t>
            </a:r>
            <a:r>
              <a:rPr lang="en-US" sz="2800" dirty="0">
                <a:latin typeface="Times New Roman" panose="02020603050405020304" pitchFamily="18" charset="0"/>
                <a:cs typeface="Times New Roman" panose="02020603050405020304" pitchFamily="18" charset="0"/>
              </a:rPr>
              <a:t> the loan. What about you</a:t>
            </a:r>
            <a:r>
              <a:rPr lang="en-US" sz="2800"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Maricel</a:t>
            </a:r>
            <a:r>
              <a:rPr lang="en-US" sz="2800" dirty="0">
                <a:latin typeface="Times New Roman" panose="02020603050405020304" pitchFamily="18" charset="0"/>
                <a:cs typeface="Times New Roman" panose="02020603050405020304" pitchFamily="18" charset="0"/>
              </a:rPr>
              <a:t>: The </a:t>
            </a:r>
            <a:r>
              <a:rPr lang="en-US" sz="2800" dirty="0" smtClean="0">
                <a:latin typeface="Times New Roman" panose="02020603050405020304" pitchFamily="18" charset="0"/>
                <a:cs typeface="Times New Roman" panose="02020603050405020304" pitchFamily="18" charset="0"/>
              </a:rPr>
              <a:t>bank </a:t>
            </a:r>
            <a:r>
              <a:rPr lang="en-US" sz="2800" b="1" dirty="0" smtClean="0">
                <a:latin typeface="Times New Roman" panose="02020603050405020304" pitchFamily="18" charset="0"/>
                <a:cs typeface="Times New Roman" panose="02020603050405020304" pitchFamily="18" charset="0"/>
              </a:rPr>
              <a:t>lent</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us 30 million pesos and we have to pay back around 100,000 pesos per month.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2635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78815" y="1047889"/>
            <a:ext cx="6367380" cy="5262979"/>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Job advertisement-</a:t>
            </a:r>
            <a:r>
              <a:rPr lang="en-US" sz="2400" dirty="0">
                <a:latin typeface="Times New Roman" panose="02020603050405020304" pitchFamily="18" charset="0"/>
                <a:cs typeface="Times New Roman" panose="02020603050405020304" pitchFamily="18" charset="0"/>
              </a:rPr>
              <a:t>information about vacant jobs</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Staff- </a:t>
            </a:r>
            <a:r>
              <a:rPr lang="en-US" sz="2400" dirty="0">
                <a:latin typeface="Times New Roman" panose="02020603050405020304" pitchFamily="18" charset="0"/>
                <a:cs typeface="Times New Roman" panose="02020603050405020304" pitchFamily="18" charset="0"/>
              </a:rPr>
              <a:t>the people who work for a company</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Wages-</a:t>
            </a:r>
            <a:r>
              <a:rPr lang="en-US" sz="2400" dirty="0">
                <a:latin typeface="Times New Roman" panose="02020603050405020304" pitchFamily="18" charset="0"/>
                <a:cs typeface="Times New Roman" panose="02020603050405020304" pitchFamily="18" charset="0"/>
              </a:rPr>
              <a:t>the  money you get if you are paid every week.</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Basic pay-</a:t>
            </a:r>
            <a:r>
              <a:rPr lang="en-US" sz="2400" dirty="0" smtClean="0">
                <a:latin typeface="Times New Roman" panose="02020603050405020304" pitchFamily="18" charset="0"/>
                <a:cs typeface="Times New Roman" panose="02020603050405020304" pitchFamily="18" charset="0"/>
              </a:rPr>
              <a:t>money </a:t>
            </a:r>
            <a:r>
              <a:rPr lang="en-US" sz="2400" dirty="0">
                <a:latin typeface="Times New Roman" panose="02020603050405020304" pitchFamily="18" charset="0"/>
                <a:cs typeface="Times New Roman" panose="02020603050405020304" pitchFamily="18" charset="0"/>
              </a:rPr>
              <a:t>you get for working the normal week</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Earn-</a:t>
            </a:r>
            <a:r>
              <a:rPr lang="en-US" sz="2400" dirty="0">
                <a:latin typeface="Times New Roman" panose="02020603050405020304" pitchFamily="18" charset="0"/>
                <a:cs typeface="Times New Roman" panose="02020603050405020304" pitchFamily="18" charset="0"/>
              </a:rPr>
              <a:t>get paid for the work</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Overtime- </a:t>
            </a:r>
            <a:r>
              <a:rPr lang="en-US" sz="2400" dirty="0">
                <a:latin typeface="Times New Roman" panose="02020603050405020304" pitchFamily="18" charset="0"/>
                <a:cs typeface="Times New Roman" panose="02020603050405020304" pitchFamily="18" charset="0"/>
              </a:rPr>
              <a:t>working more than the normal week</a:t>
            </a:r>
            <a:endParaRPr lang="ru-RU" sz="2400" dirty="0">
              <a:latin typeface="Times New Roman" panose="02020603050405020304" pitchFamily="18" charset="0"/>
              <a:cs typeface="Times New Roman" panose="02020603050405020304" pitchFamily="18" charset="0"/>
            </a:endParaRPr>
          </a:p>
          <a:p>
            <a:endParaRPr lang="ru-RU" sz="2400" b="1" dirty="0">
              <a:latin typeface="Times New Roman" panose="02020603050405020304" pitchFamily="18" charset="0"/>
              <a:cs typeface="Times New Roman" panose="02020603050405020304" pitchFamily="18" charset="0"/>
            </a:endParaRPr>
          </a:p>
        </p:txBody>
      </p:sp>
      <p:sp>
        <p:nvSpPr>
          <p:cNvPr id="7" name="TextBox 6"/>
          <p:cNvSpPr txBox="1"/>
          <p:nvPr/>
        </p:nvSpPr>
        <p:spPr>
          <a:xfrm>
            <a:off x="3013307" y="0"/>
            <a:ext cx="6625993"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New words and expressions</a:t>
            </a:r>
            <a:endParaRPr lang="ru-RU" sz="32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525560" y="958989"/>
            <a:ext cx="3218974" cy="1200329"/>
          </a:xfrm>
          <a:prstGeom prst="rect">
            <a:avLst/>
          </a:prstGeom>
          <a:noFill/>
        </p:spPr>
        <p:txBody>
          <a:bodyPr wrap="square" rtlCol="0">
            <a:spAutoFit/>
          </a:bodyPr>
          <a:lstStyle/>
          <a:p>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3"/>
          <a:stretch>
            <a:fillRect/>
          </a:stretch>
        </p:blipFill>
        <p:spPr>
          <a:xfrm>
            <a:off x="7130352" y="509130"/>
            <a:ext cx="3929675" cy="6340496"/>
          </a:xfrm>
          <a:prstGeom prst="rect">
            <a:avLst/>
          </a:prstGeom>
        </p:spPr>
      </p:pic>
      <p:pic>
        <p:nvPicPr>
          <p:cNvPr id="10" name="Рисунок 9" descr="Start from the basics: make your &lt;strong&gt;Payroll&lt;/strong&gt; &lt;strong&gt;Work&lt;/strong&gt; | A post by ..."/>
          <p:cNvPicPr>
            <a:picLocks noChangeAspect="1"/>
          </p:cNvPicPr>
          <p:nvPr/>
        </p:nvPicPr>
        <p:blipFill rotWithShape="1">
          <a:blip r:embed="rId4">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Tree>
    <p:extLst>
      <p:ext uri="{BB962C8B-B14F-4D97-AF65-F5344CB8AC3E}">
        <p14:creationId xmlns:p14="http://schemas.microsoft.com/office/powerpoint/2010/main" val="19494391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Рисунок 2"/>
          <p:cNvPicPr>
            <a:picLocks noChangeAspect="1"/>
          </p:cNvPicPr>
          <p:nvPr/>
        </p:nvPicPr>
        <p:blipFill rotWithShape="1">
          <a:blip r:embed="rId3"/>
          <a:srcRect t="48894"/>
          <a:stretch/>
        </p:blipFill>
        <p:spPr>
          <a:xfrm>
            <a:off x="6087171" y="1301750"/>
            <a:ext cx="4734315" cy="4254500"/>
          </a:xfrm>
          <a:prstGeom prst="rect">
            <a:avLst/>
          </a:prstGeom>
        </p:spPr>
      </p:pic>
      <p:sp>
        <p:nvSpPr>
          <p:cNvPr id="2" name="TextBox 1"/>
          <p:cNvSpPr txBox="1"/>
          <p:nvPr/>
        </p:nvSpPr>
        <p:spPr>
          <a:xfrm>
            <a:off x="174051" y="894530"/>
            <a:ext cx="5913120" cy="4832092"/>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Wages</a:t>
            </a:r>
            <a:r>
              <a:rPr lang="en-US" sz="2800" dirty="0" smtClean="0">
                <a:latin typeface="Times New Roman" panose="02020603050405020304" pitchFamily="18" charset="0"/>
                <a:cs typeface="Times New Roman" panose="02020603050405020304" pitchFamily="18" charset="0"/>
              </a:rPr>
              <a:t> </a:t>
            </a:r>
          </a:p>
          <a:p>
            <a:endParaRPr lang="en-US" sz="2800" dirty="0" smtClean="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This is a </a:t>
            </a:r>
            <a:r>
              <a:rPr lang="en-US" sz="2800" b="1" dirty="0">
                <a:latin typeface="Times New Roman" panose="02020603050405020304" pitchFamily="18" charset="0"/>
                <a:cs typeface="Times New Roman" panose="02020603050405020304" pitchFamily="18" charset="0"/>
              </a:rPr>
              <a:t>job advertisement </a:t>
            </a:r>
            <a:r>
              <a:rPr lang="en-US" sz="2800" dirty="0">
                <a:latin typeface="Times New Roman" panose="02020603050405020304" pitchFamily="18" charset="0"/>
                <a:cs typeface="Times New Roman" panose="02020603050405020304" pitchFamily="18" charset="0"/>
              </a:rPr>
              <a:t>for </a:t>
            </a:r>
            <a:r>
              <a:rPr lang="en-US" sz="2800" dirty="0" err="1">
                <a:latin typeface="Times New Roman" panose="02020603050405020304" pitchFamily="18" charset="0"/>
                <a:cs typeface="Times New Roman" panose="02020603050405020304" pitchFamily="18" charset="0"/>
              </a:rPr>
              <a:t>Homegoods</a:t>
            </a:r>
            <a:r>
              <a:rPr lang="en-US" sz="2800" dirty="0">
                <a:latin typeface="Times New Roman" panose="02020603050405020304" pitchFamily="18" charset="0"/>
                <a:cs typeface="Times New Roman" panose="02020603050405020304" pitchFamily="18" charset="0"/>
              </a:rPr>
              <a:t> Stores. They are looking for new </a:t>
            </a:r>
            <a:r>
              <a:rPr lang="en-US" sz="2800" b="1" dirty="0" smtClean="0">
                <a:latin typeface="Times New Roman" panose="02020603050405020304" pitchFamily="18" charset="0"/>
                <a:cs typeface="Times New Roman" panose="02020603050405020304" pitchFamily="18" charset="0"/>
              </a:rPr>
              <a:t>staff.</a:t>
            </a:r>
            <a:r>
              <a:rPr lang="en-US" sz="2800" dirty="0" smtClean="0">
                <a:latin typeface="Times New Roman" panose="02020603050405020304" pitchFamily="18" charset="0"/>
                <a:cs typeface="Times New Roman" panose="02020603050405020304" pitchFamily="18" charset="0"/>
              </a:rPr>
              <a:t> The </a:t>
            </a:r>
            <a:r>
              <a:rPr lang="en-US" sz="2800" dirty="0">
                <a:latin typeface="Times New Roman" panose="02020603050405020304" pitchFamily="18" charset="0"/>
                <a:cs typeface="Times New Roman" panose="02020603050405020304" pitchFamily="18" charset="0"/>
              </a:rPr>
              <a:t>job advertisement tells you the </a:t>
            </a:r>
            <a:r>
              <a:rPr lang="en-US" sz="2800" b="1" dirty="0" smtClean="0">
                <a:latin typeface="Times New Roman" panose="02020603050405020304" pitchFamily="18" charset="0"/>
                <a:cs typeface="Times New Roman" panose="02020603050405020304" pitchFamily="18" charset="0"/>
              </a:rPr>
              <a:t>wages</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 tells you the basic pay you will </a:t>
            </a:r>
            <a:r>
              <a:rPr lang="en-US" sz="2800" b="1" dirty="0" smtClean="0">
                <a:latin typeface="Times New Roman" panose="02020603050405020304" pitchFamily="18" charset="0"/>
                <a:cs typeface="Times New Roman" panose="02020603050405020304" pitchFamily="18" charset="0"/>
              </a:rPr>
              <a:t>earn</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this job, the normal week is 35 hours. The advertisement also tells you how much money staff are paid for overtime - working more than the normal week. </a:t>
            </a:r>
            <a:endParaRPr lang="ru-RU" sz="2800" dirty="0">
              <a:latin typeface="Times New Roman" panose="02020603050405020304" pitchFamily="18" charset="0"/>
              <a:cs typeface="Times New Roman" panose="02020603050405020304" pitchFamily="18" charset="0"/>
            </a:endParaRPr>
          </a:p>
        </p:txBody>
      </p:sp>
      <p:pic>
        <p:nvPicPr>
          <p:cNvPr id="6" name="Рисунок 5" descr="Start from the basics: make your &lt;strong&gt;Payroll&lt;/strong&gt; &lt;strong&gt;Work&lt;/strong&gt; | A post by ..."/>
          <p:cNvPicPr>
            <a:picLocks noChangeAspect="1"/>
          </p:cNvPicPr>
          <p:nvPr/>
        </p:nvPicPr>
        <p:blipFill rotWithShape="1">
          <a:blip r:embed="rId4">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Tree>
    <p:extLst>
      <p:ext uri="{BB962C8B-B14F-4D97-AF65-F5344CB8AC3E}">
        <p14:creationId xmlns:p14="http://schemas.microsoft.com/office/powerpoint/2010/main" val="14152048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243840" y="1240582"/>
            <a:ext cx="10170160" cy="4893647"/>
          </a:xfrm>
          <a:prstGeom prst="rect">
            <a:avLst/>
          </a:prstGeom>
        </p:spPr>
        <p:txBody>
          <a:bodyPr wrap="square">
            <a:spAutoFit/>
          </a:bodyPr>
          <a:lstStyle/>
          <a:p>
            <a:r>
              <a:rPr lang="en-US" sz="2400" b="1" dirty="0" smtClean="0">
                <a:latin typeface="Times New Roman" panose="02020603050405020304" pitchFamily="18" charset="0"/>
                <a:cs typeface="Times New Roman" panose="02020603050405020304" pitchFamily="18" charset="0"/>
              </a:rPr>
              <a:t>salary </a:t>
            </a:r>
            <a:r>
              <a:rPr lang="en-US" sz="2400" dirty="0" smtClean="0">
                <a:latin typeface="Times New Roman" panose="02020603050405020304" pitchFamily="18" charset="0"/>
                <a:cs typeface="Times New Roman" panose="02020603050405020304" pitchFamily="18" charset="0"/>
              </a:rPr>
              <a:t>- the </a:t>
            </a:r>
            <a:r>
              <a:rPr lang="en-US" sz="2400" dirty="0">
                <a:latin typeface="Times New Roman" panose="02020603050405020304" pitchFamily="18" charset="0"/>
                <a:cs typeface="Times New Roman" panose="02020603050405020304" pitchFamily="18" charset="0"/>
              </a:rPr>
              <a:t>money you get if you are paid every </a:t>
            </a:r>
            <a:r>
              <a:rPr lang="en-US" sz="2400" dirty="0" smtClean="0">
                <a:latin typeface="Times New Roman" panose="02020603050405020304" pitchFamily="18" charset="0"/>
                <a:cs typeface="Times New Roman" panose="02020603050405020304" pitchFamily="18" charset="0"/>
              </a:rPr>
              <a:t>month</a:t>
            </a:r>
          </a:p>
          <a:p>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benefits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things you get in addition to </a:t>
            </a:r>
            <a:r>
              <a:rPr lang="en-US" sz="2400" dirty="0" smtClean="0">
                <a:latin typeface="Times New Roman" panose="02020603050405020304" pitchFamily="18" charset="0"/>
                <a:cs typeface="Times New Roman" panose="02020603050405020304" pitchFamily="18" charset="0"/>
              </a:rPr>
              <a:t>money</a:t>
            </a:r>
          </a:p>
          <a:p>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company car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car owned by the company and used by an employee for </a:t>
            </a:r>
            <a:r>
              <a:rPr lang="en-US" sz="2400" dirty="0" smtClean="0">
                <a:latin typeface="Times New Roman" panose="02020603050405020304" pitchFamily="18" charset="0"/>
                <a:cs typeface="Times New Roman" panose="02020603050405020304" pitchFamily="18" charset="0"/>
              </a:rPr>
              <a:t>work</a:t>
            </a:r>
          </a:p>
          <a:p>
            <a:r>
              <a:rPr lang="en-US" sz="2400" dirty="0" smtClean="0">
                <a:latin typeface="Times New Roman" panose="02020603050405020304" pitchFamily="18" charset="0"/>
                <a:cs typeface="Times New Roman" panose="02020603050405020304" pitchFamily="18" charset="0"/>
              </a:rPr>
              <a:t> </a:t>
            </a:r>
          </a:p>
          <a:p>
            <a:r>
              <a:rPr lang="en-US" sz="2400" b="1" dirty="0" smtClean="0">
                <a:latin typeface="Times New Roman" panose="02020603050405020304" pitchFamily="18" charset="0"/>
                <a:cs typeface="Times New Roman" panose="02020603050405020304" pitchFamily="18" charset="0"/>
              </a:rPr>
              <a:t>company pension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money you get after you stop working, for example at 60 or 65 years </a:t>
            </a:r>
            <a:r>
              <a:rPr lang="en-US" sz="2400" dirty="0" smtClean="0">
                <a:latin typeface="Times New Roman" panose="02020603050405020304" pitchFamily="18" charset="0"/>
                <a:cs typeface="Times New Roman" panose="02020603050405020304" pitchFamily="18" charset="0"/>
              </a:rPr>
              <a:t>old</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free meals </a:t>
            </a:r>
            <a:r>
              <a:rPr lang="en-US" sz="2400" b="1"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meals you don't pay </a:t>
            </a:r>
            <a:r>
              <a:rPr lang="en-US" sz="2400" dirty="0" smtClean="0">
                <a:latin typeface="Times New Roman" panose="02020603050405020304" pitchFamily="18" charset="0"/>
                <a:cs typeface="Times New Roman" panose="02020603050405020304" pitchFamily="18" charset="0"/>
              </a:rPr>
              <a:t>for</a:t>
            </a:r>
          </a:p>
          <a:p>
            <a:r>
              <a:rPr lang="en-US" sz="2400" dirty="0" smtClean="0">
                <a:latin typeface="Times New Roman" panose="02020603050405020304" pitchFamily="18" charset="0"/>
                <a:cs typeface="Times New Roman" panose="02020603050405020304" pitchFamily="18" charset="0"/>
              </a:rPr>
              <a:t> </a:t>
            </a:r>
          </a:p>
          <a:p>
            <a:r>
              <a:rPr lang="en-US" sz="2400" b="1" dirty="0" smtClean="0">
                <a:latin typeface="Times New Roman" panose="02020603050405020304" pitchFamily="18" charset="0"/>
                <a:cs typeface="Times New Roman" panose="02020603050405020304" pitchFamily="18" charset="0"/>
              </a:rPr>
              <a:t>working hours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times in the week when an employee does the job or is at </a:t>
            </a:r>
            <a:r>
              <a:rPr lang="en-US" sz="2400" dirty="0" smtClean="0">
                <a:latin typeface="Times New Roman" panose="02020603050405020304" pitchFamily="18" charset="0"/>
                <a:cs typeface="Times New Roman" panose="02020603050405020304" pitchFamily="18" charset="0"/>
              </a:rPr>
              <a:t>work </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255910" y="335730"/>
            <a:ext cx="5002267"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New words and expressions</a:t>
            </a:r>
            <a:endParaRPr lang="ru-RU" sz="3200" b="1" dirty="0">
              <a:latin typeface="Times New Roman" panose="02020603050405020304" pitchFamily="18" charset="0"/>
              <a:cs typeface="Times New Roman" panose="02020603050405020304" pitchFamily="18" charset="0"/>
            </a:endParaRPr>
          </a:p>
        </p:txBody>
      </p:sp>
      <p:pic>
        <p:nvPicPr>
          <p:cNvPr id="7" name="Рисунок 6"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Tree>
    <p:extLst>
      <p:ext uri="{BB962C8B-B14F-4D97-AF65-F5344CB8AC3E}">
        <p14:creationId xmlns:p14="http://schemas.microsoft.com/office/powerpoint/2010/main" val="20046049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rotWithShape="1">
          <a:blip r:embed="rId3"/>
          <a:srcRect l="2064" t="36120" r="29365" b="4524"/>
          <a:stretch/>
        </p:blipFill>
        <p:spPr>
          <a:xfrm>
            <a:off x="6250878" y="1119874"/>
            <a:ext cx="4419600" cy="4618251"/>
          </a:xfrm>
          <a:prstGeom prst="rect">
            <a:avLst/>
          </a:prstGeom>
        </p:spPr>
      </p:pic>
      <p:sp>
        <p:nvSpPr>
          <p:cNvPr id="5" name="Прямоугольник 4"/>
          <p:cNvSpPr/>
          <p:nvPr/>
        </p:nvSpPr>
        <p:spPr>
          <a:xfrm>
            <a:off x="345440" y="1524000"/>
            <a:ext cx="5801360" cy="4539191"/>
          </a:xfrm>
          <a:prstGeom prst="rect">
            <a:avLst/>
          </a:prstGeom>
        </p:spPr>
        <p:txBody>
          <a:bodyPr wrap="square">
            <a:spAutoFit/>
          </a:bodyPr>
          <a:lstStyle/>
          <a:p>
            <a:pPr>
              <a:lnSpc>
                <a:spcPct val="150000"/>
              </a:lnSpc>
            </a:pPr>
            <a:r>
              <a:rPr lang="en-US" sz="2800" dirty="0">
                <a:latin typeface="Times New Roman" panose="02020603050405020304" pitchFamily="18" charset="0"/>
                <a:cs typeface="Times New Roman" panose="02020603050405020304" pitchFamily="18" charset="0"/>
              </a:rPr>
              <a:t>This is a job advertisement for a different company. It tells you the </a:t>
            </a:r>
            <a:r>
              <a:rPr lang="en-US" sz="2800" b="1" dirty="0" smtClean="0">
                <a:latin typeface="Times New Roman" panose="02020603050405020304" pitchFamily="18" charset="0"/>
                <a:cs typeface="Times New Roman" panose="02020603050405020304" pitchFamily="18" charset="0"/>
              </a:rPr>
              <a:t>salary </a:t>
            </a:r>
            <a:r>
              <a:rPr lang="en-US" sz="2800" dirty="0" smtClean="0">
                <a:latin typeface="Times New Roman" panose="02020603050405020304" pitchFamily="18" charset="0"/>
                <a:cs typeface="Times New Roman" panose="02020603050405020304" pitchFamily="18" charset="0"/>
              </a:rPr>
              <a:t>and </a:t>
            </a:r>
            <a:r>
              <a:rPr lang="en-US" sz="2800" dirty="0">
                <a:latin typeface="Times New Roman" panose="02020603050405020304" pitchFamily="18" charset="0"/>
                <a:cs typeface="Times New Roman" panose="02020603050405020304" pitchFamily="18" charset="0"/>
              </a:rPr>
              <a:t>the </a:t>
            </a:r>
            <a:r>
              <a:rPr lang="en-US" sz="2800" b="1" dirty="0" smtClean="0">
                <a:latin typeface="Times New Roman" panose="02020603050405020304" pitchFamily="18" charset="0"/>
                <a:cs typeface="Times New Roman" panose="02020603050405020304" pitchFamily="18" charset="0"/>
              </a:rPr>
              <a:t>benefits</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One of the benefits of this job is a </a:t>
            </a:r>
            <a:r>
              <a:rPr lang="en-US" sz="2800" b="1" dirty="0">
                <a:latin typeface="Times New Roman" panose="02020603050405020304" pitchFamily="18" charset="0"/>
                <a:cs typeface="Times New Roman" panose="02020603050405020304" pitchFamily="18" charset="0"/>
              </a:rPr>
              <a:t>company </a:t>
            </a:r>
            <a:r>
              <a:rPr lang="en-US" sz="2800" b="1" dirty="0" smtClean="0">
                <a:latin typeface="Times New Roman" panose="02020603050405020304" pitchFamily="18" charset="0"/>
                <a:cs typeface="Times New Roman" panose="02020603050405020304" pitchFamily="18" charset="0"/>
              </a:rPr>
              <a:t>car</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You also get a </a:t>
            </a:r>
            <a:r>
              <a:rPr lang="en-US" sz="2800" b="1" dirty="0">
                <a:latin typeface="Times New Roman" panose="02020603050405020304" pitchFamily="18" charset="0"/>
                <a:cs typeface="Times New Roman" panose="02020603050405020304" pitchFamily="18" charset="0"/>
              </a:rPr>
              <a:t>company </a:t>
            </a:r>
            <a:r>
              <a:rPr lang="en-US" sz="2800" b="1" dirty="0" smtClean="0">
                <a:latin typeface="Times New Roman" panose="02020603050405020304" pitchFamily="18" charset="0"/>
                <a:cs typeface="Times New Roman" panose="02020603050405020304" pitchFamily="18" charset="0"/>
              </a:rPr>
              <a:t>pension </a:t>
            </a:r>
            <a:r>
              <a:rPr lang="en-US" sz="2800" dirty="0" smtClean="0">
                <a:latin typeface="Times New Roman" panose="02020603050405020304" pitchFamily="18" charset="0"/>
                <a:cs typeface="Times New Roman" panose="02020603050405020304" pitchFamily="18" charset="0"/>
              </a:rPr>
              <a:t>and </a:t>
            </a:r>
            <a:r>
              <a:rPr lang="en-US" sz="2800" b="1" dirty="0">
                <a:latin typeface="Times New Roman" panose="02020603050405020304" pitchFamily="18" charset="0"/>
                <a:cs typeface="Times New Roman" panose="02020603050405020304" pitchFamily="18" charset="0"/>
              </a:rPr>
              <a:t>free </a:t>
            </a:r>
            <a:r>
              <a:rPr lang="en-US" sz="2800" b="1" dirty="0" smtClean="0">
                <a:latin typeface="Times New Roman" panose="02020603050405020304" pitchFamily="18" charset="0"/>
                <a:cs typeface="Times New Roman" panose="02020603050405020304" pitchFamily="18" charset="0"/>
              </a:rPr>
              <a:t>meals</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advertisement also tells you the </a:t>
            </a:r>
            <a:r>
              <a:rPr lang="en-US" sz="2800" b="1" dirty="0">
                <a:latin typeface="Times New Roman" panose="02020603050405020304" pitchFamily="18" charset="0"/>
                <a:cs typeface="Times New Roman" panose="02020603050405020304" pitchFamily="18" charset="0"/>
              </a:rPr>
              <a:t>working </a:t>
            </a:r>
            <a:r>
              <a:rPr lang="en-US" sz="2800" b="1" dirty="0" smtClean="0">
                <a:latin typeface="Times New Roman" panose="02020603050405020304" pitchFamily="18" charset="0"/>
                <a:cs typeface="Times New Roman" panose="02020603050405020304" pitchFamily="18" charset="0"/>
              </a:rPr>
              <a:t>hours.</a:t>
            </a:r>
            <a:endParaRPr lang="ru-RU" sz="2800" dirty="0">
              <a:latin typeface="Times New Roman" panose="02020603050405020304" pitchFamily="18" charset="0"/>
              <a:cs typeface="Times New Roman" panose="02020603050405020304" pitchFamily="18" charset="0"/>
            </a:endParaRPr>
          </a:p>
        </p:txBody>
      </p:sp>
      <p:pic>
        <p:nvPicPr>
          <p:cNvPr id="7" name="Рисунок 6" descr="Start from the basics: make your &lt;strong&gt;Payroll&lt;/strong&gt; &lt;strong&gt;Work&lt;/strong&gt; | A post by ..."/>
          <p:cNvPicPr>
            <a:picLocks noChangeAspect="1"/>
          </p:cNvPicPr>
          <p:nvPr/>
        </p:nvPicPr>
        <p:blipFill rotWithShape="1">
          <a:blip r:embed="rId4">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pic>
        <p:nvPicPr>
          <p:cNvPr id="8" name="Рисунок 7" descr="Start from the basics: make your &lt;strong&gt;Payroll&lt;/strong&gt; &lt;strong&gt;Work&lt;/strong&gt; | A post by ..."/>
          <p:cNvPicPr>
            <a:picLocks noChangeAspect="1"/>
          </p:cNvPicPr>
          <p:nvPr/>
        </p:nvPicPr>
        <p:blipFill rotWithShape="1">
          <a:blip r:embed="rId4">
            <a:extLst>
              <a:ext uri="{28A0092B-C50C-407E-A947-70E740481C1C}">
                <a14:useLocalDpi xmlns:a14="http://schemas.microsoft.com/office/drawing/2010/main" val="0"/>
              </a:ext>
            </a:extLst>
          </a:blip>
          <a:srcRect l="13564" t="22819" r="34522" b="26125"/>
          <a:stretch/>
        </p:blipFill>
        <p:spPr>
          <a:xfrm rot="5400000">
            <a:off x="8054279" y="2720280"/>
            <a:ext cx="6857998" cy="1417443"/>
          </a:xfrm>
          <a:prstGeom prst="rect">
            <a:avLst/>
          </a:prstGeom>
        </p:spPr>
      </p:pic>
    </p:spTree>
    <p:extLst>
      <p:ext uri="{BB962C8B-B14F-4D97-AF65-F5344CB8AC3E}">
        <p14:creationId xmlns:p14="http://schemas.microsoft.com/office/powerpoint/2010/main" val="32163540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708139" y="738112"/>
            <a:ext cx="7467109"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1.Match the </a:t>
            </a:r>
            <a:r>
              <a:rPr lang="en-US" sz="2800" dirty="0">
                <a:latin typeface="Times New Roman" panose="02020603050405020304" pitchFamily="18" charset="0"/>
                <a:cs typeface="Times New Roman" panose="02020603050405020304" pitchFamily="18" charset="0"/>
              </a:rPr>
              <a:t>two parts of these word </a:t>
            </a:r>
            <a:r>
              <a:rPr lang="en-US" sz="2800" dirty="0" smtClean="0">
                <a:latin typeface="Times New Roman" panose="02020603050405020304" pitchFamily="18" charset="0"/>
                <a:cs typeface="Times New Roman" panose="02020603050405020304" pitchFamily="18" charset="0"/>
              </a:rPr>
              <a:t>combinations.</a:t>
            </a:r>
            <a:endParaRPr lang="ru-RU" sz="2800" dirty="0">
              <a:latin typeface="Times New Roman" panose="02020603050405020304" pitchFamily="18" charset="0"/>
              <a:cs typeface="Times New Roman" panose="02020603050405020304" pitchFamily="18" charset="0"/>
            </a:endParaRPr>
          </a:p>
        </p:txBody>
      </p:sp>
      <p:graphicFrame>
        <p:nvGraphicFramePr>
          <p:cNvPr id="6" name="Таблица 5"/>
          <p:cNvGraphicFramePr>
            <a:graphicFrameLocks noGrp="1"/>
          </p:cNvGraphicFramePr>
          <p:nvPr>
            <p:extLst>
              <p:ext uri="{D42A27DB-BD31-4B8C-83A1-F6EECF244321}">
                <p14:modId xmlns:p14="http://schemas.microsoft.com/office/powerpoint/2010/main" val="3055070448"/>
              </p:ext>
            </p:extLst>
          </p:nvPr>
        </p:nvGraphicFramePr>
        <p:xfrm>
          <a:off x="1847348" y="2332566"/>
          <a:ext cx="8128000" cy="28956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4289136442"/>
                    </a:ext>
                  </a:extLst>
                </a:gridCol>
                <a:gridCol w="4064000">
                  <a:extLst>
                    <a:ext uri="{9D8B030D-6E8A-4147-A177-3AD203B41FA5}">
                      <a16:colId xmlns:a16="http://schemas.microsoft.com/office/drawing/2014/main" val="3239957730"/>
                    </a:ext>
                  </a:extLst>
                </a:gridCol>
              </a:tblGrid>
              <a:tr h="370840">
                <a:tc>
                  <a:txBody>
                    <a:bodyPr/>
                    <a:lstStyle/>
                    <a:p>
                      <a:r>
                        <a:rPr lang="en-US" sz="3200" b="0" dirty="0" smtClean="0">
                          <a:solidFill>
                            <a:schemeClr val="tx1"/>
                          </a:solidFill>
                          <a:latin typeface="Times New Roman" panose="02020603050405020304" pitchFamily="18" charset="0"/>
                          <a:cs typeface="Times New Roman" panose="02020603050405020304" pitchFamily="18" charset="0"/>
                        </a:rPr>
                        <a:t>1 basic</a:t>
                      </a:r>
                      <a:endParaRPr lang="ru-RU" sz="3200" b="0" dirty="0">
                        <a:solidFill>
                          <a:schemeClr val="tx1"/>
                        </a:solidFill>
                        <a:latin typeface="Times New Roman" panose="02020603050405020304" pitchFamily="18" charset="0"/>
                        <a:cs typeface="Times New Roman" panose="02020603050405020304" pitchFamily="18" charset="0"/>
                      </a:endParaRPr>
                    </a:p>
                  </a:txBody>
                  <a:tcPr>
                    <a:solidFill>
                      <a:srgbClr val="92D050"/>
                    </a:solidFill>
                  </a:tcPr>
                </a:tc>
                <a:tc>
                  <a:txBody>
                    <a:bodyPr/>
                    <a:lstStyle/>
                    <a:p>
                      <a:r>
                        <a:rPr lang="en-US" sz="3200" b="0" dirty="0" smtClean="0">
                          <a:solidFill>
                            <a:schemeClr val="tx1"/>
                          </a:solidFill>
                          <a:latin typeface="Times New Roman" panose="02020603050405020304" pitchFamily="18" charset="0"/>
                          <a:cs typeface="Times New Roman" panose="02020603050405020304" pitchFamily="18" charset="0"/>
                        </a:rPr>
                        <a:t>a  hours</a:t>
                      </a:r>
                      <a:endParaRPr lang="ru-RU" sz="3200" b="0" dirty="0">
                        <a:solidFill>
                          <a:schemeClr val="tx1"/>
                        </a:solidFill>
                        <a:latin typeface="Times New Roman" panose="02020603050405020304" pitchFamily="18" charset="0"/>
                        <a:cs typeface="Times New Roman" panose="02020603050405020304" pitchFamily="18" charset="0"/>
                      </a:endParaRPr>
                    </a:p>
                  </a:txBody>
                  <a:tcPr>
                    <a:solidFill>
                      <a:srgbClr val="92D050"/>
                    </a:solidFill>
                  </a:tcPr>
                </a:tc>
                <a:extLst>
                  <a:ext uri="{0D108BD9-81ED-4DB2-BD59-A6C34878D82A}">
                    <a16:rowId xmlns:a16="http://schemas.microsoft.com/office/drawing/2014/main" val="635919808"/>
                  </a:ext>
                </a:extLst>
              </a:tr>
              <a:tr h="370840">
                <a:tc>
                  <a:txBody>
                    <a:bodyPr/>
                    <a:lstStyle/>
                    <a:p>
                      <a:r>
                        <a:rPr lang="en-US" sz="3200" dirty="0" smtClean="0">
                          <a:latin typeface="Times New Roman" panose="02020603050405020304" pitchFamily="18" charset="0"/>
                          <a:cs typeface="Times New Roman" panose="02020603050405020304" pitchFamily="18" charset="0"/>
                        </a:rPr>
                        <a:t>2 company</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tc>
                  <a:txBody>
                    <a:bodyPr/>
                    <a:lstStyle/>
                    <a:p>
                      <a:r>
                        <a:rPr lang="en-US" sz="3200" dirty="0" smtClean="0">
                          <a:latin typeface="Times New Roman" panose="02020603050405020304" pitchFamily="18" charset="0"/>
                          <a:cs typeface="Times New Roman" panose="02020603050405020304" pitchFamily="18" charset="0"/>
                        </a:rPr>
                        <a:t>b  meals</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extLst>
                  <a:ext uri="{0D108BD9-81ED-4DB2-BD59-A6C34878D82A}">
                    <a16:rowId xmlns:a16="http://schemas.microsoft.com/office/drawing/2014/main" val="1341075850"/>
                  </a:ext>
                </a:extLst>
              </a:tr>
              <a:tr h="370840">
                <a:tc>
                  <a:txBody>
                    <a:bodyPr/>
                    <a:lstStyle/>
                    <a:p>
                      <a:r>
                        <a:rPr lang="en-US" sz="3200" dirty="0" smtClean="0">
                          <a:latin typeface="Times New Roman" panose="02020603050405020304" pitchFamily="18" charset="0"/>
                          <a:cs typeface="Times New Roman" panose="02020603050405020304" pitchFamily="18" charset="0"/>
                        </a:rPr>
                        <a:t>3 company</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tc>
                  <a:txBody>
                    <a:bodyPr/>
                    <a:lstStyle/>
                    <a:p>
                      <a:r>
                        <a:rPr lang="en-US" sz="3200" dirty="0" smtClean="0">
                          <a:latin typeface="Times New Roman" panose="02020603050405020304" pitchFamily="18" charset="0"/>
                          <a:cs typeface="Times New Roman" panose="02020603050405020304" pitchFamily="18" charset="0"/>
                        </a:rPr>
                        <a:t>c  pay</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extLst>
                  <a:ext uri="{0D108BD9-81ED-4DB2-BD59-A6C34878D82A}">
                    <a16:rowId xmlns:a16="http://schemas.microsoft.com/office/drawing/2014/main" val="3589761622"/>
                  </a:ext>
                </a:extLst>
              </a:tr>
              <a:tr h="370840">
                <a:tc>
                  <a:txBody>
                    <a:bodyPr/>
                    <a:lstStyle/>
                    <a:p>
                      <a:r>
                        <a:rPr lang="en-US" sz="3200" dirty="0" smtClean="0">
                          <a:latin typeface="Times New Roman" panose="02020603050405020304" pitchFamily="18" charset="0"/>
                          <a:cs typeface="Times New Roman" panose="02020603050405020304" pitchFamily="18" charset="0"/>
                        </a:rPr>
                        <a:t>4 free</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tc>
                  <a:txBody>
                    <a:bodyPr/>
                    <a:lstStyle/>
                    <a:p>
                      <a:r>
                        <a:rPr lang="en-US" sz="3200" dirty="0" smtClean="0">
                          <a:latin typeface="Times New Roman" panose="02020603050405020304" pitchFamily="18" charset="0"/>
                          <a:cs typeface="Times New Roman" panose="02020603050405020304" pitchFamily="18" charset="0"/>
                        </a:rPr>
                        <a:t>d  pension</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extLst>
                  <a:ext uri="{0D108BD9-81ED-4DB2-BD59-A6C34878D82A}">
                    <a16:rowId xmlns:a16="http://schemas.microsoft.com/office/drawing/2014/main" val="4079884325"/>
                  </a:ext>
                </a:extLst>
              </a:tr>
              <a:tr h="370840">
                <a:tc>
                  <a:txBody>
                    <a:bodyPr/>
                    <a:lstStyle/>
                    <a:p>
                      <a:r>
                        <a:rPr lang="en-US" sz="3200" dirty="0" smtClean="0">
                          <a:latin typeface="Times New Roman" panose="02020603050405020304" pitchFamily="18" charset="0"/>
                          <a:cs typeface="Times New Roman" panose="02020603050405020304" pitchFamily="18" charset="0"/>
                        </a:rPr>
                        <a:t>5 working</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200" dirty="0" smtClean="0">
                          <a:latin typeface="Times New Roman" panose="02020603050405020304" pitchFamily="18" charset="0"/>
                          <a:cs typeface="Times New Roman" panose="02020603050405020304" pitchFamily="18" charset="0"/>
                        </a:rPr>
                        <a:t>e  car</a:t>
                      </a:r>
                      <a:endParaRPr lang="ru-RU" sz="3200" dirty="0">
                        <a:latin typeface="Times New Roman" panose="02020603050405020304" pitchFamily="18" charset="0"/>
                        <a:cs typeface="Times New Roman" panose="02020603050405020304" pitchFamily="18" charset="0"/>
                      </a:endParaRPr>
                    </a:p>
                  </a:txBody>
                  <a:tcPr>
                    <a:solidFill>
                      <a:srgbClr val="92D050"/>
                    </a:solidFill>
                  </a:tcPr>
                </a:tc>
                <a:extLst>
                  <a:ext uri="{0D108BD9-81ED-4DB2-BD59-A6C34878D82A}">
                    <a16:rowId xmlns:a16="http://schemas.microsoft.com/office/drawing/2014/main" val="1727632938"/>
                  </a:ext>
                </a:extLst>
              </a:tr>
            </a:tbl>
          </a:graphicData>
        </a:graphic>
      </p:graphicFrame>
      <p:pic>
        <p:nvPicPr>
          <p:cNvPr id="9" name="Рисунок 8"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79" y="2720280"/>
            <a:ext cx="6857998" cy="1417443"/>
          </a:xfrm>
          <a:prstGeom prst="rect">
            <a:avLst/>
          </a:prstGeom>
        </p:spPr>
      </p:pic>
      <p:cxnSp>
        <p:nvCxnSpPr>
          <p:cNvPr id="17" name="Прямая со стрелкой 16"/>
          <p:cNvCxnSpPr/>
          <p:nvPr/>
        </p:nvCxnSpPr>
        <p:spPr>
          <a:xfrm>
            <a:off x="3822700" y="2578100"/>
            <a:ext cx="2197100" cy="12022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a:off x="4333178" y="3327400"/>
            <a:ext cx="1686622" cy="952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a:off x="4076700" y="3803650"/>
            <a:ext cx="1943100" cy="10985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flipV="1">
            <a:off x="4076700" y="3327400"/>
            <a:ext cx="1834202" cy="1025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flipV="1">
            <a:off x="4333178" y="2578100"/>
            <a:ext cx="1577724" cy="2514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0145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9"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0-#ppt_w/2"/>
                                          </p:val>
                                        </p:tav>
                                        <p:tav tm="100000">
                                          <p:val>
                                            <p:strVal val="#ppt_x"/>
                                          </p:val>
                                        </p:tav>
                                      </p:tavLst>
                                    </p:anim>
                                    <p:anim calcmode="lin" valueType="num">
                                      <p:cBhvr additive="base">
                                        <p:cTn id="21"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ppt_x"/>
                                          </p:val>
                                        </p:tav>
                                        <p:tav tm="100000">
                                          <p:val>
                                            <p:strVal val="#ppt_x"/>
                                          </p:val>
                                        </p:tav>
                                      </p:tavLst>
                                    </p:anim>
                                    <p:anim calcmode="lin" valueType="num">
                                      <p:cBhvr additive="base">
                                        <p:cTn id="2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8"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79" y="2720280"/>
            <a:ext cx="6857998" cy="1417443"/>
          </a:xfrm>
          <a:prstGeom prst="rect">
            <a:avLst/>
          </a:prstGeom>
        </p:spPr>
      </p:pic>
      <p:sp>
        <p:nvSpPr>
          <p:cNvPr id="8" name="Прямоугольник 7"/>
          <p:cNvSpPr/>
          <p:nvPr/>
        </p:nvSpPr>
        <p:spPr>
          <a:xfrm>
            <a:off x="1032553" y="567682"/>
            <a:ext cx="9508447" cy="1815882"/>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2. Complete </a:t>
            </a:r>
            <a:r>
              <a:rPr lang="en-US" sz="2800" dirty="0">
                <a:latin typeface="Times New Roman" panose="02020603050405020304" pitchFamily="18" charset="0"/>
                <a:cs typeface="Times New Roman" panose="02020603050405020304" pitchFamily="18" charset="0"/>
              </a:rPr>
              <a:t>what they say with word </a:t>
            </a:r>
            <a:r>
              <a:rPr lang="en-US" sz="2800" dirty="0" smtClean="0">
                <a:latin typeface="Times New Roman" panose="02020603050405020304" pitchFamily="18" charset="0"/>
                <a:cs typeface="Times New Roman" panose="02020603050405020304" pitchFamily="18" charset="0"/>
              </a:rPr>
              <a:t>combinations:</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basic pay    </a:t>
            </a:r>
            <a:r>
              <a:rPr lang="en-US" sz="2800" dirty="0">
                <a:latin typeface="Times New Roman" panose="02020603050405020304" pitchFamily="18" charset="0"/>
                <a:cs typeface="Times New Roman" panose="02020603050405020304" pitchFamily="18" charset="0"/>
              </a:rPr>
              <a:t>company car   company pension     free meals    working hours</a:t>
            </a:r>
            <a:endParaRPr lang="ru-RU" sz="2800"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589280" y="2521964"/>
            <a:ext cx="9423981" cy="4401205"/>
          </a:xfrm>
          <a:prstGeom prst="rect">
            <a:avLst/>
          </a:prstGeom>
        </p:spPr>
        <p:txBody>
          <a:bodyPr wrap="square">
            <a:spAutoFit/>
          </a:bodyPr>
          <a:lstStyle/>
          <a:p>
            <a:pPr marL="514350" indent="-514350">
              <a:buAutoNum type="arabicParenR"/>
            </a:pPr>
            <a:r>
              <a:rPr lang="en-US" sz="2800" dirty="0" smtClean="0">
                <a:latin typeface="Times New Roman" panose="02020603050405020304" pitchFamily="18" charset="0"/>
                <a:cs typeface="Times New Roman" panose="02020603050405020304" pitchFamily="18" charset="0"/>
              </a:rPr>
              <a:t>I </a:t>
            </a:r>
            <a:r>
              <a:rPr lang="en-US" sz="2800" dirty="0">
                <a:latin typeface="Times New Roman" panose="02020603050405020304" pitchFamily="18" charset="0"/>
                <a:cs typeface="Times New Roman" panose="02020603050405020304" pitchFamily="18" charset="0"/>
              </a:rPr>
              <a:t>get </a:t>
            </a:r>
            <a:r>
              <a:rPr lang="en-US" sz="2800" dirty="0" smtClean="0">
                <a:latin typeface="Times New Roman" panose="02020603050405020304" pitchFamily="18" charset="0"/>
                <a:cs typeface="Times New Roman" panose="02020603050405020304" pitchFamily="18" charset="0"/>
              </a:rPr>
              <a:t>………. ……….. but </a:t>
            </a:r>
            <a:r>
              <a:rPr lang="en-US" sz="2800" dirty="0">
                <a:latin typeface="Times New Roman" panose="02020603050405020304" pitchFamily="18" charset="0"/>
                <a:cs typeface="Times New Roman" panose="02020603050405020304" pitchFamily="18" charset="0"/>
              </a:rPr>
              <a:t>I don't like hamburgers. </a:t>
            </a:r>
            <a:endParaRPr lang="en-US" sz="2800" dirty="0" smtClean="0">
              <a:latin typeface="Times New Roman" panose="02020603050405020304" pitchFamily="18" charset="0"/>
              <a:cs typeface="Times New Roman" panose="02020603050405020304" pitchFamily="18" charset="0"/>
            </a:endParaRPr>
          </a:p>
          <a:p>
            <a:pPr marL="514350" indent="-514350">
              <a:buAutoNum type="arabicParenR"/>
            </a:pPr>
            <a:endParaRPr lang="en-US" sz="2800" dirty="0" smtClean="0">
              <a:latin typeface="Times New Roman" panose="02020603050405020304" pitchFamily="18" charset="0"/>
              <a:cs typeface="Times New Roman" panose="02020603050405020304" pitchFamily="18" charset="0"/>
            </a:endParaRPr>
          </a:p>
          <a:p>
            <a:pPr marL="514350" indent="-514350">
              <a:buAutoNum type="arabicParenR"/>
            </a:pPr>
            <a:r>
              <a:rPr lang="en-US" sz="2800" dirty="0">
                <a:latin typeface="Times New Roman" panose="02020603050405020304" pitchFamily="18" charset="0"/>
                <a:cs typeface="Times New Roman" panose="02020603050405020304" pitchFamily="18" charset="0"/>
              </a:rPr>
              <a:t>The </a:t>
            </a:r>
            <a:r>
              <a:rPr lang="en-US" sz="2800" dirty="0" smtClean="0">
                <a:latin typeface="Times New Roman" panose="02020603050405020304" pitchFamily="18" charset="0"/>
                <a:cs typeface="Times New Roman" panose="02020603050405020304" pitchFamily="18" charset="0"/>
              </a:rPr>
              <a:t>………. ………. are </a:t>
            </a:r>
            <a:r>
              <a:rPr lang="en-US" sz="2800" dirty="0">
                <a:latin typeface="Times New Roman" panose="02020603050405020304" pitchFamily="18" charset="0"/>
                <a:cs typeface="Times New Roman" panose="02020603050405020304" pitchFamily="18" charset="0"/>
              </a:rPr>
              <a:t>very long. I finish work very late</a:t>
            </a:r>
            <a:r>
              <a:rPr lang="en-US" sz="2800" dirty="0" smtClean="0">
                <a:latin typeface="Times New Roman" panose="02020603050405020304" pitchFamily="18" charset="0"/>
                <a:cs typeface="Times New Roman" panose="02020603050405020304" pitchFamily="18" charset="0"/>
              </a:rPr>
              <a:t>.</a:t>
            </a:r>
          </a:p>
          <a:p>
            <a:pPr marL="514350" indent="-514350">
              <a:buAutoNum type="arabicParenR"/>
            </a:pPr>
            <a:endParaRPr lang="en-US" sz="2800" dirty="0" smtClean="0">
              <a:latin typeface="Times New Roman" panose="02020603050405020304" pitchFamily="18" charset="0"/>
              <a:cs typeface="Times New Roman" panose="02020603050405020304" pitchFamily="18" charset="0"/>
            </a:endParaRPr>
          </a:p>
          <a:p>
            <a:pPr marL="514350" indent="-514350">
              <a:buAutoNum type="arabicParenR"/>
            </a:pPr>
            <a:r>
              <a:rPr lang="en-US" sz="2800" dirty="0">
                <a:latin typeface="Times New Roman" panose="02020603050405020304" pitchFamily="18" charset="0"/>
                <a:cs typeface="Times New Roman" panose="02020603050405020304" pitchFamily="18" charset="0"/>
              </a:rPr>
              <a:t>The </a:t>
            </a:r>
            <a:r>
              <a:rPr lang="en-US" sz="2800" dirty="0" smtClean="0">
                <a:latin typeface="Times New Roman" panose="02020603050405020304" pitchFamily="18" charset="0"/>
                <a:cs typeface="Times New Roman" panose="02020603050405020304" pitchFamily="18" charset="0"/>
              </a:rPr>
              <a:t>………. is </a:t>
            </a:r>
            <a:r>
              <a:rPr lang="en-US" sz="2800" dirty="0">
                <a:latin typeface="Times New Roman" panose="02020603050405020304" pitchFamily="18" charset="0"/>
                <a:cs typeface="Times New Roman" panose="02020603050405020304" pitchFamily="18" charset="0"/>
              </a:rPr>
              <a:t>very bad, but the overtime is good.</a:t>
            </a:r>
            <a:r>
              <a:rPr lang="en-US" sz="2800" dirty="0" smtClean="0">
                <a:latin typeface="Times New Roman" panose="02020603050405020304" pitchFamily="18" charset="0"/>
                <a:cs typeface="Times New Roman" panose="02020603050405020304" pitchFamily="18" charset="0"/>
              </a:rPr>
              <a:t> </a:t>
            </a:r>
          </a:p>
          <a:p>
            <a:pPr marL="514350" indent="-514350">
              <a:buAutoNum type="arabicParenR"/>
            </a:pPr>
            <a:endParaRPr lang="en-US" sz="2800" dirty="0" smtClean="0">
              <a:latin typeface="Times New Roman" panose="02020603050405020304" pitchFamily="18" charset="0"/>
              <a:cs typeface="Times New Roman" panose="02020603050405020304" pitchFamily="18" charset="0"/>
            </a:endParaRPr>
          </a:p>
          <a:p>
            <a:pPr marL="514350" indent="-514350">
              <a:buAutoNum type="arabicParenR"/>
            </a:pPr>
            <a:r>
              <a:rPr lang="en-US" sz="2800" dirty="0">
                <a:latin typeface="Times New Roman" panose="02020603050405020304" pitchFamily="18" charset="0"/>
                <a:cs typeface="Times New Roman" panose="02020603050405020304" pitchFamily="18" charset="0"/>
              </a:rPr>
              <a:t>It's great. I can sell my own car. They're giving me a </a:t>
            </a:r>
            <a:r>
              <a:rPr lang="en-US" sz="2800" dirty="0" smtClean="0">
                <a:latin typeface="Times New Roman" panose="02020603050405020304" pitchFamily="18" charset="0"/>
                <a:cs typeface="Times New Roman" panose="02020603050405020304" pitchFamily="18" charset="0"/>
              </a:rPr>
              <a:t>……….. .</a:t>
            </a:r>
          </a:p>
          <a:p>
            <a:pPr marL="514350" indent="-514350">
              <a:buAutoNum type="arabicParenR"/>
            </a:pPr>
            <a:endParaRPr lang="en-US" sz="2800" dirty="0" smtClean="0">
              <a:latin typeface="Times New Roman" panose="02020603050405020304" pitchFamily="18" charset="0"/>
              <a:cs typeface="Times New Roman" panose="02020603050405020304" pitchFamily="18" charset="0"/>
            </a:endParaRPr>
          </a:p>
          <a:p>
            <a:pPr marL="514350" indent="-514350">
              <a:buAutoNum type="arabicParenR"/>
            </a:pPr>
            <a:r>
              <a:rPr lang="en-US" sz="2800" dirty="0">
                <a:latin typeface="Times New Roman" panose="02020603050405020304" pitchFamily="18" charset="0"/>
                <a:cs typeface="Times New Roman" panose="02020603050405020304" pitchFamily="18" charset="0"/>
              </a:rPr>
              <a:t>They offer a </a:t>
            </a:r>
            <a:r>
              <a:rPr lang="en-US" sz="2800" dirty="0" smtClean="0">
                <a:latin typeface="Times New Roman" panose="02020603050405020304" pitchFamily="18" charset="0"/>
                <a:cs typeface="Times New Roman" panose="02020603050405020304" pitchFamily="18" charset="0"/>
              </a:rPr>
              <a:t>……….  ………..for </a:t>
            </a:r>
            <a:r>
              <a:rPr lang="en-US" sz="2800" dirty="0">
                <a:latin typeface="Times New Roman" panose="02020603050405020304" pitchFamily="18" charset="0"/>
                <a:cs typeface="Times New Roman" panose="02020603050405020304" pitchFamily="18" charset="0"/>
              </a:rPr>
              <a:t>when I get old.</a:t>
            </a:r>
            <a:endParaRPr lang="ru-RU" sz="28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2203459" y="2501868"/>
            <a:ext cx="1371600" cy="400110"/>
          </a:xfrm>
          <a:prstGeom prst="rect">
            <a:avLst/>
          </a:prstGeom>
          <a:noFill/>
        </p:spPr>
        <p:txBody>
          <a:bodyPr wrap="square" rtlCol="0">
            <a:spAutoFit/>
          </a:bodyPr>
          <a:lstStyle/>
          <a:p>
            <a:r>
              <a:rPr lang="en-US" sz="2000" dirty="0" smtClean="0">
                <a:solidFill>
                  <a:srgbClr val="FF0000"/>
                </a:solidFill>
                <a:latin typeface="Times New Roman" panose="02020603050405020304" pitchFamily="18" charset="0"/>
                <a:cs typeface="Times New Roman" panose="02020603050405020304" pitchFamily="18" charset="0"/>
              </a:rPr>
              <a:t>free   meals</a:t>
            </a:r>
            <a:endParaRPr lang="ru-RU" sz="2000" dirty="0">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2162157" y="3359194"/>
            <a:ext cx="1835161" cy="400110"/>
          </a:xfrm>
          <a:prstGeom prst="rect">
            <a:avLst/>
          </a:prstGeom>
          <a:noFill/>
        </p:spPr>
        <p:txBody>
          <a:bodyPr wrap="square" rtlCol="0">
            <a:spAutoFit/>
          </a:bodyPr>
          <a:lstStyle/>
          <a:p>
            <a:r>
              <a:rPr lang="en-US" sz="2000" dirty="0" smtClean="0">
                <a:solidFill>
                  <a:srgbClr val="FF0000"/>
                </a:solidFill>
                <a:latin typeface="Times New Roman" panose="02020603050405020304" pitchFamily="18" charset="0"/>
                <a:cs typeface="Times New Roman" panose="02020603050405020304" pitchFamily="18" charset="0"/>
              </a:rPr>
              <a:t>working   hours</a:t>
            </a:r>
            <a:endParaRPr lang="ru-RU" sz="2000" dirty="0">
              <a:solidFill>
                <a:srgbClr val="FF000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1822437" y="4216520"/>
            <a:ext cx="1371600" cy="400110"/>
          </a:xfrm>
          <a:prstGeom prst="rect">
            <a:avLst/>
          </a:prstGeom>
          <a:noFill/>
        </p:spPr>
        <p:txBody>
          <a:bodyPr wrap="square" rtlCol="0">
            <a:spAutoFit/>
          </a:bodyPr>
          <a:lstStyle/>
          <a:p>
            <a:r>
              <a:rPr lang="en-US" sz="2000" dirty="0" smtClean="0">
                <a:solidFill>
                  <a:srgbClr val="FF0000"/>
                </a:solidFill>
                <a:latin typeface="Times New Roman" panose="02020603050405020304" pitchFamily="18" charset="0"/>
                <a:cs typeface="Times New Roman" panose="02020603050405020304" pitchFamily="18" charset="0"/>
              </a:rPr>
              <a:t>basic pay</a:t>
            </a:r>
            <a:endParaRPr lang="ru-RU" sz="20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1203316" y="5516308"/>
            <a:ext cx="1685943" cy="400110"/>
          </a:xfrm>
          <a:prstGeom prst="rect">
            <a:avLst/>
          </a:prstGeom>
          <a:noFill/>
        </p:spPr>
        <p:txBody>
          <a:bodyPr wrap="square" rtlCol="0">
            <a:spAutoFit/>
          </a:bodyPr>
          <a:lstStyle/>
          <a:p>
            <a:r>
              <a:rPr lang="en-US" sz="2000" dirty="0" smtClean="0">
                <a:solidFill>
                  <a:srgbClr val="FF0000"/>
                </a:solidFill>
                <a:latin typeface="Times New Roman" panose="02020603050405020304" pitchFamily="18" charset="0"/>
                <a:cs typeface="Times New Roman" panose="02020603050405020304" pitchFamily="18" charset="0"/>
              </a:rPr>
              <a:t>company car</a:t>
            </a:r>
            <a:endParaRPr lang="ru-RU" sz="2000" dirty="0">
              <a:solidFill>
                <a:srgbClr val="FF000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3328988" y="6371705"/>
            <a:ext cx="2314582" cy="400110"/>
          </a:xfrm>
          <a:prstGeom prst="rect">
            <a:avLst/>
          </a:prstGeom>
          <a:noFill/>
        </p:spPr>
        <p:txBody>
          <a:bodyPr wrap="square" rtlCol="0">
            <a:spAutoFit/>
          </a:bodyPr>
          <a:lstStyle/>
          <a:p>
            <a:r>
              <a:rPr lang="en-US" sz="2000" dirty="0" smtClean="0">
                <a:solidFill>
                  <a:srgbClr val="FF0000"/>
                </a:solidFill>
                <a:latin typeface="Times New Roman" panose="02020603050405020304" pitchFamily="18" charset="0"/>
                <a:cs typeface="Times New Roman" panose="02020603050405020304" pitchFamily="18" charset="0"/>
              </a:rPr>
              <a:t>company     pension </a:t>
            </a:r>
            <a:endParaRPr lang="ru-RU" sz="20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6673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1)">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heel(1)">
                                      <p:cBhvr>
                                        <p:cTn id="2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79" y="2720280"/>
            <a:ext cx="6857998" cy="1417443"/>
          </a:xfrm>
          <a:prstGeom prst="rect">
            <a:avLst/>
          </a:prstGeom>
        </p:spPr>
      </p:pic>
      <p:sp>
        <p:nvSpPr>
          <p:cNvPr id="3" name="Прямоугольник 2"/>
          <p:cNvSpPr/>
          <p:nvPr/>
        </p:nvSpPr>
        <p:spPr>
          <a:xfrm>
            <a:off x="914400" y="1056839"/>
            <a:ext cx="8839200" cy="538609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cheques</a:t>
            </a:r>
            <a:r>
              <a:rPr lang="en-US" sz="2800" b="1"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printed forms from a bank that you use to pay for things. </a:t>
            </a:r>
            <a:endParaRPr lang="en-US" sz="2800"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deposit </a:t>
            </a:r>
            <a:r>
              <a:rPr lang="en-US" sz="2800" b="1" dirty="0">
                <a:latin typeface="Times New Roman" panose="02020603050405020304" pitchFamily="18" charset="0"/>
                <a:cs typeface="Times New Roman" panose="02020603050405020304" pitchFamily="18" charset="0"/>
              </a:rPr>
              <a:t>account </a:t>
            </a:r>
            <a:r>
              <a:rPr lang="en-US" sz="2800" b="1"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where </a:t>
            </a:r>
            <a:r>
              <a:rPr lang="en-US" sz="2800" dirty="0">
                <a:latin typeface="Times New Roman" panose="02020603050405020304" pitchFamily="18" charset="0"/>
                <a:cs typeface="Times New Roman" panose="02020603050405020304" pitchFamily="18" charset="0"/>
              </a:rPr>
              <a:t>we can put money for longer </a:t>
            </a:r>
            <a:r>
              <a:rPr lang="en-US" sz="2800" dirty="0" smtClean="0">
                <a:latin typeface="Times New Roman" panose="02020603050405020304" pitchFamily="18" charset="0"/>
                <a:cs typeface="Times New Roman" panose="02020603050405020304" pitchFamily="18" charset="0"/>
              </a:rPr>
              <a:t>periods</a:t>
            </a:r>
          </a:p>
          <a:p>
            <a:r>
              <a:rPr lang="en-US" sz="2800" b="1" dirty="0" smtClean="0">
                <a:latin typeface="Times New Roman" panose="02020603050405020304" pitchFamily="18" charset="0"/>
                <a:cs typeface="Times New Roman" panose="02020603050405020304" pitchFamily="18" charset="0"/>
              </a:rPr>
              <a:t>earn </a:t>
            </a:r>
            <a:r>
              <a:rPr lang="en-US" sz="2800" b="1" dirty="0">
                <a:latin typeface="Times New Roman" panose="02020603050405020304" pitchFamily="18" charset="0"/>
                <a:cs typeface="Times New Roman" panose="02020603050405020304" pitchFamily="18" charset="0"/>
              </a:rPr>
              <a:t>interest </a:t>
            </a:r>
            <a:r>
              <a:rPr lang="en-US" sz="2800" dirty="0">
                <a:latin typeface="Times New Roman" panose="02020603050405020304" pitchFamily="18" charset="0"/>
                <a:cs typeface="Times New Roman" panose="02020603050405020304" pitchFamily="18" charset="0"/>
              </a:rPr>
              <a:t>- money the bank pays </a:t>
            </a:r>
            <a:r>
              <a:rPr lang="en-US" sz="2800" dirty="0" smtClean="0">
                <a:latin typeface="Times New Roman" panose="02020603050405020304" pitchFamily="18" charset="0"/>
                <a:cs typeface="Times New Roman" panose="02020603050405020304" pitchFamily="18" charset="0"/>
              </a:rPr>
              <a:t>us</a:t>
            </a:r>
          </a:p>
          <a:p>
            <a:r>
              <a:rPr lang="en-US" sz="2800" b="1" dirty="0" smtClean="0">
                <a:latin typeface="Times New Roman" panose="02020603050405020304" pitchFamily="18" charset="0"/>
                <a:cs typeface="Times New Roman" panose="02020603050405020304" pitchFamily="18" charset="0"/>
              </a:rPr>
              <a:t>statements -</a:t>
            </a:r>
            <a:r>
              <a:rPr lang="en-US" sz="2800" dirty="0" smtClean="0">
                <a:latin typeface="Times New Roman" panose="02020603050405020304" pitchFamily="18" charset="0"/>
                <a:cs typeface="Times New Roman" panose="02020603050405020304" pitchFamily="18" charset="0"/>
              </a:rPr>
              <a:t> document showing </a:t>
            </a:r>
            <a:r>
              <a:rPr lang="en-US" sz="2800" dirty="0">
                <a:latin typeface="Times New Roman" panose="02020603050405020304" pitchFamily="18" charset="0"/>
                <a:cs typeface="Times New Roman" panose="02020603050405020304" pitchFamily="18" charset="0"/>
              </a:rPr>
              <a:t>us the </a:t>
            </a:r>
            <a:r>
              <a:rPr lang="en-US" sz="2800" b="1" dirty="0">
                <a:latin typeface="Times New Roman" panose="02020603050405020304" pitchFamily="18" charset="0"/>
                <a:cs typeface="Times New Roman" panose="02020603050405020304" pitchFamily="18" charset="0"/>
              </a:rPr>
              <a:t>balance</a:t>
            </a:r>
            <a:r>
              <a:rPr lang="en-US" sz="2800" dirty="0">
                <a:latin typeface="Times New Roman" panose="02020603050405020304" pitchFamily="18" charset="0"/>
                <a:cs typeface="Times New Roman" panose="02020603050405020304" pitchFamily="18" charset="0"/>
              </a:rPr>
              <a:t> for each account - how much money we have in our </a:t>
            </a:r>
            <a:r>
              <a:rPr lang="en-US" sz="2800" dirty="0" smtClean="0">
                <a:latin typeface="Times New Roman" panose="02020603050405020304" pitchFamily="18" charset="0"/>
                <a:cs typeface="Times New Roman" panose="02020603050405020304" pitchFamily="18" charset="0"/>
              </a:rPr>
              <a:t>accounts</a:t>
            </a:r>
          </a:p>
          <a:p>
            <a:r>
              <a:rPr lang="en-US" sz="2800" b="1" dirty="0" smtClean="0">
                <a:latin typeface="Times New Roman" panose="02020603050405020304" pitchFamily="18" charset="0"/>
                <a:cs typeface="Times New Roman" panose="02020603050405020304" pitchFamily="18" charset="0"/>
              </a:rPr>
              <a:t>limit</a:t>
            </a:r>
            <a:r>
              <a:rPr lang="en-US" sz="2800" dirty="0" smtClean="0">
                <a:latin typeface="Times New Roman" panose="02020603050405020304" pitchFamily="18" charset="0"/>
                <a:cs typeface="Times New Roman" panose="02020603050405020304" pitchFamily="18" charset="0"/>
              </a:rPr>
              <a:t> - </a:t>
            </a:r>
            <a:r>
              <a:rPr lang="en-US" sz="2800" dirty="0">
                <a:latin typeface="Times New Roman" panose="02020603050405020304" pitchFamily="18" charset="0"/>
                <a:cs typeface="Times New Roman" panose="02020603050405020304" pitchFamily="18" charset="0"/>
              </a:rPr>
              <a:t>that's the maximum amount </a:t>
            </a:r>
            <a:r>
              <a:rPr lang="en-US" sz="2800" dirty="0" smtClean="0">
                <a:latin typeface="Times New Roman" panose="02020603050405020304" pitchFamily="18" charset="0"/>
                <a:cs typeface="Times New Roman" panose="02020603050405020304" pitchFamily="18" charset="0"/>
              </a:rPr>
              <a:t>of something</a:t>
            </a:r>
          </a:p>
          <a:p>
            <a:r>
              <a:rPr lang="en-US" sz="2800" b="1" dirty="0" smtClean="0">
                <a:latin typeface="Times New Roman" panose="02020603050405020304" pitchFamily="18" charset="0"/>
                <a:cs typeface="Times New Roman" panose="02020603050405020304" pitchFamily="18" charset="0"/>
              </a:rPr>
              <a:t>charge</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an extra amount that we have to </a:t>
            </a:r>
            <a:r>
              <a:rPr lang="en-US" sz="2800" dirty="0" smtClean="0">
                <a:latin typeface="Times New Roman" panose="02020603050405020304" pitchFamily="18" charset="0"/>
                <a:cs typeface="Times New Roman" panose="02020603050405020304" pitchFamily="18" charset="0"/>
              </a:rPr>
              <a:t>pay</a:t>
            </a:r>
          </a:p>
          <a:p>
            <a:r>
              <a:rPr lang="en-US" sz="2800" b="1" dirty="0">
                <a:latin typeface="Times New Roman" panose="02020603050405020304" pitchFamily="18" charset="0"/>
                <a:cs typeface="Times New Roman" panose="02020603050405020304" pitchFamily="18" charset="0"/>
              </a:rPr>
              <a:t>owe</a:t>
            </a:r>
            <a:r>
              <a:rPr lang="en-US" sz="2800" dirty="0">
                <a:latin typeface="Times New Roman" panose="02020603050405020304" pitchFamily="18" charset="0"/>
                <a:cs typeface="Times New Roman" panose="02020603050405020304" pitchFamily="18" charset="0"/>
              </a:rPr>
              <a:t> - need to pay back</a:t>
            </a:r>
            <a:endParaRPr lang="en-US" sz="2800" dirty="0" smtClean="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transfer</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money-</a:t>
            </a:r>
            <a:r>
              <a:rPr lang="en-US" sz="2800" b="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move money from one account into the other.</a:t>
            </a:r>
            <a:endParaRPr lang="ru-RU" sz="28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527300" y="203200"/>
            <a:ext cx="8051800"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New words and phrases</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88112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79" y="2720280"/>
            <a:ext cx="6857998" cy="1417443"/>
          </a:xfrm>
          <a:prstGeom prst="rect">
            <a:avLst/>
          </a:prstGeom>
        </p:spPr>
      </p:pic>
      <p:sp>
        <p:nvSpPr>
          <p:cNvPr id="3" name="Прямоугольник 2"/>
          <p:cNvSpPr/>
          <p:nvPr/>
        </p:nvSpPr>
        <p:spPr>
          <a:xfrm>
            <a:off x="914400" y="1056839"/>
            <a:ext cx="8839200" cy="5478423"/>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Accounts </a:t>
            </a:r>
            <a:endParaRPr lang="en-US" sz="2800" b="1" dirty="0" smtClean="0">
              <a:latin typeface="Times New Roman" panose="020206030504050203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pPr>
              <a:lnSpc>
                <a:spcPct val="150000"/>
              </a:lnSpc>
            </a:pPr>
            <a:r>
              <a:rPr lang="en-US" sz="2800" dirty="0" err="1" smtClean="0">
                <a:latin typeface="Times New Roman" panose="02020603050405020304" pitchFamily="18" charset="0"/>
                <a:cs typeface="Times New Roman" panose="02020603050405020304" pitchFamily="18" charset="0"/>
              </a:rPr>
              <a:t>Mr</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Kim is the finance director for a company in Korea: 'We're </a:t>
            </a:r>
            <a:r>
              <a:rPr lang="en-US" sz="2800" b="1" dirty="0">
                <a:latin typeface="Times New Roman" panose="02020603050405020304" pitchFamily="18" charset="0"/>
                <a:cs typeface="Times New Roman" panose="02020603050405020304" pitchFamily="18" charset="0"/>
              </a:rPr>
              <a:t>with HSBC Bank</a:t>
            </a:r>
            <a:r>
              <a:rPr lang="en-US" sz="2800" dirty="0">
                <a:latin typeface="Times New Roman" panose="02020603050405020304" pitchFamily="18" charset="0"/>
                <a:cs typeface="Times New Roman" panose="02020603050405020304" pitchFamily="18" charset="0"/>
              </a:rPr>
              <a:t>. We have a </a:t>
            </a:r>
            <a:r>
              <a:rPr lang="en-US" sz="2800" b="1" dirty="0" err="1">
                <a:latin typeface="Times New Roman" panose="02020603050405020304" pitchFamily="18" charset="0"/>
                <a:cs typeface="Times New Roman" panose="02020603050405020304" pitchFamily="18" charset="0"/>
              </a:rPr>
              <a:t>cheque</a:t>
            </a:r>
            <a:r>
              <a:rPr lang="en-US" sz="2800" b="1" dirty="0">
                <a:latin typeface="Times New Roman" panose="02020603050405020304" pitchFamily="18" charset="0"/>
                <a:cs typeface="Times New Roman" panose="02020603050405020304" pitchFamily="18" charset="0"/>
              </a:rPr>
              <a:t> account </a:t>
            </a:r>
            <a:r>
              <a:rPr lang="en-US" sz="2800" dirty="0">
                <a:latin typeface="Times New Roman" panose="02020603050405020304" pitchFamily="18" charset="0"/>
                <a:cs typeface="Times New Roman" panose="02020603050405020304" pitchFamily="18" charset="0"/>
              </a:rPr>
              <a:t>with a </a:t>
            </a:r>
            <a:r>
              <a:rPr lang="en-US" sz="2800" dirty="0" err="1">
                <a:latin typeface="Times New Roman" panose="02020603050405020304" pitchFamily="18" charset="0"/>
                <a:cs typeface="Times New Roman" panose="02020603050405020304" pitchFamily="18" charset="0"/>
              </a:rPr>
              <a:t>cheque</a:t>
            </a:r>
            <a:r>
              <a:rPr lang="en-US" sz="2800" dirty="0">
                <a:latin typeface="Times New Roman" panose="02020603050405020304" pitchFamily="18" charset="0"/>
                <a:cs typeface="Times New Roman" panose="02020603050405020304" pitchFamily="18" charset="0"/>
              </a:rPr>
              <a:t> book so we can </a:t>
            </a:r>
            <a:r>
              <a:rPr lang="en-US" sz="2800" b="1" dirty="0">
                <a:latin typeface="Times New Roman" panose="02020603050405020304" pitchFamily="18" charset="0"/>
                <a:cs typeface="Times New Roman" panose="02020603050405020304" pitchFamily="18" charset="0"/>
              </a:rPr>
              <a:t>write </a:t>
            </a:r>
            <a:r>
              <a:rPr lang="en-US" sz="2800" b="1" dirty="0" err="1" smtClean="0">
                <a:latin typeface="Times New Roman" panose="02020603050405020304" pitchFamily="18" charset="0"/>
                <a:cs typeface="Times New Roman" panose="02020603050405020304" pitchFamily="18" charset="0"/>
              </a:rPr>
              <a:t>cheques</a:t>
            </a:r>
            <a:r>
              <a:rPr lang="en-US" sz="2800" b="1"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Our </a:t>
            </a:r>
            <a:r>
              <a:rPr lang="en-US" sz="2800" dirty="0">
                <a:latin typeface="Times New Roman" panose="02020603050405020304" pitchFamily="18" charset="0"/>
                <a:cs typeface="Times New Roman" panose="02020603050405020304" pitchFamily="18" charset="0"/>
              </a:rPr>
              <a:t>customers </a:t>
            </a:r>
            <a:r>
              <a:rPr lang="en-US" sz="2800" b="1" dirty="0">
                <a:latin typeface="Times New Roman" panose="02020603050405020304" pitchFamily="18" charset="0"/>
                <a:cs typeface="Times New Roman" panose="02020603050405020304" pitchFamily="18" charset="0"/>
              </a:rPr>
              <a:t>pay</a:t>
            </a:r>
            <a:r>
              <a:rPr lang="en-US" sz="2800" dirty="0">
                <a:latin typeface="Times New Roman" panose="02020603050405020304" pitchFamily="18" charset="0"/>
                <a:cs typeface="Times New Roman" panose="02020603050405020304" pitchFamily="18" charset="0"/>
              </a:rPr>
              <a:t> us </a:t>
            </a:r>
            <a:r>
              <a:rPr lang="en-US" sz="2800" b="1" dirty="0">
                <a:latin typeface="Times New Roman" panose="02020603050405020304" pitchFamily="18" charset="0"/>
                <a:cs typeface="Times New Roman" panose="02020603050405020304" pitchFamily="18" charset="0"/>
              </a:rPr>
              <a:t>directly into </a:t>
            </a:r>
            <a:r>
              <a:rPr lang="en-US" sz="2800" dirty="0">
                <a:latin typeface="Times New Roman" panose="02020603050405020304" pitchFamily="18" charset="0"/>
                <a:cs typeface="Times New Roman" panose="02020603050405020304" pitchFamily="18" charset="0"/>
              </a:rPr>
              <a:t>our account. 'We also have a </a:t>
            </a:r>
            <a:r>
              <a:rPr lang="en-US" sz="2800" b="1" dirty="0">
                <a:latin typeface="Times New Roman" panose="02020603050405020304" pitchFamily="18" charset="0"/>
                <a:cs typeface="Times New Roman" panose="02020603050405020304" pitchFamily="18" charset="0"/>
              </a:rPr>
              <a:t>deposit account </a:t>
            </a:r>
            <a:r>
              <a:rPr lang="en-US" sz="2800" dirty="0">
                <a:latin typeface="Times New Roman" panose="02020603050405020304" pitchFamily="18" charset="0"/>
                <a:cs typeface="Times New Roman" panose="02020603050405020304" pitchFamily="18" charset="0"/>
              </a:rPr>
              <a:t>where we can put money for longer periods and </a:t>
            </a:r>
            <a:r>
              <a:rPr lang="en-US" sz="2800" b="1" dirty="0">
                <a:latin typeface="Times New Roman" panose="02020603050405020304" pitchFamily="18" charset="0"/>
                <a:cs typeface="Times New Roman" panose="02020603050405020304" pitchFamily="18" charset="0"/>
              </a:rPr>
              <a:t>earn </a:t>
            </a:r>
            <a:r>
              <a:rPr lang="en-US" sz="2800" b="1" dirty="0" smtClean="0">
                <a:latin typeface="Times New Roman" panose="02020603050405020304" pitchFamily="18" charset="0"/>
                <a:cs typeface="Times New Roman" panose="02020603050405020304" pitchFamily="18" charset="0"/>
              </a:rPr>
              <a:t>interest</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bank sends us </a:t>
            </a:r>
            <a:r>
              <a:rPr lang="en-US" sz="2800" b="1" dirty="0">
                <a:latin typeface="Times New Roman" panose="02020603050405020304" pitchFamily="18" charset="0"/>
                <a:cs typeface="Times New Roman" panose="02020603050405020304" pitchFamily="18" charset="0"/>
              </a:rPr>
              <a:t>statements</a:t>
            </a:r>
            <a:r>
              <a:rPr lang="en-US" sz="2800" dirty="0">
                <a:latin typeface="Times New Roman" panose="02020603050405020304" pitchFamily="18" charset="0"/>
                <a:cs typeface="Times New Roman" panose="02020603050405020304" pitchFamily="18" charset="0"/>
              </a:rPr>
              <a:t> every month showing us the </a:t>
            </a:r>
            <a:r>
              <a:rPr lang="en-US" sz="2800" b="1" dirty="0">
                <a:latin typeface="Times New Roman" panose="02020603050405020304" pitchFamily="18" charset="0"/>
                <a:cs typeface="Times New Roman" panose="02020603050405020304" pitchFamily="18" charset="0"/>
              </a:rPr>
              <a:t>balance</a:t>
            </a:r>
            <a:r>
              <a:rPr lang="en-US" sz="2800" dirty="0">
                <a:latin typeface="Times New Roman" panose="02020603050405020304" pitchFamily="18" charset="0"/>
                <a:cs typeface="Times New Roman" panose="02020603050405020304" pitchFamily="18" charset="0"/>
              </a:rPr>
              <a:t> for each </a:t>
            </a:r>
            <a:r>
              <a:rPr lang="en-US" sz="2800" dirty="0" smtClean="0">
                <a:latin typeface="Times New Roman" panose="02020603050405020304" pitchFamily="18" charset="0"/>
                <a:cs typeface="Times New Roman" panose="02020603050405020304" pitchFamily="18" charset="0"/>
              </a:rPr>
              <a:t>account.'</a:t>
            </a:r>
            <a:endParaRPr lang="ru-RU" sz="28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527300" y="203200"/>
            <a:ext cx="8051800"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Company banking</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97763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Рисунок 5"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79" y="2720280"/>
            <a:ext cx="6857998" cy="1417443"/>
          </a:xfrm>
          <a:prstGeom prst="rect">
            <a:avLst/>
          </a:prstGeom>
        </p:spPr>
      </p:pic>
      <p:sp>
        <p:nvSpPr>
          <p:cNvPr id="5" name="Прямоугольник 4"/>
          <p:cNvSpPr/>
          <p:nvPr/>
        </p:nvSpPr>
        <p:spPr>
          <a:xfrm>
            <a:off x="165100" y="-125819"/>
            <a:ext cx="10439400" cy="7109639"/>
          </a:xfrm>
          <a:prstGeom prst="rect">
            <a:avLst/>
          </a:prstGeom>
        </p:spPr>
        <p:txBody>
          <a:bodyPr wrap="square">
            <a:spAutoFit/>
          </a:bodyPr>
          <a:lstStyle/>
          <a:p>
            <a:r>
              <a:rPr lang="en-US" sz="3600" dirty="0" smtClean="0">
                <a:latin typeface="Times New Roman" panose="02020603050405020304" pitchFamily="18" charset="0"/>
                <a:cs typeface="Times New Roman" panose="02020603050405020304" pitchFamily="18" charset="0"/>
              </a:rPr>
              <a:t>                                         Cards</a:t>
            </a:r>
            <a:r>
              <a:rPr lang="en-US" sz="3600" dirty="0" smtClean="0"/>
              <a:t> </a:t>
            </a:r>
          </a:p>
          <a:p>
            <a:pPr>
              <a:lnSpc>
                <a:spcPct val="150000"/>
              </a:lnSpc>
            </a:pPr>
            <a:r>
              <a:rPr lang="en-US" sz="2800" dirty="0" smtClean="0">
                <a:latin typeface="Times New Roman" panose="02020603050405020304" pitchFamily="18" charset="0"/>
                <a:cs typeface="Times New Roman" panose="02020603050405020304" pitchFamily="18" charset="0"/>
              </a:rPr>
              <a:t>'Each </a:t>
            </a:r>
            <a:r>
              <a:rPr lang="en-US" sz="2800" dirty="0">
                <a:latin typeface="Times New Roman" panose="02020603050405020304" pitchFamily="18" charset="0"/>
                <a:cs typeface="Times New Roman" panose="02020603050405020304" pitchFamily="18" charset="0"/>
              </a:rPr>
              <a:t>of our salespeople has a company </a:t>
            </a:r>
            <a:r>
              <a:rPr lang="en-US" sz="2800" b="1" dirty="0">
                <a:latin typeface="Times New Roman" panose="02020603050405020304" pitchFamily="18" charset="0"/>
                <a:cs typeface="Times New Roman" panose="02020603050405020304" pitchFamily="18" charset="0"/>
              </a:rPr>
              <a:t>credit card: </a:t>
            </a:r>
            <a:r>
              <a:rPr lang="en-US" sz="2800" dirty="0">
                <a:latin typeface="Times New Roman" panose="02020603050405020304" pitchFamily="18" charset="0"/>
                <a:cs typeface="Times New Roman" panose="02020603050405020304" pitchFamily="18" charset="0"/>
              </a:rPr>
              <a:t>MasterCard. HSBC is also our </a:t>
            </a:r>
            <a:r>
              <a:rPr lang="en-US" sz="2800" b="1" dirty="0">
                <a:latin typeface="Times New Roman" panose="02020603050405020304" pitchFamily="18" charset="0"/>
                <a:cs typeface="Times New Roman" panose="02020603050405020304" pitchFamily="18" charset="0"/>
              </a:rPr>
              <a:t>credit card company</a:t>
            </a:r>
            <a:r>
              <a:rPr lang="en-US" sz="2800" dirty="0">
                <a:latin typeface="Times New Roman" panose="02020603050405020304" pitchFamily="18" charset="0"/>
                <a:cs typeface="Times New Roman" panose="02020603050405020304" pitchFamily="18" charset="0"/>
              </a:rPr>
              <a:t>. Each card has a </a:t>
            </a:r>
            <a:r>
              <a:rPr lang="en-US" sz="2800" b="1" dirty="0">
                <a:latin typeface="Times New Roman" panose="02020603050405020304" pitchFamily="18" charset="0"/>
                <a:cs typeface="Times New Roman" panose="02020603050405020304" pitchFamily="18" charset="0"/>
              </a:rPr>
              <a:t>limit</a:t>
            </a:r>
            <a:r>
              <a:rPr lang="en-US" sz="2800" dirty="0">
                <a:latin typeface="Times New Roman" panose="02020603050405020304" pitchFamily="18" charset="0"/>
                <a:cs typeface="Times New Roman" panose="02020603050405020304" pitchFamily="18" charset="0"/>
              </a:rPr>
              <a:t> of 10 million won (about $8,500) - that's the maximum amount they can spend. They use it to pay for hotels, restaurants and other </a:t>
            </a:r>
            <a:r>
              <a:rPr lang="en-US" sz="2800" b="1" dirty="0">
                <a:latin typeface="Times New Roman" panose="02020603050405020304" pitchFamily="18" charset="0"/>
                <a:cs typeface="Times New Roman" panose="02020603050405020304" pitchFamily="18" charset="0"/>
              </a:rPr>
              <a:t>expenses. </a:t>
            </a:r>
            <a:r>
              <a:rPr lang="en-US" sz="2800" dirty="0">
                <a:latin typeface="Times New Roman" panose="02020603050405020304" pitchFamily="18" charset="0"/>
                <a:cs typeface="Times New Roman" panose="02020603050405020304" pitchFamily="18" charset="0"/>
              </a:rPr>
              <a:t>They can also use the card to </a:t>
            </a:r>
            <a:r>
              <a:rPr lang="en-US" sz="2800" b="1" dirty="0">
                <a:latin typeface="Times New Roman" panose="02020603050405020304" pitchFamily="18" charset="0"/>
                <a:cs typeface="Times New Roman" panose="02020603050405020304" pitchFamily="18" charset="0"/>
              </a:rPr>
              <a:t>withdraw</a:t>
            </a:r>
            <a:r>
              <a:rPr lang="en-US" sz="2800" dirty="0">
                <a:latin typeface="Times New Roman" panose="02020603050405020304" pitchFamily="18" charset="0"/>
                <a:cs typeface="Times New Roman" panose="02020603050405020304" pitchFamily="18" charset="0"/>
              </a:rPr>
              <a:t> or </a:t>
            </a:r>
            <a:r>
              <a:rPr lang="en-US" sz="2800" b="1" dirty="0">
                <a:latin typeface="Times New Roman" panose="02020603050405020304" pitchFamily="18" charset="0"/>
                <a:cs typeface="Times New Roman" panose="02020603050405020304" pitchFamily="18" charset="0"/>
              </a:rPr>
              <a:t>take out </a:t>
            </a:r>
            <a:r>
              <a:rPr lang="en-US" sz="2800" dirty="0">
                <a:latin typeface="Times New Roman" panose="02020603050405020304" pitchFamily="18" charset="0"/>
                <a:cs typeface="Times New Roman" panose="02020603050405020304" pitchFamily="18" charset="0"/>
              </a:rPr>
              <a:t>money from an ATM (automatic teller </a:t>
            </a:r>
            <a:r>
              <a:rPr lang="en-US" sz="2800" dirty="0" smtClean="0">
                <a:latin typeface="Times New Roman" panose="02020603050405020304" pitchFamily="18" charset="0"/>
                <a:cs typeface="Times New Roman" panose="02020603050405020304" pitchFamily="18" charset="0"/>
              </a:rPr>
              <a:t>machines) when </a:t>
            </a:r>
            <a:r>
              <a:rPr lang="en-US" sz="2800" dirty="0">
                <a:latin typeface="Times New Roman" panose="02020603050405020304" pitchFamily="18" charset="0"/>
                <a:cs typeface="Times New Roman" panose="02020603050405020304" pitchFamily="18" charset="0"/>
              </a:rPr>
              <a:t>they need </a:t>
            </a:r>
            <a:r>
              <a:rPr lang="en-US" sz="2800" b="1" dirty="0">
                <a:latin typeface="Times New Roman" panose="02020603050405020304" pitchFamily="18" charset="0"/>
                <a:cs typeface="Times New Roman" panose="02020603050405020304" pitchFamily="18" charset="0"/>
              </a:rPr>
              <a:t>to pay cash for things </a:t>
            </a:r>
            <a:r>
              <a:rPr lang="en-US" sz="2800" dirty="0">
                <a:latin typeface="Times New Roman" panose="02020603050405020304" pitchFamily="18" charset="0"/>
                <a:cs typeface="Times New Roman" panose="02020603050405020304" pitchFamily="18" charset="0"/>
              </a:rPr>
              <a:t>- in other words, they can use it as a </a:t>
            </a:r>
            <a:r>
              <a:rPr lang="en-US" sz="2800" b="1" dirty="0">
                <a:latin typeface="Times New Roman" panose="02020603050405020304" pitchFamily="18" charset="0"/>
                <a:cs typeface="Times New Roman" panose="02020603050405020304" pitchFamily="18" charset="0"/>
              </a:rPr>
              <a:t>cash card</a:t>
            </a:r>
            <a:r>
              <a:rPr lang="en-US" sz="2800" dirty="0">
                <a:latin typeface="Times New Roman" panose="02020603050405020304" pitchFamily="18" charset="0"/>
                <a:cs typeface="Times New Roman" panose="02020603050405020304" pitchFamily="18" charset="0"/>
              </a:rPr>
              <a:t>. But there is a </a:t>
            </a:r>
            <a:r>
              <a:rPr lang="en-US" sz="2800" b="1" dirty="0">
                <a:latin typeface="Times New Roman" panose="02020603050405020304" pitchFamily="18" charset="0"/>
                <a:cs typeface="Times New Roman" panose="02020603050405020304" pitchFamily="18" charset="0"/>
              </a:rPr>
              <a:t>charge</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this. 'We </a:t>
            </a:r>
            <a:r>
              <a:rPr lang="en-US" sz="2800" b="1" dirty="0">
                <a:latin typeface="Times New Roman" panose="02020603050405020304" pitchFamily="18" charset="0"/>
                <a:cs typeface="Times New Roman" panose="02020603050405020304" pitchFamily="18" charset="0"/>
              </a:rPr>
              <a:t>pay off </a:t>
            </a:r>
            <a:r>
              <a:rPr lang="en-US" sz="2800" dirty="0">
                <a:latin typeface="Times New Roman" panose="02020603050405020304" pitchFamily="18" charset="0"/>
                <a:cs typeface="Times New Roman" panose="02020603050405020304" pitchFamily="18" charset="0"/>
              </a:rPr>
              <a:t>what we </a:t>
            </a:r>
            <a:r>
              <a:rPr lang="en-US" sz="2800" b="1" dirty="0">
                <a:latin typeface="Times New Roman" panose="02020603050405020304" pitchFamily="18" charset="0"/>
                <a:cs typeface="Times New Roman" panose="02020603050405020304" pitchFamily="18" charset="0"/>
              </a:rPr>
              <a:t>owe</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every </a:t>
            </a:r>
            <a:r>
              <a:rPr lang="en-US" sz="2800" dirty="0">
                <a:latin typeface="Times New Roman" panose="02020603050405020304" pitchFamily="18" charset="0"/>
                <a:cs typeface="Times New Roman" panose="02020603050405020304" pitchFamily="18" charset="0"/>
              </a:rPr>
              <a:t>month. We don't want to </a:t>
            </a:r>
            <a:r>
              <a:rPr lang="en-US" sz="2800" b="1" dirty="0">
                <a:latin typeface="Times New Roman" panose="02020603050405020304" pitchFamily="18" charset="0"/>
                <a:cs typeface="Times New Roman" panose="02020603050405020304" pitchFamily="18" charset="0"/>
              </a:rPr>
              <a:t>get into debt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det</a:t>
            </a:r>
            <a:r>
              <a:rPr lang="en-US" sz="2800" dirty="0">
                <a:latin typeface="Times New Roman" panose="02020603050405020304" pitchFamily="18" charset="0"/>
                <a:cs typeface="Times New Roman" panose="02020603050405020304" pitchFamily="18" charset="0"/>
              </a:rPr>
              <a:t>/ with the credit card company. We don't want to have to pay interest.'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7841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79" y="2720280"/>
            <a:ext cx="6857998" cy="1417443"/>
          </a:xfrm>
          <a:prstGeom prst="rect">
            <a:avLst/>
          </a:prstGeom>
        </p:spPr>
      </p:pic>
      <p:sp>
        <p:nvSpPr>
          <p:cNvPr id="6" name="Прямоугольник 5"/>
          <p:cNvSpPr/>
          <p:nvPr/>
        </p:nvSpPr>
        <p:spPr>
          <a:xfrm>
            <a:off x="345440" y="545237"/>
            <a:ext cx="10147300" cy="5509200"/>
          </a:xfrm>
          <a:prstGeom prst="rect">
            <a:avLst/>
          </a:prstGeom>
        </p:spPr>
        <p:txBody>
          <a:bodyPr wrap="square">
            <a:spAutoFit/>
          </a:bodyPr>
          <a:lstStyle/>
          <a:p>
            <a:r>
              <a:rPr lang="en-US" sz="3200" dirty="0">
                <a:latin typeface="Times New Roman" panose="02020603050405020304" pitchFamily="18" charset="0"/>
                <a:cs typeface="Times New Roman" panose="02020603050405020304" pitchFamily="18" charset="0"/>
              </a:rPr>
              <a:t>Online banking </a:t>
            </a:r>
            <a:endParaRPr lang="en-US" sz="3200" dirty="0" smtClean="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pPr>
              <a:lnSpc>
                <a:spcPct val="150000"/>
              </a:lnSpc>
            </a:pPr>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use </a:t>
            </a:r>
            <a:r>
              <a:rPr lang="en-US" sz="3200" b="1" dirty="0">
                <a:latin typeface="Times New Roman" panose="02020603050405020304" pitchFamily="18" charset="0"/>
                <a:cs typeface="Times New Roman" panose="02020603050405020304" pitchFamily="18" charset="0"/>
              </a:rPr>
              <a:t>online banking </a:t>
            </a:r>
            <a:r>
              <a:rPr lang="en-US" sz="3200" dirty="0">
                <a:latin typeface="Times New Roman" panose="02020603050405020304" pitchFamily="18" charset="0"/>
                <a:cs typeface="Times New Roman" panose="02020603050405020304" pitchFamily="18" charset="0"/>
              </a:rPr>
              <a:t>to access our accounts on the </a:t>
            </a:r>
            <a:r>
              <a:rPr lang="en-US" sz="3200" b="1" dirty="0">
                <a:latin typeface="Times New Roman" panose="02020603050405020304" pitchFamily="18" charset="0"/>
                <a:cs typeface="Times New Roman" panose="02020603050405020304" pitchFamily="18" charset="0"/>
              </a:rPr>
              <a:t>Internet</a:t>
            </a:r>
            <a:r>
              <a:rPr lang="en-US" sz="3200" dirty="0">
                <a:latin typeface="Times New Roman" panose="02020603050405020304" pitchFamily="18" charset="0"/>
                <a:cs typeface="Times New Roman" panose="02020603050405020304" pitchFamily="18" charset="0"/>
              </a:rPr>
              <a:t> on the HSBC </a:t>
            </a:r>
            <a:r>
              <a:rPr lang="en-US" sz="3200" b="1" dirty="0">
                <a:latin typeface="Times New Roman" panose="02020603050405020304" pitchFamily="18" charset="0"/>
                <a:cs typeface="Times New Roman" panose="02020603050405020304" pitchFamily="18" charset="0"/>
              </a:rPr>
              <a:t>website</a:t>
            </a:r>
            <a:r>
              <a:rPr lang="en-US" sz="3200" dirty="0">
                <a:latin typeface="Times New Roman" panose="02020603050405020304" pitchFamily="18" charset="0"/>
                <a:cs typeface="Times New Roman" panose="02020603050405020304" pitchFamily="18" charset="0"/>
              </a:rPr>
              <a:t>. We can </a:t>
            </a:r>
            <a:r>
              <a:rPr lang="en-US" sz="3200" b="1" dirty="0">
                <a:latin typeface="Times New Roman" panose="02020603050405020304" pitchFamily="18" charset="0"/>
                <a:cs typeface="Times New Roman" panose="02020603050405020304" pitchFamily="18" charset="0"/>
              </a:rPr>
              <a:t>transfer</a:t>
            </a:r>
            <a:r>
              <a:rPr lang="en-US" sz="3200" dirty="0">
                <a:latin typeface="Times New Roman" panose="02020603050405020304" pitchFamily="18" charset="0"/>
                <a:cs typeface="Times New Roman" panose="02020603050405020304" pitchFamily="18" charset="0"/>
              </a:rPr>
              <a:t> money between these accounts - we can </a:t>
            </a:r>
            <a:r>
              <a:rPr lang="en-US" sz="3200" b="1" dirty="0">
                <a:latin typeface="Times New Roman" panose="02020603050405020304" pitchFamily="18" charset="0"/>
                <a:cs typeface="Times New Roman" panose="02020603050405020304" pitchFamily="18" charset="0"/>
              </a:rPr>
              <a:t>move money </a:t>
            </a:r>
            <a:r>
              <a:rPr lang="en-US" sz="3200" dirty="0">
                <a:latin typeface="Times New Roman" panose="02020603050405020304" pitchFamily="18" charset="0"/>
                <a:cs typeface="Times New Roman" panose="02020603050405020304" pitchFamily="18" charset="0"/>
              </a:rPr>
              <a:t>from one account into the other. 'And we can use online banking to see how much our salespeople are </a:t>
            </a:r>
            <a:r>
              <a:rPr lang="en-US" sz="3200" b="1" dirty="0">
                <a:latin typeface="Times New Roman" panose="02020603050405020304" pitchFamily="18" charset="0"/>
                <a:cs typeface="Times New Roman" panose="02020603050405020304" pitchFamily="18" charset="0"/>
              </a:rPr>
              <a:t>spending on </a:t>
            </a:r>
            <a:r>
              <a:rPr lang="en-US" sz="3200" dirty="0">
                <a:latin typeface="Times New Roman" panose="02020603050405020304" pitchFamily="18" charset="0"/>
                <a:cs typeface="Times New Roman" panose="02020603050405020304" pitchFamily="18" charset="0"/>
              </a:rPr>
              <a:t>their </a:t>
            </a:r>
            <a:r>
              <a:rPr lang="en-US" sz="3200" b="1" dirty="0">
                <a:latin typeface="Times New Roman" panose="02020603050405020304" pitchFamily="18" charset="0"/>
                <a:cs typeface="Times New Roman" panose="02020603050405020304" pitchFamily="18" charset="0"/>
              </a:rPr>
              <a:t>credit cards.</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78624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
        <p:nvSpPr>
          <p:cNvPr id="2" name="Прямоугольник 1"/>
          <p:cNvSpPr/>
          <p:nvPr/>
        </p:nvSpPr>
        <p:spPr>
          <a:xfrm>
            <a:off x="817818" y="151179"/>
            <a:ext cx="9583482" cy="5262979"/>
          </a:xfrm>
          <a:prstGeom prst="rect">
            <a:avLst/>
          </a:prstGeom>
        </p:spPr>
        <p:txBody>
          <a:bodyPr wrap="square">
            <a:spAutoFit/>
          </a:bodyPr>
          <a:lstStyle/>
          <a:p>
            <a:r>
              <a:rPr lang="en-US" sz="2400" b="1" dirty="0" err="1" smtClean="0">
                <a:latin typeface="Times New Roman" panose="02020603050405020304" pitchFamily="18" charset="0"/>
                <a:cs typeface="Times New Roman" panose="02020603050405020304" pitchFamily="18" charset="0"/>
              </a:rPr>
              <a:t>Hometask</a:t>
            </a:r>
            <a:r>
              <a:rPr lang="en-US" sz="2400" b="1" dirty="0" smtClean="0">
                <a:latin typeface="Times New Roman" panose="02020603050405020304" pitchFamily="18" charset="0"/>
                <a:cs typeface="Times New Roman" panose="02020603050405020304" pitchFamily="18" charset="0"/>
              </a:rPr>
              <a:t> 1 Choose </a:t>
            </a:r>
            <a:r>
              <a:rPr lang="en-US" sz="2400" b="1" dirty="0">
                <a:latin typeface="Times New Roman" panose="02020603050405020304" pitchFamily="18" charset="0"/>
                <a:cs typeface="Times New Roman" panose="02020603050405020304" pitchFamily="18" charset="0"/>
              </a:rPr>
              <a:t>the correct word to complete each sentence</a:t>
            </a:r>
            <a:r>
              <a:rPr lang="en-US" sz="2400" b="1"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 The bank ................................................ (lent/ loan) us £150,000 and </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we</a:t>
            </a:r>
            <a:r>
              <a:rPr lang="en-US" sz="2400" dirty="0">
                <a:latin typeface="Times New Roman" panose="02020603050405020304" pitchFamily="18" charset="0"/>
                <a:cs typeface="Times New Roman" panose="02020603050405020304" pitchFamily="18" charset="0"/>
              </a:rPr>
              <a:t>. . . .. (repay/ repayment) £550 a month</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 I got a ................................................. (loan / lend) to buy a machine. The ................................................ (repayments / repaid) for this are £320 per month</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3 It ................................................. (cost/ costs) so much to buy new equipment these days</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4 We have sales of £200,000 a month. We spend £180,000 on pay, equipment, etc. and try to ........ ........................................ (save/ savings) £20,000 for the future. </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5 </a:t>
            </a:r>
            <a:r>
              <a:rPr lang="en-US" sz="2400" dirty="0">
                <a:latin typeface="Times New Roman" panose="02020603050405020304" pitchFamily="18" charset="0"/>
                <a:cs typeface="Times New Roman" panose="02020603050405020304" pitchFamily="18" charset="0"/>
              </a:rPr>
              <a:t>I .................................................. (borrow/ borrowed) £1,000 for a long holiday. Then I won some money, so I ................................................. (repay/ repaid) £500.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94529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822837" y="49618"/>
            <a:ext cx="10485482" cy="830997"/>
          </a:xfrm>
          <a:prstGeom prst="rect">
            <a:avLst/>
          </a:prstGeom>
        </p:spPr>
        <p:txBody>
          <a:bodyPr wrap="square">
            <a:spAutoFit/>
          </a:bodyPr>
          <a:lstStyle/>
          <a:p>
            <a:r>
              <a:rPr lang="en-US" sz="2400" b="1" dirty="0" err="1" smtClean="0">
                <a:latin typeface="Times New Roman" panose="02020603050405020304" pitchFamily="18" charset="0"/>
                <a:cs typeface="Times New Roman" panose="02020603050405020304" pitchFamily="18" charset="0"/>
              </a:rPr>
              <a:t>Hometask</a:t>
            </a:r>
            <a:r>
              <a:rPr lang="en-US" sz="2400" b="1" dirty="0" smtClean="0">
                <a:latin typeface="Times New Roman" panose="02020603050405020304" pitchFamily="18" charset="0"/>
                <a:cs typeface="Times New Roman" panose="02020603050405020304" pitchFamily="18" charset="0"/>
              </a:rPr>
              <a:t> 2 Complete </a:t>
            </a:r>
            <a:r>
              <a:rPr lang="en-US" sz="2400" b="1" dirty="0">
                <a:latin typeface="Times New Roman" panose="02020603050405020304" pitchFamily="18" charset="0"/>
                <a:cs typeface="Times New Roman" panose="02020603050405020304" pitchFamily="18" charset="0"/>
              </a:rPr>
              <a:t>the text with expressions from the box. </a:t>
            </a: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Use </a:t>
            </a:r>
            <a:r>
              <a:rPr lang="en-US" sz="2400" b="1" dirty="0">
                <a:latin typeface="Times New Roman" panose="02020603050405020304" pitchFamily="18" charset="0"/>
                <a:cs typeface="Times New Roman" panose="02020603050405020304" pitchFamily="18" charset="0"/>
              </a:rPr>
              <a:t>one expression twice. </a:t>
            </a:r>
            <a:endParaRPr lang="ru-RU" sz="2400" b="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70263" y="1325668"/>
            <a:ext cx="10298974" cy="461665"/>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 Charge   credit   cards   expenses   </a:t>
            </a:r>
            <a:r>
              <a:rPr lang="en-US" sz="2400" dirty="0">
                <a:latin typeface="Times New Roman" panose="02020603050405020304" pitchFamily="18" charset="0"/>
                <a:cs typeface="Times New Roman" panose="02020603050405020304" pitchFamily="18" charset="0"/>
              </a:rPr>
              <a:t>interest </a:t>
            </a:r>
            <a:r>
              <a:rPr lang="en-US" sz="2400" dirty="0" smtClean="0">
                <a:latin typeface="Times New Roman" panose="02020603050405020304" pitchFamily="18" charset="0"/>
                <a:cs typeface="Times New Roman" panose="02020603050405020304" pitchFamily="18" charset="0"/>
              </a:rPr>
              <a:t>  pay </a:t>
            </a:r>
            <a:r>
              <a:rPr lang="en-US" sz="2400" dirty="0">
                <a:latin typeface="Times New Roman" panose="02020603050405020304" pitchFamily="18" charset="0"/>
                <a:cs typeface="Times New Roman" panose="02020603050405020304" pitchFamily="18" charset="0"/>
              </a:rPr>
              <a:t>off </a:t>
            </a:r>
            <a:r>
              <a:rPr lang="en-US" sz="2400" dirty="0" smtClean="0">
                <a:latin typeface="Times New Roman" panose="02020603050405020304" pitchFamily="18" charset="0"/>
                <a:cs typeface="Times New Roman" panose="02020603050405020304" pitchFamily="18" charset="0"/>
              </a:rPr>
              <a:t>  statements   </a:t>
            </a:r>
            <a:r>
              <a:rPr lang="en-US" sz="2400" dirty="0">
                <a:latin typeface="Times New Roman" panose="02020603050405020304" pitchFamily="18" charset="0"/>
                <a:cs typeface="Times New Roman" panose="02020603050405020304" pitchFamily="18" charset="0"/>
              </a:rPr>
              <a:t>withdraw</a:t>
            </a:r>
            <a:endParaRPr lang="ru-RU" sz="24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345440" y="1964353"/>
            <a:ext cx="10350137" cy="415498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finance director at one company decided to give (1) ............................................... </a:t>
            </a: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all its salespeople. They used them to pay (2) ................ ................................ like hotels and meals when they travelled. For the first year, everything was OK. But then they started to use the cards to (3) .............................. money from cash machines. The company had to pay a (4) ................................................ for this. After that, they started to use the cards for personal (5) .. ..... ... When the (6) ................. ....... ..... arrived, it was impossible to (7) .... .... .... . ................................................ the balance at the end of every month, so </a:t>
            </a:r>
            <a:r>
              <a:rPr lang="en-US" sz="2400" dirty="0" smtClean="0">
                <a:latin typeface="Times New Roman" panose="02020603050405020304" pitchFamily="18" charset="0"/>
                <a:cs typeface="Times New Roman" panose="02020603050405020304" pitchFamily="18" charset="0"/>
              </a:rPr>
              <a:t>the company had to pay.</a:t>
            </a: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p:txBody>
      </p:sp>
      <p:pic>
        <p:nvPicPr>
          <p:cNvPr id="9" name="Рисунок 8"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Tree>
    <p:extLst>
      <p:ext uri="{BB962C8B-B14F-4D97-AF65-F5344CB8AC3E}">
        <p14:creationId xmlns:p14="http://schemas.microsoft.com/office/powerpoint/2010/main" val="631628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1371600" y="965481"/>
            <a:ext cx="9436100" cy="3780522"/>
          </a:xfrm>
          <a:prstGeom prst="rect">
            <a:avLst/>
          </a:prstGeom>
        </p:spPr>
        <p:txBody>
          <a:bodyPr wrap="squar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References</a:t>
            </a:r>
            <a:br>
              <a:rPr lang="en-US" sz="2800" b="1" dirty="0">
                <a:latin typeface="Times New Roman" panose="02020603050405020304" pitchFamily="18" charset="0"/>
                <a:ea typeface="Calibri" panose="020F0502020204030204" pitchFamily="34" charset="0"/>
                <a:cs typeface="Times New Roman" panose="02020603050405020304" pitchFamily="18" charset="0"/>
              </a:rPr>
            </a:br>
            <a:r>
              <a:rPr lang="en-US" sz="2800" b="1" dirty="0">
                <a:latin typeface="Times New Roman" panose="02020603050405020304" pitchFamily="18" charset="0"/>
                <a:ea typeface="Calibri" panose="020F0502020204030204" pitchFamily="34" charset="0"/>
                <a:cs typeface="Times New Roman" panose="02020603050405020304" pitchFamily="18" charset="0"/>
              </a:rPr>
              <a:t/>
            </a:r>
            <a:br>
              <a:rPr lang="en-US" sz="2800" b="1" dirty="0">
                <a:latin typeface="Times New Roman" panose="02020603050405020304" pitchFamily="18" charset="0"/>
                <a:ea typeface="Calibri" panose="020F0502020204030204" pitchFamily="34" charset="0"/>
                <a:cs typeface="Times New Roman" panose="02020603050405020304" pitchFamily="18" charset="0"/>
              </a:rPr>
            </a:br>
            <a:r>
              <a:rPr lang="en-US" sz="2800" dirty="0">
                <a:latin typeface="Times New Roman" panose="02020603050405020304" pitchFamily="18" charset="0"/>
                <a:ea typeface="Calibri" panose="020F0502020204030204" pitchFamily="34" charset="0"/>
                <a:cs typeface="Times New Roman" panose="02020603050405020304" pitchFamily="18" charset="0"/>
              </a:rPr>
              <a:t>1. Bill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Mascull</a:t>
            </a:r>
            <a:r>
              <a:rPr lang="en-US" sz="2800" dirty="0">
                <a:latin typeface="Times New Roman" panose="02020603050405020304" pitchFamily="18" charset="0"/>
                <a:ea typeface="Calibri" panose="020F0502020204030204" pitchFamily="34" charset="0"/>
                <a:cs typeface="Times New Roman" panose="02020603050405020304" pitchFamily="18" charset="0"/>
              </a:rPr>
              <a:t>, Business Vocabulary in use. Elementary to pre-intermediate,  Cambridge University Press, 2010;</a:t>
            </a:r>
            <a:br>
              <a:rPr lang="en-US" sz="2800" dirty="0">
                <a:latin typeface="Times New Roman" panose="02020603050405020304" pitchFamily="18" charset="0"/>
                <a:ea typeface="Calibri" panose="020F0502020204030204" pitchFamily="34" charset="0"/>
                <a:cs typeface="Times New Roman" panose="02020603050405020304" pitchFamily="18" charset="0"/>
              </a:rPr>
            </a:br>
            <a:r>
              <a:rPr lang="en-US" sz="2800" dirty="0">
                <a:latin typeface="Times New Roman" panose="02020603050405020304" pitchFamily="18" charset="0"/>
                <a:ea typeface="Calibri" panose="020F0502020204030204" pitchFamily="34" charset="0"/>
                <a:cs typeface="Times New Roman" panose="02020603050405020304" pitchFamily="18" charset="0"/>
              </a:rPr>
              <a:t>2. Irene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Barrall</a:t>
            </a:r>
            <a:r>
              <a:rPr lang="en-US" sz="2800" dirty="0">
                <a:latin typeface="Times New Roman" panose="02020603050405020304" pitchFamily="18" charset="0"/>
                <a:ea typeface="Calibri" panose="020F0502020204030204" pitchFamily="34" charset="0"/>
                <a:cs typeface="Times New Roman" panose="02020603050405020304" pitchFamily="18" charset="0"/>
              </a:rPr>
              <a:t>, Nikolas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Barrall</a:t>
            </a:r>
            <a:r>
              <a:rPr lang="en-US" sz="2800" dirty="0">
                <a:latin typeface="Times New Roman" panose="02020603050405020304" pitchFamily="18" charset="0"/>
                <a:ea typeface="Calibri" panose="020F0502020204030204" pitchFamily="34" charset="0"/>
                <a:cs typeface="Times New Roman" panose="02020603050405020304" pitchFamily="18" charset="0"/>
              </a:rPr>
              <a:t>, Intelligent Business. Elementary. Skills book, Pearson Longman, 2008;</a:t>
            </a:r>
            <a:br>
              <a:rPr lang="en-US" sz="2800" dirty="0">
                <a:latin typeface="Times New Roman" panose="02020603050405020304" pitchFamily="18" charset="0"/>
                <a:ea typeface="Calibri" panose="020F0502020204030204" pitchFamily="34" charset="0"/>
                <a:cs typeface="Times New Roman" panose="02020603050405020304" pitchFamily="18" charset="0"/>
              </a:rPr>
            </a:br>
            <a:r>
              <a:rPr lang="en-US" sz="2800" dirty="0">
                <a:latin typeface="Times New Roman" panose="02020603050405020304" pitchFamily="18" charset="0"/>
                <a:ea typeface="Calibri" panose="020F0502020204030204" pitchFamily="34" charset="0"/>
                <a:cs typeface="Times New Roman" panose="02020603050405020304" pitchFamily="18" charset="0"/>
              </a:rPr>
              <a:t>3.</a:t>
            </a:r>
            <a:r>
              <a:rPr lang="en-US" sz="2800" i="1"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a:latin typeface="Times New Roman" panose="02020603050405020304" pitchFamily="18" charset="0"/>
                <a:ea typeface="Calibri" panose="020F0502020204030204" pitchFamily="34" charset="0"/>
                <a:cs typeface="Times New Roman" panose="02020603050405020304" pitchFamily="18" charset="0"/>
              </a:rPr>
              <a:t>Christine Johnson. Intelligent Business. </a:t>
            </a:r>
            <a:r>
              <a:rPr lang="en-US" sz="2800" dirty="0" err="1">
                <a:latin typeface="Times New Roman" panose="02020603050405020304" pitchFamily="18" charset="0"/>
                <a:ea typeface="Calibri" panose="020F0502020204030204" pitchFamily="34" charset="0"/>
                <a:cs typeface="Times New Roman" panose="02020603050405020304" pitchFamily="18" charset="0"/>
              </a:rPr>
              <a:t>Elementary.Course</a:t>
            </a:r>
            <a:r>
              <a:rPr lang="en-US" sz="2800" dirty="0">
                <a:latin typeface="Times New Roman" panose="02020603050405020304" pitchFamily="18" charset="0"/>
                <a:ea typeface="Calibri" panose="020F0502020204030204" pitchFamily="34" charset="0"/>
                <a:cs typeface="Times New Roman" panose="02020603050405020304" pitchFamily="18" charset="0"/>
              </a:rPr>
              <a:t> book, Pearson Education Limited, 2010.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Tree>
    <p:extLst>
      <p:ext uri="{BB962C8B-B14F-4D97-AF65-F5344CB8AC3E}">
        <p14:creationId xmlns:p14="http://schemas.microsoft.com/office/powerpoint/2010/main" val="13855999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322"/>
            <a:ext cx="690880" cy="69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638300" y="2603500"/>
            <a:ext cx="7467600" cy="646331"/>
          </a:xfrm>
          <a:prstGeom prst="rect">
            <a:avLst/>
          </a:prstGeom>
        </p:spPr>
        <p:txBody>
          <a:bodyPr wrap="square">
            <a:spAutoFit/>
          </a:bodyPr>
          <a:lstStyle/>
          <a:p>
            <a:r>
              <a:rPr lang="en-US" sz="3600" dirty="0">
                <a:latin typeface="Times New Roman" panose="02020603050405020304" pitchFamily="18" charset="0"/>
                <a:cs typeface="Times New Roman" panose="02020603050405020304" pitchFamily="18" charset="0"/>
              </a:rPr>
              <a:t>THANK YOU FOR ATTENTION.</a:t>
            </a:r>
            <a:endParaRPr lang="ru-RU" sz="3600" dirty="0"/>
          </a:p>
        </p:txBody>
      </p:sp>
      <p:pic>
        <p:nvPicPr>
          <p:cNvPr id="5" name="Рисунок 4" descr="Start from the basics: make your &lt;strong&gt;Payroll&lt;/strong&gt; &lt;strong&gt;Work&lt;/strong&gt; | A post by ..."/>
          <p:cNvPicPr>
            <a:picLocks noChangeAspect="1"/>
          </p:cNvPicPr>
          <p:nvPr/>
        </p:nvPicPr>
        <p:blipFill rotWithShape="1">
          <a:blip r:embed="rId3">
            <a:extLst>
              <a:ext uri="{28A0092B-C50C-407E-A947-70E740481C1C}">
                <a14:useLocalDpi xmlns:a14="http://schemas.microsoft.com/office/drawing/2010/main" val="0"/>
              </a:ext>
            </a:extLst>
          </a:blip>
          <a:srcRect l="13564" t="22819" r="34522" b="26125"/>
          <a:stretch/>
        </p:blipFill>
        <p:spPr>
          <a:xfrm rot="5400000">
            <a:off x="8054280" y="2720279"/>
            <a:ext cx="6857998" cy="1417443"/>
          </a:xfrm>
          <a:prstGeom prst="rect">
            <a:avLst/>
          </a:prstGeom>
        </p:spPr>
      </p:pic>
    </p:spTree>
    <p:extLst>
      <p:ext uri="{BB962C8B-B14F-4D97-AF65-F5344CB8AC3E}">
        <p14:creationId xmlns:p14="http://schemas.microsoft.com/office/powerpoint/2010/main" val="2039148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TotalTime>
  <Words>1520</Words>
  <Application>Microsoft Office PowerPoint</Application>
  <PresentationFormat>Широкоэкранный</PresentationFormat>
  <Paragraphs>141</Paragraphs>
  <Slides>22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22</vt:i4>
      </vt:variant>
    </vt:vector>
  </HeadingPairs>
  <TitlesOfParts>
    <vt:vector size="27"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Money</dc:title>
  <dc:creator>Nasiba Valiyeva</dc:creator>
  <cp:lastModifiedBy>Nasiba Valiyeva</cp:lastModifiedBy>
  <cp:revision>53</cp:revision>
  <dcterms:created xsi:type="dcterms:W3CDTF">2021-03-12T07:43:45Z</dcterms:created>
  <dcterms:modified xsi:type="dcterms:W3CDTF">2021-12-06T11:42:53Z</dcterms:modified>
</cp:coreProperties>
</file>