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ags/tag1.xml" ContentType="application/vnd.openxmlformats-officedocument.presentationml.tags+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9" r:id="rId1"/>
  </p:sldMasterIdLst>
  <p:notesMasterIdLst>
    <p:notesMasterId r:id="rId24"/>
  </p:notesMasterIdLst>
  <p:sldIdLst>
    <p:sldId id="339" r:id="rId2"/>
    <p:sldId id="257" r:id="rId3"/>
    <p:sldId id="292" r:id="rId4"/>
    <p:sldId id="291" r:id="rId5"/>
    <p:sldId id="273" r:id="rId6"/>
    <p:sldId id="309" r:id="rId7"/>
    <p:sldId id="281" r:id="rId8"/>
    <p:sldId id="286" r:id="rId9"/>
    <p:sldId id="287" r:id="rId10"/>
    <p:sldId id="277" r:id="rId11"/>
    <p:sldId id="295" r:id="rId12"/>
    <p:sldId id="336" r:id="rId13"/>
    <p:sldId id="330" r:id="rId14"/>
    <p:sldId id="294" r:id="rId15"/>
    <p:sldId id="283" r:id="rId16"/>
    <p:sldId id="299" r:id="rId17"/>
    <p:sldId id="288" r:id="rId18"/>
    <p:sldId id="261" r:id="rId19"/>
    <p:sldId id="262" r:id="rId20"/>
    <p:sldId id="263" r:id="rId21"/>
    <p:sldId id="302" r:id="rId22"/>
    <p:sldId id="303" r:id="rId2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1304" autoAdjust="0"/>
  </p:normalViewPr>
  <p:slideViewPr>
    <p:cSldViewPr>
      <p:cViewPr varScale="1">
        <p:scale>
          <a:sx n="83" d="100"/>
          <a:sy n="83" d="100"/>
        </p:scale>
        <p:origin x="161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4.xml.rels><?xml version="1.0" encoding="UTF-8" standalone="yes"?>
<Relationships xmlns="http://schemas.openxmlformats.org/package/2006/relationships"><Relationship Id="rId1" Type="http://schemas.openxmlformats.org/officeDocument/2006/relationships/image" Target="../media/image7.jpeg"/></Relationships>
</file>

<file path=ppt/diagrams/_rels/drawing4.xml.rels><?xml version="1.0" encoding="UTF-8" standalone="yes"?>
<Relationships xmlns="http://schemas.openxmlformats.org/package/2006/relationships"><Relationship Id="rId1" Type="http://schemas.openxmlformats.org/officeDocument/2006/relationships/image" Target="../media/image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6E6AEB5-3250-4A82-8FC7-4D8E0F4F460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F3BC4136-3FFA-43ED-831C-06CB9A58E9E6}">
      <dgm:prSet phldrT="[Текст]" custT="1"/>
      <dgm:spPr/>
      <dgm:t>
        <a:bodyPr/>
        <a:lstStyle/>
        <a:p>
          <a:r>
            <a:rPr lang="ru-RU" sz="2000" b="1" dirty="0" smtClean="0">
              <a:solidFill>
                <a:schemeClr val="tx1"/>
              </a:solidFill>
              <a:latin typeface="Times New Roman" pitchFamily="18" charset="0"/>
              <a:cs typeface="Times New Roman" pitchFamily="18" charset="0"/>
            </a:rPr>
            <a:t>«</a:t>
          </a:r>
          <a:r>
            <a:rPr lang="ru-RU" sz="2000" b="1" dirty="0" err="1" smtClean="0">
              <a:solidFill>
                <a:schemeClr val="tx1"/>
              </a:solidFill>
              <a:latin typeface="Times New Roman" pitchFamily="18" charset="0"/>
              <a:cs typeface="Times New Roman" pitchFamily="18" charset="0"/>
            </a:rPr>
            <a:t>Корпоратив</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бошқарув </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бу</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мулкдорлар</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ва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бошқа манфаатдор</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шахсларнинг</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корхона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фаолиятини</a:t>
          </a:r>
          <a:r>
            <a:rPr lang="ru-RU" sz="2000" b="1" dirty="0" smtClean="0">
              <a:solidFill>
                <a:schemeClr val="tx1"/>
              </a:solidFill>
              <a:latin typeface="Times New Roman" pitchFamily="18" charset="0"/>
              <a:cs typeface="Times New Roman" pitchFamily="18" charset="0"/>
            </a:rPr>
            <a:t> ба</a:t>
          </a:r>
          <a:r>
            <a:rPr lang="uz-Cyrl-UZ" sz="2000" b="1" dirty="0" smtClean="0">
              <a:solidFill>
                <a:schemeClr val="tx1"/>
              </a:solidFill>
              <a:latin typeface="Times New Roman" pitchFamily="18" charset="0"/>
              <a:cs typeface="Times New Roman" pitchFamily="18" charset="0"/>
            </a:rPr>
            <a:t>ҳ</a:t>
          </a:r>
          <a:r>
            <a:rPr lang="ru-RU" sz="2000" b="1" dirty="0" err="1" smtClean="0">
              <a:solidFill>
                <a:schemeClr val="tx1"/>
              </a:solidFill>
              <a:latin typeface="Times New Roman" pitchFamily="18" charset="0"/>
              <a:cs typeface="Times New Roman" pitchFamily="18" charset="0"/>
            </a:rPr>
            <a:t>олаш</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ва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назорат</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қилиш</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билан</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боғлиқ</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ўзаро</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муносабатлари</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ҳисобланади</a:t>
          </a:r>
          <a:r>
            <a:rPr lang="ru-RU" sz="2000" b="1" dirty="0" smtClean="0">
              <a:solidFill>
                <a:schemeClr val="tx1"/>
              </a:solidFill>
              <a:latin typeface="Times New Roman" pitchFamily="18" charset="0"/>
              <a:cs typeface="Times New Roman" pitchFamily="18" charset="0"/>
            </a:rPr>
            <a:t>».</a:t>
          </a:r>
          <a:r>
            <a:rPr lang="uz-Cyrl-UZ" sz="2000" b="1" dirty="0" smtClean="0">
              <a:solidFill>
                <a:schemeClr val="tx1"/>
              </a:solidFill>
              <a:latin typeface="Times New Roman" pitchFamily="18" charset="0"/>
              <a:cs typeface="Times New Roman" pitchFamily="18" charset="0"/>
            </a:rPr>
            <a:t> </a:t>
          </a:r>
          <a:r>
            <a:rPr lang="uz-Cyrl-UZ" sz="1400" b="1" dirty="0" smtClean="0">
              <a:solidFill>
                <a:schemeClr val="tx1"/>
              </a:solidFill>
              <a:latin typeface="Times New Roman" pitchFamily="18" charset="0"/>
              <a:cs typeface="Times New Roman" pitchFamily="18" charset="0"/>
            </a:rPr>
            <a:t>(Хессель М. Корпоративное управление М.: ИНФРА-М.1996 г.)</a:t>
          </a:r>
          <a:endParaRPr lang="ru-RU" sz="1400" b="1" dirty="0">
            <a:solidFill>
              <a:schemeClr val="tx1"/>
            </a:solidFill>
          </a:endParaRPr>
        </a:p>
      </dgm:t>
    </dgm:pt>
    <dgm:pt modelId="{3A1ED400-F1A8-4812-A07C-4833B91414B2}" type="parTrans" cxnId="{6B09C6CE-DD9B-4067-984F-EE6AF8F801E5}">
      <dgm:prSet/>
      <dgm:spPr/>
      <dgm:t>
        <a:bodyPr/>
        <a:lstStyle/>
        <a:p>
          <a:endParaRPr lang="ru-RU"/>
        </a:p>
      </dgm:t>
    </dgm:pt>
    <dgm:pt modelId="{D0DB474C-CBC4-436E-95FF-16BF4B15DFF3}" type="sibTrans" cxnId="{6B09C6CE-DD9B-4067-984F-EE6AF8F801E5}">
      <dgm:prSet/>
      <dgm:spPr/>
      <dgm:t>
        <a:bodyPr/>
        <a:lstStyle/>
        <a:p>
          <a:endParaRPr lang="ru-RU"/>
        </a:p>
      </dgm:t>
    </dgm:pt>
    <dgm:pt modelId="{B64DA39F-31FB-4B0C-958B-7A4A60FE8A54}">
      <dgm:prSet phldrT="[Текст]" custT="1"/>
      <dgm:spPr/>
      <dgm:t>
        <a:bodyPr/>
        <a:lstStyle/>
        <a:p>
          <a:pPr algn="just"/>
          <a:r>
            <a:rPr lang="uz-Cyrl-UZ" sz="2000" b="1" dirty="0" smtClean="0">
              <a:solidFill>
                <a:schemeClr val="tx1"/>
              </a:solidFill>
              <a:latin typeface="Times New Roman" pitchFamily="18" charset="0"/>
              <a:cs typeface="Times New Roman" pitchFamily="18" charset="0"/>
            </a:rPr>
            <a:t>Корпоратив бошқарув – бу корпорация мулкдорларининг корпорация капиталини шакллантиришга, ундан фойда олиш мақсадида янада самарали фойдаланишга ҳамда олинган даромадларни корпоратив муносабатларнинг барча иштирокчилари ўртасида адолатли тақсимлашга қаратилган стратегик муҳим қарорларни белгилаш, таърифлаш ва қабул қилишга доимий ва реал таъсирни таъминлашдаги онгли, бевосита иштирокидир».</a:t>
          </a:r>
          <a:r>
            <a:rPr lang="ru-RU" sz="2000" b="1" dirty="0" smtClean="0">
              <a:solidFill>
                <a:schemeClr val="tx1"/>
              </a:solidFill>
              <a:latin typeface="Times New Roman" pitchFamily="18" charset="0"/>
              <a:cs typeface="Times New Roman" pitchFamily="18" charset="0"/>
            </a:rPr>
            <a:t> </a:t>
          </a:r>
          <a:r>
            <a:rPr lang="uz-Cyrl-UZ" sz="2000" b="1" dirty="0" smtClean="0">
              <a:solidFill>
                <a:schemeClr val="tx1"/>
              </a:solidFill>
              <a:latin typeface="Times New Roman" pitchFamily="18" charset="0"/>
              <a:cs typeface="Times New Roman" pitchFamily="18" charset="0"/>
            </a:rPr>
            <a:t>Хамидулин М.Б.</a:t>
          </a:r>
          <a:r>
            <a:rPr lang="ru-RU" sz="2000" b="1" dirty="0" smtClean="0">
              <a:solidFill>
                <a:schemeClr val="tx1"/>
              </a:solidFill>
              <a:latin typeface="Times New Roman" pitchFamily="18" charset="0"/>
              <a:cs typeface="Times New Roman" pitchFamily="18" charset="0"/>
            </a:rPr>
            <a:t> </a:t>
          </a:r>
          <a:r>
            <a:rPr lang="uz-Cyrl-UZ" sz="2000" b="1" dirty="0" smtClean="0">
              <a:solidFill>
                <a:schemeClr val="tx1"/>
              </a:solidFill>
              <a:latin typeface="Times New Roman" pitchFamily="18" charset="0"/>
              <a:cs typeface="Times New Roman" pitchFamily="18" charset="0"/>
            </a:rPr>
            <a:t> </a:t>
          </a:r>
          <a:endParaRPr lang="ru-RU" sz="2000" b="1" dirty="0">
            <a:solidFill>
              <a:schemeClr val="tx1"/>
            </a:solidFill>
          </a:endParaRPr>
        </a:p>
      </dgm:t>
    </dgm:pt>
    <dgm:pt modelId="{432FF866-E811-4F79-B1E3-0BB1DC41EE43}" type="parTrans" cxnId="{8706CDC0-B53F-4FBB-89EA-3A34180EFC70}">
      <dgm:prSet/>
      <dgm:spPr/>
      <dgm:t>
        <a:bodyPr/>
        <a:lstStyle/>
        <a:p>
          <a:endParaRPr lang="ru-RU"/>
        </a:p>
      </dgm:t>
    </dgm:pt>
    <dgm:pt modelId="{5429C8C8-DDDA-40BA-A5D0-2C89829271F0}" type="sibTrans" cxnId="{8706CDC0-B53F-4FBB-89EA-3A34180EFC70}">
      <dgm:prSet/>
      <dgm:spPr/>
      <dgm:t>
        <a:bodyPr/>
        <a:lstStyle/>
        <a:p>
          <a:endParaRPr lang="ru-RU"/>
        </a:p>
      </dgm:t>
    </dgm:pt>
    <dgm:pt modelId="{8ED1B233-95E2-4A2F-8D47-7E4E69A6D0E1}" type="pres">
      <dgm:prSet presAssocID="{56E6AEB5-3250-4A82-8FC7-4D8E0F4F460B}" presName="linear" presStyleCnt="0">
        <dgm:presLayoutVars>
          <dgm:dir/>
          <dgm:animLvl val="lvl"/>
          <dgm:resizeHandles val="exact"/>
        </dgm:presLayoutVars>
      </dgm:prSet>
      <dgm:spPr/>
      <dgm:t>
        <a:bodyPr/>
        <a:lstStyle/>
        <a:p>
          <a:endParaRPr lang="ru-RU"/>
        </a:p>
      </dgm:t>
    </dgm:pt>
    <dgm:pt modelId="{4030BB84-25F9-48DE-AEA0-A8D14405F714}" type="pres">
      <dgm:prSet presAssocID="{F3BC4136-3FFA-43ED-831C-06CB9A58E9E6}" presName="parentLin" presStyleCnt="0"/>
      <dgm:spPr/>
    </dgm:pt>
    <dgm:pt modelId="{893BD316-5FAA-43B6-8782-A4EA23B29A2B}" type="pres">
      <dgm:prSet presAssocID="{F3BC4136-3FFA-43ED-831C-06CB9A58E9E6}" presName="parentLeftMargin" presStyleLbl="node1" presStyleIdx="0" presStyleCnt="2"/>
      <dgm:spPr/>
      <dgm:t>
        <a:bodyPr/>
        <a:lstStyle/>
        <a:p>
          <a:endParaRPr lang="ru-RU"/>
        </a:p>
      </dgm:t>
    </dgm:pt>
    <dgm:pt modelId="{D1A86B4C-9FBA-4FC2-A14C-9EC42A62945D}" type="pres">
      <dgm:prSet presAssocID="{F3BC4136-3FFA-43ED-831C-06CB9A58E9E6}" presName="parentText" presStyleLbl="node1" presStyleIdx="0" presStyleCnt="2" custScaleX="157296" custScaleY="795928" custLinFactNeighborX="-28016" custLinFactNeighborY="-53068">
        <dgm:presLayoutVars>
          <dgm:chMax val="0"/>
          <dgm:bulletEnabled val="1"/>
        </dgm:presLayoutVars>
      </dgm:prSet>
      <dgm:spPr/>
      <dgm:t>
        <a:bodyPr/>
        <a:lstStyle/>
        <a:p>
          <a:endParaRPr lang="ru-RU"/>
        </a:p>
      </dgm:t>
    </dgm:pt>
    <dgm:pt modelId="{82B3B34D-B7AA-46CE-BFF2-87CF9AD7F0AF}" type="pres">
      <dgm:prSet presAssocID="{F3BC4136-3FFA-43ED-831C-06CB9A58E9E6}" presName="negativeSpace" presStyleCnt="0"/>
      <dgm:spPr/>
    </dgm:pt>
    <dgm:pt modelId="{DAECEEC1-330E-4D33-924B-6E1EC305AF0F}" type="pres">
      <dgm:prSet presAssocID="{F3BC4136-3FFA-43ED-831C-06CB9A58E9E6}" presName="childText" presStyleLbl="conFgAcc1" presStyleIdx="0" presStyleCnt="2" custScaleY="29190">
        <dgm:presLayoutVars>
          <dgm:bulletEnabled val="1"/>
        </dgm:presLayoutVars>
      </dgm:prSet>
      <dgm:spPr/>
    </dgm:pt>
    <dgm:pt modelId="{05938C90-FAB2-4C9E-A6D6-D62EA2867BDA}" type="pres">
      <dgm:prSet presAssocID="{D0DB474C-CBC4-436E-95FF-16BF4B15DFF3}" presName="spaceBetweenRectangles" presStyleCnt="0"/>
      <dgm:spPr/>
    </dgm:pt>
    <dgm:pt modelId="{208665F5-BAD2-4D28-B7F1-C78497DF8CE7}" type="pres">
      <dgm:prSet presAssocID="{B64DA39F-31FB-4B0C-958B-7A4A60FE8A54}" presName="parentLin" presStyleCnt="0"/>
      <dgm:spPr/>
    </dgm:pt>
    <dgm:pt modelId="{3147D67C-5C33-4990-A633-61F21EB1D818}" type="pres">
      <dgm:prSet presAssocID="{B64DA39F-31FB-4B0C-958B-7A4A60FE8A54}" presName="parentLeftMargin" presStyleLbl="node1" presStyleIdx="0" presStyleCnt="2"/>
      <dgm:spPr/>
      <dgm:t>
        <a:bodyPr/>
        <a:lstStyle/>
        <a:p>
          <a:endParaRPr lang="ru-RU"/>
        </a:p>
      </dgm:t>
    </dgm:pt>
    <dgm:pt modelId="{35926285-9CD4-40A0-BE5E-DCA03E8BD4E8}" type="pres">
      <dgm:prSet presAssocID="{B64DA39F-31FB-4B0C-958B-7A4A60FE8A54}" presName="parentText" presStyleLbl="node1" presStyleIdx="1" presStyleCnt="2" custAng="0" custScaleX="150037" custScaleY="768219" custLinFactNeighborX="-24454" custLinFactNeighborY="7231">
        <dgm:presLayoutVars>
          <dgm:chMax val="0"/>
          <dgm:bulletEnabled val="1"/>
        </dgm:presLayoutVars>
      </dgm:prSet>
      <dgm:spPr/>
      <dgm:t>
        <a:bodyPr/>
        <a:lstStyle/>
        <a:p>
          <a:endParaRPr lang="ru-RU"/>
        </a:p>
      </dgm:t>
    </dgm:pt>
    <dgm:pt modelId="{A04D257D-380D-49DC-9400-12AC36FDA0C2}" type="pres">
      <dgm:prSet presAssocID="{B64DA39F-31FB-4B0C-958B-7A4A60FE8A54}" presName="negativeSpace" presStyleCnt="0"/>
      <dgm:spPr/>
    </dgm:pt>
    <dgm:pt modelId="{60BF0DA8-3E3B-48AB-9FA8-5887F14DBD51}" type="pres">
      <dgm:prSet presAssocID="{B64DA39F-31FB-4B0C-958B-7A4A60FE8A54}" presName="childText" presStyleLbl="conFgAcc1" presStyleIdx="1" presStyleCnt="2">
        <dgm:presLayoutVars>
          <dgm:bulletEnabled val="1"/>
        </dgm:presLayoutVars>
      </dgm:prSet>
      <dgm:spPr/>
    </dgm:pt>
  </dgm:ptLst>
  <dgm:cxnLst>
    <dgm:cxn modelId="{94B54E68-EAF9-4FBC-BDD6-B647F6F956D1}" type="presOf" srcId="{F3BC4136-3FFA-43ED-831C-06CB9A58E9E6}" destId="{893BD316-5FAA-43B6-8782-A4EA23B29A2B}" srcOrd="0" destOrd="0" presId="urn:microsoft.com/office/officeart/2005/8/layout/list1"/>
    <dgm:cxn modelId="{8706CDC0-B53F-4FBB-89EA-3A34180EFC70}" srcId="{56E6AEB5-3250-4A82-8FC7-4D8E0F4F460B}" destId="{B64DA39F-31FB-4B0C-958B-7A4A60FE8A54}" srcOrd="1" destOrd="0" parTransId="{432FF866-E811-4F79-B1E3-0BB1DC41EE43}" sibTransId="{5429C8C8-DDDA-40BA-A5D0-2C89829271F0}"/>
    <dgm:cxn modelId="{87BA61F6-A41E-44F1-A6E3-C7C640582DFB}" type="presOf" srcId="{56E6AEB5-3250-4A82-8FC7-4D8E0F4F460B}" destId="{8ED1B233-95E2-4A2F-8D47-7E4E69A6D0E1}" srcOrd="0" destOrd="0" presId="urn:microsoft.com/office/officeart/2005/8/layout/list1"/>
    <dgm:cxn modelId="{6B09C6CE-DD9B-4067-984F-EE6AF8F801E5}" srcId="{56E6AEB5-3250-4A82-8FC7-4D8E0F4F460B}" destId="{F3BC4136-3FFA-43ED-831C-06CB9A58E9E6}" srcOrd="0" destOrd="0" parTransId="{3A1ED400-F1A8-4812-A07C-4833B91414B2}" sibTransId="{D0DB474C-CBC4-436E-95FF-16BF4B15DFF3}"/>
    <dgm:cxn modelId="{D82C6EAC-6A74-4A6A-A883-C4F687FC68E7}" type="presOf" srcId="{B64DA39F-31FB-4B0C-958B-7A4A60FE8A54}" destId="{35926285-9CD4-40A0-BE5E-DCA03E8BD4E8}" srcOrd="1" destOrd="0" presId="urn:microsoft.com/office/officeart/2005/8/layout/list1"/>
    <dgm:cxn modelId="{77F43AAE-F299-492A-AA3B-E996FC5CEC7A}" type="presOf" srcId="{B64DA39F-31FB-4B0C-958B-7A4A60FE8A54}" destId="{3147D67C-5C33-4990-A633-61F21EB1D818}" srcOrd="0" destOrd="0" presId="urn:microsoft.com/office/officeart/2005/8/layout/list1"/>
    <dgm:cxn modelId="{AA225BC7-C236-4EB7-A1E9-C238C0E3072C}" type="presOf" srcId="{F3BC4136-3FFA-43ED-831C-06CB9A58E9E6}" destId="{D1A86B4C-9FBA-4FC2-A14C-9EC42A62945D}" srcOrd="1" destOrd="0" presId="urn:microsoft.com/office/officeart/2005/8/layout/list1"/>
    <dgm:cxn modelId="{88DD134C-C82E-464C-A6BA-0B59D64BE0CA}" type="presParOf" srcId="{8ED1B233-95E2-4A2F-8D47-7E4E69A6D0E1}" destId="{4030BB84-25F9-48DE-AEA0-A8D14405F714}" srcOrd="0" destOrd="0" presId="urn:microsoft.com/office/officeart/2005/8/layout/list1"/>
    <dgm:cxn modelId="{98012137-A0E3-4F04-9056-91EF692FB03D}" type="presParOf" srcId="{4030BB84-25F9-48DE-AEA0-A8D14405F714}" destId="{893BD316-5FAA-43B6-8782-A4EA23B29A2B}" srcOrd="0" destOrd="0" presId="urn:microsoft.com/office/officeart/2005/8/layout/list1"/>
    <dgm:cxn modelId="{34479958-C013-4641-9D76-049A4DE5ACC6}" type="presParOf" srcId="{4030BB84-25F9-48DE-AEA0-A8D14405F714}" destId="{D1A86B4C-9FBA-4FC2-A14C-9EC42A62945D}" srcOrd="1" destOrd="0" presId="urn:microsoft.com/office/officeart/2005/8/layout/list1"/>
    <dgm:cxn modelId="{67A11BD6-8A3F-40C3-87CC-0048E8C70ED0}" type="presParOf" srcId="{8ED1B233-95E2-4A2F-8D47-7E4E69A6D0E1}" destId="{82B3B34D-B7AA-46CE-BFF2-87CF9AD7F0AF}" srcOrd="1" destOrd="0" presId="urn:microsoft.com/office/officeart/2005/8/layout/list1"/>
    <dgm:cxn modelId="{E7F741BA-A688-4479-BC30-68015E2B851A}" type="presParOf" srcId="{8ED1B233-95E2-4A2F-8D47-7E4E69A6D0E1}" destId="{DAECEEC1-330E-4D33-924B-6E1EC305AF0F}" srcOrd="2" destOrd="0" presId="urn:microsoft.com/office/officeart/2005/8/layout/list1"/>
    <dgm:cxn modelId="{304BAE83-B838-47B3-90A4-6EFC133FD47D}" type="presParOf" srcId="{8ED1B233-95E2-4A2F-8D47-7E4E69A6D0E1}" destId="{05938C90-FAB2-4C9E-A6D6-D62EA2867BDA}" srcOrd="3" destOrd="0" presId="urn:microsoft.com/office/officeart/2005/8/layout/list1"/>
    <dgm:cxn modelId="{0BB3A7AB-8B3A-4701-9068-041F75061F89}" type="presParOf" srcId="{8ED1B233-95E2-4A2F-8D47-7E4E69A6D0E1}" destId="{208665F5-BAD2-4D28-B7F1-C78497DF8CE7}" srcOrd="4" destOrd="0" presId="urn:microsoft.com/office/officeart/2005/8/layout/list1"/>
    <dgm:cxn modelId="{96674E49-83A5-4CEC-962A-56B986E71B52}" type="presParOf" srcId="{208665F5-BAD2-4D28-B7F1-C78497DF8CE7}" destId="{3147D67C-5C33-4990-A633-61F21EB1D818}" srcOrd="0" destOrd="0" presId="urn:microsoft.com/office/officeart/2005/8/layout/list1"/>
    <dgm:cxn modelId="{BF717292-2BE9-429B-8476-E03FB2B00D1B}" type="presParOf" srcId="{208665F5-BAD2-4D28-B7F1-C78497DF8CE7}" destId="{35926285-9CD4-40A0-BE5E-DCA03E8BD4E8}" srcOrd="1" destOrd="0" presId="urn:microsoft.com/office/officeart/2005/8/layout/list1"/>
    <dgm:cxn modelId="{26D76158-CBD9-49B4-BB5B-964DCA529645}" type="presParOf" srcId="{8ED1B233-95E2-4A2F-8D47-7E4E69A6D0E1}" destId="{A04D257D-380D-49DC-9400-12AC36FDA0C2}" srcOrd="5" destOrd="0" presId="urn:microsoft.com/office/officeart/2005/8/layout/list1"/>
    <dgm:cxn modelId="{C4B6DBE2-6028-4E8E-9C58-B9FFC435D570}" type="presParOf" srcId="{8ED1B233-95E2-4A2F-8D47-7E4E69A6D0E1}" destId="{60BF0DA8-3E3B-48AB-9FA8-5887F14DBD51}"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6E6AEB5-3250-4A82-8FC7-4D8E0F4F460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7FAA1C3F-D12D-40F5-800D-94B2804E274D}">
      <dgm:prSet custT="1"/>
      <dgm:spPr/>
      <dgm:t>
        <a:bodyPr/>
        <a:lstStyle/>
        <a:p>
          <a:pPr algn="just"/>
          <a:r>
            <a:rPr lang="uz-Cyrl-UZ" sz="2000" b="1" dirty="0" smtClean="0">
              <a:solidFill>
                <a:schemeClr val="tx1"/>
              </a:solidFill>
              <a:latin typeface="Times New Roman" pitchFamily="18" charset="0"/>
              <a:cs typeface="Times New Roman" pitchFamily="18" charset="0"/>
            </a:rPr>
            <a:t>«Корпоратив бошқарув – корхона менежерлари ва эгалари ўртасида корхона фаолияти самарадорлигини таъминлаш ҳамда мулкдорлар ва бошқа иштирокчилар манфаатларини ҳимоя қилишга оид муносабатлар тизимидир</a:t>
          </a:r>
          <a:r>
            <a:rPr lang="uz-Cyrl-UZ" sz="1600" b="1" dirty="0" smtClean="0">
              <a:solidFill>
                <a:schemeClr val="tx1"/>
              </a:solidFill>
              <a:latin typeface="Times New Roman" pitchFamily="18" charset="0"/>
              <a:cs typeface="Times New Roman" pitchFamily="18" charset="0"/>
            </a:rPr>
            <a:t>».</a:t>
          </a:r>
          <a:r>
            <a:rPr lang="ru-RU" sz="1600" b="1" dirty="0" smtClean="0">
              <a:solidFill>
                <a:schemeClr val="tx1"/>
              </a:solidFill>
              <a:latin typeface="Times New Roman" pitchFamily="18" charset="0"/>
              <a:cs typeface="Times New Roman" pitchFamily="18" charset="0"/>
            </a:rPr>
            <a:t> (</a:t>
          </a:r>
          <a:r>
            <a:rPr lang="ru-RU" sz="1600" b="1" dirty="0" err="1" smtClean="0">
              <a:solidFill>
                <a:schemeClr val="tx1"/>
              </a:solidFill>
              <a:latin typeface="Times New Roman" pitchFamily="18" charset="0"/>
              <a:cs typeface="Times New Roman" pitchFamily="18" charset="0"/>
            </a:rPr>
            <a:t>Масютин</a:t>
          </a:r>
          <a:r>
            <a:rPr lang="ru-RU" sz="1600" b="1" dirty="0" smtClean="0">
              <a:solidFill>
                <a:schemeClr val="tx1"/>
              </a:solidFill>
              <a:latin typeface="Times New Roman" pitchFamily="18" charset="0"/>
              <a:cs typeface="Times New Roman" pitchFamily="18" charset="0"/>
            </a:rPr>
            <a:t> С.А</a:t>
          </a:r>
          <a:r>
            <a:rPr lang="uz-Cyrl-UZ" sz="1600" b="1" dirty="0" smtClean="0">
              <a:solidFill>
                <a:schemeClr val="tx1"/>
              </a:solidFill>
              <a:latin typeface="Times New Roman" pitchFamily="18" charset="0"/>
              <a:cs typeface="Times New Roman" pitchFamily="18" charset="0"/>
            </a:rPr>
            <a:t>.</a:t>
          </a:r>
          <a:r>
            <a:rPr lang="ru-RU" sz="1600" b="1" dirty="0" smtClean="0">
              <a:solidFill>
                <a:schemeClr val="tx1"/>
              </a:solidFill>
              <a:latin typeface="Times New Roman" pitchFamily="18" charset="0"/>
              <a:cs typeface="Times New Roman" pitchFamily="18" charset="0"/>
            </a:rPr>
            <a:t> Корпоративное управление: опыт и проблемы: Монография.) </a:t>
          </a:r>
          <a:r>
            <a:rPr lang="uz-Cyrl-UZ" sz="1600" b="1" dirty="0" smtClean="0">
              <a:solidFill>
                <a:schemeClr val="tx1"/>
              </a:solidFill>
              <a:latin typeface="Times New Roman" pitchFamily="18" charset="0"/>
              <a:cs typeface="Times New Roman" pitchFamily="18" charset="0"/>
            </a:rPr>
            <a:t> </a:t>
          </a:r>
        </a:p>
      </dgm:t>
    </dgm:pt>
    <dgm:pt modelId="{B20478EE-4FB7-454A-A903-64E8628ACA7F}" type="parTrans" cxnId="{24C5CD8E-5ED7-4CAD-948C-BC3EE8478616}">
      <dgm:prSet/>
      <dgm:spPr/>
      <dgm:t>
        <a:bodyPr/>
        <a:lstStyle/>
        <a:p>
          <a:endParaRPr lang="ru-RU"/>
        </a:p>
      </dgm:t>
    </dgm:pt>
    <dgm:pt modelId="{10917BA9-63C6-4CC1-B95F-5732ED43B497}" type="sibTrans" cxnId="{24C5CD8E-5ED7-4CAD-948C-BC3EE8478616}">
      <dgm:prSet/>
      <dgm:spPr/>
      <dgm:t>
        <a:bodyPr/>
        <a:lstStyle/>
        <a:p>
          <a:endParaRPr lang="ru-RU"/>
        </a:p>
      </dgm:t>
    </dgm:pt>
    <dgm:pt modelId="{DAD4AE91-9F9D-4725-9ED6-95848DB2B073}">
      <dgm:prSet custT="1"/>
      <dgm:spPr/>
      <dgm:t>
        <a:bodyPr/>
        <a:lstStyle/>
        <a:p>
          <a:pPr algn="just"/>
          <a:r>
            <a:rPr lang="uz-Cyrl-UZ" sz="2000" b="1" dirty="0" smtClean="0">
              <a:solidFill>
                <a:schemeClr val="tx1"/>
              </a:solidFill>
              <a:latin typeface="Times New Roman" pitchFamily="18" charset="0"/>
              <a:cs typeface="Times New Roman" pitchFamily="18" charset="0"/>
            </a:rPr>
            <a:t>“Корпоратив бошқарув – бу корпоратив мулк шаклига кирувчи субъектлар мулкдорларининг ҳуқуқларини ва манфаатларини ҳимоя қилувчи амалдаги меъëрлар, ҳамда бошқарувнинг маълум бир тамойиллари асосида компаниянинг мақсадига эришиш учун амалга ошириладиган ҳаракатлар мажмуидир”. </a:t>
          </a:r>
          <a:r>
            <a:rPr lang="uz-Cyrl-UZ" sz="1600" b="1" dirty="0" smtClean="0">
              <a:solidFill>
                <a:schemeClr val="tx1"/>
              </a:solidFill>
              <a:latin typeface="Times New Roman" pitchFamily="18" charset="0"/>
              <a:cs typeface="Times New Roman" pitchFamily="18" charset="0"/>
            </a:rPr>
            <a:t>(</a:t>
          </a:r>
          <a:r>
            <a:rPr lang="uz-Cyrl-UZ" sz="1600" b="1" dirty="0" smtClean="0">
              <a:solidFill>
                <a:srgbClr val="002060"/>
              </a:solidFill>
              <a:latin typeface="Times New Roman" pitchFamily="18" charset="0"/>
              <a:cs typeface="Times New Roman" pitchFamily="18" charset="0"/>
            </a:rPr>
            <a:t>Суюнов Д. Корпоратив бошқарув механизми: муаммо ва ечимлар: Монография. – Т.: Академия, 2007. – 321 б.)</a:t>
          </a:r>
          <a:endParaRPr lang="ru-RU" sz="1600" b="1" dirty="0">
            <a:solidFill>
              <a:schemeClr val="tx1"/>
            </a:solidFill>
            <a:latin typeface="Times New Roman" pitchFamily="18" charset="0"/>
            <a:cs typeface="Times New Roman" pitchFamily="18" charset="0"/>
          </a:endParaRPr>
        </a:p>
      </dgm:t>
    </dgm:pt>
    <dgm:pt modelId="{E03F6403-3A99-4667-B260-FEAFECF4B0BD}" type="parTrans" cxnId="{ED7AAABC-C9E1-419F-A71F-8363E3225C47}">
      <dgm:prSet/>
      <dgm:spPr/>
      <dgm:t>
        <a:bodyPr/>
        <a:lstStyle/>
        <a:p>
          <a:endParaRPr lang="ru-RU"/>
        </a:p>
      </dgm:t>
    </dgm:pt>
    <dgm:pt modelId="{73D724D4-97C8-421E-87D0-AD613B976553}" type="sibTrans" cxnId="{ED7AAABC-C9E1-419F-A71F-8363E3225C47}">
      <dgm:prSet/>
      <dgm:spPr/>
      <dgm:t>
        <a:bodyPr/>
        <a:lstStyle/>
        <a:p>
          <a:endParaRPr lang="ru-RU"/>
        </a:p>
      </dgm:t>
    </dgm:pt>
    <dgm:pt modelId="{8ED1B233-95E2-4A2F-8D47-7E4E69A6D0E1}" type="pres">
      <dgm:prSet presAssocID="{56E6AEB5-3250-4A82-8FC7-4D8E0F4F460B}" presName="linear" presStyleCnt="0">
        <dgm:presLayoutVars>
          <dgm:dir/>
          <dgm:animLvl val="lvl"/>
          <dgm:resizeHandles val="exact"/>
        </dgm:presLayoutVars>
      </dgm:prSet>
      <dgm:spPr/>
      <dgm:t>
        <a:bodyPr/>
        <a:lstStyle/>
        <a:p>
          <a:endParaRPr lang="ru-RU"/>
        </a:p>
      </dgm:t>
    </dgm:pt>
    <dgm:pt modelId="{B76D5F36-E2E9-4641-B902-7889AE0596F2}" type="pres">
      <dgm:prSet presAssocID="{7FAA1C3F-D12D-40F5-800D-94B2804E274D}" presName="parentLin" presStyleCnt="0"/>
      <dgm:spPr/>
    </dgm:pt>
    <dgm:pt modelId="{1213E6D5-3626-43FA-9E40-2236EAB0D667}" type="pres">
      <dgm:prSet presAssocID="{7FAA1C3F-D12D-40F5-800D-94B2804E274D}" presName="parentLeftMargin" presStyleLbl="node1" presStyleIdx="0" presStyleCnt="2"/>
      <dgm:spPr/>
      <dgm:t>
        <a:bodyPr/>
        <a:lstStyle/>
        <a:p>
          <a:endParaRPr lang="ru-RU"/>
        </a:p>
      </dgm:t>
    </dgm:pt>
    <dgm:pt modelId="{CAE4494D-F5D5-4F6F-8648-F7A4D5F1618E}" type="pres">
      <dgm:prSet presAssocID="{7FAA1C3F-D12D-40F5-800D-94B2804E274D}" presName="parentText" presStyleLbl="node1" presStyleIdx="0" presStyleCnt="2" custScaleX="142857" custScaleY="683305" custLinFactNeighborX="-27941" custLinFactNeighborY="27322">
        <dgm:presLayoutVars>
          <dgm:chMax val="0"/>
          <dgm:bulletEnabled val="1"/>
        </dgm:presLayoutVars>
      </dgm:prSet>
      <dgm:spPr/>
      <dgm:t>
        <a:bodyPr/>
        <a:lstStyle/>
        <a:p>
          <a:endParaRPr lang="ru-RU"/>
        </a:p>
      </dgm:t>
    </dgm:pt>
    <dgm:pt modelId="{5DF2F079-13E4-432E-9ABA-A41E4F122925}" type="pres">
      <dgm:prSet presAssocID="{7FAA1C3F-D12D-40F5-800D-94B2804E274D}" presName="negativeSpace" presStyleCnt="0"/>
      <dgm:spPr/>
    </dgm:pt>
    <dgm:pt modelId="{4F29B5D4-5374-4EF3-9386-BB4D67E91CED}" type="pres">
      <dgm:prSet presAssocID="{7FAA1C3F-D12D-40F5-800D-94B2804E274D}" presName="childText" presStyleLbl="conFgAcc1" presStyleIdx="0" presStyleCnt="2" custScaleY="312921">
        <dgm:presLayoutVars>
          <dgm:bulletEnabled val="1"/>
        </dgm:presLayoutVars>
      </dgm:prSet>
      <dgm:spPr/>
    </dgm:pt>
    <dgm:pt modelId="{D8A351CE-9C57-4C24-ABD7-6E202FF31FBD}" type="pres">
      <dgm:prSet presAssocID="{10917BA9-63C6-4CC1-B95F-5732ED43B497}" presName="spaceBetweenRectangles" presStyleCnt="0"/>
      <dgm:spPr/>
    </dgm:pt>
    <dgm:pt modelId="{1EC0F7A3-A1BF-4EF8-B02A-70CDCF17A7CD}" type="pres">
      <dgm:prSet presAssocID="{DAD4AE91-9F9D-4725-9ED6-95848DB2B073}" presName="parentLin" presStyleCnt="0"/>
      <dgm:spPr/>
    </dgm:pt>
    <dgm:pt modelId="{D9004930-9304-4CF1-88EE-F411D2620D28}" type="pres">
      <dgm:prSet presAssocID="{DAD4AE91-9F9D-4725-9ED6-95848DB2B073}" presName="parentLeftMargin" presStyleLbl="node1" presStyleIdx="0" presStyleCnt="2"/>
      <dgm:spPr/>
      <dgm:t>
        <a:bodyPr/>
        <a:lstStyle/>
        <a:p>
          <a:endParaRPr lang="ru-RU"/>
        </a:p>
      </dgm:t>
    </dgm:pt>
    <dgm:pt modelId="{4A79F346-91BD-4B65-9988-459CAA9C5743}" type="pres">
      <dgm:prSet presAssocID="{DAD4AE91-9F9D-4725-9ED6-95848DB2B073}" presName="parentText" presStyleLbl="node1" presStyleIdx="1" presStyleCnt="2" custAng="0" custScaleX="142997" custScaleY="530537" custLinFactY="-14806" custLinFactNeighborX="-9834" custLinFactNeighborY="-100000">
        <dgm:presLayoutVars>
          <dgm:chMax val="0"/>
          <dgm:bulletEnabled val="1"/>
        </dgm:presLayoutVars>
      </dgm:prSet>
      <dgm:spPr/>
      <dgm:t>
        <a:bodyPr/>
        <a:lstStyle/>
        <a:p>
          <a:endParaRPr lang="ru-RU"/>
        </a:p>
      </dgm:t>
    </dgm:pt>
    <dgm:pt modelId="{4C94DB25-598F-4776-B1CD-2DE0EF9133E5}" type="pres">
      <dgm:prSet presAssocID="{DAD4AE91-9F9D-4725-9ED6-95848DB2B073}" presName="negativeSpace" presStyleCnt="0"/>
      <dgm:spPr/>
    </dgm:pt>
    <dgm:pt modelId="{005A1003-8314-439D-94A0-854A5AE9195D}" type="pres">
      <dgm:prSet presAssocID="{DAD4AE91-9F9D-4725-9ED6-95848DB2B073}" presName="childText" presStyleLbl="conFgAcc1" presStyleIdx="1" presStyleCnt="2">
        <dgm:presLayoutVars>
          <dgm:bulletEnabled val="1"/>
        </dgm:presLayoutVars>
      </dgm:prSet>
      <dgm:spPr/>
    </dgm:pt>
  </dgm:ptLst>
  <dgm:cxnLst>
    <dgm:cxn modelId="{8699F58D-576B-40D6-A781-3D2B9BCD9D0A}" type="presOf" srcId="{7FAA1C3F-D12D-40F5-800D-94B2804E274D}" destId="{1213E6D5-3626-43FA-9E40-2236EAB0D667}" srcOrd="0" destOrd="0" presId="urn:microsoft.com/office/officeart/2005/8/layout/list1"/>
    <dgm:cxn modelId="{A2B7690C-48DA-4171-85C9-50558EBA3652}" type="presOf" srcId="{DAD4AE91-9F9D-4725-9ED6-95848DB2B073}" destId="{4A79F346-91BD-4B65-9988-459CAA9C5743}" srcOrd="1" destOrd="0" presId="urn:microsoft.com/office/officeart/2005/8/layout/list1"/>
    <dgm:cxn modelId="{24C5CD8E-5ED7-4CAD-948C-BC3EE8478616}" srcId="{56E6AEB5-3250-4A82-8FC7-4D8E0F4F460B}" destId="{7FAA1C3F-D12D-40F5-800D-94B2804E274D}" srcOrd="0" destOrd="0" parTransId="{B20478EE-4FB7-454A-A903-64E8628ACA7F}" sibTransId="{10917BA9-63C6-4CC1-B95F-5732ED43B497}"/>
    <dgm:cxn modelId="{AEEC21E6-0A75-4CC3-A8B0-D62D037C2522}" type="presOf" srcId="{7FAA1C3F-D12D-40F5-800D-94B2804E274D}" destId="{CAE4494D-F5D5-4F6F-8648-F7A4D5F1618E}" srcOrd="1" destOrd="0" presId="urn:microsoft.com/office/officeart/2005/8/layout/list1"/>
    <dgm:cxn modelId="{EB451955-FC00-471D-923B-6645EFE39BFB}" type="presOf" srcId="{56E6AEB5-3250-4A82-8FC7-4D8E0F4F460B}" destId="{8ED1B233-95E2-4A2F-8D47-7E4E69A6D0E1}" srcOrd="0" destOrd="0" presId="urn:microsoft.com/office/officeart/2005/8/layout/list1"/>
    <dgm:cxn modelId="{76A6C9F0-AEC0-4775-BE9E-6C085D2BC173}" type="presOf" srcId="{DAD4AE91-9F9D-4725-9ED6-95848DB2B073}" destId="{D9004930-9304-4CF1-88EE-F411D2620D28}" srcOrd="0" destOrd="0" presId="urn:microsoft.com/office/officeart/2005/8/layout/list1"/>
    <dgm:cxn modelId="{ED7AAABC-C9E1-419F-A71F-8363E3225C47}" srcId="{56E6AEB5-3250-4A82-8FC7-4D8E0F4F460B}" destId="{DAD4AE91-9F9D-4725-9ED6-95848DB2B073}" srcOrd="1" destOrd="0" parTransId="{E03F6403-3A99-4667-B260-FEAFECF4B0BD}" sibTransId="{73D724D4-97C8-421E-87D0-AD613B976553}"/>
    <dgm:cxn modelId="{5D31F23C-D3CC-4C4A-8307-7F9697A152A3}" type="presParOf" srcId="{8ED1B233-95E2-4A2F-8D47-7E4E69A6D0E1}" destId="{B76D5F36-E2E9-4641-B902-7889AE0596F2}" srcOrd="0" destOrd="0" presId="urn:microsoft.com/office/officeart/2005/8/layout/list1"/>
    <dgm:cxn modelId="{4766724F-1A78-46C3-B2C1-723712ABDC30}" type="presParOf" srcId="{B76D5F36-E2E9-4641-B902-7889AE0596F2}" destId="{1213E6D5-3626-43FA-9E40-2236EAB0D667}" srcOrd="0" destOrd="0" presId="urn:microsoft.com/office/officeart/2005/8/layout/list1"/>
    <dgm:cxn modelId="{1C3DC647-425A-4679-8269-EB5223E06E19}" type="presParOf" srcId="{B76D5F36-E2E9-4641-B902-7889AE0596F2}" destId="{CAE4494D-F5D5-4F6F-8648-F7A4D5F1618E}" srcOrd="1" destOrd="0" presId="urn:microsoft.com/office/officeart/2005/8/layout/list1"/>
    <dgm:cxn modelId="{323FE53C-3791-4129-85B1-5E294CAB30A4}" type="presParOf" srcId="{8ED1B233-95E2-4A2F-8D47-7E4E69A6D0E1}" destId="{5DF2F079-13E4-432E-9ABA-A41E4F122925}" srcOrd="1" destOrd="0" presId="urn:microsoft.com/office/officeart/2005/8/layout/list1"/>
    <dgm:cxn modelId="{6CB0BCA3-7886-4250-8ABD-621FFFB796F7}" type="presParOf" srcId="{8ED1B233-95E2-4A2F-8D47-7E4E69A6D0E1}" destId="{4F29B5D4-5374-4EF3-9386-BB4D67E91CED}" srcOrd="2" destOrd="0" presId="urn:microsoft.com/office/officeart/2005/8/layout/list1"/>
    <dgm:cxn modelId="{080CE7E2-4A9C-4CF4-90CA-727824039C57}" type="presParOf" srcId="{8ED1B233-95E2-4A2F-8D47-7E4E69A6D0E1}" destId="{D8A351CE-9C57-4C24-ABD7-6E202FF31FBD}" srcOrd="3" destOrd="0" presId="urn:microsoft.com/office/officeart/2005/8/layout/list1"/>
    <dgm:cxn modelId="{B86BF529-7ECD-4A1E-A057-669F689B3BD9}" type="presParOf" srcId="{8ED1B233-95E2-4A2F-8D47-7E4E69A6D0E1}" destId="{1EC0F7A3-A1BF-4EF8-B02A-70CDCF17A7CD}" srcOrd="4" destOrd="0" presId="urn:microsoft.com/office/officeart/2005/8/layout/list1"/>
    <dgm:cxn modelId="{D83B02EC-1B28-4A89-AD81-5D486755C777}" type="presParOf" srcId="{1EC0F7A3-A1BF-4EF8-B02A-70CDCF17A7CD}" destId="{D9004930-9304-4CF1-88EE-F411D2620D28}" srcOrd="0" destOrd="0" presId="urn:microsoft.com/office/officeart/2005/8/layout/list1"/>
    <dgm:cxn modelId="{960DB1F0-C57D-4296-8D71-45954DC63A3B}" type="presParOf" srcId="{1EC0F7A3-A1BF-4EF8-B02A-70CDCF17A7CD}" destId="{4A79F346-91BD-4B65-9988-459CAA9C5743}" srcOrd="1" destOrd="0" presId="urn:microsoft.com/office/officeart/2005/8/layout/list1"/>
    <dgm:cxn modelId="{5A9FE4F9-EAEA-4F71-ACDC-D47BE0F435ED}" type="presParOf" srcId="{8ED1B233-95E2-4A2F-8D47-7E4E69A6D0E1}" destId="{4C94DB25-598F-4776-B1CD-2DE0EF9133E5}" srcOrd="5" destOrd="0" presId="urn:microsoft.com/office/officeart/2005/8/layout/list1"/>
    <dgm:cxn modelId="{84AFD9D2-5948-45B5-8BE7-60AD060FF6FE}" type="presParOf" srcId="{8ED1B233-95E2-4A2F-8D47-7E4E69A6D0E1}" destId="{005A1003-8314-439D-94A0-854A5AE9195D}" srcOrd="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57CD90F-8ECD-4DCF-889D-87F38BFF1CAE}" type="doc">
      <dgm:prSet loTypeId="urn:microsoft.com/office/officeart/2005/8/layout/vProcess5" loCatId="process" qsTypeId="urn:microsoft.com/office/officeart/2005/8/quickstyle/3d2#1" qsCatId="3D" csTypeId="urn:microsoft.com/office/officeart/2005/8/colors/accent1_1" csCatId="accent1" phldr="1"/>
      <dgm:spPr/>
      <dgm:t>
        <a:bodyPr/>
        <a:lstStyle/>
        <a:p>
          <a:endParaRPr lang="ru-RU"/>
        </a:p>
      </dgm:t>
    </dgm:pt>
    <dgm:pt modelId="{E4604137-4464-4F6E-8ADF-FFFC8EE57430}">
      <dgm:prSet phldrT="[Текст]" custT="1"/>
      <dgm:spPr/>
      <dgm:t>
        <a:bodyPr/>
        <a:lstStyle/>
        <a:p>
          <a:r>
            <a:rPr lang="ru-RU" sz="1600" b="1" dirty="0" smtClean="0">
              <a:latin typeface="Arial Narrow" pitchFamily="34" charset="0"/>
              <a:cs typeface="Times New Roman" pitchFamily="18" charset="0"/>
            </a:rPr>
            <a:t>  </a:t>
          </a:r>
          <a:r>
            <a:rPr lang="ru-RU" sz="28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компаниянинг</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бозор</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қийматини</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оширади</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ва</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хак</a:t>
          </a:r>
          <a:r>
            <a:rPr lang="ru-RU" sz="2400" b="1" dirty="0" smtClean="0">
              <a:solidFill>
                <a:schemeClr val="tx1"/>
              </a:solidFill>
              <a:latin typeface="Times New Roman" pitchFamily="18" charset="0"/>
              <a:cs typeface="Times New Roman" pitchFamily="18" charset="0"/>
            </a:rPr>
            <a:t>.</a:t>
          </a:r>
          <a:endParaRPr lang="ru-RU" sz="2400" b="1" dirty="0">
            <a:solidFill>
              <a:schemeClr val="tx1"/>
            </a:solidFill>
            <a:latin typeface="Arial Narrow" pitchFamily="34" charset="0"/>
            <a:cs typeface="Times New Roman" pitchFamily="18" charset="0"/>
          </a:endParaRPr>
        </a:p>
      </dgm:t>
    </dgm:pt>
    <dgm:pt modelId="{7DFA56AA-3E31-4A85-92A5-CF584E312435}" type="parTrans" cxnId="{CCE64471-DE3D-4EAB-AC00-5D4D81FE88E7}">
      <dgm:prSet/>
      <dgm:spPr/>
      <dgm:t>
        <a:bodyPr/>
        <a:lstStyle/>
        <a:p>
          <a:endParaRPr lang="ru-RU" sz="1600" dirty="0">
            <a:latin typeface="Arial Narrow" pitchFamily="34" charset="0"/>
          </a:endParaRPr>
        </a:p>
      </dgm:t>
    </dgm:pt>
    <dgm:pt modelId="{9328B847-A874-48B0-A2D5-2248999E2724}" type="sibTrans" cxnId="{CCE64471-DE3D-4EAB-AC00-5D4D81FE88E7}">
      <dgm:prSet/>
      <dgm:spPr/>
      <dgm:t>
        <a:bodyPr/>
        <a:lstStyle/>
        <a:p>
          <a:endParaRPr lang="ru-RU" sz="1600" dirty="0">
            <a:latin typeface="Arial Narrow" pitchFamily="34" charset="0"/>
          </a:endParaRPr>
        </a:p>
      </dgm:t>
    </dgm:pt>
    <dgm:pt modelId="{61E9E790-B373-4613-AC64-B84FB9C9655D}">
      <dgm:prSet custT="1"/>
      <dgm:spPr/>
      <dgm:t>
        <a:bodyPr/>
        <a:lstStyle/>
        <a:p>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Компаниянинг</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инвестицион</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жозибадорликни</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оширади</a:t>
          </a:r>
          <a:r>
            <a:rPr lang="ru-RU" sz="2800" b="1" dirty="0" smtClean="0">
              <a:solidFill>
                <a:schemeClr val="tx1"/>
              </a:solidFill>
              <a:latin typeface="Times New Roman" pitchFamily="18" charset="0"/>
              <a:cs typeface="Times New Roman" pitchFamily="18" charset="0"/>
            </a:rPr>
            <a:t>;</a:t>
          </a:r>
        </a:p>
      </dgm:t>
    </dgm:pt>
    <dgm:pt modelId="{7739F9D1-EAD5-4AEE-8ABC-AA3C5027495A}" type="parTrans" cxnId="{4475BDAA-502C-4B63-AD49-07F995FAC57B}">
      <dgm:prSet/>
      <dgm:spPr/>
      <dgm:t>
        <a:bodyPr/>
        <a:lstStyle/>
        <a:p>
          <a:endParaRPr lang="ru-RU"/>
        </a:p>
      </dgm:t>
    </dgm:pt>
    <dgm:pt modelId="{C03A981C-3936-4960-B9E8-1C607DD9D499}" type="sibTrans" cxnId="{4475BDAA-502C-4B63-AD49-07F995FAC57B}">
      <dgm:prSet/>
      <dgm:spPr/>
      <dgm:t>
        <a:bodyPr/>
        <a:lstStyle/>
        <a:p>
          <a:endParaRPr lang="ru-RU"/>
        </a:p>
      </dgm:t>
    </dgm:pt>
    <dgm:pt modelId="{668CD744-D09B-4B4E-9456-2237AF69FA12}">
      <dgm:prSet custT="1"/>
      <dgm:spPr/>
      <dgm:t>
        <a:bodyPr/>
        <a:lstStyle/>
        <a:p>
          <a:r>
            <a:rPr lang="ru-RU" sz="2800" b="1" dirty="0" smtClean="0">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Узоқ</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муддатли</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инвесторларни</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жалб</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қилишга</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ёрдам</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беради</a:t>
          </a:r>
          <a:r>
            <a:rPr lang="ru-RU" sz="2400" b="1" dirty="0" smtClean="0">
              <a:solidFill>
                <a:schemeClr val="tx1"/>
              </a:solidFill>
              <a:latin typeface="Times New Roman" pitchFamily="18" charset="0"/>
              <a:cs typeface="Times New Roman" pitchFamily="18" charset="0"/>
            </a:rPr>
            <a:t>;</a:t>
          </a:r>
        </a:p>
      </dgm:t>
    </dgm:pt>
    <dgm:pt modelId="{2BC72521-FE29-42BC-A9B6-0AC941815BAC}" type="parTrans" cxnId="{D46617E7-0736-4DF3-BFEC-D7F3427429AE}">
      <dgm:prSet/>
      <dgm:spPr/>
      <dgm:t>
        <a:bodyPr/>
        <a:lstStyle/>
        <a:p>
          <a:endParaRPr lang="ru-RU"/>
        </a:p>
      </dgm:t>
    </dgm:pt>
    <dgm:pt modelId="{BEE2C757-EC3D-4044-9E66-97BEDC785B90}" type="sibTrans" cxnId="{D46617E7-0736-4DF3-BFEC-D7F3427429AE}">
      <dgm:prSet/>
      <dgm:spPr/>
      <dgm:t>
        <a:bodyPr/>
        <a:lstStyle/>
        <a:p>
          <a:endParaRPr lang="ru-RU"/>
        </a:p>
      </dgm:t>
    </dgm:pt>
    <dgm:pt modelId="{0DA34D41-86CC-4051-BC77-DF8254C9F2DA}">
      <dgm:prSet custT="1"/>
      <dgm:spPr/>
      <dgm:t>
        <a:bodyPr/>
        <a:lstStyle/>
        <a:p>
          <a:r>
            <a:rPr lang="ru-RU" sz="2800" b="1" dirty="0" smtClean="0">
              <a:latin typeface="Times New Roman" pitchFamily="18" charset="0"/>
              <a:cs typeface="Times New Roman" pitchFamily="18" charset="0"/>
            </a:rPr>
            <a:t>-  </a:t>
          </a:r>
          <a:r>
            <a:rPr lang="ru-RU" sz="2400" b="1" dirty="0" smtClean="0">
              <a:solidFill>
                <a:schemeClr val="tx1"/>
              </a:solidFill>
              <a:latin typeface="Times New Roman" pitchFamily="18" charset="0"/>
              <a:cs typeface="Times New Roman" pitchFamily="18" charset="0"/>
            </a:rPr>
            <a:t>Компания капитали </a:t>
          </a:r>
          <a:r>
            <a:rPr lang="ru-RU" sz="2400" b="1" dirty="0" err="1" smtClean="0">
              <a:solidFill>
                <a:schemeClr val="tx1"/>
              </a:solidFill>
              <a:latin typeface="Times New Roman" pitchFamily="18" charset="0"/>
              <a:cs typeface="Times New Roman" pitchFamily="18" charset="0"/>
            </a:rPr>
            <a:t>хажмида</a:t>
          </a:r>
          <a:r>
            <a:rPr lang="ru-RU" sz="2400" b="1" dirty="0" smtClean="0">
              <a:solidFill>
                <a:schemeClr val="tx1"/>
              </a:solidFill>
              <a:latin typeface="Times New Roman" pitchFamily="18" charset="0"/>
              <a:cs typeface="Times New Roman" pitchFamily="18" charset="0"/>
            </a:rPr>
            <a:t> кредит </a:t>
          </a:r>
          <a:r>
            <a:rPr lang="ru-RU" sz="2400" b="1" dirty="0" err="1" smtClean="0">
              <a:solidFill>
                <a:schemeClr val="tx1"/>
              </a:solidFill>
              <a:latin typeface="Times New Roman" pitchFamily="18" charset="0"/>
              <a:cs typeface="Times New Roman" pitchFamily="18" charset="0"/>
            </a:rPr>
            <a:t>хиссасини</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камайтиради</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ва</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унинг</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қийматини</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пасайтиради</a:t>
          </a:r>
          <a:r>
            <a:rPr lang="ru-RU" sz="2400" b="1" dirty="0" smtClean="0">
              <a:solidFill>
                <a:schemeClr val="tx1"/>
              </a:solidFill>
              <a:latin typeface="Times New Roman" pitchFamily="18" charset="0"/>
              <a:cs typeface="Times New Roman" pitchFamily="18" charset="0"/>
            </a:rPr>
            <a:t>;</a:t>
          </a:r>
        </a:p>
      </dgm:t>
    </dgm:pt>
    <dgm:pt modelId="{6997890F-88A9-4AD0-88F5-D4C9CA5042DF}" type="parTrans" cxnId="{6B80A720-BB8B-4890-8529-AA817462C4E6}">
      <dgm:prSet/>
      <dgm:spPr/>
      <dgm:t>
        <a:bodyPr/>
        <a:lstStyle/>
        <a:p>
          <a:endParaRPr lang="ru-RU"/>
        </a:p>
      </dgm:t>
    </dgm:pt>
    <dgm:pt modelId="{22CAE14D-EF9B-44FB-9B45-D334A508A8B0}" type="sibTrans" cxnId="{6B80A720-BB8B-4890-8529-AA817462C4E6}">
      <dgm:prSet/>
      <dgm:spPr/>
      <dgm:t>
        <a:bodyPr/>
        <a:lstStyle/>
        <a:p>
          <a:endParaRPr lang="ru-RU"/>
        </a:p>
      </dgm:t>
    </dgm:pt>
    <dgm:pt modelId="{F112AA61-9C3A-4012-9510-D2F94948DE52}" type="pres">
      <dgm:prSet presAssocID="{057CD90F-8ECD-4DCF-889D-87F38BFF1CAE}" presName="outerComposite" presStyleCnt="0">
        <dgm:presLayoutVars>
          <dgm:chMax val="5"/>
          <dgm:dir/>
          <dgm:resizeHandles val="exact"/>
        </dgm:presLayoutVars>
      </dgm:prSet>
      <dgm:spPr/>
      <dgm:t>
        <a:bodyPr/>
        <a:lstStyle/>
        <a:p>
          <a:endParaRPr lang="ru-RU"/>
        </a:p>
      </dgm:t>
    </dgm:pt>
    <dgm:pt modelId="{9F36358B-5023-4ADB-8E31-F879D1C1597A}" type="pres">
      <dgm:prSet presAssocID="{057CD90F-8ECD-4DCF-889D-87F38BFF1CAE}" presName="dummyMaxCanvas" presStyleCnt="0">
        <dgm:presLayoutVars/>
      </dgm:prSet>
      <dgm:spPr/>
      <dgm:t>
        <a:bodyPr/>
        <a:lstStyle/>
        <a:p>
          <a:endParaRPr lang="ru-RU"/>
        </a:p>
      </dgm:t>
    </dgm:pt>
    <dgm:pt modelId="{2B16A20B-1842-4670-890F-41F92488B7C0}" type="pres">
      <dgm:prSet presAssocID="{057CD90F-8ECD-4DCF-889D-87F38BFF1CAE}" presName="FourNodes_1" presStyleLbl="node1" presStyleIdx="0" presStyleCnt="4" custLinFactNeighborX="-3361" custLinFactNeighborY="-51704">
        <dgm:presLayoutVars>
          <dgm:bulletEnabled val="1"/>
        </dgm:presLayoutVars>
      </dgm:prSet>
      <dgm:spPr/>
      <dgm:t>
        <a:bodyPr/>
        <a:lstStyle/>
        <a:p>
          <a:endParaRPr lang="ru-RU"/>
        </a:p>
      </dgm:t>
    </dgm:pt>
    <dgm:pt modelId="{7493E4A4-AE33-46FB-9260-356BC9380835}" type="pres">
      <dgm:prSet presAssocID="{057CD90F-8ECD-4DCF-889D-87F38BFF1CAE}" presName="FourNodes_2" presStyleLbl="node1" presStyleIdx="1" presStyleCnt="4">
        <dgm:presLayoutVars>
          <dgm:bulletEnabled val="1"/>
        </dgm:presLayoutVars>
      </dgm:prSet>
      <dgm:spPr/>
      <dgm:t>
        <a:bodyPr/>
        <a:lstStyle/>
        <a:p>
          <a:endParaRPr lang="ru-RU"/>
        </a:p>
      </dgm:t>
    </dgm:pt>
    <dgm:pt modelId="{B2744955-3CAA-4F01-974F-D045796286D2}" type="pres">
      <dgm:prSet presAssocID="{057CD90F-8ECD-4DCF-889D-87F38BFF1CAE}" presName="FourNodes_3" presStyleLbl="node1" presStyleIdx="2" presStyleCnt="4" custScaleX="118178">
        <dgm:presLayoutVars>
          <dgm:bulletEnabled val="1"/>
        </dgm:presLayoutVars>
      </dgm:prSet>
      <dgm:spPr/>
      <dgm:t>
        <a:bodyPr/>
        <a:lstStyle/>
        <a:p>
          <a:endParaRPr lang="ru-RU"/>
        </a:p>
      </dgm:t>
    </dgm:pt>
    <dgm:pt modelId="{CCDA2F4A-D8E5-4305-AEF0-3A2503531277}" type="pres">
      <dgm:prSet presAssocID="{057CD90F-8ECD-4DCF-889D-87F38BFF1CAE}" presName="FourNodes_4" presStyleLbl="node1" presStyleIdx="3" presStyleCnt="4" custLinFactNeighborX="2730" custLinFactNeighborY="56554">
        <dgm:presLayoutVars>
          <dgm:bulletEnabled val="1"/>
        </dgm:presLayoutVars>
      </dgm:prSet>
      <dgm:spPr/>
      <dgm:t>
        <a:bodyPr/>
        <a:lstStyle/>
        <a:p>
          <a:endParaRPr lang="ru-RU"/>
        </a:p>
      </dgm:t>
    </dgm:pt>
    <dgm:pt modelId="{76AB100C-6E7D-4A06-9BE4-8396793D8404}" type="pres">
      <dgm:prSet presAssocID="{057CD90F-8ECD-4DCF-889D-87F38BFF1CAE}" presName="FourConn_1-2" presStyleLbl="fgAccFollowNode1" presStyleIdx="0" presStyleCnt="3">
        <dgm:presLayoutVars>
          <dgm:bulletEnabled val="1"/>
        </dgm:presLayoutVars>
      </dgm:prSet>
      <dgm:spPr/>
      <dgm:t>
        <a:bodyPr/>
        <a:lstStyle/>
        <a:p>
          <a:endParaRPr lang="ru-RU"/>
        </a:p>
      </dgm:t>
    </dgm:pt>
    <dgm:pt modelId="{5B42ACCE-B278-4F5C-BCF8-54E3C92275BA}" type="pres">
      <dgm:prSet presAssocID="{057CD90F-8ECD-4DCF-889D-87F38BFF1CAE}" presName="FourConn_2-3" presStyleLbl="fgAccFollowNode1" presStyleIdx="1" presStyleCnt="3">
        <dgm:presLayoutVars>
          <dgm:bulletEnabled val="1"/>
        </dgm:presLayoutVars>
      </dgm:prSet>
      <dgm:spPr/>
      <dgm:t>
        <a:bodyPr/>
        <a:lstStyle/>
        <a:p>
          <a:endParaRPr lang="ru-RU"/>
        </a:p>
      </dgm:t>
    </dgm:pt>
    <dgm:pt modelId="{774AB485-E9E9-4128-B70C-BA9D21B50B03}" type="pres">
      <dgm:prSet presAssocID="{057CD90F-8ECD-4DCF-889D-87F38BFF1CAE}" presName="FourConn_3-4" presStyleLbl="fgAccFollowNode1" presStyleIdx="2" presStyleCnt="3">
        <dgm:presLayoutVars>
          <dgm:bulletEnabled val="1"/>
        </dgm:presLayoutVars>
      </dgm:prSet>
      <dgm:spPr/>
      <dgm:t>
        <a:bodyPr/>
        <a:lstStyle/>
        <a:p>
          <a:endParaRPr lang="ru-RU"/>
        </a:p>
      </dgm:t>
    </dgm:pt>
    <dgm:pt modelId="{B7E8F49A-3C6F-4B8A-AAC1-9631CDD52FDD}" type="pres">
      <dgm:prSet presAssocID="{057CD90F-8ECD-4DCF-889D-87F38BFF1CAE}" presName="FourNodes_1_text" presStyleLbl="node1" presStyleIdx="3" presStyleCnt="4">
        <dgm:presLayoutVars>
          <dgm:bulletEnabled val="1"/>
        </dgm:presLayoutVars>
      </dgm:prSet>
      <dgm:spPr/>
      <dgm:t>
        <a:bodyPr/>
        <a:lstStyle/>
        <a:p>
          <a:endParaRPr lang="ru-RU"/>
        </a:p>
      </dgm:t>
    </dgm:pt>
    <dgm:pt modelId="{F16793F1-031C-460A-A2AC-C2633E109958}" type="pres">
      <dgm:prSet presAssocID="{057CD90F-8ECD-4DCF-889D-87F38BFF1CAE}" presName="FourNodes_2_text" presStyleLbl="node1" presStyleIdx="3" presStyleCnt="4">
        <dgm:presLayoutVars>
          <dgm:bulletEnabled val="1"/>
        </dgm:presLayoutVars>
      </dgm:prSet>
      <dgm:spPr/>
      <dgm:t>
        <a:bodyPr/>
        <a:lstStyle/>
        <a:p>
          <a:endParaRPr lang="ru-RU"/>
        </a:p>
      </dgm:t>
    </dgm:pt>
    <dgm:pt modelId="{240E32B3-708F-42C1-8F0E-5F3A1DEA3C0E}" type="pres">
      <dgm:prSet presAssocID="{057CD90F-8ECD-4DCF-889D-87F38BFF1CAE}" presName="FourNodes_3_text" presStyleLbl="node1" presStyleIdx="3" presStyleCnt="4">
        <dgm:presLayoutVars>
          <dgm:bulletEnabled val="1"/>
        </dgm:presLayoutVars>
      </dgm:prSet>
      <dgm:spPr/>
      <dgm:t>
        <a:bodyPr/>
        <a:lstStyle/>
        <a:p>
          <a:endParaRPr lang="ru-RU"/>
        </a:p>
      </dgm:t>
    </dgm:pt>
    <dgm:pt modelId="{8F94DD19-06DB-43FA-900B-5A5E4842FB92}" type="pres">
      <dgm:prSet presAssocID="{057CD90F-8ECD-4DCF-889D-87F38BFF1CAE}" presName="FourNodes_4_text" presStyleLbl="node1" presStyleIdx="3" presStyleCnt="4">
        <dgm:presLayoutVars>
          <dgm:bulletEnabled val="1"/>
        </dgm:presLayoutVars>
      </dgm:prSet>
      <dgm:spPr/>
      <dgm:t>
        <a:bodyPr/>
        <a:lstStyle/>
        <a:p>
          <a:endParaRPr lang="ru-RU"/>
        </a:p>
      </dgm:t>
    </dgm:pt>
  </dgm:ptLst>
  <dgm:cxnLst>
    <dgm:cxn modelId="{6B80A720-BB8B-4890-8529-AA817462C4E6}" srcId="{057CD90F-8ECD-4DCF-889D-87F38BFF1CAE}" destId="{0DA34D41-86CC-4051-BC77-DF8254C9F2DA}" srcOrd="2" destOrd="0" parTransId="{6997890F-88A9-4AD0-88F5-D4C9CA5042DF}" sibTransId="{22CAE14D-EF9B-44FB-9B45-D334A508A8B0}"/>
    <dgm:cxn modelId="{15ADA0FB-3782-459A-AAC3-0DB945E54D71}" type="presOf" srcId="{057CD90F-8ECD-4DCF-889D-87F38BFF1CAE}" destId="{F112AA61-9C3A-4012-9510-D2F94948DE52}" srcOrd="0" destOrd="0" presId="urn:microsoft.com/office/officeart/2005/8/layout/vProcess5"/>
    <dgm:cxn modelId="{CCE64471-DE3D-4EAB-AC00-5D4D81FE88E7}" srcId="{057CD90F-8ECD-4DCF-889D-87F38BFF1CAE}" destId="{E4604137-4464-4F6E-8ADF-FFFC8EE57430}" srcOrd="3" destOrd="0" parTransId="{7DFA56AA-3E31-4A85-92A5-CF584E312435}" sibTransId="{9328B847-A874-48B0-A2D5-2248999E2724}"/>
    <dgm:cxn modelId="{22EBF1F6-74E9-474A-978E-AAA7D0B259A6}" type="presOf" srcId="{0DA34D41-86CC-4051-BC77-DF8254C9F2DA}" destId="{B2744955-3CAA-4F01-974F-D045796286D2}" srcOrd="0" destOrd="0" presId="urn:microsoft.com/office/officeart/2005/8/layout/vProcess5"/>
    <dgm:cxn modelId="{D46617E7-0736-4DF3-BFEC-D7F3427429AE}" srcId="{057CD90F-8ECD-4DCF-889D-87F38BFF1CAE}" destId="{668CD744-D09B-4B4E-9456-2237AF69FA12}" srcOrd="1" destOrd="0" parTransId="{2BC72521-FE29-42BC-A9B6-0AC941815BAC}" sibTransId="{BEE2C757-EC3D-4044-9E66-97BEDC785B90}"/>
    <dgm:cxn modelId="{015DE741-053A-4398-AFAA-BCB2A2D8BDAA}" type="presOf" srcId="{E4604137-4464-4F6E-8ADF-FFFC8EE57430}" destId="{8F94DD19-06DB-43FA-900B-5A5E4842FB92}" srcOrd="1" destOrd="0" presId="urn:microsoft.com/office/officeart/2005/8/layout/vProcess5"/>
    <dgm:cxn modelId="{7D2A397B-6F71-4CEF-AA50-85D6B9557C38}" type="presOf" srcId="{BEE2C757-EC3D-4044-9E66-97BEDC785B90}" destId="{5B42ACCE-B278-4F5C-BCF8-54E3C92275BA}" srcOrd="0" destOrd="0" presId="urn:microsoft.com/office/officeart/2005/8/layout/vProcess5"/>
    <dgm:cxn modelId="{43285652-A4BC-4632-9DC8-D7E57911E38F}" type="presOf" srcId="{0DA34D41-86CC-4051-BC77-DF8254C9F2DA}" destId="{240E32B3-708F-42C1-8F0E-5F3A1DEA3C0E}" srcOrd="1" destOrd="0" presId="urn:microsoft.com/office/officeart/2005/8/layout/vProcess5"/>
    <dgm:cxn modelId="{4475BDAA-502C-4B63-AD49-07F995FAC57B}" srcId="{057CD90F-8ECD-4DCF-889D-87F38BFF1CAE}" destId="{61E9E790-B373-4613-AC64-B84FB9C9655D}" srcOrd="0" destOrd="0" parTransId="{7739F9D1-EAD5-4AEE-8ABC-AA3C5027495A}" sibTransId="{C03A981C-3936-4960-B9E8-1C607DD9D499}"/>
    <dgm:cxn modelId="{A366F124-E121-420E-9CBF-88334C15F919}" type="presOf" srcId="{C03A981C-3936-4960-B9E8-1C607DD9D499}" destId="{76AB100C-6E7D-4A06-9BE4-8396793D8404}" srcOrd="0" destOrd="0" presId="urn:microsoft.com/office/officeart/2005/8/layout/vProcess5"/>
    <dgm:cxn modelId="{33672F5A-7A79-48B9-BABE-670DE21881E0}" type="presOf" srcId="{E4604137-4464-4F6E-8ADF-FFFC8EE57430}" destId="{CCDA2F4A-D8E5-4305-AEF0-3A2503531277}" srcOrd="0" destOrd="0" presId="urn:microsoft.com/office/officeart/2005/8/layout/vProcess5"/>
    <dgm:cxn modelId="{597977A7-79FF-4860-9B04-0803A4803587}" type="presOf" srcId="{22CAE14D-EF9B-44FB-9B45-D334A508A8B0}" destId="{774AB485-E9E9-4128-B70C-BA9D21B50B03}" srcOrd="0" destOrd="0" presId="urn:microsoft.com/office/officeart/2005/8/layout/vProcess5"/>
    <dgm:cxn modelId="{C8779644-185E-477A-A49E-B927F392BAA9}" type="presOf" srcId="{61E9E790-B373-4613-AC64-B84FB9C9655D}" destId="{2B16A20B-1842-4670-890F-41F92488B7C0}" srcOrd="0" destOrd="0" presId="urn:microsoft.com/office/officeart/2005/8/layout/vProcess5"/>
    <dgm:cxn modelId="{060C0561-6119-4BA8-AFA1-952CD521E2D3}" type="presOf" srcId="{668CD744-D09B-4B4E-9456-2237AF69FA12}" destId="{F16793F1-031C-460A-A2AC-C2633E109958}" srcOrd="1" destOrd="0" presId="urn:microsoft.com/office/officeart/2005/8/layout/vProcess5"/>
    <dgm:cxn modelId="{C6104B56-5332-463A-A93E-91EC8CAB8D1D}" type="presOf" srcId="{668CD744-D09B-4B4E-9456-2237AF69FA12}" destId="{7493E4A4-AE33-46FB-9260-356BC9380835}" srcOrd="0" destOrd="0" presId="urn:microsoft.com/office/officeart/2005/8/layout/vProcess5"/>
    <dgm:cxn modelId="{7F7B3707-5967-487B-B82D-86C270F49C97}" type="presOf" srcId="{61E9E790-B373-4613-AC64-B84FB9C9655D}" destId="{B7E8F49A-3C6F-4B8A-AAC1-9631CDD52FDD}" srcOrd="1" destOrd="0" presId="urn:microsoft.com/office/officeart/2005/8/layout/vProcess5"/>
    <dgm:cxn modelId="{8CB4BE6F-5457-4787-BAC5-008FB97C3354}" type="presParOf" srcId="{F112AA61-9C3A-4012-9510-D2F94948DE52}" destId="{9F36358B-5023-4ADB-8E31-F879D1C1597A}" srcOrd="0" destOrd="0" presId="urn:microsoft.com/office/officeart/2005/8/layout/vProcess5"/>
    <dgm:cxn modelId="{DE926680-0C52-4A8A-BA14-D0D3EBB8284A}" type="presParOf" srcId="{F112AA61-9C3A-4012-9510-D2F94948DE52}" destId="{2B16A20B-1842-4670-890F-41F92488B7C0}" srcOrd="1" destOrd="0" presId="urn:microsoft.com/office/officeart/2005/8/layout/vProcess5"/>
    <dgm:cxn modelId="{7270BA8B-DBA7-4A7D-BBF4-2F4EECE47FD4}" type="presParOf" srcId="{F112AA61-9C3A-4012-9510-D2F94948DE52}" destId="{7493E4A4-AE33-46FB-9260-356BC9380835}" srcOrd="2" destOrd="0" presId="urn:microsoft.com/office/officeart/2005/8/layout/vProcess5"/>
    <dgm:cxn modelId="{A7EF2A7D-E2B3-47EA-A920-8C5EA373A0CA}" type="presParOf" srcId="{F112AA61-9C3A-4012-9510-D2F94948DE52}" destId="{B2744955-3CAA-4F01-974F-D045796286D2}" srcOrd="3" destOrd="0" presId="urn:microsoft.com/office/officeart/2005/8/layout/vProcess5"/>
    <dgm:cxn modelId="{15347393-2F8A-4260-A866-8DF047017FFB}" type="presParOf" srcId="{F112AA61-9C3A-4012-9510-D2F94948DE52}" destId="{CCDA2F4A-D8E5-4305-AEF0-3A2503531277}" srcOrd="4" destOrd="0" presId="urn:microsoft.com/office/officeart/2005/8/layout/vProcess5"/>
    <dgm:cxn modelId="{750FB125-6612-4CB8-A1A2-58DD6DFED082}" type="presParOf" srcId="{F112AA61-9C3A-4012-9510-D2F94948DE52}" destId="{76AB100C-6E7D-4A06-9BE4-8396793D8404}" srcOrd="5" destOrd="0" presId="urn:microsoft.com/office/officeart/2005/8/layout/vProcess5"/>
    <dgm:cxn modelId="{562C211F-79A5-4E05-965B-0E6EFCE1EC95}" type="presParOf" srcId="{F112AA61-9C3A-4012-9510-D2F94948DE52}" destId="{5B42ACCE-B278-4F5C-BCF8-54E3C92275BA}" srcOrd="6" destOrd="0" presId="urn:microsoft.com/office/officeart/2005/8/layout/vProcess5"/>
    <dgm:cxn modelId="{55F8529D-F233-4CFD-844E-71AAD71FA983}" type="presParOf" srcId="{F112AA61-9C3A-4012-9510-D2F94948DE52}" destId="{774AB485-E9E9-4128-B70C-BA9D21B50B03}" srcOrd="7" destOrd="0" presId="urn:microsoft.com/office/officeart/2005/8/layout/vProcess5"/>
    <dgm:cxn modelId="{32CA11A6-0659-460A-818B-4E346B5EF0BD}" type="presParOf" srcId="{F112AA61-9C3A-4012-9510-D2F94948DE52}" destId="{B7E8F49A-3C6F-4B8A-AAC1-9631CDD52FDD}" srcOrd="8" destOrd="0" presId="urn:microsoft.com/office/officeart/2005/8/layout/vProcess5"/>
    <dgm:cxn modelId="{8044A224-1EE5-420F-B18D-31AA1AF9D438}" type="presParOf" srcId="{F112AA61-9C3A-4012-9510-D2F94948DE52}" destId="{F16793F1-031C-460A-A2AC-C2633E109958}" srcOrd="9" destOrd="0" presId="urn:microsoft.com/office/officeart/2005/8/layout/vProcess5"/>
    <dgm:cxn modelId="{01EDC581-883E-41BB-ABBB-0B22F6DD5AB3}" type="presParOf" srcId="{F112AA61-9C3A-4012-9510-D2F94948DE52}" destId="{240E32B3-708F-42C1-8F0E-5F3A1DEA3C0E}" srcOrd="10" destOrd="0" presId="urn:microsoft.com/office/officeart/2005/8/layout/vProcess5"/>
    <dgm:cxn modelId="{D6B8D51F-37F5-47EE-B405-49B116B51778}" type="presParOf" srcId="{F112AA61-9C3A-4012-9510-D2F94948DE52}" destId="{8F94DD19-06DB-43FA-900B-5A5E4842FB92}" srcOrd="11" destOrd="0" presId="urn:microsoft.com/office/officeart/2005/8/layout/vProcess5"/>
  </dgm:cxnLst>
  <dgm:bg>
    <a:effect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37762AE-CE51-48D1-8AF4-BF426420C637}" type="doc">
      <dgm:prSet loTypeId="urn:microsoft.com/office/officeart/2005/8/layout/vList4#1" loCatId="list" qsTypeId="urn:microsoft.com/office/officeart/2005/8/quickstyle/simple1" qsCatId="simple" csTypeId="urn:microsoft.com/office/officeart/2005/8/colors/accent1_2" csCatId="accent1" phldr="1"/>
      <dgm:spPr/>
      <dgm:t>
        <a:bodyPr/>
        <a:lstStyle/>
        <a:p>
          <a:endParaRPr lang="ru-RU"/>
        </a:p>
      </dgm:t>
    </dgm:pt>
    <dgm:pt modelId="{C5C22C68-C053-41D4-AB74-D5494A3DAF06}">
      <dgm:prSet custT="1"/>
      <dgm:spPr/>
      <dgm:t>
        <a:bodyPr/>
        <a:lstStyle/>
        <a:p>
          <a:pPr algn="just"/>
          <a:r>
            <a:rPr lang="ru-RU" sz="32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Жахон</a:t>
          </a:r>
          <a:r>
            <a:rPr lang="ru-RU" sz="2000" b="1" dirty="0" smtClean="0">
              <a:solidFill>
                <a:schemeClr val="tx1"/>
              </a:solidFill>
              <a:latin typeface="Times New Roman" pitchFamily="18" charset="0"/>
              <a:cs typeface="Times New Roman" pitchFamily="18" charset="0"/>
            </a:rPr>
            <a:t> </a:t>
          </a:r>
          <a:r>
            <a:rPr lang="uz-Cyrl-UZ" sz="2000" b="1" dirty="0" smtClean="0">
              <a:solidFill>
                <a:schemeClr val="tx1"/>
              </a:solidFill>
              <a:latin typeface="Times New Roman" pitchFamily="18" charset="0"/>
              <a:cs typeface="Times New Roman" pitchFamily="18" charset="0"/>
            </a:rPr>
            <a:t>бизнес </a:t>
          </a:r>
          <a:r>
            <a:rPr lang="ru-RU" sz="2000" b="1" dirty="0" err="1" smtClean="0">
              <a:solidFill>
                <a:schemeClr val="tx1"/>
              </a:solidFill>
              <a:latin typeface="Times New Roman" pitchFamily="18" charset="0"/>
              <a:cs typeface="Times New Roman" pitchFamily="18" charset="0"/>
            </a:rPr>
            <a:t>тажрибасида</a:t>
          </a:r>
          <a:r>
            <a:rPr lang="uz-Cyrl-UZ" sz="2000" b="1" dirty="0" smtClean="0">
              <a:solidFill>
                <a:schemeClr val="tx1"/>
              </a:solidFill>
              <a:latin typeface="Times New Roman" pitchFamily="18" charset="0"/>
              <a:cs typeface="Times New Roman" pitchFamily="18" charset="0"/>
            </a:rPr>
            <a:t> корпорациялар шаклининг ривожланиши 1815 йилда юқори суръатларга чиқди. </a:t>
          </a:r>
          <a:r>
            <a:rPr lang="ru-RU" sz="2000" b="1" dirty="0" smtClean="0">
              <a:solidFill>
                <a:schemeClr val="tx1"/>
              </a:solidFill>
              <a:latin typeface="Times New Roman" pitchFamily="18" charset="0"/>
              <a:cs typeface="Times New Roman" pitchFamily="18" charset="0"/>
            </a:rPr>
            <a:t> </a:t>
          </a:r>
          <a:r>
            <a:rPr lang="uz-Cyrl-UZ" sz="2000" b="1" dirty="0" smtClean="0">
              <a:solidFill>
                <a:schemeClr val="tx1"/>
              </a:solidFill>
              <a:latin typeface="Times New Roman" pitchFamily="18" charset="0"/>
              <a:cs typeface="Times New Roman" pitchFamily="18" charset="0"/>
            </a:rPr>
            <a:t>XIX аср бошида Европа тажрибаси асосида Шимолий Америкада ҳам корпорациялар ташкил этила бошланди.</a:t>
          </a:r>
        </a:p>
        <a:p>
          <a:pPr algn="just"/>
          <a:r>
            <a:rPr lang="uz-Cyrl-UZ" sz="2000" b="1" dirty="0" smtClean="0">
              <a:solidFill>
                <a:schemeClr val="tx1"/>
              </a:solidFill>
              <a:latin typeface="Times New Roman" pitchFamily="18" charset="0"/>
              <a:cs typeface="Times New Roman" pitchFamily="18" charset="0"/>
            </a:rPr>
            <a:t>      Бу даврда турли тармоқларда юзлаб корпорациялар ташкил этилди, банклар эса инвестицион фаолиятнинг фаол иштирокчисига айланди.</a:t>
          </a:r>
        </a:p>
        <a:p>
          <a:pPr algn="just"/>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Агарда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мамлакатлар</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жахон</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иқтисодиётининг глобал</a:t>
          </a:r>
          <a:r>
            <a:rPr lang="ru-RU" sz="2000" b="1" dirty="0" smtClean="0">
              <a:solidFill>
                <a:schemeClr val="tx1"/>
              </a:solidFill>
              <a:latin typeface="Times New Roman" pitchFamily="18" charset="0"/>
              <a:cs typeface="Times New Roman" pitchFamily="18" charset="0"/>
            </a:rPr>
            <a:t> капитал </a:t>
          </a:r>
          <a:r>
            <a:rPr lang="ru-RU" sz="2000" b="1" dirty="0" err="1" smtClean="0">
              <a:solidFill>
                <a:schemeClr val="tx1"/>
              </a:solidFill>
              <a:latin typeface="Times New Roman" pitchFamily="18" charset="0"/>
              <a:cs typeface="Times New Roman" pitchFamily="18" charset="0"/>
            </a:rPr>
            <a:t>бозорининг</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имкониятларидан</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фойдаланиш</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ва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Чидамли</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капитални</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жалб</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қилмокчи экан</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алббата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АЖда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корпоратив</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бошқарув яхши</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йўлга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қўйилган барча</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томонлардан</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тушинилган</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булишлиги</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шарт</a:t>
          </a:r>
          <a:r>
            <a:rPr lang="ru-RU" sz="2000" b="1" dirty="0" smtClean="0">
              <a:solidFill>
                <a:schemeClr val="tx1"/>
              </a:solidFill>
              <a:latin typeface="Times New Roman" pitchFamily="18" charset="0"/>
              <a:cs typeface="Times New Roman" pitchFamily="18" charset="0"/>
            </a:rPr>
            <a:t>. (ИХРТ) </a:t>
          </a:r>
          <a:r>
            <a:rPr lang="ru-RU" sz="2000" b="1" dirty="0" err="1" smtClean="0">
              <a:solidFill>
                <a:schemeClr val="tx1"/>
              </a:solidFill>
              <a:latin typeface="Times New Roman" pitchFamily="18" charset="0"/>
              <a:cs typeface="Times New Roman" pitchFamily="18" charset="0"/>
            </a:rPr>
            <a:t>Низомидан</a:t>
          </a:r>
          <a:r>
            <a:rPr lang="ru-RU" sz="2000" b="1" dirty="0" smtClean="0">
              <a:solidFill>
                <a:schemeClr val="tx1"/>
              </a:solidFill>
              <a:latin typeface="Times New Roman" pitchFamily="18" charset="0"/>
              <a:cs typeface="Times New Roman" pitchFamily="18" charset="0"/>
            </a:rPr>
            <a:t>. </a:t>
          </a:r>
        </a:p>
      </dgm:t>
    </dgm:pt>
    <dgm:pt modelId="{E572066E-A529-4CF7-817A-F81460BAD589}" type="parTrans" cxnId="{45E84F97-12A5-4017-88B0-A8BF98FCD737}">
      <dgm:prSet/>
      <dgm:spPr/>
      <dgm:t>
        <a:bodyPr/>
        <a:lstStyle/>
        <a:p>
          <a:endParaRPr lang="ru-RU"/>
        </a:p>
      </dgm:t>
    </dgm:pt>
    <dgm:pt modelId="{C5FB060F-6648-48AB-A7C4-AD25F47C7E57}" type="sibTrans" cxnId="{45E84F97-12A5-4017-88B0-A8BF98FCD737}">
      <dgm:prSet/>
      <dgm:spPr/>
      <dgm:t>
        <a:bodyPr/>
        <a:lstStyle/>
        <a:p>
          <a:endParaRPr lang="ru-RU"/>
        </a:p>
      </dgm:t>
    </dgm:pt>
    <dgm:pt modelId="{D49F95F8-5E9E-47C4-9486-11AEE96F8CCC}" type="pres">
      <dgm:prSet presAssocID="{637762AE-CE51-48D1-8AF4-BF426420C637}" presName="linear" presStyleCnt="0">
        <dgm:presLayoutVars>
          <dgm:dir/>
          <dgm:resizeHandles val="exact"/>
        </dgm:presLayoutVars>
      </dgm:prSet>
      <dgm:spPr/>
      <dgm:t>
        <a:bodyPr/>
        <a:lstStyle/>
        <a:p>
          <a:endParaRPr lang="ru-RU"/>
        </a:p>
      </dgm:t>
    </dgm:pt>
    <dgm:pt modelId="{FF9CFF66-7165-4E1E-B958-B67EE911B260}" type="pres">
      <dgm:prSet presAssocID="{C5C22C68-C053-41D4-AB74-D5494A3DAF06}" presName="comp" presStyleCnt="0"/>
      <dgm:spPr/>
    </dgm:pt>
    <dgm:pt modelId="{2FE57054-C903-4E46-A3E3-9043C58204FD}" type="pres">
      <dgm:prSet presAssocID="{C5C22C68-C053-41D4-AB74-D5494A3DAF06}" presName="box" presStyleLbl="node1" presStyleIdx="0" presStyleCnt="1" custLinFactNeighborY="0"/>
      <dgm:spPr/>
      <dgm:t>
        <a:bodyPr/>
        <a:lstStyle/>
        <a:p>
          <a:endParaRPr lang="ru-RU"/>
        </a:p>
      </dgm:t>
    </dgm:pt>
    <dgm:pt modelId="{B9367B37-EF50-4303-AB05-A5939B935287}" type="pres">
      <dgm:prSet presAssocID="{C5C22C68-C053-41D4-AB74-D5494A3DAF06}" presName="img" presStyleLbl="fgImgPlace1" presStyleIdx="0" presStyleCnt="1" custScaleX="132902" custScaleY="82832" custLinFactNeighborX="-15566" custLinFactNeighborY="0"/>
      <dgm:spPr>
        <a:blipFill rotWithShape="0">
          <a:blip xmlns:r="http://schemas.openxmlformats.org/officeDocument/2006/relationships" r:embed="rId1"/>
          <a:stretch>
            <a:fillRect/>
          </a:stretch>
        </a:blipFill>
      </dgm:spPr>
    </dgm:pt>
    <dgm:pt modelId="{9F461403-8765-43FE-B6D6-781EFB4FA207}" type="pres">
      <dgm:prSet presAssocID="{C5C22C68-C053-41D4-AB74-D5494A3DAF06}" presName="text" presStyleLbl="node1" presStyleIdx="0" presStyleCnt="1">
        <dgm:presLayoutVars>
          <dgm:bulletEnabled val="1"/>
        </dgm:presLayoutVars>
      </dgm:prSet>
      <dgm:spPr/>
      <dgm:t>
        <a:bodyPr/>
        <a:lstStyle/>
        <a:p>
          <a:endParaRPr lang="ru-RU"/>
        </a:p>
      </dgm:t>
    </dgm:pt>
  </dgm:ptLst>
  <dgm:cxnLst>
    <dgm:cxn modelId="{1175D1D4-1ED3-4A86-B51F-08C0628901B2}" type="presOf" srcId="{C5C22C68-C053-41D4-AB74-D5494A3DAF06}" destId="{2FE57054-C903-4E46-A3E3-9043C58204FD}" srcOrd="0" destOrd="0" presId="urn:microsoft.com/office/officeart/2005/8/layout/vList4#1"/>
    <dgm:cxn modelId="{86EBC7A7-C610-41B7-833B-785C2FF8F6BD}" type="presOf" srcId="{637762AE-CE51-48D1-8AF4-BF426420C637}" destId="{D49F95F8-5E9E-47C4-9486-11AEE96F8CCC}" srcOrd="0" destOrd="0" presId="urn:microsoft.com/office/officeart/2005/8/layout/vList4#1"/>
    <dgm:cxn modelId="{AE5AF112-6C8E-49B5-B24E-3A902C027006}" type="presOf" srcId="{C5C22C68-C053-41D4-AB74-D5494A3DAF06}" destId="{9F461403-8765-43FE-B6D6-781EFB4FA207}" srcOrd="1" destOrd="0" presId="urn:microsoft.com/office/officeart/2005/8/layout/vList4#1"/>
    <dgm:cxn modelId="{45E84F97-12A5-4017-88B0-A8BF98FCD737}" srcId="{637762AE-CE51-48D1-8AF4-BF426420C637}" destId="{C5C22C68-C053-41D4-AB74-D5494A3DAF06}" srcOrd="0" destOrd="0" parTransId="{E572066E-A529-4CF7-817A-F81460BAD589}" sibTransId="{C5FB060F-6648-48AB-A7C4-AD25F47C7E57}"/>
    <dgm:cxn modelId="{E3BB23EF-0D5A-4CC2-AEF2-31271F189D7F}" type="presParOf" srcId="{D49F95F8-5E9E-47C4-9486-11AEE96F8CCC}" destId="{FF9CFF66-7165-4E1E-B958-B67EE911B260}" srcOrd="0" destOrd="0" presId="urn:microsoft.com/office/officeart/2005/8/layout/vList4#1"/>
    <dgm:cxn modelId="{038A2FB4-AC85-4BDF-83C3-2202CDC00A47}" type="presParOf" srcId="{FF9CFF66-7165-4E1E-B958-B67EE911B260}" destId="{2FE57054-C903-4E46-A3E3-9043C58204FD}" srcOrd="0" destOrd="0" presId="urn:microsoft.com/office/officeart/2005/8/layout/vList4#1"/>
    <dgm:cxn modelId="{A43DC0C7-AF51-44ED-83B2-5724422FC354}" type="presParOf" srcId="{FF9CFF66-7165-4E1E-B958-B67EE911B260}" destId="{B9367B37-EF50-4303-AB05-A5939B935287}" srcOrd="1" destOrd="0" presId="urn:microsoft.com/office/officeart/2005/8/layout/vList4#1"/>
    <dgm:cxn modelId="{F80EA51B-E3D0-4584-B4D1-C88C3B1B9CA5}" type="presParOf" srcId="{FF9CFF66-7165-4E1E-B958-B67EE911B260}" destId="{9F461403-8765-43FE-B6D6-781EFB4FA207}" srcOrd="2" destOrd="0" presId="urn:microsoft.com/office/officeart/2005/8/layout/vList4#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AECEEC1-330E-4D33-924B-6E1EC305AF0F}">
      <dsp:nvSpPr>
        <dsp:cNvPr id="0" name=""/>
        <dsp:cNvSpPr/>
      </dsp:nvSpPr>
      <dsp:spPr>
        <a:xfrm>
          <a:off x="0" y="2550862"/>
          <a:ext cx="8329642" cy="80914"/>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A86B4C-9FBA-4FC2-A14C-9EC42A62945D}">
      <dsp:nvSpPr>
        <dsp:cNvPr id="0" name=""/>
        <dsp:cNvSpPr/>
      </dsp:nvSpPr>
      <dsp:spPr>
        <a:xfrm>
          <a:off x="260275" y="0"/>
          <a:ext cx="7962397" cy="2584537"/>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388" tIns="0" rIns="220388" bIns="0" numCol="1" spcCol="1270" anchor="ctr" anchorCtr="0">
          <a:noAutofit/>
        </a:bodyPr>
        <a:lstStyle/>
        <a:p>
          <a:pPr lvl="0" algn="l" defTabSz="889000">
            <a:lnSpc>
              <a:spcPct val="90000"/>
            </a:lnSpc>
            <a:spcBef>
              <a:spcPct val="0"/>
            </a:spcBef>
            <a:spcAft>
              <a:spcPct val="35000"/>
            </a:spcAft>
          </a:pPr>
          <a:r>
            <a:rPr lang="ru-RU" sz="2000" b="1" kern="1200" dirty="0" smtClean="0">
              <a:solidFill>
                <a:schemeClr val="tx1"/>
              </a:solidFill>
              <a:latin typeface="Times New Roman" pitchFamily="18" charset="0"/>
              <a:cs typeface="Times New Roman" pitchFamily="18" charset="0"/>
            </a:rPr>
            <a:t>«</a:t>
          </a:r>
          <a:r>
            <a:rPr lang="ru-RU" sz="2000" b="1" kern="1200" dirty="0" err="1" smtClean="0">
              <a:solidFill>
                <a:schemeClr val="tx1"/>
              </a:solidFill>
              <a:latin typeface="Times New Roman" pitchFamily="18" charset="0"/>
              <a:cs typeface="Times New Roman" pitchFamily="18" charset="0"/>
            </a:rPr>
            <a:t>Корпоратив</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бошқарув </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бу</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мулкдорлар</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ва</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бошқа манфаатдор</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шахсларнинг</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корхона</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фаолиятини</a:t>
          </a:r>
          <a:r>
            <a:rPr lang="ru-RU" sz="2000" b="1" kern="1200" dirty="0" smtClean="0">
              <a:solidFill>
                <a:schemeClr val="tx1"/>
              </a:solidFill>
              <a:latin typeface="Times New Roman" pitchFamily="18" charset="0"/>
              <a:cs typeface="Times New Roman" pitchFamily="18" charset="0"/>
            </a:rPr>
            <a:t> ба</a:t>
          </a:r>
          <a:r>
            <a:rPr lang="uz-Cyrl-UZ" sz="2000" b="1" kern="1200" dirty="0" smtClean="0">
              <a:solidFill>
                <a:schemeClr val="tx1"/>
              </a:solidFill>
              <a:latin typeface="Times New Roman" pitchFamily="18" charset="0"/>
              <a:cs typeface="Times New Roman" pitchFamily="18" charset="0"/>
            </a:rPr>
            <a:t>ҳ</a:t>
          </a:r>
          <a:r>
            <a:rPr lang="ru-RU" sz="2000" b="1" kern="1200" dirty="0" err="1" smtClean="0">
              <a:solidFill>
                <a:schemeClr val="tx1"/>
              </a:solidFill>
              <a:latin typeface="Times New Roman" pitchFamily="18" charset="0"/>
              <a:cs typeface="Times New Roman" pitchFamily="18" charset="0"/>
            </a:rPr>
            <a:t>олаш</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ва</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назорат</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қилиш</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билан</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боғлиқ</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ўзаро</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муносабатлари</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ҳисобланади</a:t>
          </a:r>
          <a:r>
            <a:rPr lang="ru-RU" sz="2000" b="1" kern="1200" dirty="0" smtClean="0">
              <a:solidFill>
                <a:schemeClr val="tx1"/>
              </a:solidFill>
              <a:latin typeface="Times New Roman" pitchFamily="18" charset="0"/>
              <a:cs typeface="Times New Roman" pitchFamily="18" charset="0"/>
            </a:rPr>
            <a:t>».</a:t>
          </a:r>
          <a:r>
            <a:rPr lang="uz-Cyrl-UZ" sz="2000" b="1" kern="1200" dirty="0" smtClean="0">
              <a:solidFill>
                <a:schemeClr val="tx1"/>
              </a:solidFill>
              <a:latin typeface="Times New Roman" pitchFamily="18" charset="0"/>
              <a:cs typeface="Times New Roman" pitchFamily="18" charset="0"/>
            </a:rPr>
            <a:t> </a:t>
          </a:r>
          <a:r>
            <a:rPr lang="uz-Cyrl-UZ" sz="1400" b="1" kern="1200" dirty="0" smtClean="0">
              <a:solidFill>
                <a:schemeClr val="tx1"/>
              </a:solidFill>
              <a:latin typeface="Times New Roman" pitchFamily="18" charset="0"/>
              <a:cs typeface="Times New Roman" pitchFamily="18" charset="0"/>
            </a:rPr>
            <a:t>(Хессель М. Корпоративное управление М.: ИНФРА-М.1996 г.)</a:t>
          </a:r>
          <a:endParaRPr lang="ru-RU" sz="1400" b="1" kern="1200" dirty="0">
            <a:solidFill>
              <a:schemeClr val="tx1"/>
            </a:solidFill>
          </a:endParaRPr>
        </a:p>
      </dsp:txBody>
      <dsp:txXfrm>
        <a:off x="386442" y="126167"/>
        <a:ext cx="7710063" cy="2332203"/>
      </dsp:txXfrm>
    </dsp:sp>
    <dsp:sp modelId="{60BF0DA8-3E3B-48AB-9FA8-5887F14DBD51}">
      <dsp:nvSpPr>
        <dsp:cNvPr id="0" name=""/>
        <dsp:cNvSpPr/>
      </dsp:nvSpPr>
      <dsp:spPr>
        <a:xfrm>
          <a:off x="0" y="5023378"/>
          <a:ext cx="8329642" cy="2772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5926285-9CD4-40A0-BE5E-DCA03E8BD4E8}">
      <dsp:nvSpPr>
        <dsp:cNvPr id="0" name=""/>
        <dsp:cNvSpPr/>
      </dsp:nvSpPr>
      <dsp:spPr>
        <a:xfrm>
          <a:off x="285753" y="2714658"/>
          <a:ext cx="7945216" cy="2494560"/>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388" tIns="0" rIns="220388" bIns="0" numCol="1" spcCol="1270" anchor="ctr" anchorCtr="0">
          <a:noAutofit/>
        </a:bodyPr>
        <a:lstStyle/>
        <a:p>
          <a:pPr lvl="0" algn="just" defTabSz="889000">
            <a:lnSpc>
              <a:spcPct val="90000"/>
            </a:lnSpc>
            <a:spcBef>
              <a:spcPct val="0"/>
            </a:spcBef>
            <a:spcAft>
              <a:spcPct val="35000"/>
            </a:spcAft>
          </a:pPr>
          <a:r>
            <a:rPr lang="uz-Cyrl-UZ" sz="2000" b="1" kern="1200" dirty="0" smtClean="0">
              <a:solidFill>
                <a:schemeClr val="tx1"/>
              </a:solidFill>
              <a:latin typeface="Times New Roman" pitchFamily="18" charset="0"/>
              <a:cs typeface="Times New Roman" pitchFamily="18" charset="0"/>
            </a:rPr>
            <a:t>Корпоратив бошқарув – бу корпорация мулкдорларининг корпорация капиталини шакллантиришга, ундан фойда олиш мақсадида янада самарали фойдаланишга ҳамда олинган даромадларни корпоратив муносабатларнинг барча иштирокчилари ўртасида адолатли тақсимлашга қаратилган стратегик муҳим қарорларни белгилаш, таърифлаш ва қабул қилишга доимий ва реал таъсирни таъминлашдаги онгли, бевосита иштирокидир».</a:t>
          </a:r>
          <a:r>
            <a:rPr lang="ru-RU" sz="2000" b="1" kern="1200" dirty="0" smtClean="0">
              <a:solidFill>
                <a:schemeClr val="tx1"/>
              </a:solidFill>
              <a:latin typeface="Times New Roman" pitchFamily="18" charset="0"/>
              <a:cs typeface="Times New Roman" pitchFamily="18" charset="0"/>
            </a:rPr>
            <a:t> </a:t>
          </a:r>
          <a:r>
            <a:rPr lang="uz-Cyrl-UZ" sz="2000" b="1" kern="1200" dirty="0" smtClean="0">
              <a:solidFill>
                <a:schemeClr val="tx1"/>
              </a:solidFill>
              <a:latin typeface="Times New Roman" pitchFamily="18" charset="0"/>
              <a:cs typeface="Times New Roman" pitchFamily="18" charset="0"/>
            </a:rPr>
            <a:t>Хамидулин М.Б.</a:t>
          </a:r>
          <a:r>
            <a:rPr lang="ru-RU" sz="2000" b="1" kern="1200" dirty="0" smtClean="0">
              <a:solidFill>
                <a:schemeClr val="tx1"/>
              </a:solidFill>
              <a:latin typeface="Times New Roman" pitchFamily="18" charset="0"/>
              <a:cs typeface="Times New Roman" pitchFamily="18" charset="0"/>
            </a:rPr>
            <a:t> </a:t>
          </a:r>
          <a:r>
            <a:rPr lang="uz-Cyrl-UZ" sz="2000" b="1" kern="1200" dirty="0" smtClean="0">
              <a:solidFill>
                <a:schemeClr val="tx1"/>
              </a:solidFill>
              <a:latin typeface="Times New Roman" pitchFamily="18" charset="0"/>
              <a:cs typeface="Times New Roman" pitchFamily="18" charset="0"/>
            </a:rPr>
            <a:t> </a:t>
          </a:r>
          <a:endParaRPr lang="ru-RU" sz="2000" b="1" kern="1200" dirty="0">
            <a:solidFill>
              <a:schemeClr val="tx1"/>
            </a:solidFill>
          </a:endParaRPr>
        </a:p>
      </dsp:txBody>
      <dsp:txXfrm>
        <a:off x="407527" y="2836432"/>
        <a:ext cx="7701668" cy="225101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29B5D4-5374-4EF3-9386-BB4D67E91CED}">
      <dsp:nvSpPr>
        <dsp:cNvPr id="0" name=""/>
        <dsp:cNvSpPr/>
      </dsp:nvSpPr>
      <dsp:spPr>
        <a:xfrm>
          <a:off x="0" y="2364197"/>
          <a:ext cx="8329642" cy="946273"/>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AE4494D-F5D5-4F6F-8648-F7A4D5F1618E}">
      <dsp:nvSpPr>
        <dsp:cNvPr id="0" name=""/>
        <dsp:cNvSpPr/>
      </dsp:nvSpPr>
      <dsp:spPr>
        <a:xfrm>
          <a:off x="285751" y="217562"/>
          <a:ext cx="7931047" cy="2420539"/>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388" tIns="0" rIns="220388" bIns="0" numCol="1" spcCol="1270" anchor="ctr" anchorCtr="0">
          <a:noAutofit/>
        </a:bodyPr>
        <a:lstStyle/>
        <a:p>
          <a:pPr lvl="0" algn="just" defTabSz="889000">
            <a:lnSpc>
              <a:spcPct val="90000"/>
            </a:lnSpc>
            <a:spcBef>
              <a:spcPct val="0"/>
            </a:spcBef>
            <a:spcAft>
              <a:spcPct val="35000"/>
            </a:spcAft>
          </a:pPr>
          <a:r>
            <a:rPr lang="uz-Cyrl-UZ" sz="2000" b="1" kern="1200" dirty="0" smtClean="0">
              <a:solidFill>
                <a:schemeClr val="tx1"/>
              </a:solidFill>
              <a:latin typeface="Times New Roman" pitchFamily="18" charset="0"/>
              <a:cs typeface="Times New Roman" pitchFamily="18" charset="0"/>
            </a:rPr>
            <a:t>«Корпоратив бошқарув – корхона менежерлари ва эгалари ўртасида корхона фаолияти самарадорлигини таъминлаш ҳамда мулкдорлар ва бошқа иштирокчилар манфаатларини ҳимоя қилишга оид муносабатлар тизимидир</a:t>
          </a:r>
          <a:r>
            <a:rPr lang="uz-Cyrl-UZ" sz="1600" b="1" kern="1200" dirty="0" smtClean="0">
              <a:solidFill>
                <a:schemeClr val="tx1"/>
              </a:solidFill>
              <a:latin typeface="Times New Roman" pitchFamily="18" charset="0"/>
              <a:cs typeface="Times New Roman" pitchFamily="18" charset="0"/>
            </a:rPr>
            <a:t>».</a:t>
          </a:r>
          <a:r>
            <a:rPr lang="ru-RU" sz="1600" b="1" kern="1200" dirty="0" smtClean="0">
              <a:solidFill>
                <a:schemeClr val="tx1"/>
              </a:solidFill>
              <a:latin typeface="Times New Roman" pitchFamily="18" charset="0"/>
              <a:cs typeface="Times New Roman" pitchFamily="18" charset="0"/>
            </a:rPr>
            <a:t> (</a:t>
          </a:r>
          <a:r>
            <a:rPr lang="ru-RU" sz="1600" b="1" kern="1200" dirty="0" err="1" smtClean="0">
              <a:solidFill>
                <a:schemeClr val="tx1"/>
              </a:solidFill>
              <a:latin typeface="Times New Roman" pitchFamily="18" charset="0"/>
              <a:cs typeface="Times New Roman" pitchFamily="18" charset="0"/>
            </a:rPr>
            <a:t>Масютин</a:t>
          </a:r>
          <a:r>
            <a:rPr lang="ru-RU" sz="1600" b="1" kern="1200" dirty="0" smtClean="0">
              <a:solidFill>
                <a:schemeClr val="tx1"/>
              </a:solidFill>
              <a:latin typeface="Times New Roman" pitchFamily="18" charset="0"/>
              <a:cs typeface="Times New Roman" pitchFamily="18" charset="0"/>
            </a:rPr>
            <a:t> С.А</a:t>
          </a:r>
          <a:r>
            <a:rPr lang="uz-Cyrl-UZ" sz="1600" b="1" kern="1200" dirty="0" smtClean="0">
              <a:solidFill>
                <a:schemeClr val="tx1"/>
              </a:solidFill>
              <a:latin typeface="Times New Roman" pitchFamily="18" charset="0"/>
              <a:cs typeface="Times New Roman" pitchFamily="18" charset="0"/>
            </a:rPr>
            <a:t>.</a:t>
          </a:r>
          <a:r>
            <a:rPr lang="ru-RU" sz="1600" b="1" kern="1200" dirty="0" smtClean="0">
              <a:solidFill>
                <a:schemeClr val="tx1"/>
              </a:solidFill>
              <a:latin typeface="Times New Roman" pitchFamily="18" charset="0"/>
              <a:cs typeface="Times New Roman" pitchFamily="18" charset="0"/>
            </a:rPr>
            <a:t> Корпоративное управление: опыт и проблемы: Монография.) </a:t>
          </a:r>
          <a:r>
            <a:rPr lang="uz-Cyrl-UZ" sz="1600" b="1" kern="1200" dirty="0" smtClean="0">
              <a:solidFill>
                <a:schemeClr val="tx1"/>
              </a:solidFill>
              <a:latin typeface="Times New Roman" pitchFamily="18" charset="0"/>
              <a:cs typeface="Times New Roman" pitchFamily="18" charset="0"/>
            </a:rPr>
            <a:t> </a:t>
          </a:r>
        </a:p>
      </dsp:txBody>
      <dsp:txXfrm>
        <a:off x="403912" y="335723"/>
        <a:ext cx="7694725" cy="2184217"/>
      </dsp:txXfrm>
    </dsp:sp>
    <dsp:sp modelId="{005A1003-8314-439D-94A0-854A5AE9195D}">
      <dsp:nvSpPr>
        <dsp:cNvPr id="0" name=""/>
        <dsp:cNvSpPr/>
      </dsp:nvSpPr>
      <dsp:spPr>
        <a:xfrm>
          <a:off x="0" y="5077524"/>
          <a:ext cx="8329642" cy="302400"/>
        </a:xfrm>
        <a:prstGeom prst="rect">
          <a:avLst/>
        </a:prstGeom>
        <a:solidFill>
          <a:schemeClr val="lt1">
            <a:alpha val="90000"/>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A79F346-91BD-4B65-9988-459CAA9C5743}">
      <dsp:nvSpPr>
        <dsp:cNvPr id="0" name=""/>
        <dsp:cNvSpPr/>
      </dsp:nvSpPr>
      <dsp:spPr>
        <a:xfrm>
          <a:off x="357189" y="2968581"/>
          <a:ext cx="7930677" cy="1879374"/>
        </a:xfrm>
        <a:prstGeom prst="roundRect">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388" tIns="0" rIns="220388" bIns="0" numCol="1" spcCol="1270" anchor="ctr" anchorCtr="0">
          <a:noAutofit/>
        </a:bodyPr>
        <a:lstStyle/>
        <a:p>
          <a:pPr lvl="0" algn="just" defTabSz="889000">
            <a:lnSpc>
              <a:spcPct val="90000"/>
            </a:lnSpc>
            <a:spcBef>
              <a:spcPct val="0"/>
            </a:spcBef>
            <a:spcAft>
              <a:spcPct val="35000"/>
            </a:spcAft>
          </a:pPr>
          <a:r>
            <a:rPr lang="uz-Cyrl-UZ" sz="2000" b="1" kern="1200" dirty="0" smtClean="0">
              <a:solidFill>
                <a:schemeClr val="tx1"/>
              </a:solidFill>
              <a:latin typeface="Times New Roman" pitchFamily="18" charset="0"/>
              <a:cs typeface="Times New Roman" pitchFamily="18" charset="0"/>
            </a:rPr>
            <a:t>“Корпоратив бошқарув – бу корпоратив мулк шаклига кирувчи субъектлар мулкдорларининг ҳуқуқларини ва манфаатларини ҳимоя қилувчи амалдаги меъëрлар, ҳамда бошқарувнинг маълум бир тамойиллари асосида компаниянинг мақсадига эришиш учун амалга ошириладиган ҳаракатлар мажмуидир”. </a:t>
          </a:r>
          <a:r>
            <a:rPr lang="uz-Cyrl-UZ" sz="1600" b="1" kern="1200" dirty="0" smtClean="0">
              <a:solidFill>
                <a:schemeClr val="tx1"/>
              </a:solidFill>
              <a:latin typeface="Times New Roman" pitchFamily="18" charset="0"/>
              <a:cs typeface="Times New Roman" pitchFamily="18" charset="0"/>
            </a:rPr>
            <a:t>(</a:t>
          </a:r>
          <a:r>
            <a:rPr lang="uz-Cyrl-UZ" sz="1600" b="1" kern="1200" dirty="0" smtClean="0">
              <a:solidFill>
                <a:srgbClr val="002060"/>
              </a:solidFill>
              <a:latin typeface="Times New Roman" pitchFamily="18" charset="0"/>
              <a:cs typeface="Times New Roman" pitchFamily="18" charset="0"/>
            </a:rPr>
            <a:t>Суюнов Д. Корпоратив бошқарув механизми: муаммо ва ечимлар: Монография. – Т.: Академия, 2007. – 321 б.)</a:t>
          </a:r>
          <a:endParaRPr lang="ru-RU" sz="1600" b="1" kern="1200" dirty="0">
            <a:solidFill>
              <a:schemeClr val="tx1"/>
            </a:solidFill>
            <a:latin typeface="Times New Roman" pitchFamily="18" charset="0"/>
            <a:cs typeface="Times New Roman" pitchFamily="18" charset="0"/>
          </a:endParaRPr>
        </a:p>
      </dsp:txBody>
      <dsp:txXfrm>
        <a:off x="448932" y="3060324"/>
        <a:ext cx="7747191" cy="169588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16A20B-1842-4670-890F-41F92488B7C0}">
      <dsp:nvSpPr>
        <dsp:cNvPr id="0" name=""/>
        <dsp:cNvSpPr/>
      </dsp:nvSpPr>
      <dsp:spPr>
        <a:xfrm>
          <a:off x="-24388" y="0"/>
          <a:ext cx="6831568" cy="1152685"/>
        </a:xfrm>
        <a:prstGeom prst="roundRect">
          <a:avLst>
            <a:gd name="adj" fmla="val 10000"/>
          </a:avLst>
        </a:prstGeom>
        <a:gradFill rotWithShape="0">
          <a:gsLst>
            <a:gs pos="0">
              <a:schemeClr val="lt1">
                <a:hueOff val="0"/>
                <a:satOff val="0"/>
                <a:lumOff val="0"/>
                <a:alphaOff val="0"/>
                <a:tint val="96000"/>
                <a:lumMod val="100000"/>
              </a:schemeClr>
            </a:gs>
            <a:gs pos="78000">
              <a:schemeClr val="l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Компаниянинг</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инвестицион</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жозибадорликни</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оширади</a:t>
          </a:r>
          <a:r>
            <a:rPr lang="ru-RU" sz="2800" b="1" kern="1200" dirty="0" smtClean="0">
              <a:solidFill>
                <a:schemeClr val="tx1"/>
              </a:solidFill>
              <a:latin typeface="Times New Roman" pitchFamily="18" charset="0"/>
              <a:cs typeface="Times New Roman" pitchFamily="18" charset="0"/>
            </a:rPr>
            <a:t>;</a:t>
          </a:r>
        </a:p>
      </dsp:txBody>
      <dsp:txXfrm>
        <a:off x="9373" y="33761"/>
        <a:ext cx="5490328" cy="1085163"/>
      </dsp:txXfrm>
    </dsp:sp>
    <dsp:sp modelId="{7493E4A4-AE33-46FB-9260-356BC9380835}">
      <dsp:nvSpPr>
        <dsp:cNvPr id="0" name=""/>
        <dsp:cNvSpPr/>
      </dsp:nvSpPr>
      <dsp:spPr>
        <a:xfrm>
          <a:off x="547755" y="1362264"/>
          <a:ext cx="6831568" cy="1152685"/>
        </a:xfrm>
        <a:prstGeom prst="roundRect">
          <a:avLst>
            <a:gd name="adj" fmla="val 10000"/>
          </a:avLst>
        </a:prstGeom>
        <a:gradFill rotWithShape="0">
          <a:gsLst>
            <a:gs pos="0">
              <a:schemeClr val="lt1">
                <a:hueOff val="0"/>
                <a:satOff val="0"/>
                <a:lumOff val="0"/>
                <a:alphaOff val="0"/>
                <a:tint val="96000"/>
                <a:lumMod val="100000"/>
              </a:schemeClr>
            </a:gs>
            <a:gs pos="78000">
              <a:schemeClr val="l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ru-RU" sz="2800" b="1" kern="1200" dirty="0" smtClean="0">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Узоқ</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муддатли</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инвесторларни</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жалб</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қилишга</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ёрдам</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беради</a:t>
          </a:r>
          <a:r>
            <a:rPr lang="ru-RU" sz="2400" b="1" kern="1200" dirty="0" smtClean="0">
              <a:solidFill>
                <a:schemeClr val="tx1"/>
              </a:solidFill>
              <a:latin typeface="Times New Roman" pitchFamily="18" charset="0"/>
              <a:cs typeface="Times New Roman" pitchFamily="18" charset="0"/>
            </a:rPr>
            <a:t>;</a:t>
          </a:r>
        </a:p>
      </dsp:txBody>
      <dsp:txXfrm>
        <a:off x="581516" y="1396025"/>
        <a:ext cx="5442656" cy="1085163"/>
      </dsp:txXfrm>
    </dsp:sp>
    <dsp:sp modelId="{B2744955-3CAA-4F01-974F-D045796286D2}">
      <dsp:nvSpPr>
        <dsp:cNvPr id="0" name=""/>
        <dsp:cNvSpPr/>
      </dsp:nvSpPr>
      <dsp:spPr>
        <a:xfrm>
          <a:off x="490438" y="2724529"/>
          <a:ext cx="8073410" cy="1152685"/>
        </a:xfrm>
        <a:prstGeom prst="roundRect">
          <a:avLst>
            <a:gd name="adj" fmla="val 10000"/>
          </a:avLst>
        </a:prstGeom>
        <a:gradFill rotWithShape="0">
          <a:gsLst>
            <a:gs pos="0">
              <a:schemeClr val="lt1">
                <a:hueOff val="0"/>
                <a:satOff val="0"/>
                <a:lumOff val="0"/>
                <a:alphaOff val="0"/>
                <a:tint val="96000"/>
                <a:lumMod val="100000"/>
              </a:schemeClr>
            </a:gs>
            <a:gs pos="78000">
              <a:schemeClr val="l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l" defTabSz="1244600">
            <a:lnSpc>
              <a:spcPct val="90000"/>
            </a:lnSpc>
            <a:spcBef>
              <a:spcPct val="0"/>
            </a:spcBef>
            <a:spcAft>
              <a:spcPct val="35000"/>
            </a:spcAft>
          </a:pPr>
          <a:r>
            <a:rPr lang="ru-RU" sz="2800" b="1" kern="1200" dirty="0" smtClean="0">
              <a:latin typeface="Times New Roman" pitchFamily="18" charset="0"/>
              <a:cs typeface="Times New Roman" pitchFamily="18" charset="0"/>
            </a:rPr>
            <a:t>-  </a:t>
          </a:r>
          <a:r>
            <a:rPr lang="ru-RU" sz="2400" b="1" kern="1200" dirty="0" smtClean="0">
              <a:solidFill>
                <a:schemeClr val="tx1"/>
              </a:solidFill>
              <a:latin typeface="Times New Roman" pitchFamily="18" charset="0"/>
              <a:cs typeface="Times New Roman" pitchFamily="18" charset="0"/>
            </a:rPr>
            <a:t>Компания капитали </a:t>
          </a:r>
          <a:r>
            <a:rPr lang="ru-RU" sz="2400" b="1" kern="1200" dirty="0" err="1" smtClean="0">
              <a:solidFill>
                <a:schemeClr val="tx1"/>
              </a:solidFill>
              <a:latin typeface="Times New Roman" pitchFamily="18" charset="0"/>
              <a:cs typeface="Times New Roman" pitchFamily="18" charset="0"/>
            </a:rPr>
            <a:t>хажмида</a:t>
          </a:r>
          <a:r>
            <a:rPr lang="ru-RU" sz="2400" b="1" kern="1200" dirty="0" smtClean="0">
              <a:solidFill>
                <a:schemeClr val="tx1"/>
              </a:solidFill>
              <a:latin typeface="Times New Roman" pitchFamily="18" charset="0"/>
              <a:cs typeface="Times New Roman" pitchFamily="18" charset="0"/>
            </a:rPr>
            <a:t> кредит </a:t>
          </a:r>
          <a:r>
            <a:rPr lang="ru-RU" sz="2400" b="1" kern="1200" dirty="0" err="1" smtClean="0">
              <a:solidFill>
                <a:schemeClr val="tx1"/>
              </a:solidFill>
              <a:latin typeface="Times New Roman" pitchFamily="18" charset="0"/>
              <a:cs typeface="Times New Roman" pitchFamily="18" charset="0"/>
            </a:rPr>
            <a:t>хиссасини</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камайтиради</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ва</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унинг</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қийматини</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пасайтиради</a:t>
          </a:r>
          <a:r>
            <a:rPr lang="ru-RU" sz="2400" b="1" kern="1200" dirty="0" smtClean="0">
              <a:solidFill>
                <a:schemeClr val="tx1"/>
              </a:solidFill>
              <a:latin typeface="Times New Roman" pitchFamily="18" charset="0"/>
              <a:cs typeface="Times New Roman" pitchFamily="18" charset="0"/>
            </a:rPr>
            <a:t>;</a:t>
          </a:r>
        </a:p>
      </dsp:txBody>
      <dsp:txXfrm>
        <a:off x="524199" y="2758290"/>
        <a:ext cx="6454388" cy="1085163"/>
      </dsp:txXfrm>
    </dsp:sp>
    <dsp:sp modelId="{CCDA2F4A-D8E5-4305-AEF0-3A2503531277}">
      <dsp:nvSpPr>
        <dsp:cNvPr id="0" name=""/>
        <dsp:cNvSpPr/>
      </dsp:nvSpPr>
      <dsp:spPr>
        <a:xfrm>
          <a:off x="1707892" y="4086794"/>
          <a:ext cx="6831568" cy="1152685"/>
        </a:xfrm>
        <a:prstGeom prst="roundRect">
          <a:avLst>
            <a:gd name="adj" fmla="val 10000"/>
          </a:avLst>
        </a:prstGeom>
        <a:gradFill rotWithShape="0">
          <a:gsLst>
            <a:gs pos="0">
              <a:schemeClr val="lt1">
                <a:hueOff val="0"/>
                <a:satOff val="0"/>
                <a:lumOff val="0"/>
                <a:alphaOff val="0"/>
                <a:tint val="96000"/>
                <a:lumMod val="100000"/>
              </a:schemeClr>
            </a:gs>
            <a:gs pos="78000">
              <a:schemeClr val="lt1">
                <a:hueOff val="0"/>
                <a:satOff val="0"/>
                <a:lumOff val="0"/>
                <a:alphaOff val="0"/>
                <a:shade val="94000"/>
                <a:lumMod val="94000"/>
              </a:schemeClr>
            </a:gs>
          </a:gsLst>
          <a:lin ang="5400000" scaled="0"/>
        </a:gradFill>
        <a:ln>
          <a:noFill/>
        </a:ln>
        <a:effectLst>
          <a:outerShdw blurRad="38100" dist="254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ru-RU" sz="1600" b="1" kern="1200" dirty="0" smtClean="0">
              <a:latin typeface="Arial Narrow" pitchFamily="34" charset="0"/>
              <a:cs typeface="Times New Roman" pitchFamily="18" charset="0"/>
            </a:rPr>
            <a:t>  </a:t>
          </a:r>
          <a:r>
            <a:rPr lang="ru-RU" sz="28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компаниянинг</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бозор</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қийматини</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оширади</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ва</a:t>
          </a:r>
          <a:r>
            <a:rPr lang="ru-RU" sz="2400" b="1" kern="1200" dirty="0" smtClean="0">
              <a:solidFill>
                <a:schemeClr val="tx1"/>
              </a:solidFill>
              <a:latin typeface="Times New Roman" pitchFamily="18" charset="0"/>
              <a:cs typeface="Times New Roman" pitchFamily="18" charset="0"/>
            </a:rPr>
            <a:t> </a:t>
          </a:r>
          <a:r>
            <a:rPr lang="ru-RU" sz="2400" b="1" kern="1200" dirty="0" err="1" smtClean="0">
              <a:solidFill>
                <a:schemeClr val="tx1"/>
              </a:solidFill>
              <a:latin typeface="Times New Roman" pitchFamily="18" charset="0"/>
              <a:cs typeface="Times New Roman" pitchFamily="18" charset="0"/>
            </a:rPr>
            <a:t>хак</a:t>
          </a:r>
          <a:r>
            <a:rPr lang="ru-RU" sz="2400" b="1" kern="1200" dirty="0" smtClean="0">
              <a:solidFill>
                <a:schemeClr val="tx1"/>
              </a:solidFill>
              <a:latin typeface="Times New Roman" pitchFamily="18" charset="0"/>
              <a:cs typeface="Times New Roman" pitchFamily="18" charset="0"/>
            </a:rPr>
            <a:t>.</a:t>
          </a:r>
          <a:endParaRPr lang="ru-RU" sz="2400" b="1" kern="1200" dirty="0">
            <a:solidFill>
              <a:schemeClr val="tx1"/>
            </a:solidFill>
            <a:latin typeface="Arial Narrow" pitchFamily="34" charset="0"/>
            <a:cs typeface="Times New Roman" pitchFamily="18" charset="0"/>
          </a:endParaRPr>
        </a:p>
      </dsp:txBody>
      <dsp:txXfrm>
        <a:off x="1741653" y="4120555"/>
        <a:ext cx="5442656" cy="1085163"/>
      </dsp:txXfrm>
    </dsp:sp>
    <dsp:sp modelId="{76AB100C-6E7D-4A06-9BE4-8396793D8404}">
      <dsp:nvSpPr>
        <dsp:cNvPr id="0" name=""/>
        <dsp:cNvSpPr/>
      </dsp:nvSpPr>
      <dsp:spPr>
        <a:xfrm>
          <a:off x="6057933" y="882852"/>
          <a:ext cx="749245" cy="749245"/>
        </a:xfrm>
        <a:prstGeom prst="downArrow">
          <a:avLst>
            <a:gd name="adj1" fmla="val 55000"/>
            <a:gd name="adj2" fmla="val 45000"/>
          </a:avLst>
        </a:prstGeom>
        <a:solidFill>
          <a:schemeClr val="lt1">
            <a:alpha val="90000"/>
            <a:tint val="40000"/>
            <a:hueOff val="0"/>
            <a:satOff val="0"/>
            <a:lumOff val="0"/>
            <a:alphaOff val="0"/>
          </a:schemeClr>
        </a:solidFill>
        <a:ln w="12700" cap="rnd" cmpd="sng" algn="ctr">
          <a:solidFill>
            <a:schemeClr val="accent1">
              <a:alpha val="9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endParaRPr lang="ru-RU" sz="3500" kern="1200"/>
        </a:p>
      </dsp:txBody>
      <dsp:txXfrm>
        <a:off x="6226513" y="882852"/>
        <a:ext cx="412085" cy="563807"/>
      </dsp:txXfrm>
    </dsp:sp>
    <dsp:sp modelId="{5B42ACCE-B278-4F5C-BCF8-54E3C92275BA}">
      <dsp:nvSpPr>
        <dsp:cNvPr id="0" name=""/>
        <dsp:cNvSpPr/>
      </dsp:nvSpPr>
      <dsp:spPr>
        <a:xfrm>
          <a:off x="6630077" y="2245117"/>
          <a:ext cx="749245" cy="749245"/>
        </a:xfrm>
        <a:prstGeom prst="downArrow">
          <a:avLst>
            <a:gd name="adj1" fmla="val 55000"/>
            <a:gd name="adj2" fmla="val 45000"/>
          </a:avLst>
        </a:prstGeom>
        <a:solidFill>
          <a:schemeClr val="lt1">
            <a:alpha val="90000"/>
            <a:tint val="40000"/>
            <a:hueOff val="0"/>
            <a:satOff val="0"/>
            <a:lumOff val="0"/>
            <a:alphaOff val="0"/>
          </a:schemeClr>
        </a:solidFill>
        <a:ln w="12700" cap="rnd" cmpd="sng" algn="ctr">
          <a:solidFill>
            <a:schemeClr val="accent1">
              <a:alpha val="9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endParaRPr lang="ru-RU" sz="3500" kern="1200"/>
        </a:p>
      </dsp:txBody>
      <dsp:txXfrm>
        <a:off x="6798657" y="2245117"/>
        <a:ext cx="412085" cy="563807"/>
      </dsp:txXfrm>
    </dsp:sp>
    <dsp:sp modelId="{774AB485-E9E9-4128-B70C-BA9D21B50B03}">
      <dsp:nvSpPr>
        <dsp:cNvPr id="0" name=""/>
        <dsp:cNvSpPr/>
      </dsp:nvSpPr>
      <dsp:spPr>
        <a:xfrm>
          <a:off x="7193681" y="3607381"/>
          <a:ext cx="749245" cy="749245"/>
        </a:xfrm>
        <a:prstGeom prst="downArrow">
          <a:avLst>
            <a:gd name="adj1" fmla="val 55000"/>
            <a:gd name="adj2" fmla="val 45000"/>
          </a:avLst>
        </a:prstGeom>
        <a:solidFill>
          <a:schemeClr val="lt1">
            <a:alpha val="90000"/>
            <a:tint val="40000"/>
            <a:hueOff val="0"/>
            <a:satOff val="0"/>
            <a:lumOff val="0"/>
            <a:alphaOff val="0"/>
          </a:schemeClr>
        </a:solidFill>
        <a:ln w="12700" cap="rnd" cmpd="sng" algn="ctr">
          <a:solidFill>
            <a:schemeClr val="accent1">
              <a:alpha val="90000"/>
              <a:hueOff val="0"/>
              <a:satOff val="0"/>
              <a:lumOff val="0"/>
              <a:alphaOff val="0"/>
            </a:schemeClr>
          </a:solidFill>
          <a:prstDash val="solid"/>
        </a:ln>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lvl="0" algn="ctr" defTabSz="1555750">
            <a:lnSpc>
              <a:spcPct val="90000"/>
            </a:lnSpc>
            <a:spcBef>
              <a:spcPct val="0"/>
            </a:spcBef>
            <a:spcAft>
              <a:spcPct val="35000"/>
            </a:spcAft>
          </a:pPr>
          <a:endParaRPr lang="ru-RU" sz="3500" kern="1200"/>
        </a:p>
      </dsp:txBody>
      <dsp:txXfrm>
        <a:off x="7362261" y="3607381"/>
        <a:ext cx="412085" cy="56380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E57054-C903-4E46-A3E3-9043C58204FD}">
      <dsp:nvSpPr>
        <dsp:cNvPr id="0" name=""/>
        <dsp:cNvSpPr/>
      </dsp:nvSpPr>
      <dsp:spPr>
        <a:xfrm>
          <a:off x="0" y="0"/>
          <a:ext cx="9144000" cy="5929311"/>
        </a:xfrm>
        <a:prstGeom prst="roundRect">
          <a:avLst>
            <a:gd name="adj" fmla="val 10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lvl="0" algn="just" defTabSz="1422400">
            <a:lnSpc>
              <a:spcPct val="90000"/>
            </a:lnSpc>
            <a:spcBef>
              <a:spcPct val="0"/>
            </a:spcBef>
            <a:spcAft>
              <a:spcPct val="35000"/>
            </a:spcAft>
          </a:pPr>
          <a:r>
            <a:rPr lang="ru-RU" sz="32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Жахон</a:t>
          </a:r>
          <a:r>
            <a:rPr lang="ru-RU" sz="2000" b="1" kern="1200" dirty="0" smtClean="0">
              <a:solidFill>
                <a:schemeClr val="tx1"/>
              </a:solidFill>
              <a:latin typeface="Times New Roman" pitchFamily="18" charset="0"/>
              <a:cs typeface="Times New Roman" pitchFamily="18" charset="0"/>
            </a:rPr>
            <a:t> </a:t>
          </a:r>
          <a:r>
            <a:rPr lang="uz-Cyrl-UZ" sz="2000" b="1" kern="1200" dirty="0" smtClean="0">
              <a:solidFill>
                <a:schemeClr val="tx1"/>
              </a:solidFill>
              <a:latin typeface="Times New Roman" pitchFamily="18" charset="0"/>
              <a:cs typeface="Times New Roman" pitchFamily="18" charset="0"/>
            </a:rPr>
            <a:t>бизнес </a:t>
          </a:r>
          <a:r>
            <a:rPr lang="ru-RU" sz="2000" b="1" kern="1200" dirty="0" err="1" smtClean="0">
              <a:solidFill>
                <a:schemeClr val="tx1"/>
              </a:solidFill>
              <a:latin typeface="Times New Roman" pitchFamily="18" charset="0"/>
              <a:cs typeface="Times New Roman" pitchFamily="18" charset="0"/>
            </a:rPr>
            <a:t>тажрибасида</a:t>
          </a:r>
          <a:r>
            <a:rPr lang="uz-Cyrl-UZ" sz="2000" b="1" kern="1200" dirty="0" smtClean="0">
              <a:solidFill>
                <a:schemeClr val="tx1"/>
              </a:solidFill>
              <a:latin typeface="Times New Roman" pitchFamily="18" charset="0"/>
              <a:cs typeface="Times New Roman" pitchFamily="18" charset="0"/>
            </a:rPr>
            <a:t> корпорациялар шаклининг ривожланиши 1815 йилда юқори суръатларга чиқди. </a:t>
          </a:r>
          <a:r>
            <a:rPr lang="ru-RU" sz="2000" b="1" kern="1200" dirty="0" smtClean="0">
              <a:solidFill>
                <a:schemeClr val="tx1"/>
              </a:solidFill>
              <a:latin typeface="Times New Roman" pitchFamily="18" charset="0"/>
              <a:cs typeface="Times New Roman" pitchFamily="18" charset="0"/>
            </a:rPr>
            <a:t> </a:t>
          </a:r>
          <a:r>
            <a:rPr lang="uz-Cyrl-UZ" sz="2000" b="1" kern="1200" dirty="0" smtClean="0">
              <a:solidFill>
                <a:schemeClr val="tx1"/>
              </a:solidFill>
              <a:latin typeface="Times New Roman" pitchFamily="18" charset="0"/>
              <a:cs typeface="Times New Roman" pitchFamily="18" charset="0"/>
            </a:rPr>
            <a:t>XIX аср бошида Европа тажрибаси асосида Шимолий Америкада ҳам корпорациялар ташкил этила бошланди.</a:t>
          </a:r>
        </a:p>
        <a:p>
          <a:pPr lvl="0" algn="just" defTabSz="1422400">
            <a:lnSpc>
              <a:spcPct val="90000"/>
            </a:lnSpc>
            <a:spcBef>
              <a:spcPct val="0"/>
            </a:spcBef>
            <a:spcAft>
              <a:spcPct val="35000"/>
            </a:spcAft>
          </a:pPr>
          <a:r>
            <a:rPr lang="uz-Cyrl-UZ" sz="2000" b="1" kern="1200" dirty="0" smtClean="0">
              <a:solidFill>
                <a:schemeClr val="tx1"/>
              </a:solidFill>
              <a:latin typeface="Times New Roman" pitchFamily="18" charset="0"/>
              <a:cs typeface="Times New Roman" pitchFamily="18" charset="0"/>
            </a:rPr>
            <a:t>      Бу даврда турли тармоқларда юзлаб корпорациялар ташкил этилди, банклар эса инвестицион фаолиятнинг фаол иштирокчисига айланди.</a:t>
          </a:r>
        </a:p>
        <a:p>
          <a:pPr lvl="0" algn="just" defTabSz="1422400">
            <a:lnSpc>
              <a:spcPct val="90000"/>
            </a:lnSpc>
            <a:spcBef>
              <a:spcPct val="0"/>
            </a:spcBef>
            <a:spcAft>
              <a:spcPct val="35000"/>
            </a:spcAft>
          </a:pP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Агарда</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мамлакатлар</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жахон</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иқтисодиётининг глобал</a:t>
          </a:r>
          <a:r>
            <a:rPr lang="ru-RU" sz="2000" b="1" kern="1200" dirty="0" smtClean="0">
              <a:solidFill>
                <a:schemeClr val="tx1"/>
              </a:solidFill>
              <a:latin typeface="Times New Roman" pitchFamily="18" charset="0"/>
              <a:cs typeface="Times New Roman" pitchFamily="18" charset="0"/>
            </a:rPr>
            <a:t> капитал </a:t>
          </a:r>
          <a:r>
            <a:rPr lang="ru-RU" sz="2000" b="1" kern="1200" dirty="0" err="1" smtClean="0">
              <a:solidFill>
                <a:schemeClr val="tx1"/>
              </a:solidFill>
              <a:latin typeface="Times New Roman" pitchFamily="18" charset="0"/>
              <a:cs typeface="Times New Roman" pitchFamily="18" charset="0"/>
            </a:rPr>
            <a:t>бозорининг</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имкониятларидан</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фойдаланиш</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ва</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Чидамли</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капитални</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жалб</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қилмокчи экан</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алббата</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АЖда</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корпоратив</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бошқарув яхши</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йўлга</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қўйилган барча</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томонлардан</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тушинилган</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булишлиги</a:t>
          </a:r>
          <a:r>
            <a:rPr lang="ru-RU" sz="2000" b="1" kern="1200" dirty="0" smtClean="0">
              <a:solidFill>
                <a:schemeClr val="tx1"/>
              </a:solidFill>
              <a:latin typeface="Times New Roman" pitchFamily="18" charset="0"/>
              <a:cs typeface="Times New Roman" pitchFamily="18" charset="0"/>
            </a:rPr>
            <a:t> </a:t>
          </a:r>
          <a:r>
            <a:rPr lang="ru-RU" sz="2000" b="1" kern="1200" dirty="0" err="1" smtClean="0">
              <a:solidFill>
                <a:schemeClr val="tx1"/>
              </a:solidFill>
              <a:latin typeface="Times New Roman" pitchFamily="18" charset="0"/>
              <a:cs typeface="Times New Roman" pitchFamily="18" charset="0"/>
            </a:rPr>
            <a:t>шарт</a:t>
          </a:r>
          <a:r>
            <a:rPr lang="ru-RU" sz="2000" b="1" kern="1200" dirty="0" smtClean="0">
              <a:solidFill>
                <a:schemeClr val="tx1"/>
              </a:solidFill>
              <a:latin typeface="Times New Roman" pitchFamily="18" charset="0"/>
              <a:cs typeface="Times New Roman" pitchFamily="18" charset="0"/>
            </a:rPr>
            <a:t>. (ИХРТ) </a:t>
          </a:r>
          <a:r>
            <a:rPr lang="ru-RU" sz="2000" b="1" kern="1200" dirty="0" err="1" smtClean="0">
              <a:solidFill>
                <a:schemeClr val="tx1"/>
              </a:solidFill>
              <a:latin typeface="Times New Roman" pitchFamily="18" charset="0"/>
              <a:cs typeface="Times New Roman" pitchFamily="18" charset="0"/>
            </a:rPr>
            <a:t>Низомидан</a:t>
          </a:r>
          <a:r>
            <a:rPr lang="ru-RU" sz="2000" b="1" kern="1200" dirty="0" smtClean="0">
              <a:solidFill>
                <a:schemeClr val="tx1"/>
              </a:solidFill>
              <a:latin typeface="Times New Roman" pitchFamily="18" charset="0"/>
              <a:cs typeface="Times New Roman" pitchFamily="18" charset="0"/>
            </a:rPr>
            <a:t>. </a:t>
          </a:r>
        </a:p>
      </dsp:txBody>
      <dsp:txXfrm>
        <a:off x="2421731" y="0"/>
        <a:ext cx="6722268" cy="5929311"/>
      </dsp:txXfrm>
    </dsp:sp>
    <dsp:sp modelId="{B9367B37-EF50-4303-AB05-A5939B935287}">
      <dsp:nvSpPr>
        <dsp:cNvPr id="0" name=""/>
        <dsp:cNvSpPr/>
      </dsp:nvSpPr>
      <dsp:spPr>
        <a:xfrm>
          <a:off x="7404" y="1000108"/>
          <a:ext cx="2430511" cy="3929094"/>
        </a:xfrm>
        <a:prstGeom prst="roundRect">
          <a:avLst>
            <a:gd name="adj" fmla="val 10000"/>
          </a:avLst>
        </a:prstGeom>
        <a:blipFill rotWithShape="0">
          <a:blip xmlns:r="http://schemas.openxmlformats.org/officeDocument/2006/relationships" r:embed="rId1"/>
          <a:stretch>
            <a:fillRect/>
          </a:stretch>
        </a:blip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30B806-FA75-489A-8212-4E6A5A28089F}" type="datetimeFigureOut">
              <a:rPr lang="ru-RU" smtClean="0"/>
              <a:pPr/>
              <a:t>11.11.2021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1862F7-B8FF-4BF6-AC2B-DBF55A7785C4}" type="slidenum">
              <a:rPr lang="ru-RU" smtClean="0"/>
              <a:pPr/>
              <a:t>‹#›</a:t>
            </a:fld>
            <a:endParaRPr lang="ru-RU"/>
          </a:p>
        </p:txBody>
      </p:sp>
    </p:spTree>
    <p:extLst>
      <p:ext uri="{BB962C8B-B14F-4D97-AF65-F5344CB8AC3E}">
        <p14:creationId xmlns:p14="http://schemas.microsoft.com/office/powerpoint/2010/main" val="2163804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DC3646E-7403-4606-9401-A2BCE6849463}" type="slidenum">
              <a:rPr lang="ru-RU" smtClean="0"/>
              <a:pPr/>
              <a:t>8</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DC3646E-7403-4606-9401-A2BCE6849463}" type="slidenum">
              <a:rPr lang="ru-RU" smtClean="0"/>
              <a:pPr/>
              <a:t>9</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DC3646E-7403-4606-9401-A2BCE6849463}" type="slidenum">
              <a:rPr lang="ru-RU" smtClean="0"/>
              <a:pPr/>
              <a:t>12</a:t>
            </a:fld>
            <a:endParaRPr lang="ru-RU"/>
          </a:p>
        </p:txBody>
      </p:sp>
    </p:spTree>
    <p:extLst>
      <p:ext uri="{BB962C8B-B14F-4D97-AF65-F5344CB8AC3E}">
        <p14:creationId xmlns:p14="http://schemas.microsoft.com/office/powerpoint/2010/main" val="31572778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4DC3646E-7403-4606-9401-A2BCE6849463}" type="slidenum">
              <a:rPr lang="ru-RU" smtClean="0"/>
              <a:pPr/>
              <a:t>17</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1.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oleObject" Target="../embeddings/oleObject1.bin"/></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8466" y="-8468"/>
            <a:ext cx="9171316" cy="6874935"/>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3298147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2554612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1035381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defTabSz="844083"/>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304823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8" name="Footer Placeholder 7"/>
          <p:cNvSpPr>
            <a:spLocks noGrp="1"/>
          </p:cNvSpPr>
          <p:nvPr>
            <p:ph type="ftr" sz="quarter" idx="11"/>
          </p:nvPr>
        </p:nvSpPr>
        <p:spPr/>
        <p:txBody>
          <a:bodyPr/>
          <a:lstStyle/>
          <a:p>
            <a:pPr defTabSz="844083"/>
            <a:endParaRPr lang="ru-RU">
              <a:solidFill>
                <a:prstClr val="black">
                  <a:tint val="75000"/>
                </a:prstClr>
              </a:solidFill>
            </a:endParaRPr>
          </a:p>
        </p:txBody>
      </p:sp>
      <p:sp>
        <p:nvSpPr>
          <p:cNvPr id="9" name="Slide Number Placeholder 8"/>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2339146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4" name="Footer Placeholder 3"/>
          <p:cNvSpPr>
            <a:spLocks noGrp="1"/>
          </p:cNvSpPr>
          <p:nvPr>
            <p:ph type="ftr" sz="quarter" idx="11"/>
          </p:nvPr>
        </p:nvSpPr>
        <p:spPr/>
        <p:txBody>
          <a:bodyPr/>
          <a:lstStyle/>
          <a:p>
            <a:pPr defTabSz="844083"/>
            <a:endParaRPr lang="ru-RU">
              <a:solidFill>
                <a:prstClr val="black">
                  <a:tint val="75000"/>
                </a:prstClr>
              </a:solidFill>
            </a:endParaRPr>
          </a:p>
        </p:txBody>
      </p:sp>
      <p:sp>
        <p:nvSpPr>
          <p:cNvPr id="5" name="Slide Number Placeholder 4"/>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14120934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3" name="Footer Placeholder 2"/>
          <p:cNvSpPr>
            <a:spLocks noGrp="1"/>
          </p:cNvSpPr>
          <p:nvPr>
            <p:ph type="ftr" sz="quarter" idx="11"/>
          </p:nvPr>
        </p:nvSpPr>
        <p:spPr/>
        <p:txBody>
          <a:bodyPr/>
          <a:lstStyle/>
          <a:p>
            <a:pPr defTabSz="844083"/>
            <a:endParaRPr lang="ru-RU">
              <a:solidFill>
                <a:prstClr val="black">
                  <a:tint val="75000"/>
                </a:prstClr>
              </a:solidFill>
            </a:endParaRPr>
          </a:p>
        </p:txBody>
      </p:sp>
      <p:sp>
        <p:nvSpPr>
          <p:cNvPr id="4" name="Slide Number Placeholder 3"/>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3234979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ru-RU" smtClean="0"/>
              <a:t>Образец заголовка</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smtClean="0"/>
              <a:t>Образец текста</a:t>
            </a:r>
          </a:p>
        </p:txBody>
      </p:sp>
      <p:sp>
        <p:nvSpPr>
          <p:cNvPr id="5" name="Date Placeholder 4"/>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defTabSz="844083"/>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2574258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6" name="Footer Placeholder 5"/>
          <p:cNvSpPr>
            <a:spLocks noGrp="1"/>
          </p:cNvSpPr>
          <p:nvPr>
            <p:ph type="ftr" sz="quarter" idx="11"/>
          </p:nvPr>
        </p:nvSpPr>
        <p:spPr/>
        <p:txBody>
          <a:bodyPr/>
          <a:lstStyle/>
          <a:p>
            <a:pPr defTabSz="844083"/>
            <a:endParaRPr lang="ru-RU">
              <a:solidFill>
                <a:prstClr val="black">
                  <a:tint val="75000"/>
                </a:prstClr>
              </a:solidFill>
            </a:endParaRPr>
          </a:p>
        </p:txBody>
      </p:sp>
      <p:sp>
        <p:nvSpPr>
          <p:cNvPr id="7" name="Slide Number Placeholder 6"/>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24364469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3331715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250336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38435597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89044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ru-RU" smtClean="0"/>
              <a:t>Образец заголовка</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21060214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39210099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11"/>
          </p:nvPr>
        </p:nvSpPr>
        <p:spPr/>
        <p:txBody>
          <a:bodyPr/>
          <a:lstStyle/>
          <a:p>
            <a:pPr defTabSz="844083"/>
            <a:endParaRPr lang="ru-RU">
              <a:solidFill>
                <a:prstClr val="black">
                  <a:tint val="75000"/>
                </a:prstClr>
              </a:solidFill>
            </a:endParaRPr>
          </a:p>
        </p:txBody>
      </p:sp>
      <p:sp>
        <p:nvSpPr>
          <p:cNvPr id="6" name="Slide Number Placeholder 5"/>
          <p:cNvSpPr>
            <a:spLocks noGrp="1"/>
          </p:cNvSpPr>
          <p:nvPr>
            <p:ph type="sldNum" sz="quarter" idx="12"/>
          </p:nvPr>
        </p:nvSpPr>
        <p:spPr/>
        <p:txBody>
          <a:body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40685095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defTabSz="844083">
              <a:defRPr/>
            </a:pPr>
            <a:endParaRPr lang="en-US">
              <a:solidFill>
                <a:srgbClr val="44546A"/>
              </a:solidFill>
            </a:endParaRPr>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defTabSz="844083">
              <a:defRPr/>
            </a:pPr>
            <a:r>
              <a:rPr lang="en-US" smtClean="0">
                <a:solidFill>
                  <a:srgbClr val="44546A"/>
                </a:solidFill>
              </a:rPr>
              <a:t>http://www.ppt.prtxt.ru</a:t>
            </a:r>
            <a:endParaRPr lang="en-US">
              <a:solidFill>
                <a:srgbClr val="44546A"/>
              </a:solidFill>
            </a:endParaRP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defTabSz="844083">
              <a:defRPr/>
            </a:pPr>
            <a:fld id="{1345D833-4658-41A7-8C17-5F9EEBC010D0}" type="slidenum">
              <a:rPr lang="en-US" smtClean="0">
                <a:solidFill>
                  <a:srgbClr val="44546A"/>
                </a:solidFill>
              </a:rPr>
              <a:pPr defTabSz="844083">
                <a:defRPr/>
              </a:pPr>
              <a:t>‹#›</a:t>
            </a:fld>
            <a:endParaRPr lang="en-US">
              <a:solidFill>
                <a:srgbClr val="44546A"/>
              </a:solidFill>
            </a:endParaRPr>
          </a:p>
        </p:txBody>
      </p:sp>
    </p:spTree>
    <p:extLst>
      <p:ext uri="{BB962C8B-B14F-4D97-AF65-F5344CB8AC3E}">
        <p14:creationId xmlns:p14="http://schemas.microsoft.com/office/powerpoint/2010/main" val="378254786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cSld name="Объект">
    <p:spTree>
      <p:nvGrpSpPr>
        <p:cNvPr id="1" name=""/>
        <p:cNvGrpSpPr/>
        <p:nvPr/>
      </p:nvGrpSpPr>
      <p:grpSpPr>
        <a:xfrm>
          <a:off x="0" y="0"/>
          <a:ext cx="0" cy="0"/>
          <a:chOff x="0" y="0"/>
          <a:chExt cx="0" cy="0"/>
        </a:xfrm>
      </p:grpSpPr>
      <p:sp>
        <p:nvSpPr>
          <p:cNvPr id="2" name="Содержимое 1"/>
          <p:cNvSpPr>
            <a:spLocks noGrp="1"/>
          </p:cNvSpPr>
          <p:nvPr>
            <p:ph/>
          </p:nvPr>
        </p:nvSpPr>
        <p:spPr>
          <a:xfrm>
            <a:off x="457200" y="274638"/>
            <a:ext cx="8229600" cy="5851525"/>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1872619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基本版） タイトルのみ_Proposal">
    <p:spTree>
      <p:nvGrpSpPr>
        <p:cNvPr id="1" name=""/>
        <p:cNvGrpSpPr/>
        <p:nvPr/>
      </p:nvGrpSpPr>
      <p:grpSpPr>
        <a:xfrm>
          <a:off x="0" y="0"/>
          <a:ext cx="0" cy="0"/>
          <a:chOff x="0" y="0"/>
          <a:chExt cx="0" cy="0"/>
        </a:xfrm>
      </p:grpSpPr>
      <p:graphicFrame>
        <p:nvGraphicFramePr>
          <p:cNvPr id="5" name="オブジェクト 4" hidden="1"/>
          <p:cNvGraphicFramePr>
            <a:graphicFrameLocks noChangeAspect="1"/>
          </p:cNvGraphicFramePr>
          <p:nvPr>
            <p:custDataLst>
              <p:tags r:id="rId2"/>
            </p:custDataLst>
            <p:extLst/>
          </p:nvPr>
        </p:nvGraphicFramePr>
        <p:xfrm>
          <a:off x="1467" y="1591"/>
          <a:ext cx="1465" cy="1587"/>
        </p:xfrm>
        <a:graphic>
          <a:graphicData uri="http://schemas.openxmlformats.org/presentationml/2006/ole">
            <mc:AlternateContent xmlns:mc="http://schemas.openxmlformats.org/markup-compatibility/2006">
              <mc:Choice xmlns:v="urn:schemas-microsoft-com:vml" Requires="v">
                <p:oleObj spid="_x0000_s1049" name="think-cell Slide" r:id="rId4" imgW="360" imgH="360" progId="">
                  <p:embed/>
                </p:oleObj>
              </mc:Choice>
              <mc:Fallback>
                <p:oleObj name="think-cell Slide" r:id="rId4" imgW="360" imgH="360" progId="">
                  <p:embed/>
                  <p:pic>
                    <p:nvPicPr>
                      <p:cNvPr id="5" name="オブジェクト 4" hidden="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67" y="1591"/>
                        <a:ext cx="1465" cy="15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 name="タイトル 1"/>
          <p:cNvSpPr>
            <a:spLocks noGrp="1"/>
          </p:cNvSpPr>
          <p:nvPr>
            <p:ph type="title" hasCustomPrompt="1"/>
          </p:nvPr>
        </p:nvSpPr>
        <p:spPr bwMode="gray">
          <a:xfrm>
            <a:off x="384923" y="136800"/>
            <a:ext cx="8374154" cy="651600"/>
          </a:xfrm>
        </p:spPr>
        <p:txBody>
          <a:bodyPr/>
          <a:lstStyle/>
          <a:p>
            <a:r>
              <a:rPr kumimoji="1" lang="ja-JP" altLang="en-US" dirty="0" smtClean="0"/>
              <a:t>キーメッセージを入力（本スライドで一番伝えたいこと＜名詞止め・体言止め不可＞）</a:t>
            </a:r>
            <a:endParaRPr kumimoji="1" lang="ja-JP" altLang="en-US" dirty="0"/>
          </a:p>
        </p:txBody>
      </p:sp>
      <p:sp>
        <p:nvSpPr>
          <p:cNvPr id="3" name="フッター プレースホルダ 2"/>
          <p:cNvSpPr>
            <a:spLocks noGrp="1"/>
          </p:cNvSpPr>
          <p:nvPr>
            <p:ph type="ftr" sz="quarter" idx="10"/>
          </p:nvPr>
        </p:nvSpPr>
        <p:spPr bwMode="gray"/>
        <p:txBody>
          <a:bodyPr/>
          <a:lstStyle>
            <a:lvl1pPr>
              <a:defRPr>
                <a:solidFill>
                  <a:schemeClr val="tx2"/>
                </a:solidFill>
              </a:defRPr>
            </a:lvl1pPr>
          </a:lstStyle>
          <a:p>
            <a:pPr defTabSz="844083"/>
            <a:r>
              <a:rPr lang="ja-JP" altLang="en-US" smtClean="0">
                <a:solidFill>
                  <a:srgbClr val="44546A"/>
                </a:solidFill>
              </a:rPr>
              <a:t>コーポレートガバナンス・コードについて</a:t>
            </a:r>
            <a:endParaRPr lang="en-GB" altLang="en-GB" dirty="0" smtClean="0">
              <a:solidFill>
                <a:srgbClr val="44546A"/>
              </a:solidFill>
            </a:endParaRPr>
          </a:p>
        </p:txBody>
      </p:sp>
      <p:sp>
        <p:nvSpPr>
          <p:cNvPr id="4" name="スライド番号プレースホルダ 3"/>
          <p:cNvSpPr>
            <a:spLocks noGrp="1"/>
          </p:cNvSpPr>
          <p:nvPr>
            <p:ph type="sldNum" sz="quarter" idx="11"/>
          </p:nvPr>
        </p:nvSpPr>
        <p:spPr bwMode="gray"/>
        <p:txBody>
          <a:bodyPr/>
          <a:lstStyle>
            <a:lvl1pPr>
              <a:defRPr>
                <a:solidFill>
                  <a:schemeClr val="tx2"/>
                </a:solidFill>
              </a:defRPr>
            </a:lvl1pPr>
          </a:lstStyle>
          <a:p>
            <a:pPr defTabSz="844083"/>
            <a:fld id="{AA5FCFE5-FE56-4EF1-80A8-07776887C2A1}" type="slidenum">
              <a:rPr lang="ja-JP" altLang="en-US" smtClean="0">
                <a:solidFill>
                  <a:srgbClr val="44546A"/>
                </a:solidFill>
              </a:rPr>
              <a:pPr defTabSz="844083"/>
              <a:t>‹#›</a:t>
            </a:fld>
            <a:endParaRPr lang="ja-JP" altLang="en-US" dirty="0">
              <a:solidFill>
                <a:srgbClr val="44546A"/>
              </a:solidFill>
            </a:endParaRPr>
          </a:p>
        </p:txBody>
      </p:sp>
      <p:sp>
        <p:nvSpPr>
          <p:cNvPr id="9" name="テキスト プレースホルダー 2"/>
          <p:cNvSpPr>
            <a:spLocks noGrp="1"/>
          </p:cNvSpPr>
          <p:nvPr>
            <p:ph type="body" sz="quarter" idx="15" hasCustomPrompt="1"/>
          </p:nvPr>
        </p:nvSpPr>
        <p:spPr>
          <a:xfrm>
            <a:off x="384458" y="1016000"/>
            <a:ext cx="3987692" cy="432000"/>
          </a:xfrm>
        </p:spPr>
        <p:txBody>
          <a:bodyPr wrap="none" anchor="ctr">
            <a:noAutofit/>
          </a:bodyPr>
          <a:lstStyle>
            <a:lvl1pPr>
              <a:defRPr sz="1292" b="1">
                <a:solidFill>
                  <a:schemeClr val="accent2"/>
                </a:solidFill>
              </a:defRPr>
            </a:lvl1pPr>
          </a:lstStyle>
          <a:p>
            <a:pPr lvl="0"/>
            <a:r>
              <a:rPr kumimoji="1" lang="en-US" altLang="ja-JP" dirty="0" smtClean="0"/>
              <a:t>Header</a:t>
            </a:r>
            <a:r>
              <a:rPr kumimoji="1" lang="ja-JP" altLang="en-US" dirty="0" smtClean="0"/>
              <a:t>を入力（スライドタイトル）</a:t>
            </a:r>
            <a:endParaRPr kumimoji="1" lang="ja-JP" altLang="en-US" dirty="0"/>
          </a:p>
        </p:txBody>
      </p:sp>
    </p:spTree>
    <p:extLst>
      <p:ext uri="{BB962C8B-B14F-4D97-AF65-F5344CB8AC3E}">
        <p14:creationId xmlns:p14="http://schemas.microsoft.com/office/powerpoint/2010/main" val="3254505857"/>
      </p:ext>
    </p:extLst>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Пользовательский маке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
          <p:cNvSpPr>
            <a:spLocks noGrp="1" noChangeArrowheads="1"/>
          </p:cNvSpPr>
          <p:nvPr>
            <p:ph type="dt" sz="half" idx="10"/>
          </p:nvPr>
        </p:nvSpPr>
        <p:spPr/>
        <p:txBody>
          <a:bodyPr/>
          <a:lstStyle>
            <a:lvl1pPr>
              <a:defRPr>
                <a:solidFill>
                  <a:schemeClr val="tx2"/>
                </a:solidFill>
                <a:cs typeface="Arial" charset="0"/>
              </a:defRPr>
            </a:lvl1pPr>
          </a:lstStyle>
          <a:p>
            <a:pPr>
              <a:defRPr/>
            </a:pPr>
            <a:endParaRPr lang="en-US"/>
          </a:p>
        </p:txBody>
      </p:sp>
      <p:sp>
        <p:nvSpPr>
          <p:cNvPr id="4" name="Rectangle 5"/>
          <p:cNvSpPr>
            <a:spLocks noGrp="1" noChangeArrowheads="1"/>
          </p:cNvSpPr>
          <p:nvPr>
            <p:ph type="ftr" sz="quarter" idx="11"/>
          </p:nvPr>
        </p:nvSpPr>
        <p:spPr/>
        <p:txBody>
          <a:bodyPr/>
          <a:lstStyle>
            <a:lvl1pPr>
              <a:defRPr>
                <a:solidFill>
                  <a:schemeClr val="tx2"/>
                </a:solidFill>
                <a:cs typeface="Arial" charset="0"/>
              </a:defRPr>
            </a:lvl1pPr>
          </a:lstStyle>
          <a:p>
            <a:pPr>
              <a:defRPr/>
            </a:pPr>
            <a:r>
              <a:rPr lang="en-US"/>
              <a:t>http://www.ppt.prtxt.ru</a:t>
            </a:r>
          </a:p>
        </p:txBody>
      </p:sp>
      <p:sp>
        <p:nvSpPr>
          <p:cNvPr id="5" name="Rectangle 6"/>
          <p:cNvSpPr>
            <a:spLocks noGrp="1" noChangeArrowheads="1"/>
          </p:cNvSpPr>
          <p:nvPr>
            <p:ph type="sldNum" sz="quarter" idx="12"/>
          </p:nvPr>
        </p:nvSpPr>
        <p:spPr/>
        <p:txBody>
          <a:bodyPr/>
          <a:lstStyle>
            <a:lvl1pPr>
              <a:defRPr>
                <a:solidFill>
                  <a:schemeClr val="tx2"/>
                </a:solidFill>
                <a:cs typeface="Arial" charset="0"/>
              </a:defRPr>
            </a:lvl1pPr>
          </a:lstStyle>
          <a:p>
            <a:pPr>
              <a:defRPr/>
            </a:pPr>
            <a:fld id="{1345D833-4658-41A7-8C17-5F9EEBC010D0}" type="slidenum">
              <a:rPr lang="en-US"/>
              <a:pPr>
                <a:defRPr/>
              </a:pPr>
              <a:t>‹#›</a:t>
            </a:fld>
            <a:endParaRPr lang="en-US"/>
          </a:p>
        </p:txBody>
      </p:sp>
    </p:spTree>
    <p:extLst>
      <p:ext uri="{BB962C8B-B14F-4D97-AF65-F5344CB8AC3E}">
        <p14:creationId xmlns:p14="http://schemas.microsoft.com/office/powerpoint/2010/main" val="2819921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71317" cy="6874935"/>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844083"/>
            <a:fld id="{346E04B0-FABE-477F-A049-CCF152A8366D}" type="datetimeFigureOut">
              <a:rPr lang="ru-RU" smtClean="0">
                <a:solidFill>
                  <a:prstClr val="black">
                    <a:tint val="75000"/>
                  </a:prstClr>
                </a:solidFill>
              </a:rPr>
              <a:pPr defTabSz="844083"/>
              <a:t>11.11.2021</a:t>
            </a:fld>
            <a:endParaRPr lang="ru-RU">
              <a:solidFill>
                <a:prstClr val="black">
                  <a:tint val="75000"/>
                </a:prstClr>
              </a:solidFill>
            </a:endParaRPr>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844083"/>
            <a:endParaRPr lang="ru-RU">
              <a:solidFill>
                <a:prstClr val="black">
                  <a:tint val="75000"/>
                </a:prstClr>
              </a:solidFill>
            </a:endParaRPr>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pPr defTabSz="844083"/>
            <a:fld id="{377726D6-68E6-43F8-8A87-1DD67164F644}" type="slidenum">
              <a:rPr lang="ru-RU" smtClean="0">
                <a:solidFill>
                  <a:prstClr val="black">
                    <a:tint val="75000"/>
                  </a:prstClr>
                </a:solidFill>
              </a:rPr>
              <a:pPr defTabSz="844083"/>
              <a:t>‹#›</a:t>
            </a:fld>
            <a:endParaRPr lang="ru-RU">
              <a:solidFill>
                <a:prstClr val="black">
                  <a:tint val="75000"/>
                </a:prstClr>
              </a:solidFill>
            </a:endParaRPr>
          </a:p>
        </p:txBody>
      </p:sp>
    </p:spTree>
    <p:extLst>
      <p:ext uri="{BB962C8B-B14F-4D97-AF65-F5344CB8AC3E}">
        <p14:creationId xmlns:p14="http://schemas.microsoft.com/office/powerpoint/2010/main" val="2576388350"/>
      </p:ext>
    </p:extLst>
  </p:cSld>
  <p:clrMap bg1="lt1" tx1="dk1" bg2="lt2" tx2="dk2" accent1="accent1" accent2="accent2" accent3="accent3" accent4="accent4" accent5="accent5" accent6="accent6" hlink="hlink" folHlink="folHlink"/>
  <p:sldLayoutIdLst>
    <p:sldLayoutId id="2147484100" r:id="rId1"/>
    <p:sldLayoutId id="2147484101" r:id="rId2"/>
    <p:sldLayoutId id="2147484102" r:id="rId3"/>
    <p:sldLayoutId id="2147484103" r:id="rId4"/>
    <p:sldLayoutId id="2147484104" r:id="rId5"/>
    <p:sldLayoutId id="2147484105" r:id="rId6"/>
    <p:sldLayoutId id="2147484106" r:id="rId7"/>
    <p:sldLayoutId id="2147484107" r:id="rId8"/>
    <p:sldLayoutId id="2147484108" r:id="rId9"/>
    <p:sldLayoutId id="2147484109" r:id="rId10"/>
    <p:sldLayoutId id="2147484110" r:id="rId11"/>
    <p:sldLayoutId id="2147484111" r:id="rId12"/>
    <p:sldLayoutId id="2147484112" r:id="rId13"/>
    <p:sldLayoutId id="2147484113" r:id="rId14"/>
    <p:sldLayoutId id="2147484114" r:id="rId15"/>
    <p:sldLayoutId id="2147484115" r:id="rId16"/>
    <p:sldLayoutId id="2147484116" r:id="rId17"/>
    <p:sldLayoutId id="2147484117" r:id="rId18"/>
    <p:sldLayoutId id="2147484078" r:id="rId19"/>
    <p:sldLayoutId id="2147484063" r:id="rId20"/>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image" Target="../media/image5.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4.png"/><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qomus.info/encyclopedia/cat-t/tijorat-uz/" TargetMode="External"/><Relationship Id="rId2" Type="http://schemas.openxmlformats.org/officeDocument/2006/relationships/hyperlink" Target="https://qomus.info/encyclopedia/cat-m/mulk-uz/" TargetMode="External"/><Relationship Id="rId1" Type="http://schemas.openxmlformats.org/officeDocument/2006/relationships/slideLayout" Target="../slideLayouts/slideLayout2.xml"/><Relationship Id="rId5" Type="http://schemas.openxmlformats.org/officeDocument/2006/relationships/hyperlink" Target="https://qomus.info/encyclopedia/cat-b/boshqaruv-uz/" TargetMode="External"/><Relationship Id="rId4" Type="http://schemas.openxmlformats.org/officeDocument/2006/relationships/hyperlink" Target="https://qomus.info/encyclopedia/cat-d/davlat-uz/" TargetMode="Externa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419872" y="2254067"/>
            <a:ext cx="5706471" cy="2505825"/>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44083"/>
            <a:r>
              <a:rPr lang="ru-RU" sz="2800" b="1" i="1" dirty="0" smtClean="0">
                <a:solidFill>
                  <a:prstClr val="black"/>
                </a:solidFill>
                <a:latin typeface="Times New Roman" pitchFamily="18" charset="0"/>
                <a:cs typeface="Times New Roman" pitchFamily="18" charset="0"/>
              </a:rPr>
              <a:t>   1.Мавзу</a:t>
            </a:r>
            <a:r>
              <a:rPr lang="ru-RU" sz="2800" b="1" i="1" dirty="0">
                <a:solidFill>
                  <a:prstClr val="black"/>
                </a:solidFill>
                <a:latin typeface="Times New Roman" pitchFamily="18" charset="0"/>
                <a:cs typeface="Times New Roman" pitchFamily="18" charset="0"/>
              </a:rPr>
              <a:t>: </a:t>
            </a:r>
            <a:r>
              <a:rPr lang="ru-RU" sz="2800" b="1" dirty="0" err="1">
                <a:solidFill>
                  <a:prstClr val="black"/>
                </a:solidFill>
                <a:latin typeface="Times New Roman" pitchFamily="18" charset="0"/>
                <a:cs typeface="Times New Roman" pitchFamily="18" charset="0"/>
              </a:rPr>
              <a:t>Корпоратив</a:t>
            </a:r>
            <a:r>
              <a:rPr lang="ru-RU" sz="2800" b="1" dirty="0">
                <a:solidFill>
                  <a:prstClr val="black"/>
                </a:solidFill>
                <a:latin typeface="Times New Roman" pitchFamily="18" charset="0"/>
                <a:cs typeface="Times New Roman" pitchFamily="18" charset="0"/>
              </a:rPr>
              <a:t> </a:t>
            </a:r>
            <a:r>
              <a:rPr lang="ru-RU" sz="2800" b="1" dirty="0" err="1">
                <a:solidFill>
                  <a:prstClr val="black"/>
                </a:solidFill>
                <a:latin typeface="Times New Roman" pitchFamily="18" charset="0"/>
                <a:cs typeface="Times New Roman" pitchFamily="18" charset="0"/>
              </a:rPr>
              <a:t>бошқарувнинг</a:t>
            </a:r>
            <a:r>
              <a:rPr lang="ru-RU" sz="2800" b="1" dirty="0">
                <a:solidFill>
                  <a:prstClr val="black"/>
                </a:solidFill>
                <a:latin typeface="Times New Roman" pitchFamily="18" charset="0"/>
                <a:cs typeface="Times New Roman" pitchFamily="18" charset="0"/>
              </a:rPr>
              <a:t>  </a:t>
            </a:r>
            <a:r>
              <a:rPr lang="ru-RU" sz="2800" b="1" dirty="0" err="1">
                <a:solidFill>
                  <a:prstClr val="black"/>
                </a:solidFill>
                <a:latin typeface="Times New Roman" pitchFamily="18" charset="0"/>
                <a:cs typeface="Times New Roman" pitchFamily="18" charset="0"/>
              </a:rPr>
              <a:t>тушунчаси</a:t>
            </a:r>
            <a:r>
              <a:rPr lang="ru-RU" sz="2800" b="1" dirty="0">
                <a:solidFill>
                  <a:prstClr val="black"/>
                </a:solidFill>
                <a:latin typeface="Times New Roman" pitchFamily="18" charset="0"/>
                <a:cs typeface="Times New Roman" pitchFamily="18" charset="0"/>
              </a:rPr>
              <a:t>, </a:t>
            </a:r>
            <a:r>
              <a:rPr lang="ru-RU" sz="2800" b="1" dirty="0" err="1">
                <a:solidFill>
                  <a:prstClr val="black"/>
                </a:solidFill>
                <a:latin typeface="Times New Roman" pitchFamily="18" charset="0"/>
                <a:cs typeface="Times New Roman" pitchFamily="18" charset="0"/>
              </a:rPr>
              <a:t>моҳияти</a:t>
            </a:r>
            <a:r>
              <a:rPr lang="ru-RU" sz="2800" b="1" dirty="0">
                <a:solidFill>
                  <a:prstClr val="black"/>
                </a:solidFill>
                <a:latin typeface="Times New Roman" pitchFamily="18" charset="0"/>
                <a:cs typeface="Times New Roman" pitchFamily="18" charset="0"/>
              </a:rPr>
              <a:t> </a:t>
            </a:r>
            <a:r>
              <a:rPr lang="ru-RU" sz="2800" b="1" dirty="0" err="1">
                <a:solidFill>
                  <a:prstClr val="black"/>
                </a:solidFill>
                <a:latin typeface="Times New Roman" pitchFamily="18" charset="0"/>
                <a:cs typeface="Times New Roman" pitchFamily="18" charset="0"/>
              </a:rPr>
              <a:t>ва</a:t>
            </a:r>
            <a:r>
              <a:rPr lang="ru-RU" sz="2800" b="1" dirty="0">
                <a:solidFill>
                  <a:prstClr val="black"/>
                </a:solidFill>
                <a:latin typeface="Times New Roman" pitchFamily="18" charset="0"/>
                <a:cs typeface="Times New Roman" pitchFamily="18" charset="0"/>
              </a:rPr>
              <a:t> </a:t>
            </a:r>
            <a:r>
              <a:rPr lang="ru-RU" sz="2800" b="1" dirty="0" err="1">
                <a:solidFill>
                  <a:prstClr val="black"/>
                </a:solidFill>
                <a:latin typeface="Times New Roman" pitchFamily="18" charset="0"/>
                <a:cs typeface="Times New Roman" pitchFamily="18" charset="0"/>
              </a:rPr>
              <a:t>зарурлиги</a:t>
            </a:r>
            <a:r>
              <a:rPr lang="ru-RU" sz="2800" b="1" dirty="0">
                <a:solidFill>
                  <a:prstClr val="black"/>
                </a:solidFill>
                <a:latin typeface="Times New Roman" pitchFamily="18" charset="0"/>
                <a:cs typeface="Times New Roman" pitchFamily="18" charset="0"/>
              </a:rPr>
              <a:t> </a:t>
            </a:r>
          </a:p>
          <a:p>
            <a:pPr algn="ctr" defTabSz="844083"/>
            <a:endParaRPr lang="ru-RU" sz="1846" b="1" dirty="0">
              <a:solidFill>
                <a:prstClr val="black"/>
              </a:solidFill>
              <a:latin typeface="Arial" charset="0"/>
              <a:cs typeface="Arial"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 y="2254067"/>
            <a:ext cx="3744582"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179512" y="717409"/>
            <a:ext cx="8517352" cy="1169551"/>
          </a:xfrm>
          <a:prstGeom prst="rect">
            <a:avLst/>
          </a:prstGeom>
        </p:spPr>
        <p:txBody>
          <a:bodyPr wrap="square">
            <a:spAutoFit/>
          </a:bodyPr>
          <a:lstStyle/>
          <a:p>
            <a:pPr algn="ctr" defTabSz="844083"/>
            <a:r>
              <a:rPr lang="ru-RU" sz="3500" b="1" dirty="0" smtClean="0">
                <a:solidFill>
                  <a:prstClr val="black"/>
                </a:solidFill>
                <a:latin typeface="Times New Roman" pitchFamily="18" charset="0"/>
                <a:cs typeface="Times New Roman" pitchFamily="18" charset="0"/>
              </a:rPr>
              <a:t>«</a:t>
            </a:r>
            <a:r>
              <a:rPr lang="ru-RU" sz="3500" b="1" dirty="0">
                <a:latin typeface="Times New Roman" pitchFamily="18" charset="0"/>
                <a:cs typeface="Times New Roman" pitchFamily="18" charset="0"/>
              </a:rPr>
              <a:t>Бизнес </a:t>
            </a:r>
            <a:r>
              <a:rPr lang="ru-RU" sz="3500" b="1" dirty="0" err="1">
                <a:latin typeface="Times New Roman" pitchFamily="18" charset="0"/>
                <a:cs typeface="Times New Roman" pitchFamily="18" charset="0"/>
              </a:rPr>
              <a:t>ва</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тадбиркорлик</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олий</a:t>
            </a:r>
            <a:r>
              <a:rPr lang="ru-RU" sz="3500" b="1" dirty="0">
                <a:latin typeface="Times New Roman" pitchFamily="18" charset="0"/>
                <a:cs typeface="Times New Roman" pitchFamily="18" charset="0"/>
              </a:rPr>
              <a:t> </a:t>
            </a:r>
            <a:r>
              <a:rPr lang="ru-RU" sz="3500" b="1" dirty="0" err="1">
                <a:latin typeface="Times New Roman" pitchFamily="18" charset="0"/>
                <a:cs typeface="Times New Roman" pitchFamily="18" charset="0"/>
              </a:rPr>
              <a:t>мактаби</a:t>
            </a:r>
            <a:r>
              <a:rPr lang="ru-RU" sz="3500" b="1" dirty="0" smtClean="0">
                <a:solidFill>
                  <a:prstClr val="black"/>
                </a:solidFill>
                <a:latin typeface="Times New Roman" pitchFamily="18" charset="0"/>
                <a:cs typeface="Times New Roman" pitchFamily="18" charset="0"/>
              </a:rPr>
              <a:t>»</a:t>
            </a:r>
            <a:r>
              <a:rPr lang="ru-RU" sz="3500" b="1" dirty="0">
                <a:solidFill>
                  <a:prstClr val="black"/>
                </a:solidFill>
                <a:latin typeface="Times New Roman" pitchFamily="18" charset="0"/>
                <a:cs typeface="Times New Roman" pitchFamily="18" charset="0"/>
              </a:rPr>
              <a:t/>
            </a:r>
            <a:br>
              <a:rPr lang="ru-RU" sz="3500" b="1" dirty="0">
                <a:solidFill>
                  <a:prstClr val="black"/>
                </a:solidFill>
                <a:latin typeface="Times New Roman" pitchFamily="18" charset="0"/>
                <a:cs typeface="Times New Roman" pitchFamily="18" charset="0"/>
              </a:rPr>
            </a:br>
            <a:endParaRPr lang="ru-RU" sz="3500" dirty="0">
              <a:solidFill>
                <a:srgbClr val="5B9BD5">
                  <a:lumMod val="20000"/>
                  <a:lumOff val="80000"/>
                </a:srgbClr>
              </a:solidFill>
              <a:latin typeface="Calibri Light"/>
            </a:endParaRPr>
          </a:p>
        </p:txBody>
      </p:sp>
      <p:sp>
        <p:nvSpPr>
          <p:cNvPr id="8" name="Прямоугольник 7"/>
          <p:cNvSpPr/>
          <p:nvPr/>
        </p:nvSpPr>
        <p:spPr>
          <a:xfrm>
            <a:off x="4039438" y="5126999"/>
            <a:ext cx="2150346" cy="1114921"/>
          </a:xfrm>
          <a:prstGeom prst="rect">
            <a:avLst/>
          </a:prstGeom>
        </p:spPr>
        <p:txBody>
          <a:bodyPr wrap="square">
            <a:spAutoFit/>
          </a:bodyPr>
          <a:lstStyle/>
          <a:p>
            <a:pPr algn="r" defTabSz="844083"/>
            <a:r>
              <a:rPr lang="ru-RU" sz="2215" dirty="0">
                <a:ln>
                  <a:prstDash val="solid"/>
                </a:ln>
                <a:solidFill>
                  <a:srgbClr val="44546A">
                    <a:lumMod val="75000"/>
                  </a:srgbClr>
                </a:solidFill>
                <a:cs typeface="Times New Roman" pitchFamily="18" charset="0"/>
              </a:rPr>
              <a:t>СУЮНОВ </a:t>
            </a:r>
          </a:p>
          <a:p>
            <a:pPr algn="r" defTabSz="844083"/>
            <a:r>
              <a:rPr lang="ru-RU" sz="2215" dirty="0">
                <a:ln>
                  <a:prstDash val="solid"/>
                </a:ln>
                <a:solidFill>
                  <a:srgbClr val="44546A">
                    <a:lumMod val="75000"/>
                  </a:srgbClr>
                </a:solidFill>
                <a:cs typeface="Times New Roman" pitchFamily="18" charset="0"/>
              </a:rPr>
              <a:t> </a:t>
            </a:r>
            <a:r>
              <a:rPr lang="ru-RU" sz="2215" dirty="0" err="1">
                <a:ln>
                  <a:prstDash val="solid"/>
                </a:ln>
                <a:solidFill>
                  <a:srgbClr val="44546A">
                    <a:lumMod val="75000"/>
                  </a:srgbClr>
                </a:solidFill>
                <a:cs typeface="Times New Roman" pitchFamily="18" charset="0"/>
              </a:rPr>
              <a:t>Дилмурод</a:t>
            </a:r>
            <a:r>
              <a:rPr lang="ru-RU" sz="2215" dirty="0">
                <a:ln>
                  <a:prstDash val="solid"/>
                </a:ln>
                <a:solidFill>
                  <a:srgbClr val="44546A">
                    <a:lumMod val="75000"/>
                  </a:srgbClr>
                </a:solidFill>
                <a:cs typeface="Times New Roman" pitchFamily="18" charset="0"/>
              </a:rPr>
              <a:t> </a:t>
            </a:r>
            <a:r>
              <a:rPr lang="ru-RU" sz="2215" dirty="0" err="1" smtClean="0">
                <a:ln>
                  <a:prstDash val="solid"/>
                </a:ln>
                <a:solidFill>
                  <a:srgbClr val="44546A">
                    <a:lumMod val="75000"/>
                  </a:srgbClr>
                </a:solidFill>
                <a:cs typeface="Times New Roman" pitchFamily="18" charset="0"/>
              </a:rPr>
              <a:t>Холмурадович</a:t>
            </a:r>
            <a:endParaRPr lang="ru-RU" sz="2215" dirty="0">
              <a:ln>
                <a:prstDash val="solid"/>
              </a:ln>
              <a:solidFill>
                <a:srgbClr val="44546A">
                  <a:lumMod val="75000"/>
                </a:srgbClr>
              </a:solidFill>
              <a:cs typeface="Times New Roman" pitchFamily="18" charset="0"/>
            </a:endParaRPr>
          </a:p>
        </p:txBody>
      </p:sp>
      <p:sp>
        <p:nvSpPr>
          <p:cNvPr id="9" name="Прямоугольник 8"/>
          <p:cNvSpPr/>
          <p:nvPr/>
        </p:nvSpPr>
        <p:spPr>
          <a:xfrm>
            <a:off x="6444292" y="5126999"/>
            <a:ext cx="2880236" cy="1456104"/>
          </a:xfrm>
          <a:prstGeom prst="rect">
            <a:avLst/>
          </a:prstGeom>
        </p:spPr>
        <p:txBody>
          <a:bodyPr wrap="square">
            <a:spAutoFit/>
          </a:bodyPr>
          <a:lstStyle/>
          <a:p>
            <a:pPr defTabSz="844083"/>
            <a:r>
              <a:rPr lang="ru-RU" b="1" i="1" dirty="0">
                <a:solidFill>
                  <a:srgbClr val="44546A">
                    <a:lumMod val="75000"/>
                  </a:srgbClr>
                </a:solidFill>
                <a:latin typeface="Times New Roman" panose="02020603050405020304" pitchFamily="18" charset="0"/>
                <a:cs typeface="Times New Roman" panose="02020603050405020304" pitchFamily="18" charset="0"/>
              </a:rPr>
              <a:t>«</a:t>
            </a:r>
            <a:r>
              <a:rPr lang="ru-RU" b="1" i="1" dirty="0" err="1">
                <a:solidFill>
                  <a:srgbClr val="44546A">
                    <a:lumMod val="75000"/>
                  </a:srgbClr>
                </a:solidFill>
                <a:latin typeface="Times New Roman" panose="02020603050405020304" pitchFamily="18" charset="0"/>
                <a:cs typeface="Times New Roman" panose="02020603050405020304" pitchFamily="18" charset="0"/>
              </a:rPr>
              <a:t>Корпоратив</a:t>
            </a:r>
            <a:r>
              <a:rPr lang="ru-RU" b="1" i="1" dirty="0">
                <a:solidFill>
                  <a:srgbClr val="44546A">
                    <a:lumMod val="75000"/>
                  </a:srgbClr>
                </a:solidFill>
                <a:latin typeface="Times New Roman" panose="02020603050405020304" pitchFamily="18" charset="0"/>
                <a:cs typeface="Times New Roman" panose="02020603050405020304" pitchFamily="18" charset="0"/>
              </a:rPr>
              <a:t> </a:t>
            </a:r>
            <a:r>
              <a:rPr lang="ru-RU" b="1" i="1" dirty="0" err="1">
                <a:solidFill>
                  <a:srgbClr val="44546A">
                    <a:lumMod val="75000"/>
                  </a:srgbClr>
                </a:solidFill>
                <a:latin typeface="Times New Roman" panose="02020603050405020304" pitchFamily="18" charset="0"/>
                <a:cs typeface="Times New Roman" panose="02020603050405020304" pitchFamily="18" charset="0"/>
              </a:rPr>
              <a:t>бошқарув</a:t>
            </a:r>
            <a:r>
              <a:rPr lang="ru-RU" b="1" i="1" dirty="0">
                <a:solidFill>
                  <a:srgbClr val="44546A">
                    <a:lumMod val="75000"/>
                  </a:srgbClr>
                </a:solidFill>
                <a:latin typeface="Times New Roman" panose="02020603050405020304" pitchFamily="18" charset="0"/>
                <a:cs typeface="Times New Roman" panose="02020603050405020304" pitchFamily="18" charset="0"/>
              </a:rPr>
              <a:t> </a:t>
            </a:r>
            <a:r>
              <a:rPr lang="ru-RU" b="1" i="1" dirty="0" err="1">
                <a:solidFill>
                  <a:srgbClr val="44546A">
                    <a:lumMod val="75000"/>
                  </a:srgbClr>
                </a:solidFill>
                <a:latin typeface="Times New Roman" panose="02020603050405020304" pitchFamily="18" charset="0"/>
                <a:cs typeface="Times New Roman" panose="02020603050405020304" pitchFamily="18" charset="0"/>
              </a:rPr>
              <a:t>назарияси</a:t>
            </a:r>
            <a:r>
              <a:rPr lang="ru-RU" b="1" i="1" dirty="0">
                <a:solidFill>
                  <a:srgbClr val="44546A">
                    <a:lumMod val="75000"/>
                  </a:srgbClr>
                </a:solidFill>
                <a:latin typeface="Times New Roman" panose="02020603050405020304" pitchFamily="18" charset="0"/>
                <a:cs typeface="Times New Roman" panose="02020603050405020304" pitchFamily="18" charset="0"/>
              </a:rPr>
              <a:t> </a:t>
            </a:r>
            <a:r>
              <a:rPr lang="ru-RU" b="1" i="1" dirty="0" err="1">
                <a:solidFill>
                  <a:srgbClr val="44546A">
                    <a:lumMod val="75000"/>
                  </a:srgbClr>
                </a:solidFill>
                <a:latin typeface="Times New Roman" panose="02020603050405020304" pitchFamily="18" charset="0"/>
                <a:cs typeface="Times New Roman" panose="02020603050405020304" pitchFamily="18" charset="0"/>
              </a:rPr>
              <a:t>ва</a:t>
            </a:r>
            <a:r>
              <a:rPr lang="ru-RU" b="1" i="1" dirty="0">
                <a:solidFill>
                  <a:srgbClr val="44546A">
                    <a:lumMod val="75000"/>
                  </a:srgbClr>
                </a:solidFill>
                <a:latin typeface="Times New Roman" panose="02020603050405020304" pitchFamily="18" charset="0"/>
                <a:cs typeface="Times New Roman" panose="02020603050405020304" pitchFamily="18" charset="0"/>
              </a:rPr>
              <a:t> </a:t>
            </a:r>
            <a:r>
              <a:rPr lang="ru-RU" b="1" i="1" dirty="0" err="1">
                <a:solidFill>
                  <a:srgbClr val="44546A">
                    <a:lumMod val="75000"/>
                  </a:srgbClr>
                </a:solidFill>
                <a:latin typeface="Times New Roman" panose="02020603050405020304" pitchFamily="18" charset="0"/>
                <a:cs typeface="Times New Roman" panose="02020603050405020304" pitchFamily="18" charset="0"/>
              </a:rPr>
              <a:t>амалиёти</a:t>
            </a:r>
            <a:r>
              <a:rPr lang="ru-RU" b="1" i="1" dirty="0">
                <a:solidFill>
                  <a:srgbClr val="44546A">
                    <a:lumMod val="75000"/>
                  </a:srgbClr>
                </a:solidFill>
                <a:latin typeface="Times New Roman" panose="02020603050405020304" pitchFamily="18" charset="0"/>
                <a:cs typeface="Times New Roman" panose="02020603050405020304" pitchFamily="18" charset="0"/>
              </a:rPr>
              <a:t>» </a:t>
            </a:r>
            <a:r>
              <a:rPr lang="ru-RU" b="1" i="1" dirty="0" err="1">
                <a:solidFill>
                  <a:srgbClr val="44546A">
                    <a:lumMod val="75000"/>
                  </a:srgbClr>
                </a:solidFill>
                <a:latin typeface="Times New Roman" panose="02020603050405020304" pitchFamily="18" charset="0"/>
                <a:cs typeface="Times New Roman" panose="02020603050405020304" pitchFamily="18" charset="0"/>
              </a:rPr>
              <a:t>кфаедраси</a:t>
            </a:r>
            <a:r>
              <a:rPr lang="ru-RU" b="1" i="1" dirty="0">
                <a:solidFill>
                  <a:srgbClr val="44546A">
                    <a:lumMod val="75000"/>
                  </a:srgbClr>
                </a:solidFill>
                <a:latin typeface="Times New Roman" panose="02020603050405020304" pitchFamily="18" charset="0"/>
                <a:cs typeface="Times New Roman" panose="02020603050405020304" pitchFamily="18" charset="0"/>
              </a:rPr>
              <a:t> </a:t>
            </a:r>
            <a:r>
              <a:rPr lang="ru-RU" b="1" i="1" dirty="0" err="1">
                <a:solidFill>
                  <a:srgbClr val="44546A">
                    <a:lumMod val="75000"/>
                  </a:srgbClr>
                </a:solidFill>
                <a:latin typeface="Times New Roman" panose="02020603050405020304" pitchFamily="18" charset="0"/>
                <a:cs typeface="Times New Roman" panose="02020603050405020304" pitchFamily="18" charset="0"/>
              </a:rPr>
              <a:t>мудири</a:t>
            </a:r>
            <a:r>
              <a:rPr lang="ru-RU" b="1" i="1" dirty="0">
                <a:solidFill>
                  <a:srgbClr val="44546A">
                    <a:lumMod val="75000"/>
                  </a:srgbClr>
                </a:solidFill>
                <a:latin typeface="Times New Roman" panose="02020603050405020304" pitchFamily="18" charset="0"/>
                <a:cs typeface="Times New Roman" panose="02020603050405020304" pitchFamily="18" charset="0"/>
              </a:rPr>
              <a:t> </a:t>
            </a:r>
            <a:r>
              <a:rPr lang="ru-RU" b="1" i="1" dirty="0" err="1">
                <a:solidFill>
                  <a:srgbClr val="44546A">
                    <a:lumMod val="75000"/>
                  </a:srgbClr>
                </a:solidFill>
                <a:latin typeface="Times New Roman" panose="02020603050405020304" pitchFamily="18" charset="0"/>
                <a:cs typeface="Times New Roman" panose="02020603050405020304" pitchFamily="18" charset="0"/>
              </a:rPr>
              <a:t>и.ф.д</a:t>
            </a:r>
            <a:r>
              <a:rPr lang="ru-RU" b="1" i="1" dirty="0">
                <a:solidFill>
                  <a:srgbClr val="44546A">
                    <a:lumMod val="75000"/>
                  </a:srgbClr>
                </a:solidFill>
                <a:latin typeface="Times New Roman" panose="02020603050405020304" pitchFamily="18" charset="0"/>
                <a:cs typeface="Times New Roman" panose="02020603050405020304" pitchFamily="18" charset="0"/>
              </a:rPr>
              <a:t>., профессор.</a:t>
            </a:r>
            <a:endParaRPr lang="ru-RU" b="1" dirty="0">
              <a:solidFill>
                <a:schemeClr val="tx2"/>
              </a:solidFill>
            </a:endParaRPr>
          </a:p>
          <a:p>
            <a:pPr defTabSz="844083"/>
            <a:r>
              <a:rPr lang="ru-RU" sz="1662" i="1" smtClean="0">
                <a:solidFill>
                  <a:srgbClr val="44546A">
                    <a:lumMod val="75000"/>
                  </a:srgbClr>
                </a:solidFill>
                <a:cs typeface="Times New Roman" pitchFamily="18" charset="0"/>
              </a:rPr>
              <a:t>  </a:t>
            </a:r>
            <a:endParaRPr lang="ru-RU" sz="1662" i="1" dirty="0">
              <a:solidFill>
                <a:srgbClr val="44546A">
                  <a:lumMod val="75000"/>
                </a:srgbClr>
              </a:solidFill>
              <a:cs typeface="Times New Roman" pitchFamily="18" charset="0"/>
            </a:endParaRPr>
          </a:p>
        </p:txBody>
      </p:sp>
      <p:cxnSp>
        <p:nvCxnSpPr>
          <p:cNvPr id="12" name="Прямая соединительная линия 11"/>
          <p:cNvCxnSpPr/>
          <p:nvPr/>
        </p:nvCxnSpPr>
        <p:spPr>
          <a:xfrm>
            <a:off x="6234940" y="5126999"/>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019253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1143032"/>
            <a:ext cx="8229600" cy="4286280"/>
          </a:xfrm>
        </p:spPr>
        <p:txBody>
          <a:bodyPr>
            <a:normAutofit fontScale="90000"/>
          </a:bodyPr>
          <a:lstStyle/>
          <a:p>
            <a:pPr algn="ct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b="1" dirty="0" smtClean="0">
                <a:solidFill>
                  <a:schemeClr val="tx1"/>
                </a:solidFill>
                <a:latin typeface="Times New Roman" pitchFamily="18" charset="0"/>
                <a:cs typeface="Times New Roman" pitchFamily="18" charset="0"/>
              </a:rPr>
              <a:t>1.</a:t>
            </a:r>
            <a:r>
              <a:rPr lang="ru-RU" sz="3100" b="1" dirty="0" smtClean="0">
                <a:solidFill>
                  <a:schemeClr val="tx1"/>
                </a:solidFill>
                <a:latin typeface="Times New Roman" pitchFamily="18" charset="0"/>
                <a:cs typeface="Times New Roman" pitchFamily="18" charset="0"/>
              </a:rPr>
              <a:t>Мавзу: Корпоратив </a:t>
            </a:r>
            <a:r>
              <a:rPr lang="ru-RU" sz="3100" b="1" dirty="0" err="1" smtClean="0">
                <a:solidFill>
                  <a:schemeClr val="tx1"/>
                </a:solidFill>
                <a:latin typeface="Times New Roman" pitchFamily="18" charset="0"/>
                <a:cs typeface="Times New Roman" pitchFamily="18" charset="0"/>
              </a:rPr>
              <a:t>бошқарув</a:t>
            </a:r>
            <a:r>
              <a:rPr lang="ru-RU" sz="3100" b="1" dirty="0" smtClean="0">
                <a:solidFill>
                  <a:schemeClr val="tx1"/>
                </a:solidFill>
                <a:latin typeface="Times New Roman" pitchFamily="18" charset="0"/>
                <a:cs typeface="Times New Roman" pitchFamily="18" charset="0"/>
              </a:rPr>
              <a:t> </a:t>
            </a:r>
            <a:r>
              <a:rPr lang="ru-RU" sz="3100" b="1" dirty="0" err="1" smtClean="0">
                <a:solidFill>
                  <a:schemeClr val="tx1"/>
                </a:solidFill>
                <a:latin typeface="Times New Roman" pitchFamily="18" charset="0"/>
                <a:cs typeface="Times New Roman" pitchFamily="18" charset="0"/>
              </a:rPr>
              <a:t>тушунчаси</a:t>
            </a:r>
            <a:r>
              <a:rPr lang="ru-RU" sz="3100" b="1" dirty="0" smtClean="0">
                <a:solidFill>
                  <a:schemeClr val="tx1"/>
                </a:solidFill>
                <a:latin typeface="Times New Roman" pitchFamily="18" charset="0"/>
                <a:cs typeface="Times New Roman" pitchFamily="18" charset="0"/>
              </a:rPr>
              <a:t>, </a:t>
            </a:r>
            <a:r>
              <a:rPr lang="ru-RU" sz="3100" b="1" dirty="0" err="1" smtClean="0">
                <a:solidFill>
                  <a:schemeClr val="tx1"/>
                </a:solidFill>
                <a:latin typeface="Times New Roman" pitchFamily="18" charset="0"/>
                <a:cs typeface="Times New Roman" pitchFamily="18" charset="0"/>
              </a:rPr>
              <a:t>моҳияти</a:t>
            </a:r>
            <a:r>
              <a:rPr lang="ru-RU" sz="3100" b="1" dirty="0" smtClean="0">
                <a:solidFill>
                  <a:schemeClr val="tx1"/>
                </a:solidFill>
                <a:latin typeface="Times New Roman" pitchFamily="18" charset="0"/>
                <a:cs typeface="Times New Roman" pitchFamily="18" charset="0"/>
              </a:rPr>
              <a:t> </a:t>
            </a:r>
            <a:r>
              <a:rPr lang="ru-RU" sz="3100" b="1" dirty="0" err="1" smtClean="0">
                <a:solidFill>
                  <a:schemeClr val="tx1"/>
                </a:solidFill>
                <a:latin typeface="Times New Roman" pitchFamily="18" charset="0"/>
                <a:cs typeface="Times New Roman" pitchFamily="18" charset="0"/>
              </a:rPr>
              <a:t>ва</a:t>
            </a:r>
            <a:r>
              <a:rPr lang="ru-RU" sz="3100" b="1" dirty="0" smtClean="0">
                <a:solidFill>
                  <a:schemeClr val="tx1"/>
                </a:solidFill>
                <a:latin typeface="Times New Roman" pitchFamily="18" charset="0"/>
                <a:cs typeface="Times New Roman" pitchFamily="18" charset="0"/>
              </a:rPr>
              <a:t> </a:t>
            </a:r>
            <a:r>
              <a:rPr lang="ru-RU" sz="3100" b="1" dirty="0" err="1" smtClean="0">
                <a:solidFill>
                  <a:schemeClr val="tx1"/>
                </a:solidFill>
                <a:latin typeface="Times New Roman" pitchFamily="18" charset="0"/>
                <a:cs typeface="Times New Roman" pitchFamily="18" charset="0"/>
              </a:rPr>
              <a:t>зарурлиги</a:t>
            </a:r>
            <a:r>
              <a:rPr lang="ru-RU" sz="3100" b="1" dirty="0" smtClean="0">
                <a:solidFill>
                  <a:schemeClr val="tx1"/>
                </a:solidFill>
                <a:latin typeface="Times New Roman" pitchFamily="18" charset="0"/>
                <a:cs typeface="Times New Roman" pitchFamily="18" charset="0"/>
              </a:rPr>
              <a:t/>
            </a:r>
            <a:br>
              <a:rPr lang="ru-RU" sz="3100" b="1" dirty="0" smtClean="0">
                <a:solidFill>
                  <a:schemeClr val="tx1"/>
                </a:solidFill>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endParaRPr lang="ru-RU" dirty="0"/>
          </a:p>
        </p:txBody>
      </p:sp>
      <p:sp>
        <p:nvSpPr>
          <p:cNvPr id="3" name="Содержимое 2"/>
          <p:cNvSpPr>
            <a:spLocks noGrp="1"/>
          </p:cNvSpPr>
          <p:nvPr>
            <p:ph idx="1"/>
          </p:nvPr>
        </p:nvSpPr>
        <p:spPr>
          <a:xfrm>
            <a:off x="142844" y="1500174"/>
            <a:ext cx="9001156" cy="4598874"/>
          </a:xfrm>
        </p:spPr>
        <p:txBody>
          <a:bodyPr>
            <a:normAutofit fontScale="92500"/>
          </a:bodyPr>
          <a:lstStyle/>
          <a:p>
            <a:pPr marL="971550" lvl="1" indent="-514350">
              <a:buNone/>
            </a:pPr>
            <a:r>
              <a:rPr lang="ru-RU" sz="2000" b="1" dirty="0" smtClean="0">
                <a:latin typeface="Times New Roman" pitchFamily="18" charset="0"/>
                <a:cs typeface="Times New Roman" pitchFamily="18" charset="0"/>
              </a:rPr>
              <a:t>                                           </a:t>
            </a:r>
            <a:endParaRPr lang="en-US" sz="2000" b="1" dirty="0" smtClean="0">
              <a:latin typeface="Times New Roman" pitchFamily="18" charset="0"/>
              <a:cs typeface="Times New Roman" pitchFamily="18" charset="0"/>
            </a:endParaRPr>
          </a:p>
          <a:p>
            <a:pPr marL="971550" lvl="1" indent="-514350" algn="ctr">
              <a:buNone/>
            </a:pPr>
            <a:r>
              <a:rPr lang="ru-RU" sz="2000" b="1" dirty="0" smtClean="0">
                <a:solidFill>
                  <a:schemeClr val="tx1"/>
                </a:solidFill>
                <a:latin typeface="Times New Roman" pitchFamily="18" charset="0"/>
                <a:cs typeface="Times New Roman" pitchFamily="18" charset="0"/>
              </a:rPr>
              <a:t>Р Е Ж А :</a:t>
            </a:r>
            <a:endParaRPr lang="ru-RU" sz="2000" b="1" dirty="0">
              <a:solidFill>
                <a:schemeClr val="tx1"/>
              </a:solidFill>
              <a:latin typeface="Times New Roman" pitchFamily="18" charset="0"/>
              <a:cs typeface="Times New Roman" pitchFamily="18" charset="0"/>
            </a:endParaRPr>
          </a:p>
          <a:p>
            <a:pPr marL="971550" lvl="1" indent="-514350">
              <a:buNone/>
            </a:pPr>
            <a:r>
              <a:rPr lang="ru-RU" sz="2000" b="1" dirty="0" smtClean="0">
                <a:latin typeface="Times New Roman" pitchFamily="18" charset="0"/>
                <a:cs typeface="Times New Roman" pitchFamily="18" charset="0"/>
              </a:rPr>
              <a:t> </a:t>
            </a:r>
          </a:p>
          <a:p>
            <a:pPr marL="514350" indent="-514350"/>
            <a:r>
              <a:rPr lang="ru-RU" sz="2800" b="1" dirty="0" smtClean="0">
                <a:latin typeface="Times New Roman" pitchFamily="18" charset="0"/>
                <a:cs typeface="Times New Roman" pitchFamily="18" charset="0"/>
              </a:rPr>
              <a:t>1.Корпоратив </a:t>
            </a:r>
            <a:r>
              <a:rPr lang="ru-RU" sz="2800" b="1" dirty="0" err="1">
                <a:latin typeface="Times New Roman" pitchFamily="18" charset="0"/>
                <a:cs typeface="Times New Roman" pitchFamily="18" charset="0"/>
              </a:rPr>
              <a:t>корхоналарниниг</a:t>
            </a:r>
            <a:r>
              <a:rPr lang="ru-RU" sz="2800" b="1" dirty="0">
                <a:latin typeface="Times New Roman" pitchFamily="18" charset="0"/>
                <a:cs typeface="Times New Roman" pitchFamily="18" charset="0"/>
              </a:rPr>
              <a:t> </a:t>
            </a:r>
            <a:r>
              <a:rPr lang="uz-Cyrl-UZ" sz="2800" b="1" dirty="0">
                <a:latin typeface="Times New Roman" pitchFamily="18" charset="0"/>
                <a:cs typeface="Times New Roman" pitchFamily="18" charset="0"/>
              </a:rPr>
              <a:t>шаклланиш тарихи</a:t>
            </a:r>
            <a:r>
              <a:rPr lang="ru-RU" sz="2800" b="1" dirty="0">
                <a:latin typeface="Times New Roman" pitchFamily="18" charset="0"/>
                <a:cs typeface="Times New Roman" pitchFamily="18" charset="0"/>
              </a:rPr>
              <a:t>.</a:t>
            </a:r>
          </a:p>
          <a:p>
            <a:pPr marL="514350" indent="-514350"/>
            <a:endParaRPr lang="ru-RU" sz="2800" b="1" dirty="0">
              <a:latin typeface="Times New Roman" pitchFamily="18" charset="0"/>
              <a:cs typeface="Times New Roman" pitchFamily="18" charset="0"/>
            </a:endParaRPr>
          </a:p>
          <a:p>
            <a:pPr marL="514350" indent="-514350"/>
            <a:r>
              <a:rPr lang="ru-RU" sz="2800" b="1" dirty="0" smtClean="0">
                <a:latin typeface="Times New Roman" pitchFamily="18" charset="0"/>
                <a:cs typeface="Times New Roman" pitchFamily="18" charset="0"/>
              </a:rPr>
              <a:t>2.Корпоратив </a:t>
            </a:r>
            <a:r>
              <a:rPr lang="ru-RU" sz="2800" b="1" dirty="0" err="1" smtClean="0">
                <a:latin typeface="Times New Roman" pitchFamily="18" charset="0"/>
                <a:cs typeface="Times New Roman" pitchFamily="18" charset="0"/>
              </a:rPr>
              <a:t>бошқарув</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тушунчаси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унинг</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мақсади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вазифалари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Ривожланиш</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учун</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зарур</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шароитлар</a:t>
            </a:r>
            <a:r>
              <a:rPr lang="ru-RU" sz="2800" b="1" dirty="0" smtClean="0">
                <a:latin typeface="Times New Roman" pitchFamily="18" charset="0"/>
                <a:cs typeface="Times New Roman" pitchFamily="18" charset="0"/>
              </a:rPr>
              <a:t>.</a:t>
            </a:r>
          </a:p>
          <a:p>
            <a:pPr marL="514350" indent="-514350"/>
            <a:endParaRPr lang="ru-RU" sz="2800" b="1" dirty="0" smtClean="0">
              <a:latin typeface="Times New Roman" pitchFamily="18" charset="0"/>
              <a:cs typeface="Times New Roman" pitchFamily="18" charset="0"/>
            </a:endParaRPr>
          </a:p>
          <a:p>
            <a:pPr marL="514350" indent="-514350"/>
            <a:r>
              <a:rPr lang="ru-RU" sz="2800" b="1" dirty="0" smtClean="0">
                <a:latin typeface="Times New Roman" pitchFamily="18" charset="0"/>
                <a:cs typeface="Times New Roman" pitchFamily="18" charset="0"/>
              </a:rPr>
              <a:t>3.Корпоратив </a:t>
            </a:r>
            <a:r>
              <a:rPr lang="ru-RU" sz="2800" b="1" dirty="0" err="1" smtClean="0">
                <a:latin typeface="Times New Roman" pitchFamily="18" charset="0"/>
                <a:cs typeface="Times New Roman" pitchFamily="18" charset="0"/>
              </a:rPr>
              <a:t>бошқарувнинг</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замонавий</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шакллари</a:t>
            </a:r>
            <a:r>
              <a:rPr lang="ru-RU" sz="2800" b="1" dirty="0" smtClean="0">
                <a:latin typeface="Times New Roman" pitchFamily="18" charset="0"/>
                <a:cs typeface="Times New Roman" pitchFamily="18" charset="0"/>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10000">
              <a:schemeClr val="accent2">
                <a:lumMod val="40000"/>
                <a:lumOff val="60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357166"/>
            <a:ext cx="8229600" cy="1143000"/>
          </a:xfrm>
        </p:spPr>
        <p:txBody>
          <a:bodyPr>
            <a:normAutofit fontScale="90000"/>
          </a:bodyPr>
          <a:lstStyle/>
          <a:p>
            <a:pPr algn="ct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r>
              <a:rPr lang="ru-RU" sz="3200" dirty="0" smtClean="0">
                <a:latin typeface="Times New Roman" pitchFamily="18" charset="0"/>
                <a:cs typeface="Times New Roman" pitchFamily="18" charset="0"/>
              </a:rPr>
              <a:t>. </a:t>
            </a:r>
            <a:r>
              <a:rPr lang="ru-RU" sz="3100" dirty="0" smtClean="0">
                <a:latin typeface="Times New Roman" pitchFamily="18" charset="0"/>
                <a:cs typeface="Times New Roman" pitchFamily="18" charset="0"/>
              </a:rPr>
              <a:t/>
            </a:r>
            <a:br>
              <a:rPr lang="ru-RU" sz="3100"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r>
              <a:rPr lang="ru-RU" dirty="0">
                <a:latin typeface="Times New Roman" pitchFamily="18" charset="0"/>
                <a:cs typeface="Times New Roman" pitchFamily="18" charset="0"/>
              </a:rPr>
              <a:t/>
            </a:r>
            <a:br>
              <a:rPr lang="ru-RU" dirty="0">
                <a:latin typeface="Times New Roman" pitchFamily="18" charset="0"/>
                <a:cs typeface="Times New Roman" pitchFamily="18" charset="0"/>
              </a:rPr>
            </a:br>
            <a:endParaRPr lang="ru-RU" dirty="0"/>
          </a:p>
        </p:txBody>
      </p:sp>
      <p:sp>
        <p:nvSpPr>
          <p:cNvPr id="3" name="Содержимое 2"/>
          <p:cNvSpPr>
            <a:spLocks noGrp="1"/>
          </p:cNvSpPr>
          <p:nvPr>
            <p:ph idx="1"/>
          </p:nvPr>
        </p:nvSpPr>
        <p:spPr>
          <a:xfrm>
            <a:off x="0" y="500042"/>
            <a:ext cx="9036496" cy="6357958"/>
          </a:xfrm>
        </p:spPr>
        <p:txBody>
          <a:bodyPr>
            <a:normAutofit fontScale="62500" lnSpcReduction="20000"/>
          </a:bodyPr>
          <a:lstStyle/>
          <a:p>
            <a:pPr marL="971550" lvl="1" indent="-514350">
              <a:buNone/>
            </a:pPr>
            <a:r>
              <a:rPr lang="ru-RU" sz="2000" b="1" dirty="0" smtClean="0">
                <a:solidFill>
                  <a:srgbClr val="002060"/>
                </a:solidFill>
                <a:latin typeface="Times New Roman" pitchFamily="18" charset="0"/>
                <a:cs typeface="Times New Roman" pitchFamily="18" charset="0"/>
              </a:rPr>
              <a:t>                   </a:t>
            </a:r>
            <a:r>
              <a:rPr lang="ru-RU" sz="3200" b="1" dirty="0" err="1" smtClean="0">
                <a:solidFill>
                  <a:srgbClr val="002060"/>
                </a:solidFill>
                <a:latin typeface="Times New Roman" pitchFamily="18" charset="0"/>
                <a:cs typeface="Times New Roman" pitchFamily="18" charset="0"/>
              </a:rPr>
              <a:t>Фойдаланилган</a:t>
            </a:r>
            <a:r>
              <a:rPr lang="ru-RU" sz="3200" b="1" dirty="0" smtClean="0">
                <a:solidFill>
                  <a:srgbClr val="002060"/>
                </a:solidFill>
                <a:latin typeface="Times New Roman" pitchFamily="18" charset="0"/>
                <a:cs typeface="Times New Roman" pitchFamily="18" charset="0"/>
              </a:rPr>
              <a:t> </a:t>
            </a:r>
            <a:r>
              <a:rPr lang="ru-RU" sz="3200" b="1" dirty="0" err="1" smtClean="0">
                <a:solidFill>
                  <a:srgbClr val="002060"/>
                </a:solidFill>
                <a:latin typeface="Times New Roman" pitchFamily="18" charset="0"/>
                <a:cs typeface="Times New Roman" pitchFamily="18" charset="0"/>
              </a:rPr>
              <a:t>ва</a:t>
            </a:r>
            <a:r>
              <a:rPr lang="ru-RU" sz="3200" b="1" dirty="0" smtClean="0">
                <a:solidFill>
                  <a:srgbClr val="002060"/>
                </a:solidFill>
                <a:latin typeface="Times New Roman" pitchFamily="18" charset="0"/>
                <a:cs typeface="Times New Roman" pitchFamily="18" charset="0"/>
              </a:rPr>
              <a:t> т</a:t>
            </a:r>
            <a:r>
              <a:rPr lang="uz-Cyrl-UZ" sz="3200" b="1" dirty="0" smtClean="0">
                <a:solidFill>
                  <a:srgbClr val="002060"/>
                </a:solidFill>
                <a:latin typeface="Times New Roman" pitchFamily="18" charset="0"/>
                <a:cs typeface="Times New Roman" pitchFamily="18" charset="0"/>
              </a:rPr>
              <a:t>аклиф қилинаётган адабиётлар рўйхати</a:t>
            </a:r>
            <a:r>
              <a:rPr lang="ru-RU" sz="3200" b="1" dirty="0" smtClean="0">
                <a:solidFill>
                  <a:srgbClr val="002060"/>
                </a:solidFill>
                <a:latin typeface="Times New Roman" pitchFamily="18" charset="0"/>
                <a:cs typeface="Times New Roman" pitchFamily="18" charset="0"/>
              </a:rPr>
              <a:t>:</a:t>
            </a:r>
          </a:p>
          <a:p>
            <a:pPr>
              <a:buNone/>
            </a:pPr>
            <a:endParaRPr lang="ru-RU" sz="2000" b="1" dirty="0" smtClean="0">
              <a:solidFill>
                <a:srgbClr val="002060"/>
              </a:solidFill>
              <a:latin typeface="Times New Roman" pitchFamily="18" charset="0"/>
              <a:cs typeface="Times New Roman" pitchFamily="18" charset="0"/>
            </a:endParaRPr>
          </a:p>
          <a:p>
            <a:pPr algn="just"/>
            <a:r>
              <a:rPr lang="ru-RU" sz="2300" b="1" dirty="0" smtClean="0">
                <a:solidFill>
                  <a:srgbClr val="002060"/>
                </a:solidFill>
                <a:latin typeface="Times New Roman" pitchFamily="18" charset="0"/>
                <a:cs typeface="Times New Roman" pitchFamily="18" charset="0"/>
              </a:rPr>
              <a:t>         </a:t>
            </a:r>
            <a:r>
              <a:rPr lang="ru-RU" sz="2200" b="1" dirty="0" smtClean="0">
                <a:solidFill>
                  <a:srgbClr val="002060"/>
                </a:solidFill>
                <a:latin typeface="Times New Roman" pitchFamily="18" charset="0"/>
                <a:cs typeface="Times New Roman" pitchFamily="18" charset="0"/>
              </a:rPr>
              <a:t>1.</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Акциядорлик</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жамиятлари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ва</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ациядорларнинг</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хуқуқини</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химоя</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қилиш</a:t>
            </a:r>
            <a:r>
              <a:rPr lang="ru-RU" sz="2200" b="1" dirty="0">
                <a:latin typeface="Times New Roman" panose="02020603050405020304" pitchFamily="18" charset="0"/>
                <a:cs typeface="Times New Roman" panose="02020603050405020304" pitchFamily="18" charset="0"/>
              </a:rPr>
              <a:t> </a:t>
            </a:r>
            <a:r>
              <a:rPr lang="ru-RU" sz="2200" b="1" dirty="0" err="1">
                <a:latin typeface="Times New Roman" panose="02020603050405020304" pitchFamily="18" charset="0"/>
                <a:cs typeface="Times New Roman" panose="02020603050405020304" pitchFamily="18" charset="0"/>
              </a:rPr>
              <a:t>тўғрисдаги</a:t>
            </a:r>
            <a:r>
              <a:rPr lang="ru-RU" sz="2200" b="1" dirty="0">
                <a:latin typeface="Times New Roman" panose="02020603050405020304" pitchFamily="18" charset="0"/>
                <a:cs typeface="Times New Roman" panose="02020603050405020304" pitchFamily="18" charset="0"/>
              </a:rPr>
              <a:t>» ҚОНУНИ, </a:t>
            </a:r>
            <a:r>
              <a:rPr lang="uz-Cyrl-UZ" altLang="ru-RU" sz="2200" b="1" dirty="0">
                <a:latin typeface="Times New Roman" panose="02020603050405020304" pitchFamily="18" charset="0"/>
                <a:cs typeface="Times New Roman" panose="02020603050405020304" pitchFamily="18" charset="0"/>
              </a:rPr>
              <a:t>26 апрель</a:t>
            </a:r>
            <a:r>
              <a:rPr lang="ru-RU" sz="2200" b="1" dirty="0">
                <a:latin typeface="Times New Roman" panose="02020603050405020304" pitchFamily="18" charset="0"/>
                <a:cs typeface="Times New Roman" panose="02020603050405020304" pitchFamily="18" charset="0"/>
              </a:rPr>
              <a:t>1996 </a:t>
            </a:r>
            <a:r>
              <a:rPr lang="ru-RU" sz="2200" b="1" dirty="0" err="1">
                <a:latin typeface="Times New Roman" panose="02020603050405020304" pitchFamily="18" charset="0"/>
                <a:cs typeface="Times New Roman" panose="02020603050405020304" pitchFamily="18" charset="0"/>
              </a:rPr>
              <a:t>йил</a:t>
            </a:r>
            <a:r>
              <a:rPr lang="ru-RU" sz="2200" b="1" dirty="0">
                <a:latin typeface="Times New Roman" panose="02020603050405020304" pitchFamily="18" charset="0"/>
                <a:cs typeface="Times New Roman" panose="02020603050405020304" pitchFamily="18" charset="0"/>
              </a:rPr>
              <a:t>, (</a:t>
            </a:r>
            <a:r>
              <a:rPr lang="en-US" sz="2200" b="1" dirty="0">
                <a:latin typeface="Times New Roman" pitchFamily="18" charset="0"/>
                <a:cs typeface="Times New Roman" pitchFamily="18" charset="0"/>
              </a:rPr>
              <a:t>(</a:t>
            </a:r>
            <a:r>
              <a:rPr lang="uz-Cyrl-UZ" sz="2200" b="1" dirty="0">
                <a:latin typeface="Times New Roman" pitchFamily="18" charset="0"/>
                <a:cs typeface="Times New Roman" pitchFamily="18" charset="0"/>
              </a:rPr>
              <a:t>Янги таҳрири,  6 май 2014 йил., № ЗРУ-370</a:t>
            </a:r>
            <a:r>
              <a:rPr lang="ru-RU" sz="2200" b="1" dirty="0">
                <a:latin typeface="Times New Roman" panose="02020603050405020304" pitchFamily="18" charset="0"/>
                <a:cs typeface="Times New Roman" panose="02020603050405020304" pitchFamily="18" charset="0"/>
              </a:rPr>
              <a:t>, 2019 </a:t>
            </a:r>
            <a:r>
              <a:rPr lang="ru-RU" sz="2200" b="1" dirty="0" err="1">
                <a:latin typeface="Times New Roman" panose="02020603050405020304" pitchFamily="18" charset="0"/>
                <a:cs typeface="Times New Roman" panose="02020603050405020304" pitchFamily="18" charset="0"/>
              </a:rPr>
              <a:t>йил</a:t>
            </a:r>
            <a:r>
              <a:rPr lang="ru-RU" sz="2200" b="1" dirty="0">
                <a:latin typeface="Times New Roman" panose="02020603050405020304" pitchFamily="18" charset="0"/>
                <a:cs typeface="Times New Roman" panose="02020603050405020304" pitchFamily="18" charset="0"/>
              </a:rPr>
              <a:t> 20 март</a:t>
            </a:r>
            <a:r>
              <a:rPr lang="uz-Cyrl-UZ" sz="2200" b="1" dirty="0">
                <a:latin typeface="Times New Roman" panose="02020603050405020304" pitchFamily="18" charset="0"/>
                <a:cs typeface="Times New Roman" panose="02020603050405020304" pitchFamily="18" charset="0"/>
              </a:rPr>
              <a:t>, №ЗРУ – 531</a:t>
            </a:r>
            <a:r>
              <a:rPr lang="uz-Cyrl-UZ" sz="2200" b="1" dirty="0" smtClean="0">
                <a:latin typeface="Times New Roman" panose="02020603050405020304" pitchFamily="18" charset="0"/>
                <a:cs typeface="Times New Roman" panose="02020603050405020304" pitchFamily="18" charset="0"/>
              </a:rPr>
              <a:t>).</a:t>
            </a:r>
          </a:p>
          <a:p>
            <a:pPr algn="just"/>
            <a:r>
              <a:rPr lang="uz-Cyrl-UZ" sz="2200" b="1" dirty="0" smtClean="0">
                <a:latin typeface="Times New Roman" panose="02020603050405020304" pitchFamily="18" charset="0"/>
                <a:cs typeface="Times New Roman" panose="02020603050405020304" pitchFamily="18" charset="0"/>
              </a:rPr>
              <a:t>          2.</a:t>
            </a:r>
            <a:r>
              <a:rPr lang="ru-RU" sz="2200" b="1" cap="all" dirty="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ўзбекистон</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республикасининг</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қонуни</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банклар</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ва</a:t>
            </a:r>
            <a:r>
              <a:rPr lang="ru-RU" sz="2200" b="1" cap="all" dirty="0" smtClean="0">
                <a:latin typeface="Times New Roman" panose="02020603050405020304" pitchFamily="18" charset="0"/>
                <a:cs typeface="Times New Roman" panose="02020603050405020304" pitchFamily="18" charset="0"/>
              </a:rPr>
              <a:t> банк </a:t>
            </a:r>
            <a:r>
              <a:rPr lang="ru-RU" sz="2200" b="1" cap="all" dirty="0" err="1" smtClean="0">
                <a:latin typeface="Times New Roman" panose="02020603050405020304" pitchFamily="18" charset="0"/>
                <a:cs typeface="Times New Roman" panose="02020603050405020304" pitchFamily="18" charset="0"/>
              </a:rPr>
              <a:t>фаолияти</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тўғрисида»ги</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ўзбекистон</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республикаси</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қонунига</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ўзгартиш</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ва</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қўшимчалар</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киритиш</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ҳақида»ги</a:t>
            </a:r>
            <a:r>
              <a:rPr lang="ru-RU" sz="2200" b="1" cap="all" dirty="0" smtClean="0">
                <a:latin typeface="Times New Roman" panose="02020603050405020304" pitchFamily="18" charset="0"/>
                <a:cs typeface="Times New Roman" panose="02020603050405020304" pitchFamily="18" charset="0"/>
              </a:rPr>
              <a:t> </a:t>
            </a:r>
            <a:r>
              <a:rPr lang="ru-RU" sz="2200" b="1" dirty="0" smtClean="0">
                <a:latin typeface="Times New Roman" panose="02020603050405020304" pitchFamily="18" charset="0"/>
                <a:cs typeface="Times New Roman" panose="02020603050405020304" pitchFamily="18" charset="0"/>
              </a:rPr>
              <a:t>2019 </a:t>
            </a:r>
            <a:r>
              <a:rPr lang="ru-RU" sz="2200" b="1" dirty="0" err="1" smtClean="0">
                <a:latin typeface="Times New Roman" panose="02020603050405020304" pitchFamily="18" charset="0"/>
                <a:cs typeface="Times New Roman" panose="02020603050405020304" pitchFamily="18" charset="0"/>
              </a:rPr>
              <a:t>йил</a:t>
            </a:r>
            <a:r>
              <a:rPr lang="ru-RU" sz="2200" b="1" dirty="0" smtClean="0">
                <a:latin typeface="Times New Roman" panose="02020603050405020304" pitchFamily="18" charset="0"/>
                <a:cs typeface="Times New Roman" panose="02020603050405020304" pitchFamily="18" charset="0"/>
              </a:rPr>
              <a:t> 5 ноябрь,ўрқ-580-сон.қонуни.</a:t>
            </a:r>
          </a:p>
          <a:p>
            <a:pPr algn="just"/>
            <a:r>
              <a:rPr lang="uz-Cyrl-UZ" sz="2200" b="1" dirty="0" smtClean="0">
                <a:latin typeface="Times New Roman" pitchFamily="18" charset="0"/>
                <a:cs typeface="Times New Roman" pitchFamily="18" charset="0"/>
              </a:rPr>
              <a:t>         3.</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ўзбекистон</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республикасининг</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қонуни</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ўзбекистон</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республикасининг</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марказий</a:t>
            </a:r>
            <a:r>
              <a:rPr lang="ru-RU" sz="2200" b="1" cap="all" dirty="0" smtClean="0">
                <a:latin typeface="Times New Roman" panose="02020603050405020304" pitchFamily="18" charset="0"/>
                <a:cs typeface="Times New Roman" panose="02020603050405020304" pitchFamily="18" charset="0"/>
              </a:rPr>
              <a:t> банки </a:t>
            </a:r>
            <a:r>
              <a:rPr lang="ru-RU" sz="2200" b="1" cap="all" dirty="0" err="1" smtClean="0">
                <a:latin typeface="Times New Roman" panose="02020603050405020304" pitchFamily="18" charset="0"/>
                <a:cs typeface="Times New Roman" panose="02020603050405020304" pitchFamily="18" charset="0"/>
              </a:rPr>
              <a:t>тўғрисида»ги</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ўзбекистон</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республикаси</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қонунига</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ўзгартиш</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ва</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қўшимчалар</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киритиш</a:t>
            </a:r>
            <a:r>
              <a:rPr lang="ru-RU" sz="2200" b="1" cap="all" dirty="0" smtClean="0">
                <a:latin typeface="Times New Roman" panose="02020603050405020304" pitchFamily="18" charset="0"/>
                <a:cs typeface="Times New Roman" panose="02020603050405020304" pitchFamily="18" charset="0"/>
              </a:rPr>
              <a:t> </a:t>
            </a:r>
            <a:r>
              <a:rPr lang="ru-RU" sz="2200" b="1" cap="all" dirty="0" err="1" smtClean="0">
                <a:latin typeface="Times New Roman" panose="02020603050405020304" pitchFamily="18" charset="0"/>
                <a:cs typeface="Times New Roman" panose="02020603050405020304" pitchFamily="18" charset="0"/>
              </a:rPr>
              <a:t>ҳақида»ги</a:t>
            </a:r>
            <a:r>
              <a:rPr lang="ru-RU" sz="2200" b="1" cap="all" dirty="0" smtClean="0">
                <a:latin typeface="Times New Roman" panose="02020603050405020304" pitchFamily="18" charset="0"/>
                <a:cs typeface="Times New Roman" panose="02020603050405020304" pitchFamily="18" charset="0"/>
              </a:rPr>
              <a:t>  </a:t>
            </a:r>
            <a:r>
              <a:rPr lang="ru-RU" sz="2200" b="1" dirty="0" smtClean="0">
                <a:latin typeface="Times New Roman" panose="02020603050405020304" pitchFamily="18" charset="0"/>
                <a:cs typeface="Times New Roman" panose="02020603050405020304" pitchFamily="18" charset="0"/>
              </a:rPr>
              <a:t>2019 </a:t>
            </a:r>
            <a:r>
              <a:rPr lang="ru-RU" sz="2200" b="1" dirty="0" err="1" smtClean="0">
                <a:latin typeface="Times New Roman" panose="02020603050405020304" pitchFamily="18" charset="0"/>
                <a:cs typeface="Times New Roman" panose="02020603050405020304" pitchFamily="18" charset="0"/>
              </a:rPr>
              <a:t>йил</a:t>
            </a:r>
            <a:r>
              <a:rPr lang="ru-RU" sz="2200" b="1" dirty="0" smtClean="0">
                <a:latin typeface="Times New Roman" panose="02020603050405020304" pitchFamily="18" charset="0"/>
                <a:cs typeface="Times New Roman" panose="02020603050405020304" pitchFamily="18" charset="0"/>
              </a:rPr>
              <a:t> 11 ноябрь,ўрқ-582-сонли </a:t>
            </a:r>
            <a:r>
              <a:rPr lang="uz-Cyrl-UZ" sz="2200" b="1" dirty="0" err="1">
                <a:latin typeface="Times New Roman" panose="02020603050405020304" pitchFamily="18" charset="0"/>
                <a:cs typeface="Times New Roman" panose="02020603050405020304" pitchFamily="18" charset="0"/>
              </a:rPr>
              <a:t>Қ</a:t>
            </a:r>
            <a:r>
              <a:rPr lang="ru-RU" sz="2200" b="1" dirty="0" err="1" smtClean="0">
                <a:latin typeface="Times New Roman" panose="02020603050405020304" pitchFamily="18" charset="0"/>
                <a:cs typeface="Times New Roman" panose="02020603050405020304" pitchFamily="18" charset="0"/>
              </a:rPr>
              <a:t>онуни</a:t>
            </a:r>
            <a:r>
              <a:rPr lang="ru-RU" sz="2200" b="1" dirty="0" smtClean="0">
                <a:latin typeface="Times New Roman" panose="02020603050405020304" pitchFamily="18" charset="0"/>
                <a:cs typeface="Times New Roman" panose="02020603050405020304" pitchFamily="18" charset="0"/>
              </a:rPr>
              <a:t>.</a:t>
            </a:r>
          </a:p>
          <a:p>
            <a:pPr algn="just"/>
            <a:r>
              <a:rPr lang="uz-Cyrl-UZ" sz="2200" b="1" dirty="0" smtClean="0">
                <a:latin typeface="Times New Roman" pitchFamily="18" charset="0"/>
                <a:cs typeface="Times New Roman" pitchFamily="18" charset="0"/>
              </a:rPr>
              <a:t>           4.Ўзбекистон Республикаси Президентининг «Акциядорлик жамиятларида замонавий корпоратив бошқарув услубларини жорий этиш чора-тадбирлари тўғрисида»ги 2015 йил 24 апрелдаги ПФ-4720 сонли Фармони.</a:t>
            </a:r>
          </a:p>
          <a:p>
            <a:pPr algn="just"/>
            <a:r>
              <a:rPr lang="en-US" sz="2200" b="1" dirty="0" smtClean="0">
                <a:latin typeface="Times New Roman" pitchFamily="18" charset="0"/>
                <a:cs typeface="Times New Roman" pitchFamily="18" charset="0"/>
              </a:rPr>
              <a:t>         </a:t>
            </a:r>
            <a:r>
              <a:rPr lang="uz-Cyrl-UZ" sz="2200" b="1" dirty="0" smtClean="0">
                <a:latin typeface="Times New Roman" pitchFamily="18" charset="0"/>
                <a:cs typeface="Times New Roman" pitchFamily="18" charset="0"/>
              </a:rPr>
              <a:t>5</a:t>
            </a:r>
            <a:r>
              <a:rPr lang="ru-RU" sz="2200" b="1" dirty="0" smtClean="0">
                <a:latin typeface="Times New Roman" pitchFamily="18" charset="0"/>
                <a:cs typeface="Times New Roman" pitchFamily="18" charset="0"/>
              </a:rPr>
              <a:t>.</a:t>
            </a:r>
            <a:r>
              <a:rPr lang="ru-RU" sz="2200" b="1" cap="all" dirty="0" smtClean="0">
                <a:latin typeface="Times New Roman" pitchFamily="18" charset="0"/>
                <a:cs typeface="Times New Roman" pitchFamily="18" charset="0"/>
              </a:rPr>
              <a:t> </a:t>
            </a:r>
            <a:r>
              <a:rPr lang="uz-Cyrl-UZ" sz="2200" b="1" dirty="0" smtClean="0">
                <a:latin typeface="Times New Roman" pitchFamily="18" charset="0"/>
                <a:cs typeface="Times New Roman" pitchFamily="18" charset="0"/>
              </a:rPr>
              <a:t>Ўзбекистон Республикаси Президентининг </a:t>
            </a:r>
            <a:r>
              <a:rPr lang="ru-RU" sz="2200" b="1" dirty="0" smtClean="0">
                <a:latin typeface="Times New Roman" pitchFamily="18" charset="0"/>
                <a:cs typeface="Times New Roman" pitchFamily="18" charset="0"/>
              </a:rPr>
              <a:t>«</a:t>
            </a:r>
            <a:r>
              <a:rPr lang="uz-Cyrl-UZ" sz="2200" b="1" dirty="0" smtClean="0">
                <a:latin typeface="Times New Roman" pitchFamily="18" charset="0"/>
                <a:cs typeface="Times New Roman" pitchFamily="18" charset="0"/>
              </a:rPr>
              <a:t>Ўзбекистон Республикасини янада ривожлантириш бўйича харакатлар стратегияси тўғрисида”ги</a:t>
            </a:r>
            <a:r>
              <a:rPr lang="ru-RU" sz="2200" b="1" cap="all" dirty="0" smtClean="0">
                <a:latin typeface="Times New Roman" pitchFamily="18" charset="0"/>
                <a:cs typeface="Times New Roman" pitchFamily="18" charset="0"/>
              </a:rPr>
              <a:t> </a:t>
            </a:r>
            <a:r>
              <a:rPr lang="uz-Cyrl-UZ" sz="2200" b="1" dirty="0" smtClean="0">
                <a:latin typeface="Times New Roman" pitchFamily="18" charset="0"/>
                <a:cs typeface="Times New Roman" pitchFamily="18" charset="0"/>
              </a:rPr>
              <a:t>07.02.2017 йилдаги 4947 - сонли</a:t>
            </a:r>
            <a:r>
              <a:rPr lang="ru-RU" sz="2200" b="1" dirty="0" smtClean="0">
                <a:latin typeface="Times New Roman" pitchFamily="18" charset="0"/>
                <a:cs typeface="Times New Roman" pitchFamily="18" charset="0"/>
              </a:rPr>
              <a:t> </a:t>
            </a:r>
            <a:r>
              <a:rPr lang="ru-RU" sz="2200" b="1" dirty="0" err="1" smtClean="0">
                <a:latin typeface="Times New Roman" pitchFamily="18" charset="0"/>
                <a:cs typeface="Times New Roman" pitchFamily="18" charset="0"/>
              </a:rPr>
              <a:t>Фармони</a:t>
            </a:r>
            <a:r>
              <a:rPr lang="ru-RU" sz="2200" b="1" dirty="0" smtClean="0">
                <a:latin typeface="Times New Roman" pitchFamily="18" charset="0"/>
                <a:cs typeface="Times New Roman" pitchFamily="18" charset="0"/>
              </a:rPr>
              <a:t>.</a:t>
            </a:r>
          </a:p>
          <a:p>
            <a:pPr algn="just"/>
            <a:r>
              <a:rPr lang="uz-Cyrl-UZ" sz="2200" b="1" dirty="0" smtClean="0">
                <a:latin typeface="Times New Roman" pitchFamily="18" charset="0"/>
                <a:cs typeface="Times New Roman" pitchFamily="18" charset="0"/>
              </a:rPr>
              <a:t>         6. </a:t>
            </a:r>
            <a:r>
              <a:rPr lang="uz-Cyrl-UZ" sz="2200" b="1" dirty="0">
                <a:latin typeface="Times New Roman" panose="02020603050405020304" pitchFamily="18" charset="0"/>
                <a:cs typeface="Times New Roman" panose="02020603050405020304" pitchFamily="18" charset="0"/>
              </a:rPr>
              <a:t>Ўзбекистон Республикаси Президентининг </a:t>
            </a:r>
            <a:r>
              <a:rPr lang="uz-Cyrl-UZ" sz="2200" b="1" dirty="0" smtClean="0">
                <a:latin typeface="Times New Roman" panose="02020603050405020304" pitchFamily="18" charset="0"/>
                <a:cs typeface="Times New Roman" panose="02020603050405020304" pitchFamily="18" charset="0"/>
              </a:rPr>
              <a:t>2020 </a:t>
            </a:r>
            <a:r>
              <a:rPr lang="uz-Cyrl-UZ" sz="2200" b="1" dirty="0">
                <a:latin typeface="Times New Roman" panose="02020603050405020304" pitchFamily="18" charset="0"/>
                <a:cs typeface="Times New Roman" panose="02020603050405020304" pitchFamily="18" charset="0"/>
              </a:rPr>
              <a:t>йил 27 октябрдаги “Давлат иштирокидаги корхоналарни ислоҳ қилишни жадаллаштириш ҳамда давлат активларини хусусийлаштиришга оид чора-тадбирлар тўғрисида”ги ПФ-6096-сон </a:t>
            </a:r>
            <a:r>
              <a:rPr lang="uz-Cyrl-UZ" sz="2200" b="1" dirty="0" smtClean="0">
                <a:latin typeface="Times New Roman" panose="02020603050405020304" pitchFamily="18" charset="0"/>
                <a:cs typeface="Times New Roman" panose="02020603050405020304" pitchFamily="18" charset="0"/>
              </a:rPr>
              <a:t>фармон.</a:t>
            </a:r>
          </a:p>
          <a:p>
            <a:pPr algn="just"/>
            <a:r>
              <a:rPr lang="uz-Cyrl-UZ" sz="2200" b="1" dirty="0" smtClean="0">
                <a:latin typeface="Times New Roman" panose="02020603050405020304" pitchFamily="18" charset="0"/>
                <a:cs typeface="Times New Roman" panose="02020603050405020304" pitchFamily="18" charset="0"/>
              </a:rPr>
              <a:t>         7. Бочарова И. Ю. Корпоративное управление: учебник - Москва: ИНФРА-М, 2014. -368 с.</a:t>
            </a:r>
            <a:endParaRPr lang="ru-RU" sz="2200" b="1" dirty="0" smtClean="0">
              <a:latin typeface="Times New Roman" pitchFamily="18" charset="0"/>
              <a:cs typeface="Times New Roman" pitchFamily="18" charset="0"/>
            </a:endParaRPr>
          </a:p>
          <a:p>
            <a:pPr algn="just"/>
            <a:r>
              <a:rPr lang="en-US" sz="2200" b="1" dirty="0" smtClean="0">
                <a:latin typeface="Times New Roman" pitchFamily="18" charset="0"/>
                <a:cs typeface="Times New Roman" pitchFamily="18" charset="0"/>
              </a:rPr>
              <a:t>        </a:t>
            </a:r>
            <a:r>
              <a:rPr lang="uz-Cyrl-UZ" sz="2200" b="1" dirty="0" smtClean="0">
                <a:latin typeface="Times New Roman" pitchFamily="18" charset="0"/>
                <a:cs typeface="Times New Roman" pitchFamily="18" charset="0"/>
              </a:rPr>
              <a:t> 8. Веснин В. Р., Кафидов В.В. Корпоративное управление: учебник // - Москва : ИНФРА-М, 2013.</a:t>
            </a:r>
            <a:endParaRPr lang="ru-RU" sz="2200" b="1" dirty="0" smtClean="0">
              <a:latin typeface="Times New Roman" pitchFamily="18" charset="0"/>
              <a:cs typeface="Times New Roman" pitchFamily="18" charset="0"/>
            </a:endParaRPr>
          </a:p>
          <a:p>
            <a:pPr algn="just"/>
            <a:r>
              <a:rPr lang="en-US" sz="2200" b="1" dirty="0" smtClean="0">
                <a:solidFill>
                  <a:srgbClr val="002060"/>
                </a:solidFill>
                <a:latin typeface="Times New Roman" pitchFamily="18" charset="0"/>
                <a:cs typeface="Times New Roman" pitchFamily="18" charset="0"/>
              </a:rPr>
              <a:t>        </a:t>
            </a:r>
            <a:r>
              <a:rPr lang="uz-Cyrl-UZ" sz="2200" b="1" dirty="0" smtClean="0">
                <a:solidFill>
                  <a:srgbClr val="002060"/>
                </a:solidFill>
                <a:latin typeface="Times New Roman" pitchFamily="18" charset="0"/>
                <a:cs typeface="Times New Roman" pitchFamily="18" charset="0"/>
              </a:rPr>
              <a:t> 9. Суюнов Д. Корпоратив бошқарув механизми: муаммо ва ечимлар: Монография. – Т.: Академия, 2007. – 321 б.</a:t>
            </a:r>
          </a:p>
          <a:p>
            <a:pPr algn="just"/>
            <a:r>
              <a:rPr lang="en-US" sz="2200" b="1" dirty="0" smtClean="0">
                <a:latin typeface="Times New Roman" pitchFamily="18" charset="0"/>
                <a:cs typeface="Times New Roman" pitchFamily="18" charset="0"/>
              </a:rPr>
              <a:t>        </a:t>
            </a:r>
            <a:r>
              <a:rPr lang="uz-Cyrl-UZ" sz="2200" b="1" dirty="0" smtClean="0">
                <a:latin typeface="Times New Roman" pitchFamily="18" charset="0"/>
                <a:cs typeface="Times New Roman" pitchFamily="18" charset="0"/>
              </a:rPr>
              <a:t> 10. Tricker B. Corporate governance: principles, policies, and practices. 3rd edition, Oxford 2015.- 544 p.</a:t>
            </a:r>
            <a:endParaRPr lang="ru-RU" sz="2200" b="1" dirty="0" smtClean="0">
              <a:latin typeface="Times New Roman" pitchFamily="18" charset="0"/>
              <a:cs typeface="Times New Roman" pitchFamily="18" charset="0"/>
            </a:endParaRPr>
          </a:p>
          <a:p>
            <a:pPr algn="just"/>
            <a:r>
              <a:rPr lang="en-US" sz="2200" b="1" dirty="0" smtClean="0">
                <a:latin typeface="Times New Roman" pitchFamily="18" charset="0"/>
                <a:cs typeface="Times New Roman" pitchFamily="18" charset="0"/>
              </a:rPr>
              <a:t>       </a:t>
            </a:r>
            <a:r>
              <a:rPr lang="uz-Cyrl-UZ" sz="2200" b="1" dirty="0" smtClean="0">
                <a:latin typeface="Times New Roman" pitchFamily="18" charset="0"/>
                <a:cs typeface="Times New Roman" pitchFamily="18" charset="0"/>
              </a:rPr>
              <a:t> </a:t>
            </a:r>
            <a:endParaRPr lang="ru-RU" sz="2200" b="1" dirty="0">
              <a:solidFill>
                <a:srgbClr val="002060"/>
              </a:solidFill>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27984" y="182563"/>
            <a:ext cx="4392488" cy="1111250"/>
          </a:xfrm>
        </p:spPr>
        <p:txBody>
          <a:bodyPr>
            <a:noAutofit/>
          </a:bodyPr>
          <a:lstStyle/>
          <a:p>
            <a:pPr algn="ctr">
              <a:defRPr/>
            </a:pPr>
            <a:r>
              <a:rPr lang="ru-RU" sz="2000" b="1" dirty="0">
                <a:solidFill>
                  <a:schemeClr val="tx1"/>
                </a:solidFill>
                <a:latin typeface="Times New Roman" panose="02020603050405020304" pitchFamily="18" charset="0"/>
                <a:cs typeface="Times New Roman" panose="02020603050405020304" pitchFamily="18" charset="0"/>
              </a:rPr>
              <a:t>III. </a:t>
            </a:r>
            <a:r>
              <a:rPr lang="ru-RU" sz="2000" b="1" dirty="0" err="1">
                <a:solidFill>
                  <a:schemeClr val="tx1"/>
                </a:solidFill>
                <a:latin typeface="Times New Roman" panose="02020603050405020304" pitchFamily="18" charset="0"/>
                <a:cs typeface="Times New Roman" panose="02020603050405020304" pitchFamily="18" charset="0"/>
              </a:rPr>
              <a:t>Иқтисодиётни</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ривожлантириш</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ва</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либераллаштиришнинг</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a:solidFill>
                  <a:schemeClr val="tx1"/>
                </a:solidFill>
                <a:latin typeface="Times New Roman" panose="02020603050405020304" pitchFamily="18" charset="0"/>
                <a:cs typeface="Times New Roman" panose="02020603050405020304" pitchFamily="18" charset="0"/>
              </a:rPr>
              <a:t>устувор</a:t>
            </a:r>
            <a:r>
              <a:rPr lang="ru-RU" sz="2000" b="1" dirty="0">
                <a:solidFill>
                  <a:schemeClr val="tx1"/>
                </a:solidFill>
                <a:latin typeface="Times New Roman" panose="02020603050405020304" pitchFamily="18" charset="0"/>
                <a:cs typeface="Times New Roman" panose="02020603050405020304" pitchFamily="18" charset="0"/>
              </a:rPr>
              <a:t> </a:t>
            </a:r>
            <a:r>
              <a:rPr lang="ru-RU" sz="2000" b="1" dirty="0" err="1" smtClean="0">
                <a:solidFill>
                  <a:schemeClr val="tx1"/>
                </a:solidFill>
                <a:latin typeface="Times New Roman" panose="02020603050405020304" pitchFamily="18" charset="0"/>
                <a:cs typeface="Times New Roman" panose="02020603050405020304" pitchFamily="18" charset="0"/>
              </a:rPr>
              <a:t>йўналишлари</a:t>
            </a:r>
            <a:r>
              <a:rPr lang="uz-Cyrl-UZ" sz="2000" b="1" dirty="0" smtClean="0">
                <a:solidFill>
                  <a:schemeClr val="tx1"/>
                </a:solidFill>
                <a:latin typeface="Times New Roman" pitchFamily="18" charset="0"/>
                <a:cs typeface="Times New Roman" pitchFamily="18" charset="0"/>
              </a:rPr>
              <a:t>:</a:t>
            </a:r>
            <a:endParaRPr lang="ru-RU" sz="2000" b="1" dirty="0">
              <a:solidFill>
                <a:schemeClr val="tx1"/>
              </a:solidFill>
              <a:latin typeface="Times New Roman" pitchFamily="18" charset="0"/>
              <a:cs typeface="Times New Roman" pitchFamily="18" charset="0"/>
            </a:endParaRPr>
          </a:p>
        </p:txBody>
      </p:sp>
      <p:sp>
        <p:nvSpPr>
          <p:cNvPr id="19459" name="Номер слайда 2"/>
          <p:cNvSpPr>
            <a:spLocks noGrp="1"/>
          </p:cNvSpPr>
          <p:nvPr>
            <p:ph type="sldNum" sz="quarter" idx="12"/>
          </p:nvPr>
        </p:nvSpPr>
        <p:spPr bwMode="auto">
          <a:noFill/>
          <a:ln>
            <a:miter lim="800000"/>
            <a:headEnd/>
            <a:tailEnd/>
          </a:ln>
        </p:spPr>
        <p:txBody>
          <a:bodyPr wrap="square" numCol="1" anchorCtr="0" compatLnSpc="1">
            <a:prstTxWarp prst="textNoShape">
              <a:avLst/>
            </a:prstTxWarp>
          </a:bodyPr>
          <a:lstStyle/>
          <a:p>
            <a:fld id="{870D1FB0-5F0E-472A-9EA4-583226D14E50}" type="slidenum">
              <a:rPr lang="en-US" smtClean="0">
                <a:latin typeface="Arial" pitchFamily="34" charset="0"/>
                <a:cs typeface="Arial" pitchFamily="34" charset="0"/>
              </a:rPr>
              <a:pPr/>
              <a:t>4</a:t>
            </a:fld>
            <a:endParaRPr lang="en-US" smtClean="0">
              <a:latin typeface="Arial" pitchFamily="34" charset="0"/>
              <a:cs typeface="Arial" pitchFamily="34" charset="0"/>
            </a:endParaRPr>
          </a:p>
        </p:txBody>
      </p:sp>
      <p:sp>
        <p:nvSpPr>
          <p:cNvPr id="19460" name="Прямоугольник 4"/>
          <p:cNvSpPr>
            <a:spLocks noChangeArrowheads="1"/>
          </p:cNvSpPr>
          <p:nvPr/>
        </p:nvSpPr>
        <p:spPr bwMode="auto">
          <a:xfrm>
            <a:off x="4211638" y="1412875"/>
            <a:ext cx="4752975" cy="4678204"/>
          </a:xfrm>
          <a:prstGeom prst="rect">
            <a:avLst/>
          </a:prstGeom>
          <a:noFill/>
          <a:ln w="9525">
            <a:noFill/>
            <a:miter lim="800000"/>
            <a:headEnd/>
            <a:tailEnd/>
          </a:ln>
        </p:spPr>
        <p:txBody>
          <a:bodyPr wrap="square">
            <a:spAutoFit/>
          </a:bodyPr>
          <a:lstStyle/>
          <a:p>
            <a:pPr algn="just"/>
            <a:r>
              <a:rPr lang="ru-RU" dirty="0">
                <a:solidFill>
                  <a:srgbClr val="000000"/>
                </a:solidFill>
                <a:latin typeface="Calibri" pitchFamily="34" charset="0"/>
                <a:cs typeface="Times New Roman" pitchFamily="18" charset="0"/>
              </a:rPr>
              <a:t>    </a:t>
            </a:r>
            <a:r>
              <a:rPr lang="ru-RU" sz="2000" dirty="0" smtClean="0">
                <a:solidFill>
                  <a:srgbClr val="000000"/>
                </a:solidFill>
                <a:latin typeface="Times New Roman" panose="02020603050405020304" pitchFamily="18" charset="0"/>
                <a:cs typeface="Times New Roman" panose="02020603050405020304" pitchFamily="18" charset="0"/>
              </a:rPr>
              <a:t>               </a:t>
            </a:r>
            <a:r>
              <a:rPr lang="ru-RU" sz="2000" b="1" dirty="0" smtClean="0">
                <a:solidFill>
                  <a:srgbClr val="000000"/>
                </a:solidFill>
                <a:latin typeface="Times New Roman" pitchFamily="18" charset="0"/>
                <a:cs typeface="Times New Roman" pitchFamily="18" charset="0"/>
              </a:rPr>
              <a:t>3.4.</a:t>
            </a:r>
            <a:r>
              <a:rPr lang="ru-RU" sz="2000" b="1" dirty="0" smtClean="0">
                <a:latin typeface="Times New Roman" panose="02020603050405020304" pitchFamily="18" charset="0"/>
                <a:cs typeface="Times New Roman" panose="02020603050405020304" pitchFamily="18" charset="0"/>
              </a:rPr>
              <a:t>Иқтисодиётда </a:t>
            </a:r>
            <a:r>
              <a:rPr lang="ru-RU" sz="2000" b="1" dirty="0" err="1">
                <a:latin typeface="Times New Roman" panose="02020603050405020304" pitchFamily="18" charset="0"/>
                <a:cs typeface="Times New Roman" panose="02020603050405020304" pitchFamily="18" charset="0"/>
              </a:rPr>
              <a:t>давлат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иштирокини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камайтириш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хусусий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мулк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ҳуқуқини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ҳимоя</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устувор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мавқеини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янада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кучайтириш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кичик</a:t>
            </a:r>
            <a:r>
              <a:rPr lang="ru-RU" sz="2000" b="1" dirty="0">
                <a:latin typeface="Times New Roman" panose="02020603050405020304" pitchFamily="18" charset="0"/>
                <a:cs typeface="Times New Roman" panose="02020603050405020304" pitchFamily="18" charset="0"/>
              </a:rPr>
              <a:t> бизнес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хусусий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тадбиркорлик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ривожини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рағбатлантиришга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қаратилган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институционал</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таркибий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ислоҳотларни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давом</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эттириш</a:t>
            </a:r>
            <a:r>
              <a:rPr lang="ru-RU" sz="2000" b="1" dirty="0" smtClean="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a:p>
            <a:pPr algn="just"/>
            <a:r>
              <a:rPr lang="ru-RU" sz="1600" dirty="0" smtClean="0">
                <a:solidFill>
                  <a:srgbClr val="000000"/>
                </a:solidFill>
                <a:latin typeface="Calibri" pitchFamily="34" charset="0"/>
                <a:cs typeface="Times New Roman" pitchFamily="18" charset="0"/>
              </a:rPr>
              <a:t> </a:t>
            </a:r>
            <a:r>
              <a:rPr lang="ru-RU" sz="2000" b="1" dirty="0" smtClean="0">
                <a:latin typeface="Times New Roman" pitchFamily="18" charset="0"/>
                <a:cs typeface="Times New Roman" pitchFamily="18" charset="0"/>
              </a:rPr>
              <a:t>-</a:t>
            </a:r>
            <a:r>
              <a:rPr lang="uz-Cyrl-UZ" sz="2000" b="1" dirty="0" smtClean="0">
                <a:latin typeface="Times New Roman" pitchFamily="18" charset="0"/>
                <a:cs typeface="Times New Roman" pitchFamily="18" charset="0"/>
              </a:rPr>
              <a:t>корпоратив </a:t>
            </a:r>
            <a:r>
              <a:rPr lang="uz-Cyrl-UZ" sz="2000" b="1" dirty="0">
                <a:latin typeface="Times New Roman" pitchFamily="18" charset="0"/>
                <a:cs typeface="Times New Roman" pitchFamily="18" charset="0"/>
              </a:rPr>
              <a:t>бошқарувининг замонавий стандартлар ва усулларни жорий этиш, корхонларни стратегик бошқаришда акциядорларнинг ролини </a:t>
            </a:r>
            <a:r>
              <a:rPr lang="uz-Cyrl-UZ" sz="2000" b="1" dirty="0" smtClean="0">
                <a:latin typeface="Times New Roman" pitchFamily="18" charset="0"/>
                <a:cs typeface="Times New Roman" pitchFamily="18" charset="0"/>
              </a:rPr>
              <a:t>кучайтириш</a:t>
            </a:r>
            <a:r>
              <a:rPr lang="en-US" sz="2000" b="1" dirty="0" smtClean="0">
                <a:latin typeface="Times New Roman" pitchFamily="18" charset="0"/>
                <a:cs typeface="Times New Roman" pitchFamily="18" charset="0"/>
              </a:rPr>
              <a:t>[5]</a:t>
            </a:r>
            <a:r>
              <a:rPr lang="uz-Cyrl-UZ" sz="2000" b="1" dirty="0" smtClean="0">
                <a:latin typeface="Times New Roman" pitchFamily="18" charset="0"/>
                <a:cs typeface="Times New Roman" pitchFamily="18" charset="0"/>
              </a:rPr>
              <a:t>.</a:t>
            </a:r>
            <a:r>
              <a:rPr lang="uz-Cyrl-UZ" dirty="0" smtClean="0"/>
              <a:t> </a:t>
            </a:r>
            <a:r>
              <a:rPr lang="ru-RU" dirty="0"/>
              <a:t/>
            </a:r>
            <a:br>
              <a:rPr lang="ru-RU" dirty="0"/>
            </a:br>
            <a:endParaRPr lang="ru-RU" dirty="0"/>
          </a:p>
        </p:txBody>
      </p:sp>
      <p:pic>
        <p:nvPicPr>
          <p:cNvPr id="19461" name="Picture 2" descr="C:\Users\User\Desktop\4OroFy14768148097462_b.jpg"/>
          <p:cNvPicPr>
            <a:picLocks noChangeAspect="1" noChangeArrowheads="1"/>
          </p:cNvPicPr>
          <p:nvPr/>
        </p:nvPicPr>
        <p:blipFill>
          <a:blip r:embed="rId2" cstate="print"/>
          <a:srcRect/>
          <a:stretch>
            <a:fillRect/>
          </a:stretch>
        </p:blipFill>
        <p:spPr bwMode="auto">
          <a:xfrm>
            <a:off x="0" y="188913"/>
            <a:ext cx="4211638" cy="4319587"/>
          </a:xfrm>
          <a:prstGeom prst="rect">
            <a:avLst/>
          </a:prstGeom>
          <a:noFill/>
          <a:ln w="9525">
            <a:noFill/>
            <a:miter lim="800000"/>
            <a:headEnd/>
            <a:tailEnd/>
          </a:ln>
        </p:spPr>
      </p:pic>
      <p:sp>
        <p:nvSpPr>
          <p:cNvPr id="3" name="Прямоугольник 2"/>
          <p:cNvSpPr/>
          <p:nvPr/>
        </p:nvSpPr>
        <p:spPr>
          <a:xfrm>
            <a:off x="827584" y="6041363"/>
            <a:ext cx="7704856" cy="461665"/>
          </a:xfrm>
          <a:prstGeom prst="rect">
            <a:avLst/>
          </a:prstGeom>
        </p:spPr>
        <p:txBody>
          <a:bodyPr wrap="square">
            <a:spAutoFit/>
          </a:bodyPr>
          <a:lstStyle/>
          <a:p>
            <a:pPr algn="just"/>
            <a:r>
              <a:rPr lang="uz-Cyrl-UZ" sz="1200" b="1" dirty="0">
                <a:latin typeface="Times New Roman" pitchFamily="18" charset="0"/>
                <a:cs typeface="Times New Roman" pitchFamily="18" charset="0"/>
              </a:rPr>
              <a:t>Ўзбекистон Республикаси Президентининг </a:t>
            </a:r>
            <a:r>
              <a:rPr lang="ru-RU" sz="1200" b="1" dirty="0">
                <a:latin typeface="Times New Roman" pitchFamily="18" charset="0"/>
                <a:cs typeface="Times New Roman" pitchFamily="18" charset="0"/>
              </a:rPr>
              <a:t>«</a:t>
            </a:r>
            <a:r>
              <a:rPr lang="uz-Cyrl-UZ" sz="1200" b="1" dirty="0">
                <a:latin typeface="Times New Roman" pitchFamily="18" charset="0"/>
                <a:cs typeface="Times New Roman" pitchFamily="18" charset="0"/>
              </a:rPr>
              <a:t>Ўзбекистон Республикасини янада ривожлантириш бўйича харакатлар стратегияси тўғрисида”ги</a:t>
            </a:r>
            <a:r>
              <a:rPr lang="ru-RU" sz="1200" b="1" cap="all" dirty="0">
                <a:latin typeface="Times New Roman" pitchFamily="18" charset="0"/>
                <a:cs typeface="Times New Roman" pitchFamily="18" charset="0"/>
              </a:rPr>
              <a:t> </a:t>
            </a:r>
            <a:r>
              <a:rPr lang="uz-Cyrl-UZ" sz="1200" b="1" dirty="0">
                <a:latin typeface="Times New Roman" pitchFamily="18" charset="0"/>
                <a:cs typeface="Times New Roman" pitchFamily="18" charset="0"/>
              </a:rPr>
              <a:t>07.02.2017 йилдаги 4947 - сонли</a:t>
            </a:r>
            <a:r>
              <a:rPr lang="ru-RU" sz="1200" b="1" dirty="0">
                <a:latin typeface="Times New Roman" pitchFamily="18" charset="0"/>
                <a:cs typeface="Times New Roman" pitchFamily="18" charset="0"/>
              </a:rPr>
              <a:t> </a:t>
            </a:r>
            <a:r>
              <a:rPr lang="ru-RU" sz="1200" b="1" dirty="0" err="1">
                <a:latin typeface="Times New Roman" pitchFamily="18" charset="0"/>
                <a:cs typeface="Times New Roman" pitchFamily="18" charset="0"/>
              </a:rPr>
              <a:t>Фармони</a:t>
            </a:r>
            <a:r>
              <a:rPr lang="ru-RU" sz="1200" b="1" dirty="0">
                <a:latin typeface="Times New Roman" pitchFamily="18" charset="0"/>
                <a:cs typeface="Times New Roman" pitchFamily="18" charset="0"/>
              </a:rPr>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74638"/>
            <a:ext cx="9793088" cy="654032"/>
          </a:xfrm>
        </p:spPr>
        <p:txBody>
          <a:bodyPr>
            <a:normAutofit fontScale="90000"/>
          </a:bodyPr>
          <a:lstStyle/>
          <a:p>
            <a:pPr algn="ctr"/>
            <a:r>
              <a:rPr lang="ru-RU" sz="2400" b="1" dirty="0" smtClean="0">
                <a:solidFill>
                  <a:schemeClr val="tx1"/>
                </a:solidFill>
                <a:latin typeface="Times New Roman" pitchFamily="18" charset="0"/>
                <a:cs typeface="Times New Roman" pitchFamily="18" charset="0"/>
              </a:rPr>
              <a:t>1.Корпоратив </a:t>
            </a:r>
            <a:r>
              <a:rPr lang="ru-RU" sz="2400" b="1" dirty="0" err="1" smtClean="0">
                <a:solidFill>
                  <a:schemeClr val="tx1"/>
                </a:solidFill>
                <a:latin typeface="Times New Roman" pitchFamily="18" charset="0"/>
                <a:cs typeface="Times New Roman" pitchFamily="18" charset="0"/>
              </a:rPr>
              <a:t>корхоналарнинг</a:t>
            </a: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пайдо</a:t>
            </a:r>
            <a:r>
              <a:rPr lang="ru-RU" sz="2400" b="1" dirty="0" smtClean="0">
                <a:solidFill>
                  <a:schemeClr val="tx1"/>
                </a:solidFill>
                <a:latin typeface="Times New Roman" pitchFamily="18" charset="0"/>
                <a:cs typeface="Times New Roman" pitchFamily="18" charset="0"/>
              </a:rPr>
              <a:t> б</a:t>
            </a:r>
            <a:r>
              <a:rPr lang="uz-Cyrl-UZ" sz="2400" b="1" dirty="0" smtClean="0">
                <a:solidFill>
                  <a:schemeClr val="tx1"/>
                </a:solidFill>
                <a:latin typeface="Times New Roman" pitchFamily="18" charset="0"/>
                <a:cs typeface="Times New Roman" pitchFamily="18" charset="0"/>
              </a:rPr>
              <a:t>ў</a:t>
            </a:r>
            <a:r>
              <a:rPr lang="ru-RU" sz="2400" b="1" dirty="0" err="1" smtClean="0">
                <a:solidFill>
                  <a:schemeClr val="tx1"/>
                </a:solidFill>
                <a:latin typeface="Times New Roman" pitchFamily="18" charset="0"/>
                <a:cs typeface="Times New Roman" pitchFamily="18" charset="0"/>
              </a:rPr>
              <a:t>лиш</a:t>
            </a:r>
            <a:r>
              <a:rPr lang="ru-RU" sz="2400" b="1" dirty="0" smtClean="0">
                <a:solidFill>
                  <a:schemeClr val="tx1"/>
                </a:solidFill>
                <a:latin typeface="Times New Roman" pitchFamily="18" charset="0"/>
                <a:cs typeface="Times New Roman" pitchFamily="18" charset="0"/>
              </a:rPr>
              <a:t/>
            </a:r>
            <a:br>
              <a:rPr lang="ru-RU" sz="2400" b="1" dirty="0" smtClean="0">
                <a:solidFill>
                  <a:schemeClr val="tx1"/>
                </a:solidFill>
                <a:latin typeface="Times New Roman" pitchFamily="18" charset="0"/>
                <a:cs typeface="Times New Roman" pitchFamily="18" charset="0"/>
              </a:rPr>
            </a:br>
            <a:r>
              <a:rPr lang="ru-RU" sz="2400" b="1" dirty="0" smtClean="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тарихи</a:t>
            </a:r>
            <a:r>
              <a:rPr lang="en-US" sz="2400" b="1" dirty="0" smtClean="0">
                <a:solidFill>
                  <a:schemeClr val="tx1"/>
                </a:solidFill>
                <a:latin typeface="Times New Roman" pitchFamily="18" charset="0"/>
                <a:cs typeface="Times New Roman" pitchFamily="18" charset="0"/>
              </a:rPr>
              <a:t>[</a:t>
            </a:r>
            <a:r>
              <a:rPr lang="ru-RU" sz="2400" b="1" dirty="0" smtClean="0">
                <a:solidFill>
                  <a:schemeClr val="tx1"/>
                </a:solidFill>
                <a:latin typeface="Times New Roman" pitchFamily="18" charset="0"/>
                <a:cs typeface="Times New Roman" pitchFamily="18" charset="0"/>
              </a:rPr>
              <a:t>7</a:t>
            </a:r>
            <a:r>
              <a:rPr lang="uz-Cyrl-UZ" sz="2400" b="1" dirty="0" smtClean="0">
                <a:solidFill>
                  <a:schemeClr val="tx1"/>
                </a:solidFill>
                <a:latin typeface="Times New Roman" pitchFamily="18" charset="0"/>
                <a:cs typeface="Times New Roman" pitchFamily="18" charset="0"/>
              </a:rPr>
              <a:t>,</a:t>
            </a:r>
            <a:r>
              <a:rPr lang="ru-RU" sz="2400" b="1" dirty="0" smtClean="0">
                <a:solidFill>
                  <a:schemeClr val="tx1"/>
                </a:solidFill>
                <a:latin typeface="Times New Roman" pitchFamily="18" charset="0"/>
                <a:cs typeface="Times New Roman" pitchFamily="18" charset="0"/>
              </a:rPr>
              <a:t>8,9,10</a:t>
            </a:r>
            <a:r>
              <a:rPr lang="en-US" sz="2400" b="1" dirty="0" smtClean="0">
                <a:solidFill>
                  <a:schemeClr val="tx1"/>
                </a:solidFill>
                <a:latin typeface="Times New Roman" pitchFamily="18" charset="0"/>
                <a:cs typeface="Times New Roman" pitchFamily="18" charset="0"/>
              </a:rPr>
              <a:t>]</a:t>
            </a:r>
            <a:r>
              <a:rPr lang="ru-RU" sz="2400" b="1" dirty="0" smtClean="0">
                <a:solidFill>
                  <a:schemeClr val="tx1"/>
                </a:solidFill>
                <a:latin typeface="Times New Roman" pitchFamily="18" charset="0"/>
                <a:cs typeface="Times New Roman" pitchFamily="18" charset="0"/>
              </a:rPr>
              <a:t>:</a:t>
            </a:r>
            <a:br>
              <a:rPr lang="ru-RU" sz="2400" b="1" dirty="0" smtClean="0">
                <a:solidFill>
                  <a:schemeClr val="tx1"/>
                </a:solidFill>
                <a:latin typeface="Times New Roman" pitchFamily="18" charset="0"/>
                <a:cs typeface="Times New Roman" pitchFamily="18" charset="0"/>
              </a:rPr>
            </a:br>
            <a:endParaRPr lang="ru-RU" sz="2400" dirty="0">
              <a:solidFill>
                <a:schemeClr val="tx1"/>
              </a:solidFill>
            </a:endParaRPr>
          </a:p>
        </p:txBody>
      </p:sp>
      <p:sp>
        <p:nvSpPr>
          <p:cNvPr id="3" name="Содержимое 2"/>
          <p:cNvSpPr>
            <a:spLocks noGrp="1"/>
          </p:cNvSpPr>
          <p:nvPr>
            <p:ph idx="1"/>
          </p:nvPr>
        </p:nvSpPr>
        <p:spPr>
          <a:xfrm>
            <a:off x="457200" y="1196752"/>
            <a:ext cx="8229600" cy="5947024"/>
          </a:xfrm>
        </p:spPr>
        <p:txBody>
          <a:bodyPr>
            <a:noAutofit/>
          </a:bodyPr>
          <a:lstStyle/>
          <a:p>
            <a:pPr algn="just"/>
            <a:r>
              <a:rPr lang="ru-RU" sz="2000" b="1" dirty="0" smtClean="0">
                <a:latin typeface="Times New Roman" pitchFamily="18" charset="0"/>
                <a:cs typeface="Times New Roman" pitchFamily="18" charset="0"/>
              </a:rPr>
              <a:t>1.155</a:t>
            </a:r>
            <a:r>
              <a:rPr lang="en-US" sz="2000" b="1" dirty="0" smtClean="0">
                <a:latin typeface="Times New Roman" pitchFamily="18" charset="0"/>
                <a:cs typeface="Times New Roman" pitchFamily="18" charset="0"/>
              </a:rPr>
              <a:t>5</a:t>
            </a:r>
            <a:r>
              <a:rPr lang="ru-RU" sz="2000"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йилда</a:t>
            </a:r>
            <a:r>
              <a:rPr lang="ru-RU" b="1" dirty="0" smtClean="0">
                <a:latin typeface="Times New Roman" pitchFamily="18" charset="0"/>
                <a:cs typeface="Times New Roman" pitchFamily="18" charset="0"/>
              </a:rPr>
              <a:t> «Москва </a:t>
            </a:r>
            <a:r>
              <a:rPr lang="ru-RU" b="1" dirty="0" err="1" smtClean="0">
                <a:latin typeface="Times New Roman" pitchFamily="18" charset="0"/>
                <a:cs typeface="Times New Roman" pitchFamily="18" charset="0"/>
              </a:rPr>
              <a:t>савдо</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компанияси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деб</a:t>
            </a:r>
            <a:r>
              <a:rPr lang="ru-RU" b="1" dirty="0" smtClean="0">
                <a:latin typeface="Times New Roman" pitchFamily="18" charset="0"/>
                <a:cs typeface="Times New Roman" pitchFamily="18" charset="0"/>
              </a:rPr>
              <a:t> ном </a:t>
            </a:r>
            <a:r>
              <a:rPr lang="ru-RU" b="1" dirty="0" err="1" smtClean="0">
                <a:latin typeface="Times New Roman" pitchFamily="18" charset="0"/>
                <a:cs typeface="Times New Roman" pitchFamily="18" charset="0"/>
              </a:rPr>
              <a:t>олган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Англиянинг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акциядордик</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компанияси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ташкил</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этилган</a:t>
            </a:r>
            <a:r>
              <a:rPr lang="ru-RU" b="1" dirty="0" smtClean="0">
                <a:latin typeface="Times New Roman" pitchFamily="18" charset="0"/>
                <a:cs typeface="Times New Roman" pitchFamily="18" charset="0"/>
              </a:rPr>
              <a:t>.</a:t>
            </a:r>
          </a:p>
          <a:p>
            <a:pPr lvl="0" algn="just"/>
            <a:r>
              <a:rPr lang="uz-Cyrl-UZ" b="1" dirty="0" smtClean="0">
                <a:latin typeface="Times New Roman" pitchFamily="18" charset="0"/>
                <a:cs typeface="Times New Roman" pitchFamily="18" charset="0"/>
              </a:rPr>
              <a:t>2.</a:t>
            </a:r>
            <a:r>
              <a:rPr lang="ru-RU" b="1" dirty="0">
                <a:solidFill>
                  <a:schemeClr val="tx1"/>
                </a:solidFill>
                <a:latin typeface="Times New Roman" pitchFamily="18" charset="0"/>
                <a:cs typeface="Times New Roman" pitchFamily="18" charset="0"/>
              </a:rPr>
              <a:t> 2.1600 </a:t>
            </a:r>
            <a:r>
              <a:rPr lang="ru-RU" b="1" dirty="0" err="1">
                <a:solidFill>
                  <a:schemeClr val="tx1"/>
                </a:solidFill>
                <a:latin typeface="Times New Roman" pitchFamily="18" charset="0"/>
                <a:cs typeface="Times New Roman" pitchFamily="18" charset="0"/>
              </a:rPr>
              <a:t>йилда</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Англиянинг</a:t>
            </a:r>
            <a:r>
              <a:rPr lang="ru-RU" b="1" dirty="0">
                <a:solidFill>
                  <a:schemeClr val="tx1"/>
                </a:solidFill>
                <a:latin typeface="Times New Roman" pitchFamily="18" charset="0"/>
                <a:cs typeface="Times New Roman" pitchFamily="18" charset="0"/>
              </a:rPr>
              <a:t> Ост-Индия </a:t>
            </a:r>
            <a:r>
              <a:rPr lang="ru-RU" b="1" dirty="0" err="1">
                <a:solidFill>
                  <a:schemeClr val="tx1"/>
                </a:solidFill>
                <a:latin typeface="Times New Roman" pitchFamily="18" charset="0"/>
                <a:cs typeface="Times New Roman" pitchFamily="18" charset="0"/>
              </a:rPr>
              <a:t>савдо</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компанияси</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ташкил</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этилган</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унда</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мулкдорларнинг</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умумий</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йиғилишида</a:t>
            </a:r>
            <a:r>
              <a:rPr lang="ru-RU" b="1" dirty="0">
                <a:solidFill>
                  <a:schemeClr val="tx1"/>
                </a:solidFill>
                <a:latin typeface="Times New Roman" pitchFamily="18" charset="0"/>
                <a:cs typeface="Times New Roman" pitchFamily="18" charset="0"/>
              </a:rPr>
              <a:t> 24 </a:t>
            </a:r>
            <a:r>
              <a:rPr lang="ru-RU" b="1" dirty="0" err="1">
                <a:solidFill>
                  <a:schemeClr val="tx1"/>
                </a:solidFill>
                <a:latin typeface="Times New Roman" pitchFamily="18" charset="0"/>
                <a:cs typeface="Times New Roman" pitchFamily="18" charset="0"/>
              </a:rPr>
              <a:t>кишидан</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иборат</a:t>
            </a:r>
            <a:r>
              <a:rPr lang="ru-RU" b="1" dirty="0">
                <a:solidFill>
                  <a:schemeClr val="tx1"/>
                </a:solidFill>
                <a:latin typeface="Times New Roman" pitchFamily="18" charset="0"/>
                <a:cs typeface="Times New Roman" pitchFamily="18" charset="0"/>
              </a:rPr>
              <a:t> 10 та </a:t>
            </a:r>
            <a:r>
              <a:rPr lang="ru-RU" b="1" dirty="0" err="1">
                <a:solidFill>
                  <a:schemeClr val="tx1"/>
                </a:solidFill>
                <a:latin typeface="Times New Roman" pitchFamily="18" charset="0"/>
                <a:cs typeface="Times New Roman" pitchFamily="18" charset="0"/>
              </a:rPr>
              <a:t>комитетдан</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ташкил</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топган</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директорлар</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йиғилиши</a:t>
            </a:r>
            <a:r>
              <a:rPr lang="ru-RU" b="1" dirty="0">
                <a:solidFill>
                  <a:schemeClr val="tx1"/>
                </a:solidFill>
                <a:latin typeface="Times New Roman" pitchFamily="18" charset="0"/>
                <a:cs typeface="Times New Roman" pitchFamily="18" charset="0"/>
              </a:rPr>
              <a:t> </a:t>
            </a:r>
            <a:r>
              <a:rPr lang="ru-RU" b="1" dirty="0" err="1">
                <a:solidFill>
                  <a:schemeClr val="tx1"/>
                </a:solidFill>
                <a:latin typeface="Times New Roman" pitchFamily="18" charset="0"/>
                <a:cs typeface="Times New Roman" pitchFamily="18" charset="0"/>
              </a:rPr>
              <a:t>шакллантирилган</a:t>
            </a:r>
            <a:r>
              <a:rPr lang="ru-RU" b="1" dirty="0">
                <a:solidFill>
                  <a:schemeClr val="tx1"/>
                </a:solidFill>
                <a:latin typeface="Times New Roman" pitchFamily="18" charset="0"/>
                <a:cs typeface="Times New Roman" pitchFamily="18" charset="0"/>
              </a:rPr>
              <a:t>. </a:t>
            </a:r>
            <a:endParaRPr lang="ru-RU" b="1" dirty="0" smtClean="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3.1602 </a:t>
            </a:r>
            <a:r>
              <a:rPr lang="ru-RU" b="1" dirty="0" err="1" smtClean="0">
                <a:latin typeface="Times New Roman" pitchFamily="18" charset="0"/>
                <a:cs typeface="Times New Roman" pitchFamily="18" charset="0"/>
              </a:rPr>
              <a:t>йили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Голландиянинг</a:t>
            </a:r>
            <a:r>
              <a:rPr lang="ru-RU" b="1" dirty="0" smtClean="0">
                <a:latin typeface="Times New Roman" pitchFamily="18" charset="0"/>
                <a:cs typeface="Times New Roman" pitchFamily="18" charset="0"/>
              </a:rPr>
              <a:t> Вест-Индия </a:t>
            </a:r>
            <a:r>
              <a:rPr lang="ru-RU" b="1" dirty="0" err="1" smtClean="0">
                <a:latin typeface="Times New Roman" pitchFamily="18" charset="0"/>
                <a:cs typeface="Times New Roman" pitchFamily="18" charset="0"/>
              </a:rPr>
              <a:t>савдо</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компанияси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ташкил</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этилган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Биринчи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маратоба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мулкдорларниинг</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ўз</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мулки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устидан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назорат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қилишнинг  четланиш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жараёни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содир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бўлган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Бу</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четланиш</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Нидерландия</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давлатининг</a:t>
            </a:r>
            <a:r>
              <a:rPr lang="ru-RU" b="1" dirty="0" smtClean="0">
                <a:latin typeface="Times New Roman" pitchFamily="18" charset="0"/>
                <a:cs typeface="Times New Roman" pitchFamily="18" charset="0"/>
              </a:rPr>
              <a:t> 6та </a:t>
            </a:r>
            <a:r>
              <a:rPr lang="ru-RU" b="1" dirty="0" err="1" smtClean="0">
                <a:latin typeface="Times New Roman" pitchFamily="18" charset="0"/>
                <a:cs typeface="Times New Roman" pitchFamily="18" charset="0"/>
              </a:rPr>
              <a:t>штатидан</a:t>
            </a:r>
            <a:r>
              <a:rPr lang="ru-RU" b="1" dirty="0" smtClean="0">
                <a:latin typeface="Times New Roman" pitchFamily="18" charset="0"/>
                <a:cs typeface="Times New Roman" pitchFamily="18" charset="0"/>
              </a:rPr>
              <a:t> 17 </a:t>
            </a:r>
            <a:r>
              <a:rPr lang="ru-RU" b="1" dirty="0" err="1" smtClean="0">
                <a:latin typeface="Times New Roman" pitchFamily="18" charset="0"/>
                <a:cs typeface="Times New Roman" pitchFamily="18" charset="0"/>
              </a:rPr>
              <a:t>кишидан</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иборат</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директорлар</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кенгашини</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тузилишига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олиб</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келган</a:t>
            </a:r>
            <a:r>
              <a:rPr lang="ru-RU" b="1" dirty="0" smtClean="0">
                <a:latin typeface="Times New Roman" pitchFamily="18" charset="0"/>
                <a:cs typeface="Times New Roman" pitchFamily="18" charset="0"/>
              </a:rPr>
              <a:t>.</a:t>
            </a:r>
          </a:p>
          <a:p>
            <a:pPr algn="just" eaLnBrk="0" hangingPunct="0"/>
            <a:r>
              <a:rPr lang="uz-Cyrl-UZ" b="1" dirty="0" smtClean="0">
                <a:latin typeface="Times New Roman" pitchFamily="18" charset="0"/>
                <a:cs typeface="Times New Roman" pitchFamily="18" charset="0"/>
              </a:rPr>
              <a:t>4. Банк –молия тизими тарихида  XV асрда ташкил этилган Генуя банки биринчи акциядорлик жамияти ҳисобланиб келинади. </a:t>
            </a:r>
          </a:p>
          <a:p>
            <a:pPr algn="just" eaLnBrk="0" hangingPunct="0"/>
            <a:r>
              <a:rPr lang="ru-RU" b="1" dirty="0" smtClean="0">
                <a:latin typeface="Times New Roman" panose="02020603050405020304" pitchFamily="18" charset="0"/>
                <a:cs typeface="Times New Roman" panose="02020603050405020304" pitchFamily="18" charset="0"/>
              </a:rPr>
              <a:t> 5.1817-Основана </a:t>
            </a:r>
            <a:r>
              <a:rPr lang="ru-RU" b="1" dirty="0">
                <a:latin typeface="Times New Roman" panose="02020603050405020304" pitchFamily="18" charset="0"/>
                <a:cs typeface="Times New Roman" panose="02020603050405020304" pitchFamily="18" charset="0"/>
              </a:rPr>
              <a:t>Нью-Йоркская фондовая </a:t>
            </a:r>
            <a:r>
              <a:rPr lang="ru-RU" b="1" dirty="0" smtClean="0">
                <a:latin typeface="Times New Roman" panose="02020603050405020304" pitchFamily="18" charset="0"/>
                <a:cs typeface="Times New Roman" panose="02020603050405020304" pitchFamily="18" charset="0"/>
              </a:rPr>
              <a:t>биржа                          </a:t>
            </a:r>
          </a:p>
          <a:p>
            <a:pPr algn="just" eaLnBrk="0" hangingPunct="0"/>
            <a:r>
              <a:rPr lang="ru-RU" b="1" dirty="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6.1903 </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Ford</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Motor</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Company</a:t>
            </a:r>
            <a:r>
              <a:rPr lang="ru-RU" b="1" dirty="0" smtClean="0">
                <a:latin typeface="Times New Roman" panose="02020603050405020304" pitchFamily="18" charset="0"/>
                <a:cs typeface="Times New Roman" panose="02020603050405020304" pitchFamily="18" charset="0"/>
              </a:rPr>
              <a:t> 12 </a:t>
            </a:r>
            <a:r>
              <a:rPr lang="ru-RU" b="1" dirty="0">
                <a:latin typeface="Times New Roman" panose="02020603050405020304" pitchFamily="18" charset="0"/>
                <a:cs typeface="Times New Roman" panose="02020603050405020304" pitchFamily="18" charset="0"/>
              </a:rPr>
              <a:t>инвесторов вложили 28 </a:t>
            </a:r>
            <a:r>
              <a:rPr lang="ru-RU" b="1" dirty="0" err="1">
                <a:latin typeface="Times New Roman" panose="02020603050405020304" pitchFamily="18" charset="0"/>
                <a:cs typeface="Times New Roman" panose="02020603050405020304" pitchFamily="18" charset="0"/>
              </a:rPr>
              <a:t>тыс</a:t>
            </a:r>
            <a:r>
              <a:rPr lang="ru-RU" b="1" dirty="0">
                <a:latin typeface="Times New Roman" panose="02020603050405020304" pitchFamily="18" charset="0"/>
                <a:cs typeface="Times New Roman" panose="02020603050405020304" pitchFamily="18" charset="0"/>
              </a:rPr>
              <a:t> долл. К 1920 </a:t>
            </a:r>
            <a:r>
              <a:rPr lang="ru-RU" b="1" dirty="0" smtClean="0">
                <a:latin typeface="Times New Roman" panose="02020603050405020304" pitchFamily="18" charset="0"/>
                <a:cs typeface="Times New Roman" panose="02020603050405020304" pitchFamily="18" charset="0"/>
              </a:rPr>
              <a:t>году рыночная </a:t>
            </a:r>
            <a:r>
              <a:rPr lang="ru-RU" b="1" dirty="0">
                <a:latin typeface="Times New Roman" panose="02020603050405020304" pitchFamily="18" charset="0"/>
                <a:cs typeface="Times New Roman" panose="02020603050405020304" pitchFamily="18" charset="0"/>
              </a:rPr>
              <a:t>стоимость компании </a:t>
            </a:r>
            <a:r>
              <a:rPr lang="ru-RU" b="1" dirty="0" err="1" smtClean="0">
                <a:latin typeface="Times New Roman" panose="02020603050405020304" pitchFamily="18" charset="0"/>
                <a:cs typeface="Times New Roman" panose="02020603050405020304" pitchFamily="18" charset="0"/>
              </a:rPr>
              <a:t>сотавила</a:t>
            </a:r>
            <a:r>
              <a:rPr lang="ru-RU" b="1" dirty="0" smtClean="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a:t>
            </a:r>
            <a:r>
              <a:rPr lang="ru-RU" b="1" dirty="0" smtClean="0">
                <a:latin typeface="Times New Roman" panose="02020603050405020304" pitchFamily="18" charset="0"/>
                <a:cs typeface="Times New Roman" panose="02020603050405020304" pitchFamily="18" charset="0"/>
              </a:rPr>
              <a:t>220 млн.</a:t>
            </a:r>
            <a:endParaRPr lang="en-US" b="1" dirty="0" smtClean="0">
              <a:latin typeface="Times New Roman" pitchFamily="18" charset="0"/>
              <a:cs typeface="Times New Roman" pitchFamily="18" charset="0"/>
            </a:endParaRPr>
          </a:p>
          <a:p>
            <a:pPr algn="just"/>
            <a:r>
              <a:rPr lang="ru-RU" b="1" dirty="0" smtClean="0">
                <a:latin typeface="Times New Roman" pitchFamily="18" charset="0"/>
                <a:cs typeface="Times New Roman" pitchFamily="18" charset="0"/>
              </a:rPr>
              <a:t> </a:t>
            </a:r>
            <a:r>
              <a:rPr lang="ru-RU" sz="2200" dirty="0" smtClean="0">
                <a:latin typeface="Times New Roman" pitchFamily="18" charset="0"/>
                <a:cs typeface="Times New Roman" pitchFamily="18" charset="0"/>
              </a:rPr>
              <a:t/>
            </a:r>
            <a:br>
              <a:rPr lang="ru-RU" sz="2200" dirty="0" smtClean="0">
                <a:latin typeface="Times New Roman" pitchFamily="18" charset="0"/>
                <a:cs typeface="Times New Roman" pitchFamily="18" charset="0"/>
              </a:rPr>
            </a:br>
            <a:endParaRPr lang="ru-RU" sz="2200" dirty="0" smtClean="0">
              <a:latin typeface="Times New Roman" pitchFamily="18" charset="0"/>
              <a:cs typeface="Times New Roman" pitchFamily="18" charset="0"/>
            </a:endParaRPr>
          </a:p>
          <a:p>
            <a:endParaRPr lang="ru-RU" sz="22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500042"/>
            <a:ext cx="7859216" cy="5824558"/>
          </a:xfrm>
        </p:spPr>
        <p:txBody>
          <a:bodyPr>
            <a:normAutofit fontScale="77500" lnSpcReduction="20000"/>
          </a:bodyPr>
          <a:lstStyle/>
          <a:p>
            <a:pPr algn="just">
              <a:buNone/>
            </a:pPr>
            <a:r>
              <a:rPr lang="ru-RU" sz="2800" dirty="0" smtClean="0">
                <a:latin typeface="Times New Roman" pitchFamily="18" charset="0"/>
                <a:cs typeface="Times New Roman" pitchFamily="18" charset="0"/>
              </a:rPr>
              <a:t>            </a:t>
            </a:r>
          </a:p>
          <a:p>
            <a:pPr algn="just">
              <a:buNone/>
            </a:pPr>
            <a:endParaRPr lang="ru-RU" sz="2800" b="1" dirty="0" smtClean="0">
              <a:latin typeface="Times New Roman" pitchFamily="18" charset="0"/>
              <a:cs typeface="Times New Roman" pitchFamily="18" charset="0"/>
            </a:endParaRPr>
          </a:p>
          <a:p>
            <a:pPr algn="just">
              <a:buNone/>
            </a:pPr>
            <a:r>
              <a:rPr lang="ru-RU" sz="2800" b="1" dirty="0" smtClean="0">
                <a:latin typeface="Times New Roman" pitchFamily="18" charset="0"/>
                <a:cs typeface="Times New Roman" pitchFamily="18" charset="0"/>
              </a:rPr>
              <a:t>               1776 </a:t>
            </a:r>
            <a:r>
              <a:rPr lang="ru-RU" sz="2800" b="1" dirty="0" err="1" smtClean="0">
                <a:latin typeface="Times New Roman" pitchFamily="18" charset="0"/>
                <a:cs typeface="Times New Roman" pitchFamily="18" charset="0"/>
              </a:rPr>
              <a:t>йили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Буюк</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Биританиялик</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иқтисодчи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олим</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А.Смит</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томонидан</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нашр</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қилинган</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Халқ</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бойлигининг</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сабаблари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табиатини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ўрганиш</a:t>
            </a:r>
            <a:r>
              <a:rPr lang="ru-RU" sz="2800" b="1" dirty="0" smtClean="0">
                <a:latin typeface="Times New Roman" pitchFamily="18" charset="0"/>
                <a:cs typeface="Times New Roman" pitchFamily="18" charset="0"/>
              </a:rPr>
              <a:t>» (</a:t>
            </a:r>
            <a:r>
              <a:rPr lang="ru-RU" sz="2800" b="1" dirty="0" smtClean="0">
                <a:solidFill>
                  <a:schemeClr val="accent2"/>
                </a:solidFill>
                <a:latin typeface="Times New Roman" pitchFamily="18" charset="0"/>
                <a:cs typeface="Times New Roman" pitchFamily="18" charset="0"/>
              </a:rPr>
              <a:t>Исследование о природе и причинах богатства народов) </a:t>
            </a:r>
            <a:r>
              <a:rPr lang="ru-RU" sz="2800" b="1" dirty="0" err="1">
                <a:latin typeface="Times New Roman" pitchFamily="18" charset="0"/>
                <a:cs typeface="Times New Roman" pitchFamily="18" charset="0"/>
              </a:rPr>
              <a:t>номли</a:t>
            </a:r>
            <a:r>
              <a:rPr lang="ru-RU" sz="2800" b="1" dirty="0">
                <a:latin typeface="Times New Roman" pitchFamily="18" charset="0"/>
                <a:cs typeface="Times New Roman" pitchFamily="18" charset="0"/>
              </a:rPr>
              <a:t> </a:t>
            </a:r>
            <a:r>
              <a:rPr lang="ru-RU" sz="2800" b="1" dirty="0" smtClean="0">
                <a:latin typeface="Times New Roman" pitchFamily="18" charset="0"/>
                <a:cs typeface="Times New Roman" pitchFamily="18" charset="0"/>
              </a:rPr>
              <a:t>(</a:t>
            </a:r>
            <a:r>
              <a:rPr lang="ru-RU" sz="2800" b="1" dirty="0" err="1" smtClean="0">
                <a:latin typeface="Times New Roman" pitchFamily="18" charset="0"/>
                <a:cs typeface="Times New Roman" pitchFamily="18" charset="0"/>
              </a:rPr>
              <a:t>илмий</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асарида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китобида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менежерлар</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фаолияти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устидан</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назорат</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тизимининг</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суст</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ҳолатда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эканлиги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тўғрисда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огоҳлантиради</a:t>
            </a:r>
            <a:r>
              <a:rPr lang="ru-RU" sz="2800" b="1" dirty="0" smtClean="0">
                <a:latin typeface="Times New Roman" pitchFamily="18" charset="0"/>
                <a:cs typeface="Times New Roman" pitchFamily="18" charset="0"/>
              </a:rPr>
              <a:t>.</a:t>
            </a:r>
          </a:p>
          <a:p>
            <a:pPr algn="just">
              <a:buNone/>
            </a:pPr>
            <a:r>
              <a:rPr lang="ru-RU" sz="2800" b="1" dirty="0">
                <a:latin typeface="Times New Roman" pitchFamily="18" charset="0"/>
                <a:cs typeface="Times New Roman" pitchFamily="18" charset="0"/>
              </a:rPr>
              <a:t> </a:t>
            </a:r>
            <a:r>
              <a:rPr lang="ru-RU" sz="2800" b="1" dirty="0" smtClean="0">
                <a:latin typeface="Times New Roman" pitchFamily="18" charset="0"/>
                <a:cs typeface="Times New Roman" pitchFamily="18" charset="0"/>
              </a:rPr>
              <a:t>             Бунда </a:t>
            </a:r>
            <a:r>
              <a:rPr lang="ru-RU" sz="2800" b="1" dirty="0" err="1" smtClean="0">
                <a:latin typeface="Times New Roman" pitchFamily="18" charset="0"/>
                <a:cs typeface="Times New Roman" pitchFamily="18" charset="0"/>
              </a:rPr>
              <a:t>корпоратив</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бошқарув</a:t>
            </a:r>
            <a:r>
              <a:rPr lang="ru-RU" sz="2800" b="1" dirty="0" smtClean="0">
                <a:latin typeface="Times New Roman" pitchFamily="18" charset="0"/>
                <a:cs typeface="Times New Roman" pitchFamily="18" charset="0"/>
              </a:rPr>
              <a:t> - </a:t>
            </a:r>
            <a:r>
              <a:rPr lang="ru-RU" sz="2800" b="1" dirty="0" err="1" smtClean="0">
                <a:latin typeface="Times New Roman" pitchFamily="18" charset="0"/>
                <a:cs typeface="Times New Roman" pitchFamily="18" charset="0"/>
              </a:rPr>
              <a:t>юқори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бошқарув</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органларининг</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акциядорлик</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жамиятлари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фаолиятини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бошқариш</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ва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назорат</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қилиш</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тизмини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характерлайди</a:t>
            </a:r>
            <a:r>
              <a:rPr lang="ru-RU" sz="2800" b="1" dirty="0" smtClean="0">
                <a:latin typeface="Times New Roman" pitchFamily="18" charset="0"/>
                <a:cs typeface="Times New Roman" pitchFamily="18" charset="0"/>
              </a:rPr>
              <a:t>. </a:t>
            </a:r>
          </a:p>
          <a:p>
            <a:pPr algn="just">
              <a:buNone/>
            </a:pPr>
            <a:r>
              <a:rPr lang="ru-RU" sz="2800" b="1" dirty="0">
                <a:solidFill>
                  <a:schemeClr val="tx1"/>
                </a:solidFill>
                <a:latin typeface="Times New Roman" pitchFamily="18" charset="0"/>
                <a:cs typeface="Times New Roman" pitchFamily="18" charset="0"/>
              </a:rPr>
              <a:t> </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Иқтисодчи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олимлардан</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А.Берли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ва</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Г.Минза</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томнидан</a:t>
            </a:r>
            <a:r>
              <a:rPr lang="ru-RU" sz="2800" b="1" dirty="0" smtClean="0">
                <a:solidFill>
                  <a:schemeClr val="tx1"/>
                </a:solidFill>
                <a:latin typeface="Times New Roman" pitchFamily="18" charset="0"/>
                <a:cs typeface="Times New Roman" pitchFamily="18" charset="0"/>
              </a:rPr>
              <a:t> 1932 </a:t>
            </a:r>
            <a:r>
              <a:rPr lang="ru-RU" sz="2800" b="1" dirty="0" err="1" smtClean="0">
                <a:solidFill>
                  <a:schemeClr val="tx1"/>
                </a:solidFill>
                <a:latin typeface="Times New Roman" pitchFamily="18" charset="0"/>
                <a:cs typeface="Times New Roman" pitchFamily="18" charset="0"/>
              </a:rPr>
              <a:t>йили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биринчилардан</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бўлиб</a:t>
            </a:r>
            <a:r>
              <a:rPr lang="ru-RU" sz="2800" b="1" dirty="0" smtClean="0">
                <a:solidFill>
                  <a:schemeClr val="tx1"/>
                </a:solidFill>
                <a:latin typeface="Times New Roman" pitchFamily="18" charset="0"/>
                <a:cs typeface="Times New Roman" pitchFamily="18" charset="0"/>
              </a:rPr>
              <a:t>, </a:t>
            </a:r>
            <a:r>
              <a:rPr lang="ru-RU" sz="2800" b="1" dirty="0" smtClean="0">
                <a:solidFill>
                  <a:srgbClr val="00B0F0"/>
                </a:solidFill>
                <a:latin typeface="Times New Roman" pitchFamily="18" charset="0"/>
                <a:cs typeface="Times New Roman" pitchFamily="18" charset="0"/>
              </a:rPr>
              <a:t>«</a:t>
            </a:r>
            <a:r>
              <a:rPr lang="ru-RU" sz="2800" b="1" dirty="0" err="1" smtClean="0">
                <a:solidFill>
                  <a:srgbClr val="00B0F0"/>
                </a:solidFill>
                <a:latin typeface="Times New Roman" pitchFamily="18" charset="0"/>
                <a:cs typeface="Times New Roman" pitchFamily="18" charset="0"/>
              </a:rPr>
              <a:t>Замонавий</a:t>
            </a:r>
            <a:r>
              <a:rPr lang="ru-RU" sz="2800" b="1" dirty="0" smtClean="0">
                <a:solidFill>
                  <a:srgbClr val="00B0F0"/>
                </a:solidFill>
                <a:latin typeface="Times New Roman" pitchFamily="18" charset="0"/>
                <a:cs typeface="Times New Roman" pitchFamily="18" charset="0"/>
              </a:rPr>
              <a:t> корпорация </a:t>
            </a:r>
            <a:r>
              <a:rPr lang="ru-RU" sz="2800" b="1" dirty="0" err="1" smtClean="0">
                <a:solidFill>
                  <a:srgbClr val="00B0F0"/>
                </a:solidFill>
                <a:latin typeface="Times New Roman" pitchFamily="18" charset="0"/>
                <a:cs typeface="Times New Roman" pitchFamily="18" charset="0"/>
              </a:rPr>
              <a:t>ва</a:t>
            </a:r>
            <a:r>
              <a:rPr lang="ru-RU" sz="2800" b="1" dirty="0" smtClean="0">
                <a:solidFill>
                  <a:srgbClr val="00B0F0"/>
                </a:solidFill>
                <a:latin typeface="Times New Roman" pitchFamily="18" charset="0"/>
                <a:cs typeface="Times New Roman" pitchFamily="18" charset="0"/>
              </a:rPr>
              <a:t> </a:t>
            </a:r>
            <a:r>
              <a:rPr lang="ru-RU" sz="2800" b="1" dirty="0" err="1" smtClean="0">
                <a:solidFill>
                  <a:srgbClr val="00B0F0"/>
                </a:solidFill>
                <a:latin typeface="Times New Roman" pitchFamily="18" charset="0"/>
                <a:cs typeface="Times New Roman" pitchFamily="18" charset="0"/>
              </a:rPr>
              <a:t>хусусий</a:t>
            </a:r>
            <a:r>
              <a:rPr lang="ru-RU" sz="2800" b="1" dirty="0" smtClean="0">
                <a:solidFill>
                  <a:srgbClr val="00B0F0"/>
                </a:solidFill>
                <a:latin typeface="Times New Roman" pitchFamily="18" charset="0"/>
                <a:cs typeface="Times New Roman" pitchFamily="18" charset="0"/>
              </a:rPr>
              <a:t> </a:t>
            </a:r>
            <a:r>
              <a:rPr lang="ru-RU" sz="2800" b="1" dirty="0" err="1" smtClean="0">
                <a:solidFill>
                  <a:srgbClr val="00B0F0"/>
                </a:solidFill>
                <a:latin typeface="Times New Roman" pitchFamily="18" charset="0"/>
                <a:cs typeface="Times New Roman" pitchFamily="18" charset="0"/>
              </a:rPr>
              <a:t>мулк</a:t>
            </a:r>
            <a:r>
              <a:rPr lang="ru-RU" sz="2800" b="1" dirty="0" smtClean="0">
                <a:solidFill>
                  <a:srgbClr val="00B0F0"/>
                </a:solidFill>
                <a:latin typeface="Times New Roman" pitchFamily="18" charset="0"/>
                <a:cs typeface="Times New Roman" pitchFamily="18" charset="0"/>
              </a:rPr>
              <a:t>»</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номли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илмий</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асари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китоби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нашр</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қилинган</a:t>
            </a:r>
            <a:r>
              <a:rPr lang="ru-RU" sz="2800" b="1" dirty="0" smtClean="0">
                <a:solidFill>
                  <a:schemeClr val="tx1"/>
                </a:solidFill>
                <a:latin typeface="Times New Roman" pitchFamily="18" charset="0"/>
                <a:cs typeface="Times New Roman" pitchFamily="18" charset="0"/>
              </a:rPr>
              <a:t>. Ушбу </a:t>
            </a:r>
            <a:r>
              <a:rPr lang="ru-RU" sz="2800" b="1" dirty="0" err="1" smtClean="0">
                <a:solidFill>
                  <a:schemeClr val="tx1"/>
                </a:solidFill>
                <a:latin typeface="Times New Roman" pitchFamily="18" charset="0"/>
                <a:cs typeface="Times New Roman" pitchFamily="18" charset="0"/>
              </a:rPr>
              <a:t>китобда</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акциядорлик</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жамиятларида</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мулкдорнинг</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ўз</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мулкини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бошқариш</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ва</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назорат</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қилишдан</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четланиши</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илмий</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таҳлил</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қилинган</a:t>
            </a:r>
            <a:r>
              <a:rPr lang="ru-RU" sz="2800" b="1" dirty="0" smtClean="0">
                <a:solidFill>
                  <a:schemeClr val="tx1"/>
                </a:solidFill>
                <a:latin typeface="Times New Roman" pitchFamily="18" charset="0"/>
                <a:cs typeface="Times New Roman" pitchFamily="18" charset="0"/>
              </a:rPr>
              <a:t>.</a:t>
            </a:r>
          </a:p>
          <a:p>
            <a:pPr algn="just">
              <a:buNone/>
            </a:pP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00042"/>
            <a:ext cx="8229600" cy="1285884"/>
          </a:xfrm>
        </p:spPr>
        <p:txBody>
          <a:bodyPr/>
          <a:lstStyle/>
          <a:p>
            <a:r>
              <a:rPr lang="uz-Cyrl-UZ" dirty="0" smtClean="0"/>
              <a:t>           </a:t>
            </a:r>
            <a:r>
              <a:rPr lang="uz-Cyrl-UZ" sz="2400" b="1" dirty="0" smtClean="0">
                <a:solidFill>
                  <a:schemeClr val="tx1"/>
                </a:solidFill>
                <a:latin typeface="Times New Roman" pitchFamily="18" charset="0"/>
                <a:cs typeface="Times New Roman" pitchFamily="18" charset="0"/>
              </a:rPr>
              <a:t>КОРПОРАТИВ БОШҚАРУВ </a:t>
            </a:r>
            <a:endParaRPr lang="ru-RU" sz="2400" b="1"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714488"/>
            <a:ext cx="8229600" cy="4860048"/>
          </a:xfrm>
        </p:spPr>
        <p:txBody>
          <a:bodyPr>
            <a:normAutofit fontScale="92500" lnSpcReduction="10000"/>
          </a:bodyPr>
          <a:lstStyle/>
          <a:p>
            <a:pPr algn="just"/>
            <a:r>
              <a:rPr lang="ru-RU" sz="4000" b="1" dirty="0" smtClean="0"/>
              <a:t>       </a:t>
            </a:r>
            <a:r>
              <a:rPr lang="ru-RU" sz="3400" dirty="0" smtClean="0">
                <a:latin typeface="Times New Roman" pitchFamily="18" charset="0"/>
                <a:cs typeface="Times New Roman" pitchFamily="18" charset="0"/>
              </a:rPr>
              <a:t> </a:t>
            </a:r>
          </a:p>
          <a:p>
            <a:pPr algn="just"/>
            <a:r>
              <a:rPr lang="uz-Cyrl-UZ" sz="4000" dirty="0" smtClean="0">
                <a:latin typeface="Times New Roman" pitchFamily="18" charset="0"/>
                <a:cs typeface="Times New Roman" pitchFamily="18" charset="0"/>
              </a:rPr>
              <a:t>         </a:t>
            </a:r>
            <a:r>
              <a:rPr lang="uz-Cyrl-UZ" sz="4000" dirty="0" smtClean="0">
                <a:latin typeface="Times New Roman" pitchFamily="18" charset="0"/>
                <a:cs typeface="Times New Roman" pitchFamily="18" charset="0"/>
              </a:rPr>
              <a:t>Корпоратив </a:t>
            </a:r>
            <a:r>
              <a:rPr lang="uz-Cyrl-UZ" sz="4000" dirty="0" smtClean="0">
                <a:latin typeface="Times New Roman" pitchFamily="18" charset="0"/>
                <a:cs typeface="Times New Roman" pitchFamily="18" charset="0"/>
              </a:rPr>
              <a:t>бошқарув (ингилизча сўздан олинган бўлиб, </a:t>
            </a:r>
            <a:r>
              <a:rPr lang="en-US" sz="4000" dirty="0" smtClean="0">
                <a:latin typeface="Times New Roman" pitchFamily="18" charset="0"/>
                <a:cs typeface="Times New Roman" pitchFamily="18" charset="0"/>
              </a:rPr>
              <a:t>Corporate Governance) –</a:t>
            </a:r>
            <a:r>
              <a:rPr lang="uz-Cyrl-UZ" sz="4000" dirty="0" smtClean="0">
                <a:latin typeface="Times New Roman" pitchFamily="18" charset="0"/>
                <a:cs typeface="Times New Roman" pitchFamily="18" charset="0"/>
              </a:rPr>
              <a:t> бу кампания фаолиятини бошқариш ва назорат қилишни амалга оширишни таъминловчи тизимидир. </a:t>
            </a:r>
          </a:p>
          <a:p>
            <a:pPr algn="just"/>
            <a:r>
              <a:rPr lang="uz-Cyrl-UZ" sz="2400" dirty="0" smtClean="0">
                <a:latin typeface="Times New Roman" pitchFamily="18" charset="0"/>
                <a:cs typeface="Times New Roman" pitchFamily="18" charset="0"/>
              </a:rPr>
              <a:t>                                     </a:t>
            </a:r>
          </a:p>
          <a:p>
            <a:pPr algn="just"/>
            <a:r>
              <a:rPr lang="uz-Cyrl-UZ" sz="2400" dirty="0" smtClean="0">
                <a:latin typeface="Times New Roman" pitchFamily="18" charset="0"/>
                <a:cs typeface="Times New Roman" pitchFamily="18" charset="0"/>
              </a:rPr>
              <a:t>                                            Сер Эдриан Кадбери, 1992 йил.  </a:t>
            </a:r>
            <a:r>
              <a:rPr lang="en-US" sz="2400" dirty="0" smtClean="0">
                <a:latin typeface="Times New Roman" pitchFamily="18" charset="0"/>
                <a:cs typeface="Times New Roman" pitchFamily="18" charset="0"/>
              </a:rPr>
              <a:t> </a:t>
            </a:r>
            <a:endParaRPr lang="ru-RU" sz="2400" dirty="0">
              <a:latin typeface="Times New Roman" pitchFamily="18" charset="0"/>
              <a:cs typeface="Times New Roman" pitchFamily="18" charset="0"/>
            </a:endParaRPr>
          </a:p>
        </p:txBody>
      </p:sp>
      <p:sp>
        <p:nvSpPr>
          <p:cNvPr id="4" name="Скругленная прямоугольная выноска 3"/>
          <p:cNvSpPr/>
          <p:nvPr/>
        </p:nvSpPr>
        <p:spPr>
          <a:xfrm>
            <a:off x="714348" y="428604"/>
            <a:ext cx="7929618" cy="78581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400" b="1" dirty="0">
                <a:solidFill>
                  <a:schemeClr val="tx1"/>
                </a:solidFill>
                <a:latin typeface="Times New Roman" pitchFamily="18" charset="0"/>
                <a:cs typeface="Times New Roman" pitchFamily="18" charset="0"/>
              </a:rPr>
              <a:t>2.Корпоратив </a:t>
            </a:r>
            <a:r>
              <a:rPr lang="ru-RU" sz="2400" b="1" dirty="0" err="1">
                <a:solidFill>
                  <a:schemeClr val="tx1"/>
                </a:solidFill>
                <a:latin typeface="Times New Roman" pitchFamily="18" charset="0"/>
                <a:cs typeface="Times New Roman" pitchFamily="18" charset="0"/>
              </a:rPr>
              <a:t>бошқарув</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тушунчаси</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унинг</a:t>
            </a:r>
            <a:r>
              <a:rPr lang="ru-RU" sz="2400" b="1" dirty="0">
                <a:solidFill>
                  <a:schemeClr val="tx1"/>
                </a:solidFill>
                <a:latin typeface="Times New Roman" pitchFamily="18" charset="0"/>
                <a:cs typeface="Times New Roman" pitchFamily="18" charset="0"/>
              </a:rPr>
              <a:t> </a:t>
            </a:r>
            <a:r>
              <a:rPr lang="ru-RU" sz="2400" b="1" dirty="0" err="1" smtClean="0">
                <a:solidFill>
                  <a:schemeClr val="tx1"/>
                </a:solidFill>
                <a:latin typeface="Times New Roman" pitchFamily="18" charset="0"/>
                <a:cs typeface="Times New Roman" pitchFamily="18" charset="0"/>
              </a:rPr>
              <a:t>мақсади</a:t>
            </a:r>
            <a:endParaRPr lang="ru-RU" sz="2400" b="1" dirty="0" smtClean="0">
              <a:solidFill>
                <a:schemeClr val="tx1"/>
              </a:solidFill>
              <a:latin typeface="Times New Roman" pitchFamily="18" charset="0"/>
              <a:cs typeface="Times New Roman" pitchFamily="18" charset="0"/>
            </a:endParaRPr>
          </a:p>
          <a:p>
            <a:pPr algn="ctr"/>
            <a:r>
              <a:rPr lang="ru-RU" sz="2400" b="1" dirty="0" smtClean="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ва</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вазифалари</a:t>
            </a:r>
            <a:r>
              <a:rPr lang="ru-RU" sz="2400" b="1" dirty="0" smtClean="0">
                <a:solidFill>
                  <a:schemeClr val="tx1"/>
                </a:solidFill>
                <a:latin typeface="Times New Roman" pitchFamily="18" charset="0"/>
                <a:cs typeface="Times New Roman" pitchFamily="18" charset="0"/>
              </a:rPr>
              <a:t>.</a:t>
            </a:r>
            <a:endParaRPr lang="ru-RU" sz="2400" b="1" dirty="0">
              <a:solidFill>
                <a:schemeClr val="tx1"/>
              </a:solidFill>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354202312"/>
              </p:ext>
            </p:extLst>
          </p:nvPr>
        </p:nvGraphicFramePr>
        <p:xfrm>
          <a:off x="428596" y="1428736"/>
          <a:ext cx="8329642"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Скругленная прямоугольная выноска 3"/>
          <p:cNvSpPr/>
          <p:nvPr/>
        </p:nvSpPr>
        <p:spPr>
          <a:xfrm>
            <a:off x="714348" y="428604"/>
            <a:ext cx="7929618" cy="785818"/>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err="1" smtClean="0">
                <a:solidFill>
                  <a:schemeClr val="tx1"/>
                </a:solidFill>
                <a:latin typeface="Times New Roman" pitchFamily="18" charset="0"/>
                <a:cs typeface="Times New Roman" pitchFamily="18" charset="0"/>
              </a:rPr>
              <a:t>Корпоратив</a:t>
            </a:r>
            <a:r>
              <a:rPr lang="ru-RU" sz="2000" b="1" dirty="0" smtClean="0">
                <a:solidFill>
                  <a:schemeClr val="tx1"/>
                </a:solidFill>
                <a:latin typeface="Times New Roman" pitchFamily="18" charset="0"/>
                <a:cs typeface="Times New Roman" pitchFamily="18" charset="0"/>
              </a:rPr>
              <a:t> бош</a:t>
            </a:r>
            <a:r>
              <a:rPr lang="uz-Cyrl-UZ" sz="2000" b="1" dirty="0" smtClean="0">
                <a:solidFill>
                  <a:schemeClr val="tx1"/>
                </a:solidFill>
                <a:latin typeface="Times New Roman" pitchFamily="18" charset="0"/>
                <a:cs typeface="Times New Roman" pitchFamily="18" charset="0"/>
              </a:rPr>
              <a:t>қ</a:t>
            </a:r>
            <a:r>
              <a:rPr lang="ru-RU" sz="2000" b="1" dirty="0" err="1" smtClean="0">
                <a:solidFill>
                  <a:schemeClr val="tx1"/>
                </a:solidFill>
                <a:latin typeface="Times New Roman" pitchFamily="18" charset="0"/>
                <a:cs typeface="Times New Roman" pitchFamily="18" charset="0"/>
              </a:rPr>
              <a:t>арув</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тушунчасининг</a:t>
            </a:r>
            <a:r>
              <a:rPr lang="ru-RU" sz="2000" b="1" dirty="0" smtClean="0">
                <a:solidFill>
                  <a:schemeClr val="tx1"/>
                </a:solidFill>
                <a:latin typeface="Times New Roman" pitchFamily="18" charset="0"/>
                <a:cs typeface="Times New Roman" pitchFamily="18" charset="0"/>
              </a:rPr>
              <a:t> мо</a:t>
            </a:r>
            <a:r>
              <a:rPr lang="uz-Cyrl-UZ" sz="2000" b="1" dirty="0" smtClean="0">
                <a:solidFill>
                  <a:schemeClr val="tx1"/>
                </a:solidFill>
                <a:latin typeface="Times New Roman" pitchFamily="18" charset="0"/>
                <a:cs typeface="Times New Roman" pitchFamily="18" charset="0"/>
              </a:rPr>
              <a:t>ҳи</a:t>
            </a:r>
            <a:r>
              <a:rPr lang="ru-RU" sz="2000" b="1" dirty="0" smtClean="0">
                <a:solidFill>
                  <a:schemeClr val="tx1"/>
                </a:solidFill>
                <a:latin typeface="Times New Roman" pitchFamily="18" charset="0"/>
                <a:cs typeface="Times New Roman" pitchFamily="18" charset="0"/>
              </a:rPr>
              <a:t>яти </a:t>
            </a:r>
            <a:r>
              <a:rPr lang="ru-RU" sz="2000" b="1" dirty="0" err="1" smtClean="0">
                <a:solidFill>
                  <a:schemeClr val="tx1"/>
                </a:solidFill>
                <a:latin typeface="Times New Roman" pitchFamily="18" charset="0"/>
                <a:cs typeface="Times New Roman" pitchFamily="18" charset="0"/>
              </a:rPr>
              <a:t>тўғрисида</a:t>
            </a:r>
            <a:r>
              <a:rPr lang="ru-RU" sz="2000" b="1" dirty="0" smtClean="0">
                <a:solidFill>
                  <a:schemeClr val="tx1"/>
                </a:solidFill>
                <a:latin typeface="Times New Roman" pitchFamily="18" charset="0"/>
                <a:cs typeface="Times New Roman" pitchFamily="18" charset="0"/>
              </a:rPr>
              <a:t>:</a:t>
            </a:r>
            <a:endParaRPr lang="ru-RU" sz="2000" b="1" dirty="0">
              <a:solidFill>
                <a:schemeClr val="tx1"/>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одержимое 5"/>
          <p:cNvGraphicFramePr>
            <a:graphicFrameLocks noGrp="1"/>
          </p:cNvGraphicFramePr>
          <p:nvPr>
            <p:ph idx="1"/>
            <p:extLst>
              <p:ext uri="{D42A27DB-BD31-4B8C-83A1-F6EECF244321}">
                <p14:modId xmlns:p14="http://schemas.microsoft.com/office/powerpoint/2010/main" val="585647883"/>
              </p:ext>
            </p:extLst>
          </p:nvPr>
        </p:nvGraphicFramePr>
        <p:xfrm>
          <a:off x="428596" y="1357298"/>
          <a:ext cx="8329642" cy="55007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Скругленная прямоугольная выноска 3"/>
          <p:cNvSpPr/>
          <p:nvPr/>
        </p:nvSpPr>
        <p:spPr>
          <a:xfrm>
            <a:off x="642910" y="428604"/>
            <a:ext cx="7929618" cy="857256"/>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000" b="1" dirty="0" err="1" smtClean="0">
                <a:solidFill>
                  <a:srgbClr val="002060"/>
                </a:solidFill>
                <a:latin typeface="Times New Roman" pitchFamily="18" charset="0"/>
                <a:cs typeface="Times New Roman" pitchFamily="18" charset="0"/>
              </a:rPr>
              <a:t>Корпоратив</a:t>
            </a:r>
            <a:r>
              <a:rPr lang="ru-RU" sz="2000" b="1" dirty="0" smtClean="0">
                <a:solidFill>
                  <a:srgbClr val="002060"/>
                </a:solidFill>
                <a:latin typeface="Times New Roman" pitchFamily="18" charset="0"/>
                <a:cs typeface="Times New Roman" pitchFamily="18" charset="0"/>
              </a:rPr>
              <a:t> бош</a:t>
            </a:r>
            <a:r>
              <a:rPr lang="uz-Cyrl-UZ" sz="2000" b="1" dirty="0" smtClean="0">
                <a:solidFill>
                  <a:srgbClr val="002060"/>
                </a:solidFill>
                <a:latin typeface="Times New Roman" pitchFamily="18" charset="0"/>
                <a:cs typeface="Times New Roman" pitchFamily="18" charset="0"/>
              </a:rPr>
              <a:t>қ</a:t>
            </a:r>
            <a:r>
              <a:rPr lang="ru-RU" sz="2000" b="1" dirty="0" err="1" smtClean="0">
                <a:solidFill>
                  <a:srgbClr val="002060"/>
                </a:solidFill>
                <a:latin typeface="Times New Roman" pitchFamily="18" charset="0"/>
                <a:cs typeface="Times New Roman" pitchFamily="18" charset="0"/>
              </a:rPr>
              <a:t>арув</a:t>
            </a:r>
            <a:r>
              <a:rPr lang="ru-RU" sz="2000" b="1" dirty="0" smtClean="0">
                <a:solidFill>
                  <a:srgbClr val="002060"/>
                </a:solidFill>
                <a:latin typeface="Times New Roman" pitchFamily="18" charset="0"/>
                <a:cs typeface="Times New Roman" pitchFamily="18" charset="0"/>
              </a:rPr>
              <a:t> </a:t>
            </a:r>
            <a:r>
              <a:rPr lang="ru-RU" sz="2000" b="1" dirty="0" err="1" smtClean="0">
                <a:solidFill>
                  <a:srgbClr val="002060"/>
                </a:solidFill>
                <a:latin typeface="Times New Roman" pitchFamily="18" charset="0"/>
                <a:cs typeface="Times New Roman" pitchFamily="18" charset="0"/>
              </a:rPr>
              <a:t>тушунчасининг</a:t>
            </a:r>
            <a:r>
              <a:rPr lang="ru-RU" sz="2000" b="1" dirty="0" smtClean="0">
                <a:solidFill>
                  <a:srgbClr val="002060"/>
                </a:solidFill>
                <a:latin typeface="Times New Roman" pitchFamily="18" charset="0"/>
                <a:cs typeface="Times New Roman" pitchFamily="18" charset="0"/>
              </a:rPr>
              <a:t> мо</a:t>
            </a:r>
            <a:r>
              <a:rPr lang="uz-Cyrl-UZ" sz="2000" b="1" dirty="0" smtClean="0">
                <a:solidFill>
                  <a:srgbClr val="002060"/>
                </a:solidFill>
                <a:latin typeface="Times New Roman" pitchFamily="18" charset="0"/>
                <a:cs typeface="Times New Roman" pitchFamily="18" charset="0"/>
              </a:rPr>
              <a:t>ҳи</a:t>
            </a:r>
            <a:r>
              <a:rPr lang="ru-RU" sz="2000" b="1" dirty="0" smtClean="0">
                <a:solidFill>
                  <a:srgbClr val="002060"/>
                </a:solidFill>
                <a:latin typeface="Times New Roman" pitchFamily="18" charset="0"/>
                <a:cs typeface="Times New Roman" pitchFamily="18" charset="0"/>
              </a:rPr>
              <a:t>яти </a:t>
            </a:r>
            <a:r>
              <a:rPr lang="ru-RU" sz="2000" b="1" dirty="0" err="1" smtClean="0">
                <a:solidFill>
                  <a:srgbClr val="002060"/>
                </a:solidFill>
                <a:latin typeface="Times New Roman" pitchFamily="18" charset="0"/>
                <a:cs typeface="Times New Roman" pitchFamily="18" charset="0"/>
              </a:rPr>
              <a:t>тўғрисида</a:t>
            </a:r>
            <a:r>
              <a:rPr lang="ru-RU" sz="2000" b="1" dirty="0" smtClean="0">
                <a:solidFill>
                  <a:srgbClr val="002060"/>
                </a:solidFill>
                <a:latin typeface="Times New Roman" pitchFamily="18" charset="0"/>
                <a:cs typeface="Times New Roman" pitchFamily="18" charset="0"/>
              </a:rPr>
              <a:t>:</a:t>
            </a:r>
            <a:endParaRPr lang="ru-RU" sz="2000" b="1" dirty="0">
              <a:solidFill>
                <a:srgbClr val="00206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p:nvPr>
        </p:nvSpPr>
        <p:spPr>
          <a:xfrm>
            <a:off x="285720" y="274638"/>
            <a:ext cx="8643998" cy="5851525"/>
          </a:xfrm>
        </p:spPr>
        <p:txBody>
          <a:bodyPr/>
          <a:lstStyle/>
          <a:p>
            <a:endParaRPr lang="ru-RU" dirty="0"/>
          </a:p>
        </p:txBody>
      </p:sp>
      <p:sp>
        <p:nvSpPr>
          <p:cNvPr id="6" name="Горизонтальный свиток 5"/>
          <p:cNvSpPr/>
          <p:nvPr/>
        </p:nvSpPr>
        <p:spPr>
          <a:xfrm>
            <a:off x="357158" y="214290"/>
            <a:ext cx="8429684" cy="5857916"/>
          </a:xfrm>
          <a:prstGeom prst="horizontalScroll">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TextBox 6"/>
          <p:cNvSpPr txBox="1"/>
          <p:nvPr/>
        </p:nvSpPr>
        <p:spPr>
          <a:xfrm>
            <a:off x="1214414" y="571481"/>
            <a:ext cx="7358114" cy="5078313"/>
          </a:xfrm>
          <a:prstGeom prst="rect">
            <a:avLst/>
          </a:prstGeom>
          <a:noFill/>
        </p:spPr>
        <p:txBody>
          <a:bodyPr wrap="square" rtlCol="0">
            <a:spAutoFit/>
          </a:bodyPr>
          <a:lstStyle/>
          <a:p>
            <a:pPr algn="just"/>
            <a:r>
              <a:rPr lang="uz-Cyrl-UZ" sz="2400" dirty="0" smtClean="0">
                <a:latin typeface="Times New Roman" pitchFamily="18" charset="0"/>
                <a:cs typeface="Times New Roman" pitchFamily="18" charset="0"/>
              </a:rPr>
              <a:t>           </a:t>
            </a:r>
          </a:p>
          <a:p>
            <a:pPr algn="just"/>
            <a:r>
              <a:rPr lang="uz-Cyrl-UZ" sz="2400" dirty="0" smtClean="0">
                <a:latin typeface="Times New Roman" pitchFamily="18" charset="0"/>
                <a:cs typeface="Times New Roman" pitchFamily="18" charset="0"/>
              </a:rPr>
              <a:t>          </a:t>
            </a:r>
            <a:r>
              <a:rPr lang="uz-Cyrl-UZ" sz="2200" b="1" dirty="0" smtClean="0">
                <a:latin typeface="Times New Roman" pitchFamily="18" charset="0"/>
                <a:cs typeface="Times New Roman" pitchFamily="18" charset="0"/>
              </a:rPr>
              <a:t>Корпоратив бошқарув – бу акциядорлик жамияти (АЖ) ижроия органи, унинг кузатув кенгаши, акциядорлари, меҳнат жамоаси вакиллари ва бошқа манфаатдор томонлар, жумладан кредиторларнинг манфаатларнинг мувозанатига эришиш мақсадида, АЖ фаолиятини самарали ташкил этиш, модернизациялаш, ишлаб чиқариш қувватларини техник ва технологик қайта қуроллантириш, рақобатбардош маҳсулотни ишлаб чиқариш ва уни ташқи бозорларга экспорт қилишни таъминлашга қаратилган ўзаро муносабатлар тизимидир.</a:t>
            </a:r>
            <a:r>
              <a:rPr lang="uz-Cyrl-UZ" sz="2200" b="1" dirty="0" smtClean="0">
                <a:solidFill>
                  <a:schemeClr val="bg1"/>
                </a:solidFill>
                <a:latin typeface="Times New Roman" pitchFamily="18" charset="0"/>
                <a:cs typeface="Times New Roman" pitchFamily="18" charset="0"/>
              </a:rPr>
              <a:t> </a:t>
            </a:r>
            <a:r>
              <a:rPr lang="uz-Cyrl-UZ" sz="1600" b="1" dirty="0" smtClean="0">
                <a:solidFill>
                  <a:schemeClr val="bg1"/>
                </a:solidFill>
                <a:latin typeface="Times New Roman" pitchFamily="18" charset="0"/>
                <a:cs typeface="Times New Roman" pitchFamily="18" charset="0"/>
              </a:rPr>
              <a:t>(</a:t>
            </a:r>
            <a:r>
              <a:rPr lang="uz-Cyrl-UZ" sz="1600" b="1" i="1" dirty="0" smtClean="0">
                <a:latin typeface="Times New Roman" pitchFamily="18" charset="0"/>
                <a:cs typeface="Times New Roman" pitchFamily="18" charset="0"/>
              </a:rPr>
              <a:t>“Корпоратив бошқарув кодекси”-  № 9 сонли баённома, 31- декбрь 2015 йил.)</a:t>
            </a:r>
            <a:endParaRPr lang="ru-RU" sz="1600" b="1" i="1" dirty="0" smtClean="0">
              <a:latin typeface="Times New Roman" pitchFamily="18" charset="0"/>
              <a:cs typeface="Times New Roman" pitchFamily="18" charset="0"/>
            </a:endParaRPr>
          </a:p>
          <a:p>
            <a:endParaRPr lang="en-US" sz="1600" b="1" dirty="0" smtClean="0">
              <a:latin typeface="Times New Roman" panose="02020603050405020304" pitchFamily="18" charset="0"/>
              <a:cs typeface="Times New Roman" panose="02020603050405020304" pitchFamily="18" charset="0"/>
            </a:endParaRPr>
          </a:p>
          <a:p>
            <a:endParaRPr lang="ru-RU"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sz="2800" b="1" dirty="0" err="1" smtClean="0">
                <a:solidFill>
                  <a:schemeClr val="tx1"/>
                </a:solidFill>
                <a:latin typeface="Times New Roman" pitchFamily="18" charset="0"/>
                <a:cs typeface="Times New Roman" pitchFamily="18" charset="0"/>
              </a:rPr>
              <a:t>Демак</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хулоса</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қиладиган бўлсак</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корпоратив</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бошқарув </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бу</a:t>
            </a:r>
            <a:r>
              <a:rPr lang="ru-RU" sz="2800" b="1" dirty="0" smtClean="0">
                <a:solidFill>
                  <a:schemeClr val="tx1"/>
                </a:solidFill>
                <a:latin typeface="Times New Roman" pitchFamily="18" charset="0"/>
                <a:cs typeface="Times New Roman" pitchFamily="18" charset="0"/>
              </a:rPr>
              <a:t>:</a:t>
            </a:r>
            <a:br>
              <a:rPr lang="ru-RU" sz="2800" b="1" dirty="0" smtClean="0">
                <a:solidFill>
                  <a:schemeClr val="tx1"/>
                </a:solidFill>
                <a:latin typeface="Times New Roman" pitchFamily="18" charset="0"/>
                <a:cs typeface="Times New Roman" pitchFamily="18" charset="0"/>
              </a:rPr>
            </a:br>
            <a:endParaRPr lang="ru-RU" sz="2800" b="1"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p:txBody>
          <a:bodyPr>
            <a:normAutofit fontScale="47500" lnSpcReduction="20000"/>
          </a:bodyPr>
          <a:lstStyle/>
          <a:p>
            <a:pPr lvl="0" algn="just"/>
            <a:r>
              <a:rPr lang="ru-RU" sz="3400" b="1" dirty="0" smtClean="0">
                <a:solidFill>
                  <a:schemeClr val="tx1"/>
                </a:solidFill>
                <a:latin typeface="Times New Roman" pitchFamily="18" charset="0"/>
                <a:cs typeface="Times New Roman" pitchFamily="18" charset="0"/>
              </a:rPr>
              <a:t>1.Акциядорлик </a:t>
            </a:r>
            <a:r>
              <a:rPr lang="ru-RU" sz="3400" b="1" dirty="0" err="1" smtClean="0">
                <a:solidFill>
                  <a:schemeClr val="tx1"/>
                </a:solidFill>
                <a:latin typeface="Times New Roman" pitchFamily="18" charset="0"/>
                <a:cs typeface="Times New Roman" pitchFamily="18" charset="0"/>
              </a:rPr>
              <a:t>жамиятининг</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самарали</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фаолиятини</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таъминлаш</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борасидаги</a:t>
            </a:r>
            <a:r>
              <a:rPr lang="ru-RU" sz="3400" b="1" dirty="0" smtClean="0">
                <a:solidFill>
                  <a:schemeClr val="tx1"/>
                </a:solidFill>
                <a:latin typeface="Times New Roman" pitchFamily="18" charset="0"/>
                <a:cs typeface="Times New Roman" pitchFamily="18" charset="0"/>
              </a:rPr>
              <a:t> компания </a:t>
            </a:r>
            <a:r>
              <a:rPr lang="ru-RU" sz="3400" b="1" dirty="0" err="1" smtClean="0">
                <a:solidFill>
                  <a:schemeClr val="tx1"/>
                </a:solidFill>
                <a:latin typeface="Times New Roman" pitchFamily="18" charset="0"/>
                <a:cs typeface="Times New Roman" pitchFamily="18" charset="0"/>
              </a:rPr>
              <a:t>менежери</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билан</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акциядорлар</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ўртасидаги</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ўзаро</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муносбатлар</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ва</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мулкдорларнинг</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ва</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бошқа манфаатдор</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шахсларнинг</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хуқуқларини химоя</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қилишдир</a:t>
            </a:r>
            <a:r>
              <a:rPr lang="ru-RU" sz="3400" b="1" dirty="0" smtClean="0">
                <a:solidFill>
                  <a:schemeClr val="tx1"/>
                </a:solidFill>
                <a:latin typeface="Times New Roman" pitchFamily="18" charset="0"/>
                <a:cs typeface="Times New Roman" pitchFamily="18" charset="0"/>
              </a:rPr>
              <a:t>;</a:t>
            </a:r>
          </a:p>
          <a:p>
            <a:pPr lvl="0" algn="just"/>
            <a:endParaRPr lang="ru-RU" sz="3400" b="1" dirty="0" smtClean="0">
              <a:solidFill>
                <a:schemeClr val="tx1"/>
              </a:solidFill>
              <a:latin typeface="Times New Roman" pitchFamily="18" charset="0"/>
              <a:cs typeface="Times New Roman" pitchFamily="18" charset="0"/>
            </a:endParaRPr>
          </a:p>
          <a:p>
            <a:pPr lvl="0" algn="just"/>
            <a:r>
              <a:rPr lang="ru-RU" sz="3400" b="1" dirty="0" smtClean="0">
                <a:solidFill>
                  <a:schemeClr val="tx1"/>
                </a:solidFill>
                <a:latin typeface="Times New Roman" pitchFamily="18" charset="0"/>
                <a:cs typeface="Times New Roman" pitchFamily="18" charset="0"/>
              </a:rPr>
              <a:t>2.Корпоратив </a:t>
            </a:r>
            <a:r>
              <a:rPr lang="ru-RU" sz="3400" b="1" dirty="0" err="1" smtClean="0">
                <a:solidFill>
                  <a:schemeClr val="tx1"/>
                </a:solidFill>
                <a:latin typeface="Times New Roman" pitchFamily="18" charset="0"/>
                <a:cs typeface="Times New Roman" pitchFamily="18" charset="0"/>
              </a:rPr>
              <a:t>мулкчиликнинг</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назоратдан</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четланиш</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холатларида</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ҳамма қонунлар</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нормалар</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низомлар</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тартиб</a:t>
            </a:r>
            <a:r>
              <a:rPr lang="ru-RU" sz="3400" b="1" dirty="0" smtClean="0">
                <a:solidFill>
                  <a:schemeClr val="tx1"/>
                </a:solidFill>
                <a:latin typeface="Times New Roman" pitchFamily="18" charset="0"/>
                <a:cs typeface="Times New Roman" pitchFamily="18" charset="0"/>
              </a:rPr>
              <a:t> </a:t>
            </a:r>
            <a:r>
              <a:rPr lang="ru-RU" sz="3600" b="1" dirty="0" err="1" smtClean="0">
                <a:solidFill>
                  <a:schemeClr val="tx1"/>
                </a:solidFill>
                <a:latin typeface="Times New Roman" pitchFamily="18" charset="0"/>
                <a:cs typeface="Times New Roman" pitchFamily="18" charset="0"/>
              </a:rPr>
              <a:t>қ</a:t>
            </a:r>
            <a:r>
              <a:rPr lang="ru-RU" sz="3400" b="1" dirty="0" err="1" smtClean="0">
                <a:solidFill>
                  <a:schemeClr val="tx1"/>
                </a:solidFill>
                <a:latin typeface="Times New Roman" pitchFamily="18" charset="0"/>
                <a:cs typeface="Times New Roman" pitchFamily="18" charset="0"/>
              </a:rPr>
              <a:t>оидалар ушбу</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муаммони</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бартараф</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этишга</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қаратилганликдадир</a:t>
            </a:r>
            <a:r>
              <a:rPr lang="ru-RU" sz="3400" b="1" dirty="0" smtClean="0">
                <a:solidFill>
                  <a:schemeClr val="tx1"/>
                </a:solidFill>
                <a:latin typeface="Times New Roman" pitchFamily="18" charset="0"/>
                <a:cs typeface="Times New Roman" pitchFamily="18" charset="0"/>
              </a:rPr>
              <a:t>;</a:t>
            </a:r>
          </a:p>
          <a:p>
            <a:pPr lvl="0" algn="just"/>
            <a:endParaRPr lang="ru-RU" sz="3400" b="1" dirty="0" smtClean="0">
              <a:solidFill>
                <a:schemeClr val="tx1"/>
              </a:solidFill>
              <a:latin typeface="Times New Roman" pitchFamily="18" charset="0"/>
              <a:cs typeface="Times New Roman" pitchFamily="18" charset="0"/>
            </a:endParaRPr>
          </a:p>
          <a:p>
            <a:pPr lvl="0" algn="just"/>
            <a:r>
              <a:rPr lang="ru-RU" sz="3400" b="1" dirty="0" smtClean="0">
                <a:solidFill>
                  <a:schemeClr val="tx1"/>
                </a:solidFill>
                <a:latin typeface="Times New Roman" pitchFamily="18" charset="0"/>
                <a:cs typeface="Times New Roman" pitchFamily="18" charset="0"/>
              </a:rPr>
              <a:t>3.Акциядорлик </a:t>
            </a:r>
            <a:r>
              <a:rPr lang="ru-RU" sz="3400" b="1" dirty="0" err="1" smtClean="0">
                <a:solidFill>
                  <a:schemeClr val="tx1"/>
                </a:solidFill>
                <a:latin typeface="Times New Roman" pitchFamily="18" charset="0"/>
                <a:cs typeface="Times New Roman" pitchFamily="18" charset="0"/>
              </a:rPr>
              <a:t>жамиятида</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ташкилий</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иқтисодий</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молиявий</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ва</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хуқуқий тадбирларниинг</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амалга</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оширилиши</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ёрдамида</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жамиятнинг</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самарали</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бошқарилишни таъминлашнинг</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бир</a:t>
            </a:r>
            <a:r>
              <a:rPr lang="ru-RU" sz="3400" b="1" dirty="0" smtClean="0">
                <a:solidFill>
                  <a:schemeClr val="tx1"/>
                </a:solidFill>
                <a:latin typeface="Times New Roman" pitchFamily="18" charset="0"/>
                <a:cs typeface="Times New Roman" pitchFamily="18" charset="0"/>
              </a:rPr>
              <a:t> </a:t>
            </a:r>
            <a:r>
              <a:rPr lang="ru-RU" sz="3400" b="1" dirty="0" err="1" smtClean="0">
                <a:solidFill>
                  <a:schemeClr val="tx1"/>
                </a:solidFill>
                <a:latin typeface="Times New Roman" pitchFamily="18" charset="0"/>
                <a:cs typeface="Times New Roman" pitchFamily="18" charset="0"/>
              </a:rPr>
              <a:t>бутунлигидадир</a:t>
            </a:r>
            <a:r>
              <a:rPr lang="ru-RU" sz="3400" b="1" dirty="0" smtClean="0">
                <a:solidFill>
                  <a:schemeClr val="tx1"/>
                </a:solidFill>
                <a:latin typeface="Times New Roman" pitchFamily="18" charset="0"/>
                <a:cs typeface="Times New Roman" pitchFamily="18" charset="0"/>
              </a:rPr>
              <a:t>. </a:t>
            </a:r>
          </a:p>
          <a:p>
            <a:endParaRPr lang="ru-RU" dirty="0">
              <a:solidFill>
                <a:schemeClr val="tx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50" name="Rectangle 46"/>
          <p:cNvSpPr>
            <a:spLocks noChangeArrowheads="1"/>
          </p:cNvSpPr>
          <p:nvPr/>
        </p:nvSpPr>
        <p:spPr bwMode="auto">
          <a:xfrm>
            <a:off x="-212725" y="217488"/>
            <a:ext cx="9144000" cy="0"/>
          </a:xfrm>
          <a:prstGeom prst="rect">
            <a:avLst/>
          </a:prstGeom>
          <a:noFill/>
          <a:ln w="9525" algn="ctr">
            <a:noFill/>
            <a:miter lim="800000"/>
            <a:headEnd/>
            <a:tailEnd/>
          </a:ln>
          <a:effectLst>
            <a:prstShdw prst="shdw17" dist="17961" dir="2700000">
              <a:schemeClr val="accent1">
                <a:gamma/>
                <a:shade val="60000"/>
                <a:invGamma/>
              </a:schemeClr>
            </a:prstShdw>
          </a:effectLst>
        </p:spPr>
        <p:txBody>
          <a:bodyPr wrap="none" anchor="ctr">
            <a:spAutoFit/>
          </a:bodyPr>
          <a:lstStyle/>
          <a:p>
            <a:pPr latinLnBrk="1">
              <a:defRPr/>
            </a:pPr>
            <a:endParaRPr lang="ru-RU">
              <a:latin typeface="-윤고딕140" pitchFamily="18" charset="-127"/>
              <a:ea typeface="-윤고딕140" pitchFamily="18" charset="-127"/>
              <a:cs typeface="+mn-cs"/>
            </a:endParaRPr>
          </a:p>
        </p:txBody>
      </p:sp>
      <p:sp>
        <p:nvSpPr>
          <p:cNvPr id="18438" name="Номер слайда 9"/>
          <p:cNvSpPr>
            <a:spLocks noGrp="1"/>
          </p:cNvSpPr>
          <p:nvPr>
            <p:ph type="sldNum" sz="quarter" idx="12"/>
          </p:nvPr>
        </p:nvSpPr>
        <p:spPr bwMode="auto">
          <a:xfrm>
            <a:off x="6804025" y="0"/>
            <a:ext cx="21336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kumimoji="1" sz="1000" b="1">
                <a:solidFill>
                  <a:srgbClr val="DAFBFE"/>
                </a:solidFill>
                <a:latin typeface="-윤고딕140"/>
                <a:ea typeface="-윤고딕140"/>
                <a:cs typeface="-윤고딕140"/>
              </a:defRPr>
            </a:lvl1pPr>
            <a:lvl2pPr marL="742950" indent="-285750" eaLnBrk="0" hangingPunct="0">
              <a:defRPr kumimoji="1" sz="1000" b="1">
                <a:solidFill>
                  <a:srgbClr val="DAFBFE"/>
                </a:solidFill>
                <a:latin typeface="-윤고딕140"/>
                <a:ea typeface="-윤고딕140"/>
                <a:cs typeface="-윤고딕140"/>
              </a:defRPr>
            </a:lvl2pPr>
            <a:lvl3pPr marL="1143000" indent="-228600" eaLnBrk="0" hangingPunct="0">
              <a:defRPr kumimoji="1" sz="1000" b="1">
                <a:solidFill>
                  <a:srgbClr val="DAFBFE"/>
                </a:solidFill>
                <a:latin typeface="-윤고딕140"/>
                <a:ea typeface="-윤고딕140"/>
                <a:cs typeface="-윤고딕140"/>
              </a:defRPr>
            </a:lvl3pPr>
            <a:lvl4pPr marL="1600200" indent="-228600" eaLnBrk="0" hangingPunct="0">
              <a:defRPr kumimoji="1" sz="1000" b="1">
                <a:solidFill>
                  <a:srgbClr val="DAFBFE"/>
                </a:solidFill>
                <a:latin typeface="-윤고딕140"/>
                <a:ea typeface="-윤고딕140"/>
                <a:cs typeface="-윤고딕140"/>
              </a:defRPr>
            </a:lvl4pPr>
            <a:lvl5pPr marL="2057400" indent="-228600" eaLnBrk="0" hangingPunct="0">
              <a:defRPr kumimoji="1" sz="1000" b="1">
                <a:solidFill>
                  <a:srgbClr val="DAFBFE"/>
                </a:solidFill>
                <a:latin typeface="-윤고딕140"/>
                <a:ea typeface="-윤고딕140"/>
                <a:cs typeface="-윤고딕140"/>
              </a:defRPr>
            </a:lvl5pPr>
            <a:lvl6pPr marL="2514600" indent="-228600" eaLnBrk="0" fontAlgn="base" hangingPunct="0">
              <a:spcBef>
                <a:spcPct val="0"/>
              </a:spcBef>
              <a:spcAft>
                <a:spcPct val="0"/>
              </a:spcAft>
              <a:defRPr kumimoji="1" sz="1000" b="1">
                <a:solidFill>
                  <a:srgbClr val="DAFBFE"/>
                </a:solidFill>
                <a:latin typeface="-윤고딕140"/>
                <a:ea typeface="-윤고딕140"/>
                <a:cs typeface="-윤고딕140"/>
              </a:defRPr>
            </a:lvl6pPr>
            <a:lvl7pPr marL="2971800" indent="-228600" eaLnBrk="0" fontAlgn="base" hangingPunct="0">
              <a:spcBef>
                <a:spcPct val="0"/>
              </a:spcBef>
              <a:spcAft>
                <a:spcPct val="0"/>
              </a:spcAft>
              <a:defRPr kumimoji="1" sz="1000" b="1">
                <a:solidFill>
                  <a:srgbClr val="DAFBFE"/>
                </a:solidFill>
                <a:latin typeface="-윤고딕140"/>
                <a:ea typeface="-윤고딕140"/>
                <a:cs typeface="-윤고딕140"/>
              </a:defRPr>
            </a:lvl7pPr>
            <a:lvl8pPr marL="3429000" indent="-228600" eaLnBrk="0" fontAlgn="base" hangingPunct="0">
              <a:spcBef>
                <a:spcPct val="0"/>
              </a:spcBef>
              <a:spcAft>
                <a:spcPct val="0"/>
              </a:spcAft>
              <a:defRPr kumimoji="1" sz="1000" b="1">
                <a:solidFill>
                  <a:srgbClr val="DAFBFE"/>
                </a:solidFill>
                <a:latin typeface="-윤고딕140"/>
                <a:ea typeface="-윤고딕140"/>
                <a:cs typeface="-윤고딕140"/>
              </a:defRPr>
            </a:lvl8pPr>
            <a:lvl9pPr marL="3886200" indent="-228600" eaLnBrk="0" fontAlgn="base" hangingPunct="0">
              <a:spcBef>
                <a:spcPct val="0"/>
              </a:spcBef>
              <a:spcAft>
                <a:spcPct val="0"/>
              </a:spcAft>
              <a:defRPr kumimoji="1" sz="1000" b="1">
                <a:solidFill>
                  <a:srgbClr val="DAFBFE"/>
                </a:solidFill>
                <a:latin typeface="-윤고딕140"/>
                <a:ea typeface="-윤고딕140"/>
                <a:cs typeface="-윤고딕140"/>
              </a:defRPr>
            </a:lvl9pPr>
          </a:lstStyle>
          <a:p>
            <a:pPr eaLnBrk="1" hangingPunct="1"/>
            <a:fld id="{BC62DD2C-88BB-4308-925C-93CD563CC994}" type="slidenum">
              <a:rPr kumimoji="0" lang="en-US" b="0" smtClean="0">
                <a:solidFill>
                  <a:schemeClr val="tx1"/>
                </a:solidFill>
              </a:rPr>
              <a:pPr eaLnBrk="1" hangingPunct="1"/>
              <a:t>12</a:t>
            </a:fld>
            <a:endParaRPr kumimoji="0" lang="en-US" b="0" smtClean="0">
              <a:solidFill>
                <a:schemeClr val="tx1"/>
              </a:solidFill>
            </a:endParaRPr>
          </a:p>
        </p:txBody>
      </p:sp>
      <p:pic>
        <p:nvPicPr>
          <p:cNvPr id="18439" name="Рисунок 15" descr="kotof.ru_.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4643438"/>
            <a:ext cx="2876550" cy="1843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0" name="Rectangle 4"/>
          <p:cNvSpPr>
            <a:spLocks/>
          </p:cNvSpPr>
          <p:nvPr/>
        </p:nvSpPr>
        <p:spPr bwMode="auto">
          <a:xfrm>
            <a:off x="131763" y="2428868"/>
            <a:ext cx="4918075" cy="169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73050" indent="-273050">
              <a:lnSpc>
                <a:spcPct val="80000"/>
              </a:lnSpc>
              <a:spcBef>
                <a:spcPct val="20000"/>
              </a:spcBef>
              <a:spcAft>
                <a:spcPts val="700"/>
              </a:spcAft>
              <a:buClr>
                <a:srgbClr val="FF3300"/>
              </a:buClr>
              <a:buSzPct val="95000"/>
              <a:buFont typeface="Wingdings 2" pitchFamily="18" charset="2"/>
              <a:buChar char=""/>
            </a:pPr>
            <a:r>
              <a:rPr lang="ru-RU" sz="1400" b="1" dirty="0" err="1" smtClean="0">
                <a:latin typeface="Times New Roman" pitchFamily="18" charset="0"/>
                <a:cs typeface="Times New Roman" pitchFamily="18" charset="0"/>
              </a:rPr>
              <a:t>Акциядорларнинг</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манфаътларини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химоя</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килиш</a:t>
            </a:r>
            <a:r>
              <a:rPr lang="ru-RU" sz="1400" b="1" dirty="0" smtClean="0">
                <a:latin typeface="Times New Roman" pitchFamily="18" charset="0"/>
                <a:cs typeface="Times New Roman" pitchFamily="18" charset="0"/>
              </a:rPr>
              <a:t>;</a:t>
            </a:r>
          </a:p>
          <a:p>
            <a:pPr marL="273050" lvl="0" indent="-273050">
              <a:lnSpc>
                <a:spcPct val="80000"/>
              </a:lnSpc>
              <a:spcBef>
                <a:spcPct val="20000"/>
              </a:spcBef>
              <a:spcAft>
                <a:spcPts val="700"/>
              </a:spcAft>
              <a:buClr>
                <a:srgbClr val="FF3300"/>
              </a:buClr>
              <a:buSzPct val="95000"/>
              <a:buFont typeface="Wingdings 2" pitchFamily="18" charset="2"/>
              <a:buChar char=""/>
            </a:pPr>
            <a:r>
              <a:rPr lang="ru-RU" sz="1400" b="1" dirty="0" err="1" smtClean="0">
                <a:latin typeface="Times New Roman" pitchFamily="18" charset="0"/>
                <a:cs typeface="Times New Roman" pitchFamily="18" charset="0"/>
              </a:rPr>
              <a:t>АЖнинг</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самарали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бошкарилишини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унинг</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ракобатбардошлик</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фаолиятини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таъминлаш</a:t>
            </a:r>
            <a:r>
              <a:rPr lang="ru-RU" sz="1400" b="1" dirty="0" smtClean="0">
                <a:latin typeface="Times New Roman" pitchFamily="18" charset="0"/>
                <a:cs typeface="Times New Roman" pitchFamily="18" charset="0"/>
              </a:rPr>
              <a:t>;</a:t>
            </a:r>
          </a:p>
          <a:p>
            <a:pPr marL="273050" indent="-273050">
              <a:lnSpc>
                <a:spcPct val="80000"/>
              </a:lnSpc>
              <a:spcBef>
                <a:spcPct val="20000"/>
              </a:spcBef>
              <a:spcAft>
                <a:spcPts val="700"/>
              </a:spcAft>
              <a:buClr>
                <a:srgbClr val="FF3300"/>
              </a:buClr>
              <a:buSzPct val="95000"/>
              <a:buFont typeface="Wingdings 2" pitchFamily="18" charset="2"/>
              <a:buChar char=""/>
            </a:pPr>
            <a:r>
              <a:rPr lang="ru-RU" sz="1400" b="1" dirty="0" err="1" smtClean="0">
                <a:latin typeface="Times New Roman" pitchFamily="18" charset="0"/>
                <a:cs typeface="Times New Roman" pitchFamily="18" charset="0"/>
              </a:rPr>
              <a:t>АЖларининг</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инвестицион</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жозибадорлигини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таъминлаш</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ошириш</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ва</a:t>
            </a:r>
            <a:r>
              <a:rPr lang="ru-RU" sz="1400" b="1" dirty="0" smtClean="0">
                <a:latin typeface="Times New Roman" pitchFamily="18" charset="0"/>
                <a:cs typeface="Times New Roman" pitchFamily="18" charset="0"/>
              </a:rPr>
              <a:t> инвестиция </a:t>
            </a:r>
            <a:r>
              <a:rPr lang="ru-RU" sz="1400" b="1" dirty="0" err="1" smtClean="0">
                <a:latin typeface="Times New Roman" pitchFamily="18" charset="0"/>
                <a:cs typeface="Times New Roman" pitchFamily="18" charset="0"/>
              </a:rPr>
              <a:t>жалб</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қилиш</a:t>
            </a:r>
            <a:r>
              <a:rPr lang="ru-RU" sz="1400" b="1" dirty="0" smtClean="0">
                <a:latin typeface="Times New Roman" pitchFamily="18" charset="0"/>
                <a:cs typeface="Times New Roman" pitchFamily="18" charset="0"/>
              </a:rPr>
              <a:t>;</a:t>
            </a:r>
          </a:p>
          <a:p>
            <a:pPr marL="273050" indent="-273050">
              <a:lnSpc>
                <a:spcPct val="80000"/>
              </a:lnSpc>
              <a:spcBef>
                <a:spcPct val="20000"/>
              </a:spcBef>
              <a:spcAft>
                <a:spcPts val="700"/>
              </a:spcAft>
              <a:buClr>
                <a:srgbClr val="FF3300"/>
              </a:buClr>
              <a:buSzPct val="95000"/>
              <a:buFont typeface="Wingdings 2" pitchFamily="18" charset="2"/>
              <a:buChar char=""/>
            </a:pPr>
            <a:r>
              <a:rPr lang="ru-RU" sz="1400" b="1" dirty="0" err="1" smtClean="0">
                <a:latin typeface="Times New Roman" pitchFamily="18" charset="0"/>
                <a:cs typeface="Times New Roman" pitchFamily="18" charset="0"/>
              </a:rPr>
              <a:t>Акцияларнинг</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қийматини ошириш</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оркали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узоқ муддатли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иқтисодий қийматини ошириб</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бориш</a:t>
            </a:r>
            <a:r>
              <a:rPr lang="ru-RU" sz="1400" b="1" dirty="0" smtClean="0">
                <a:latin typeface="Times New Roman" pitchFamily="18" charset="0"/>
                <a:cs typeface="Times New Roman" pitchFamily="18" charset="0"/>
              </a:rPr>
              <a:t>;</a:t>
            </a:r>
            <a:endParaRPr lang="uz-Cyrl-UZ" sz="1400" dirty="0">
              <a:solidFill>
                <a:schemeClr val="tx2"/>
              </a:solidFill>
            </a:endParaRPr>
          </a:p>
        </p:txBody>
      </p:sp>
      <p:sp>
        <p:nvSpPr>
          <p:cNvPr id="18441" name="Text Box 10"/>
          <p:cNvSpPr txBox="1">
            <a:spLocks noChangeArrowheads="1"/>
          </p:cNvSpPr>
          <p:nvPr/>
        </p:nvSpPr>
        <p:spPr bwMode="auto">
          <a:xfrm>
            <a:off x="450850" y="1928802"/>
            <a:ext cx="869315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1000" b="1">
                <a:solidFill>
                  <a:srgbClr val="DAFBFE"/>
                </a:solidFill>
                <a:latin typeface="-윤고딕140"/>
                <a:ea typeface="-윤고딕140"/>
                <a:cs typeface="-윤고딕140"/>
              </a:defRPr>
            </a:lvl1pPr>
            <a:lvl2pPr marL="742950" indent="-285750" eaLnBrk="0" hangingPunct="0">
              <a:defRPr kumimoji="1" sz="1000" b="1">
                <a:solidFill>
                  <a:srgbClr val="DAFBFE"/>
                </a:solidFill>
                <a:latin typeface="-윤고딕140"/>
                <a:ea typeface="-윤고딕140"/>
                <a:cs typeface="-윤고딕140"/>
              </a:defRPr>
            </a:lvl2pPr>
            <a:lvl3pPr marL="1143000" indent="-228600" eaLnBrk="0" hangingPunct="0">
              <a:defRPr kumimoji="1" sz="1000" b="1">
                <a:solidFill>
                  <a:srgbClr val="DAFBFE"/>
                </a:solidFill>
                <a:latin typeface="-윤고딕140"/>
                <a:ea typeface="-윤고딕140"/>
                <a:cs typeface="-윤고딕140"/>
              </a:defRPr>
            </a:lvl3pPr>
            <a:lvl4pPr marL="1600200" indent="-228600" eaLnBrk="0" hangingPunct="0">
              <a:defRPr kumimoji="1" sz="1000" b="1">
                <a:solidFill>
                  <a:srgbClr val="DAFBFE"/>
                </a:solidFill>
                <a:latin typeface="-윤고딕140"/>
                <a:ea typeface="-윤고딕140"/>
                <a:cs typeface="-윤고딕140"/>
              </a:defRPr>
            </a:lvl4pPr>
            <a:lvl5pPr marL="2057400" indent="-228600" eaLnBrk="0" hangingPunct="0">
              <a:defRPr kumimoji="1" sz="1000" b="1">
                <a:solidFill>
                  <a:srgbClr val="DAFBFE"/>
                </a:solidFill>
                <a:latin typeface="-윤고딕140"/>
                <a:ea typeface="-윤고딕140"/>
                <a:cs typeface="-윤고딕140"/>
              </a:defRPr>
            </a:lvl5pPr>
            <a:lvl6pPr marL="2514600" indent="-228600" eaLnBrk="0" fontAlgn="base" hangingPunct="0">
              <a:spcBef>
                <a:spcPct val="0"/>
              </a:spcBef>
              <a:spcAft>
                <a:spcPct val="0"/>
              </a:spcAft>
              <a:defRPr kumimoji="1" sz="1000" b="1">
                <a:solidFill>
                  <a:srgbClr val="DAFBFE"/>
                </a:solidFill>
                <a:latin typeface="-윤고딕140"/>
                <a:ea typeface="-윤고딕140"/>
                <a:cs typeface="-윤고딕140"/>
              </a:defRPr>
            </a:lvl6pPr>
            <a:lvl7pPr marL="2971800" indent="-228600" eaLnBrk="0" fontAlgn="base" hangingPunct="0">
              <a:spcBef>
                <a:spcPct val="0"/>
              </a:spcBef>
              <a:spcAft>
                <a:spcPct val="0"/>
              </a:spcAft>
              <a:defRPr kumimoji="1" sz="1000" b="1">
                <a:solidFill>
                  <a:srgbClr val="DAFBFE"/>
                </a:solidFill>
                <a:latin typeface="-윤고딕140"/>
                <a:ea typeface="-윤고딕140"/>
                <a:cs typeface="-윤고딕140"/>
              </a:defRPr>
            </a:lvl7pPr>
            <a:lvl8pPr marL="3429000" indent="-228600" eaLnBrk="0" fontAlgn="base" hangingPunct="0">
              <a:spcBef>
                <a:spcPct val="0"/>
              </a:spcBef>
              <a:spcAft>
                <a:spcPct val="0"/>
              </a:spcAft>
              <a:defRPr kumimoji="1" sz="1000" b="1">
                <a:solidFill>
                  <a:srgbClr val="DAFBFE"/>
                </a:solidFill>
                <a:latin typeface="-윤고딕140"/>
                <a:ea typeface="-윤고딕140"/>
                <a:cs typeface="-윤고딕140"/>
              </a:defRPr>
            </a:lvl8pPr>
            <a:lvl9pPr marL="3886200" indent="-228600" eaLnBrk="0" fontAlgn="base" hangingPunct="0">
              <a:spcBef>
                <a:spcPct val="0"/>
              </a:spcBef>
              <a:spcAft>
                <a:spcPct val="0"/>
              </a:spcAft>
              <a:defRPr kumimoji="1" sz="1000" b="1">
                <a:solidFill>
                  <a:srgbClr val="DAFBFE"/>
                </a:solidFill>
                <a:latin typeface="-윤고딕140"/>
                <a:ea typeface="-윤고딕140"/>
                <a:cs typeface="-윤고딕140"/>
              </a:defRPr>
            </a:lvl9pPr>
          </a:lstStyle>
          <a:p>
            <a:pPr eaLnBrk="1" hangingPunct="1">
              <a:spcBef>
                <a:spcPct val="50000"/>
              </a:spcBef>
            </a:pPr>
            <a:r>
              <a:rPr lang="uz-Cyrl-UZ" sz="2600" dirty="0" smtClean="0">
                <a:solidFill>
                  <a:srgbClr val="0000FF"/>
                </a:solidFill>
                <a:latin typeface="Times New Roman" pitchFamily="18" charset="0"/>
                <a:cs typeface="Times New Roman" pitchFamily="18" charset="0"/>
              </a:rPr>
              <a:t>           Корпоратив бошқарувнинг вазифалари:</a:t>
            </a:r>
            <a:endParaRPr lang="uz-Cyrl-UZ" sz="2600" dirty="0">
              <a:solidFill>
                <a:srgbClr val="0000FF"/>
              </a:solidFill>
              <a:latin typeface="Times New Roman" pitchFamily="18" charset="0"/>
              <a:cs typeface="Times New Roman" pitchFamily="18" charset="0"/>
            </a:endParaRPr>
          </a:p>
        </p:txBody>
      </p:sp>
      <p:pic>
        <p:nvPicPr>
          <p:cNvPr id="18442" name="Picture 11"/>
          <p:cNvPicPr>
            <a:picLocks noChangeAspect="1" noChangeArrowheads="1"/>
          </p:cNvPicPr>
          <p:nvPr>
            <p:custDataLst>
              <p:tags r:id="rId1"/>
            </p:custDataLst>
          </p:nvPr>
        </p:nvPicPr>
        <p:blipFill>
          <a:blip r:embed="rId7" cstate="print">
            <a:extLst>
              <a:ext uri="{28A0092B-C50C-407E-A947-70E740481C1C}">
                <a14:useLocalDpi xmlns:a14="http://schemas.microsoft.com/office/drawing/2010/main" val="0"/>
              </a:ext>
            </a:extLst>
          </a:blip>
          <a:srcRect/>
          <a:stretch>
            <a:fillRect/>
          </a:stretch>
        </p:blipFill>
        <p:spPr bwMode="auto">
          <a:xfrm>
            <a:off x="119063" y="2276475"/>
            <a:ext cx="36195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8443" name="Text Box 12"/>
          <p:cNvSpPr txBox="1">
            <a:spLocks noChangeArrowheads="1"/>
          </p:cNvSpPr>
          <p:nvPr/>
        </p:nvSpPr>
        <p:spPr bwMode="auto">
          <a:xfrm>
            <a:off x="450850" y="4286256"/>
            <a:ext cx="826455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1000" b="1">
                <a:solidFill>
                  <a:srgbClr val="DAFBFE"/>
                </a:solidFill>
                <a:latin typeface="-윤고딕140"/>
                <a:ea typeface="-윤고딕140"/>
                <a:cs typeface="-윤고딕140"/>
              </a:defRPr>
            </a:lvl1pPr>
            <a:lvl2pPr marL="742950" indent="-285750" eaLnBrk="0" hangingPunct="0">
              <a:defRPr kumimoji="1" sz="1000" b="1">
                <a:solidFill>
                  <a:srgbClr val="DAFBFE"/>
                </a:solidFill>
                <a:latin typeface="-윤고딕140"/>
                <a:ea typeface="-윤고딕140"/>
                <a:cs typeface="-윤고딕140"/>
              </a:defRPr>
            </a:lvl2pPr>
            <a:lvl3pPr marL="1143000" indent="-228600" eaLnBrk="0" hangingPunct="0">
              <a:defRPr kumimoji="1" sz="1000" b="1">
                <a:solidFill>
                  <a:srgbClr val="DAFBFE"/>
                </a:solidFill>
                <a:latin typeface="-윤고딕140"/>
                <a:ea typeface="-윤고딕140"/>
                <a:cs typeface="-윤고딕140"/>
              </a:defRPr>
            </a:lvl3pPr>
            <a:lvl4pPr marL="1600200" indent="-228600" eaLnBrk="0" hangingPunct="0">
              <a:defRPr kumimoji="1" sz="1000" b="1">
                <a:solidFill>
                  <a:srgbClr val="DAFBFE"/>
                </a:solidFill>
                <a:latin typeface="-윤고딕140"/>
                <a:ea typeface="-윤고딕140"/>
                <a:cs typeface="-윤고딕140"/>
              </a:defRPr>
            </a:lvl4pPr>
            <a:lvl5pPr marL="2057400" indent="-228600" eaLnBrk="0" hangingPunct="0">
              <a:defRPr kumimoji="1" sz="1000" b="1">
                <a:solidFill>
                  <a:srgbClr val="DAFBFE"/>
                </a:solidFill>
                <a:latin typeface="-윤고딕140"/>
                <a:ea typeface="-윤고딕140"/>
                <a:cs typeface="-윤고딕140"/>
              </a:defRPr>
            </a:lvl5pPr>
            <a:lvl6pPr marL="2514600" indent="-228600" eaLnBrk="0" fontAlgn="base" hangingPunct="0">
              <a:spcBef>
                <a:spcPct val="0"/>
              </a:spcBef>
              <a:spcAft>
                <a:spcPct val="0"/>
              </a:spcAft>
              <a:defRPr kumimoji="1" sz="1000" b="1">
                <a:solidFill>
                  <a:srgbClr val="DAFBFE"/>
                </a:solidFill>
                <a:latin typeface="-윤고딕140"/>
                <a:ea typeface="-윤고딕140"/>
                <a:cs typeface="-윤고딕140"/>
              </a:defRPr>
            </a:lvl6pPr>
            <a:lvl7pPr marL="2971800" indent="-228600" eaLnBrk="0" fontAlgn="base" hangingPunct="0">
              <a:spcBef>
                <a:spcPct val="0"/>
              </a:spcBef>
              <a:spcAft>
                <a:spcPct val="0"/>
              </a:spcAft>
              <a:defRPr kumimoji="1" sz="1000" b="1">
                <a:solidFill>
                  <a:srgbClr val="DAFBFE"/>
                </a:solidFill>
                <a:latin typeface="-윤고딕140"/>
                <a:ea typeface="-윤고딕140"/>
                <a:cs typeface="-윤고딕140"/>
              </a:defRPr>
            </a:lvl7pPr>
            <a:lvl8pPr marL="3429000" indent="-228600" eaLnBrk="0" fontAlgn="base" hangingPunct="0">
              <a:spcBef>
                <a:spcPct val="0"/>
              </a:spcBef>
              <a:spcAft>
                <a:spcPct val="0"/>
              </a:spcAft>
              <a:defRPr kumimoji="1" sz="1000" b="1">
                <a:solidFill>
                  <a:srgbClr val="DAFBFE"/>
                </a:solidFill>
                <a:latin typeface="-윤고딕140"/>
                <a:ea typeface="-윤고딕140"/>
                <a:cs typeface="-윤고딕140"/>
              </a:defRPr>
            </a:lvl8pPr>
            <a:lvl9pPr marL="3886200" indent="-228600" eaLnBrk="0" fontAlgn="base" hangingPunct="0">
              <a:spcBef>
                <a:spcPct val="0"/>
              </a:spcBef>
              <a:spcAft>
                <a:spcPct val="0"/>
              </a:spcAft>
              <a:defRPr kumimoji="1" sz="1000" b="1">
                <a:solidFill>
                  <a:srgbClr val="DAFBFE"/>
                </a:solidFill>
                <a:latin typeface="-윤고딕140"/>
                <a:ea typeface="-윤고딕140"/>
                <a:cs typeface="-윤고딕140"/>
              </a:defRPr>
            </a:lvl9pPr>
          </a:lstStyle>
          <a:p>
            <a:pPr eaLnBrk="1" hangingPunct="1">
              <a:spcBef>
                <a:spcPct val="50000"/>
              </a:spcBef>
            </a:pPr>
            <a:r>
              <a:rPr lang="uz-Cyrl-UZ" sz="2000" dirty="0" smtClean="0">
                <a:solidFill>
                  <a:srgbClr val="0000FF"/>
                </a:solidFill>
                <a:latin typeface="Times New Roman" pitchFamily="18" charset="0"/>
                <a:cs typeface="Times New Roman" pitchFamily="18" charset="0"/>
              </a:rPr>
              <a:t>     Корпоратив бошқарувнинг ривожланиши учун зарур шароитлар:</a:t>
            </a:r>
            <a:endParaRPr lang="ru-RU" sz="2000" dirty="0">
              <a:solidFill>
                <a:srgbClr val="0000FF"/>
              </a:solidFill>
              <a:latin typeface="Times New Roman" pitchFamily="18" charset="0"/>
              <a:cs typeface="Times New Roman" pitchFamily="18" charset="0"/>
            </a:endParaRPr>
          </a:p>
        </p:txBody>
      </p:sp>
      <p:pic>
        <p:nvPicPr>
          <p:cNvPr id="18444" name="Picture 13"/>
          <p:cNvPicPr>
            <a:picLocks noChangeAspect="1" noChangeArrowheads="1"/>
          </p:cNvPicPr>
          <p:nvPr>
            <p:custDataLst>
              <p:tags r:id="rId2"/>
            </p:custDataLst>
          </p:nvPr>
        </p:nvPicPr>
        <p:blipFill>
          <a:blip r:embed="rId7" cstate="print">
            <a:extLst>
              <a:ext uri="{28A0092B-C50C-407E-A947-70E740481C1C}">
                <a14:useLocalDpi xmlns:a14="http://schemas.microsoft.com/office/drawing/2010/main" val="0"/>
              </a:ext>
            </a:extLst>
          </a:blip>
          <a:srcRect/>
          <a:stretch>
            <a:fillRect/>
          </a:stretch>
        </p:blipFill>
        <p:spPr bwMode="auto">
          <a:xfrm>
            <a:off x="119063" y="4221163"/>
            <a:ext cx="36195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8445" name="Номер слайда 15"/>
          <p:cNvSpPr txBox="1">
            <a:spLocks/>
          </p:cNvSpPr>
          <p:nvPr/>
        </p:nvSpPr>
        <p:spPr bwMode="auto">
          <a:xfrm>
            <a:off x="6553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kumimoji="1" sz="1000" b="1">
                <a:solidFill>
                  <a:srgbClr val="DAFBFE"/>
                </a:solidFill>
                <a:latin typeface="-윤고딕140"/>
                <a:ea typeface="-윤고딕140"/>
                <a:cs typeface="-윤고딕140"/>
              </a:defRPr>
            </a:lvl1pPr>
            <a:lvl2pPr marL="742950" indent="-285750" eaLnBrk="0" hangingPunct="0">
              <a:defRPr kumimoji="1" sz="1000" b="1">
                <a:solidFill>
                  <a:srgbClr val="DAFBFE"/>
                </a:solidFill>
                <a:latin typeface="-윤고딕140"/>
                <a:ea typeface="-윤고딕140"/>
                <a:cs typeface="-윤고딕140"/>
              </a:defRPr>
            </a:lvl2pPr>
            <a:lvl3pPr marL="1143000" indent="-228600" eaLnBrk="0" hangingPunct="0">
              <a:defRPr kumimoji="1" sz="1000" b="1">
                <a:solidFill>
                  <a:srgbClr val="DAFBFE"/>
                </a:solidFill>
                <a:latin typeface="-윤고딕140"/>
                <a:ea typeface="-윤고딕140"/>
                <a:cs typeface="-윤고딕140"/>
              </a:defRPr>
            </a:lvl3pPr>
            <a:lvl4pPr marL="1600200" indent="-228600" eaLnBrk="0" hangingPunct="0">
              <a:defRPr kumimoji="1" sz="1000" b="1">
                <a:solidFill>
                  <a:srgbClr val="DAFBFE"/>
                </a:solidFill>
                <a:latin typeface="-윤고딕140"/>
                <a:ea typeface="-윤고딕140"/>
                <a:cs typeface="-윤고딕140"/>
              </a:defRPr>
            </a:lvl4pPr>
            <a:lvl5pPr marL="2057400" indent="-228600" eaLnBrk="0" hangingPunct="0">
              <a:defRPr kumimoji="1" sz="1000" b="1">
                <a:solidFill>
                  <a:srgbClr val="DAFBFE"/>
                </a:solidFill>
                <a:latin typeface="-윤고딕140"/>
                <a:ea typeface="-윤고딕140"/>
                <a:cs typeface="-윤고딕140"/>
              </a:defRPr>
            </a:lvl5pPr>
            <a:lvl6pPr marL="2514600" indent="-228600" eaLnBrk="0" fontAlgn="base" hangingPunct="0">
              <a:spcBef>
                <a:spcPct val="0"/>
              </a:spcBef>
              <a:spcAft>
                <a:spcPct val="0"/>
              </a:spcAft>
              <a:defRPr kumimoji="1" sz="1000" b="1">
                <a:solidFill>
                  <a:srgbClr val="DAFBFE"/>
                </a:solidFill>
                <a:latin typeface="-윤고딕140"/>
                <a:ea typeface="-윤고딕140"/>
                <a:cs typeface="-윤고딕140"/>
              </a:defRPr>
            </a:lvl6pPr>
            <a:lvl7pPr marL="2971800" indent="-228600" eaLnBrk="0" fontAlgn="base" hangingPunct="0">
              <a:spcBef>
                <a:spcPct val="0"/>
              </a:spcBef>
              <a:spcAft>
                <a:spcPct val="0"/>
              </a:spcAft>
              <a:defRPr kumimoji="1" sz="1000" b="1">
                <a:solidFill>
                  <a:srgbClr val="DAFBFE"/>
                </a:solidFill>
                <a:latin typeface="-윤고딕140"/>
                <a:ea typeface="-윤고딕140"/>
                <a:cs typeface="-윤고딕140"/>
              </a:defRPr>
            </a:lvl7pPr>
            <a:lvl8pPr marL="3429000" indent="-228600" eaLnBrk="0" fontAlgn="base" hangingPunct="0">
              <a:spcBef>
                <a:spcPct val="0"/>
              </a:spcBef>
              <a:spcAft>
                <a:spcPct val="0"/>
              </a:spcAft>
              <a:defRPr kumimoji="1" sz="1000" b="1">
                <a:solidFill>
                  <a:srgbClr val="DAFBFE"/>
                </a:solidFill>
                <a:latin typeface="-윤고딕140"/>
                <a:ea typeface="-윤고딕140"/>
                <a:cs typeface="-윤고딕140"/>
              </a:defRPr>
            </a:lvl8pPr>
            <a:lvl9pPr marL="3886200" indent="-228600" eaLnBrk="0" fontAlgn="base" hangingPunct="0">
              <a:spcBef>
                <a:spcPct val="0"/>
              </a:spcBef>
              <a:spcAft>
                <a:spcPct val="0"/>
              </a:spcAft>
              <a:defRPr kumimoji="1" sz="1000" b="1">
                <a:solidFill>
                  <a:srgbClr val="DAFBFE"/>
                </a:solidFill>
                <a:latin typeface="-윤고딕140"/>
                <a:ea typeface="-윤고딕140"/>
                <a:cs typeface="-윤고딕140"/>
              </a:defRPr>
            </a:lvl9pPr>
          </a:lstStyle>
          <a:p>
            <a:pPr algn="r" eaLnBrk="1" hangingPunct="1"/>
            <a:fld id="{84653722-9436-4056-B96C-8DA1E0EA65F5}" type="slidenum">
              <a:rPr kumimoji="0" lang="en-US" b="0">
                <a:solidFill>
                  <a:schemeClr val="tx1"/>
                </a:solidFill>
                <a:latin typeface="Arial" pitchFamily="34" charset="0"/>
              </a:rPr>
              <a:pPr algn="r" eaLnBrk="1" hangingPunct="1"/>
              <a:t>12</a:t>
            </a:fld>
            <a:endParaRPr kumimoji="0" lang="en-US" b="0">
              <a:solidFill>
                <a:schemeClr val="tx1"/>
              </a:solidFill>
              <a:latin typeface="Arial" pitchFamily="34" charset="0"/>
            </a:endParaRPr>
          </a:p>
        </p:txBody>
      </p:sp>
      <p:sp>
        <p:nvSpPr>
          <p:cNvPr id="18446" name="Text Box 8"/>
          <p:cNvSpPr txBox="1">
            <a:spLocks noChangeArrowheads="1"/>
          </p:cNvSpPr>
          <p:nvPr/>
        </p:nvSpPr>
        <p:spPr bwMode="auto">
          <a:xfrm>
            <a:off x="450850" y="357166"/>
            <a:ext cx="833599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1000" b="1">
                <a:solidFill>
                  <a:srgbClr val="DAFBFE"/>
                </a:solidFill>
                <a:latin typeface="-윤고딕140"/>
                <a:ea typeface="-윤고딕140"/>
                <a:cs typeface="-윤고딕140"/>
              </a:defRPr>
            </a:lvl1pPr>
            <a:lvl2pPr marL="742950" indent="-285750" eaLnBrk="0" hangingPunct="0">
              <a:defRPr kumimoji="1" sz="1000" b="1">
                <a:solidFill>
                  <a:srgbClr val="DAFBFE"/>
                </a:solidFill>
                <a:latin typeface="-윤고딕140"/>
                <a:ea typeface="-윤고딕140"/>
                <a:cs typeface="-윤고딕140"/>
              </a:defRPr>
            </a:lvl2pPr>
            <a:lvl3pPr marL="1143000" indent="-228600" eaLnBrk="0" hangingPunct="0">
              <a:defRPr kumimoji="1" sz="1000" b="1">
                <a:solidFill>
                  <a:srgbClr val="DAFBFE"/>
                </a:solidFill>
                <a:latin typeface="-윤고딕140"/>
                <a:ea typeface="-윤고딕140"/>
                <a:cs typeface="-윤고딕140"/>
              </a:defRPr>
            </a:lvl3pPr>
            <a:lvl4pPr marL="1600200" indent="-228600" eaLnBrk="0" hangingPunct="0">
              <a:defRPr kumimoji="1" sz="1000" b="1">
                <a:solidFill>
                  <a:srgbClr val="DAFBFE"/>
                </a:solidFill>
                <a:latin typeface="-윤고딕140"/>
                <a:ea typeface="-윤고딕140"/>
                <a:cs typeface="-윤고딕140"/>
              </a:defRPr>
            </a:lvl4pPr>
            <a:lvl5pPr marL="2057400" indent="-228600" eaLnBrk="0" hangingPunct="0">
              <a:defRPr kumimoji="1" sz="1000" b="1">
                <a:solidFill>
                  <a:srgbClr val="DAFBFE"/>
                </a:solidFill>
                <a:latin typeface="-윤고딕140"/>
                <a:ea typeface="-윤고딕140"/>
                <a:cs typeface="-윤고딕140"/>
              </a:defRPr>
            </a:lvl5pPr>
            <a:lvl6pPr marL="2514600" indent="-228600" eaLnBrk="0" fontAlgn="base" hangingPunct="0">
              <a:spcBef>
                <a:spcPct val="0"/>
              </a:spcBef>
              <a:spcAft>
                <a:spcPct val="0"/>
              </a:spcAft>
              <a:defRPr kumimoji="1" sz="1000" b="1">
                <a:solidFill>
                  <a:srgbClr val="DAFBFE"/>
                </a:solidFill>
                <a:latin typeface="-윤고딕140"/>
                <a:ea typeface="-윤고딕140"/>
                <a:cs typeface="-윤고딕140"/>
              </a:defRPr>
            </a:lvl6pPr>
            <a:lvl7pPr marL="2971800" indent="-228600" eaLnBrk="0" fontAlgn="base" hangingPunct="0">
              <a:spcBef>
                <a:spcPct val="0"/>
              </a:spcBef>
              <a:spcAft>
                <a:spcPct val="0"/>
              </a:spcAft>
              <a:defRPr kumimoji="1" sz="1000" b="1">
                <a:solidFill>
                  <a:srgbClr val="DAFBFE"/>
                </a:solidFill>
                <a:latin typeface="-윤고딕140"/>
                <a:ea typeface="-윤고딕140"/>
                <a:cs typeface="-윤고딕140"/>
              </a:defRPr>
            </a:lvl7pPr>
            <a:lvl8pPr marL="3429000" indent="-228600" eaLnBrk="0" fontAlgn="base" hangingPunct="0">
              <a:spcBef>
                <a:spcPct val="0"/>
              </a:spcBef>
              <a:spcAft>
                <a:spcPct val="0"/>
              </a:spcAft>
              <a:defRPr kumimoji="1" sz="1000" b="1">
                <a:solidFill>
                  <a:srgbClr val="DAFBFE"/>
                </a:solidFill>
                <a:latin typeface="-윤고딕140"/>
                <a:ea typeface="-윤고딕140"/>
                <a:cs typeface="-윤고딕140"/>
              </a:defRPr>
            </a:lvl8pPr>
            <a:lvl9pPr marL="3886200" indent="-228600" eaLnBrk="0" fontAlgn="base" hangingPunct="0">
              <a:spcBef>
                <a:spcPct val="0"/>
              </a:spcBef>
              <a:spcAft>
                <a:spcPct val="0"/>
              </a:spcAft>
              <a:defRPr kumimoji="1" sz="1000" b="1">
                <a:solidFill>
                  <a:srgbClr val="DAFBFE"/>
                </a:solidFill>
                <a:latin typeface="-윤고딕140"/>
                <a:ea typeface="-윤고딕140"/>
                <a:cs typeface="-윤고딕140"/>
              </a:defRPr>
            </a:lvl9pPr>
          </a:lstStyle>
          <a:p>
            <a:pPr eaLnBrk="1" hangingPunct="1">
              <a:spcBef>
                <a:spcPct val="50000"/>
              </a:spcBef>
            </a:pPr>
            <a:r>
              <a:rPr lang="uz-Cyrl-UZ" sz="2600" dirty="0" smtClean="0">
                <a:solidFill>
                  <a:srgbClr val="0000FF"/>
                </a:solidFill>
                <a:latin typeface="Times New Roman" pitchFamily="18" charset="0"/>
                <a:cs typeface="Times New Roman" pitchFamily="18" charset="0"/>
              </a:rPr>
              <a:t>              Корпоратив бошқарувнинг мақсади:</a:t>
            </a:r>
            <a:endParaRPr lang="uz-Cyrl-UZ" sz="2600" dirty="0">
              <a:solidFill>
                <a:srgbClr val="0000FF"/>
              </a:solidFill>
              <a:latin typeface="Times New Roman" pitchFamily="18" charset="0"/>
              <a:cs typeface="Times New Roman" pitchFamily="18" charset="0"/>
            </a:endParaRPr>
          </a:p>
        </p:txBody>
      </p:sp>
      <p:sp>
        <p:nvSpPr>
          <p:cNvPr id="18447" name="Rectangle 17"/>
          <p:cNvSpPr>
            <a:spLocks noChangeArrowheads="1"/>
          </p:cNvSpPr>
          <p:nvPr/>
        </p:nvSpPr>
        <p:spPr bwMode="auto">
          <a:xfrm>
            <a:off x="179388" y="785794"/>
            <a:ext cx="8713787"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266700" indent="-266700" algn="just">
              <a:buClr>
                <a:srgbClr val="FF3300"/>
              </a:buClr>
              <a:buSzPct val="130000"/>
              <a:buFontTx/>
              <a:buChar char="•"/>
            </a:pPr>
            <a:r>
              <a:rPr lang="ru-RU" sz="1600" b="1" dirty="0" err="1" smtClean="0">
                <a:latin typeface="Times New Roman" pitchFamily="18" charset="0"/>
                <a:cs typeface="Times New Roman" pitchFamily="18" charset="0"/>
              </a:rPr>
              <a:t>Акциядорлик</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жамиятлари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фаолияти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билан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боғлиқ барча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субъектларнинг</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манфаатдорлик</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даражасини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баланслаштириш</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ва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акциядорлик</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жамиятининг</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барча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турдаги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фаолиятини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амалга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оширишдан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максимал</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фойда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олишни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таъминлашдан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иборатдир</a:t>
            </a:r>
            <a:r>
              <a:rPr lang="ru-RU" sz="1600" b="1" dirty="0" smtClean="0">
                <a:latin typeface="Times New Roman" pitchFamily="18" charset="0"/>
                <a:cs typeface="Times New Roman" pitchFamily="18" charset="0"/>
              </a:rPr>
              <a:t>.</a:t>
            </a:r>
            <a:endParaRPr lang="uz-Cyrl-UZ" sz="1600" dirty="0">
              <a:solidFill>
                <a:schemeClr val="tx2"/>
              </a:solidFill>
            </a:endParaRPr>
          </a:p>
        </p:txBody>
      </p:sp>
      <p:pic>
        <p:nvPicPr>
          <p:cNvPr id="18448" name="Picture 9"/>
          <p:cNvPicPr>
            <a:picLocks noChangeAspect="1" noChangeArrowheads="1"/>
          </p:cNvPicPr>
          <p:nvPr>
            <p:custDataLst>
              <p:tags r:id="rId3"/>
            </p:custDataLst>
          </p:nvPr>
        </p:nvPicPr>
        <p:blipFill>
          <a:blip r:embed="rId7" cstate="print">
            <a:extLst>
              <a:ext uri="{28A0092B-C50C-407E-A947-70E740481C1C}">
                <a14:useLocalDpi xmlns:a14="http://schemas.microsoft.com/office/drawing/2010/main" val="0"/>
              </a:ext>
            </a:extLst>
          </a:blip>
          <a:srcRect/>
          <a:stretch>
            <a:fillRect/>
          </a:stretch>
        </p:blipFill>
        <p:spPr bwMode="auto">
          <a:xfrm>
            <a:off x="119063" y="969963"/>
            <a:ext cx="361950" cy="52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pic>
      <p:sp>
        <p:nvSpPr>
          <p:cNvPr id="18449" name="Rectangle 6"/>
          <p:cNvSpPr>
            <a:spLocks noChangeArrowheads="1"/>
          </p:cNvSpPr>
          <p:nvPr/>
        </p:nvSpPr>
        <p:spPr bwMode="auto">
          <a:xfrm>
            <a:off x="4714876" y="2143116"/>
            <a:ext cx="4321174" cy="2066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73050" indent="-273050">
              <a:lnSpc>
                <a:spcPct val="80000"/>
              </a:lnSpc>
              <a:spcBef>
                <a:spcPct val="20000"/>
              </a:spcBef>
              <a:spcAft>
                <a:spcPts val="700"/>
              </a:spcAft>
              <a:buClr>
                <a:srgbClr val="FF3300"/>
              </a:buClr>
              <a:buSzPct val="95000"/>
              <a:buFont typeface="Wingdings 2" pitchFamily="18" charset="2"/>
              <a:buChar char=""/>
            </a:pPr>
            <a:endParaRPr lang="ru-RU" sz="1600" dirty="0">
              <a:solidFill>
                <a:schemeClr val="tx2"/>
              </a:solidFill>
            </a:endParaRPr>
          </a:p>
          <a:p>
            <a:pPr marL="273050" indent="-273050" algn="just">
              <a:lnSpc>
                <a:spcPct val="80000"/>
              </a:lnSpc>
              <a:spcBef>
                <a:spcPct val="20000"/>
              </a:spcBef>
              <a:spcAft>
                <a:spcPts val="700"/>
              </a:spcAft>
              <a:buClr>
                <a:srgbClr val="FF3300"/>
              </a:buClr>
              <a:buSzPct val="95000"/>
              <a:buFont typeface="Wingdings 2" pitchFamily="18" charset="2"/>
              <a:buChar char=""/>
            </a:pPr>
            <a:r>
              <a:rPr lang="ru-RU" sz="1400" b="1" dirty="0" err="1" smtClean="0">
                <a:latin typeface="Times New Roman" pitchFamily="18" charset="0"/>
                <a:cs typeface="Times New Roman" pitchFamily="18" charset="0"/>
              </a:rPr>
              <a:t>АЖнинг</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ривожланиш</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стратегиясини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ишлаб</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чиқиш ва</a:t>
            </a:r>
            <a:r>
              <a:rPr lang="ru-RU" sz="1400" b="1" dirty="0" smtClean="0">
                <a:latin typeface="Times New Roman" pitchFamily="18" charset="0"/>
                <a:cs typeface="Times New Roman" pitchFamily="18" charset="0"/>
              </a:rPr>
              <a:t> уни </a:t>
            </a:r>
            <a:r>
              <a:rPr lang="ru-RU" sz="1400" b="1" dirty="0" err="1" smtClean="0">
                <a:latin typeface="Times New Roman" pitchFamily="18" charset="0"/>
                <a:cs typeface="Times New Roman" pitchFamily="18" charset="0"/>
              </a:rPr>
              <a:t>амалга</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ошириш</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жараёнини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назорат</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қилиш</a:t>
            </a:r>
            <a:r>
              <a:rPr lang="ru-RU" sz="1400" b="1" dirty="0" smtClean="0">
                <a:latin typeface="Times New Roman" pitchFamily="18" charset="0"/>
                <a:cs typeface="Times New Roman" pitchFamily="18" charset="0"/>
              </a:rPr>
              <a:t>;</a:t>
            </a:r>
          </a:p>
          <a:p>
            <a:pPr marL="273050" indent="-273050" algn="just">
              <a:lnSpc>
                <a:spcPct val="80000"/>
              </a:lnSpc>
              <a:spcBef>
                <a:spcPct val="20000"/>
              </a:spcBef>
              <a:spcAft>
                <a:spcPts val="700"/>
              </a:spcAft>
              <a:buClr>
                <a:srgbClr val="FF3300"/>
              </a:buClr>
              <a:buSzPct val="95000"/>
              <a:buFont typeface="Wingdings 2" pitchFamily="18" charset="2"/>
              <a:buChar char=""/>
            </a:pP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АЖнинг</a:t>
            </a:r>
            <a:r>
              <a:rPr lang="ru-RU" sz="1400" b="1" dirty="0" smtClean="0">
                <a:latin typeface="Times New Roman" pitchFamily="18" charset="0"/>
                <a:cs typeface="Times New Roman" pitchFamily="18" charset="0"/>
              </a:rPr>
              <a:t> бизнес – </a:t>
            </a:r>
            <a:r>
              <a:rPr lang="ru-RU" sz="1400" b="1" dirty="0" err="1" smtClean="0">
                <a:latin typeface="Times New Roman" pitchFamily="18" charset="0"/>
                <a:cs typeface="Times New Roman" pitchFamily="18" charset="0"/>
              </a:rPr>
              <a:t>режасини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тасдиқлаш ва</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унинг</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тулиқ бажарилишни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назорат</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килиш</a:t>
            </a:r>
            <a:r>
              <a:rPr lang="ru-RU" sz="1400" b="1" dirty="0" smtClean="0">
                <a:latin typeface="Times New Roman" pitchFamily="18" charset="0"/>
                <a:cs typeface="Times New Roman" pitchFamily="18" charset="0"/>
              </a:rPr>
              <a:t>;</a:t>
            </a:r>
          </a:p>
          <a:p>
            <a:pPr marL="273050" indent="-273050" algn="just">
              <a:lnSpc>
                <a:spcPct val="80000"/>
              </a:lnSpc>
              <a:spcBef>
                <a:spcPct val="20000"/>
              </a:spcBef>
              <a:spcAft>
                <a:spcPts val="700"/>
              </a:spcAft>
              <a:buClr>
                <a:srgbClr val="FF3300"/>
              </a:buClr>
              <a:buSzPct val="95000"/>
              <a:buFont typeface="Wingdings 2" pitchFamily="18" charset="2"/>
              <a:buChar char=""/>
            </a:pP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Молиявий</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меҳнат ва</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бошка</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ресурсларни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жалб</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қилиш ва</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улардан</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самарали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фойдалнишни</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таъминлаш</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ва</a:t>
            </a:r>
            <a:r>
              <a:rPr lang="ru-RU" sz="1400" b="1" dirty="0" smtClean="0">
                <a:latin typeface="Times New Roman" pitchFamily="18" charset="0"/>
                <a:cs typeface="Times New Roman" pitchFamily="18" charset="0"/>
              </a:rPr>
              <a:t> </a:t>
            </a:r>
            <a:r>
              <a:rPr lang="ru-RU" sz="1400" b="1" dirty="0" err="1" smtClean="0">
                <a:latin typeface="Times New Roman" pitchFamily="18" charset="0"/>
                <a:cs typeface="Times New Roman" pitchFamily="18" charset="0"/>
              </a:rPr>
              <a:t>бошқалар.</a:t>
            </a:r>
            <a:r>
              <a:rPr lang="ru-RU" sz="1400" b="1" dirty="0" smtClean="0">
                <a:latin typeface="Times New Roman" pitchFamily="18" charset="0"/>
                <a:cs typeface="Times New Roman" pitchFamily="18" charset="0"/>
              </a:rPr>
              <a:t> </a:t>
            </a:r>
            <a:endParaRPr lang="uz-Cyrl-UZ" sz="1400" dirty="0">
              <a:solidFill>
                <a:schemeClr val="tx2"/>
              </a:solidFill>
            </a:endParaRPr>
          </a:p>
        </p:txBody>
      </p:sp>
      <p:sp>
        <p:nvSpPr>
          <p:cNvPr id="18450" name="Line 14"/>
          <p:cNvSpPr>
            <a:spLocks noChangeShapeType="1"/>
          </p:cNvSpPr>
          <p:nvPr/>
        </p:nvSpPr>
        <p:spPr bwMode="auto">
          <a:xfrm>
            <a:off x="107950" y="1857364"/>
            <a:ext cx="9036050"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8451" name="Line 15"/>
          <p:cNvSpPr>
            <a:spLocks noChangeShapeType="1"/>
          </p:cNvSpPr>
          <p:nvPr/>
        </p:nvSpPr>
        <p:spPr bwMode="auto">
          <a:xfrm>
            <a:off x="52388" y="4214818"/>
            <a:ext cx="909161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ru-RU"/>
          </a:p>
        </p:txBody>
      </p:sp>
      <p:sp>
        <p:nvSpPr>
          <p:cNvPr id="18452" name="AutoShape 7"/>
          <p:cNvSpPr>
            <a:spLocks noChangeArrowheads="1"/>
          </p:cNvSpPr>
          <p:nvPr/>
        </p:nvSpPr>
        <p:spPr bwMode="auto">
          <a:xfrm>
            <a:off x="2071670" y="4643446"/>
            <a:ext cx="6864350" cy="1737356"/>
          </a:xfrm>
          <a:prstGeom prst="roundRect">
            <a:avLst>
              <a:gd name="adj" fmla="val 1657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lgn="ctr">
                <a:solidFill>
                  <a:srgbClr val="000000"/>
                </a:solidFill>
                <a:round/>
                <a:headEnd/>
                <a:tailEnd/>
              </a14:hiddenLine>
            </a:ext>
          </a:extLst>
        </p:spPr>
        <p:txBody>
          <a:bodyPr wrap="square" lIns="0" tIns="46038" rIns="0" bIns="46038">
            <a:spAutoFit/>
          </a:bodyPr>
          <a:lstStyle/>
          <a:p>
            <a:pPr marL="273050" lvl="0" indent="-273050" algn="just">
              <a:buClr>
                <a:srgbClr val="FF3300"/>
              </a:buClr>
              <a:buSzPct val="150000"/>
              <a:buFontTx/>
              <a:buChar char="•"/>
            </a:pPr>
            <a:r>
              <a:rPr lang="ru-RU" sz="1600" b="1" dirty="0" err="1" smtClean="0">
                <a:latin typeface="Times New Roman" pitchFamily="18" charset="0"/>
                <a:cs typeface="Times New Roman" pitchFamily="18" charset="0"/>
              </a:rPr>
              <a:t>қонун ва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қонун устуворлиги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иқтисодиётни давлат</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томонидан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самарали</a:t>
            </a:r>
            <a:r>
              <a:rPr lang="ru-RU" sz="1600" b="1" dirty="0" smtClean="0">
                <a:latin typeface="Times New Roman" pitchFamily="18" charset="0"/>
                <a:cs typeface="Times New Roman" pitchFamily="18" charset="0"/>
              </a:rPr>
              <a:t> (регулировка) </a:t>
            </a:r>
            <a:r>
              <a:rPr lang="ru-RU" sz="1600" b="1" dirty="0" err="1" smtClean="0">
                <a:latin typeface="Times New Roman" pitchFamily="18" charset="0"/>
                <a:cs typeface="Times New Roman" pitchFamily="18" charset="0"/>
              </a:rPr>
              <a:t>қилиш тизими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қимматли</a:t>
            </a:r>
            <a:r>
              <a:rPr lang="ru-RU" sz="1600" b="1" dirty="0" smtClean="0">
                <a:latin typeface="Times New Roman" pitchFamily="18" charset="0"/>
                <a:cs typeface="Times New Roman" pitchFamily="18" charset="0"/>
              </a:rPr>
              <a:t> </a:t>
            </a:r>
            <a:r>
              <a:rPr lang="uz-Cyrl-UZ" sz="1600" b="1" dirty="0" smtClean="0">
                <a:latin typeface="Times New Roman" pitchFamily="18" charset="0"/>
                <a:cs typeface="Times New Roman" pitchFamily="18" charset="0"/>
              </a:rPr>
              <a:t>қоғ</a:t>
            </a:r>
            <a:r>
              <a:rPr lang="ru-RU" sz="1600" b="1" dirty="0" err="1" smtClean="0">
                <a:latin typeface="Times New Roman" pitchFamily="18" charset="0"/>
                <a:cs typeface="Times New Roman" pitchFamily="18" charset="0"/>
              </a:rPr>
              <a:t>озлар</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меҳнат ва</a:t>
            </a:r>
            <a:r>
              <a:rPr lang="ru-RU" sz="1600" b="1" dirty="0" smtClean="0">
                <a:latin typeface="Times New Roman" pitchFamily="18" charset="0"/>
                <a:cs typeface="Times New Roman" pitchFamily="18" charset="0"/>
              </a:rPr>
              <a:t> товар </a:t>
            </a:r>
            <a:r>
              <a:rPr lang="ru-RU" sz="1600" b="1" dirty="0" err="1" smtClean="0">
                <a:latin typeface="Times New Roman" pitchFamily="18" charset="0"/>
                <a:cs typeface="Times New Roman" pitchFamily="18" charset="0"/>
              </a:rPr>
              <a:t>бозорларининг</a:t>
            </a:r>
            <a:r>
              <a:rPr lang="ru-RU" sz="1600" b="1" dirty="0" smtClean="0">
                <a:latin typeface="Times New Roman" pitchFamily="18" charset="0"/>
                <a:cs typeface="Times New Roman" pitchFamily="18" charset="0"/>
              </a:rPr>
              <a:t> актив </a:t>
            </a:r>
            <a:r>
              <a:rPr lang="ru-RU" sz="1600" b="1" dirty="0" err="1" smtClean="0">
                <a:latin typeface="Times New Roman" pitchFamily="18" charset="0"/>
                <a:cs typeface="Times New Roman" pitchFamily="18" charset="0"/>
              </a:rPr>
              <a:t>фаолияти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фойда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тақсимотининг манфаатдорлик</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даражаси</a:t>
            </a:r>
            <a:r>
              <a:rPr lang="ru-RU" sz="1600" b="1" dirty="0" smtClean="0">
                <a:latin typeface="Times New Roman" pitchFamily="18" charset="0"/>
                <a:cs typeface="Times New Roman" pitchFamily="18" charset="0"/>
              </a:rPr>
              <a:t>, бизнес </a:t>
            </a:r>
            <a:r>
              <a:rPr lang="ru-RU" sz="1600" b="1" dirty="0" err="1" smtClean="0">
                <a:latin typeface="Times New Roman" pitchFamily="18" charset="0"/>
                <a:cs typeface="Times New Roman" pitchFamily="18" charset="0"/>
              </a:rPr>
              <a:t>муҳитнинг ривожланиши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учун</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шароитларнинг</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мавжудлиги</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ва</a:t>
            </a:r>
            <a:r>
              <a:rPr lang="ru-RU" sz="1600" b="1" dirty="0" smtClean="0">
                <a:latin typeface="Times New Roman" pitchFamily="18" charset="0"/>
                <a:cs typeface="Times New Roman" pitchFamily="18" charset="0"/>
              </a:rPr>
              <a:t>  </a:t>
            </a:r>
            <a:r>
              <a:rPr lang="ru-RU" sz="1600" b="1" dirty="0" err="1" smtClean="0">
                <a:latin typeface="Times New Roman" pitchFamily="18" charset="0"/>
                <a:cs typeface="Times New Roman" pitchFamily="18" charset="0"/>
              </a:rPr>
              <a:t>валютанинг</a:t>
            </a:r>
            <a:r>
              <a:rPr lang="ru-RU" sz="1600" b="1" dirty="0" smtClean="0">
                <a:latin typeface="Times New Roman" pitchFamily="18" charset="0"/>
                <a:cs typeface="Times New Roman" pitchFamily="18" charset="0"/>
              </a:rPr>
              <a:t> конвертация </a:t>
            </a:r>
            <a:r>
              <a:rPr lang="ru-RU" sz="1600" b="1" dirty="0" err="1" smtClean="0">
                <a:latin typeface="Times New Roman" pitchFamily="18" charset="0"/>
                <a:cs typeface="Times New Roman" pitchFamily="18" charset="0"/>
              </a:rPr>
              <a:t>қилиниш ҳолати</a:t>
            </a:r>
            <a:r>
              <a:rPr lang="ru-RU" sz="1600" b="1" dirty="0" smtClean="0">
                <a:latin typeface="Times New Roman" pitchFamily="18" charset="0"/>
                <a:cs typeface="Times New Roman" pitchFamily="18" charset="0"/>
              </a:rPr>
              <a:t>.</a:t>
            </a:r>
            <a:endParaRPr lang="uz-Cyrl-UZ" sz="1600" dirty="0">
              <a:solidFill>
                <a:schemeClr val="tx2"/>
              </a:solidFill>
              <a:cs typeface="Times New Roman" pitchFamily="18" charset="0"/>
            </a:endParaRPr>
          </a:p>
        </p:txBody>
      </p:sp>
    </p:spTree>
    <p:extLst>
      <p:ext uri="{BB962C8B-B14F-4D97-AF65-F5344CB8AC3E}">
        <p14:creationId xmlns:p14="http://schemas.microsoft.com/office/powerpoint/2010/main" val="17291969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Текст 4"/>
          <p:cNvSpPr txBox="1">
            <a:spLocks/>
          </p:cNvSpPr>
          <p:nvPr/>
        </p:nvSpPr>
        <p:spPr>
          <a:xfrm>
            <a:off x="371476" y="357166"/>
            <a:ext cx="8772525" cy="622620"/>
          </a:xfrm>
          <a:prstGeom prst="rect">
            <a:avLst/>
          </a:prstGeom>
        </p:spPr>
        <p:txBody>
          <a:bodyPr vert="horz">
            <a:noAutofit/>
          </a:bodyPr>
          <a:lstStyle/>
          <a:p>
            <a:pPr marR="0" lvl="0" algn="l" defTabSz="914400" rtl="0" eaLnBrk="1" fontAlgn="auto" latinLnBrk="0" hangingPunct="1">
              <a:lnSpc>
                <a:spcPct val="100000"/>
              </a:lnSpc>
              <a:spcBef>
                <a:spcPts val="600"/>
              </a:spcBef>
              <a:spcAft>
                <a:spcPts val="0"/>
              </a:spcAft>
              <a:buClr>
                <a:schemeClr val="accent1"/>
              </a:buClr>
              <a:buSzPct val="76000"/>
              <a:tabLst/>
              <a:defRPr/>
            </a:pPr>
            <a:endParaRPr kumimoji="0" lang="ru-RU" sz="1600" b="1" i="0" u="none" strike="noStrike" kern="1200" cap="none" spc="0" normalizeH="0" baseline="0" noProof="0" dirty="0">
              <a:ln>
                <a:noFill/>
              </a:ln>
              <a:effectLst/>
              <a:uLnTx/>
              <a:uFillTx/>
              <a:latin typeface="Arial Narrow" panose="020B0606020202030204" pitchFamily="34" charset="0"/>
              <a:ea typeface="+mn-ea"/>
              <a:cs typeface="+mn-cs"/>
            </a:endParaRPr>
          </a:p>
        </p:txBody>
      </p:sp>
      <p:graphicFrame>
        <p:nvGraphicFramePr>
          <p:cNvPr id="5" name="Схема 4"/>
          <p:cNvGraphicFramePr/>
          <p:nvPr>
            <p:extLst>
              <p:ext uri="{D42A27DB-BD31-4B8C-83A1-F6EECF244321}">
                <p14:modId xmlns:p14="http://schemas.microsoft.com/office/powerpoint/2010/main" val="2395196246"/>
              </p:ext>
            </p:extLst>
          </p:nvPr>
        </p:nvGraphicFramePr>
        <p:xfrm>
          <a:off x="384766" y="1285864"/>
          <a:ext cx="8539460" cy="5239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3" name="Прямоугольник 12"/>
          <p:cNvSpPr/>
          <p:nvPr/>
        </p:nvSpPr>
        <p:spPr>
          <a:xfrm>
            <a:off x="0" y="548680"/>
            <a:ext cx="9036496" cy="830997"/>
          </a:xfrm>
          <a:prstGeom prst="rect">
            <a:avLst/>
          </a:prstGeom>
        </p:spPr>
        <p:txBody>
          <a:bodyPr wrap="square">
            <a:spAutoFit/>
          </a:bodyPr>
          <a:lstStyle/>
          <a:p>
            <a:pPr algn="ctr" eaLnBrk="0" hangingPunct="0"/>
            <a:r>
              <a:rPr lang="ru-RU" sz="2400" b="1" dirty="0" err="1" smtClean="0">
                <a:latin typeface="Times New Roman" pitchFamily="18" charset="0"/>
                <a:cs typeface="Times New Roman" pitchFamily="18" charset="0"/>
              </a:rPr>
              <a:t>Корпоратив</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бошқарувни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тўғри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ташқил</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қилиш</a:t>
            </a:r>
            <a:r>
              <a:rPr lang="ru-RU" sz="2400" b="1" dirty="0" smtClean="0">
                <a:latin typeface="Times New Roman" pitchFamily="18" charset="0"/>
                <a:cs typeface="Times New Roman" pitchFamily="18" charset="0"/>
              </a:rPr>
              <a:t> </a:t>
            </a:r>
          </a:p>
          <a:p>
            <a:pPr algn="ctr" eaLnBrk="0" hangingPunct="0"/>
            <a:r>
              <a:rPr lang="ru-RU" sz="2400" b="1" dirty="0" err="1" smtClean="0">
                <a:latin typeface="Times New Roman" pitchFamily="18" charset="0"/>
                <a:cs typeface="Times New Roman" pitchFamily="18" charset="0"/>
              </a:rPr>
              <a:t>қўйидагилрани</a:t>
            </a:r>
            <a:r>
              <a:rPr lang="ru-RU" sz="2400" b="1" dirty="0" smtClean="0">
                <a:latin typeface="Times New Roman" pitchFamily="18" charset="0"/>
                <a:cs typeface="Times New Roman" pitchFamily="18" charset="0"/>
              </a:rPr>
              <a:t> </a:t>
            </a:r>
            <a:r>
              <a:rPr lang="ru-RU" sz="2400" b="1" dirty="0" err="1" smtClean="0">
                <a:latin typeface="Times New Roman" pitchFamily="18" charset="0"/>
                <a:cs typeface="Times New Roman" pitchFamily="18" charset="0"/>
              </a:rPr>
              <a:t>таъмиинлайди</a:t>
            </a:r>
            <a:r>
              <a:rPr lang="ru-RU" sz="2400" b="1" dirty="0" smtClean="0">
                <a:latin typeface="Times New Roman" pitchFamily="18" charset="0"/>
                <a:cs typeface="Times New Roman" pitchFamily="18" charset="0"/>
              </a:rPr>
              <a:t>:</a:t>
            </a:r>
            <a:endParaRPr lang="ru-RU" sz="2400" b="1" dirty="0">
              <a:latin typeface="Times New Roman" pitchFamily="18" charset="0"/>
              <a:cs typeface="Times New Roman" pitchFamily="18" charset="0"/>
            </a:endParaRPr>
          </a:p>
        </p:txBody>
      </p:sp>
    </p:spTree>
    <p:extLst>
      <p:ext uri="{BB962C8B-B14F-4D97-AF65-F5344CB8AC3E}">
        <p14:creationId xmlns:p14="http://schemas.microsoft.com/office/powerpoint/2010/main" val="2361106720"/>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42910" y="274638"/>
            <a:ext cx="8043890" cy="368280"/>
          </a:xfrm>
        </p:spPr>
        <p:txBody>
          <a:bodyPr>
            <a:normAutofit fontScale="90000"/>
          </a:bodyPr>
          <a:lstStyle/>
          <a:p>
            <a:endParaRPr lang="ru-RU" sz="2400" dirty="0"/>
          </a:p>
        </p:txBody>
      </p:sp>
      <p:sp>
        <p:nvSpPr>
          <p:cNvPr id="3" name="Содержимое 2"/>
          <p:cNvSpPr>
            <a:spLocks noGrp="1"/>
          </p:cNvSpPr>
          <p:nvPr>
            <p:ph idx="1"/>
          </p:nvPr>
        </p:nvSpPr>
        <p:spPr>
          <a:xfrm>
            <a:off x="457200" y="1571612"/>
            <a:ext cx="8229600" cy="5286388"/>
          </a:xfrm>
        </p:spPr>
        <p:txBody>
          <a:bodyPr/>
          <a:lstStyle/>
          <a:p>
            <a:endParaRPr lang="ru-RU" dirty="0"/>
          </a:p>
        </p:txBody>
      </p:sp>
      <p:sp>
        <p:nvSpPr>
          <p:cNvPr id="4" name="Скругленная прямоугольная выноска 3"/>
          <p:cNvSpPr/>
          <p:nvPr/>
        </p:nvSpPr>
        <p:spPr>
          <a:xfrm>
            <a:off x="1000100" y="1857364"/>
            <a:ext cx="7215238" cy="1071570"/>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ru-RU" sz="2000" b="1" dirty="0" smtClean="0">
                <a:solidFill>
                  <a:schemeClr val="tx1"/>
                </a:solidFill>
                <a:latin typeface="Times New Roman" pitchFamily="18" charset="0"/>
                <a:cs typeface="Times New Roman" pitchFamily="18" charset="0"/>
              </a:rPr>
              <a:t>1. </a:t>
            </a:r>
            <a:r>
              <a:rPr lang="ru-RU" sz="2000" b="1" dirty="0" err="1" smtClean="0">
                <a:solidFill>
                  <a:schemeClr val="tx1"/>
                </a:solidFill>
                <a:latin typeface="Times New Roman" pitchFamily="18" charset="0"/>
                <a:cs typeface="Times New Roman" pitchFamily="18" charset="0"/>
              </a:rPr>
              <a:t>Давр</a:t>
            </a:r>
            <a:r>
              <a:rPr lang="ru-RU" sz="2000" b="1" dirty="0" smtClean="0">
                <a:solidFill>
                  <a:schemeClr val="tx1"/>
                </a:solidFill>
                <a:latin typeface="Times New Roman" pitchFamily="18" charset="0"/>
                <a:cs typeface="Times New Roman" pitchFamily="18" charset="0"/>
              </a:rPr>
              <a:t> - XIX </a:t>
            </a:r>
            <a:r>
              <a:rPr lang="ru-RU" sz="2000" b="1" dirty="0" err="1" smtClean="0">
                <a:solidFill>
                  <a:schemeClr val="tx1"/>
                </a:solidFill>
                <a:latin typeface="Times New Roman" pitchFamily="18" charset="0"/>
                <a:cs typeface="Times New Roman" pitchFamily="18" charset="0"/>
              </a:rPr>
              <a:t>аср</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бўлиб</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мамлакатлар</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иқтисодиётининг ривожланиш</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ядроси</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бў</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тадбиркорлик</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фаолияти</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бўлган</a:t>
            </a:r>
            <a:r>
              <a:rPr lang="ru-RU" sz="2000" b="1" dirty="0" smtClean="0">
                <a:solidFill>
                  <a:schemeClr val="tx1"/>
                </a:solidFill>
                <a:latin typeface="Times New Roman" pitchFamily="18" charset="0"/>
                <a:cs typeface="Times New Roman" pitchFamily="18" charset="0"/>
              </a:rPr>
              <a:t>. </a:t>
            </a:r>
          </a:p>
        </p:txBody>
      </p:sp>
      <p:sp>
        <p:nvSpPr>
          <p:cNvPr id="6" name="Скругленная прямоугольная выноска 5"/>
          <p:cNvSpPr/>
          <p:nvPr/>
        </p:nvSpPr>
        <p:spPr>
          <a:xfrm>
            <a:off x="928662" y="3357562"/>
            <a:ext cx="7215238" cy="1357322"/>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ru-RU" sz="2000" b="1" dirty="0" smtClean="0">
                <a:solidFill>
                  <a:schemeClr val="tx1"/>
                </a:solidFill>
                <a:latin typeface="Times New Roman" pitchFamily="18" charset="0"/>
                <a:cs typeface="Times New Roman" pitchFamily="18" charset="0"/>
              </a:rPr>
              <a:t>2.Давр  - XX </a:t>
            </a:r>
            <a:r>
              <a:rPr lang="ru-RU" sz="2000" b="1" dirty="0" err="1" smtClean="0">
                <a:solidFill>
                  <a:schemeClr val="tx1"/>
                </a:solidFill>
                <a:latin typeface="Times New Roman" pitchFamily="18" charset="0"/>
                <a:cs typeface="Times New Roman" pitchFamily="18" charset="0"/>
              </a:rPr>
              <a:t>аср</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бўлиб</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мамлакатлар</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иқтисодиётининг ривожланиш</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ядроси</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бу</a:t>
            </a:r>
            <a:r>
              <a:rPr lang="ru-RU" sz="2000" b="1" dirty="0" smtClean="0">
                <a:solidFill>
                  <a:schemeClr val="tx1"/>
                </a:solidFill>
                <a:latin typeface="Times New Roman" pitchFamily="18" charset="0"/>
                <a:cs typeface="Times New Roman" pitchFamily="18" charset="0"/>
              </a:rPr>
              <a:t> - </a:t>
            </a:r>
            <a:r>
              <a:rPr lang="ru-RU" sz="2000" b="1" dirty="0" err="1" smtClean="0">
                <a:solidFill>
                  <a:schemeClr val="tx1"/>
                </a:solidFill>
                <a:latin typeface="Times New Roman" pitchFamily="18" charset="0"/>
                <a:cs typeface="Times New Roman" pitchFamily="18" charset="0"/>
              </a:rPr>
              <a:t>менежмент</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бўлган</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бўлса</a:t>
            </a:r>
            <a:r>
              <a:rPr lang="ru-RU" sz="2000" b="1" dirty="0" smtClean="0">
                <a:solidFill>
                  <a:schemeClr val="tx1"/>
                </a:solidFill>
                <a:latin typeface="Times New Roman" pitchFamily="18" charset="0"/>
                <a:cs typeface="Times New Roman" pitchFamily="18" charset="0"/>
              </a:rPr>
              <a:t>,</a:t>
            </a:r>
          </a:p>
        </p:txBody>
      </p:sp>
      <p:sp>
        <p:nvSpPr>
          <p:cNvPr id="8" name="Скругленная прямоугольная выноска 7"/>
          <p:cNvSpPr/>
          <p:nvPr/>
        </p:nvSpPr>
        <p:spPr>
          <a:xfrm>
            <a:off x="928662" y="5143512"/>
            <a:ext cx="7286676" cy="1285884"/>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r>
              <a:rPr lang="ru-RU" sz="2000" b="1" dirty="0" smtClean="0">
                <a:solidFill>
                  <a:schemeClr val="tx1"/>
                </a:solidFill>
                <a:latin typeface="Times New Roman" pitchFamily="18" charset="0"/>
                <a:cs typeface="Times New Roman" pitchFamily="18" charset="0"/>
              </a:rPr>
              <a:t>3. </a:t>
            </a:r>
            <a:r>
              <a:rPr lang="ru-RU" sz="2000" b="1" dirty="0" err="1" smtClean="0">
                <a:solidFill>
                  <a:schemeClr val="tx1"/>
                </a:solidFill>
                <a:latin typeface="Times New Roman" pitchFamily="18" charset="0"/>
                <a:cs typeface="Times New Roman" pitchFamily="18" charset="0"/>
              </a:rPr>
              <a:t>Давр</a:t>
            </a:r>
            <a:r>
              <a:rPr lang="ru-RU" sz="2000" b="1" dirty="0" smtClean="0">
                <a:solidFill>
                  <a:schemeClr val="tx1"/>
                </a:solidFill>
                <a:latin typeface="Times New Roman" pitchFamily="18" charset="0"/>
                <a:cs typeface="Times New Roman" pitchFamily="18" charset="0"/>
              </a:rPr>
              <a:t> – XXI </a:t>
            </a:r>
            <a:r>
              <a:rPr lang="ru-RU" sz="2000" b="1" dirty="0" err="1" smtClean="0">
                <a:solidFill>
                  <a:schemeClr val="tx1"/>
                </a:solidFill>
                <a:latin typeface="Times New Roman" pitchFamily="18" charset="0"/>
                <a:cs typeface="Times New Roman" pitchFamily="18" charset="0"/>
              </a:rPr>
              <a:t>аср</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бўлиб</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мамлакатлар</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иқтисодиётининг ривожланиш</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ядроси</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бўлган</a:t>
            </a:r>
            <a:r>
              <a:rPr lang="ru-RU" sz="2000" b="1" dirty="0" smtClean="0">
                <a:solidFill>
                  <a:schemeClr val="tx1"/>
                </a:solidFill>
                <a:latin typeface="Times New Roman" pitchFamily="18" charset="0"/>
                <a:cs typeface="Times New Roman" pitchFamily="18" charset="0"/>
              </a:rPr>
              <a:t> функция </a:t>
            </a:r>
            <a:r>
              <a:rPr lang="ru-RU" sz="2000" b="1" dirty="0" err="1" smtClean="0">
                <a:solidFill>
                  <a:schemeClr val="tx1"/>
                </a:solidFill>
                <a:latin typeface="Times New Roman" pitchFamily="18" charset="0"/>
                <a:cs typeface="Times New Roman" pitchFamily="18" charset="0"/>
              </a:rPr>
              <a:t>корпоратив</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бошқарувга ўтмоқда</a:t>
            </a:r>
            <a:r>
              <a:rPr lang="ru-RU" sz="2000" b="1" dirty="0" smtClean="0">
                <a:solidFill>
                  <a:schemeClr val="tx1"/>
                </a:solidFill>
                <a:latin typeface="Times New Roman" pitchFamily="18" charset="0"/>
                <a:cs typeface="Times New Roman" pitchFamily="18" charset="0"/>
              </a:rPr>
              <a:t>.</a:t>
            </a:r>
          </a:p>
        </p:txBody>
      </p:sp>
      <p:sp>
        <p:nvSpPr>
          <p:cNvPr id="9" name="Скругленная прямоугольная выноска 8"/>
          <p:cNvSpPr/>
          <p:nvPr/>
        </p:nvSpPr>
        <p:spPr>
          <a:xfrm>
            <a:off x="1071538" y="571480"/>
            <a:ext cx="7000924" cy="857256"/>
          </a:xfrm>
          <a:prstGeom prst="wedgeRoundRect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ru-RU" sz="2000" b="1" dirty="0" smtClean="0">
                <a:solidFill>
                  <a:schemeClr val="bg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Корпоратив</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бошқарувнинг шаклланиш</a:t>
            </a:r>
            <a:r>
              <a:rPr lang="ru-RU" sz="2000" b="1" dirty="0" smtClean="0">
                <a:solidFill>
                  <a:schemeClr val="tx1"/>
                </a:solidFill>
                <a:latin typeface="Times New Roman" pitchFamily="18" charset="0"/>
                <a:cs typeface="Times New Roman" pitchFamily="18" charset="0"/>
              </a:rPr>
              <a:t> </a:t>
            </a:r>
            <a:r>
              <a:rPr lang="ru-RU" sz="2000" b="1" dirty="0" err="1" smtClean="0">
                <a:solidFill>
                  <a:schemeClr val="tx1"/>
                </a:solidFill>
                <a:latin typeface="Times New Roman" pitchFamily="18" charset="0"/>
                <a:cs typeface="Times New Roman" pitchFamily="18" charset="0"/>
              </a:rPr>
              <a:t>жараёнлари</a:t>
            </a:r>
            <a:r>
              <a:rPr lang="ru-RU" sz="2000" b="1" dirty="0" smtClean="0">
                <a:solidFill>
                  <a:schemeClr val="tx1"/>
                </a:solidFill>
                <a:latin typeface="Times New Roman" pitchFamily="18" charset="0"/>
                <a:cs typeface="Times New Roman" pitchFamily="18" charset="0"/>
              </a:rPr>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Номер слайда 4"/>
          <p:cNvSpPr>
            <a:spLocks noGrp="1"/>
          </p:cNvSpPr>
          <p:nvPr>
            <p:ph type="sldNum" sz="quarter" idx="12"/>
          </p:nvPr>
        </p:nvSpPr>
        <p:spPr>
          <a:noFill/>
          <a:ln>
            <a:miter lim="800000"/>
            <a:headEnd/>
            <a:tailEnd/>
          </a:ln>
        </p:spPr>
        <p:txBody>
          <a:bodyPr/>
          <a:lstStyle/>
          <a:p>
            <a:fld id="{1C2141D5-5106-4845-B2E1-7A78DEA661C7}" type="slidenum">
              <a:rPr lang="ru-RU" smtClean="0"/>
              <a:pPr/>
              <a:t>15</a:t>
            </a:fld>
            <a:endParaRPr lang="ru-RU" smtClean="0"/>
          </a:p>
        </p:txBody>
      </p:sp>
      <p:sp>
        <p:nvSpPr>
          <p:cNvPr id="7171" name="Rectangle 2"/>
          <p:cNvSpPr>
            <a:spLocks noGrp="1" noChangeArrowheads="1"/>
          </p:cNvSpPr>
          <p:nvPr>
            <p:ph type="title" idx="4294967295"/>
          </p:nvPr>
        </p:nvSpPr>
        <p:spPr>
          <a:xfrm>
            <a:off x="0" y="333375"/>
            <a:ext cx="9144000" cy="1143000"/>
          </a:xfrm>
        </p:spPr>
        <p:txBody>
          <a:bodyPr>
            <a:normAutofit/>
          </a:bodyPr>
          <a:lstStyle/>
          <a:p>
            <a:pPr algn="ctr" eaLnBrk="1" hangingPunct="1">
              <a:lnSpc>
                <a:spcPct val="80000"/>
              </a:lnSpc>
            </a:pPr>
            <a:r>
              <a:rPr lang="ru-RU" sz="4000" dirty="0" smtClean="0"/>
              <a:t> </a:t>
            </a:r>
            <a:r>
              <a:rPr lang="uz-Cyrl-UZ" sz="4000" dirty="0" smtClean="0">
                <a:solidFill>
                  <a:schemeClr val="tx1"/>
                </a:solidFill>
                <a:latin typeface="Times New Roman" pitchFamily="18" charset="0"/>
                <a:cs typeface="Times New Roman" pitchFamily="18" charset="0"/>
              </a:rPr>
              <a:t>Корпоратив  бошқарувнинг     амалдаги тузилмаси</a:t>
            </a:r>
            <a:endParaRPr lang="ru-RU" sz="4000" dirty="0" smtClean="0">
              <a:solidFill>
                <a:schemeClr val="tx1"/>
              </a:solidFill>
              <a:latin typeface="Times New Roman" pitchFamily="18" charset="0"/>
              <a:cs typeface="Times New Roman" pitchFamily="18" charset="0"/>
            </a:endParaRPr>
          </a:p>
        </p:txBody>
      </p:sp>
      <p:grpSp>
        <p:nvGrpSpPr>
          <p:cNvPr id="2" name="Group 4"/>
          <p:cNvGrpSpPr>
            <a:grpSpLocks noChangeAspect="1"/>
          </p:cNvGrpSpPr>
          <p:nvPr/>
        </p:nvGrpSpPr>
        <p:grpSpPr bwMode="auto">
          <a:xfrm>
            <a:off x="1500188" y="1643063"/>
            <a:ext cx="5991225" cy="4743450"/>
            <a:chOff x="1626" y="2700"/>
            <a:chExt cx="9435" cy="7470"/>
          </a:xfrm>
        </p:grpSpPr>
        <p:sp>
          <p:nvSpPr>
            <p:cNvPr id="7173" name="AutoShape 5"/>
            <p:cNvSpPr>
              <a:spLocks noChangeAspect="1" noChangeArrowheads="1"/>
            </p:cNvSpPr>
            <p:nvPr/>
          </p:nvSpPr>
          <p:spPr bwMode="auto">
            <a:xfrm>
              <a:off x="1701" y="2790"/>
              <a:ext cx="9360" cy="7380"/>
            </a:xfrm>
            <a:prstGeom prst="rect">
              <a:avLst/>
            </a:prstGeom>
            <a:noFill/>
            <a:ln w="9525">
              <a:noFill/>
              <a:miter lim="800000"/>
              <a:headEnd/>
              <a:tailEnd/>
            </a:ln>
          </p:spPr>
          <p:txBody>
            <a:bodyPr/>
            <a:lstStyle/>
            <a:p>
              <a:endParaRPr lang="ru-RU"/>
            </a:p>
          </p:txBody>
        </p:sp>
        <p:grpSp>
          <p:nvGrpSpPr>
            <p:cNvPr id="3" name="Group 6"/>
            <p:cNvGrpSpPr>
              <a:grpSpLocks/>
            </p:cNvGrpSpPr>
            <p:nvPr/>
          </p:nvGrpSpPr>
          <p:grpSpPr bwMode="auto">
            <a:xfrm>
              <a:off x="1626" y="2700"/>
              <a:ext cx="9338" cy="7313"/>
              <a:chOff x="1626" y="2700"/>
              <a:chExt cx="9338" cy="7313"/>
            </a:xfrm>
          </p:grpSpPr>
          <p:sp>
            <p:nvSpPr>
              <p:cNvPr id="7175" name="Rectangle 7"/>
              <p:cNvSpPr>
                <a:spLocks noChangeArrowheads="1"/>
              </p:cNvSpPr>
              <p:nvPr/>
            </p:nvSpPr>
            <p:spPr bwMode="auto">
              <a:xfrm>
                <a:off x="4400" y="2700"/>
                <a:ext cx="4321" cy="1530"/>
              </a:xfrm>
              <a:prstGeom prst="rect">
                <a:avLst/>
              </a:prstGeom>
              <a:solidFill>
                <a:srgbClr val="C0C0C0">
                  <a:alpha val="25098"/>
                </a:srgbClr>
              </a:solidFill>
              <a:ln w="57150">
                <a:solidFill>
                  <a:srgbClr val="808080"/>
                </a:solidFill>
                <a:miter lim="800000"/>
                <a:headEnd/>
                <a:tailEnd/>
              </a:ln>
            </p:spPr>
            <p:txBody>
              <a:bodyPr/>
              <a:lstStyle/>
              <a:p>
                <a:pPr algn="ctr"/>
                <a:r>
                  <a:rPr lang="ru-RU" sz="1800" b="1" dirty="0" err="1" smtClean="0"/>
                  <a:t>Акционерлар</a:t>
                </a:r>
                <a:r>
                  <a:rPr lang="ru-RU" sz="1800" b="1" dirty="0" smtClean="0"/>
                  <a:t>, </a:t>
                </a:r>
                <a:r>
                  <a:rPr lang="ru-RU" b="1" dirty="0" smtClean="0"/>
                  <a:t> </a:t>
                </a:r>
                <a:r>
                  <a:rPr lang="ru-RU" b="1" dirty="0" err="1" smtClean="0"/>
                  <a:t>инвесторлар</a:t>
                </a:r>
                <a:r>
                  <a:rPr lang="ru-RU" b="1" dirty="0" smtClean="0"/>
                  <a:t> </a:t>
                </a:r>
                <a:r>
                  <a:rPr lang="ru-RU" b="1" dirty="0" err="1" smtClean="0"/>
                  <a:t>ва</a:t>
                </a:r>
                <a:r>
                  <a:rPr lang="ru-RU" b="1" dirty="0" smtClean="0"/>
                  <a:t> </a:t>
                </a:r>
                <a:r>
                  <a:rPr lang="ru-RU" b="1" dirty="0" err="1" smtClean="0"/>
                  <a:t>бошқалар</a:t>
                </a:r>
                <a:endParaRPr lang="ru-RU" sz="1800" dirty="0"/>
              </a:p>
            </p:txBody>
          </p:sp>
          <p:sp>
            <p:nvSpPr>
              <p:cNvPr id="7176" name="Rectangle 8"/>
              <p:cNvSpPr>
                <a:spLocks noChangeArrowheads="1"/>
              </p:cNvSpPr>
              <p:nvPr/>
            </p:nvSpPr>
            <p:spPr bwMode="auto">
              <a:xfrm>
                <a:off x="4400" y="5130"/>
                <a:ext cx="4321" cy="899"/>
              </a:xfrm>
              <a:prstGeom prst="rect">
                <a:avLst/>
              </a:prstGeom>
              <a:solidFill>
                <a:srgbClr val="C0C0C0">
                  <a:alpha val="25098"/>
                </a:srgbClr>
              </a:solidFill>
              <a:ln w="57150" algn="ctr">
                <a:solidFill>
                  <a:srgbClr val="808080"/>
                </a:solidFill>
                <a:miter lim="800000"/>
                <a:headEnd/>
                <a:tailEnd/>
              </a:ln>
              <a:effectLst/>
            </p:spPr>
            <p:txBody>
              <a:bodyPr/>
              <a:lstStyle/>
              <a:p>
                <a:pPr algn="ctr"/>
                <a:r>
                  <a:rPr lang="ru-RU" sz="1800" b="1" dirty="0" err="1" smtClean="0"/>
                  <a:t>Кузатув</a:t>
                </a:r>
                <a:r>
                  <a:rPr lang="ru-RU" sz="1800" b="1" dirty="0" smtClean="0"/>
                  <a:t> </a:t>
                </a:r>
                <a:r>
                  <a:rPr lang="ru-RU" sz="1800" b="1" dirty="0" err="1" smtClean="0"/>
                  <a:t>кенгаши</a:t>
                </a:r>
                <a:endParaRPr lang="ru-RU" sz="1800" b="1" dirty="0"/>
              </a:p>
            </p:txBody>
          </p:sp>
          <p:sp>
            <p:nvSpPr>
              <p:cNvPr id="7177" name="Rectangle 9"/>
              <p:cNvSpPr>
                <a:spLocks noChangeArrowheads="1"/>
              </p:cNvSpPr>
              <p:nvPr/>
            </p:nvSpPr>
            <p:spPr bwMode="auto">
              <a:xfrm>
                <a:off x="4400" y="6929"/>
                <a:ext cx="4321" cy="901"/>
              </a:xfrm>
              <a:prstGeom prst="rect">
                <a:avLst/>
              </a:prstGeom>
              <a:solidFill>
                <a:srgbClr val="C0C0C0">
                  <a:alpha val="25098"/>
                </a:srgbClr>
              </a:solidFill>
              <a:ln w="57150" algn="ctr">
                <a:solidFill>
                  <a:srgbClr val="808080"/>
                </a:solidFill>
                <a:miter lim="800000"/>
                <a:headEnd/>
                <a:tailEnd/>
              </a:ln>
              <a:effectLst/>
            </p:spPr>
            <p:txBody>
              <a:bodyPr/>
              <a:lstStyle/>
              <a:p>
                <a:pPr algn="ctr"/>
                <a:r>
                  <a:rPr lang="ru-RU" sz="1800" b="1" dirty="0" err="1" smtClean="0"/>
                  <a:t>Ижрои</a:t>
                </a:r>
                <a:r>
                  <a:rPr lang="ru-RU" sz="1800" b="1" dirty="0" smtClean="0"/>
                  <a:t> </a:t>
                </a:r>
                <a:r>
                  <a:rPr lang="ru-RU" sz="1800" b="1" dirty="0" err="1" smtClean="0"/>
                  <a:t>органи</a:t>
                </a:r>
                <a:r>
                  <a:rPr lang="ru-RU" sz="1800" b="1" dirty="0" smtClean="0"/>
                  <a:t> </a:t>
                </a:r>
                <a:r>
                  <a:rPr lang="ru-RU" sz="1800" b="1" dirty="0" err="1" smtClean="0"/>
                  <a:t>ёки</a:t>
                </a:r>
                <a:r>
                  <a:rPr lang="ru-RU" sz="1800" b="1" dirty="0" smtClean="0"/>
                  <a:t> </a:t>
                </a:r>
                <a:r>
                  <a:rPr lang="ru-RU" sz="1800" b="1" dirty="0" err="1" smtClean="0"/>
                  <a:t>Менежмент</a:t>
                </a:r>
                <a:r>
                  <a:rPr lang="ru-RU" sz="1800" b="1" dirty="0" smtClean="0"/>
                  <a:t> </a:t>
                </a:r>
                <a:endParaRPr lang="ru-RU" sz="1800" b="1" dirty="0"/>
              </a:p>
            </p:txBody>
          </p:sp>
          <p:sp>
            <p:nvSpPr>
              <p:cNvPr id="7178" name="Rectangle 10"/>
              <p:cNvSpPr>
                <a:spLocks noChangeArrowheads="1"/>
              </p:cNvSpPr>
              <p:nvPr/>
            </p:nvSpPr>
            <p:spPr bwMode="auto">
              <a:xfrm>
                <a:off x="4402" y="8909"/>
                <a:ext cx="4321" cy="1104"/>
              </a:xfrm>
              <a:prstGeom prst="rect">
                <a:avLst/>
              </a:prstGeom>
              <a:solidFill>
                <a:srgbClr val="C0C0C0">
                  <a:alpha val="25098"/>
                </a:srgbClr>
              </a:solidFill>
              <a:ln w="57150" algn="ctr">
                <a:solidFill>
                  <a:srgbClr val="808080"/>
                </a:solidFill>
                <a:miter lim="800000"/>
                <a:headEnd/>
                <a:tailEnd/>
              </a:ln>
              <a:effectLst/>
            </p:spPr>
            <p:txBody>
              <a:bodyPr/>
              <a:lstStyle/>
              <a:p>
                <a:pPr algn="ctr"/>
                <a:r>
                  <a:rPr lang="ru-RU" sz="1800" b="1" dirty="0" err="1" smtClean="0"/>
                  <a:t>Менежментнинг</a:t>
                </a:r>
                <a:r>
                  <a:rPr lang="ru-RU" sz="1800" b="1" dirty="0" smtClean="0"/>
                  <a:t> </a:t>
                </a:r>
                <a:r>
                  <a:rPr lang="ru-RU" sz="1800" b="1" dirty="0" err="1" smtClean="0"/>
                  <a:t>функцияси</a:t>
                </a:r>
                <a:endParaRPr lang="ru-RU" sz="1800" b="1" dirty="0"/>
              </a:p>
            </p:txBody>
          </p:sp>
          <p:sp>
            <p:nvSpPr>
              <p:cNvPr id="7179" name="Line 11"/>
              <p:cNvSpPr>
                <a:spLocks noChangeShapeType="1"/>
              </p:cNvSpPr>
              <p:nvPr/>
            </p:nvSpPr>
            <p:spPr bwMode="auto">
              <a:xfrm>
                <a:off x="5300" y="4230"/>
                <a:ext cx="0" cy="900"/>
              </a:xfrm>
              <a:prstGeom prst="line">
                <a:avLst/>
              </a:prstGeom>
              <a:noFill/>
              <a:ln w="57150">
                <a:solidFill>
                  <a:srgbClr val="808080"/>
                </a:solidFill>
                <a:round/>
                <a:headEnd/>
                <a:tailEnd type="triangle" w="med" len="med"/>
              </a:ln>
            </p:spPr>
            <p:txBody>
              <a:bodyPr/>
              <a:lstStyle/>
              <a:p>
                <a:endParaRPr lang="ru-RU"/>
              </a:p>
            </p:txBody>
          </p:sp>
          <p:sp>
            <p:nvSpPr>
              <p:cNvPr id="7180" name="Line 12"/>
              <p:cNvSpPr>
                <a:spLocks noChangeShapeType="1"/>
              </p:cNvSpPr>
              <p:nvPr/>
            </p:nvSpPr>
            <p:spPr bwMode="auto">
              <a:xfrm>
                <a:off x="5300" y="6029"/>
                <a:ext cx="0" cy="900"/>
              </a:xfrm>
              <a:prstGeom prst="line">
                <a:avLst/>
              </a:prstGeom>
              <a:noFill/>
              <a:ln w="57150">
                <a:solidFill>
                  <a:srgbClr val="808080"/>
                </a:solidFill>
                <a:round/>
                <a:headEnd/>
                <a:tailEnd type="triangle" w="med" len="med"/>
              </a:ln>
              <a:effectLst/>
            </p:spPr>
            <p:txBody>
              <a:bodyPr/>
              <a:lstStyle/>
              <a:p>
                <a:endParaRPr lang="ru-RU"/>
              </a:p>
            </p:txBody>
          </p:sp>
          <p:sp>
            <p:nvSpPr>
              <p:cNvPr id="7181" name="Line 13"/>
              <p:cNvSpPr>
                <a:spLocks noChangeShapeType="1"/>
              </p:cNvSpPr>
              <p:nvPr/>
            </p:nvSpPr>
            <p:spPr bwMode="auto">
              <a:xfrm>
                <a:off x="6561" y="7830"/>
                <a:ext cx="0" cy="1079"/>
              </a:xfrm>
              <a:prstGeom prst="line">
                <a:avLst/>
              </a:prstGeom>
              <a:noFill/>
              <a:ln w="57150">
                <a:solidFill>
                  <a:srgbClr val="808080"/>
                </a:solidFill>
                <a:round/>
                <a:headEnd/>
                <a:tailEnd type="triangle" w="med" len="med"/>
              </a:ln>
              <a:effectLst/>
            </p:spPr>
            <p:txBody>
              <a:bodyPr/>
              <a:lstStyle/>
              <a:p>
                <a:endParaRPr lang="ru-RU"/>
              </a:p>
            </p:txBody>
          </p:sp>
          <p:sp>
            <p:nvSpPr>
              <p:cNvPr id="7182" name="Line 14"/>
              <p:cNvSpPr>
                <a:spLocks noChangeShapeType="1"/>
              </p:cNvSpPr>
              <p:nvPr/>
            </p:nvSpPr>
            <p:spPr bwMode="auto">
              <a:xfrm flipV="1">
                <a:off x="7821" y="6029"/>
                <a:ext cx="0" cy="900"/>
              </a:xfrm>
              <a:prstGeom prst="line">
                <a:avLst/>
              </a:prstGeom>
              <a:noFill/>
              <a:ln w="57150">
                <a:solidFill>
                  <a:srgbClr val="808080"/>
                </a:solidFill>
                <a:round/>
                <a:headEnd/>
                <a:tailEnd type="triangle" w="med" len="med"/>
              </a:ln>
              <a:effectLst/>
            </p:spPr>
            <p:txBody>
              <a:bodyPr/>
              <a:lstStyle/>
              <a:p>
                <a:endParaRPr lang="ru-RU"/>
              </a:p>
            </p:txBody>
          </p:sp>
          <p:sp>
            <p:nvSpPr>
              <p:cNvPr id="7183" name="Line 15"/>
              <p:cNvSpPr>
                <a:spLocks noChangeShapeType="1"/>
              </p:cNvSpPr>
              <p:nvPr/>
            </p:nvSpPr>
            <p:spPr bwMode="auto">
              <a:xfrm flipV="1">
                <a:off x="7821" y="4230"/>
                <a:ext cx="0" cy="900"/>
              </a:xfrm>
              <a:prstGeom prst="line">
                <a:avLst/>
              </a:prstGeom>
              <a:noFill/>
              <a:ln w="57150">
                <a:solidFill>
                  <a:srgbClr val="808080"/>
                </a:solidFill>
                <a:round/>
                <a:headEnd/>
                <a:tailEnd type="triangle" w="med" len="med"/>
              </a:ln>
              <a:effectLst/>
            </p:spPr>
            <p:txBody>
              <a:bodyPr/>
              <a:lstStyle/>
              <a:p>
                <a:endParaRPr lang="ru-RU"/>
              </a:p>
            </p:txBody>
          </p:sp>
          <p:sp>
            <p:nvSpPr>
              <p:cNvPr id="7184" name="Rectangle 16"/>
              <p:cNvSpPr>
                <a:spLocks noChangeArrowheads="1"/>
              </p:cNvSpPr>
              <p:nvPr/>
            </p:nvSpPr>
            <p:spPr bwMode="auto">
              <a:xfrm>
                <a:off x="1701" y="4421"/>
                <a:ext cx="2287" cy="1429"/>
              </a:xfrm>
              <a:prstGeom prst="rect">
                <a:avLst/>
              </a:prstGeom>
              <a:solidFill>
                <a:srgbClr val="FFFFFF"/>
              </a:solidFill>
              <a:ln w="9525">
                <a:noFill/>
                <a:miter lim="800000"/>
                <a:headEnd/>
                <a:tailEnd/>
              </a:ln>
            </p:spPr>
            <p:txBody>
              <a:bodyPr/>
              <a:lstStyle/>
              <a:p>
                <a:endParaRPr lang="ru-RU" sz="1600" b="1" dirty="0" smtClean="0"/>
              </a:p>
              <a:p>
                <a:r>
                  <a:rPr lang="ru-RU" sz="1600" b="1" dirty="0" err="1" smtClean="0"/>
                  <a:t>Сайлаш</a:t>
                </a:r>
                <a:r>
                  <a:rPr lang="ru-RU" sz="1600" b="1" dirty="0" smtClean="0"/>
                  <a:t>,</a:t>
                </a:r>
              </a:p>
              <a:p>
                <a:r>
                  <a:rPr lang="ru-RU" sz="1600" b="1" dirty="0" err="1" smtClean="0"/>
                  <a:t>назорат</a:t>
                </a:r>
                <a:endParaRPr lang="ru-RU" sz="1600" dirty="0"/>
              </a:p>
            </p:txBody>
          </p:sp>
          <p:sp>
            <p:nvSpPr>
              <p:cNvPr id="7185" name="Rectangle 17"/>
              <p:cNvSpPr>
                <a:spLocks noChangeArrowheads="1"/>
              </p:cNvSpPr>
              <p:nvPr/>
            </p:nvSpPr>
            <p:spPr bwMode="auto">
              <a:xfrm>
                <a:off x="1626" y="6210"/>
                <a:ext cx="2343" cy="1665"/>
              </a:xfrm>
              <a:prstGeom prst="rect">
                <a:avLst/>
              </a:prstGeom>
              <a:solidFill>
                <a:srgbClr val="FFFFFF"/>
              </a:solidFill>
              <a:ln w="9525">
                <a:noFill/>
                <a:miter lim="800000"/>
                <a:headEnd/>
                <a:tailEnd/>
              </a:ln>
            </p:spPr>
            <p:txBody>
              <a:bodyPr/>
              <a:lstStyle/>
              <a:p>
                <a:endParaRPr lang="ru-RU" sz="1600" b="1" dirty="0" smtClean="0"/>
              </a:p>
              <a:p>
                <a:r>
                  <a:rPr lang="ru-RU" sz="1600" b="1" dirty="0" err="1" smtClean="0"/>
                  <a:t>Тасдиқлаш</a:t>
                </a:r>
                <a:r>
                  <a:rPr lang="ru-RU" sz="1600" b="1" dirty="0" smtClean="0"/>
                  <a:t>,</a:t>
                </a:r>
              </a:p>
              <a:p>
                <a:r>
                  <a:rPr lang="ru-RU" sz="1600" b="1" dirty="0" smtClean="0"/>
                  <a:t>  </a:t>
                </a:r>
                <a:r>
                  <a:rPr lang="ru-RU" sz="1600" b="1" dirty="0" err="1" smtClean="0"/>
                  <a:t>назорат</a:t>
                </a:r>
                <a:endParaRPr lang="ru-RU" sz="1600" dirty="0"/>
              </a:p>
            </p:txBody>
          </p:sp>
          <p:sp>
            <p:nvSpPr>
              <p:cNvPr id="7186" name="Rectangle 18"/>
              <p:cNvSpPr>
                <a:spLocks noChangeArrowheads="1"/>
              </p:cNvSpPr>
              <p:nvPr/>
            </p:nvSpPr>
            <p:spPr bwMode="auto">
              <a:xfrm>
                <a:off x="8181" y="4410"/>
                <a:ext cx="2783" cy="539"/>
              </a:xfrm>
              <a:prstGeom prst="rect">
                <a:avLst/>
              </a:prstGeom>
              <a:solidFill>
                <a:srgbClr val="FFFFFF"/>
              </a:solidFill>
              <a:ln w="9525">
                <a:noFill/>
                <a:miter lim="800000"/>
                <a:headEnd/>
                <a:tailEnd/>
              </a:ln>
            </p:spPr>
            <p:txBody>
              <a:bodyPr/>
              <a:lstStyle/>
              <a:p>
                <a:r>
                  <a:rPr lang="ru-RU" sz="1600" b="1" dirty="0" err="1" smtClean="0"/>
                  <a:t>Хисобдорлик</a:t>
                </a:r>
                <a:endParaRPr lang="ru-RU" sz="1600" dirty="0"/>
              </a:p>
            </p:txBody>
          </p:sp>
          <p:sp>
            <p:nvSpPr>
              <p:cNvPr id="7187" name="Rectangle 19"/>
              <p:cNvSpPr>
                <a:spLocks noChangeArrowheads="1"/>
              </p:cNvSpPr>
              <p:nvPr/>
            </p:nvSpPr>
            <p:spPr bwMode="auto">
              <a:xfrm>
                <a:off x="8181" y="6210"/>
                <a:ext cx="2783" cy="540"/>
              </a:xfrm>
              <a:prstGeom prst="rect">
                <a:avLst/>
              </a:prstGeom>
              <a:solidFill>
                <a:srgbClr val="FFFFFF"/>
              </a:solidFill>
              <a:ln w="9525">
                <a:noFill/>
                <a:miter lim="800000"/>
                <a:headEnd/>
                <a:tailEnd/>
              </a:ln>
            </p:spPr>
            <p:txBody>
              <a:bodyPr/>
              <a:lstStyle/>
              <a:p>
                <a:r>
                  <a:rPr lang="ru-RU" sz="1600" b="1" dirty="0" err="1" smtClean="0"/>
                  <a:t>Хисобдорлик</a:t>
                </a:r>
                <a:endParaRPr lang="ru-RU" sz="1600" dirty="0"/>
              </a:p>
            </p:txBody>
          </p:sp>
        </p:grpSp>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cginrussia_1"/>
          <p:cNvPicPr>
            <a:picLocks noChangeAspect="1" noChangeArrowheads="1"/>
          </p:cNvPicPr>
          <p:nvPr/>
        </p:nvPicPr>
        <p:blipFill>
          <a:blip r:embed="rId2" cstate="print"/>
          <a:srcRect t="7724"/>
          <a:stretch>
            <a:fillRect/>
          </a:stretch>
        </p:blipFill>
        <p:spPr bwMode="auto">
          <a:xfrm>
            <a:off x="755576" y="1556792"/>
            <a:ext cx="8243887" cy="4784725"/>
          </a:xfrm>
          <a:prstGeom prst="rect">
            <a:avLst/>
          </a:prstGeom>
          <a:noFill/>
          <a:ln w="9525">
            <a:noFill/>
            <a:miter lim="800000"/>
            <a:headEnd/>
            <a:tailEnd/>
          </a:ln>
        </p:spPr>
      </p:pic>
      <p:sp>
        <p:nvSpPr>
          <p:cNvPr id="21506" name="Text Box 2"/>
          <p:cNvSpPr txBox="1">
            <a:spLocks noChangeArrowheads="1"/>
          </p:cNvSpPr>
          <p:nvPr/>
        </p:nvSpPr>
        <p:spPr bwMode="auto">
          <a:xfrm>
            <a:off x="1835150" y="260350"/>
            <a:ext cx="7058025" cy="954107"/>
          </a:xfrm>
          <a:prstGeom prst="rect">
            <a:avLst/>
          </a:prstGeom>
          <a:noFill/>
          <a:ln w="9525">
            <a:noFill/>
            <a:miter lim="800000"/>
            <a:headEnd/>
            <a:tailEnd/>
          </a:ln>
        </p:spPr>
        <p:txBody>
          <a:bodyPr>
            <a:spAutoFit/>
          </a:bodyPr>
          <a:lstStyle/>
          <a:p>
            <a:pPr algn="ctr" eaLnBrk="0" hangingPunct="0">
              <a:spcBef>
                <a:spcPct val="50000"/>
              </a:spcBef>
            </a:pPr>
            <a:r>
              <a:rPr lang="ru-RU" sz="2800" b="1" dirty="0" err="1" smtClean="0">
                <a:latin typeface="Times New Roman" pitchFamily="18" charset="0"/>
                <a:cs typeface="Times New Roman" pitchFamily="18" charset="0"/>
              </a:rPr>
              <a:t>Корпоратив</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бошқарув ва</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корпоратив</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менежмент</a:t>
            </a:r>
            <a:endParaRPr lang="ru-RU" sz="2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457200" y="274638"/>
            <a:ext cx="8229600" cy="654032"/>
          </a:xfrm>
        </p:spPr>
        <p:txBody>
          <a:bodyPr>
            <a:normAutofit/>
          </a:bodyPr>
          <a:lstStyle/>
          <a:p>
            <a:endParaRPr lang="ru-RU" dirty="0"/>
          </a:p>
        </p:txBody>
      </p:sp>
      <p:graphicFrame>
        <p:nvGraphicFramePr>
          <p:cNvPr id="6" name="Содержимое 5"/>
          <p:cNvGraphicFramePr>
            <a:graphicFrameLocks noGrp="1"/>
          </p:cNvGraphicFramePr>
          <p:nvPr>
            <p:ph idx="1"/>
            <p:extLst>
              <p:ext uri="{D42A27DB-BD31-4B8C-83A1-F6EECF244321}">
                <p14:modId xmlns:p14="http://schemas.microsoft.com/office/powerpoint/2010/main" val="244961396"/>
              </p:ext>
            </p:extLst>
          </p:nvPr>
        </p:nvGraphicFramePr>
        <p:xfrm>
          <a:off x="0" y="928688"/>
          <a:ext cx="9144000" cy="5929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Скругленный прямоугольник 4"/>
          <p:cNvSpPr/>
          <p:nvPr/>
        </p:nvSpPr>
        <p:spPr>
          <a:xfrm>
            <a:off x="928662" y="214290"/>
            <a:ext cx="7572428" cy="57150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2800" b="1" dirty="0" err="1" smtClean="0">
                <a:solidFill>
                  <a:schemeClr val="tx1"/>
                </a:solidFill>
                <a:latin typeface="Times New Roman" pitchFamily="18" charset="0"/>
                <a:cs typeface="Times New Roman" pitchFamily="18" charset="0"/>
              </a:rPr>
              <a:t>Корпоратив</a:t>
            </a:r>
            <a:r>
              <a:rPr lang="ru-RU" sz="2800" b="1" dirty="0" smtClean="0">
                <a:solidFill>
                  <a:schemeClr val="tx1"/>
                </a:solidFill>
                <a:latin typeface="Times New Roman" pitchFamily="18" charset="0"/>
                <a:cs typeface="Times New Roman" pitchFamily="18" charset="0"/>
              </a:rPr>
              <a:t> </a:t>
            </a:r>
            <a:r>
              <a:rPr lang="ru-RU" sz="2800" b="1" dirty="0" err="1" smtClean="0">
                <a:solidFill>
                  <a:schemeClr val="tx1"/>
                </a:solidFill>
                <a:latin typeface="Times New Roman" pitchFamily="18" charset="0"/>
                <a:cs typeface="Times New Roman" pitchFamily="18" charset="0"/>
              </a:rPr>
              <a:t>бошқарувнинг зарурлиги</a:t>
            </a:r>
            <a:r>
              <a:rPr lang="ru-RU" sz="2800" b="1" dirty="0" smtClean="0">
                <a:solidFill>
                  <a:schemeClr val="tx1"/>
                </a:solidFill>
                <a:latin typeface="Times New Roman" pitchFamily="18" charset="0"/>
                <a:cs typeface="Times New Roman" pitchFamily="18" charset="0"/>
              </a:rPr>
              <a:t>:</a:t>
            </a:r>
            <a:endParaRPr lang="ru-RU" sz="2800" b="1" dirty="0">
              <a:solidFill>
                <a:schemeClr val="tx1"/>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85728"/>
            <a:ext cx="8229600" cy="785818"/>
          </a:xfrm>
        </p:spPr>
        <p:txBody>
          <a:bodyPr>
            <a:noAutofit/>
          </a:bodyPr>
          <a:lstStyle/>
          <a:p>
            <a:pPr algn="ctr"/>
            <a:r>
              <a:rPr lang="en-US" sz="2000" b="1" dirty="0" smtClean="0">
                <a:solidFill>
                  <a:schemeClr val="tx1"/>
                </a:solidFill>
                <a:latin typeface="Times New Roman" pitchFamily="18" charset="0"/>
                <a:cs typeface="Times New Roman" pitchFamily="18" charset="0"/>
              </a:rPr>
              <a:t>         </a:t>
            </a:r>
            <a:br>
              <a:rPr lang="en-US" sz="2000" b="1" dirty="0" smtClean="0">
                <a:solidFill>
                  <a:schemeClr val="tx1"/>
                </a:solidFill>
                <a:latin typeface="Times New Roman" pitchFamily="18" charset="0"/>
                <a:cs typeface="Times New Roman" pitchFamily="18" charset="0"/>
              </a:rPr>
            </a:br>
            <a:r>
              <a:rPr lang="en-US" sz="2000" b="1" dirty="0" smtClean="0">
                <a:solidFill>
                  <a:schemeClr val="tx1"/>
                </a:solidFill>
                <a:latin typeface="Times New Roman" pitchFamily="18" charset="0"/>
                <a:cs typeface="Times New Roman" pitchFamily="18" charset="0"/>
              </a:rPr>
              <a:t>    </a:t>
            </a:r>
            <a:r>
              <a:rPr lang="ru-RU" sz="2400" b="1" dirty="0">
                <a:solidFill>
                  <a:schemeClr val="tx1"/>
                </a:solidFill>
                <a:latin typeface="Times New Roman" pitchFamily="18" charset="0"/>
                <a:cs typeface="Times New Roman" pitchFamily="18" charset="0"/>
              </a:rPr>
              <a:t>3.Корпоратив </a:t>
            </a:r>
            <a:r>
              <a:rPr lang="ru-RU" sz="2400" b="1" dirty="0" err="1" smtClean="0">
                <a:solidFill>
                  <a:schemeClr val="tx1"/>
                </a:solidFill>
                <a:latin typeface="Times New Roman" pitchFamily="18" charset="0"/>
                <a:cs typeface="Times New Roman" pitchFamily="18" charset="0"/>
              </a:rPr>
              <a:t>бошқарувнинг</a:t>
            </a:r>
            <a:r>
              <a:rPr lang="ru-RU" sz="2400" b="1" dirty="0" smtClean="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замонавий</a:t>
            </a:r>
            <a:r>
              <a:rPr lang="ru-RU" sz="2400" b="1" dirty="0">
                <a:solidFill>
                  <a:schemeClr val="tx1"/>
                </a:solidFill>
                <a:latin typeface="Times New Roman" pitchFamily="18" charset="0"/>
                <a:cs typeface="Times New Roman" pitchFamily="18" charset="0"/>
              </a:rPr>
              <a:t> </a:t>
            </a:r>
            <a:r>
              <a:rPr lang="ru-RU" sz="2400" b="1" dirty="0" err="1">
                <a:solidFill>
                  <a:schemeClr val="tx1"/>
                </a:solidFill>
                <a:latin typeface="Times New Roman" pitchFamily="18" charset="0"/>
                <a:cs typeface="Times New Roman" pitchFamily="18" charset="0"/>
              </a:rPr>
              <a:t>шакллари</a:t>
            </a:r>
            <a:r>
              <a:rPr lang="ru-RU" sz="2400" b="1" dirty="0">
                <a:solidFill>
                  <a:schemeClr val="tx1"/>
                </a:solidFill>
                <a:latin typeface="Times New Roman" pitchFamily="18" charset="0"/>
                <a:cs typeface="Times New Roman" pitchFamily="18" charset="0"/>
              </a:rPr>
              <a:t>. </a:t>
            </a:r>
            <a:r>
              <a:rPr lang="ru-RU" sz="2400" b="1" dirty="0" smtClean="0">
                <a:solidFill>
                  <a:schemeClr val="tx1"/>
                </a:solidFill>
                <a:latin typeface="Times New Roman" pitchFamily="18" charset="0"/>
                <a:cs typeface="Times New Roman" pitchFamily="18" charset="0"/>
              </a:rPr>
              <a:t/>
            </a:r>
            <a:br>
              <a:rPr lang="ru-RU" sz="2400" b="1" dirty="0" smtClean="0">
                <a:solidFill>
                  <a:schemeClr val="tx1"/>
                </a:solidFill>
                <a:latin typeface="Times New Roman" pitchFamily="18" charset="0"/>
                <a:cs typeface="Times New Roman" pitchFamily="18" charset="0"/>
              </a:rPr>
            </a:br>
            <a:endParaRPr lang="ru-RU" sz="2400" b="1" dirty="0">
              <a:solidFill>
                <a:schemeClr val="tx1"/>
              </a:solidFill>
              <a:latin typeface="Times New Roman" pitchFamily="18" charset="0"/>
              <a:cs typeface="Times New Roman" pitchFamily="18" charset="0"/>
            </a:endParaRPr>
          </a:p>
        </p:txBody>
      </p:sp>
      <p:sp>
        <p:nvSpPr>
          <p:cNvPr id="3" name="Содержимое 2"/>
          <p:cNvSpPr>
            <a:spLocks noGrp="1"/>
          </p:cNvSpPr>
          <p:nvPr>
            <p:ph idx="1"/>
          </p:nvPr>
        </p:nvSpPr>
        <p:spPr>
          <a:xfrm>
            <a:off x="457200" y="1142984"/>
            <a:ext cx="8229600" cy="4983179"/>
          </a:xfrm>
        </p:spPr>
        <p:txBody>
          <a:bodyPr>
            <a:normAutofit fontScale="77500" lnSpcReduction="20000"/>
          </a:bodyPr>
          <a:lstStyle/>
          <a:p>
            <a:pPr algn="just"/>
            <a:r>
              <a:rPr lang="ru-RU" sz="2900" b="1" dirty="0" smtClean="0">
                <a:latin typeface="Times New Roman" pitchFamily="18" charset="0"/>
                <a:cs typeface="Times New Roman" pitchFamily="18" charset="0"/>
              </a:rPr>
              <a:t>        Корпорация -  </a:t>
            </a:r>
            <a:r>
              <a:rPr lang="ru-RU" sz="2900" dirty="0" err="1" smtClean="0">
                <a:solidFill>
                  <a:schemeClr val="tx1"/>
                </a:solidFill>
                <a:latin typeface="Times New Roman" pitchFamily="18" charset="0"/>
                <a:cs typeface="Times New Roman" pitchFamily="18" charset="0"/>
              </a:rPr>
              <a:t>бу</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лотинча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сўздан</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олинган</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булиб</a:t>
            </a:r>
            <a:r>
              <a:rPr lang="ru-RU" sz="2900" dirty="0" smtClean="0">
                <a:latin typeface="Times New Roman" pitchFamily="18" charset="0"/>
                <a:cs typeface="Times New Roman" pitchFamily="18" charset="0"/>
              </a:rPr>
              <a:t>, </a:t>
            </a:r>
            <a:r>
              <a:rPr lang="en-US" sz="2900" dirty="0" err="1" smtClean="0">
                <a:latin typeface="Times New Roman" pitchFamily="18" charset="0"/>
                <a:cs typeface="Times New Roman" pitchFamily="18" charset="0"/>
              </a:rPr>
              <a:t>corporatio</a:t>
            </a:r>
            <a:r>
              <a:rPr lang="en-US"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бирлашма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тадбиркорлик</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фаолиятини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олиб</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борувчи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ресурсларни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сотиб</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олиш</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акцияларга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эгалик</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қилиш, маҳсулот ишлаб</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чиқариш ва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сотиш</a:t>
            </a:r>
            <a:r>
              <a:rPr lang="ru-RU" sz="2900" dirty="0" smtClean="0">
                <a:latin typeface="Times New Roman" pitchFamily="18" charset="0"/>
                <a:cs typeface="Times New Roman" pitchFamily="18" charset="0"/>
              </a:rPr>
              <a:t>, кредит </a:t>
            </a:r>
            <a:r>
              <a:rPr lang="ru-RU" sz="2900" dirty="0" err="1" smtClean="0">
                <a:latin typeface="Times New Roman" pitchFamily="18" charset="0"/>
                <a:cs typeface="Times New Roman" pitchFamily="18" charset="0"/>
              </a:rPr>
              <a:t>бериш</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ва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қарзга маблағ олиш</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судда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давогар</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ва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жавобгар</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сифатида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қатнашиш ҳуқуқига эга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бўлган</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юридик</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шахсдир</a:t>
            </a:r>
            <a:r>
              <a:rPr lang="ru-RU" sz="2900" dirty="0" smtClean="0">
                <a:latin typeface="Times New Roman" pitchFamily="18" charset="0"/>
                <a:cs typeface="Times New Roman" pitchFamily="18" charset="0"/>
              </a:rPr>
              <a:t>.</a:t>
            </a:r>
          </a:p>
          <a:p>
            <a:pPr algn="just"/>
            <a:r>
              <a:rPr lang="ru-RU" sz="2900" b="1" dirty="0" smtClean="0">
                <a:latin typeface="Times New Roman" pitchFamily="18" charset="0"/>
                <a:cs typeface="Times New Roman" pitchFamily="18" charset="0"/>
              </a:rPr>
              <a:t>      </a:t>
            </a:r>
            <a:r>
              <a:rPr lang="ru-RU" sz="2900" b="1" dirty="0" err="1" smtClean="0">
                <a:latin typeface="Times New Roman" pitchFamily="18" charset="0"/>
                <a:cs typeface="Times New Roman" pitchFamily="18" charset="0"/>
              </a:rPr>
              <a:t>Акциядорлик</a:t>
            </a:r>
            <a:r>
              <a:rPr lang="ru-RU" sz="2900" b="1" dirty="0" smtClean="0">
                <a:latin typeface="Times New Roman" pitchFamily="18" charset="0"/>
                <a:cs typeface="Times New Roman" pitchFamily="18" charset="0"/>
              </a:rPr>
              <a:t> </a:t>
            </a:r>
            <a:r>
              <a:rPr lang="ru-RU" sz="2900" b="1" dirty="0" err="1" smtClean="0">
                <a:latin typeface="Times New Roman" pitchFamily="18" charset="0"/>
                <a:cs typeface="Times New Roman" pitchFamily="18" charset="0"/>
              </a:rPr>
              <a:t>жамияти</a:t>
            </a:r>
            <a:r>
              <a:rPr lang="ru-RU" sz="2900" dirty="0" smtClean="0">
                <a:latin typeface="Times New Roman" pitchFamily="18" charset="0"/>
                <a:cs typeface="Times New Roman" pitchFamily="18" charset="0"/>
              </a:rPr>
              <a:t> </a:t>
            </a:r>
            <a:r>
              <a:rPr lang="ru-RU" sz="2600" dirty="0" smtClean="0">
                <a:latin typeface="Times New Roman" pitchFamily="18" charset="0"/>
                <a:cs typeface="Times New Roman" pitchFamily="18" charset="0"/>
              </a:rPr>
              <a:t>- Устав </a:t>
            </a:r>
            <a:r>
              <a:rPr lang="ru-RU" sz="2600" dirty="0" err="1" smtClean="0">
                <a:latin typeface="Times New Roman" pitchFamily="18" charset="0"/>
                <a:cs typeface="Times New Roman" pitchFamily="18" charset="0"/>
              </a:rPr>
              <a:t>фонди</a:t>
            </a:r>
            <a:r>
              <a:rPr lang="ru-RU" sz="2600" dirty="0" smtClean="0">
                <a:latin typeface="Times New Roman" pitchFamily="18" charset="0"/>
                <a:cs typeface="Times New Roman" pitchFamily="18" charset="0"/>
              </a:rPr>
              <a:t> (устав капитали) </a:t>
            </a:r>
            <a:r>
              <a:rPr lang="ru-RU" sz="2600" dirty="0" err="1" smtClean="0">
                <a:latin typeface="Times New Roman" pitchFamily="18" charset="0"/>
                <a:cs typeface="Times New Roman" pitchFamily="18" charset="0"/>
              </a:rPr>
              <a:t>акциядорларнинг</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акциядорлик</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жамиятига</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нисбатан</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ҳуқуқларини</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тасдиқловчи</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муайян</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миқдордаги</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акцияларга</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тақсимланган</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тижорат</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ташкилоти</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акциядорлик</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жамияти</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деб</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эътироф</a:t>
            </a:r>
            <a:r>
              <a:rPr lang="ru-RU" sz="2600" dirty="0" smtClean="0">
                <a:latin typeface="Times New Roman" pitchFamily="18" charset="0"/>
                <a:cs typeface="Times New Roman" pitchFamily="18" charset="0"/>
              </a:rPr>
              <a:t> </a:t>
            </a:r>
            <a:r>
              <a:rPr lang="ru-RU" sz="2600" dirty="0" err="1" smtClean="0">
                <a:latin typeface="Times New Roman" pitchFamily="18" charset="0"/>
                <a:cs typeface="Times New Roman" pitchFamily="18" charset="0"/>
              </a:rPr>
              <a:t>этилади</a:t>
            </a:r>
            <a:r>
              <a:rPr lang="ru-RU" sz="2600" dirty="0" smtClean="0">
                <a:latin typeface="Times New Roman" pitchFamily="18" charset="0"/>
                <a:cs typeface="Times New Roman" pitchFamily="18" charset="0"/>
              </a:rPr>
              <a:t> </a:t>
            </a:r>
            <a:r>
              <a:rPr lang="ru-RU" sz="2000" dirty="0" smtClean="0">
                <a:latin typeface="Times New Roman" pitchFamily="18" charset="0"/>
                <a:cs typeface="Times New Roman" pitchFamily="18" charset="0"/>
              </a:rPr>
              <a:t>(«</a:t>
            </a:r>
            <a:r>
              <a:rPr lang="ru-RU" sz="2000" dirty="0" err="1">
                <a:latin typeface="Times New Roman" panose="02020603050405020304" pitchFamily="18" charset="0"/>
                <a:cs typeface="Times New Roman" panose="02020603050405020304" pitchFamily="18" charset="0"/>
              </a:rPr>
              <a:t>Акциядорлик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жамиятлари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ва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ациядорларнинг</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хуқуқини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химоя</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қилиш</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тўғрисдаги</a:t>
            </a:r>
            <a:r>
              <a:rPr lang="ru-RU" sz="2000" dirty="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Қонуни</a:t>
            </a:r>
            <a:r>
              <a:rPr lang="ru-RU" sz="2000" dirty="0" smtClean="0">
                <a:latin typeface="Times New Roman" panose="02020603050405020304" pitchFamily="18" charset="0"/>
                <a:cs typeface="Times New Roman" panose="02020603050405020304" pitchFamily="18" charset="0"/>
              </a:rPr>
              <a:t>, </a:t>
            </a:r>
            <a:r>
              <a:rPr lang="uz-Cyrl-UZ" altLang="ru-RU" sz="2000" dirty="0">
                <a:latin typeface="Times New Roman" panose="02020603050405020304" pitchFamily="18" charset="0"/>
                <a:cs typeface="Times New Roman" panose="02020603050405020304" pitchFamily="18" charset="0"/>
              </a:rPr>
              <a:t>26 апрель</a:t>
            </a:r>
            <a:r>
              <a:rPr lang="ru-RU" sz="2000" dirty="0">
                <a:latin typeface="Times New Roman" panose="02020603050405020304" pitchFamily="18" charset="0"/>
                <a:cs typeface="Times New Roman" panose="02020603050405020304" pitchFamily="18" charset="0"/>
              </a:rPr>
              <a:t>1996 </a:t>
            </a:r>
            <a:r>
              <a:rPr lang="ru-RU" sz="2000" dirty="0" err="1">
                <a:latin typeface="Times New Roman" panose="02020603050405020304" pitchFamily="18" charset="0"/>
                <a:cs typeface="Times New Roman" panose="02020603050405020304" pitchFamily="18" charset="0"/>
              </a:rPr>
              <a:t>йил</a:t>
            </a:r>
            <a:r>
              <a:rPr lang="ru-RU" sz="2000" dirty="0">
                <a:latin typeface="Times New Roman" panose="02020603050405020304" pitchFamily="18" charset="0"/>
                <a:cs typeface="Times New Roman" panose="02020603050405020304" pitchFamily="18" charset="0"/>
              </a:rPr>
              <a:t>, </a:t>
            </a:r>
            <a:r>
              <a:rPr lang="en-US" sz="2000" dirty="0" smtClean="0">
                <a:latin typeface="Times New Roman" pitchFamily="18" charset="0"/>
                <a:cs typeface="Times New Roman" pitchFamily="18" charset="0"/>
              </a:rPr>
              <a:t>(</a:t>
            </a:r>
            <a:r>
              <a:rPr lang="uz-Cyrl-UZ" sz="2000" dirty="0">
                <a:latin typeface="Times New Roman" pitchFamily="18" charset="0"/>
                <a:cs typeface="Times New Roman" pitchFamily="18" charset="0"/>
              </a:rPr>
              <a:t>Янги таҳрири,  6 май 2014 йил., № ЗРУ-370</a:t>
            </a:r>
            <a:r>
              <a:rPr lang="ru-RU" sz="2000" dirty="0">
                <a:latin typeface="Times New Roman" panose="02020603050405020304" pitchFamily="18" charset="0"/>
                <a:cs typeface="Times New Roman" panose="02020603050405020304" pitchFamily="18" charset="0"/>
              </a:rPr>
              <a:t>, 2019 </a:t>
            </a:r>
            <a:r>
              <a:rPr lang="ru-RU" sz="2000" dirty="0" err="1">
                <a:latin typeface="Times New Roman" panose="02020603050405020304" pitchFamily="18" charset="0"/>
                <a:cs typeface="Times New Roman" panose="02020603050405020304" pitchFamily="18" charset="0"/>
              </a:rPr>
              <a:t>йил</a:t>
            </a:r>
            <a:r>
              <a:rPr lang="ru-RU" sz="2000" dirty="0">
                <a:latin typeface="Times New Roman" panose="02020603050405020304" pitchFamily="18" charset="0"/>
                <a:cs typeface="Times New Roman" panose="02020603050405020304" pitchFamily="18" charset="0"/>
              </a:rPr>
              <a:t> 20 март</a:t>
            </a:r>
            <a:r>
              <a:rPr lang="uz-Cyrl-UZ" sz="2000" dirty="0">
                <a:latin typeface="Times New Roman" panose="02020603050405020304" pitchFamily="18" charset="0"/>
                <a:cs typeface="Times New Roman" panose="02020603050405020304" pitchFamily="18" charset="0"/>
              </a:rPr>
              <a:t>, №ЗРУ – </a:t>
            </a:r>
            <a:r>
              <a:rPr lang="uz-Cyrl-UZ" sz="2000" dirty="0" smtClean="0">
                <a:latin typeface="Times New Roman" panose="02020603050405020304" pitchFamily="18" charset="0"/>
                <a:cs typeface="Times New Roman" panose="02020603050405020304" pitchFamily="18" charset="0"/>
              </a:rPr>
              <a:t>531) </a:t>
            </a:r>
            <a:r>
              <a:rPr lang="ru-RU" sz="2000" dirty="0" smtClean="0">
                <a:latin typeface="Times New Roman" pitchFamily="18" charset="0"/>
                <a:cs typeface="Times New Roman" pitchFamily="18" charset="0"/>
              </a:rPr>
              <a:t>3 -</a:t>
            </a:r>
            <a:r>
              <a:rPr lang="ru-RU" sz="2000" dirty="0" err="1" smtClean="0">
                <a:latin typeface="Times New Roman" pitchFamily="18" charset="0"/>
                <a:cs typeface="Times New Roman" pitchFamily="18" charset="0"/>
              </a:rPr>
              <a:t>моддаси</a:t>
            </a:r>
            <a:r>
              <a:rPr lang="ru-RU" sz="2000" dirty="0" smtClean="0">
                <a:latin typeface="Times New Roman" pitchFamily="18" charset="0"/>
                <a:cs typeface="Times New Roman" pitchFamily="18" charset="0"/>
              </a:rPr>
              <a:t>).</a:t>
            </a:r>
          </a:p>
          <a:p>
            <a:pPr algn="just"/>
            <a:r>
              <a:rPr lang="ru-RU" sz="2900" dirty="0" smtClean="0">
                <a:latin typeface="Times New Roman" pitchFamily="18" charset="0"/>
                <a:cs typeface="Times New Roman" pitchFamily="18" charset="0"/>
              </a:rPr>
              <a:t>       Устав </a:t>
            </a:r>
            <a:r>
              <a:rPr lang="ru-RU" sz="2900" dirty="0" err="1" smtClean="0">
                <a:latin typeface="Times New Roman" pitchFamily="18" charset="0"/>
                <a:cs typeface="Times New Roman" pitchFamily="18" charset="0"/>
              </a:rPr>
              <a:t>фонди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жамиятнинг</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акциядорларга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нисбатан</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мажбуриятларини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тасдиқловчи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муайян</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миқдордаги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акцияларга</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тақсимланган</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хўжалик</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юритувчи</a:t>
            </a:r>
            <a:r>
              <a:rPr lang="ru-RU" sz="2900" dirty="0" smtClean="0">
                <a:latin typeface="Times New Roman" pitchFamily="18" charset="0"/>
                <a:cs typeface="Times New Roman" pitchFamily="18" charset="0"/>
              </a:rPr>
              <a:t> субъект </a:t>
            </a:r>
            <a:r>
              <a:rPr lang="ru-RU" sz="2900" dirty="0" err="1" smtClean="0">
                <a:latin typeface="Times New Roman" pitchFamily="18" charset="0"/>
                <a:cs typeface="Times New Roman" pitchFamily="18" charset="0"/>
              </a:rPr>
              <a:t>акциядорлик</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жамияти</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деб</a:t>
            </a:r>
            <a:r>
              <a:rPr lang="ru-RU" sz="2900" dirty="0" smtClean="0">
                <a:latin typeface="Times New Roman" pitchFamily="18" charset="0"/>
                <a:cs typeface="Times New Roman" pitchFamily="18" charset="0"/>
              </a:rPr>
              <a:t> </a:t>
            </a:r>
            <a:r>
              <a:rPr lang="ru-RU" sz="2900" dirty="0" err="1" smtClean="0">
                <a:latin typeface="Times New Roman" pitchFamily="18" charset="0"/>
                <a:cs typeface="Times New Roman" pitchFamily="18" charset="0"/>
              </a:rPr>
              <a:t>ҳисобланади</a:t>
            </a:r>
            <a:r>
              <a:rPr lang="ru-RU" sz="2900" dirty="0" smtClean="0">
                <a:latin typeface="Times New Roman" pitchFamily="18" charset="0"/>
                <a:cs typeface="Times New Roman" pitchFamily="18" charset="0"/>
              </a:rPr>
              <a:t>. </a:t>
            </a:r>
          </a:p>
          <a:p>
            <a:endParaRPr lang="ru-RU"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225404"/>
          </a:xfrm>
        </p:spPr>
        <p:txBody>
          <a:bodyPr>
            <a:normAutofit fontScale="90000"/>
          </a:bodyPr>
          <a:lstStyle/>
          <a:p>
            <a:endParaRPr lang="ru-RU" dirty="0"/>
          </a:p>
        </p:txBody>
      </p:sp>
      <p:sp>
        <p:nvSpPr>
          <p:cNvPr id="3" name="Содержимое 2"/>
          <p:cNvSpPr>
            <a:spLocks noGrp="1"/>
          </p:cNvSpPr>
          <p:nvPr>
            <p:ph idx="1"/>
          </p:nvPr>
        </p:nvSpPr>
        <p:spPr>
          <a:xfrm>
            <a:off x="457200" y="714356"/>
            <a:ext cx="8229600" cy="6315044"/>
          </a:xfrm>
        </p:spPr>
        <p:txBody>
          <a:bodyPr>
            <a:noAutofit/>
          </a:bodyPr>
          <a:lstStyle/>
          <a:p>
            <a:pPr algn="just"/>
            <a:r>
              <a:rPr lang="ru-RU" sz="2400" b="1" dirty="0" smtClean="0">
                <a:latin typeface="Times New Roman" pitchFamily="18" charset="0"/>
                <a:cs typeface="Times New Roman" pitchFamily="18" charset="0"/>
              </a:rPr>
              <a:t>         Консорциум</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лотин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тилидаги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consortium</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ҳамжиҳатлик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шерикчилик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сўзидан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олинган</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бир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неча</a:t>
            </a:r>
            <a:r>
              <a:rPr lang="ru-RU" sz="2400" dirty="0" smtClean="0">
                <a:latin typeface="Times New Roman" pitchFamily="18" charset="0"/>
                <a:cs typeface="Times New Roman" pitchFamily="18" charset="0"/>
              </a:rPr>
              <a:t> банк, кредит </a:t>
            </a:r>
            <a:r>
              <a:rPr lang="ru-RU" sz="2400" dirty="0" err="1" smtClean="0">
                <a:latin typeface="Times New Roman" pitchFamily="18" charset="0"/>
                <a:cs typeface="Times New Roman" pitchFamily="18" charset="0"/>
              </a:rPr>
              <a:t>корхоналари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ёки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компаниялар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ўртасида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кредитларни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жойлаштириш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молиявий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ёки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тижорат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операцияларини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амалга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ошириш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мақсадида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вақтинча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одатда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лойиҳани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бажариш</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даври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учун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тузилган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келишув</a:t>
            </a:r>
            <a:r>
              <a:rPr lang="ru-RU" sz="2400" dirty="0" smtClean="0">
                <a:latin typeface="Times New Roman" pitchFamily="18" charset="0"/>
                <a:cs typeface="Times New Roman" pitchFamily="18" charset="0"/>
              </a:rPr>
              <a:t>.</a:t>
            </a:r>
          </a:p>
          <a:p>
            <a:pPr algn="just"/>
            <a:r>
              <a:rPr lang="ru-RU" sz="2400" b="1" dirty="0" smtClean="0">
                <a:latin typeface="Times New Roman" pitchFamily="18" charset="0"/>
                <a:cs typeface="Times New Roman" pitchFamily="18" charset="0"/>
              </a:rPr>
              <a:t>         Концерн</a:t>
            </a:r>
            <a:r>
              <a:rPr lang="ru-RU" sz="2400" dirty="0" smtClean="0">
                <a:latin typeface="Times New Roman" pitchFamily="18" charset="0"/>
                <a:cs typeface="Times New Roman" pitchFamily="18" charset="0"/>
              </a:rPr>
              <a:t> – </a:t>
            </a:r>
            <a:r>
              <a:rPr lang="ru-RU" sz="2400" dirty="0" err="1" smtClean="0">
                <a:latin typeface="Times New Roman" pitchFamily="18" charset="0"/>
                <a:cs typeface="Times New Roman" pitchFamily="18" charset="0"/>
              </a:rPr>
              <a:t>умумий</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манфаатлар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ўзаро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шартномалар</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сармояси</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ҳамкорликда</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фаолият</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билан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ўзаро</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боғланган</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корхоналарнинг</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йирик</a:t>
            </a:r>
            <a:r>
              <a:rPr lang="ru-RU" sz="2400" dirty="0" smtClean="0">
                <a:latin typeface="Times New Roman" pitchFamily="18" charset="0"/>
                <a:cs typeface="Times New Roman" pitchFamily="18" charset="0"/>
              </a:rPr>
              <a:t> </a:t>
            </a:r>
            <a:r>
              <a:rPr lang="ru-RU" sz="2400" dirty="0" err="1" smtClean="0">
                <a:latin typeface="Times New Roman" pitchFamily="18" charset="0"/>
                <a:cs typeface="Times New Roman" pitchFamily="18" charset="0"/>
              </a:rPr>
              <a:t>бирлашмаси</a:t>
            </a:r>
            <a:r>
              <a:rPr lang="ru-RU" sz="2400" dirty="0" smtClean="0">
                <a:latin typeface="Times New Roman" pitchFamily="18" charset="0"/>
                <a:cs typeface="Times New Roman" pitchFamily="18" charset="0"/>
              </a:rPr>
              <a:t>.</a:t>
            </a:r>
          </a:p>
          <a:p>
            <a:pPr algn="jus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Унитар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корхона</a:t>
            </a:r>
            <a:r>
              <a:rPr lang="ru-RU" sz="2000" dirty="0">
                <a:latin typeface="Times New Roman" panose="02020603050405020304" pitchFamily="18" charset="0"/>
                <a:cs typeface="Times New Roman" panose="02020603050405020304" pitchFamily="18" charset="0"/>
              </a:rPr>
              <a:t> — </a:t>
            </a:r>
            <a:r>
              <a:rPr lang="ru-RU" sz="2000" dirty="0" err="1">
                <a:solidFill>
                  <a:schemeClr val="tx1"/>
                </a:solidFill>
                <a:latin typeface="Times New Roman" panose="02020603050405020304" pitchFamily="18" charset="0"/>
                <a:cs typeface="Times New Roman" panose="02020603050405020304" pitchFamily="18" charset="0"/>
                <a:hlinkClick r:id="rId2"/>
              </a:rPr>
              <a:t>мулк</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эгаси</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томонидан</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ўзига</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биркитиб</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берилган</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мулкка</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эгалик</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қилиш</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ҳуқуқи</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берилмаган</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hlinkClick r:id="rId3"/>
              </a:rPr>
              <a:t>тижорат</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ташкилоти</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куринишидаги</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rgbClr val="FF0000"/>
                </a:solidFill>
                <a:latin typeface="Times New Roman" panose="02020603050405020304" pitchFamily="18" charset="0"/>
                <a:cs typeface="Times New Roman" panose="02020603050405020304" pitchFamily="18" charset="0"/>
                <a:hlinkClick r:id="rId4"/>
              </a:rPr>
              <a:t>давлат</a:t>
            </a:r>
            <a:r>
              <a:rPr lang="ru-RU" sz="2000" dirty="0">
                <a:solidFill>
                  <a:srgbClr val="FF0000"/>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ёки</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маҳаллий</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hlinkClick r:id="rId5"/>
              </a:rPr>
              <a:t>бошқарув</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a:solidFill>
                  <a:schemeClr val="tx1"/>
                </a:solidFill>
                <a:latin typeface="Times New Roman" panose="02020603050405020304" pitchFamily="18" charset="0"/>
                <a:cs typeface="Times New Roman" panose="02020603050405020304" pitchFamily="18" charset="0"/>
              </a:rPr>
              <a:t>идоралари</a:t>
            </a:r>
            <a:r>
              <a:rPr lang="ru-RU" sz="2000" dirty="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корхонасига</a:t>
            </a:r>
            <a:r>
              <a:rPr lang="ru-RU" sz="2000" dirty="0" smtClean="0">
                <a:solidFill>
                  <a:schemeClr val="tx1"/>
                </a:solidFill>
                <a:latin typeface="Times New Roman" panose="02020603050405020304"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cs typeface="Times New Roman" panose="02020603050405020304" pitchFamily="18" charset="0"/>
              </a:rPr>
              <a:t>тушунилади</a:t>
            </a:r>
            <a:r>
              <a:rPr lang="ru-RU" sz="2000" dirty="0" smtClean="0">
                <a:solidFill>
                  <a:schemeClr val="tx1"/>
                </a:solidFill>
                <a:latin typeface="Times New Roman" panose="02020603050405020304" pitchFamily="18" charset="0"/>
                <a:cs typeface="Times New Roman" panose="02020603050405020304" pitchFamily="18" charset="0"/>
              </a:rPr>
              <a:t>.</a:t>
            </a:r>
          </a:p>
          <a:p>
            <a:pPr algn="just"/>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Масъулияти</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чекланган</a:t>
            </a:r>
            <a:r>
              <a:rPr lang="ru-RU" sz="2000" b="1" dirty="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жамият</a:t>
            </a:r>
            <a:r>
              <a:rPr lang="ru-RU" sz="2000" b="1" dirty="0" smtClean="0">
                <a:latin typeface="Times New Roman" panose="02020603050405020304" pitchFamily="18" charset="0"/>
                <a:cs typeface="Times New Roman" panose="02020603050405020304" pitchFamily="18" charset="0"/>
              </a:rPr>
              <a:t>. </a:t>
            </a:r>
            <a:r>
              <a:rPr lang="ru-RU" sz="2000" dirty="0" err="1" smtClean="0">
                <a:latin typeface="Times New Roman" panose="02020603050405020304" pitchFamily="18" charset="0"/>
                <a:cs typeface="Times New Roman" panose="02020603050405020304" pitchFamily="18" charset="0"/>
              </a:rPr>
              <a:t>Бир</a:t>
            </a:r>
            <a:r>
              <a:rPr lang="ru-RU" sz="2000" dirty="0" smtClean="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ёки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неча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шахс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томонидан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таъсис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этилган</a:t>
            </a:r>
            <a:r>
              <a:rPr lang="ru-RU" sz="2000" dirty="0">
                <a:latin typeface="Times New Roman" panose="02020603050405020304" pitchFamily="18" charset="0"/>
                <a:cs typeface="Times New Roman" panose="02020603050405020304" pitchFamily="18" charset="0"/>
              </a:rPr>
              <a:t>, устав </a:t>
            </a:r>
            <a:r>
              <a:rPr lang="ru-RU" sz="2000" dirty="0" err="1">
                <a:latin typeface="Times New Roman" panose="02020603050405020304" pitchFamily="18" charset="0"/>
                <a:cs typeface="Times New Roman" panose="02020603050405020304" pitchFamily="18" charset="0"/>
              </a:rPr>
              <a:t>фонди</a:t>
            </a:r>
            <a:r>
              <a:rPr lang="ru-RU" sz="2000" dirty="0">
                <a:latin typeface="Times New Roman" panose="02020603050405020304" pitchFamily="18" charset="0"/>
                <a:cs typeface="Times New Roman" panose="02020603050405020304" pitchFamily="18" charset="0"/>
              </a:rPr>
              <a:t> (устав капитали) </a:t>
            </a:r>
            <a:r>
              <a:rPr lang="ru-RU" sz="2000" dirty="0" err="1">
                <a:latin typeface="Times New Roman" panose="02020603050405020304" pitchFamily="18" charset="0"/>
                <a:cs typeface="Times New Roman" panose="02020603050405020304" pitchFamily="18" charset="0"/>
              </a:rPr>
              <a:t>таъсис</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ҳужжатлари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билан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белгиланган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миқдорларда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улушларга</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бўлинган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хўжалик</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жамияти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масъулияти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чекланган</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жамият</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деб</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ҳисобланади</a:t>
            </a:r>
            <a:r>
              <a:rPr lang="ru-RU" sz="2000" dirty="0">
                <a:latin typeface="Times New Roman" panose="02020603050405020304" pitchFamily="18" charset="0"/>
                <a:cs typeface="Times New Roman" panose="02020603050405020304" pitchFamily="18" charset="0"/>
              </a:rPr>
              <a:t>. </a:t>
            </a:r>
            <a:endParaRPr lang="ru-RU" sz="2000" dirty="0" smtClean="0">
              <a:latin typeface="Times New Roman" pitchFamily="18" charset="0"/>
              <a:cs typeface="Times New Roman" pitchFamily="18" charset="0"/>
            </a:endParaRPr>
          </a:p>
          <a:p>
            <a:pPr algn="just"/>
            <a:endParaRPr lang="ru-RU" sz="24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2528"/>
          </a:xfrm>
        </p:spPr>
        <p:txBody>
          <a:bodyPr>
            <a:normAutofit fontScale="90000"/>
          </a:bodyPr>
          <a:lstStyle/>
          <a:p>
            <a:endParaRPr lang="ru-RU" dirty="0"/>
          </a:p>
        </p:txBody>
      </p:sp>
      <p:sp>
        <p:nvSpPr>
          <p:cNvPr id="3" name="Содержимое 2"/>
          <p:cNvSpPr>
            <a:spLocks noGrp="1"/>
          </p:cNvSpPr>
          <p:nvPr>
            <p:ph idx="1"/>
          </p:nvPr>
        </p:nvSpPr>
        <p:spPr>
          <a:xfrm>
            <a:off x="500034" y="571480"/>
            <a:ext cx="8229600" cy="5526095"/>
          </a:xfrm>
        </p:spPr>
        <p:txBody>
          <a:bodyPr>
            <a:normAutofit fontScale="85000" lnSpcReduction="20000"/>
          </a:bodyPr>
          <a:lstStyle/>
          <a:p>
            <a:pPr algn="just"/>
            <a:endParaRPr lang="en-US" sz="2000" b="1" dirty="0" smtClean="0">
              <a:latin typeface="Times New Roman" pitchFamily="18" charset="0"/>
              <a:cs typeface="Times New Roman" pitchFamily="18" charset="0"/>
            </a:endParaRPr>
          </a:p>
          <a:p>
            <a:pPr algn="just"/>
            <a:endParaRPr lang="en-US" sz="2000" b="1" dirty="0" smtClean="0">
              <a:latin typeface="Times New Roman" pitchFamily="18" charset="0"/>
              <a:cs typeface="Times New Roman" pitchFamily="18" charset="0"/>
            </a:endParaRPr>
          </a:p>
          <a:p>
            <a:pPr algn="just"/>
            <a:r>
              <a:rPr lang="ru-RU" sz="2100" b="1" dirty="0" smtClean="0">
                <a:latin typeface="Times New Roman" pitchFamily="18" charset="0"/>
                <a:cs typeface="Times New Roman" pitchFamily="18" charset="0"/>
              </a:rPr>
              <a:t>        Синдикат</a:t>
            </a:r>
            <a:r>
              <a:rPr lang="ru-RU" sz="2100" dirty="0" smtClean="0">
                <a:latin typeface="Times New Roman" pitchFamily="18" charset="0"/>
                <a:cs typeface="Times New Roman" pitchFamily="18" charset="0"/>
              </a:rPr>
              <a:t> – </a:t>
            </a:r>
            <a:r>
              <a:rPr lang="ru-RU" sz="2100" dirty="0" err="1" smtClean="0">
                <a:latin typeface="Times New Roman" pitchFamily="18" charset="0"/>
                <a:cs typeface="Times New Roman" pitchFamily="18" charset="0"/>
              </a:rPr>
              <a:t>ягона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савдо</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тармоғи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орқали</a:t>
            </a:r>
            <a:r>
              <a:rPr lang="ru-RU" sz="2100" dirty="0" smtClean="0">
                <a:latin typeface="Times New Roman" pitchFamily="18" charset="0"/>
                <a:cs typeface="Times New Roman" pitchFamily="18" charset="0"/>
              </a:rPr>
              <a:t> коллектив </a:t>
            </a:r>
            <a:r>
              <a:rPr lang="ru-RU" sz="2100" dirty="0" err="1" smtClean="0">
                <a:latin typeface="Times New Roman" pitchFamily="18" charset="0"/>
                <a:cs typeface="Times New Roman" pitchFamily="18" charset="0"/>
              </a:rPr>
              <a:t>равишда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сотиш</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мақсадида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бир</a:t>
            </a:r>
            <a:r>
              <a:rPr lang="ru-RU" sz="2100" dirty="0" smtClean="0">
                <a:latin typeface="Times New Roman" pitchFamily="18" charset="0"/>
                <a:cs typeface="Times New Roman" pitchFamily="18" charset="0"/>
              </a:rPr>
              <a:t> хил </a:t>
            </a:r>
            <a:r>
              <a:rPr lang="ru-RU" sz="2100" dirty="0" err="1" smtClean="0">
                <a:latin typeface="Times New Roman" pitchFamily="18" charset="0"/>
                <a:cs typeface="Times New Roman" pitchFamily="18" charset="0"/>
              </a:rPr>
              <a:t>маҳсулот</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ишлаб</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чиқарадиган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корхоналарнинг</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бирлашмаси</a:t>
            </a:r>
            <a:r>
              <a:rPr lang="ru-RU" sz="2100" dirty="0" smtClean="0">
                <a:latin typeface="Times New Roman" pitchFamily="18" charset="0"/>
                <a:cs typeface="Times New Roman" pitchFamily="18" charset="0"/>
              </a:rPr>
              <a:t>.</a:t>
            </a:r>
          </a:p>
          <a:p>
            <a:pPr algn="just"/>
            <a:r>
              <a:rPr lang="ru-RU" sz="2100" b="1" dirty="0" smtClean="0">
                <a:latin typeface="Times New Roman" pitchFamily="18" charset="0"/>
                <a:cs typeface="Times New Roman" pitchFamily="18" charset="0"/>
              </a:rPr>
              <a:t>        Холдинг</a:t>
            </a:r>
            <a:r>
              <a:rPr lang="ru-RU" sz="2100" dirty="0" smtClean="0">
                <a:latin typeface="Times New Roman" pitchFamily="18" charset="0"/>
                <a:cs typeface="Times New Roman" pitchFamily="18" charset="0"/>
              </a:rPr>
              <a:t> – </a:t>
            </a:r>
            <a:r>
              <a:rPr lang="ru-RU" sz="2100" dirty="0" err="1" smtClean="0">
                <a:latin typeface="Times New Roman" pitchFamily="18" charset="0"/>
                <a:cs typeface="Times New Roman" pitchFamily="18" charset="0"/>
              </a:rPr>
              <a:t>бошқа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компаниялар</a:t>
            </a:r>
            <a:r>
              <a:rPr lang="ru-RU" sz="2100" dirty="0" smtClean="0">
                <a:latin typeface="Times New Roman" pitchFamily="18" charset="0"/>
                <a:cs typeface="Times New Roman" pitchFamily="18" charset="0"/>
              </a:rPr>
              <a:t> устав </a:t>
            </a:r>
            <a:r>
              <a:rPr lang="ru-RU" sz="2100" dirty="0" err="1" smtClean="0">
                <a:latin typeface="Times New Roman" pitchFamily="18" charset="0"/>
                <a:cs typeface="Times New Roman" pitchFamily="18" charset="0"/>
              </a:rPr>
              <a:t>фондида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назорат</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пакетига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эга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бўлган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ва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уларнинг</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фаолиятига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таъсир</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ўтказа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оладиган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акциядорлик</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жамияти</a:t>
            </a:r>
            <a:r>
              <a:rPr lang="ru-RU" sz="2100" dirty="0" smtClean="0">
                <a:latin typeface="Times New Roman" pitchFamily="18" charset="0"/>
                <a:cs typeface="Times New Roman" pitchFamily="18" charset="0"/>
              </a:rPr>
              <a:t>. Холдинг </a:t>
            </a:r>
            <a:r>
              <a:rPr lang="ru-RU" sz="2100" dirty="0" err="1" smtClean="0">
                <a:latin typeface="Times New Roman" pitchFamily="18" charset="0"/>
                <a:cs typeface="Times New Roman" pitchFamily="18" charset="0"/>
              </a:rPr>
              <a:t>компанияси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ўз</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ишлаб</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чиқариш базасига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эга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бўлмаслиги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мумкин</a:t>
            </a:r>
            <a:r>
              <a:rPr lang="ru-RU" sz="2100" dirty="0" smtClean="0">
                <a:latin typeface="Times New Roman" pitchFamily="18" charset="0"/>
                <a:cs typeface="Times New Roman" pitchFamily="18" charset="0"/>
              </a:rPr>
              <a:t>.</a:t>
            </a:r>
          </a:p>
          <a:p>
            <a:pPr algn="just"/>
            <a:r>
              <a:rPr lang="uz-Cyrl-UZ" sz="2100" b="1" i="1" dirty="0" smtClean="0">
                <a:latin typeface="Times New Roman" pitchFamily="18" charset="0"/>
                <a:cs typeface="Times New Roman" pitchFamily="18" charset="0"/>
              </a:rPr>
              <a:t>        Молия саноат гуруҳлари</a:t>
            </a:r>
            <a:r>
              <a:rPr lang="uz-Cyrl-UZ" sz="2100" b="1" dirty="0" smtClean="0">
                <a:latin typeface="Times New Roman" pitchFamily="18" charset="0"/>
                <a:cs typeface="Times New Roman" pitchFamily="18" charset="0"/>
              </a:rPr>
              <a:t> (</a:t>
            </a:r>
            <a:r>
              <a:rPr lang="ru-RU" sz="2100" b="1" dirty="0" smtClean="0">
                <a:latin typeface="Times New Roman" pitchFamily="18" charset="0"/>
                <a:cs typeface="Times New Roman" pitchFamily="18" charset="0"/>
              </a:rPr>
              <a:t>МСГ</a:t>
            </a:r>
            <a:r>
              <a:rPr lang="uz-Cyrl-UZ" sz="2100" b="1" dirty="0" smtClean="0">
                <a:latin typeface="Times New Roman" pitchFamily="18" charset="0"/>
                <a:cs typeface="Times New Roman" pitchFamily="18" charset="0"/>
              </a:rPr>
              <a:t>).</a:t>
            </a:r>
            <a:r>
              <a:rPr lang="ru-RU" sz="2100" b="1"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Белгиланган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тартибда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мос</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келувчи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идораларда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рўйхатга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олинган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юридик</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жиҳатдан мустақил, моддий</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ресурслари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ва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капиталларини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умумий</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иқтисодий мақсадга эришиш</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учун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бирлаштирган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корхоналар</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молиявий</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ва</a:t>
            </a:r>
            <a:r>
              <a:rPr lang="ru-RU" sz="2100" dirty="0" smtClean="0">
                <a:latin typeface="Times New Roman" pitchFamily="18" charset="0"/>
                <a:cs typeface="Times New Roman" pitchFamily="18" charset="0"/>
              </a:rPr>
              <a:t> инвестиция </a:t>
            </a:r>
            <a:r>
              <a:rPr lang="ru-RU" sz="2100" dirty="0" err="1" smtClean="0">
                <a:latin typeface="Times New Roman" pitchFamily="18" charset="0"/>
                <a:cs typeface="Times New Roman" pitchFamily="18" charset="0"/>
              </a:rPr>
              <a:t>институтлари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гуруҳи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МСГда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марказий</a:t>
            </a:r>
            <a:r>
              <a:rPr lang="ru-RU" sz="2100" dirty="0" smtClean="0">
                <a:latin typeface="Times New Roman" pitchFamily="18" charset="0"/>
                <a:cs typeface="Times New Roman" pitchFamily="18" charset="0"/>
              </a:rPr>
              <a:t> (бош) корпорация </a:t>
            </a:r>
            <a:r>
              <a:rPr lang="ru-RU" sz="2100" dirty="0" err="1" smtClean="0">
                <a:latin typeface="Times New Roman" pitchFamily="18" charset="0"/>
                <a:cs typeface="Times New Roman" pitchFamily="18" charset="0"/>
              </a:rPr>
              <a:t>ихтисослашган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ташкилот</a:t>
            </a:r>
            <a:r>
              <a:rPr lang="ru-RU" sz="2100" dirty="0" smtClean="0">
                <a:latin typeface="Times New Roman" pitchFamily="18" charset="0"/>
                <a:cs typeface="Times New Roman" pitchFamily="18" charset="0"/>
              </a:rPr>
              <a:t> – “</a:t>
            </a:r>
            <a:r>
              <a:rPr lang="ru-RU" sz="2100" dirty="0" err="1" smtClean="0">
                <a:latin typeface="Times New Roman" pitchFamily="18" charset="0"/>
                <a:cs typeface="Times New Roman" pitchFamily="18" charset="0"/>
              </a:rPr>
              <a:t>бошқарувчи </a:t>
            </a:r>
            <a:r>
              <a:rPr lang="ru-RU" sz="2100" dirty="0" smtClean="0">
                <a:latin typeface="Times New Roman" pitchFamily="18" charset="0"/>
                <a:cs typeface="Times New Roman" pitchFamily="18" charset="0"/>
              </a:rPr>
              <a:t>компания” </a:t>
            </a:r>
            <a:r>
              <a:rPr lang="ru-RU" sz="2100" dirty="0" err="1" smtClean="0">
                <a:latin typeface="Times New Roman" pitchFamily="18" charset="0"/>
                <a:cs typeface="Times New Roman" pitchFamily="18" charset="0"/>
              </a:rPr>
              <a:t>ҳам</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гуруҳга кирувчи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ишлаб</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чиқариш корхонаси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ёки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бирлашма</a:t>
            </a:r>
            <a:r>
              <a:rPr lang="ru-RU" sz="2100" dirty="0" smtClean="0">
                <a:latin typeface="Times New Roman" pitchFamily="18" charset="0"/>
                <a:cs typeface="Times New Roman" pitchFamily="18" charset="0"/>
              </a:rPr>
              <a:t>, банк, </a:t>
            </a:r>
            <a:r>
              <a:rPr lang="ru-RU" sz="2100" dirty="0" err="1" smtClean="0">
                <a:latin typeface="Times New Roman" pitchFamily="18" charset="0"/>
                <a:cs typeface="Times New Roman" pitchFamily="18" charset="0"/>
              </a:rPr>
              <a:t>молия</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ёки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суғурта компанияси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ҳам бўлиши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мумкин</a:t>
            </a:r>
            <a:r>
              <a:rPr lang="ru-RU" sz="2100" dirty="0" smtClean="0">
                <a:latin typeface="Times New Roman" pitchFamily="18" charset="0"/>
                <a:cs typeface="Times New Roman" pitchFamily="18" charset="0"/>
              </a:rPr>
              <a:t>.</a:t>
            </a:r>
          </a:p>
          <a:p>
            <a:pPr algn="just"/>
            <a:r>
              <a:rPr lang="ru-RU" sz="2100" b="1" dirty="0" smtClean="0">
                <a:latin typeface="Times New Roman" pitchFamily="18" charset="0"/>
                <a:cs typeface="Times New Roman" pitchFamily="18" charset="0"/>
              </a:rPr>
              <a:t>        </a:t>
            </a:r>
            <a:r>
              <a:rPr lang="ru-RU" sz="2100" b="1" dirty="0" err="1" smtClean="0">
                <a:latin typeface="Times New Roman" pitchFamily="18" charset="0"/>
                <a:cs typeface="Times New Roman" pitchFamily="18" charset="0"/>
              </a:rPr>
              <a:t>Хўжалик</a:t>
            </a:r>
            <a:r>
              <a:rPr lang="ru-RU" sz="2100" b="1" dirty="0" smtClean="0">
                <a:latin typeface="Times New Roman" pitchFamily="18" charset="0"/>
                <a:cs typeface="Times New Roman" pitchFamily="18" charset="0"/>
              </a:rPr>
              <a:t> </a:t>
            </a:r>
            <a:r>
              <a:rPr lang="ru-RU" sz="2100" b="1" dirty="0" err="1" smtClean="0">
                <a:latin typeface="Times New Roman" pitchFamily="18" charset="0"/>
                <a:cs typeface="Times New Roman" pitchFamily="18" charset="0"/>
              </a:rPr>
              <a:t>жамиятлари</a:t>
            </a:r>
            <a:r>
              <a:rPr lang="ru-RU" sz="2100" b="1" dirty="0" smtClean="0">
                <a:latin typeface="Times New Roman" pitchFamily="18" charset="0"/>
                <a:cs typeface="Times New Roman" pitchFamily="18" charset="0"/>
              </a:rPr>
              <a:t> </a:t>
            </a:r>
            <a:r>
              <a:rPr lang="ru-RU" sz="2100" b="1" dirty="0" err="1" smtClean="0">
                <a:latin typeface="Times New Roman" pitchFamily="18" charset="0"/>
                <a:cs typeface="Times New Roman" pitchFamily="18" charset="0"/>
              </a:rPr>
              <a:t>ёки</a:t>
            </a:r>
            <a:r>
              <a:rPr lang="ru-RU" sz="2100" b="1" dirty="0" smtClean="0">
                <a:latin typeface="Times New Roman" pitchFamily="18" charset="0"/>
                <a:cs typeface="Times New Roman" pitchFamily="18" charset="0"/>
              </a:rPr>
              <a:t> </a:t>
            </a:r>
            <a:r>
              <a:rPr lang="ru-RU" sz="2100" b="1" dirty="0" err="1" smtClean="0">
                <a:latin typeface="Times New Roman" pitchFamily="18" charset="0"/>
                <a:cs typeface="Times New Roman" pitchFamily="18" charset="0"/>
              </a:rPr>
              <a:t>ширкатлари</a:t>
            </a:r>
            <a:r>
              <a:rPr lang="ru-RU" sz="2100" dirty="0" smtClean="0">
                <a:latin typeface="Times New Roman" pitchFamily="18" charset="0"/>
                <a:cs typeface="Times New Roman" pitchFamily="18" charset="0"/>
              </a:rPr>
              <a:t> – </a:t>
            </a:r>
            <a:r>
              <a:rPr lang="ru-RU" sz="2100" dirty="0" err="1" smtClean="0">
                <a:latin typeface="Times New Roman" pitchFamily="18" charset="0"/>
                <a:cs typeface="Times New Roman" pitchFamily="18" charset="0"/>
              </a:rPr>
              <a:t>бир</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гуруҳ</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юридик</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ва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жисмоний</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шахслар</a:t>
            </a:r>
            <a:r>
              <a:rPr lang="ru-RU" sz="2100" dirty="0" smtClean="0">
                <a:latin typeface="Times New Roman" pitchFamily="18" charset="0"/>
                <a:cs typeface="Times New Roman" pitchFamily="18" charset="0"/>
              </a:rPr>
              <a:t> капитали </a:t>
            </a:r>
            <a:r>
              <a:rPr lang="ru-RU" sz="2100" dirty="0" err="1" smtClean="0">
                <a:latin typeface="Times New Roman" pitchFamily="18" charset="0"/>
                <a:cs typeface="Times New Roman" pitchFamily="18" charset="0"/>
              </a:rPr>
              <a:t>ҳисобига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ташкил</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қилинадиган</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корпоратив</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корхонага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тушунилади</a:t>
            </a:r>
            <a:r>
              <a:rPr lang="ru-RU" sz="2100" dirty="0" smtClean="0">
                <a:latin typeface="Times New Roman" pitchFamily="18" charset="0"/>
                <a:cs typeface="Times New Roman" pitchFamily="18" charset="0"/>
              </a:rPr>
              <a:t>.</a:t>
            </a:r>
          </a:p>
          <a:p>
            <a:pPr algn="just"/>
            <a:r>
              <a:rPr lang="ru-RU" sz="2100" b="1" dirty="0" smtClean="0">
                <a:latin typeface="Times New Roman" pitchFamily="18" charset="0"/>
                <a:cs typeface="Times New Roman" pitchFamily="18" charset="0"/>
              </a:rPr>
              <a:t>       </a:t>
            </a:r>
            <a:r>
              <a:rPr lang="ru-RU" sz="2100" b="1" dirty="0" err="1" smtClean="0">
                <a:latin typeface="Times New Roman" pitchFamily="18" charset="0"/>
                <a:cs typeface="Times New Roman" pitchFamily="18" charset="0"/>
              </a:rPr>
              <a:t>Хўжалик</a:t>
            </a:r>
            <a:r>
              <a:rPr lang="ru-RU" sz="2100" b="1" dirty="0" smtClean="0">
                <a:latin typeface="Times New Roman" pitchFamily="18" charset="0"/>
                <a:cs typeface="Times New Roman" pitchFamily="18" charset="0"/>
              </a:rPr>
              <a:t> </a:t>
            </a:r>
            <a:r>
              <a:rPr lang="ru-RU" sz="2100" b="1" dirty="0" err="1" smtClean="0">
                <a:latin typeface="Times New Roman" pitchFamily="18" charset="0"/>
                <a:cs typeface="Times New Roman" pitchFamily="18" charset="0"/>
              </a:rPr>
              <a:t>уюшмаси</a:t>
            </a:r>
            <a:r>
              <a:rPr lang="ru-RU" sz="2100" dirty="0" smtClean="0">
                <a:latin typeface="Times New Roman" pitchFamily="18" charset="0"/>
                <a:cs typeface="Times New Roman" pitchFamily="18" charset="0"/>
              </a:rPr>
              <a:t> – </a:t>
            </a:r>
            <a:r>
              <a:rPr lang="ru-RU" sz="2100" dirty="0" err="1" smtClean="0">
                <a:latin typeface="Times New Roman" pitchFamily="18" charset="0"/>
                <a:cs typeface="Times New Roman" pitchFamily="18" charset="0"/>
              </a:rPr>
              <a:t>бир</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гуруҳ</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бир</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турдаги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маҳсулотларни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ишлаб</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чиқарувчи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ягона</a:t>
            </a:r>
            <a:r>
              <a:rPr lang="ru-RU" sz="2100" dirty="0" smtClean="0">
                <a:latin typeface="Times New Roman" pitchFamily="18" charset="0"/>
                <a:cs typeface="Times New Roman" pitchFamily="18" charset="0"/>
              </a:rPr>
              <a:t> техник </a:t>
            </a:r>
            <a:r>
              <a:rPr lang="ru-RU" sz="2100" dirty="0" err="1" smtClean="0">
                <a:latin typeface="Times New Roman" pitchFamily="18" charset="0"/>
                <a:cs typeface="Times New Roman" pitchFamily="18" charset="0"/>
              </a:rPr>
              <a:t>ва</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технологик</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сиёсат</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юритувчи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бозордаги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манфаатларини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мувофиқлаштирувчи</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мустақил</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хўжалик</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юритиш</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субъектларининг</a:t>
            </a:r>
            <a:r>
              <a:rPr lang="ru-RU" sz="2100" dirty="0" smtClean="0">
                <a:latin typeface="Times New Roman" pitchFamily="18" charset="0"/>
                <a:cs typeface="Times New Roman" pitchFamily="18" charset="0"/>
              </a:rPr>
              <a:t> </a:t>
            </a:r>
            <a:r>
              <a:rPr lang="ru-RU" sz="2100" dirty="0" err="1" smtClean="0">
                <a:latin typeface="Times New Roman" pitchFamily="18" charset="0"/>
                <a:cs typeface="Times New Roman" pitchFamily="18" charset="0"/>
              </a:rPr>
              <a:t>бирлашмасидир</a:t>
            </a:r>
            <a:r>
              <a:rPr lang="ru-RU" sz="2100" dirty="0" smtClean="0">
                <a:latin typeface="Times New Roman" pitchFamily="18" charset="0"/>
                <a:cs typeface="Times New Roman" pitchFamily="18" charset="0"/>
              </a:rPr>
              <a:t>.</a:t>
            </a:r>
          </a:p>
          <a:p>
            <a:endParaRPr lang="ru-RU" sz="21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4357694"/>
            <a:ext cx="8229600" cy="1966906"/>
          </a:xfrm>
        </p:spPr>
        <p:txBody>
          <a:bodyPr>
            <a:normAutofit fontScale="55000" lnSpcReduction="20000"/>
          </a:bodyPr>
          <a:lstStyle/>
          <a:p>
            <a:endParaRPr lang="uz-Cyrl-UZ" dirty="0" smtClean="0">
              <a:solidFill>
                <a:schemeClr val="tx1"/>
              </a:solidFill>
              <a:effectLst>
                <a:outerShdw blurRad="38100" dist="38100" dir="2700000" algn="tl">
                  <a:srgbClr val="000000">
                    <a:alpha val="43137"/>
                  </a:srgbClr>
                </a:outerShdw>
              </a:effectLst>
            </a:endParaRPr>
          </a:p>
          <a:p>
            <a:r>
              <a:rPr lang="uz-Cyrl-UZ" sz="3600" b="1" dirty="0" smtClean="0">
                <a:solidFill>
                  <a:schemeClr val="tx1"/>
                </a:solidFill>
                <a:effectLst>
                  <a:outerShdw blurRad="38100" dist="38100" dir="2700000" algn="tl">
                    <a:srgbClr val="000000">
                      <a:alpha val="43137"/>
                    </a:srgbClr>
                  </a:outerShdw>
                </a:effectLst>
              </a:rPr>
              <a:t>“ИЗЛАНИНГ  ВА  ИЗЛАНИШДАН </a:t>
            </a:r>
          </a:p>
          <a:p>
            <a:r>
              <a:rPr lang="uz-Cyrl-UZ" sz="3600" b="1" dirty="0" smtClean="0">
                <a:solidFill>
                  <a:schemeClr val="tx1"/>
                </a:solidFill>
                <a:effectLst>
                  <a:outerShdw blurRad="38100" dist="38100" dir="2700000" algn="tl">
                    <a:srgbClr val="000000">
                      <a:alpha val="43137"/>
                    </a:srgbClr>
                  </a:outerShdw>
                </a:effectLst>
              </a:rPr>
              <a:t>                                       ХЕЧ  ҚАЧОН  ТЎХТАМАНГ”  </a:t>
            </a:r>
          </a:p>
          <a:p>
            <a:endParaRPr lang="uz-Cyrl-UZ" dirty="0" smtClean="0">
              <a:solidFill>
                <a:schemeClr val="tx1"/>
              </a:solidFill>
              <a:effectLst>
                <a:outerShdw blurRad="38100" dist="38100" dir="2700000" algn="tl">
                  <a:srgbClr val="000000">
                    <a:alpha val="43137"/>
                  </a:srgbClr>
                </a:outerShdw>
              </a:effectLst>
            </a:endParaRPr>
          </a:p>
          <a:p>
            <a:pPr algn="r"/>
            <a:r>
              <a:rPr lang="uz-Cyrl-UZ" sz="2900" b="1" dirty="0" smtClean="0">
                <a:solidFill>
                  <a:schemeClr val="tx1"/>
                </a:solidFill>
                <a:effectLst>
                  <a:outerShdw blurRad="38100" dist="38100" dir="2700000" algn="tl">
                    <a:srgbClr val="000000">
                      <a:alpha val="43137"/>
                    </a:srgbClr>
                  </a:outerShdw>
                </a:effectLst>
              </a:rPr>
              <a:t>Стив Жобс- экономист,</a:t>
            </a:r>
          </a:p>
          <a:p>
            <a:pPr algn="r"/>
            <a:r>
              <a:rPr lang="uz-Cyrl-UZ" sz="2900" b="1" dirty="0" smtClean="0">
                <a:solidFill>
                  <a:schemeClr val="tx1"/>
                </a:solidFill>
                <a:effectLst>
                  <a:outerShdw blurRad="38100" dist="38100" dir="2700000" algn="tl">
                    <a:srgbClr val="000000">
                      <a:alpha val="43137"/>
                    </a:srgbClr>
                  </a:outerShdw>
                </a:effectLst>
              </a:rPr>
              <a:t> </a:t>
            </a:r>
            <a:r>
              <a:rPr lang="ru-RU" sz="2900" b="1" dirty="0" err="1" smtClean="0">
                <a:solidFill>
                  <a:schemeClr val="tx1"/>
                </a:solidFill>
                <a:effectLst>
                  <a:outerShdw blurRad="38100" dist="38100" dir="2700000" algn="tl">
                    <a:srgbClr val="000000">
                      <a:alpha val="43137"/>
                    </a:srgbClr>
                  </a:outerShdw>
                </a:effectLst>
              </a:rPr>
              <a:t>Apple</a:t>
            </a:r>
            <a:r>
              <a:rPr lang="ru-RU" sz="2900" b="1" dirty="0" smtClean="0">
                <a:solidFill>
                  <a:schemeClr val="tx1"/>
                </a:solidFill>
                <a:effectLst>
                  <a:outerShdw blurRad="38100" dist="38100" dir="2700000" algn="tl">
                    <a:srgbClr val="000000">
                      <a:alpha val="43137"/>
                    </a:srgbClr>
                  </a:outerShdw>
                </a:effectLst>
              </a:rPr>
              <a:t>  </a:t>
            </a:r>
            <a:r>
              <a:rPr lang="ru-RU" sz="2900" b="1" dirty="0" err="1" smtClean="0">
                <a:solidFill>
                  <a:schemeClr val="tx1"/>
                </a:solidFill>
                <a:effectLst>
                  <a:outerShdw blurRad="38100" dist="38100" dir="2700000" algn="tl">
                    <a:srgbClr val="000000">
                      <a:alpha val="43137"/>
                    </a:srgbClr>
                  </a:outerShdw>
                </a:effectLst>
              </a:rPr>
              <a:t>компанияси</a:t>
            </a:r>
            <a:r>
              <a:rPr lang="ru-RU" sz="2900" b="1" dirty="0" smtClean="0">
                <a:solidFill>
                  <a:schemeClr val="tx1"/>
                </a:solidFill>
                <a:effectLst>
                  <a:outerShdw blurRad="38100" dist="38100" dir="2700000" algn="tl">
                    <a:srgbClr val="000000">
                      <a:alpha val="43137"/>
                    </a:srgbClr>
                  </a:outerShdw>
                </a:effectLst>
              </a:rPr>
              <a:t>  </a:t>
            </a:r>
            <a:r>
              <a:rPr lang="ru-RU" sz="2900" b="1" dirty="0" err="1" smtClean="0">
                <a:solidFill>
                  <a:schemeClr val="tx1"/>
                </a:solidFill>
                <a:effectLst>
                  <a:outerShdw blurRad="38100" dist="38100" dir="2700000" algn="tl">
                    <a:srgbClr val="000000">
                      <a:alpha val="43137"/>
                    </a:srgbClr>
                  </a:outerShdw>
                </a:effectLst>
              </a:rPr>
              <a:t>асосчиси</a:t>
            </a:r>
            <a:r>
              <a:rPr lang="ru-RU" sz="2900" b="1" dirty="0" smtClean="0">
                <a:solidFill>
                  <a:schemeClr val="tx1"/>
                </a:solidFill>
                <a:effectLst>
                  <a:outerShdw blurRad="38100" dist="38100" dir="2700000" algn="tl">
                    <a:srgbClr val="000000">
                      <a:alpha val="43137"/>
                    </a:srgbClr>
                  </a:outerShdw>
                </a:effectLst>
              </a:rPr>
              <a:t>.</a:t>
            </a:r>
            <a:r>
              <a:rPr lang="uz-Cyrl-UZ" sz="2900" b="1" dirty="0" smtClean="0">
                <a:solidFill>
                  <a:schemeClr val="tx1"/>
                </a:solidFill>
                <a:effectLst>
                  <a:outerShdw blurRad="38100" dist="38100" dir="2700000" algn="tl">
                    <a:srgbClr val="000000">
                      <a:alpha val="43137"/>
                    </a:srgbClr>
                  </a:outerShdw>
                </a:effectLst>
              </a:rPr>
              <a:t>                </a:t>
            </a:r>
            <a:endParaRPr lang="ru-RU" sz="2900" b="1" dirty="0">
              <a:solidFill>
                <a:schemeClr val="tx1"/>
              </a:solidFill>
              <a:effectLst>
                <a:outerShdw blurRad="38100" dist="38100" dir="2700000" algn="tl">
                  <a:srgbClr val="000000">
                    <a:alpha val="43137"/>
                  </a:srgbClr>
                </a:outerShdw>
              </a:effectLst>
            </a:endParaRPr>
          </a:p>
        </p:txBody>
      </p:sp>
      <p:pic>
        <p:nvPicPr>
          <p:cNvPr id="4" name="Рисунок 3" descr="0303.jpg"/>
          <p:cNvPicPr>
            <a:picLocks noChangeAspect="1"/>
          </p:cNvPicPr>
          <p:nvPr/>
        </p:nvPicPr>
        <p:blipFill>
          <a:blip r:embed="rId2"/>
          <a:stretch>
            <a:fillRect/>
          </a:stretch>
        </p:blipFill>
        <p:spPr>
          <a:xfrm>
            <a:off x="0" y="0"/>
            <a:ext cx="9144000" cy="4572008"/>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1916832"/>
            <a:ext cx="8229600" cy="4775218"/>
          </a:xfrm>
        </p:spPr>
        <p:txBody>
          <a:bodyPr/>
          <a:lstStyle/>
          <a:p>
            <a:r>
              <a:rPr lang="uz-Cyrl-UZ" b="1" dirty="0" smtClean="0">
                <a:solidFill>
                  <a:schemeClr val="tx1"/>
                </a:solidFill>
                <a:effectLst>
                  <a:outerShdw blurRad="38100" dist="38100" dir="2700000" algn="tl">
                    <a:srgbClr val="000000">
                      <a:alpha val="43137"/>
                    </a:srgbClr>
                  </a:outerShdw>
                </a:effectLst>
              </a:rPr>
              <a:t>       </a:t>
            </a:r>
          </a:p>
          <a:p>
            <a:endParaRPr lang="uz-Cyrl-UZ" b="1" dirty="0" smtClean="0">
              <a:solidFill>
                <a:schemeClr val="tx1"/>
              </a:solidFill>
              <a:effectLst>
                <a:outerShdw blurRad="38100" dist="38100" dir="2700000" algn="tl">
                  <a:srgbClr val="000000">
                    <a:alpha val="43137"/>
                  </a:srgbClr>
                </a:outerShdw>
              </a:effectLst>
            </a:endParaRPr>
          </a:p>
          <a:p>
            <a:endParaRPr lang="uz-Cyrl-UZ" b="1" dirty="0" smtClean="0">
              <a:solidFill>
                <a:schemeClr val="tx1"/>
              </a:solidFill>
              <a:effectLst>
                <a:outerShdw blurRad="38100" dist="38100" dir="2700000" algn="tl">
                  <a:srgbClr val="000000">
                    <a:alpha val="43137"/>
                  </a:srgbClr>
                </a:outerShdw>
              </a:effectLst>
            </a:endParaRPr>
          </a:p>
          <a:p>
            <a:r>
              <a:rPr lang="uz-Cyrl-UZ" b="1" dirty="0" smtClean="0">
                <a:solidFill>
                  <a:schemeClr val="tx1"/>
                </a:solidFill>
                <a:effectLst>
                  <a:outerShdw blurRad="38100" dist="38100" dir="2700000" algn="tl">
                    <a:srgbClr val="000000">
                      <a:alpha val="43137"/>
                    </a:srgbClr>
                  </a:outerShdw>
                </a:effectLst>
              </a:rPr>
              <a:t>       </a:t>
            </a:r>
            <a:r>
              <a:rPr lang="uz-Cyrl-UZ"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Э</a:t>
            </a:r>
            <a:r>
              <a:rPr lang="ru-RU"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Ъ</a:t>
            </a:r>
            <a:r>
              <a:rPr lang="uz-Cyrl-UZ" sz="2800" b="1" dirty="0" smtClean="0">
                <a:solidFill>
                  <a:schemeClr val="tx1"/>
                </a:solidFill>
                <a:effectLst>
                  <a:outerShdw blurRad="38100" dist="38100" dir="2700000" algn="tl">
                    <a:srgbClr val="000000">
                      <a:alpha val="43137"/>
                    </a:srgbClr>
                  </a:outerShdw>
                </a:effectLst>
                <a:latin typeface="Times New Roman" pitchFamily="18" charset="0"/>
                <a:cs typeface="Times New Roman" pitchFamily="18" charset="0"/>
              </a:rPr>
              <a:t>ТИБОРИНГИЗ   УЧУН   РАҲМАТ!</a:t>
            </a:r>
            <a:endParaRPr lang="ru-RU" sz="2800" b="1" dirty="0">
              <a:solidFill>
                <a:schemeClr val="tx1"/>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wmcyeEdYZE2XtdidSjzy.g"/>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pwmcyeEdYZE2XtdidSjzy.g"/>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pwmcyeEdYZE2XtdidSjzy.g"/>
</p:tagLst>
</file>

<file path=ppt/theme/theme1.xml><?xml version="1.0" encoding="utf-8"?>
<a:theme xmlns:a="http://schemas.openxmlformats.org/drawingml/2006/main" name="Аспект">
  <a:themeElements>
    <a:clrScheme name="Аспект">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Аспект">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Аспект">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1596</TotalTime>
  <Words>1805</Words>
  <Application>Microsoft Office PowerPoint</Application>
  <PresentationFormat>Экран (4:3)</PresentationFormat>
  <Paragraphs>141</Paragraphs>
  <Slides>22</Slides>
  <Notes>4</Notes>
  <HiddenSlides>0</HiddenSlides>
  <MMClips>0</MMClips>
  <ScaleCrop>false</ScaleCrop>
  <HeadingPairs>
    <vt:vector size="8" baseType="variant">
      <vt:variant>
        <vt:lpstr>Использованные шрифты</vt:lpstr>
      </vt:variant>
      <vt:variant>
        <vt:i4>10</vt:i4>
      </vt:variant>
      <vt:variant>
        <vt:lpstr>Тема</vt:lpstr>
      </vt:variant>
      <vt:variant>
        <vt:i4>1</vt:i4>
      </vt:variant>
      <vt:variant>
        <vt:lpstr>Внедренные серверы OLE</vt:lpstr>
      </vt:variant>
      <vt:variant>
        <vt:i4>1</vt:i4>
      </vt:variant>
      <vt:variant>
        <vt:lpstr>Заголовки слайдов</vt:lpstr>
      </vt:variant>
      <vt:variant>
        <vt:i4>22</vt:i4>
      </vt:variant>
    </vt:vector>
  </HeadingPairs>
  <TitlesOfParts>
    <vt:vector size="34" baseType="lpstr">
      <vt:lpstr>Arial</vt:lpstr>
      <vt:lpstr>Arial Narrow</vt:lpstr>
      <vt:lpstr>Calibri</vt:lpstr>
      <vt:lpstr>Calibri Light</vt:lpstr>
      <vt:lpstr>メイリオ</vt:lpstr>
      <vt:lpstr>Times New Roman</vt:lpstr>
      <vt:lpstr>Trebuchet MS</vt:lpstr>
      <vt:lpstr>Wingdings 2</vt:lpstr>
      <vt:lpstr>Wingdings 3</vt:lpstr>
      <vt:lpstr>-윤고딕140</vt:lpstr>
      <vt:lpstr>Аспект</vt:lpstr>
      <vt:lpstr>think-cell Slide</vt:lpstr>
      <vt:lpstr>Презентация PowerPoint</vt:lpstr>
      <vt:lpstr>    1.Мавзу: Корпоратив бошқарув тушунчаси, моҳияти ва зарурлиги    </vt:lpstr>
      <vt:lpstr>    .     </vt:lpstr>
      <vt:lpstr>III. Иқтисодиётни ривожлантириш ва либераллаштиришнинг устувор йўналишлари:</vt:lpstr>
      <vt:lpstr>1.Корпоратив корхоналарнинг пайдо бўлиш  тарихи[7,8,9,10]: </vt:lpstr>
      <vt:lpstr>Презентация PowerPoint</vt:lpstr>
      <vt:lpstr>           КОРПОРАТИВ БОШҚАРУВ </vt:lpstr>
      <vt:lpstr>Презентация PowerPoint</vt:lpstr>
      <vt:lpstr>Презентация PowerPoint</vt:lpstr>
      <vt:lpstr>Презентация PowerPoint</vt:lpstr>
      <vt:lpstr>Демак хулоса қиладиган бўлсак корпоратив бошқарув – бу: </vt:lpstr>
      <vt:lpstr>Презентация PowerPoint</vt:lpstr>
      <vt:lpstr>Презентация PowerPoint</vt:lpstr>
      <vt:lpstr>Презентация PowerPoint</vt:lpstr>
      <vt:lpstr> Корпоратив  бошқарувнинг     амалдаги тузилмаси</vt:lpstr>
      <vt:lpstr>Презентация PowerPoint</vt:lpstr>
      <vt:lpstr>Презентация PowerPoint</vt:lpstr>
      <vt:lpstr>              3.Корпоратив бошқарувнинг замонавий шакллари.  </vt:lpstr>
      <vt:lpstr>Презентация PowerPoint</vt:lpstr>
      <vt:lpstr>Презентация PowerPoint</vt:lpstr>
      <vt:lpstr>Презентация PowerPoint</vt:lpstr>
      <vt:lpstr>Презентация PowerPoint</vt:lpstr>
    </vt:vector>
  </TitlesOfParts>
  <Company>KBM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Мавзу: Корпоратив бошқарув тушунчаси ва унинг моҳияти.  Укитувчи: и.ф.д.,  Д.Х.Суюнов</dc:title>
  <dc:creator>KBM</dc:creator>
  <cp:lastModifiedBy>Пользователь Windows</cp:lastModifiedBy>
  <cp:revision>122</cp:revision>
  <dcterms:created xsi:type="dcterms:W3CDTF">2015-09-25T05:48:31Z</dcterms:created>
  <dcterms:modified xsi:type="dcterms:W3CDTF">2021-11-11T05:29:18Z</dcterms:modified>
</cp:coreProperties>
</file>