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1"/>
  </p:sldMasterIdLst>
  <p:notesMasterIdLst>
    <p:notesMasterId r:id="rId30"/>
  </p:notesMasterIdLst>
  <p:sldIdLst>
    <p:sldId id="323" r:id="rId2"/>
    <p:sldId id="330" r:id="rId3"/>
    <p:sldId id="328" r:id="rId4"/>
    <p:sldId id="294" r:id="rId5"/>
    <p:sldId id="310" r:id="rId6"/>
    <p:sldId id="325" r:id="rId7"/>
    <p:sldId id="311" r:id="rId8"/>
    <p:sldId id="324" r:id="rId9"/>
    <p:sldId id="327" r:id="rId10"/>
    <p:sldId id="314" r:id="rId11"/>
    <p:sldId id="315" r:id="rId12"/>
    <p:sldId id="321" r:id="rId13"/>
    <p:sldId id="316" r:id="rId14"/>
    <p:sldId id="334" r:id="rId15"/>
    <p:sldId id="335" r:id="rId16"/>
    <p:sldId id="336" r:id="rId17"/>
    <p:sldId id="337" r:id="rId18"/>
    <p:sldId id="347" r:id="rId19"/>
    <p:sldId id="348" r:id="rId20"/>
    <p:sldId id="339" r:id="rId21"/>
    <p:sldId id="340" r:id="rId22"/>
    <p:sldId id="341" r:id="rId23"/>
    <p:sldId id="342" r:id="rId24"/>
    <p:sldId id="343" r:id="rId25"/>
    <p:sldId id="344" r:id="rId26"/>
    <p:sldId id="345" r:id="rId27"/>
    <p:sldId id="346" r:id="rId28"/>
    <p:sldId id="303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04" autoAdjust="0"/>
  </p:normalViewPr>
  <p:slideViewPr>
    <p:cSldViewPr>
      <p:cViewPr varScale="1">
        <p:scale>
          <a:sx n="83" d="100"/>
          <a:sy n="83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30B806-FA75-489A-8212-4E6A5A28089F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1862F7-B8FF-4BF6-AC2B-DBF55A7785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804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862F7-B8FF-4BF6-AC2B-DBF55A7785C4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794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20D8-CC16-47F7-9AD2-EEAF940096F1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25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734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720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5490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449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009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271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083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577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453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914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6914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8241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954921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456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4079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091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21BB3-B4BF-4EC2-AAED-6176EA256DB1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870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  <p:sldLayoutId id="2147484056" r:id="rId12"/>
    <p:sldLayoutId id="2147484057" r:id="rId13"/>
    <p:sldLayoutId id="2147484058" r:id="rId14"/>
    <p:sldLayoutId id="2147484059" r:id="rId15"/>
    <p:sldLayoutId id="214748406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ecd.org/daf/ca/Corporate-Governance-Principles-ENG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785794"/>
            <a:ext cx="8772556" cy="85725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z-Cyrl-U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Бизнес ва тадбиркорлик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олий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мактаби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n>
                <a:prstDash val="solid"/>
              </a:ln>
              <a:solidFill>
                <a:srgbClr val="0A560A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2285992"/>
            <a:ext cx="4714908" cy="2357454"/>
          </a:xfrm>
        </p:spPr>
        <p:txBody>
          <a:bodyPr>
            <a:normAutofit lnSpcReduction="10000"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32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СУЮНОВ </a:t>
            </a:r>
          </a:p>
          <a:p>
            <a:pPr algn="ctr">
              <a:buNone/>
            </a:pPr>
            <a:r>
              <a:rPr lang="ru-RU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Дилмурод</a:t>
            </a:r>
            <a:r>
              <a:rPr lang="ru-RU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Холмурадович</a:t>
            </a:r>
            <a:endParaRPr lang="ru-RU" b="1" dirty="0" smtClean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2400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2400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sz="2400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амалиёти</a:t>
            </a:r>
            <a:r>
              <a:rPr lang="ru-RU" sz="2400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i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кафедраси</a:t>
            </a:r>
            <a:r>
              <a:rPr lang="ru-RU" sz="2400" b="1" i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мудири</a:t>
            </a:r>
            <a:r>
              <a:rPr lang="ru-RU" sz="2400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</a:t>
            </a:r>
            <a:r>
              <a:rPr lang="ru-RU" sz="2400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400" b="1" i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профессор.</a:t>
            </a:r>
            <a:endParaRPr lang="ru-RU" sz="2400" b="1" dirty="0" smtClean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8662" y="4572008"/>
            <a:ext cx="7143800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Мавзу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Корпоратив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назарий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асослари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 smtClean="0"/>
          </a:p>
        </p:txBody>
      </p:sp>
      <p:pic>
        <p:nvPicPr>
          <p:cNvPr id="6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776085"/>
            <a:ext cx="4429188" cy="27146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357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1143032"/>
            <a:ext cx="8229600" cy="291584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Мавзу: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назарий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асослари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844824"/>
            <a:ext cx="8821644" cy="4254224"/>
          </a:xfrm>
        </p:spPr>
        <p:txBody>
          <a:bodyPr>
            <a:normAutofit lnSpcReduction="10000"/>
          </a:bodyPr>
          <a:lstStyle/>
          <a:p>
            <a:pPr marL="971550" lvl="1" indent="-51435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971550" lvl="1" indent="-514350" algn="ctr">
              <a:buNone/>
            </a:pP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 Е Ж А :</a:t>
            </a:r>
            <a:endParaRPr lang="ru-RU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971550" lvl="1" indent="-51435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 algn="just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1.Корпоратив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назарий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асослари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/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2.Корпоратив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замонавий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механизмлари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ҳақида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тушунча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81930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3" y="609600"/>
            <a:ext cx="8568952" cy="51514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Фойдаланилган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</a:t>
            </a:r>
            <a:r>
              <a:rPr lang="uz-Cyrl-UZ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аклиф қилинаётган адабиётлар рўйхати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733256"/>
          </a:xfrm>
        </p:spPr>
        <p:txBody>
          <a:bodyPr>
            <a:normAutofit fontScale="92500"/>
          </a:bodyPr>
          <a:lstStyle/>
          <a:p>
            <a:pPr algn="just"/>
            <a:r>
              <a:rPr lang="uz-Cyrl-UZ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Акциядорлик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жамиятлари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ациядорларнинг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хуқуқини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химоя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тўғрисдаги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ҚОНУНИ, </a:t>
            </a:r>
            <a:r>
              <a:rPr lang="uz-Cyrl-UZ" alt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 апрель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1996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(</a:t>
            </a:r>
            <a:r>
              <a:rPr lang="en-US" sz="15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z-Cyrl-UZ" sz="1500" b="1" dirty="0">
                <a:latin typeface="Times New Roman" pitchFamily="18" charset="0"/>
                <a:cs typeface="Times New Roman" pitchFamily="18" charset="0"/>
              </a:rPr>
              <a:t>Янги таҳрири,  6 май 2014 йил., № ЗРУ-370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2019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март</a:t>
            </a:r>
            <a:r>
              <a:rPr lang="uz-Cyrl-UZ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№ЗРУ – 531).</a:t>
            </a:r>
          </a:p>
          <a:p>
            <a:pPr algn="just"/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2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Актуальные проблемы развития корпоративного </a:t>
            </a:r>
            <a:r>
              <a:rPr lang="ru-RU" sz="1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управле-ния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бизнеса [Текст] : материалы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науч.-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.(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Екатеринбург, 15 ноября 2018 г.) / [отв. за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вып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: И. Н.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Ткаченко, М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В. Евсеева]. –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Екатеринбург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[Изд-во Урал. гос.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экон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ун-та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], 2019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194 с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2.</a:t>
            </a:r>
            <a:r>
              <a:rPr lang="en-US" sz="15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OECD 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2004. Principles of Corporate Governance. 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URL: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ttp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//www.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oecd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org/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1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Corporategovernanceprinciples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31557724.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Pdf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OECD 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2015. G20/OECD Principles 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z-Cyrl-UZ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Governance. URL: </a:t>
            </a:r>
            <a:r>
              <a:rPr lang="en-US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www.oecd.org/daf/ca/Corporate-Governance-Principles-ENG.pdf</a:t>
            </a:r>
            <a:r>
              <a:rPr lang="en-US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15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3.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Афанасьева Е.Г. и др. Корпоративное право: учеб. для студентов вузов, обучающихся по направлению «Юриспруденция» // </a:t>
            </a:r>
            <a:r>
              <a:rPr lang="ru-RU" sz="1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отв.ред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Шиткина.И.С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– М.: </a:t>
            </a:r>
            <a:r>
              <a:rPr lang="ru-RU" sz="1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Волтерс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Клувер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2007. – 648 с.</a:t>
            </a:r>
            <a:r>
              <a:rPr lang="uz-Cyrl-UZ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uz-Cyrl-UZ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Суюнов Д. Корпоратив бошқарув механизми: муаммо ва ечимлар: Монография. – Т.: Академия, 2007. – 321 б</a:t>
            </a:r>
            <a:r>
              <a:rPr lang="uz-Cyrl-UZ" alt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</a:p>
          <a:p>
            <a:pPr algn="just"/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5.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Суюнов Д.Х., Хошимов Э.А., Хусаинов Ш.А. Копроатив бошқарув: муаммолар ва замонавий ечимлар. Монография.: “BROK CLASS SERVIS” МЧЖ босмахонасида чоп қилинган. Монография. 2021 йил. -207 бет.</a:t>
            </a:r>
          </a:p>
          <a:p>
            <a:pPr algn="just"/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6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Суюнов Д., Ганиходжаев 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Б., Хусаинов Ш., Хошимов Э. и др</a:t>
            </a:r>
            <a:r>
              <a:rPr lang="uz-Cyrl-UZ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Пособие по корпоративному управлению.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Учебное пособие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“Академнашр НММ”, 2017, С 30,6.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 525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7.Белаусов </a:t>
            </a: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А. Современные тенденции теории </a:t>
            </a:r>
            <a:r>
              <a:rPr lang="ru-RU" sz="1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стейкхолдерской</a:t>
            </a: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стоимости</a:t>
            </a: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Оценка вклада </a:t>
            </a:r>
            <a:r>
              <a:rPr lang="ru-RU" sz="1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стейкхолдеров</a:t>
            </a: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Екатеринбург : [Изд-во Урал. гос. </a:t>
            </a:r>
            <a:r>
              <a:rPr lang="ru-RU" sz="1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экон</a:t>
            </a: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ун-та], 2019. – 194 </a:t>
            </a:r>
            <a:r>
              <a:rPr lang="ru-RU" sz="1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с.стр</a:t>
            </a: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45.</a:t>
            </a:r>
          </a:p>
        </p:txBody>
      </p:sp>
    </p:spTree>
    <p:extLst>
      <p:ext uri="{BB962C8B-B14F-4D97-AF65-F5344CB8AC3E}">
        <p14:creationId xmlns:p14="http://schemas.microsoft.com/office/powerpoint/2010/main" val="2424887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110" y="92038"/>
            <a:ext cx="8043890" cy="36828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1.Корпоратив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назарий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асослари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528638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1000100" y="1857364"/>
            <a:ext cx="7215238" cy="107157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Давр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XIX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аср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мамлакатлар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иқтисодиётининг ривожланиш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ядроси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тадбиркорлик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928662" y="3357562"/>
            <a:ext cx="7215238" cy="135732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2.Давр  - XX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аср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мамлакатлар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иқтисодиётининг ривожланиш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ядроси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менежмент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928662" y="5143512"/>
            <a:ext cx="7286676" cy="128588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Давр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XXI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аср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мамлакатлар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иқтисодиётининг ривожланиш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ядроси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функция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бошқарувга ўтмоқда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1071538" y="571480"/>
            <a:ext cx="7000924" cy="857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шаклланиш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жараёнлари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3,4,7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404664"/>
            <a:ext cx="8795320" cy="152413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назарий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ассослари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z-Cyrl-UZ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1,4,5.</a:t>
            </a:r>
            <a:r>
              <a:rPr lang="en-US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000240"/>
            <a:ext cx="9144000" cy="4125923"/>
          </a:xfrm>
        </p:spPr>
        <p:txBody>
          <a:bodyPr>
            <a:normAutofit fontScale="92500" lnSpcReduction="20000"/>
          </a:bodyPr>
          <a:lstStyle/>
          <a:p>
            <a:pPr lvl="0"/>
            <a:endParaRPr lang="en-US" dirty="0" smtClean="0"/>
          </a:p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Агентлик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назарияси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2.Ш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артномалар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назарияси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3.Манфаатдор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томонлар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назарияси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4.Шериклар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назарияси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назарияси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uz-Cyrl-UZ" dirty="0" smtClean="0"/>
          </a:p>
          <a:p>
            <a:pPr marL="514350" indent="-514350" algn="just">
              <a:buFont typeface="+mj-lt"/>
              <a:buAutoNum type="arabicPeriod"/>
            </a:pPr>
            <a:endParaRPr lang="uz-Cyrl-UZ" dirty="0" smtClean="0"/>
          </a:p>
          <a:p>
            <a:pPr marL="514350" indent="-514350" algn="just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188640"/>
            <a:ext cx="6347713" cy="1741760"/>
          </a:xfrm>
        </p:spPr>
        <p:txBody>
          <a:bodyPr/>
          <a:lstStyle/>
          <a:p>
            <a:pPr algn="ctr"/>
            <a:r>
              <a:rPr lang="uz-Cyrl-UZ" dirty="0" smtClean="0">
                <a:solidFill>
                  <a:schemeClr val="tx1"/>
                </a:solidFill>
              </a:rPr>
              <a:t>1.Агентлик назаряси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8352927" cy="498862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Ушбу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1970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асимметрик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ахборотлар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илмий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ишларда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ифодасини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топган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агентлик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бошланиш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даврлари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соҳадаги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илмий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изланишлар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Нобель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мукофатининг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лавриятлари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Джордж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Акерлоф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Майкл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Спенс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машхур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олимлар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Пол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Милгром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Бендт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Холмстром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боғлиқдир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ўзаромуносабатлар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модели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(принципал-агент)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талабгор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(акционер-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мулкдор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фнукциясини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агентга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шахсга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165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571480"/>
            <a:ext cx="8461604" cy="5929354"/>
          </a:xfrm>
        </p:spPr>
        <p:txBody>
          <a:bodyPr>
            <a:normAutofit lnSpcReduction="10000"/>
          </a:bodyPr>
          <a:lstStyle/>
          <a:p>
            <a:pPr algn="ctr"/>
            <a:r>
              <a:rPr lang="uz-Cyrl-UZ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1.Агентлик 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назаряси.</a:t>
            </a: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      Агентлик назариясида корпоратив муносабатлар механизми агентлик харажатлари воситалари орқали кўриб чиқилиб, директорлар ва акциядорлар ўтасидаги ўзаро муносабатлар шартнома муносабатлари сифатида ифодаланади. </a:t>
            </a:r>
          </a:p>
          <a:p>
            <a:pPr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Кўриб чиқиладиган вазифалар типологияси қуйидагиларга бориб тақалади: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■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“манфий танлов” муаммоси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(яъни яхши менежерни қандай танлаш);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■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“оппортунистик хулқ – атвор” муаммоси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(яъни қандай қилиб менежерни мулк эгаси манфаатларида ишлашга мажбур қилиш).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2.Шартномалар назарияси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z-Cyrl-UZ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Contract theory</a:t>
            </a:r>
            <a:r>
              <a:rPr lang="en-US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)[</a:t>
            </a:r>
            <a:r>
              <a:rPr lang="uz-Cyrl-UZ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3,7.</a:t>
            </a:r>
            <a:r>
              <a:rPr lang="en-US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endParaRPr lang="ru-RU" sz="2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435280" cy="5305792"/>
          </a:xfrm>
        </p:spPr>
        <p:txBody>
          <a:bodyPr>
            <a:noAutofit/>
          </a:bodyPr>
          <a:lstStyle/>
          <a:p>
            <a:pPr marL="0" indent="449263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Нобель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мукофоти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лаурияти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Р.Коуз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1937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агентлик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муаммосини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ечиш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тўғридан-тўғри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шартнома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лар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назариясини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чиқди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449263" algn="just">
              <a:buNone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фикрича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капитал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эгалари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ҳисобланган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акциядорлар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бошқарувчи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сифатидаги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менежерлар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шартнома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тузилиши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томонларнинг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ҳуқуқлари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муносабат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шартлари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кўрсатилиши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449263" algn="just">
              <a:buNone/>
            </a:pP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бунда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муаммо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юзага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449263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вазиятларни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олдиндан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кўзда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тутиб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томонлар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қолдиқ назорат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тамойилига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амал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қилишлари лозим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унга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менежерлар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вазиятларда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шартномада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кўрсатилмаган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ҳам, ўз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ихтиёрича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қарор қабул қилиш ҳуқуқига эга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411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784977" cy="864096"/>
          </a:xfrm>
        </p:spPr>
        <p:txBody>
          <a:bodyPr>
            <a:normAutofit/>
          </a:bodyPr>
          <a:lstStyle/>
          <a:p>
            <a:pPr lvl="0"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3.Манфаатдор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томонлар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назарияси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[1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8892481" cy="4880615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/>
              <a:t>        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Манфаатдор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томонлар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стейкхолдерлар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иглизча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сўздан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инглиз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stakeholder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concept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stakeholder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theory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   —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менежментдаги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назариялардан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биридир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Бунда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стратегиясини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чиқишда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субъектларнинг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манфаатдорлиги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хисобга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тутилади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/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Бу назария 20 асрнинг 60-йилларида ривожлана бошлаган. Бу назариянинг асосчиларидан бири </a:t>
            </a:r>
            <a:r>
              <a:rPr lang="uz-Cyrl-U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Рассел Акофф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бошчилигидаги тадқиқиотчилар бўлиб ҳисобланади.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352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4.Шериклар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назарияси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6,7.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91264" cy="566581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1.Шериклар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назариясида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компанияларнинг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элементлари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1.Акциядорлар.  2.Ходимлар.  3.Истеъмолчилар.</a:t>
            </a:r>
          </a:p>
          <a:p>
            <a:pPr algn="just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4.Маҳаллий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ҳамжамият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. 5.Солиқ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тўловчилар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йиғиучилар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. 6.Компания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фаолиятидан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манфаатдор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субъектлар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назариянинг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моҳияти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муаамоси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-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мулк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эгаси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менежер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уртасида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низоларнинг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кенгайиши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рўй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-компания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менежментининг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фаолияти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манфаатдор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томонлар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назорати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остида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шартлигидан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иборатдир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Бунда корпорация </a:t>
            </a:r>
            <a:r>
              <a:rPr lang="ru-RU" sz="27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фаолиятидаги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шериклар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ўзларининг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мақсадларини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кўзлайди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2, 6,7.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142984"/>
            <a:ext cx="8715436" cy="5431552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-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менежерлар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индивидуал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мақсадлар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меҳнатга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тўланадиган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ҳақни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максимал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профессионал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малакаси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кўрсаткичи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компания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активларини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ходимлар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штатининг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бош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алар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-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ходимлар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индивидуал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мақсад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меҳнатга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тўланадиган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ҳақни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максимал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қилишни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кўзлайди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  -истеъмолчилар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айирбошлашдан олинадиган фойданинг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 максимал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бўлишини мақсад қилиб қўйади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       -тижорат ҳамкорлари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корпорация билан шартномаларни амалга оширишдан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операцион фойдани максималлаштиришга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ҳаракат қилади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543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Бунда корпорация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фаолиятидаги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шериклар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ўзларининг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мақсадларини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кўзлайди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z-Cyrl-U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2,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6,7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80728"/>
            <a:ext cx="8424936" cy="5593808"/>
          </a:xfrm>
        </p:spPr>
        <p:txBody>
          <a:bodyPr>
            <a:noAutofit/>
          </a:bodyPr>
          <a:lstStyle/>
          <a:p>
            <a:pPr algn="just"/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-молиявий воситачилар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ва молиявий ресурслар таъминотчилари индивидуал мақсадлар сифатида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айланманинг ўсиши, кредит имкониятлари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ва бошқалар учун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корпорациянинг молиявий воситаларига эга бўлиш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имкониятларини олишни кўзлайди;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     -облигациялар эгалари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облигацияларга фоиз тўловлари ва облигациялар курс қийматининг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максимал бўлишини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мақсад қилиб қўяади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-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солиш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органлари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корпорациядан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олинадиган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солиқ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йиғимларини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оширишга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интилади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-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маҳаллий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ҳамжамиятлар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корпорация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ресурслари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бизнеснинг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ижтимоий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жавобгарлик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дастурларидан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ижтимоий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вазифаларни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ҳал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қилишга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интилади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143008"/>
          </a:xfrm>
        </p:spPr>
        <p:txBody>
          <a:bodyPr>
            <a:normAutofit/>
          </a:bodyPr>
          <a:lstStyle/>
          <a:p>
            <a:pPr algn="ctr"/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5.Б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ошқарув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назарияси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2,6,7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599" y="1340768"/>
            <a:ext cx="7850834" cy="4700595"/>
          </a:xfrm>
        </p:spPr>
        <p:txBody>
          <a:bodyPr/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ошқарув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назариясининг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моҳияти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шундаки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ёлланма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менежментли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корпорация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устидан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ҳокимлик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мулкдорлар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акциядорлар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тайинланадиган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улар уз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навбатида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мулкдорларга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ҳисобот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берадиган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директорлар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кенгаши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ёка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кузатув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кенгаши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воситасида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оширилишини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таъминлаши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булади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вазифани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демократик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формаси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иқтисодиётнинг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ривожланиш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ядроси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оширади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994849" cy="13208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2.Корпоратив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замонавий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механизмлари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ҳақида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тушунча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[3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6]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1437432"/>
            <a:ext cx="8138865" cy="460393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«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Ўзбек тилининг изоҳли луғати»да ёзилишича  «механизм» сўзи</a:t>
            </a:r>
            <a:r>
              <a:rPr lang="uz-Cyrl-UZ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(юнон. mechane – қурол (орудие), машина) қуйидагиларни англатади:</a:t>
            </a:r>
          </a:p>
          <a:p>
            <a:pPr algn="jus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1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..Машина, асбоб, аппарат ва шу кабиларнинг ички, ишга солувчи қисмлари, ички тузилиши. Бирор ишни бажарувчи мураккаб машина.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2.Ички 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тузилиш, система.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3.Кимёвий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физик, физиологик ва бошқа жараёнлар давомида юз берадиган ички ҳодисалар мажмуи. 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(Ўзбек </a:t>
            </a:r>
            <a:r>
              <a:rPr lang="uz-Cyrl-UZ" sz="1700" b="1" dirty="0">
                <a:latin typeface="Times New Roman" pitchFamily="18" charset="0"/>
                <a:cs typeface="Times New Roman" pitchFamily="18" charset="0"/>
              </a:rPr>
              <a:t>тилининг изоҳли луғати. – М.: Рус.яз., 1981. – 128 б</a:t>
            </a:r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7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5727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97802"/>
            <a:ext cx="8054957" cy="35943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 БОШҚАРУВ МЕХАНИЗМИ ТУШУНЧАСИ: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412776"/>
            <a:ext cx="8784976" cy="4548703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uz-Cyrl-UZ" sz="3600" b="1" dirty="0">
                <a:latin typeface="Times New Roman" pitchFamily="18" charset="0"/>
                <a:cs typeface="Times New Roman" pitchFamily="18" charset="0"/>
              </a:rPr>
              <a:t>Корпоратив бошқарув механизми – бу корпоратив мулк шаклига кирувчи субъектларнинг белгиланган мақсадига эришиш учун зарур бўлган ижтимоий-иқтисодий, ҳуқуқий ва ташкилий муносабатларни ҳаракатга келтирувчи элементлар мажмуидир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323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1754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(Суюнов </a:t>
            </a:r>
            <a:r>
              <a:rPr lang="uz-Cyrl-UZ" sz="175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Д. Корпоратив бошқарув механизми: муаммо ва ечимлар: Монография. – Т.: Академия, 2007. – 321 </a:t>
            </a:r>
            <a:r>
              <a:rPr lang="uz-Cyrl-UZ" sz="1754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бет.)</a:t>
            </a:r>
            <a:endParaRPr lang="uz-Cyrl-UZ" altLang="ru-RU" sz="175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175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75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3323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3422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3"/>
            <a:ext cx="8640959" cy="648073"/>
          </a:xfrm>
        </p:spPr>
        <p:txBody>
          <a:bodyPr>
            <a:noAutofit/>
          </a:bodyPr>
          <a:lstStyle/>
          <a:p>
            <a:pPr algn="ctr"/>
            <a:r>
              <a:rPr lang="uz-Cyrl-U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 бошқарувнинг асосий 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механизмлари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1,3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052736"/>
            <a:ext cx="8496943" cy="5616624"/>
          </a:xfrm>
        </p:spPr>
        <p:txBody>
          <a:bodyPr>
            <a:normAutofit/>
          </a:bodyPr>
          <a:lstStyle/>
          <a:p>
            <a:pPr algn="just"/>
            <a:r>
              <a:rPr lang="ru-RU" sz="2954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механизми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мулкдорларининг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акциядорлар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инвесторлар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хуқуқларини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манфаатларини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химоя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қилишга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назоратнинг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тегишли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тизмини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яратишга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қаратилгандир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механизми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ананавий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ҳолда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механизмларга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    -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механизмга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акциядорлик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жамияти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фаолиятини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бошқариш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жараёнлар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механизга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акциядорлик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жамияти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фаолиятига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қилувчи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511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7319" y="548680"/>
            <a:ext cx="7596554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 БОШҚАРУВНИНГ ТАШҚИ МЕХАНИЗИМИГА ҚЎЙИДАГИЛАР КИРАДИ.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62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8892480" cy="5419064"/>
          </a:xfrm>
        </p:spPr>
        <p:txBody>
          <a:bodyPr>
            <a:normAutofit/>
          </a:bodyPr>
          <a:lstStyle/>
          <a:p>
            <a:pPr algn="just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қандай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мамлакатдаги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Фонд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бозори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2.Корпоратив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бозорининг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шаклланганлиги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3.Компанияларнинг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банкротлик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ҳолатлари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7607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922840" cy="803176"/>
          </a:xfrm>
        </p:spPr>
        <p:txBody>
          <a:bodyPr>
            <a:noAutofit/>
          </a:bodyPr>
          <a:lstStyle/>
          <a:p>
            <a:pPr marL="342900" lvl="0" indent="-342900" algn="ctr">
              <a:spcBef>
                <a:spcPts val="1000"/>
              </a:spcBef>
            </a:pP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1. </a:t>
            </a:r>
            <a:r>
              <a:rPr lang="ru-RU" sz="28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Хар</a:t>
            </a: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қандай</a:t>
            </a: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мамлакатдаги</a:t>
            </a: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Фонд </a:t>
            </a:r>
            <a:r>
              <a:rPr lang="ru-RU" sz="28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бозори</a:t>
            </a: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b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en-US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256584"/>
          </a:xfrm>
        </p:spPr>
        <p:txBody>
          <a:bodyPr>
            <a:normAutofit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Фонд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бозори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акциядорлик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жамиятларининг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акцияларини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мулдорлар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сотиш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бозордир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        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Агарда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менежерлар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ишининг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самарадорлиги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пасайиб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кетиши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компания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акцияларининг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нархи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фонд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бозорида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тушиб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кетадиган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мулкдорлар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акциядорлар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акцияларини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ушбу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фонд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бозорида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сотиши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компаниялар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сотиб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олиши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Агарда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компания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акцияларининг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нархи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массавий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тушиб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кетадиган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компания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акцияларини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компания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сотиб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олиши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-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акцияларни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сотиб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олган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мулкдорлар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ушбу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компаниянинг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директорлар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кенгаши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кузатув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кенгашини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шакллантиришда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-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йиғилишда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овоз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беришдаги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хиссисининг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ошишига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-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ижроия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органини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тасдиқлаш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компаниянинг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стратегиясини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белгилашда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-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дивидентнинг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қисмини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имкониятига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0099409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4106" y="188640"/>
            <a:ext cx="7596554" cy="669665"/>
          </a:xfrm>
        </p:spPr>
        <p:txBody>
          <a:bodyPr>
            <a:noAutofit/>
          </a:bodyPr>
          <a:lstStyle/>
          <a:p>
            <a:pPr algn="ctr"/>
            <a:r>
              <a:rPr lang="uz-Cyrl-UZ" sz="258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Жахон тажрибсида  фонд биржаларини  ташкил этишнинг </a:t>
            </a:r>
            <a:r>
              <a:rPr lang="uz-Cyrl-UZ" sz="2585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тарихи </a:t>
            </a:r>
            <a:r>
              <a:rPr 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[2,5]</a:t>
            </a:r>
            <a:r>
              <a:rPr lang="uz-Cyrl-UZ" sz="2585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585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4315" y="1124744"/>
            <a:ext cx="8536157" cy="5616624"/>
          </a:xfrm>
        </p:spPr>
        <p:txBody>
          <a:bodyPr>
            <a:noAutofit/>
          </a:bodyPr>
          <a:lstStyle/>
          <a:p>
            <a:pPr marL="0" indent="414715">
              <a:buFont typeface="+mj-lt"/>
              <a:buAutoNum type="arabicPeriod"/>
            </a:pPr>
            <a:endParaRPr lang="uz-Cyrl-U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       1</a:t>
            </a:r>
            <a:r>
              <a:rPr lang="uz-Cyrl-UZ" sz="2400" b="1" i="1" dirty="0" smtClean="0">
                <a:latin typeface="Times New Roman" pitchFamily="18" charset="0"/>
                <a:cs typeface="Times New Roman" pitchFamily="18" charset="0"/>
              </a:rPr>
              <a:t>.Биринчи </a:t>
            </a:r>
            <a:r>
              <a:rPr lang="uz-Cyrl-UZ" sz="2400" b="1" i="1" dirty="0">
                <a:latin typeface="Times New Roman" pitchFamily="18" charset="0"/>
                <a:cs typeface="Times New Roman" pitchFamily="18" charset="0"/>
              </a:rPr>
              <a:t>фонд биржаси </a:t>
            </a: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1570 йилда Англиянинг Лондон шаҳрида “Лондон фонд” биржаси ташкил этилган. </a:t>
            </a:r>
          </a:p>
          <a:p>
            <a:pPr marL="0" indent="414715" algn="just">
              <a:buFont typeface="+mj-lt"/>
              <a:buAutoNum type="arabicPeriod"/>
            </a:pPr>
            <a:endParaRPr lang="uz-Cyrl-UZ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z-Cyrl-UZ" sz="2400" b="1" i="1" dirty="0" smtClean="0">
                <a:latin typeface="Times New Roman" pitchFamily="18" charset="0"/>
                <a:cs typeface="Times New Roman" pitchFamily="18" charset="0"/>
              </a:rPr>
              <a:t>      2.Иккинчи </a:t>
            </a:r>
            <a:r>
              <a:rPr lang="uz-Cyrl-UZ" sz="2400" b="1" i="1" dirty="0">
                <a:latin typeface="Times New Roman" pitchFamily="18" charset="0"/>
                <a:cs typeface="Times New Roman" pitchFamily="18" charset="0"/>
              </a:rPr>
              <a:t>фонд биржаси </a:t>
            </a: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1602 йилда Голландиянинг Амстердам шаҳрида “Амстердам фонд” биржаси ташкил этилган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uz-Cyrl-UZ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z-Cyrl-UZ" sz="2400" b="1" i="1" dirty="0" smtClean="0">
                <a:latin typeface="Times New Roman" pitchFamily="18" charset="0"/>
                <a:cs typeface="Times New Roman" pitchFamily="18" charset="0"/>
              </a:rPr>
              <a:t>3.Учинчи </a:t>
            </a:r>
            <a:r>
              <a:rPr lang="uz-Cyrl-UZ" sz="2400" b="1" i="1" dirty="0">
                <a:latin typeface="Times New Roman" pitchFamily="18" charset="0"/>
                <a:cs typeface="Times New Roman" pitchFamily="18" charset="0"/>
              </a:rPr>
              <a:t>фонд биржаси </a:t>
            </a: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1792 йилда АҚШнинг Нью-Йорк шаҳрида “Нью-йорк фонд” биржаси ташкил этилган ва хозирги кунда жуда катта мавқеага эгадир.</a:t>
            </a:r>
          </a:p>
          <a:p>
            <a:pPr marL="0" indent="414715" algn="just">
              <a:buFont typeface="+mj-lt"/>
              <a:buAutoNum type="arabicPeriod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4001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260648"/>
            <a:ext cx="7905753" cy="10159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2.Корпоратив </a:t>
            </a:r>
            <a:r>
              <a:rPr lang="ru-RU" sz="31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бозорининг</a:t>
            </a:r>
            <a: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шаклланганлиги</a:t>
            </a: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z-Cyrl-UZ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2" y="1276644"/>
            <a:ext cx="8407844" cy="5248700"/>
          </a:xfrm>
        </p:spPr>
        <p:txBody>
          <a:bodyPr>
            <a:normAutofit/>
          </a:bodyPr>
          <a:lstStyle/>
          <a:p>
            <a:pPr fontAlgn="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Қонуннинг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95моддаси: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этилаётган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тугатиш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эътироф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Қонуннинг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96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моддаси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этилаётган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тугатмаган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мажбуриятларининг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нечта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эътироф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31886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7416824" cy="93610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2.Корпоратив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бозорининг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шаклланганлиги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z-Cyrl-U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1484784"/>
            <a:ext cx="8066857" cy="4556579"/>
          </a:xfrm>
        </p:spPr>
        <p:txBody>
          <a:bodyPr>
            <a:normAutofit/>
          </a:bodyPr>
          <a:lstStyle/>
          <a:p>
            <a:pPr algn="just" fontAlgn="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Қонуннинг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97моддаси: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ўзгартириш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ҳужжатларида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талабларга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риоя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шахснинг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ташкилий-ҳуқуқий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этиб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ўзгартирилишга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ҳақли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Қонуннинг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98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моддаси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тугатиш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тугатилиши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ҳуқуқ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мажбуриятларни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ҳуқуқий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ворислик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тартибида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шахсларга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ўтказмаган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тугатишга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2249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2" y="260649"/>
            <a:ext cx="7886700" cy="64807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3.Компанияларнинг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банкротлик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ҳолатлари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4,7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5832648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Банкротлик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италянча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bancarotta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сломанная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скамья)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сўздан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физик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шахсларнинг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пул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маблағларининг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етишмаслиги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тўлов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қобилиятсизлиги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ўзининг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мажбуриятларини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тўлашдан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воз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кечиш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шароитларига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endParaRPr lang="ru-RU" sz="9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Банкротлик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арбитираж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суди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компания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тўлов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қобилиятига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эмаслигининг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олинганлиги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пул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маблағлари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мажбуриятларини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кредиторларнинг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талабини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қондираолмаслиги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мажбурий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тўловларни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имкониятларининг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йўқлигидир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9600" dirty="0">
              <a:solidFill>
                <a:schemeClr val="bg1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/>
            <a:r>
              <a:rPr lang="ru-RU" sz="9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9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itchFamily="18" charset="0"/>
              </a:rPr>
              <a:t>     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Банкротлик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тамом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бўлганликдир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Компанияларнинг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банкротлик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ҳолатларига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тушиб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қолишлиги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компания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менежерлари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бошқарувнинг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инстриментига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9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9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16748036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066857" cy="1320800"/>
          </a:xfrm>
        </p:spPr>
        <p:txBody>
          <a:bodyPr>
            <a:normAutofit fontScale="90000"/>
          </a:bodyPr>
          <a:lstStyle/>
          <a:p>
            <a:pPr algn="just">
              <a:defRPr/>
            </a:pPr>
            <a:r>
              <a:rPr lang="ru-RU" sz="2215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Банкротлик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конуний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томондан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еки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ташкилотнинг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кредиторлар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олдида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мажбуриятларини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бажара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олмаслик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холатига</a:t>
            </a:r>
            <a:r>
              <a:rPr lang="ru-RU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en-US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z-Cyrl-UZ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2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323528" y="2160590"/>
            <a:ext cx="8496944" cy="388077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2016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йилнинг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маълумотларига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банкротлик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АКШ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(106 та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АКШ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банкротлик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(31 та) Бразилия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Россияда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Европада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тадан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бошка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давлатларда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 eaLnBrk="1" hangingPunct="1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Ўртача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Австралия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Канада, Япония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Янги Зеландия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давлатларида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(11 та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компания банкрот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03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30375"/>
            <a:ext cx="7596554" cy="1584176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Корпоратив</a:t>
            </a:r>
            <a:r>
              <a:rPr lang="ru-RU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бошқарувнинг</a:t>
            </a:r>
            <a:r>
              <a:rPr lang="ru-RU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ташкилий</a:t>
            </a:r>
            <a:r>
              <a:rPr lang="ru-RU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</a:t>
            </a:r>
            <a:r>
              <a:rPr lang="ru-RU" sz="28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иқтисодий</a:t>
            </a:r>
            <a:r>
              <a:rPr lang="ru-RU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механизми</a:t>
            </a:r>
            <a:r>
              <a:rPr lang="ru-RU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[4]</a:t>
            </a:r>
            <a:r>
              <a:rPr lang="uz-Cyrl-UZ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lang="ru-RU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835514"/>
            <a:ext cx="8496943" cy="3905853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 marL="0" indent="416180" algn="just">
              <a:buNone/>
            </a:pPr>
            <a:endParaRPr lang="uz-Cyrl-UZ" sz="2215" b="1" dirty="0">
              <a:latin typeface="Times New Roman" pitchFamily="18" charset="0"/>
              <a:cs typeface="Times New Roman" pitchFamily="18" charset="0"/>
            </a:endParaRPr>
          </a:p>
          <a:p>
            <a:pPr marL="0" indent="416180" algn="just">
              <a:buNone/>
            </a:pPr>
            <a:r>
              <a:rPr lang="uz-Cyrl-UZ" sz="2215" b="1" dirty="0" smtClean="0">
                <a:latin typeface="Times New Roman" pitchFamily="18" charset="0"/>
                <a:cs typeface="Times New Roman" pitchFamily="18" charset="0"/>
              </a:rPr>
              <a:t>Корпоратив бошқарувнинг ташкилий-иқтисодий механизми - </a:t>
            </a:r>
            <a:r>
              <a:rPr lang="uz-Cyrl-UZ" sz="2215" b="1" dirty="0">
                <a:latin typeface="Times New Roman" pitchFamily="18" charset="0"/>
                <a:cs typeface="Times New Roman" pitchFamily="18" charset="0"/>
              </a:rPr>
              <a:t>бу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корпора</a:t>
            </a:r>
            <a:r>
              <a:rPr lang="uz-Cyrl-UZ" sz="2215" b="1" dirty="0">
                <a:latin typeface="Times New Roman" pitchFamily="18" charset="0"/>
                <a:cs typeface="Times New Roman" pitchFamily="18" charset="0"/>
              </a:rPr>
              <a:t>тив бошқарув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тизимида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органларининг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қарорлар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қабул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қилишда</a:t>
            </a:r>
            <a:r>
              <a:rPr lang="uz-Cyrl-UZ" sz="2215" b="1" dirty="0">
                <a:latin typeface="Times New Roman" pitchFamily="18" charset="0"/>
                <a:cs typeface="Times New Roman" pitchFamily="18" charset="0"/>
              </a:rPr>
              <a:t>ги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uz-Cyrl-UZ" sz="2215" b="1" dirty="0">
                <a:latin typeface="Times New Roman" pitchFamily="18" charset="0"/>
                <a:cs typeface="Times New Roman" pitchFamily="18" charset="0"/>
              </a:rPr>
              <a:t> этувчи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ташкилий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субъектлари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корпора</a:t>
            </a:r>
            <a:r>
              <a:rPr lang="uz-Cyrl-UZ" sz="2215" b="1" dirty="0">
                <a:latin typeface="Times New Roman" pitchFamily="18" charset="0"/>
                <a:cs typeface="Times New Roman" pitchFamily="18" charset="0"/>
              </a:rPr>
              <a:t>тив тузилманинг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фаолиятига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иқтисодий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дастаклари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15" b="1" dirty="0" err="1">
                <a:latin typeface="Times New Roman" pitchFamily="18" charset="0"/>
                <a:cs typeface="Times New Roman" pitchFamily="18" charset="0"/>
              </a:rPr>
              <a:t>мажмуидир</a:t>
            </a:r>
            <a:r>
              <a:rPr lang="en-US" sz="2215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215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4176344" y="1844826"/>
            <a:ext cx="791313" cy="9906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62"/>
          </a:p>
        </p:txBody>
      </p:sp>
    </p:spTree>
    <p:extLst>
      <p:ext uri="{BB962C8B-B14F-4D97-AF65-F5344CB8AC3E}">
        <p14:creationId xmlns:p14="http://schemas.microsoft.com/office/powerpoint/2010/main" val="6815032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19" y="764704"/>
            <a:ext cx="8568953" cy="5763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6654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544" y="692696"/>
            <a:ext cx="8352928" cy="5901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161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7" y="836711"/>
            <a:ext cx="8352928" cy="5688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844363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/>
          <a:lstStyle/>
          <a:p>
            <a:r>
              <a:rPr lang="uz-Cyrl-UZ" dirty="0" smtClean="0"/>
              <a:t>       </a:t>
            </a:r>
          </a:p>
          <a:p>
            <a:endParaRPr lang="uz-Cyrl-UZ" dirty="0" smtClean="0"/>
          </a:p>
          <a:p>
            <a:endParaRPr lang="uz-Cyrl-UZ" dirty="0" smtClean="0"/>
          </a:p>
          <a:p>
            <a:r>
              <a:rPr lang="uz-Cyrl-UZ" dirty="0" smtClean="0"/>
              <a:t>       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ТИБОРИНГИЗ   УЧУН   РАҲМАТ!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1538</TotalTime>
  <Words>1729</Words>
  <Application>Microsoft Office PowerPoint</Application>
  <PresentationFormat>Экран (4:3)</PresentationFormat>
  <Paragraphs>154</Paragraphs>
  <Slides>28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Times New Roman</vt:lpstr>
      <vt:lpstr>Trebuchet MS</vt:lpstr>
      <vt:lpstr>Wingdings 3</vt:lpstr>
      <vt:lpstr>Аспект</vt:lpstr>
      <vt:lpstr>«Бизнес ва тадбиркорлик  олий мактаби» </vt:lpstr>
      <vt:lpstr>    2.Мавзу: Корпоратив бошқарувнинг назарий асослари    </vt:lpstr>
      <vt:lpstr> Фойдаланилган ва таклиф қилинаётган адабиётлар рўйхати:</vt:lpstr>
      <vt:lpstr>1.Корпоратив бошқарувнинг назарий асослари. </vt:lpstr>
      <vt:lpstr>Корпоратив бошқарувнинг назарий  ассослари [1,4,5.] : </vt:lpstr>
      <vt:lpstr>1.Агентлик назаряси</vt:lpstr>
      <vt:lpstr>Презентация PowerPoint</vt:lpstr>
      <vt:lpstr>2.Шартномалар назарияси (Contract theory)[3,7.]</vt:lpstr>
      <vt:lpstr>3.Манфаатдор томонлар  назарияси[1,4,5.]:</vt:lpstr>
      <vt:lpstr>4.Шериклар назарияси [6,7.]:</vt:lpstr>
      <vt:lpstr>Бунда корпорация фаолиятидаги барча шериклар  ўзларининг мақсадларини кўзлайди [2, 6,7.]: </vt:lpstr>
      <vt:lpstr>Бунда корпорация фаолиятидаги барча шериклар  ўзларининг мақсадларини кўзлайди [2, 6,7]: </vt:lpstr>
      <vt:lpstr>5.Бошқарув назарияси [2,6,7]:</vt:lpstr>
      <vt:lpstr>2.Корпоратив бошқарувнинг замонавий  механизмлари ҳақида тушунча [3,4,6]:  </vt:lpstr>
      <vt:lpstr>КОРПОРАТИВ БОШҚАРУВ МЕХАНИЗМИ ТУШУНЧАСИ:</vt:lpstr>
      <vt:lpstr>Корпоратив бошқарувнинг асосий механизмлари [1,3]:</vt:lpstr>
      <vt:lpstr>КОРПОРАТИВ БОШҚАРУВНИНГ ТАШҚИ МЕХАНИЗИМИГА ҚЎЙИДАГИЛАР КИРАДИ.    </vt:lpstr>
      <vt:lpstr>1. Хар қандай мамлакатдаги Фонд бозори. </vt:lpstr>
      <vt:lpstr>Жахон тажрибсида  фонд биржаларини  ташкил этишнинг тарихи [2,5]:</vt:lpstr>
      <vt:lpstr> 2.Корпоратив назорат бозорининг шаклланганлиги [1].    </vt:lpstr>
      <vt:lpstr>2.Корпоратив назорат бозорининг  шаклланганлиги [1]. </vt:lpstr>
      <vt:lpstr> 3.Компанияларнинг банкротлик ҳолатлари[4,7]:</vt:lpstr>
      <vt:lpstr>     Банкротлик – бу конуний томондан, индивидуал еки ташкилотнинг кредиторлар олдида мажбуриятларини бажара олмаслик холатига тушунилади[2].</vt:lpstr>
      <vt:lpstr>Корпоратив бошқарувнинг ташкилий –иқтисодий механизми [4]: 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KBM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Мавзу: Корпоратив бошқарув тушунчаси ва унинг моҳияти.  Укитувчи: и.ф.д.,  Д.Х.Суюнов     </dc:title>
  <dc:creator>KBM</dc:creator>
  <cp:lastModifiedBy>Пользователь Windows</cp:lastModifiedBy>
  <cp:revision>126</cp:revision>
  <dcterms:created xsi:type="dcterms:W3CDTF">2015-09-25T05:48:31Z</dcterms:created>
  <dcterms:modified xsi:type="dcterms:W3CDTF">2021-11-03T09:16:06Z</dcterms:modified>
</cp:coreProperties>
</file>