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tags/tag2.xml" ContentType="application/vnd.openxmlformats-officedocument.presentationml.tags+xml"/>
  <Override PartName="/ppt/notesSlides/notesSlide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856" r:id="rId1"/>
  </p:sldMasterIdLst>
  <p:notesMasterIdLst>
    <p:notesMasterId r:id="rId31"/>
  </p:notesMasterIdLst>
  <p:sldIdLst>
    <p:sldId id="413" r:id="rId2"/>
    <p:sldId id="414" r:id="rId3"/>
    <p:sldId id="415" r:id="rId4"/>
    <p:sldId id="416" r:id="rId5"/>
    <p:sldId id="417" r:id="rId6"/>
    <p:sldId id="418" r:id="rId7"/>
    <p:sldId id="359" r:id="rId8"/>
    <p:sldId id="361" r:id="rId9"/>
    <p:sldId id="362" r:id="rId10"/>
    <p:sldId id="421" r:id="rId11"/>
    <p:sldId id="364" r:id="rId12"/>
    <p:sldId id="422" r:id="rId13"/>
    <p:sldId id="366" r:id="rId14"/>
    <p:sldId id="424" r:id="rId15"/>
    <p:sldId id="425" r:id="rId16"/>
    <p:sldId id="426" r:id="rId17"/>
    <p:sldId id="384" r:id="rId18"/>
    <p:sldId id="371" r:id="rId19"/>
    <p:sldId id="372" r:id="rId20"/>
    <p:sldId id="430" r:id="rId21"/>
    <p:sldId id="431" r:id="rId22"/>
    <p:sldId id="377" r:id="rId23"/>
    <p:sldId id="437" r:id="rId24"/>
    <p:sldId id="380" r:id="rId25"/>
    <p:sldId id="438" r:id="rId26"/>
    <p:sldId id="440" r:id="rId27"/>
    <p:sldId id="441" r:id="rId28"/>
    <p:sldId id="442" r:id="rId29"/>
    <p:sldId id="403" r:id="rId30"/>
  </p:sldIdLst>
  <p:sldSz cx="9144000" cy="6858000" type="screen4x3"/>
  <p:notesSz cx="6735763" cy="98663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38" autoAdjust="0"/>
  </p:normalViewPr>
  <p:slideViewPr>
    <p:cSldViewPr>
      <p:cViewPr varScale="1">
        <p:scale>
          <a:sx n="86" d="100"/>
          <a:sy n="86" d="100"/>
        </p:scale>
        <p:origin x="152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_rels/data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_rels/data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_rels/drawing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_rels/drawing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020260-808B-4366-A96C-AA065935764C}" type="doc">
      <dgm:prSet loTypeId="urn:microsoft.com/office/officeart/2005/8/layout/chevron2" loCatId="process" qsTypeId="urn:microsoft.com/office/officeart/2005/8/quickstyle/3d3" qsCatId="3D" csTypeId="urn:microsoft.com/office/officeart/2005/8/colors/colorful1#1" csCatId="colorful" phldr="1"/>
      <dgm:spPr/>
      <dgm:t>
        <a:bodyPr/>
        <a:lstStyle/>
        <a:p>
          <a:endParaRPr lang="ru-RU"/>
        </a:p>
      </dgm:t>
    </dgm:pt>
    <dgm:pt modelId="{448AB091-FDEA-41E9-A4E5-7FDE10C8847B}">
      <dgm:prSet custT="1"/>
      <dgm:spPr/>
      <dgm:t>
        <a:bodyPr/>
        <a:lstStyle/>
        <a:p>
          <a:pPr rtl="0"/>
          <a:endParaRPr lang="ru-RU" sz="1800" b="1" i="0" kern="0" baseline="0" dirty="0">
            <a:latin typeface="Arial Narrow" pitchFamily="34" charset="0"/>
          </a:endParaRPr>
        </a:p>
      </dgm:t>
    </dgm:pt>
    <dgm:pt modelId="{E819B856-BFB7-4EAC-AD89-4F6234C4EF2D}" type="parTrans" cxnId="{B0525391-D67D-4935-94EE-56F396909D68}">
      <dgm:prSet/>
      <dgm:spPr/>
      <dgm:t>
        <a:bodyPr/>
        <a:lstStyle/>
        <a:p>
          <a:endParaRPr lang="ru-RU" sz="1800" b="1" i="0" kern="0" baseline="0">
            <a:latin typeface="Arial Narrow" pitchFamily="34" charset="0"/>
          </a:endParaRPr>
        </a:p>
      </dgm:t>
    </dgm:pt>
    <dgm:pt modelId="{DEED02B3-4772-4791-BE45-24BCB57797D0}" type="sibTrans" cxnId="{B0525391-D67D-4935-94EE-56F396909D68}">
      <dgm:prSet/>
      <dgm:spPr/>
      <dgm:t>
        <a:bodyPr/>
        <a:lstStyle/>
        <a:p>
          <a:endParaRPr lang="ru-RU" sz="1800" b="1" i="0" kern="0" baseline="0">
            <a:latin typeface="Arial Narrow" pitchFamily="34" charset="0"/>
          </a:endParaRPr>
        </a:p>
      </dgm:t>
    </dgm:pt>
    <dgm:pt modelId="{51C8CAC3-CA24-4EE9-A964-8E542B4CCE67}">
      <dgm:prSet custT="1"/>
      <dgm:spPr/>
      <dgm:t>
        <a:bodyPr/>
        <a:lstStyle/>
        <a:p>
          <a:pPr rtl="0"/>
          <a:endParaRPr lang="ru-RU" sz="1800" b="1" i="0" kern="0" baseline="0" dirty="0">
            <a:latin typeface="Arial Narrow" pitchFamily="34" charset="0"/>
          </a:endParaRPr>
        </a:p>
      </dgm:t>
    </dgm:pt>
    <dgm:pt modelId="{666B5CC5-927D-46A9-8199-ACB5DFF5CED6}" type="parTrans" cxnId="{E0F3DEC4-B670-4EC1-9E99-6DB1C940FE16}">
      <dgm:prSet/>
      <dgm:spPr/>
      <dgm:t>
        <a:bodyPr/>
        <a:lstStyle/>
        <a:p>
          <a:endParaRPr lang="ru-RU" sz="1800" b="1" i="0" kern="0" baseline="0">
            <a:latin typeface="Arial Narrow" pitchFamily="34" charset="0"/>
          </a:endParaRPr>
        </a:p>
      </dgm:t>
    </dgm:pt>
    <dgm:pt modelId="{57A82265-2E38-4A44-AF6B-84766EC94D89}" type="sibTrans" cxnId="{E0F3DEC4-B670-4EC1-9E99-6DB1C940FE16}">
      <dgm:prSet/>
      <dgm:spPr/>
      <dgm:t>
        <a:bodyPr/>
        <a:lstStyle/>
        <a:p>
          <a:endParaRPr lang="ru-RU" sz="1800" b="1" i="0" kern="0" baseline="0">
            <a:latin typeface="Arial Narrow" pitchFamily="34" charset="0"/>
          </a:endParaRPr>
        </a:p>
      </dgm:t>
    </dgm:pt>
    <dgm:pt modelId="{712FCBF9-5BF2-459D-925C-FBED7FFF19F2}">
      <dgm:prSet custT="1"/>
      <dgm:spPr/>
      <dgm:t>
        <a:bodyPr/>
        <a:lstStyle/>
        <a:p>
          <a:pPr rtl="0"/>
          <a:endParaRPr lang="ru-RU" sz="1800" b="1" i="0" kern="0" baseline="0" dirty="0">
            <a:latin typeface="Arial Narrow" pitchFamily="34" charset="0"/>
          </a:endParaRPr>
        </a:p>
      </dgm:t>
    </dgm:pt>
    <dgm:pt modelId="{2DDFA9B1-875D-406A-B6BE-711E90CC11FC}" type="parTrans" cxnId="{A7261872-7B8D-4166-8FC8-0D83950E8C55}">
      <dgm:prSet/>
      <dgm:spPr/>
      <dgm:t>
        <a:bodyPr/>
        <a:lstStyle/>
        <a:p>
          <a:endParaRPr lang="ru-RU" sz="1800" b="1" i="0" kern="0" baseline="0">
            <a:latin typeface="Arial Narrow" pitchFamily="34" charset="0"/>
          </a:endParaRPr>
        </a:p>
      </dgm:t>
    </dgm:pt>
    <dgm:pt modelId="{8209D70F-DE5F-4014-87C5-0D49FE860903}" type="sibTrans" cxnId="{A7261872-7B8D-4166-8FC8-0D83950E8C55}">
      <dgm:prSet/>
      <dgm:spPr/>
      <dgm:t>
        <a:bodyPr/>
        <a:lstStyle/>
        <a:p>
          <a:endParaRPr lang="ru-RU" sz="1800" b="1" i="0" kern="0" baseline="0">
            <a:latin typeface="Arial Narrow" pitchFamily="34" charset="0"/>
          </a:endParaRPr>
        </a:p>
      </dgm:t>
    </dgm:pt>
    <dgm:pt modelId="{137F3343-8B1F-4CEE-A13D-A36D9DC3FC92}">
      <dgm:prSet custT="1"/>
      <dgm:spPr/>
      <dgm:t>
        <a:bodyPr/>
        <a:lstStyle/>
        <a:p>
          <a:pPr rtl="0"/>
          <a:endParaRPr lang="ru-RU" sz="1800" b="1" i="0" kern="0" baseline="0" dirty="0">
            <a:latin typeface="Arial Narrow" pitchFamily="34" charset="0"/>
          </a:endParaRPr>
        </a:p>
      </dgm:t>
    </dgm:pt>
    <dgm:pt modelId="{93C9273F-3D4F-4767-97E3-79A7745FC92D}" type="parTrans" cxnId="{6AFA2650-75D6-4DDD-B847-96074215A5B7}">
      <dgm:prSet/>
      <dgm:spPr/>
      <dgm:t>
        <a:bodyPr/>
        <a:lstStyle/>
        <a:p>
          <a:endParaRPr lang="ru-RU" sz="1800" b="1" i="0" kern="0" baseline="0">
            <a:latin typeface="Arial Narrow" pitchFamily="34" charset="0"/>
          </a:endParaRPr>
        </a:p>
      </dgm:t>
    </dgm:pt>
    <dgm:pt modelId="{AB06E7BE-1DFE-4517-AF70-FAC815CE88B7}" type="sibTrans" cxnId="{6AFA2650-75D6-4DDD-B847-96074215A5B7}">
      <dgm:prSet/>
      <dgm:spPr/>
      <dgm:t>
        <a:bodyPr/>
        <a:lstStyle/>
        <a:p>
          <a:endParaRPr lang="ru-RU" sz="1800" b="1" i="0" kern="0" baseline="0">
            <a:latin typeface="Arial Narrow" pitchFamily="34" charset="0"/>
          </a:endParaRPr>
        </a:p>
      </dgm:t>
    </dgm:pt>
    <dgm:pt modelId="{838FB224-BA0C-46E5-8C61-E8FC60FDCEB2}">
      <dgm:prSet custT="1"/>
      <dgm:spPr/>
      <dgm:t>
        <a:bodyPr/>
        <a:lstStyle/>
        <a:p>
          <a:pPr rtl="0"/>
          <a:endParaRPr lang="ru-RU" sz="1800" b="1" i="0" kern="0" baseline="0" dirty="0">
            <a:latin typeface="Arial Narrow" pitchFamily="34" charset="0"/>
          </a:endParaRPr>
        </a:p>
      </dgm:t>
    </dgm:pt>
    <dgm:pt modelId="{17222E08-FA86-4D6E-8702-7D63BBA9D725}" type="parTrans" cxnId="{5D21C97B-7A1D-409C-9BF7-97659D186424}">
      <dgm:prSet/>
      <dgm:spPr/>
      <dgm:t>
        <a:bodyPr/>
        <a:lstStyle/>
        <a:p>
          <a:endParaRPr lang="ru-RU" sz="1800" b="1" i="0" kern="0" baseline="0">
            <a:latin typeface="Arial Narrow" pitchFamily="34" charset="0"/>
          </a:endParaRPr>
        </a:p>
      </dgm:t>
    </dgm:pt>
    <dgm:pt modelId="{CC9B4107-7A0F-4B80-86A1-4268B407AFBA}" type="sibTrans" cxnId="{5D21C97B-7A1D-409C-9BF7-97659D186424}">
      <dgm:prSet/>
      <dgm:spPr/>
      <dgm:t>
        <a:bodyPr/>
        <a:lstStyle/>
        <a:p>
          <a:endParaRPr lang="ru-RU" sz="1800" b="1" i="0" kern="0" baseline="0">
            <a:latin typeface="Arial Narrow" pitchFamily="34" charset="0"/>
          </a:endParaRPr>
        </a:p>
      </dgm:t>
    </dgm:pt>
    <dgm:pt modelId="{A05AF57D-F577-4C15-B7C7-EDCA02A9A3EA}">
      <dgm:prSet custT="1"/>
      <dgm:spPr/>
      <dgm:t>
        <a:bodyPr/>
        <a:lstStyle/>
        <a:p>
          <a:pPr rtl="0"/>
          <a:r>
            <a:rPr lang="ru-RU" sz="1800" b="1" dirty="0" err="1" smtClean="0">
              <a:solidFill>
                <a:schemeClr val="tx1"/>
              </a:solidFill>
              <a:latin typeface="Times New Roman" pitchFamily="18" charset="0"/>
              <a:cs typeface="Times New Roman" pitchFamily="18" charset="0"/>
            </a:rPr>
            <a:t>Хар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чораклар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бўйича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алоҳида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молиявий</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ҳисоботларни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компания капитали </a:t>
          </a:r>
          <a:r>
            <a:rPr lang="ru-RU" sz="1800" b="1" dirty="0" err="1" smtClean="0">
              <a:solidFill>
                <a:schemeClr val="tx1"/>
              </a:solidFill>
              <a:latin typeface="Times New Roman" pitchFamily="18" charset="0"/>
              <a:cs typeface="Times New Roman" pitchFamily="18" charset="0"/>
            </a:rPr>
            <a:t>струттурасини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кўриб</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чиқади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тасдиқлайди</a:t>
          </a:r>
          <a:r>
            <a:rPr lang="ru-RU" sz="1800" b="1" dirty="0" smtClean="0">
              <a:solidFill>
                <a:schemeClr val="tx1"/>
              </a:solidFill>
              <a:latin typeface="Times New Roman" pitchFamily="18" charset="0"/>
              <a:cs typeface="Times New Roman" pitchFamily="18" charset="0"/>
            </a:rPr>
            <a:t>; </a:t>
          </a:r>
          <a:endParaRPr lang="ru-RU" sz="1800" b="1" i="0" kern="0" baseline="0" dirty="0">
            <a:latin typeface="Arial Narrow" pitchFamily="34" charset="0"/>
          </a:endParaRPr>
        </a:p>
      </dgm:t>
    </dgm:pt>
    <dgm:pt modelId="{359699F7-53A0-4375-948F-5D73A161A89E}" type="parTrans" cxnId="{B7A2FB4F-C8F9-4E1A-8E7B-1A6DFEB8AB76}">
      <dgm:prSet/>
      <dgm:spPr/>
      <dgm:t>
        <a:bodyPr/>
        <a:lstStyle/>
        <a:p>
          <a:endParaRPr lang="ru-RU" sz="1800" b="1" i="0" kern="0" baseline="0">
            <a:latin typeface="Arial Narrow" pitchFamily="34" charset="0"/>
          </a:endParaRPr>
        </a:p>
      </dgm:t>
    </dgm:pt>
    <dgm:pt modelId="{81001A1E-1448-4847-B5D3-58BB3EB98F75}" type="sibTrans" cxnId="{B7A2FB4F-C8F9-4E1A-8E7B-1A6DFEB8AB76}">
      <dgm:prSet/>
      <dgm:spPr/>
      <dgm:t>
        <a:bodyPr/>
        <a:lstStyle/>
        <a:p>
          <a:endParaRPr lang="ru-RU" sz="1800" b="1" i="0" kern="0" baseline="0">
            <a:latin typeface="Arial Narrow" pitchFamily="34" charset="0"/>
          </a:endParaRPr>
        </a:p>
      </dgm:t>
    </dgm:pt>
    <dgm:pt modelId="{E0D632BE-FB1A-4178-BC66-4ABD0A3A8B92}">
      <dgm:prSet custT="1"/>
      <dgm:spPr/>
      <dgm:t>
        <a:bodyPr/>
        <a:lstStyle/>
        <a:p>
          <a:pPr rtl="0"/>
          <a:r>
            <a:rPr lang="ru-RU" sz="1800" b="1" dirty="0" err="1" smtClean="0">
              <a:solidFill>
                <a:schemeClr val="tx1"/>
              </a:solidFill>
              <a:latin typeface="Times New Roman" pitchFamily="18" charset="0"/>
              <a:cs typeface="Times New Roman" pitchFamily="18" charset="0"/>
            </a:rPr>
            <a:t>Тасдиқланадиган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директорларнинг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фаолияти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бўйича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маълумотларни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ўрганади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уларни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тасдиқлайди</a:t>
          </a:r>
          <a:r>
            <a:rPr lang="ru-RU" sz="1800" b="1" dirty="0" smtClean="0">
              <a:solidFill>
                <a:schemeClr val="tx1"/>
              </a:solidFill>
              <a:latin typeface="Times New Roman" pitchFamily="18" charset="0"/>
              <a:cs typeface="Times New Roman" pitchFamily="18" charset="0"/>
            </a:rPr>
            <a:t> ( </a:t>
          </a:r>
          <a:r>
            <a:rPr lang="ru-RU" sz="1800" b="1" dirty="0" err="1" smtClean="0">
              <a:solidFill>
                <a:schemeClr val="tx1"/>
              </a:solidFill>
              <a:latin typeface="Times New Roman" pitchFamily="18" charset="0"/>
              <a:cs typeface="Times New Roman" pitchFamily="18" charset="0"/>
            </a:rPr>
            <a:t>номзодларнинг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исми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фамилияси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иш</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стажлари</a:t>
          </a:r>
          <a:r>
            <a:rPr lang="ru-RU" sz="1800" b="1" dirty="0" smtClean="0">
              <a:solidFill>
                <a:schemeClr val="tx1"/>
              </a:solidFill>
              <a:latin typeface="Times New Roman" pitchFamily="18" charset="0"/>
              <a:cs typeface="Times New Roman" pitchFamily="18" charset="0"/>
            </a:rPr>
            <a:t>, компания </a:t>
          </a:r>
          <a:r>
            <a:rPr lang="ru-RU" sz="1800" b="1" dirty="0" err="1" smtClean="0">
              <a:solidFill>
                <a:schemeClr val="tx1"/>
              </a:solidFill>
              <a:latin typeface="Times New Roman" pitchFamily="18" charset="0"/>
              <a:cs typeface="Times New Roman" pitchFamily="18" charset="0"/>
            </a:rPr>
            <a:t>билан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алоқаси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акцияларининг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мавжудлиги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бошқалар</a:t>
          </a:r>
          <a:r>
            <a:rPr lang="ru-RU" sz="1800" b="1" dirty="0" smtClean="0">
              <a:solidFill>
                <a:schemeClr val="tx1"/>
              </a:solidFill>
              <a:latin typeface="Times New Roman" pitchFamily="18" charset="0"/>
              <a:cs typeface="Times New Roman" pitchFamily="18" charset="0"/>
            </a:rPr>
            <a:t>); </a:t>
          </a:r>
          <a:endParaRPr lang="ru-RU" sz="1800" b="1" i="0" kern="0" baseline="0" dirty="0">
            <a:latin typeface="Arial Narrow" pitchFamily="34" charset="0"/>
          </a:endParaRPr>
        </a:p>
      </dgm:t>
    </dgm:pt>
    <dgm:pt modelId="{1032E33B-3FEA-44E3-98CD-C3A0F1615CA0}" type="parTrans" cxnId="{5D9812E4-3D10-488A-BF4D-552779CFD241}">
      <dgm:prSet/>
      <dgm:spPr/>
      <dgm:t>
        <a:bodyPr/>
        <a:lstStyle/>
        <a:p>
          <a:endParaRPr lang="ru-RU" sz="1800" b="1" i="0" kern="0" baseline="0">
            <a:latin typeface="Arial Narrow" pitchFamily="34" charset="0"/>
          </a:endParaRPr>
        </a:p>
      </dgm:t>
    </dgm:pt>
    <dgm:pt modelId="{D523A6EA-757B-44ED-9C69-6C0F5939E9A2}" type="sibTrans" cxnId="{5D9812E4-3D10-488A-BF4D-552779CFD241}">
      <dgm:prSet/>
      <dgm:spPr/>
      <dgm:t>
        <a:bodyPr/>
        <a:lstStyle/>
        <a:p>
          <a:endParaRPr lang="ru-RU" sz="1800" b="1" i="0" kern="0" baseline="0">
            <a:latin typeface="Arial Narrow" pitchFamily="34" charset="0"/>
          </a:endParaRPr>
        </a:p>
      </dgm:t>
    </dgm:pt>
    <dgm:pt modelId="{C17D81B9-C00C-45FB-B9A2-2F4F2C7BB6AB}">
      <dgm:prSet custT="1"/>
      <dgm:spPr/>
      <dgm:t>
        <a:bodyPr/>
        <a:lstStyle/>
        <a:p>
          <a:pPr rtl="0"/>
          <a:r>
            <a:rPr lang="ru-RU" sz="1800" b="1" dirty="0" err="1" smtClean="0">
              <a:solidFill>
                <a:schemeClr val="tx1"/>
              </a:solidFill>
              <a:latin typeface="Times New Roman" pitchFamily="18" charset="0"/>
              <a:cs typeface="Times New Roman" pitchFamily="18" charset="0"/>
            </a:rPr>
            <a:t>Ижроия</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органи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директорлар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кенгаши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аъзоларига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тўланадиган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иш</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хақи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моддий</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рағбатлантириш</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хажмини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белгилаш</a:t>
          </a:r>
          <a:r>
            <a:rPr lang="ru-RU" sz="1800" b="1" dirty="0" smtClean="0">
              <a:solidFill>
                <a:schemeClr val="tx1"/>
              </a:solidFill>
              <a:latin typeface="Times New Roman" pitchFamily="18" charset="0"/>
              <a:cs typeface="Times New Roman" pitchFamily="18" charset="0"/>
            </a:rPr>
            <a:t>;</a:t>
          </a:r>
          <a:endParaRPr lang="ru-RU" sz="1800" b="1" i="0" kern="0" baseline="0" dirty="0">
            <a:latin typeface="Arial Narrow" pitchFamily="34" charset="0"/>
          </a:endParaRPr>
        </a:p>
      </dgm:t>
    </dgm:pt>
    <dgm:pt modelId="{31AE4B47-8451-4AF9-9324-95D278C7BE9D}" type="parTrans" cxnId="{D49692FD-F271-47DD-83CB-A30771490804}">
      <dgm:prSet/>
      <dgm:spPr/>
      <dgm:t>
        <a:bodyPr/>
        <a:lstStyle/>
        <a:p>
          <a:endParaRPr lang="ru-RU" sz="1800" b="1" i="0" kern="0" baseline="0">
            <a:latin typeface="Arial Narrow" pitchFamily="34" charset="0"/>
          </a:endParaRPr>
        </a:p>
      </dgm:t>
    </dgm:pt>
    <dgm:pt modelId="{A9A45ECA-1815-40BC-8BD3-0A10E2D71111}" type="sibTrans" cxnId="{D49692FD-F271-47DD-83CB-A30771490804}">
      <dgm:prSet/>
      <dgm:spPr/>
      <dgm:t>
        <a:bodyPr/>
        <a:lstStyle/>
        <a:p>
          <a:endParaRPr lang="ru-RU" sz="1800" b="1" i="0" kern="0" baseline="0">
            <a:latin typeface="Arial Narrow" pitchFamily="34" charset="0"/>
          </a:endParaRPr>
        </a:p>
      </dgm:t>
    </dgm:pt>
    <dgm:pt modelId="{7B66164E-7740-4BFA-B688-38E5C847F4EA}">
      <dgm:prSet custT="1"/>
      <dgm:spPr/>
      <dgm:t>
        <a:bodyPr/>
        <a:lstStyle/>
        <a:p>
          <a:pPr rtl="0"/>
          <a:r>
            <a:rPr lang="ru-RU" sz="1800" b="1" dirty="0" smtClean="0">
              <a:solidFill>
                <a:schemeClr val="tx1"/>
              </a:solidFill>
              <a:latin typeface="Times New Roman" pitchFamily="18" charset="0"/>
              <a:cs typeface="Times New Roman" pitchFamily="18" charset="0"/>
            </a:rPr>
            <a:t>5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ундан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ортиқ</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фоизга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эга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бўлган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акциядорлар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ҳақидаги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маълумотларни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компаниянинг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қўшилиши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ёки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ёпилиши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каби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масалаларни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кўриб</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чиқади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тегишли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қарорлар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қабул</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қилади</a:t>
          </a:r>
          <a:r>
            <a:rPr lang="ru-RU" sz="1800" b="1" dirty="0" smtClean="0">
              <a:solidFill>
                <a:schemeClr val="tx1"/>
              </a:solidFill>
              <a:latin typeface="Times New Roman" pitchFamily="18" charset="0"/>
              <a:cs typeface="Times New Roman" pitchFamily="18" charset="0"/>
            </a:rPr>
            <a:t>; </a:t>
          </a:r>
          <a:endParaRPr lang="ru-RU" sz="1800" b="1" i="0" kern="0" baseline="0" dirty="0">
            <a:latin typeface="Arial Narrow" pitchFamily="34" charset="0"/>
          </a:endParaRPr>
        </a:p>
      </dgm:t>
    </dgm:pt>
    <dgm:pt modelId="{80F78B1D-A875-486E-8F7F-EB9AA384EC4A}" type="parTrans" cxnId="{E9357C68-630C-4311-86CA-242E18C201F1}">
      <dgm:prSet/>
      <dgm:spPr/>
      <dgm:t>
        <a:bodyPr/>
        <a:lstStyle/>
        <a:p>
          <a:endParaRPr lang="ru-RU" sz="1800" b="1" i="0" kern="0" baseline="0">
            <a:latin typeface="Arial Narrow" pitchFamily="34" charset="0"/>
          </a:endParaRPr>
        </a:p>
      </dgm:t>
    </dgm:pt>
    <dgm:pt modelId="{5D6ED35C-C914-4598-97B8-12476E22A646}" type="sibTrans" cxnId="{E9357C68-630C-4311-86CA-242E18C201F1}">
      <dgm:prSet/>
      <dgm:spPr/>
      <dgm:t>
        <a:bodyPr/>
        <a:lstStyle/>
        <a:p>
          <a:endParaRPr lang="ru-RU" sz="1800" b="1" i="0" kern="0" baseline="0">
            <a:latin typeface="Arial Narrow" pitchFamily="34" charset="0"/>
          </a:endParaRPr>
        </a:p>
      </dgm:t>
    </dgm:pt>
    <dgm:pt modelId="{E2D222A1-0177-4B8D-A226-99C2DE50ABDD}">
      <dgm:prSet custT="1"/>
      <dgm:spPr/>
      <dgm:t>
        <a:bodyPr/>
        <a:lstStyle/>
        <a:p>
          <a:pPr rtl="0"/>
          <a:endParaRPr lang="ru-RU" sz="1800" b="1" i="0" kern="0" baseline="0" dirty="0">
            <a:latin typeface="Arial Narrow" pitchFamily="34" charset="0"/>
          </a:endParaRPr>
        </a:p>
      </dgm:t>
    </dgm:pt>
    <dgm:pt modelId="{40EBF392-21B1-4ACA-9D4F-0BB7B3C69853}" type="parTrans" cxnId="{ABC8E7C8-7982-4995-9556-D2B8F43365EB}">
      <dgm:prSet/>
      <dgm:spPr/>
      <dgm:t>
        <a:bodyPr/>
        <a:lstStyle/>
        <a:p>
          <a:endParaRPr lang="ru-RU" sz="1800" b="1" i="0" kern="0" baseline="0">
            <a:latin typeface="Arial Narrow" pitchFamily="34" charset="0"/>
          </a:endParaRPr>
        </a:p>
      </dgm:t>
    </dgm:pt>
    <dgm:pt modelId="{24B6DCB1-EB9D-49FF-AE19-D6BB97BCF5E4}" type="sibTrans" cxnId="{ABC8E7C8-7982-4995-9556-D2B8F43365EB}">
      <dgm:prSet/>
      <dgm:spPr/>
      <dgm:t>
        <a:bodyPr/>
        <a:lstStyle/>
        <a:p>
          <a:endParaRPr lang="ru-RU" sz="1800" b="1" i="0" kern="0" baseline="0">
            <a:latin typeface="Arial Narrow" pitchFamily="34" charset="0"/>
          </a:endParaRPr>
        </a:p>
      </dgm:t>
    </dgm:pt>
    <dgm:pt modelId="{6A369761-B322-40DC-A0FB-A9E6E85E064F}">
      <dgm:prSet custT="1"/>
      <dgm:spPr/>
      <dgm:t>
        <a:bodyPr/>
        <a:lstStyle/>
        <a:p>
          <a:r>
            <a:rPr lang="ru-RU" sz="1800" b="1" dirty="0" smtClean="0">
              <a:solidFill>
                <a:schemeClr val="tx1"/>
              </a:solidFill>
              <a:latin typeface="Times New Roman" pitchFamily="18" charset="0"/>
              <a:cs typeface="Times New Roman" pitchFamily="18" charset="0"/>
            </a:rPr>
            <a:t>Компания </a:t>
          </a:r>
          <a:r>
            <a:rPr lang="ru-RU" sz="1800" b="1" dirty="0" err="1" smtClean="0">
              <a:solidFill>
                <a:schemeClr val="tx1"/>
              </a:solidFill>
              <a:latin typeface="Times New Roman" pitchFamily="18" charset="0"/>
              <a:cs typeface="Times New Roman" pitchFamily="18" charset="0"/>
            </a:rPr>
            <a:t>уставига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тегишли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ўзгартиришлар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киритиш</a:t>
          </a:r>
          <a:r>
            <a:rPr lang="ru-RU" sz="1800" b="1" dirty="0" smtClean="0">
              <a:solidFill>
                <a:schemeClr val="tx1"/>
              </a:solidFill>
              <a:latin typeface="Times New Roman" pitchFamily="18" charset="0"/>
              <a:cs typeface="Times New Roman" pitchFamily="18" charset="0"/>
            </a:rPr>
            <a:t>, компания </a:t>
          </a:r>
          <a:r>
            <a:rPr lang="ru-RU" sz="1800" b="1" dirty="0" err="1" smtClean="0">
              <a:solidFill>
                <a:schemeClr val="tx1"/>
              </a:solidFill>
              <a:latin typeface="Times New Roman" pitchFamily="18" charset="0"/>
              <a:cs typeface="Times New Roman" pitchFamily="18" charset="0"/>
            </a:rPr>
            <a:t>номини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ўзгартириш</a:t>
          </a:r>
          <a:r>
            <a:rPr lang="ru-RU" sz="1800" b="1" dirty="0" smtClean="0">
              <a:solidFill>
                <a:schemeClr val="tx1"/>
              </a:solidFill>
              <a:latin typeface="Times New Roman" pitchFamily="18" charset="0"/>
              <a:cs typeface="Times New Roman" pitchFamily="18" charset="0"/>
            </a:rPr>
            <a:t>, аудит </a:t>
          </a:r>
          <a:r>
            <a:rPr lang="ru-RU" sz="1800" b="1" dirty="0" err="1" smtClean="0">
              <a:solidFill>
                <a:schemeClr val="tx1"/>
              </a:solidFill>
              <a:latin typeface="Times New Roman" pitchFamily="18" charset="0"/>
              <a:cs typeface="Times New Roman" pitchFamily="18" charset="0"/>
            </a:rPr>
            <a:t>текшируви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бўйича</a:t>
          </a:r>
          <a:r>
            <a:rPr lang="ru-RU" sz="1800" b="1" dirty="0" smtClean="0">
              <a:solidFill>
                <a:schemeClr val="tx1"/>
              </a:solidFill>
              <a:latin typeface="Times New Roman" pitchFamily="18" charset="0"/>
              <a:cs typeface="Times New Roman" pitchFamily="18" charset="0"/>
            </a:rPr>
            <a:t> аудит </a:t>
          </a:r>
          <a:r>
            <a:rPr lang="ru-RU" sz="1800" b="1" dirty="0" err="1" smtClean="0">
              <a:solidFill>
                <a:schemeClr val="tx1"/>
              </a:solidFill>
              <a:latin typeface="Times New Roman" pitchFamily="18" charset="0"/>
              <a:cs typeface="Times New Roman" pitchFamily="18" charset="0"/>
            </a:rPr>
            <a:t>компаниясини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бошқа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масалаларни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кўриб</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чиқади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тасдиқлайди</a:t>
          </a:r>
          <a:r>
            <a:rPr lang="ru-RU" sz="1800" b="1" dirty="0" smtClean="0">
              <a:solidFill>
                <a:schemeClr val="tx1"/>
              </a:solidFill>
              <a:latin typeface="Times New Roman" pitchFamily="18" charset="0"/>
              <a:cs typeface="Times New Roman" pitchFamily="18" charset="0"/>
            </a:rPr>
            <a:t>.</a:t>
          </a:r>
          <a:r>
            <a:rPr lang="ru-RU" sz="1800" dirty="0" smtClean="0">
              <a:solidFill>
                <a:schemeClr val="tx1"/>
              </a:solidFill>
              <a:latin typeface="Times New Roman" pitchFamily="18" charset="0"/>
              <a:cs typeface="Times New Roman" pitchFamily="18" charset="0"/>
            </a:rPr>
            <a:t/>
          </a:r>
          <a:br>
            <a:rPr lang="ru-RU" sz="1800" dirty="0" smtClean="0">
              <a:solidFill>
                <a:schemeClr val="tx1"/>
              </a:solidFill>
              <a:latin typeface="Times New Roman" pitchFamily="18" charset="0"/>
              <a:cs typeface="Times New Roman" pitchFamily="18" charset="0"/>
            </a:rPr>
          </a:br>
          <a:endParaRPr lang="ru-RU" sz="1800" dirty="0"/>
        </a:p>
      </dgm:t>
    </dgm:pt>
    <dgm:pt modelId="{F0CD1A9E-E5B3-4F11-AF33-34F2327E46FC}" type="parTrans" cxnId="{8F8693E3-CCE1-4358-A92A-BF450D017B51}">
      <dgm:prSet/>
      <dgm:spPr/>
      <dgm:t>
        <a:bodyPr/>
        <a:lstStyle/>
        <a:p>
          <a:endParaRPr lang="ru-RU"/>
        </a:p>
      </dgm:t>
    </dgm:pt>
    <dgm:pt modelId="{64F2D9EC-8030-41EB-9403-A6BE0E137110}" type="sibTrans" cxnId="{8F8693E3-CCE1-4358-A92A-BF450D017B51}">
      <dgm:prSet/>
      <dgm:spPr/>
      <dgm:t>
        <a:bodyPr/>
        <a:lstStyle/>
        <a:p>
          <a:endParaRPr lang="ru-RU"/>
        </a:p>
      </dgm:t>
    </dgm:pt>
    <dgm:pt modelId="{4D98BF68-25D2-4EB4-ABA0-BD79AD37FC58}" type="pres">
      <dgm:prSet presAssocID="{5D020260-808B-4366-A96C-AA065935764C}" presName="linearFlow" presStyleCnt="0">
        <dgm:presLayoutVars>
          <dgm:dir/>
          <dgm:animLvl val="lvl"/>
          <dgm:resizeHandles val="exact"/>
        </dgm:presLayoutVars>
      </dgm:prSet>
      <dgm:spPr/>
      <dgm:t>
        <a:bodyPr/>
        <a:lstStyle/>
        <a:p>
          <a:endParaRPr lang="ru-RU"/>
        </a:p>
      </dgm:t>
    </dgm:pt>
    <dgm:pt modelId="{A3F4D4B1-9D99-4445-A508-84559806AD1C}" type="pres">
      <dgm:prSet presAssocID="{448AB091-FDEA-41E9-A4E5-7FDE10C8847B}" presName="composite" presStyleCnt="0"/>
      <dgm:spPr/>
    </dgm:pt>
    <dgm:pt modelId="{953AFA67-B58F-40DC-98BD-63FF0E5949B9}" type="pres">
      <dgm:prSet presAssocID="{448AB091-FDEA-41E9-A4E5-7FDE10C8847B}" presName="parentText" presStyleLbl="alignNode1" presStyleIdx="0" presStyleCnt="5">
        <dgm:presLayoutVars>
          <dgm:chMax val="1"/>
          <dgm:bulletEnabled val="1"/>
        </dgm:presLayoutVars>
      </dgm:prSet>
      <dgm:spPr/>
      <dgm:t>
        <a:bodyPr/>
        <a:lstStyle/>
        <a:p>
          <a:endParaRPr lang="ru-RU"/>
        </a:p>
      </dgm:t>
    </dgm:pt>
    <dgm:pt modelId="{81C520BF-9FE3-4773-A59B-6B0BFCD2B86B}" type="pres">
      <dgm:prSet presAssocID="{448AB091-FDEA-41E9-A4E5-7FDE10C8847B}" presName="descendantText" presStyleLbl="alignAcc1" presStyleIdx="0" presStyleCnt="5" custLinFactNeighborX="352" custLinFactNeighborY="-14815">
        <dgm:presLayoutVars>
          <dgm:bulletEnabled val="1"/>
        </dgm:presLayoutVars>
      </dgm:prSet>
      <dgm:spPr/>
      <dgm:t>
        <a:bodyPr/>
        <a:lstStyle/>
        <a:p>
          <a:endParaRPr lang="ru-RU"/>
        </a:p>
      </dgm:t>
    </dgm:pt>
    <dgm:pt modelId="{1133F0E4-F7A3-4E42-890D-919CB1555D4A}" type="pres">
      <dgm:prSet presAssocID="{DEED02B3-4772-4791-BE45-24BCB57797D0}" presName="sp" presStyleCnt="0"/>
      <dgm:spPr/>
    </dgm:pt>
    <dgm:pt modelId="{51C26912-3590-4E87-8678-7D5366E1E434}" type="pres">
      <dgm:prSet presAssocID="{51C8CAC3-CA24-4EE9-A964-8E542B4CCE67}" presName="composite" presStyleCnt="0"/>
      <dgm:spPr/>
    </dgm:pt>
    <dgm:pt modelId="{6FEB098D-C046-4779-8591-992A496037CD}" type="pres">
      <dgm:prSet presAssocID="{51C8CAC3-CA24-4EE9-A964-8E542B4CCE67}" presName="parentText" presStyleLbl="alignNode1" presStyleIdx="1" presStyleCnt="5">
        <dgm:presLayoutVars>
          <dgm:chMax val="1"/>
          <dgm:bulletEnabled val="1"/>
        </dgm:presLayoutVars>
      </dgm:prSet>
      <dgm:spPr/>
      <dgm:t>
        <a:bodyPr/>
        <a:lstStyle/>
        <a:p>
          <a:endParaRPr lang="ru-RU"/>
        </a:p>
      </dgm:t>
    </dgm:pt>
    <dgm:pt modelId="{3A3B4838-AEB7-4DF8-AD83-CA8234D2E562}" type="pres">
      <dgm:prSet presAssocID="{51C8CAC3-CA24-4EE9-A964-8E542B4CCE67}" presName="descendantText" presStyleLbl="alignAcc1" presStyleIdx="1" presStyleCnt="5" custScaleY="172089" custLinFactNeighborX="-588" custLinFactNeighborY="-15804">
        <dgm:presLayoutVars>
          <dgm:bulletEnabled val="1"/>
        </dgm:presLayoutVars>
      </dgm:prSet>
      <dgm:spPr/>
      <dgm:t>
        <a:bodyPr/>
        <a:lstStyle/>
        <a:p>
          <a:endParaRPr lang="ru-RU"/>
        </a:p>
      </dgm:t>
    </dgm:pt>
    <dgm:pt modelId="{552562C8-A910-41C9-89E3-1D06BE16B745}" type="pres">
      <dgm:prSet presAssocID="{57A82265-2E38-4A44-AF6B-84766EC94D89}" presName="sp" presStyleCnt="0"/>
      <dgm:spPr/>
    </dgm:pt>
    <dgm:pt modelId="{9C01BCCD-B9F3-4B58-847A-B6D1C65C8C15}" type="pres">
      <dgm:prSet presAssocID="{712FCBF9-5BF2-459D-925C-FBED7FFF19F2}" presName="composite" presStyleCnt="0"/>
      <dgm:spPr/>
    </dgm:pt>
    <dgm:pt modelId="{E7645291-9D7D-4399-BCFE-F2FF48A23915}" type="pres">
      <dgm:prSet presAssocID="{712FCBF9-5BF2-459D-925C-FBED7FFF19F2}" presName="parentText" presStyleLbl="alignNode1" presStyleIdx="2" presStyleCnt="5">
        <dgm:presLayoutVars>
          <dgm:chMax val="1"/>
          <dgm:bulletEnabled val="1"/>
        </dgm:presLayoutVars>
      </dgm:prSet>
      <dgm:spPr/>
      <dgm:t>
        <a:bodyPr/>
        <a:lstStyle/>
        <a:p>
          <a:endParaRPr lang="ru-RU"/>
        </a:p>
      </dgm:t>
    </dgm:pt>
    <dgm:pt modelId="{C490080F-779E-4CE2-B0DB-E913A27321E1}" type="pres">
      <dgm:prSet presAssocID="{712FCBF9-5BF2-459D-925C-FBED7FFF19F2}" presName="descendantText" presStyleLbl="alignAcc1" presStyleIdx="2" presStyleCnt="5" custScaleY="153067">
        <dgm:presLayoutVars>
          <dgm:bulletEnabled val="1"/>
        </dgm:presLayoutVars>
      </dgm:prSet>
      <dgm:spPr/>
      <dgm:t>
        <a:bodyPr/>
        <a:lstStyle/>
        <a:p>
          <a:endParaRPr lang="ru-RU"/>
        </a:p>
      </dgm:t>
    </dgm:pt>
    <dgm:pt modelId="{88FA3CCB-634F-4A97-A650-BA9A8C5CE7D0}" type="pres">
      <dgm:prSet presAssocID="{8209D70F-DE5F-4014-87C5-0D49FE860903}" presName="sp" presStyleCnt="0"/>
      <dgm:spPr/>
    </dgm:pt>
    <dgm:pt modelId="{23A63F0A-D5AC-4635-877F-7EAB4FE01581}" type="pres">
      <dgm:prSet presAssocID="{137F3343-8B1F-4CEE-A13D-A36D9DC3FC92}" presName="composite" presStyleCnt="0"/>
      <dgm:spPr/>
    </dgm:pt>
    <dgm:pt modelId="{434D4E73-B20B-4F66-BAC1-E25E9C4D0B23}" type="pres">
      <dgm:prSet presAssocID="{137F3343-8B1F-4CEE-A13D-A36D9DC3FC92}" presName="parentText" presStyleLbl="alignNode1" presStyleIdx="3" presStyleCnt="5">
        <dgm:presLayoutVars>
          <dgm:chMax val="1"/>
          <dgm:bulletEnabled val="1"/>
        </dgm:presLayoutVars>
      </dgm:prSet>
      <dgm:spPr/>
      <dgm:t>
        <a:bodyPr/>
        <a:lstStyle/>
        <a:p>
          <a:endParaRPr lang="ru-RU"/>
        </a:p>
      </dgm:t>
    </dgm:pt>
    <dgm:pt modelId="{3E8DACCB-D4E9-4496-B8D8-83B82C4FF8C0}" type="pres">
      <dgm:prSet presAssocID="{137F3343-8B1F-4CEE-A13D-A36D9DC3FC92}" presName="descendantText" presStyleLbl="alignAcc1" presStyleIdx="3" presStyleCnt="5">
        <dgm:presLayoutVars>
          <dgm:bulletEnabled val="1"/>
        </dgm:presLayoutVars>
      </dgm:prSet>
      <dgm:spPr/>
      <dgm:t>
        <a:bodyPr/>
        <a:lstStyle/>
        <a:p>
          <a:endParaRPr lang="ru-RU"/>
        </a:p>
      </dgm:t>
    </dgm:pt>
    <dgm:pt modelId="{8031B3CA-C80D-4CCE-A905-91AE0F08823A}" type="pres">
      <dgm:prSet presAssocID="{AB06E7BE-1DFE-4517-AF70-FAC815CE88B7}" presName="sp" presStyleCnt="0"/>
      <dgm:spPr/>
    </dgm:pt>
    <dgm:pt modelId="{ED76FAEB-32DC-4BCF-B4D7-454A612BF296}" type="pres">
      <dgm:prSet presAssocID="{838FB224-BA0C-46E5-8C61-E8FC60FDCEB2}" presName="composite" presStyleCnt="0"/>
      <dgm:spPr/>
    </dgm:pt>
    <dgm:pt modelId="{8E338E61-337A-48A9-9D3F-FE625A9E9C89}" type="pres">
      <dgm:prSet presAssocID="{838FB224-BA0C-46E5-8C61-E8FC60FDCEB2}" presName="parentText" presStyleLbl="alignNode1" presStyleIdx="4" presStyleCnt="5">
        <dgm:presLayoutVars>
          <dgm:chMax val="1"/>
          <dgm:bulletEnabled val="1"/>
        </dgm:presLayoutVars>
      </dgm:prSet>
      <dgm:spPr/>
      <dgm:t>
        <a:bodyPr/>
        <a:lstStyle/>
        <a:p>
          <a:endParaRPr lang="ru-RU"/>
        </a:p>
      </dgm:t>
    </dgm:pt>
    <dgm:pt modelId="{ABD72C7C-7175-4D4E-9417-50DA9F256533}" type="pres">
      <dgm:prSet presAssocID="{838FB224-BA0C-46E5-8C61-E8FC60FDCEB2}" presName="descendantText" presStyleLbl="alignAcc1" presStyleIdx="4" presStyleCnt="5">
        <dgm:presLayoutVars>
          <dgm:bulletEnabled val="1"/>
        </dgm:presLayoutVars>
      </dgm:prSet>
      <dgm:spPr/>
      <dgm:t>
        <a:bodyPr/>
        <a:lstStyle/>
        <a:p>
          <a:endParaRPr lang="ru-RU"/>
        </a:p>
      </dgm:t>
    </dgm:pt>
  </dgm:ptLst>
  <dgm:cxnLst>
    <dgm:cxn modelId="{E9357C68-630C-4311-86CA-242E18C201F1}" srcId="{137F3343-8B1F-4CEE-A13D-A36D9DC3FC92}" destId="{7B66164E-7740-4BFA-B688-38E5C847F4EA}" srcOrd="0" destOrd="0" parTransId="{80F78B1D-A875-486E-8F7F-EB9AA384EC4A}" sibTransId="{5D6ED35C-C914-4598-97B8-12476E22A646}"/>
    <dgm:cxn modelId="{F397342F-B87A-4BA4-ABCD-1DF45E96EEBE}" type="presOf" srcId="{51C8CAC3-CA24-4EE9-A964-8E542B4CCE67}" destId="{6FEB098D-C046-4779-8591-992A496037CD}" srcOrd="0" destOrd="0" presId="urn:microsoft.com/office/officeart/2005/8/layout/chevron2"/>
    <dgm:cxn modelId="{D49692FD-F271-47DD-83CB-A30771490804}" srcId="{712FCBF9-5BF2-459D-925C-FBED7FFF19F2}" destId="{C17D81B9-C00C-45FB-B9A2-2F4F2C7BB6AB}" srcOrd="0" destOrd="0" parTransId="{31AE4B47-8451-4AF9-9324-95D278C7BE9D}" sibTransId="{A9A45ECA-1815-40BC-8BD3-0A10E2D71111}"/>
    <dgm:cxn modelId="{8F8693E3-CCE1-4358-A92A-BF450D017B51}" srcId="{838FB224-BA0C-46E5-8C61-E8FC60FDCEB2}" destId="{6A369761-B322-40DC-A0FB-A9E6E85E064F}" srcOrd="1" destOrd="0" parTransId="{F0CD1A9E-E5B3-4F11-AF33-34F2327E46FC}" sibTransId="{64F2D9EC-8030-41EB-9403-A6BE0E137110}"/>
    <dgm:cxn modelId="{5D21C97B-7A1D-409C-9BF7-97659D186424}" srcId="{5D020260-808B-4366-A96C-AA065935764C}" destId="{838FB224-BA0C-46E5-8C61-E8FC60FDCEB2}" srcOrd="4" destOrd="0" parTransId="{17222E08-FA86-4D6E-8702-7D63BBA9D725}" sibTransId="{CC9B4107-7A0F-4B80-86A1-4268B407AFBA}"/>
    <dgm:cxn modelId="{B7A2FB4F-C8F9-4E1A-8E7B-1A6DFEB8AB76}" srcId="{448AB091-FDEA-41E9-A4E5-7FDE10C8847B}" destId="{A05AF57D-F577-4C15-B7C7-EDCA02A9A3EA}" srcOrd="0" destOrd="0" parTransId="{359699F7-53A0-4375-948F-5D73A161A89E}" sibTransId="{81001A1E-1448-4847-B5D3-58BB3EB98F75}"/>
    <dgm:cxn modelId="{6903FE54-3728-4CD8-A171-D95AC7560A3F}" type="presOf" srcId="{7B66164E-7740-4BFA-B688-38E5C847F4EA}" destId="{3E8DACCB-D4E9-4496-B8D8-83B82C4FF8C0}" srcOrd="0" destOrd="0" presId="urn:microsoft.com/office/officeart/2005/8/layout/chevron2"/>
    <dgm:cxn modelId="{A7261872-7B8D-4166-8FC8-0D83950E8C55}" srcId="{5D020260-808B-4366-A96C-AA065935764C}" destId="{712FCBF9-5BF2-459D-925C-FBED7FFF19F2}" srcOrd="2" destOrd="0" parTransId="{2DDFA9B1-875D-406A-B6BE-711E90CC11FC}" sibTransId="{8209D70F-DE5F-4014-87C5-0D49FE860903}"/>
    <dgm:cxn modelId="{B0525391-D67D-4935-94EE-56F396909D68}" srcId="{5D020260-808B-4366-A96C-AA065935764C}" destId="{448AB091-FDEA-41E9-A4E5-7FDE10C8847B}" srcOrd="0" destOrd="0" parTransId="{E819B856-BFB7-4EAC-AD89-4F6234C4EF2D}" sibTransId="{DEED02B3-4772-4791-BE45-24BCB57797D0}"/>
    <dgm:cxn modelId="{5D9812E4-3D10-488A-BF4D-552779CFD241}" srcId="{51C8CAC3-CA24-4EE9-A964-8E542B4CCE67}" destId="{E0D632BE-FB1A-4178-BC66-4ABD0A3A8B92}" srcOrd="0" destOrd="0" parTransId="{1032E33B-3FEA-44E3-98CD-C3A0F1615CA0}" sibTransId="{D523A6EA-757B-44ED-9C69-6C0F5939E9A2}"/>
    <dgm:cxn modelId="{C4EA9780-DDD1-4391-BBA0-F4F6FA50CDB8}" type="presOf" srcId="{C17D81B9-C00C-45FB-B9A2-2F4F2C7BB6AB}" destId="{C490080F-779E-4CE2-B0DB-E913A27321E1}" srcOrd="0" destOrd="0" presId="urn:microsoft.com/office/officeart/2005/8/layout/chevron2"/>
    <dgm:cxn modelId="{50A4EAEC-BDBC-4356-BA27-7A2482E99FFF}" type="presOf" srcId="{137F3343-8B1F-4CEE-A13D-A36D9DC3FC92}" destId="{434D4E73-B20B-4F66-BAC1-E25E9C4D0B23}" srcOrd="0" destOrd="0" presId="urn:microsoft.com/office/officeart/2005/8/layout/chevron2"/>
    <dgm:cxn modelId="{E0F3DEC4-B670-4EC1-9E99-6DB1C940FE16}" srcId="{5D020260-808B-4366-A96C-AA065935764C}" destId="{51C8CAC3-CA24-4EE9-A964-8E542B4CCE67}" srcOrd="1" destOrd="0" parTransId="{666B5CC5-927D-46A9-8199-ACB5DFF5CED6}" sibTransId="{57A82265-2E38-4A44-AF6B-84766EC94D89}"/>
    <dgm:cxn modelId="{F343FBAB-3D24-4259-8439-429634AEDD7B}" type="presOf" srcId="{E0D632BE-FB1A-4178-BC66-4ABD0A3A8B92}" destId="{3A3B4838-AEB7-4DF8-AD83-CA8234D2E562}" srcOrd="0" destOrd="0" presId="urn:microsoft.com/office/officeart/2005/8/layout/chevron2"/>
    <dgm:cxn modelId="{ABC8E7C8-7982-4995-9556-D2B8F43365EB}" srcId="{838FB224-BA0C-46E5-8C61-E8FC60FDCEB2}" destId="{E2D222A1-0177-4B8D-A226-99C2DE50ABDD}" srcOrd="0" destOrd="0" parTransId="{40EBF392-21B1-4ACA-9D4F-0BB7B3C69853}" sibTransId="{24B6DCB1-EB9D-49FF-AE19-D6BB97BCF5E4}"/>
    <dgm:cxn modelId="{6AFA2650-75D6-4DDD-B847-96074215A5B7}" srcId="{5D020260-808B-4366-A96C-AA065935764C}" destId="{137F3343-8B1F-4CEE-A13D-A36D9DC3FC92}" srcOrd="3" destOrd="0" parTransId="{93C9273F-3D4F-4767-97E3-79A7745FC92D}" sibTransId="{AB06E7BE-1DFE-4517-AF70-FAC815CE88B7}"/>
    <dgm:cxn modelId="{F03E0F1E-66FC-49F4-9631-3188123D6A2D}" type="presOf" srcId="{5D020260-808B-4366-A96C-AA065935764C}" destId="{4D98BF68-25D2-4EB4-ABA0-BD79AD37FC58}" srcOrd="0" destOrd="0" presId="urn:microsoft.com/office/officeart/2005/8/layout/chevron2"/>
    <dgm:cxn modelId="{027C6B3E-B59B-4060-A99F-FDADE253975B}" type="presOf" srcId="{E2D222A1-0177-4B8D-A226-99C2DE50ABDD}" destId="{ABD72C7C-7175-4D4E-9417-50DA9F256533}" srcOrd="0" destOrd="0" presId="urn:microsoft.com/office/officeart/2005/8/layout/chevron2"/>
    <dgm:cxn modelId="{31E1B719-9D78-4B1E-AD6A-F6CAEF6CEA3A}" type="presOf" srcId="{6A369761-B322-40DC-A0FB-A9E6E85E064F}" destId="{ABD72C7C-7175-4D4E-9417-50DA9F256533}" srcOrd="0" destOrd="1" presId="urn:microsoft.com/office/officeart/2005/8/layout/chevron2"/>
    <dgm:cxn modelId="{DA581EA8-D531-4190-A4DA-FD903C40058D}" type="presOf" srcId="{448AB091-FDEA-41E9-A4E5-7FDE10C8847B}" destId="{953AFA67-B58F-40DC-98BD-63FF0E5949B9}" srcOrd="0" destOrd="0" presId="urn:microsoft.com/office/officeart/2005/8/layout/chevron2"/>
    <dgm:cxn modelId="{4669BA88-DB3F-4B95-8205-20520BA78DB2}" type="presOf" srcId="{A05AF57D-F577-4C15-B7C7-EDCA02A9A3EA}" destId="{81C520BF-9FE3-4773-A59B-6B0BFCD2B86B}" srcOrd="0" destOrd="0" presId="urn:microsoft.com/office/officeart/2005/8/layout/chevron2"/>
    <dgm:cxn modelId="{ADB75E84-819A-463A-B784-5D775694F329}" type="presOf" srcId="{838FB224-BA0C-46E5-8C61-E8FC60FDCEB2}" destId="{8E338E61-337A-48A9-9D3F-FE625A9E9C89}" srcOrd="0" destOrd="0" presId="urn:microsoft.com/office/officeart/2005/8/layout/chevron2"/>
    <dgm:cxn modelId="{0F866DF5-B523-482D-9E55-7FFB45DE407D}" type="presOf" srcId="{712FCBF9-5BF2-459D-925C-FBED7FFF19F2}" destId="{E7645291-9D7D-4399-BCFE-F2FF48A23915}" srcOrd="0" destOrd="0" presId="urn:microsoft.com/office/officeart/2005/8/layout/chevron2"/>
    <dgm:cxn modelId="{D60FAEED-F2B2-4C87-9AED-A15AEA45FD1F}" type="presParOf" srcId="{4D98BF68-25D2-4EB4-ABA0-BD79AD37FC58}" destId="{A3F4D4B1-9D99-4445-A508-84559806AD1C}" srcOrd="0" destOrd="0" presId="urn:microsoft.com/office/officeart/2005/8/layout/chevron2"/>
    <dgm:cxn modelId="{1D12050C-A094-48B1-9FD6-D3DAD58B57B3}" type="presParOf" srcId="{A3F4D4B1-9D99-4445-A508-84559806AD1C}" destId="{953AFA67-B58F-40DC-98BD-63FF0E5949B9}" srcOrd="0" destOrd="0" presId="urn:microsoft.com/office/officeart/2005/8/layout/chevron2"/>
    <dgm:cxn modelId="{4CCD6AD5-9AA0-4E96-8552-5C94AA3CBC40}" type="presParOf" srcId="{A3F4D4B1-9D99-4445-A508-84559806AD1C}" destId="{81C520BF-9FE3-4773-A59B-6B0BFCD2B86B}" srcOrd="1" destOrd="0" presId="urn:microsoft.com/office/officeart/2005/8/layout/chevron2"/>
    <dgm:cxn modelId="{04A77986-BD23-48B5-9225-C07586B73EA5}" type="presParOf" srcId="{4D98BF68-25D2-4EB4-ABA0-BD79AD37FC58}" destId="{1133F0E4-F7A3-4E42-890D-919CB1555D4A}" srcOrd="1" destOrd="0" presId="urn:microsoft.com/office/officeart/2005/8/layout/chevron2"/>
    <dgm:cxn modelId="{3BD7FA85-D368-43F1-B21C-5BF5607E00ED}" type="presParOf" srcId="{4D98BF68-25D2-4EB4-ABA0-BD79AD37FC58}" destId="{51C26912-3590-4E87-8678-7D5366E1E434}" srcOrd="2" destOrd="0" presId="urn:microsoft.com/office/officeart/2005/8/layout/chevron2"/>
    <dgm:cxn modelId="{8A6062E8-4DDB-46F7-978B-5064B78EA467}" type="presParOf" srcId="{51C26912-3590-4E87-8678-7D5366E1E434}" destId="{6FEB098D-C046-4779-8591-992A496037CD}" srcOrd="0" destOrd="0" presId="urn:microsoft.com/office/officeart/2005/8/layout/chevron2"/>
    <dgm:cxn modelId="{B835C85E-24B2-4C29-8029-3CC895F90A9B}" type="presParOf" srcId="{51C26912-3590-4E87-8678-7D5366E1E434}" destId="{3A3B4838-AEB7-4DF8-AD83-CA8234D2E562}" srcOrd="1" destOrd="0" presId="urn:microsoft.com/office/officeart/2005/8/layout/chevron2"/>
    <dgm:cxn modelId="{91C1AEF2-117A-4852-9E4E-19F4680E8325}" type="presParOf" srcId="{4D98BF68-25D2-4EB4-ABA0-BD79AD37FC58}" destId="{552562C8-A910-41C9-89E3-1D06BE16B745}" srcOrd="3" destOrd="0" presId="urn:microsoft.com/office/officeart/2005/8/layout/chevron2"/>
    <dgm:cxn modelId="{9A526E02-939C-45C7-A1A0-D18DD95A09C3}" type="presParOf" srcId="{4D98BF68-25D2-4EB4-ABA0-BD79AD37FC58}" destId="{9C01BCCD-B9F3-4B58-847A-B6D1C65C8C15}" srcOrd="4" destOrd="0" presId="urn:microsoft.com/office/officeart/2005/8/layout/chevron2"/>
    <dgm:cxn modelId="{F93521ED-CC19-4D87-831A-EEB8210C9028}" type="presParOf" srcId="{9C01BCCD-B9F3-4B58-847A-B6D1C65C8C15}" destId="{E7645291-9D7D-4399-BCFE-F2FF48A23915}" srcOrd="0" destOrd="0" presId="urn:microsoft.com/office/officeart/2005/8/layout/chevron2"/>
    <dgm:cxn modelId="{FD9B0B50-9916-47F2-89FB-488614F747D9}" type="presParOf" srcId="{9C01BCCD-B9F3-4B58-847A-B6D1C65C8C15}" destId="{C490080F-779E-4CE2-B0DB-E913A27321E1}" srcOrd="1" destOrd="0" presId="urn:microsoft.com/office/officeart/2005/8/layout/chevron2"/>
    <dgm:cxn modelId="{2446E02B-7E31-47BB-BF2E-1AB822845CFE}" type="presParOf" srcId="{4D98BF68-25D2-4EB4-ABA0-BD79AD37FC58}" destId="{88FA3CCB-634F-4A97-A650-BA9A8C5CE7D0}" srcOrd="5" destOrd="0" presId="urn:microsoft.com/office/officeart/2005/8/layout/chevron2"/>
    <dgm:cxn modelId="{D0911832-03D9-4D54-B672-57DD9695E373}" type="presParOf" srcId="{4D98BF68-25D2-4EB4-ABA0-BD79AD37FC58}" destId="{23A63F0A-D5AC-4635-877F-7EAB4FE01581}" srcOrd="6" destOrd="0" presId="urn:microsoft.com/office/officeart/2005/8/layout/chevron2"/>
    <dgm:cxn modelId="{CD124652-0FBF-425B-A299-2675F4D3C8C9}" type="presParOf" srcId="{23A63F0A-D5AC-4635-877F-7EAB4FE01581}" destId="{434D4E73-B20B-4F66-BAC1-E25E9C4D0B23}" srcOrd="0" destOrd="0" presId="urn:microsoft.com/office/officeart/2005/8/layout/chevron2"/>
    <dgm:cxn modelId="{6C2574FF-FE24-4F5D-83E6-CC8F61519171}" type="presParOf" srcId="{23A63F0A-D5AC-4635-877F-7EAB4FE01581}" destId="{3E8DACCB-D4E9-4496-B8D8-83B82C4FF8C0}" srcOrd="1" destOrd="0" presId="urn:microsoft.com/office/officeart/2005/8/layout/chevron2"/>
    <dgm:cxn modelId="{5A8BA103-1DC4-4A0A-86B6-0B69B553C70B}" type="presParOf" srcId="{4D98BF68-25D2-4EB4-ABA0-BD79AD37FC58}" destId="{8031B3CA-C80D-4CCE-A905-91AE0F08823A}" srcOrd="7" destOrd="0" presId="urn:microsoft.com/office/officeart/2005/8/layout/chevron2"/>
    <dgm:cxn modelId="{822661D9-728F-452E-839E-F578DE5743BD}" type="presParOf" srcId="{4D98BF68-25D2-4EB4-ABA0-BD79AD37FC58}" destId="{ED76FAEB-32DC-4BCF-B4D7-454A612BF296}" srcOrd="8" destOrd="0" presId="urn:microsoft.com/office/officeart/2005/8/layout/chevron2"/>
    <dgm:cxn modelId="{70ACC33E-6993-4844-955E-7D8EB4E0E341}" type="presParOf" srcId="{ED76FAEB-32DC-4BCF-B4D7-454A612BF296}" destId="{8E338E61-337A-48A9-9D3F-FE625A9E9C89}" srcOrd="0" destOrd="0" presId="urn:microsoft.com/office/officeart/2005/8/layout/chevron2"/>
    <dgm:cxn modelId="{959ACA5E-9021-4893-9806-03961E140189}" type="presParOf" srcId="{ED76FAEB-32DC-4BCF-B4D7-454A612BF296}" destId="{ABD72C7C-7175-4D4E-9417-50DA9F256533}"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7CD90F-8ECD-4DCF-889D-87F38BFF1CAE}" type="doc">
      <dgm:prSet loTypeId="urn:microsoft.com/office/officeart/2005/8/layout/vProcess5" loCatId="process" qsTypeId="urn:microsoft.com/office/officeart/2005/8/quickstyle/3d2#2" qsCatId="3D" csTypeId="urn:microsoft.com/office/officeart/2005/8/colors/accent1_1" csCatId="accent1" phldr="1"/>
      <dgm:spPr/>
      <dgm:t>
        <a:bodyPr/>
        <a:lstStyle/>
        <a:p>
          <a:endParaRPr lang="ru-RU"/>
        </a:p>
      </dgm:t>
    </dgm:pt>
    <dgm:pt modelId="{D7BA795D-DC6F-448A-A6CB-32E59D1A0E9C}">
      <dgm:prSet phldrT="[Текст]" custT="1"/>
      <dgm:spPr/>
      <dgm:t>
        <a:bodyPr/>
        <a:lstStyle/>
        <a:p>
          <a:r>
            <a:rPr lang="ru-RU" sz="1600" b="1" dirty="0" smtClean="0">
              <a:latin typeface="Arial Narrow" pitchFamily="34" charset="0"/>
              <a:cs typeface="Times New Roman" pitchFamily="18" charset="0"/>
            </a:rPr>
            <a:t>        </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Асосий</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умумкорпоратив</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масалалр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бўйича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қарорлар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қабул</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қилади</a:t>
          </a:r>
          <a:r>
            <a:rPr lang="ru-RU" sz="1600" b="1" dirty="0" smtClean="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dgm:t>
    </dgm:pt>
    <dgm:pt modelId="{48F26B5C-80D3-4FF6-B47B-B79ED88D3D98}" type="parTrans" cxnId="{B9E7DB2C-4883-4E7F-90EF-D5BD2B604168}">
      <dgm:prSet/>
      <dgm:spPr/>
      <dgm:t>
        <a:bodyPr/>
        <a:lstStyle/>
        <a:p>
          <a:endParaRPr lang="ru-RU" sz="1600" dirty="0">
            <a:latin typeface="Arial Narrow" pitchFamily="34" charset="0"/>
          </a:endParaRPr>
        </a:p>
      </dgm:t>
    </dgm:pt>
    <dgm:pt modelId="{5E59236A-E8ED-4C59-A1DB-35ECEC3EAD28}" type="sibTrans" cxnId="{B9E7DB2C-4883-4E7F-90EF-D5BD2B604168}">
      <dgm:prSet custT="1"/>
      <dgm:spPr/>
      <dgm:t>
        <a:bodyPr/>
        <a:lstStyle/>
        <a:p>
          <a:endParaRPr lang="ru-RU" sz="1600" dirty="0">
            <a:latin typeface="Arial Narrow" pitchFamily="34" charset="0"/>
          </a:endParaRPr>
        </a:p>
      </dgm:t>
    </dgm:pt>
    <dgm:pt modelId="{1B42EA47-120A-448A-BF8F-7F7B86CB8628}">
      <dgm:prSet phldrT="[Текст]" custT="1"/>
      <dgm:spPr/>
      <dgm:t>
        <a:bodyPr/>
        <a:lstStyle/>
        <a:p>
          <a:r>
            <a:rPr lang="ru-RU" sz="1600" b="1" dirty="0" smtClean="0">
              <a:latin typeface="Arial Narrow" pitchFamily="34" charset="0"/>
              <a:cs typeface="Times New Roman" pitchFamily="18" charset="0"/>
            </a:rPr>
            <a:t>          </a:t>
          </a:r>
          <a:r>
            <a:rPr lang="ru-RU" sz="1600" b="1" dirty="0" smtClean="0">
              <a:latin typeface="Times New Roman" panose="02020603050405020304" pitchFamily="18" charset="0"/>
              <a:cs typeface="Times New Roman" panose="02020603050405020304" pitchFamily="18" charset="0"/>
            </a:rPr>
            <a:t>- Администрация </a:t>
          </a:r>
          <a:r>
            <a:rPr lang="ru-RU" sz="1600" b="1" dirty="0" err="1" smtClean="0">
              <a:latin typeface="Times New Roman" panose="02020603050405020304" pitchFamily="18" charset="0"/>
              <a:cs typeface="Times New Roman" panose="02020603050405020304" pitchFamily="18" charset="0"/>
            </a:rPr>
            <a:t>фаолияти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устидан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назоратни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амалга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оширади</a:t>
          </a:r>
          <a:r>
            <a:rPr lang="ru-RU" sz="1600" b="1" dirty="0" smtClean="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A2C7C955-ACBF-44DC-AB0B-5B726D978D2F}" type="parTrans" cxnId="{9DD0F059-945C-471E-A75B-476351FA8E3C}">
      <dgm:prSet/>
      <dgm:spPr/>
      <dgm:t>
        <a:bodyPr/>
        <a:lstStyle/>
        <a:p>
          <a:endParaRPr lang="ru-RU" sz="1600" dirty="0">
            <a:latin typeface="Arial Narrow" pitchFamily="34" charset="0"/>
          </a:endParaRPr>
        </a:p>
      </dgm:t>
    </dgm:pt>
    <dgm:pt modelId="{21D5BB02-B2AE-4E0E-BC4F-CF04B22F6066}" type="sibTrans" cxnId="{9DD0F059-945C-471E-A75B-476351FA8E3C}">
      <dgm:prSet custT="1"/>
      <dgm:spPr/>
      <dgm:t>
        <a:bodyPr/>
        <a:lstStyle/>
        <a:p>
          <a:endParaRPr lang="ru-RU" sz="1600" dirty="0">
            <a:latin typeface="Arial Narrow" pitchFamily="34" charset="0"/>
          </a:endParaRPr>
        </a:p>
      </dgm:t>
    </dgm:pt>
    <dgm:pt modelId="{335A4D67-96B9-42A4-9186-BEB337C9FA35}">
      <dgm:prSet phldrT="[Текст]" custT="1"/>
      <dgm:spPr/>
      <dgm:t>
        <a:bodyPr/>
        <a:lstStyle/>
        <a:p>
          <a:r>
            <a:rPr lang="ru-RU" sz="1600" b="1" dirty="0" smtClean="0">
              <a:latin typeface="Times New Roman" panose="02020603050405020304" pitchFamily="18" charset="0"/>
              <a:cs typeface="Times New Roman" panose="02020603050405020304" pitchFamily="18" charset="0"/>
            </a:rPr>
            <a:t>      - </a:t>
          </a:r>
          <a:r>
            <a:rPr lang="ru-RU" sz="1600" b="1" dirty="0" err="1" smtClean="0">
              <a:latin typeface="Times New Roman" panose="02020603050405020304" pitchFamily="18" charset="0"/>
              <a:cs typeface="Times New Roman" panose="02020603050405020304" pitchFamily="18" charset="0"/>
            </a:rPr>
            <a:t>Компаниянинг</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молиявий</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фаолияти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устидан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назорат</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ўрнатади</a:t>
          </a:r>
          <a:r>
            <a:rPr lang="ru-RU" sz="1600" b="1" dirty="0" smtClean="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57B7285C-4164-48D0-BF24-CE0B01469840}" type="parTrans" cxnId="{D5F05816-E56D-4136-A36F-3C108FB79DFA}">
      <dgm:prSet/>
      <dgm:spPr/>
      <dgm:t>
        <a:bodyPr/>
        <a:lstStyle/>
        <a:p>
          <a:endParaRPr lang="ru-RU" sz="1600" dirty="0">
            <a:latin typeface="Arial Narrow" pitchFamily="34" charset="0"/>
          </a:endParaRPr>
        </a:p>
      </dgm:t>
    </dgm:pt>
    <dgm:pt modelId="{C2A2C1B4-ADE8-4439-86B0-0EB66C14A89D}" type="sibTrans" cxnId="{D5F05816-E56D-4136-A36F-3C108FB79DFA}">
      <dgm:prSet custT="1"/>
      <dgm:spPr/>
      <dgm:t>
        <a:bodyPr/>
        <a:lstStyle/>
        <a:p>
          <a:endParaRPr lang="ru-RU" sz="1600" dirty="0">
            <a:latin typeface="Arial Narrow" pitchFamily="34" charset="0"/>
          </a:endParaRPr>
        </a:p>
      </dgm:t>
    </dgm:pt>
    <dgm:pt modelId="{E4604137-4464-4F6E-8ADF-FFFC8EE57430}">
      <dgm:prSet phldrT="[Текст]" custT="1"/>
      <dgm:spPr/>
      <dgm:t>
        <a:bodyPr/>
        <a:lstStyle/>
        <a:p>
          <a:r>
            <a:rPr lang="ru-RU" sz="1600" b="1" dirty="0" smtClean="0">
              <a:latin typeface="Times New Roman" panose="02020603050405020304" pitchFamily="18" charset="0"/>
              <a:cs typeface="Times New Roman" panose="02020603050405020304" pitchFamily="18" charset="0"/>
            </a:rPr>
            <a:t> -  Компания </a:t>
          </a:r>
          <a:r>
            <a:rPr lang="ru-RU" sz="1600" b="1" dirty="0" err="1" smtClean="0">
              <a:latin typeface="Times New Roman" panose="02020603050405020304" pitchFamily="18" charset="0"/>
              <a:cs typeface="Times New Roman" panose="02020603050405020304" pitchFamily="18" charset="0"/>
            </a:rPr>
            <a:t>фаолиятининг</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умумнормаларга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мос</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ишлашини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таъминлайди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ва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бошқалар</a:t>
          </a:r>
          <a:r>
            <a:rPr lang="ru-RU" sz="1600" b="1" dirty="0" smtClean="0">
              <a:latin typeface="Times New Roman" panose="02020603050405020304" pitchFamily="18" charset="0"/>
              <a:cs typeface="Times New Roman" panose="02020603050405020304" pitchFamily="18" charset="0"/>
            </a:rPr>
            <a:t>. </a:t>
          </a:r>
          <a:endParaRPr lang="ru-RU" sz="1600" b="1" dirty="0">
            <a:latin typeface="Times New Roman" panose="02020603050405020304" pitchFamily="18" charset="0"/>
            <a:cs typeface="Times New Roman" panose="02020603050405020304" pitchFamily="18" charset="0"/>
          </a:endParaRPr>
        </a:p>
      </dgm:t>
    </dgm:pt>
    <dgm:pt modelId="{7DFA56AA-3E31-4A85-92A5-CF584E312435}" type="parTrans" cxnId="{CCE64471-DE3D-4EAB-AC00-5D4D81FE88E7}">
      <dgm:prSet/>
      <dgm:spPr/>
      <dgm:t>
        <a:bodyPr/>
        <a:lstStyle/>
        <a:p>
          <a:endParaRPr lang="ru-RU" sz="1600" dirty="0">
            <a:latin typeface="Arial Narrow" pitchFamily="34" charset="0"/>
          </a:endParaRPr>
        </a:p>
      </dgm:t>
    </dgm:pt>
    <dgm:pt modelId="{9328B847-A874-48B0-A2D5-2248999E2724}" type="sibTrans" cxnId="{CCE64471-DE3D-4EAB-AC00-5D4D81FE88E7}">
      <dgm:prSet/>
      <dgm:spPr/>
      <dgm:t>
        <a:bodyPr/>
        <a:lstStyle/>
        <a:p>
          <a:endParaRPr lang="ru-RU" sz="1600" dirty="0">
            <a:latin typeface="Arial Narrow" pitchFamily="34" charset="0"/>
          </a:endParaRPr>
        </a:p>
      </dgm:t>
    </dgm:pt>
    <dgm:pt modelId="{F112AA61-9C3A-4012-9510-D2F94948DE52}" type="pres">
      <dgm:prSet presAssocID="{057CD90F-8ECD-4DCF-889D-87F38BFF1CAE}" presName="outerComposite" presStyleCnt="0">
        <dgm:presLayoutVars>
          <dgm:chMax val="5"/>
          <dgm:dir/>
          <dgm:resizeHandles val="exact"/>
        </dgm:presLayoutVars>
      </dgm:prSet>
      <dgm:spPr/>
      <dgm:t>
        <a:bodyPr/>
        <a:lstStyle/>
        <a:p>
          <a:endParaRPr lang="ru-RU"/>
        </a:p>
      </dgm:t>
    </dgm:pt>
    <dgm:pt modelId="{9F36358B-5023-4ADB-8E31-F879D1C1597A}" type="pres">
      <dgm:prSet presAssocID="{057CD90F-8ECD-4DCF-889D-87F38BFF1CAE}" presName="dummyMaxCanvas" presStyleCnt="0">
        <dgm:presLayoutVars/>
      </dgm:prSet>
      <dgm:spPr/>
      <dgm:t>
        <a:bodyPr/>
        <a:lstStyle/>
        <a:p>
          <a:endParaRPr lang="ru-RU"/>
        </a:p>
      </dgm:t>
    </dgm:pt>
    <dgm:pt modelId="{2B16A20B-1842-4670-890F-41F92488B7C0}" type="pres">
      <dgm:prSet presAssocID="{057CD90F-8ECD-4DCF-889D-87F38BFF1CAE}" presName="FourNodes_1" presStyleLbl="node1" presStyleIdx="0" presStyleCnt="4" custLinFactNeighborX="-3361" custLinFactNeighborY="-51704">
        <dgm:presLayoutVars>
          <dgm:bulletEnabled val="1"/>
        </dgm:presLayoutVars>
      </dgm:prSet>
      <dgm:spPr/>
      <dgm:t>
        <a:bodyPr/>
        <a:lstStyle/>
        <a:p>
          <a:endParaRPr lang="ru-RU"/>
        </a:p>
      </dgm:t>
    </dgm:pt>
    <dgm:pt modelId="{7493E4A4-AE33-46FB-9260-356BC9380835}" type="pres">
      <dgm:prSet presAssocID="{057CD90F-8ECD-4DCF-889D-87F38BFF1CAE}" presName="FourNodes_2" presStyleLbl="node1" presStyleIdx="1" presStyleCnt="4">
        <dgm:presLayoutVars>
          <dgm:bulletEnabled val="1"/>
        </dgm:presLayoutVars>
      </dgm:prSet>
      <dgm:spPr/>
      <dgm:t>
        <a:bodyPr/>
        <a:lstStyle/>
        <a:p>
          <a:endParaRPr lang="ru-RU"/>
        </a:p>
      </dgm:t>
    </dgm:pt>
    <dgm:pt modelId="{B2744955-3CAA-4F01-974F-D045796286D2}" type="pres">
      <dgm:prSet presAssocID="{057CD90F-8ECD-4DCF-889D-87F38BFF1CAE}" presName="FourNodes_3" presStyleLbl="node1" presStyleIdx="2" presStyleCnt="4">
        <dgm:presLayoutVars>
          <dgm:bulletEnabled val="1"/>
        </dgm:presLayoutVars>
      </dgm:prSet>
      <dgm:spPr/>
      <dgm:t>
        <a:bodyPr/>
        <a:lstStyle/>
        <a:p>
          <a:endParaRPr lang="ru-RU"/>
        </a:p>
      </dgm:t>
    </dgm:pt>
    <dgm:pt modelId="{CCDA2F4A-D8E5-4305-AEF0-3A2503531277}" type="pres">
      <dgm:prSet presAssocID="{057CD90F-8ECD-4DCF-889D-87F38BFF1CAE}" presName="FourNodes_4" presStyleLbl="node1" presStyleIdx="3" presStyleCnt="4" custLinFactNeighborX="2730" custLinFactNeighborY="56554">
        <dgm:presLayoutVars>
          <dgm:bulletEnabled val="1"/>
        </dgm:presLayoutVars>
      </dgm:prSet>
      <dgm:spPr/>
      <dgm:t>
        <a:bodyPr/>
        <a:lstStyle/>
        <a:p>
          <a:endParaRPr lang="ru-RU"/>
        </a:p>
      </dgm:t>
    </dgm:pt>
    <dgm:pt modelId="{76AB100C-6E7D-4A06-9BE4-8396793D8404}" type="pres">
      <dgm:prSet presAssocID="{057CD90F-8ECD-4DCF-889D-87F38BFF1CAE}" presName="FourConn_1-2" presStyleLbl="fgAccFollowNode1" presStyleIdx="0" presStyleCnt="3">
        <dgm:presLayoutVars>
          <dgm:bulletEnabled val="1"/>
        </dgm:presLayoutVars>
      </dgm:prSet>
      <dgm:spPr/>
      <dgm:t>
        <a:bodyPr/>
        <a:lstStyle/>
        <a:p>
          <a:endParaRPr lang="ru-RU"/>
        </a:p>
      </dgm:t>
    </dgm:pt>
    <dgm:pt modelId="{5B42ACCE-B278-4F5C-BCF8-54E3C92275BA}" type="pres">
      <dgm:prSet presAssocID="{057CD90F-8ECD-4DCF-889D-87F38BFF1CAE}" presName="FourConn_2-3" presStyleLbl="fgAccFollowNode1" presStyleIdx="1" presStyleCnt="3">
        <dgm:presLayoutVars>
          <dgm:bulletEnabled val="1"/>
        </dgm:presLayoutVars>
      </dgm:prSet>
      <dgm:spPr/>
      <dgm:t>
        <a:bodyPr/>
        <a:lstStyle/>
        <a:p>
          <a:endParaRPr lang="ru-RU"/>
        </a:p>
      </dgm:t>
    </dgm:pt>
    <dgm:pt modelId="{774AB485-E9E9-4128-B70C-BA9D21B50B03}" type="pres">
      <dgm:prSet presAssocID="{057CD90F-8ECD-4DCF-889D-87F38BFF1CAE}" presName="FourConn_3-4" presStyleLbl="fgAccFollowNode1" presStyleIdx="2" presStyleCnt="3">
        <dgm:presLayoutVars>
          <dgm:bulletEnabled val="1"/>
        </dgm:presLayoutVars>
      </dgm:prSet>
      <dgm:spPr/>
      <dgm:t>
        <a:bodyPr/>
        <a:lstStyle/>
        <a:p>
          <a:endParaRPr lang="ru-RU"/>
        </a:p>
      </dgm:t>
    </dgm:pt>
    <dgm:pt modelId="{B7E8F49A-3C6F-4B8A-AAC1-9631CDD52FDD}" type="pres">
      <dgm:prSet presAssocID="{057CD90F-8ECD-4DCF-889D-87F38BFF1CAE}" presName="FourNodes_1_text" presStyleLbl="node1" presStyleIdx="3" presStyleCnt="4">
        <dgm:presLayoutVars>
          <dgm:bulletEnabled val="1"/>
        </dgm:presLayoutVars>
      </dgm:prSet>
      <dgm:spPr/>
      <dgm:t>
        <a:bodyPr/>
        <a:lstStyle/>
        <a:p>
          <a:endParaRPr lang="ru-RU"/>
        </a:p>
      </dgm:t>
    </dgm:pt>
    <dgm:pt modelId="{F16793F1-031C-460A-A2AC-C2633E109958}" type="pres">
      <dgm:prSet presAssocID="{057CD90F-8ECD-4DCF-889D-87F38BFF1CAE}" presName="FourNodes_2_text" presStyleLbl="node1" presStyleIdx="3" presStyleCnt="4">
        <dgm:presLayoutVars>
          <dgm:bulletEnabled val="1"/>
        </dgm:presLayoutVars>
      </dgm:prSet>
      <dgm:spPr/>
      <dgm:t>
        <a:bodyPr/>
        <a:lstStyle/>
        <a:p>
          <a:endParaRPr lang="ru-RU"/>
        </a:p>
      </dgm:t>
    </dgm:pt>
    <dgm:pt modelId="{240E32B3-708F-42C1-8F0E-5F3A1DEA3C0E}" type="pres">
      <dgm:prSet presAssocID="{057CD90F-8ECD-4DCF-889D-87F38BFF1CAE}" presName="FourNodes_3_text" presStyleLbl="node1" presStyleIdx="3" presStyleCnt="4">
        <dgm:presLayoutVars>
          <dgm:bulletEnabled val="1"/>
        </dgm:presLayoutVars>
      </dgm:prSet>
      <dgm:spPr/>
      <dgm:t>
        <a:bodyPr/>
        <a:lstStyle/>
        <a:p>
          <a:endParaRPr lang="ru-RU"/>
        </a:p>
      </dgm:t>
    </dgm:pt>
    <dgm:pt modelId="{8F94DD19-06DB-43FA-900B-5A5E4842FB92}" type="pres">
      <dgm:prSet presAssocID="{057CD90F-8ECD-4DCF-889D-87F38BFF1CAE}" presName="FourNodes_4_text" presStyleLbl="node1" presStyleIdx="3" presStyleCnt="4">
        <dgm:presLayoutVars>
          <dgm:bulletEnabled val="1"/>
        </dgm:presLayoutVars>
      </dgm:prSet>
      <dgm:spPr/>
      <dgm:t>
        <a:bodyPr/>
        <a:lstStyle/>
        <a:p>
          <a:endParaRPr lang="ru-RU"/>
        </a:p>
      </dgm:t>
    </dgm:pt>
  </dgm:ptLst>
  <dgm:cxnLst>
    <dgm:cxn modelId="{ED34EF66-E3B4-4528-84E2-F2F27BDDCDA6}" type="presOf" srcId="{21D5BB02-B2AE-4E0E-BC4F-CF04B22F6066}" destId="{5B42ACCE-B278-4F5C-BCF8-54E3C92275BA}" srcOrd="0" destOrd="0" presId="urn:microsoft.com/office/officeart/2005/8/layout/vProcess5"/>
    <dgm:cxn modelId="{9DD0F059-945C-471E-A75B-476351FA8E3C}" srcId="{057CD90F-8ECD-4DCF-889D-87F38BFF1CAE}" destId="{1B42EA47-120A-448A-BF8F-7F7B86CB8628}" srcOrd="1" destOrd="0" parTransId="{A2C7C955-ACBF-44DC-AB0B-5B726D978D2F}" sibTransId="{21D5BB02-B2AE-4E0E-BC4F-CF04B22F6066}"/>
    <dgm:cxn modelId="{04A55033-299C-44F6-B613-BC95B739094F}" type="presOf" srcId="{335A4D67-96B9-42A4-9186-BEB337C9FA35}" destId="{B2744955-3CAA-4F01-974F-D045796286D2}" srcOrd="0" destOrd="0" presId="urn:microsoft.com/office/officeart/2005/8/layout/vProcess5"/>
    <dgm:cxn modelId="{D5F05816-E56D-4136-A36F-3C108FB79DFA}" srcId="{057CD90F-8ECD-4DCF-889D-87F38BFF1CAE}" destId="{335A4D67-96B9-42A4-9186-BEB337C9FA35}" srcOrd="2" destOrd="0" parTransId="{57B7285C-4164-48D0-BF24-CE0B01469840}" sibTransId="{C2A2C1B4-ADE8-4439-86B0-0EB66C14A89D}"/>
    <dgm:cxn modelId="{605D1813-73CF-4370-9B03-AD688762449E}" type="presOf" srcId="{E4604137-4464-4F6E-8ADF-FFFC8EE57430}" destId="{8F94DD19-06DB-43FA-900B-5A5E4842FB92}" srcOrd="1" destOrd="0" presId="urn:microsoft.com/office/officeart/2005/8/layout/vProcess5"/>
    <dgm:cxn modelId="{6BD9F38A-CF01-450C-BB86-7EC867FEBB3B}" type="presOf" srcId="{D7BA795D-DC6F-448A-A6CB-32E59D1A0E9C}" destId="{B7E8F49A-3C6F-4B8A-AAC1-9631CDD52FDD}" srcOrd="1" destOrd="0" presId="urn:microsoft.com/office/officeart/2005/8/layout/vProcess5"/>
    <dgm:cxn modelId="{A4CD6514-5113-4471-8830-CE5F782C8371}" type="presOf" srcId="{1B42EA47-120A-448A-BF8F-7F7B86CB8628}" destId="{7493E4A4-AE33-46FB-9260-356BC9380835}" srcOrd="0" destOrd="0" presId="urn:microsoft.com/office/officeart/2005/8/layout/vProcess5"/>
    <dgm:cxn modelId="{B3926B2C-8869-422B-BD0C-88A006E7358B}" type="presOf" srcId="{5E59236A-E8ED-4C59-A1DB-35ECEC3EAD28}" destId="{76AB100C-6E7D-4A06-9BE4-8396793D8404}" srcOrd="0" destOrd="0" presId="urn:microsoft.com/office/officeart/2005/8/layout/vProcess5"/>
    <dgm:cxn modelId="{7DD8212E-2174-4E41-A44B-DF1875B0EFC7}" type="presOf" srcId="{C2A2C1B4-ADE8-4439-86B0-0EB66C14A89D}" destId="{774AB485-E9E9-4128-B70C-BA9D21B50B03}" srcOrd="0" destOrd="0" presId="urn:microsoft.com/office/officeart/2005/8/layout/vProcess5"/>
    <dgm:cxn modelId="{E1DC078B-E1C3-493A-921E-F84415DB9980}" type="presOf" srcId="{1B42EA47-120A-448A-BF8F-7F7B86CB8628}" destId="{F16793F1-031C-460A-A2AC-C2633E109958}" srcOrd="1" destOrd="0" presId="urn:microsoft.com/office/officeart/2005/8/layout/vProcess5"/>
    <dgm:cxn modelId="{B00EBC4A-1E64-4B65-B3C1-A1D3B3D22ED9}" type="presOf" srcId="{D7BA795D-DC6F-448A-A6CB-32E59D1A0E9C}" destId="{2B16A20B-1842-4670-890F-41F92488B7C0}" srcOrd="0" destOrd="0" presId="urn:microsoft.com/office/officeart/2005/8/layout/vProcess5"/>
    <dgm:cxn modelId="{C27BD3AE-B787-407D-8A3C-8C4029C6EA47}" type="presOf" srcId="{E4604137-4464-4F6E-8ADF-FFFC8EE57430}" destId="{CCDA2F4A-D8E5-4305-AEF0-3A2503531277}" srcOrd="0" destOrd="0" presId="urn:microsoft.com/office/officeart/2005/8/layout/vProcess5"/>
    <dgm:cxn modelId="{8AFCA9CC-E114-4528-AC9A-589198F77CC4}" type="presOf" srcId="{335A4D67-96B9-42A4-9186-BEB337C9FA35}" destId="{240E32B3-708F-42C1-8F0E-5F3A1DEA3C0E}" srcOrd="1" destOrd="0" presId="urn:microsoft.com/office/officeart/2005/8/layout/vProcess5"/>
    <dgm:cxn modelId="{CCE64471-DE3D-4EAB-AC00-5D4D81FE88E7}" srcId="{057CD90F-8ECD-4DCF-889D-87F38BFF1CAE}" destId="{E4604137-4464-4F6E-8ADF-FFFC8EE57430}" srcOrd="3" destOrd="0" parTransId="{7DFA56AA-3E31-4A85-92A5-CF584E312435}" sibTransId="{9328B847-A874-48B0-A2D5-2248999E2724}"/>
    <dgm:cxn modelId="{B9E7DB2C-4883-4E7F-90EF-D5BD2B604168}" srcId="{057CD90F-8ECD-4DCF-889D-87F38BFF1CAE}" destId="{D7BA795D-DC6F-448A-A6CB-32E59D1A0E9C}" srcOrd="0" destOrd="0" parTransId="{48F26B5C-80D3-4FF6-B47B-B79ED88D3D98}" sibTransId="{5E59236A-E8ED-4C59-A1DB-35ECEC3EAD28}"/>
    <dgm:cxn modelId="{5CD6F81E-AC9E-4F3D-B367-14BA9F90F053}" type="presOf" srcId="{057CD90F-8ECD-4DCF-889D-87F38BFF1CAE}" destId="{F112AA61-9C3A-4012-9510-D2F94948DE52}" srcOrd="0" destOrd="0" presId="urn:microsoft.com/office/officeart/2005/8/layout/vProcess5"/>
    <dgm:cxn modelId="{720AA510-CF42-42F6-A404-09E263DFFFF3}" type="presParOf" srcId="{F112AA61-9C3A-4012-9510-D2F94948DE52}" destId="{9F36358B-5023-4ADB-8E31-F879D1C1597A}" srcOrd="0" destOrd="0" presId="urn:microsoft.com/office/officeart/2005/8/layout/vProcess5"/>
    <dgm:cxn modelId="{A7795CF5-DE82-45A7-89F0-02CE4D4015B1}" type="presParOf" srcId="{F112AA61-9C3A-4012-9510-D2F94948DE52}" destId="{2B16A20B-1842-4670-890F-41F92488B7C0}" srcOrd="1" destOrd="0" presId="urn:microsoft.com/office/officeart/2005/8/layout/vProcess5"/>
    <dgm:cxn modelId="{950ABC61-A45B-46D7-955D-ACF3081F8CFF}" type="presParOf" srcId="{F112AA61-9C3A-4012-9510-D2F94948DE52}" destId="{7493E4A4-AE33-46FB-9260-356BC9380835}" srcOrd="2" destOrd="0" presId="urn:microsoft.com/office/officeart/2005/8/layout/vProcess5"/>
    <dgm:cxn modelId="{A7F058D8-1A87-4421-990B-8461048A322A}" type="presParOf" srcId="{F112AA61-9C3A-4012-9510-D2F94948DE52}" destId="{B2744955-3CAA-4F01-974F-D045796286D2}" srcOrd="3" destOrd="0" presId="urn:microsoft.com/office/officeart/2005/8/layout/vProcess5"/>
    <dgm:cxn modelId="{2E041113-D479-4D45-A8DA-325A254C13F7}" type="presParOf" srcId="{F112AA61-9C3A-4012-9510-D2F94948DE52}" destId="{CCDA2F4A-D8E5-4305-AEF0-3A2503531277}" srcOrd="4" destOrd="0" presId="urn:microsoft.com/office/officeart/2005/8/layout/vProcess5"/>
    <dgm:cxn modelId="{AD15C761-FFEF-4432-AF43-B964D0F33BE2}" type="presParOf" srcId="{F112AA61-9C3A-4012-9510-D2F94948DE52}" destId="{76AB100C-6E7D-4A06-9BE4-8396793D8404}" srcOrd="5" destOrd="0" presId="urn:microsoft.com/office/officeart/2005/8/layout/vProcess5"/>
    <dgm:cxn modelId="{56B39AB3-573A-4DB6-9979-20E88103A6DB}" type="presParOf" srcId="{F112AA61-9C3A-4012-9510-D2F94948DE52}" destId="{5B42ACCE-B278-4F5C-BCF8-54E3C92275BA}" srcOrd="6" destOrd="0" presId="urn:microsoft.com/office/officeart/2005/8/layout/vProcess5"/>
    <dgm:cxn modelId="{84FC2757-68DA-45B4-A854-74F9F72AF238}" type="presParOf" srcId="{F112AA61-9C3A-4012-9510-D2F94948DE52}" destId="{774AB485-E9E9-4128-B70C-BA9D21B50B03}" srcOrd="7" destOrd="0" presId="urn:microsoft.com/office/officeart/2005/8/layout/vProcess5"/>
    <dgm:cxn modelId="{ABF318F7-68E4-4C56-8412-94AF9FD0A989}" type="presParOf" srcId="{F112AA61-9C3A-4012-9510-D2F94948DE52}" destId="{B7E8F49A-3C6F-4B8A-AAC1-9631CDD52FDD}" srcOrd="8" destOrd="0" presId="urn:microsoft.com/office/officeart/2005/8/layout/vProcess5"/>
    <dgm:cxn modelId="{6F6F7663-6C5D-4F1A-8828-246B2542574D}" type="presParOf" srcId="{F112AA61-9C3A-4012-9510-D2F94948DE52}" destId="{F16793F1-031C-460A-A2AC-C2633E109958}" srcOrd="9" destOrd="0" presId="urn:microsoft.com/office/officeart/2005/8/layout/vProcess5"/>
    <dgm:cxn modelId="{B5BFDDBF-8AC8-44F1-ACD7-E36FD01E94BE}" type="presParOf" srcId="{F112AA61-9C3A-4012-9510-D2F94948DE52}" destId="{240E32B3-708F-42C1-8F0E-5F3A1DEA3C0E}" srcOrd="10" destOrd="0" presId="urn:microsoft.com/office/officeart/2005/8/layout/vProcess5"/>
    <dgm:cxn modelId="{05533D27-11D7-4F81-8A50-38BD528F8D11}" type="presParOf" srcId="{F112AA61-9C3A-4012-9510-D2F94948DE52}" destId="{8F94DD19-06DB-43FA-900B-5A5E4842FB92}" srcOrd="11" destOrd="0" presId="urn:microsoft.com/office/officeart/2005/8/layout/vProcess5"/>
  </dgm:cxnLst>
  <dgm:bg>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71A4BE-F94F-469D-AE02-E8AA34C94C4B}" type="doc">
      <dgm:prSet loTypeId="urn:microsoft.com/office/officeart/2005/8/layout/arrow6" loCatId="process" qsTypeId="urn:microsoft.com/office/officeart/2005/8/quickstyle/simple1" qsCatId="simple" csTypeId="urn:microsoft.com/office/officeart/2005/8/colors/accent1_1" csCatId="accent1" phldr="1"/>
      <dgm:spPr/>
      <dgm:t>
        <a:bodyPr/>
        <a:lstStyle/>
        <a:p>
          <a:endParaRPr lang="ru-RU"/>
        </a:p>
      </dgm:t>
    </dgm:pt>
    <dgm:pt modelId="{550FBE35-B556-495B-872D-E4BFD6A2AF58}">
      <dgm:prSet custT="1"/>
      <dgm:spPr/>
      <dgm:t>
        <a:bodyPr/>
        <a:lstStyle/>
        <a:p>
          <a:pPr rtl="0"/>
          <a:r>
            <a:rPr lang="ru-RU" sz="1400" b="1" dirty="0" smtClean="0">
              <a:latin typeface="Times New Roman" panose="02020603050405020304" pitchFamily="18" charset="0"/>
              <a:cs typeface="Times New Roman" panose="02020603050405020304" pitchFamily="18" charset="0"/>
            </a:rPr>
            <a:t>Инсайдер – </a:t>
          </a:r>
          <a:r>
            <a:rPr lang="ru-RU" sz="1400" b="1" dirty="0" err="1" smtClean="0">
              <a:latin typeface="Times New Roman" panose="02020603050405020304" pitchFamily="18" charset="0"/>
              <a:cs typeface="Times New Roman" panose="02020603050405020304" pitchFamily="18" charset="0"/>
            </a:rPr>
            <a:t>бу</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компанияда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ишловчи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ходимлар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ёки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менежерлар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ҳамда</a:t>
          </a:r>
          <a:r>
            <a:rPr lang="ru-RU" sz="1400" b="1" dirty="0" smtClean="0">
              <a:latin typeface="Times New Roman" panose="02020603050405020304" pitchFamily="18" charset="0"/>
              <a:cs typeface="Times New Roman" panose="02020603050405020304" pitchFamily="18" charset="0"/>
            </a:rPr>
            <a:t> компания </a:t>
          </a:r>
          <a:r>
            <a:rPr lang="ru-RU" sz="1400" b="1" dirty="0" err="1" smtClean="0">
              <a:latin typeface="Times New Roman" panose="02020603050405020304" pitchFamily="18" charset="0"/>
              <a:cs typeface="Times New Roman" panose="02020603050405020304" pitchFamily="18" charset="0"/>
            </a:rPr>
            <a:t>фаолияти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билан</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боғли</a:t>
          </a:r>
          <a:r>
            <a:rPr lang="uz-Cyrl-UZ" sz="1400" b="1" dirty="0" smtClean="0">
              <a:latin typeface="Times New Roman" panose="02020603050405020304" pitchFamily="18" charset="0"/>
              <a:cs typeface="Times New Roman" panose="02020603050405020304" pitchFamily="18" charset="0"/>
            </a:rPr>
            <a:t>қ</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бўлган</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шахслар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киради</a:t>
          </a:r>
          <a:r>
            <a:rPr lang="ru-RU" sz="1400" b="1" dirty="0" smtClean="0">
              <a:latin typeface="Times New Roman" panose="02020603050405020304" pitchFamily="18" charset="0"/>
              <a:cs typeface="Times New Roman" panose="02020603050405020304" pitchFamily="18" charset="0"/>
            </a:rPr>
            <a:t>. </a:t>
          </a:r>
          <a:endParaRPr lang="ru-RU" sz="1400" b="1" dirty="0">
            <a:latin typeface="Times New Roman" panose="02020603050405020304" pitchFamily="18" charset="0"/>
            <a:cs typeface="Times New Roman" panose="02020603050405020304" pitchFamily="18" charset="0"/>
          </a:endParaRPr>
        </a:p>
      </dgm:t>
    </dgm:pt>
    <dgm:pt modelId="{E2FD818D-0A4D-46AB-B5E5-41E4E0A6EA51}" type="parTrans" cxnId="{9AAA4BA3-4FDB-4778-8554-5C850528E480}">
      <dgm:prSet/>
      <dgm:spPr/>
      <dgm:t>
        <a:bodyPr/>
        <a:lstStyle/>
        <a:p>
          <a:endParaRPr lang="ru-RU" sz="1400">
            <a:latin typeface="Arial Narrow" pitchFamily="34" charset="0"/>
          </a:endParaRPr>
        </a:p>
      </dgm:t>
    </dgm:pt>
    <dgm:pt modelId="{09ABEBB4-5A76-4493-986B-DD114EE81FB3}" type="sibTrans" cxnId="{9AAA4BA3-4FDB-4778-8554-5C850528E480}">
      <dgm:prSet/>
      <dgm:spPr/>
      <dgm:t>
        <a:bodyPr/>
        <a:lstStyle/>
        <a:p>
          <a:endParaRPr lang="ru-RU" sz="1400">
            <a:latin typeface="Arial Narrow" pitchFamily="34" charset="0"/>
          </a:endParaRPr>
        </a:p>
      </dgm:t>
    </dgm:pt>
    <dgm:pt modelId="{964E06F9-32AE-4A39-BE95-DC01F9AA6F1B}">
      <dgm:prSet custT="1"/>
      <dgm:spPr/>
      <dgm:t>
        <a:bodyPr/>
        <a:lstStyle/>
        <a:p>
          <a:pPr rtl="0"/>
          <a:r>
            <a:rPr lang="ru-RU" sz="1400" b="1" dirty="0" smtClean="0">
              <a:latin typeface="Times New Roman" panose="02020603050405020304" pitchFamily="18" charset="0"/>
              <a:cs typeface="Times New Roman" panose="02020603050405020304" pitchFamily="18" charset="0"/>
            </a:rPr>
            <a:t>Аутсайдер – </a:t>
          </a:r>
          <a:r>
            <a:rPr lang="ru-RU" sz="1400" b="1" dirty="0" err="1" smtClean="0">
              <a:latin typeface="Times New Roman" panose="02020603050405020304" pitchFamily="18" charset="0"/>
              <a:cs typeface="Times New Roman" panose="02020603050405020304" pitchFamily="18" charset="0"/>
            </a:rPr>
            <a:t>бу</a:t>
          </a:r>
          <a:r>
            <a:rPr lang="ru-RU" sz="1400" b="1" dirty="0" smtClean="0">
              <a:latin typeface="Times New Roman" panose="02020603050405020304" pitchFamily="18" charset="0"/>
              <a:cs typeface="Times New Roman" panose="02020603050405020304" pitchFamily="18" charset="0"/>
            </a:rPr>
            <a:t> компания </a:t>
          </a:r>
          <a:r>
            <a:rPr lang="ru-RU" sz="1400" b="1" dirty="0" err="1" smtClean="0">
              <a:latin typeface="Times New Roman" panose="02020603050405020304" pitchFamily="18" charset="0"/>
              <a:cs typeface="Times New Roman" panose="02020603050405020304" pitchFamily="18" charset="0"/>
            </a:rPr>
            <a:t>фаолияти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ёки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уни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бошқариш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жараёнлари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билан</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боғлиқ</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бўлмаган</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шахслардир</a:t>
          </a:r>
          <a:r>
            <a:rPr lang="ru-RU" sz="1400" b="1" dirty="0" smtClean="0">
              <a:latin typeface="Times New Roman" panose="02020603050405020304" pitchFamily="18" charset="0"/>
              <a:cs typeface="Times New Roman" panose="02020603050405020304" pitchFamily="18" charset="0"/>
            </a:rPr>
            <a:t>.</a:t>
          </a:r>
          <a:endParaRPr lang="ru-RU" sz="1400" b="1" dirty="0">
            <a:latin typeface="Times New Roman" panose="02020603050405020304" pitchFamily="18" charset="0"/>
            <a:cs typeface="Times New Roman" panose="02020603050405020304" pitchFamily="18" charset="0"/>
          </a:endParaRPr>
        </a:p>
      </dgm:t>
    </dgm:pt>
    <dgm:pt modelId="{1178756A-728A-4203-AE01-CD103D697596}" type="parTrans" cxnId="{5CA60FD0-8522-4AC4-9446-12E0CFDB9ADC}">
      <dgm:prSet/>
      <dgm:spPr/>
      <dgm:t>
        <a:bodyPr/>
        <a:lstStyle/>
        <a:p>
          <a:endParaRPr lang="ru-RU" sz="1400">
            <a:latin typeface="Arial Narrow" pitchFamily="34" charset="0"/>
          </a:endParaRPr>
        </a:p>
      </dgm:t>
    </dgm:pt>
    <dgm:pt modelId="{89B05755-16E5-4155-B5C0-475F6F1AE6AA}" type="sibTrans" cxnId="{5CA60FD0-8522-4AC4-9446-12E0CFDB9ADC}">
      <dgm:prSet/>
      <dgm:spPr/>
      <dgm:t>
        <a:bodyPr/>
        <a:lstStyle/>
        <a:p>
          <a:endParaRPr lang="ru-RU" sz="1400">
            <a:latin typeface="Arial Narrow" pitchFamily="34" charset="0"/>
          </a:endParaRPr>
        </a:p>
      </dgm:t>
    </dgm:pt>
    <dgm:pt modelId="{8E13B4E9-3C3C-411F-B4E7-1D77550E4AEE}" type="pres">
      <dgm:prSet presAssocID="{6E71A4BE-F94F-469D-AE02-E8AA34C94C4B}" presName="compositeShape" presStyleCnt="0">
        <dgm:presLayoutVars>
          <dgm:chMax val="2"/>
          <dgm:dir/>
          <dgm:resizeHandles val="exact"/>
        </dgm:presLayoutVars>
      </dgm:prSet>
      <dgm:spPr/>
      <dgm:t>
        <a:bodyPr/>
        <a:lstStyle/>
        <a:p>
          <a:endParaRPr lang="ru-RU"/>
        </a:p>
      </dgm:t>
    </dgm:pt>
    <dgm:pt modelId="{C6532BA2-15CA-49D5-8E5C-4907603816CB}" type="pres">
      <dgm:prSet presAssocID="{6E71A4BE-F94F-469D-AE02-E8AA34C94C4B}" presName="ribbon" presStyleLbl="node1" presStyleIdx="0" presStyleCnt="1" custScaleX="247584"/>
      <dgm:spPr/>
    </dgm:pt>
    <dgm:pt modelId="{C5302A06-0E36-44F7-A83F-E05D0DCC76D4}" type="pres">
      <dgm:prSet presAssocID="{6E71A4BE-F94F-469D-AE02-E8AA34C94C4B}" presName="leftArrowText" presStyleLbl="node1" presStyleIdx="0" presStyleCnt="1" custScaleX="360247" custLinFactX="-14972" custLinFactNeighborX="-100000" custLinFactNeighborY="724">
        <dgm:presLayoutVars>
          <dgm:chMax val="0"/>
          <dgm:bulletEnabled val="1"/>
        </dgm:presLayoutVars>
      </dgm:prSet>
      <dgm:spPr/>
      <dgm:t>
        <a:bodyPr/>
        <a:lstStyle/>
        <a:p>
          <a:endParaRPr lang="ru-RU"/>
        </a:p>
      </dgm:t>
    </dgm:pt>
    <dgm:pt modelId="{D0785468-1CB0-406D-A496-68629DF07C09}" type="pres">
      <dgm:prSet presAssocID="{6E71A4BE-F94F-469D-AE02-E8AA34C94C4B}" presName="rightArrowText" presStyleLbl="node1" presStyleIdx="0" presStyleCnt="1" custScaleX="241832" custLinFactNeighborX="95333">
        <dgm:presLayoutVars>
          <dgm:chMax val="0"/>
          <dgm:bulletEnabled val="1"/>
        </dgm:presLayoutVars>
      </dgm:prSet>
      <dgm:spPr/>
      <dgm:t>
        <a:bodyPr/>
        <a:lstStyle/>
        <a:p>
          <a:endParaRPr lang="ru-RU"/>
        </a:p>
      </dgm:t>
    </dgm:pt>
  </dgm:ptLst>
  <dgm:cxnLst>
    <dgm:cxn modelId="{E287F2A1-D9DC-4434-AB8A-0A2470BFD203}" type="presOf" srcId="{964E06F9-32AE-4A39-BE95-DC01F9AA6F1B}" destId="{D0785468-1CB0-406D-A496-68629DF07C09}" srcOrd="0" destOrd="0" presId="urn:microsoft.com/office/officeart/2005/8/layout/arrow6"/>
    <dgm:cxn modelId="{9AAA4BA3-4FDB-4778-8554-5C850528E480}" srcId="{6E71A4BE-F94F-469D-AE02-E8AA34C94C4B}" destId="{550FBE35-B556-495B-872D-E4BFD6A2AF58}" srcOrd="0" destOrd="0" parTransId="{E2FD818D-0A4D-46AB-B5E5-41E4E0A6EA51}" sibTransId="{09ABEBB4-5A76-4493-986B-DD114EE81FB3}"/>
    <dgm:cxn modelId="{B6EC7BA9-4275-4DA9-8A70-D4AD0F9D3D7D}" type="presOf" srcId="{6E71A4BE-F94F-469D-AE02-E8AA34C94C4B}" destId="{8E13B4E9-3C3C-411F-B4E7-1D77550E4AEE}" srcOrd="0" destOrd="0" presId="urn:microsoft.com/office/officeart/2005/8/layout/arrow6"/>
    <dgm:cxn modelId="{5CA60FD0-8522-4AC4-9446-12E0CFDB9ADC}" srcId="{6E71A4BE-F94F-469D-AE02-E8AA34C94C4B}" destId="{964E06F9-32AE-4A39-BE95-DC01F9AA6F1B}" srcOrd="1" destOrd="0" parTransId="{1178756A-728A-4203-AE01-CD103D697596}" sibTransId="{89B05755-16E5-4155-B5C0-475F6F1AE6AA}"/>
    <dgm:cxn modelId="{A600D725-F2A2-40BD-AD54-4A9CC3224D3B}" type="presOf" srcId="{550FBE35-B556-495B-872D-E4BFD6A2AF58}" destId="{C5302A06-0E36-44F7-A83F-E05D0DCC76D4}" srcOrd="0" destOrd="0" presId="urn:microsoft.com/office/officeart/2005/8/layout/arrow6"/>
    <dgm:cxn modelId="{4F994BD6-7F86-4AAE-8A39-93058BE8712D}" type="presParOf" srcId="{8E13B4E9-3C3C-411F-B4E7-1D77550E4AEE}" destId="{C6532BA2-15CA-49D5-8E5C-4907603816CB}" srcOrd="0" destOrd="0" presId="urn:microsoft.com/office/officeart/2005/8/layout/arrow6"/>
    <dgm:cxn modelId="{BF4C45D5-8338-403E-B155-998144E2B05A}" type="presParOf" srcId="{8E13B4E9-3C3C-411F-B4E7-1D77550E4AEE}" destId="{C5302A06-0E36-44F7-A83F-E05D0DCC76D4}" srcOrd="1" destOrd="0" presId="urn:microsoft.com/office/officeart/2005/8/layout/arrow6"/>
    <dgm:cxn modelId="{30BEBB43-C40B-4669-BBE7-997F2EB452F7}" type="presParOf" srcId="{8E13B4E9-3C3C-411F-B4E7-1D77550E4AEE}" destId="{D0785468-1CB0-406D-A496-68629DF07C09}"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6A447B1-DC78-4F13-899A-00134747E294}" type="doc">
      <dgm:prSet loTypeId="urn:microsoft.com/office/officeart/2005/8/layout/process1" loCatId="process" qsTypeId="urn:microsoft.com/office/officeart/2005/8/quickstyle/simple1" qsCatId="simple" csTypeId="urn:microsoft.com/office/officeart/2005/8/colors/accent3_1" csCatId="accent3" phldr="1"/>
      <dgm:spPr/>
      <dgm:t>
        <a:bodyPr/>
        <a:lstStyle/>
        <a:p>
          <a:endParaRPr lang="ru-RU"/>
        </a:p>
      </dgm:t>
    </dgm:pt>
    <dgm:pt modelId="{9FA0F440-5CE8-4A15-86B7-D65DCC844AC3}">
      <dgm:prSet custT="1"/>
      <dgm:spPr/>
      <dgm:t>
        <a:bodyPr/>
        <a:lstStyle/>
        <a:p>
          <a:pPr rtl="0"/>
          <a:r>
            <a:rPr lang="ru-RU" sz="1600" b="1" dirty="0" err="1" smtClean="0">
              <a:latin typeface="Times New Roman" panose="02020603050405020304" pitchFamily="18" charset="0"/>
              <a:cs typeface="Times New Roman" panose="02020603050405020304" pitchFamily="18" charset="0"/>
            </a:rPr>
            <a:t>Акциядорларнинг</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вакили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сифатида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фаолият</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юритади</a:t>
          </a:r>
          <a:r>
            <a:rPr lang="ru-RU" sz="1600" b="1" dirty="0" smtClean="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dgm:t>
    </dgm:pt>
    <dgm:pt modelId="{DA152542-30B2-48D8-996E-C61F5A01B880}" type="parTrans" cxnId="{852D1D66-7965-4C0A-A197-E29D6E5C0608}">
      <dgm:prSet/>
      <dgm:spPr/>
      <dgm:t>
        <a:bodyPr/>
        <a:lstStyle/>
        <a:p>
          <a:endParaRPr lang="ru-RU" sz="1600">
            <a:latin typeface="Arial Narrow" pitchFamily="34" charset="0"/>
          </a:endParaRPr>
        </a:p>
      </dgm:t>
    </dgm:pt>
    <dgm:pt modelId="{25C8FC37-306A-42EA-89E8-A05635433DC7}" type="sibTrans" cxnId="{852D1D66-7965-4C0A-A197-E29D6E5C0608}">
      <dgm:prSet custT="1"/>
      <dgm:spPr>
        <a:solidFill>
          <a:schemeClr val="bg2">
            <a:lumMod val="50000"/>
          </a:schemeClr>
        </a:solidFill>
      </dgm:spPr>
      <dgm:t>
        <a:bodyPr/>
        <a:lstStyle/>
        <a:p>
          <a:endParaRPr lang="ru-RU" sz="1600">
            <a:latin typeface="Arial Narrow" pitchFamily="34" charset="0"/>
          </a:endParaRPr>
        </a:p>
      </dgm:t>
    </dgm:pt>
    <dgm:pt modelId="{1805D65D-4F9E-4E42-8E35-5AF23AE029CC}">
      <dgm:prSet custT="1"/>
      <dgm:spPr/>
      <dgm:t>
        <a:bodyPr/>
        <a:lstStyle/>
        <a:p>
          <a:pPr rtl="0"/>
          <a:r>
            <a:rPr lang="ru-RU" sz="1600" b="1" dirty="0" err="1" smtClean="0">
              <a:latin typeface="Times New Roman" panose="02020603050405020304" pitchFamily="18" charset="0"/>
              <a:cs typeface="Times New Roman" panose="02020603050405020304" pitchFamily="18" charset="0"/>
            </a:rPr>
            <a:t>Компаниянинг</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фаолияти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бўйича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жавобгар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хисобланади</a:t>
          </a:r>
          <a:r>
            <a:rPr lang="ru-RU" sz="1600" b="1" dirty="0" smtClean="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dgm:t>
    </dgm:pt>
    <dgm:pt modelId="{BC96437F-4231-4416-8CD3-A4F43DD1940B}" type="parTrans" cxnId="{9D369F14-B17A-4300-BED4-7CC28EB3ADBA}">
      <dgm:prSet/>
      <dgm:spPr/>
      <dgm:t>
        <a:bodyPr/>
        <a:lstStyle/>
        <a:p>
          <a:endParaRPr lang="ru-RU" sz="1600">
            <a:latin typeface="Arial Narrow" pitchFamily="34" charset="0"/>
          </a:endParaRPr>
        </a:p>
      </dgm:t>
    </dgm:pt>
    <dgm:pt modelId="{F483775F-1F2F-4B5A-BF2E-30790F85A237}" type="sibTrans" cxnId="{9D369F14-B17A-4300-BED4-7CC28EB3ADBA}">
      <dgm:prSet custT="1"/>
      <dgm:spPr>
        <a:solidFill>
          <a:schemeClr val="bg2">
            <a:lumMod val="50000"/>
          </a:schemeClr>
        </a:solidFill>
      </dgm:spPr>
      <dgm:t>
        <a:bodyPr/>
        <a:lstStyle/>
        <a:p>
          <a:endParaRPr lang="ru-RU" sz="1600">
            <a:latin typeface="Arial Narrow" pitchFamily="34" charset="0"/>
          </a:endParaRPr>
        </a:p>
      </dgm:t>
    </dgm:pt>
    <dgm:pt modelId="{D31BA0D7-BBF0-4F8A-9FB8-6BC672B1AEB8}">
      <dgm:prSet custT="1"/>
      <dgm:spPr/>
      <dgm:t>
        <a:bodyPr/>
        <a:lstStyle/>
        <a:p>
          <a:pPr rtl="0"/>
          <a:r>
            <a:rPr lang="ru-RU" sz="1600" b="1" dirty="0" smtClean="0">
              <a:latin typeface="Times New Roman" panose="02020603050405020304" pitchFamily="18" charset="0"/>
              <a:cs typeface="Times New Roman" panose="02020603050405020304" pitchFamily="18" charset="0"/>
            </a:rPr>
            <a:t>Улар </a:t>
          </a:r>
          <a:r>
            <a:rPr lang="ru-RU" sz="1600" b="1" dirty="0" err="1" smtClean="0">
              <a:latin typeface="Times New Roman" panose="02020603050405020304" pitchFamily="18" charset="0"/>
              <a:cs typeface="Times New Roman" panose="02020603050405020304" pitchFamily="18" charset="0"/>
            </a:rPr>
            <a:t>компаниянинг</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банкротлик</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ҳолатига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тушишга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сабабчи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ёки</a:t>
          </a:r>
          <a:r>
            <a:rPr lang="ru-RU" sz="1600" b="1" dirty="0" smtClean="0">
              <a:latin typeface="Times New Roman" panose="02020603050405020304" pitchFamily="18" charset="0"/>
              <a:cs typeface="Times New Roman" panose="02020603050405020304" pitchFamily="18" charset="0"/>
            </a:rPr>
            <a:t> компания </a:t>
          </a:r>
          <a:r>
            <a:rPr lang="ru-RU" sz="1600" b="1" dirty="0" err="1" smtClean="0">
              <a:latin typeface="Times New Roman" panose="02020603050405020304" pitchFamily="18" charset="0"/>
              <a:cs typeface="Times New Roman" panose="02020603050405020304" pitchFamily="18" charset="0"/>
            </a:rPr>
            <a:t>фаолиятидан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ўз</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мақсадида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ва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манфаатлари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йўлида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фойдаланиб</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компанияга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зарар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етказадиган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бўлса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администаратив</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иш</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очилиши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мумкин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бўлади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ва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бунга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жавобгардир</a:t>
          </a:r>
          <a:r>
            <a:rPr lang="ru-RU" sz="1600" b="1" dirty="0" smtClean="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12F355F4-E901-43AA-A90B-284E21E102A9}" type="parTrans" cxnId="{C8149239-8599-47C9-A9AE-540AC7AE900A}">
      <dgm:prSet/>
      <dgm:spPr/>
      <dgm:t>
        <a:bodyPr/>
        <a:lstStyle/>
        <a:p>
          <a:endParaRPr lang="ru-RU" sz="1600">
            <a:latin typeface="Arial Narrow" pitchFamily="34" charset="0"/>
          </a:endParaRPr>
        </a:p>
      </dgm:t>
    </dgm:pt>
    <dgm:pt modelId="{BA0EB9BD-ED06-4DDB-AB0F-0BE4FD43898E}" type="sibTrans" cxnId="{C8149239-8599-47C9-A9AE-540AC7AE900A}">
      <dgm:prSet/>
      <dgm:spPr/>
      <dgm:t>
        <a:bodyPr/>
        <a:lstStyle/>
        <a:p>
          <a:endParaRPr lang="ru-RU" sz="1600">
            <a:latin typeface="Arial Narrow" pitchFamily="34" charset="0"/>
          </a:endParaRPr>
        </a:p>
      </dgm:t>
    </dgm:pt>
    <dgm:pt modelId="{8BC9F6BA-B73B-47BF-88A1-660702CBE3BD}" type="pres">
      <dgm:prSet presAssocID="{E6A447B1-DC78-4F13-899A-00134747E294}" presName="Name0" presStyleCnt="0">
        <dgm:presLayoutVars>
          <dgm:dir/>
          <dgm:resizeHandles val="exact"/>
        </dgm:presLayoutVars>
      </dgm:prSet>
      <dgm:spPr/>
      <dgm:t>
        <a:bodyPr/>
        <a:lstStyle/>
        <a:p>
          <a:endParaRPr lang="ru-RU"/>
        </a:p>
      </dgm:t>
    </dgm:pt>
    <dgm:pt modelId="{487E2474-31DD-448A-B4ED-8DA0DA5E064E}" type="pres">
      <dgm:prSet presAssocID="{9FA0F440-5CE8-4A15-86B7-D65DCC844AC3}" presName="node" presStyleLbl="node1" presStyleIdx="0" presStyleCnt="3" custScaleY="126879">
        <dgm:presLayoutVars>
          <dgm:bulletEnabled val="1"/>
        </dgm:presLayoutVars>
      </dgm:prSet>
      <dgm:spPr/>
      <dgm:t>
        <a:bodyPr/>
        <a:lstStyle/>
        <a:p>
          <a:endParaRPr lang="ru-RU"/>
        </a:p>
      </dgm:t>
    </dgm:pt>
    <dgm:pt modelId="{4FF59889-1958-4F4B-B88B-6DC194ABA85E}" type="pres">
      <dgm:prSet presAssocID="{25C8FC37-306A-42EA-89E8-A05635433DC7}" presName="sibTrans" presStyleLbl="sibTrans2D1" presStyleIdx="0" presStyleCnt="2"/>
      <dgm:spPr/>
      <dgm:t>
        <a:bodyPr/>
        <a:lstStyle/>
        <a:p>
          <a:endParaRPr lang="ru-RU"/>
        </a:p>
      </dgm:t>
    </dgm:pt>
    <dgm:pt modelId="{E2247AC9-8562-441A-B64B-EB4670C6E2A9}" type="pres">
      <dgm:prSet presAssocID="{25C8FC37-306A-42EA-89E8-A05635433DC7}" presName="connectorText" presStyleLbl="sibTrans2D1" presStyleIdx="0" presStyleCnt="2"/>
      <dgm:spPr/>
      <dgm:t>
        <a:bodyPr/>
        <a:lstStyle/>
        <a:p>
          <a:endParaRPr lang="ru-RU"/>
        </a:p>
      </dgm:t>
    </dgm:pt>
    <dgm:pt modelId="{18051016-5CB8-4750-B512-78C16B041487}" type="pres">
      <dgm:prSet presAssocID="{1805D65D-4F9E-4E42-8E35-5AF23AE029CC}" presName="node" presStyleLbl="node1" presStyleIdx="1" presStyleCnt="3" custScaleY="130403">
        <dgm:presLayoutVars>
          <dgm:bulletEnabled val="1"/>
        </dgm:presLayoutVars>
      </dgm:prSet>
      <dgm:spPr/>
      <dgm:t>
        <a:bodyPr/>
        <a:lstStyle/>
        <a:p>
          <a:endParaRPr lang="ru-RU"/>
        </a:p>
      </dgm:t>
    </dgm:pt>
    <dgm:pt modelId="{3610A90C-C21F-4A37-830B-EC367A011CBE}" type="pres">
      <dgm:prSet presAssocID="{F483775F-1F2F-4B5A-BF2E-30790F85A237}" presName="sibTrans" presStyleLbl="sibTrans2D1" presStyleIdx="1" presStyleCnt="2"/>
      <dgm:spPr/>
      <dgm:t>
        <a:bodyPr/>
        <a:lstStyle/>
        <a:p>
          <a:endParaRPr lang="ru-RU"/>
        </a:p>
      </dgm:t>
    </dgm:pt>
    <dgm:pt modelId="{768A7527-4F91-40EF-886B-CC905D030EC9}" type="pres">
      <dgm:prSet presAssocID="{F483775F-1F2F-4B5A-BF2E-30790F85A237}" presName="connectorText" presStyleLbl="sibTrans2D1" presStyleIdx="1" presStyleCnt="2"/>
      <dgm:spPr/>
      <dgm:t>
        <a:bodyPr/>
        <a:lstStyle/>
        <a:p>
          <a:endParaRPr lang="ru-RU"/>
        </a:p>
      </dgm:t>
    </dgm:pt>
    <dgm:pt modelId="{04C512DE-2A7F-4F26-A2CC-7E8496EA650C}" type="pres">
      <dgm:prSet presAssocID="{D31BA0D7-BBF0-4F8A-9FB8-6BC672B1AEB8}" presName="node" presStyleLbl="node1" presStyleIdx="2" presStyleCnt="3" custScaleY="135690">
        <dgm:presLayoutVars>
          <dgm:bulletEnabled val="1"/>
        </dgm:presLayoutVars>
      </dgm:prSet>
      <dgm:spPr/>
      <dgm:t>
        <a:bodyPr/>
        <a:lstStyle/>
        <a:p>
          <a:endParaRPr lang="ru-RU"/>
        </a:p>
      </dgm:t>
    </dgm:pt>
  </dgm:ptLst>
  <dgm:cxnLst>
    <dgm:cxn modelId="{C8149239-8599-47C9-A9AE-540AC7AE900A}" srcId="{E6A447B1-DC78-4F13-899A-00134747E294}" destId="{D31BA0D7-BBF0-4F8A-9FB8-6BC672B1AEB8}" srcOrd="2" destOrd="0" parTransId="{12F355F4-E901-43AA-A90B-284E21E102A9}" sibTransId="{BA0EB9BD-ED06-4DDB-AB0F-0BE4FD43898E}"/>
    <dgm:cxn modelId="{6E6D3D91-42B3-4853-9356-4FDD3FA7A239}" type="presOf" srcId="{1805D65D-4F9E-4E42-8E35-5AF23AE029CC}" destId="{18051016-5CB8-4750-B512-78C16B041487}" srcOrd="0" destOrd="0" presId="urn:microsoft.com/office/officeart/2005/8/layout/process1"/>
    <dgm:cxn modelId="{7C272FA6-410C-4A52-B66F-3211E9BE8403}" type="presOf" srcId="{D31BA0D7-BBF0-4F8A-9FB8-6BC672B1AEB8}" destId="{04C512DE-2A7F-4F26-A2CC-7E8496EA650C}" srcOrd="0" destOrd="0" presId="urn:microsoft.com/office/officeart/2005/8/layout/process1"/>
    <dgm:cxn modelId="{F43393A1-C86F-416A-A242-81C97946BE8A}" type="presOf" srcId="{9FA0F440-5CE8-4A15-86B7-D65DCC844AC3}" destId="{487E2474-31DD-448A-B4ED-8DA0DA5E064E}" srcOrd="0" destOrd="0" presId="urn:microsoft.com/office/officeart/2005/8/layout/process1"/>
    <dgm:cxn modelId="{0080AD6A-7CF5-4FDD-B8B4-AF1DEB455F46}" type="presOf" srcId="{F483775F-1F2F-4B5A-BF2E-30790F85A237}" destId="{768A7527-4F91-40EF-886B-CC905D030EC9}" srcOrd="1" destOrd="0" presId="urn:microsoft.com/office/officeart/2005/8/layout/process1"/>
    <dgm:cxn modelId="{2E49FAFA-ADAC-4413-816D-6AD64CD2889A}" type="presOf" srcId="{F483775F-1F2F-4B5A-BF2E-30790F85A237}" destId="{3610A90C-C21F-4A37-830B-EC367A011CBE}" srcOrd="0" destOrd="0" presId="urn:microsoft.com/office/officeart/2005/8/layout/process1"/>
    <dgm:cxn modelId="{852D1D66-7965-4C0A-A197-E29D6E5C0608}" srcId="{E6A447B1-DC78-4F13-899A-00134747E294}" destId="{9FA0F440-5CE8-4A15-86B7-D65DCC844AC3}" srcOrd="0" destOrd="0" parTransId="{DA152542-30B2-48D8-996E-C61F5A01B880}" sibTransId="{25C8FC37-306A-42EA-89E8-A05635433DC7}"/>
    <dgm:cxn modelId="{80B04C6C-0551-4699-A18B-455FDCB7E989}" type="presOf" srcId="{E6A447B1-DC78-4F13-899A-00134747E294}" destId="{8BC9F6BA-B73B-47BF-88A1-660702CBE3BD}" srcOrd="0" destOrd="0" presId="urn:microsoft.com/office/officeart/2005/8/layout/process1"/>
    <dgm:cxn modelId="{204113C1-8B3D-4994-A95F-C5E548FF895B}" type="presOf" srcId="{25C8FC37-306A-42EA-89E8-A05635433DC7}" destId="{E2247AC9-8562-441A-B64B-EB4670C6E2A9}" srcOrd="1" destOrd="0" presId="urn:microsoft.com/office/officeart/2005/8/layout/process1"/>
    <dgm:cxn modelId="{32E7A767-E669-4BBA-9672-272AC2B4EBD9}" type="presOf" srcId="{25C8FC37-306A-42EA-89E8-A05635433DC7}" destId="{4FF59889-1958-4F4B-B88B-6DC194ABA85E}" srcOrd="0" destOrd="0" presId="urn:microsoft.com/office/officeart/2005/8/layout/process1"/>
    <dgm:cxn modelId="{9D369F14-B17A-4300-BED4-7CC28EB3ADBA}" srcId="{E6A447B1-DC78-4F13-899A-00134747E294}" destId="{1805D65D-4F9E-4E42-8E35-5AF23AE029CC}" srcOrd="1" destOrd="0" parTransId="{BC96437F-4231-4416-8CD3-A4F43DD1940B}" sibTransId="{F483775F-1F2F-4B5A-BF2E-30790F85A237}"/>
    <dgm:cxn modelId="{92309D56-8DB1-493A-8218-AB080D3FACCC}" type="presParOf" srcId="{8BC9F6BA-B73B-47BF-88A1-660702CBE3BD}" destId="{487E2474-31DD-448A-B4ED-8DA0DA5E064E}" srcOrd="0" destOrd="0" presId="urn:microsoft.com/office/officeart/2005/8/layout/process1"/>
    <dgm:cxn modelId="{6E16ABB0-5982-4306-9F3F-DB51B5F2783F}" type="presParOf" srcId="{8BC9F6BA-B73B-47BF-88A1-660702CBE3BD}" destId="{4FF59889-1958-4F4B-B88B-6DC194ABA85E}" srcOrd="1" destOrd="0" presId="urn:microsoft.com/office/officeart/2005/8/layout/process1"/>
    <dgm:cxn modelId="{A7FBD56C-7BE2-4459-8836-2C82C8691F2C}" type="presParOf" srcId="{4FF59889-1958-4F4B-B88B-6DC194ABA85E}" destId="{E2247AC9-8562-441A-B64B-EB4670C6E2A9}" srcOrd="0" destOrd="0" presId="urn:microsoft.com/office/officeart/2005/8/layout/process1"/>
    <dgm:cxn modelId="{1F0C8503-387D-4DF2-B641-E678FD39217B}" type="presParOf" srcId="{8BC9F6BA-B73B-47BF-88A1-660702CBE3BD}" destId="{18051016-5CB8-4750-B512-78C16B041487}" srcOrd="2" destOrd="0" presId="urn:microsoft.com/office/officeart/2005/8/layout/process1"/>
    <dgm:cxn modelId="{CAE3A20B-55A2-4674-82BF-A616616B1740}" type="presParOf" srcId="{8BC9F6BA-B73B-47BF-88A1-660702CBE3BD}" destId="{3610A90C-C21F-4A37-830B-EC367A011CBE}" srcOrd="3" destOrd="0" presId="urn:microsoft.com/office/officeart/2005/8/layout/process1"/>
    <dgm:cxn modelId="{83303448-8AA7-47E1-9526-42DDE14625B0}" type="presParOf" srcId="{3610A90C-C21F-4A37-830B-EC367A011CBE}" destId="{768A7527-4F91-40EF-886B-CC905D030EC9}" srcOrd="0" destOrd="0" presId="urn:microsoft.com/office/officeart/2005/8/layout/process1"/>
    <dgm:cxn modelId="{8C897CE7-B400-43DA-A04B-6A2016489B2C}" type="presParOf" srcId="{8BC9F6BA-B73B-47BF-88A1-660702CBE3BD}" destId="{04C512DE-2A7F-4F26-A2CC-7E8496EA650C}"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8B783EA-DC19-45B7-B994-C589FC719715}" type="doc">
      <dgm:prSet loTypeId="urn:microsoft.com/office/officeart/2005/8/layout/pyramid2" loCatId="list" qsTypeId="urn:microsoft.com/office/officeart/2005/8/quickstyle/simple1" qsCatId="simple" csTypeId="urn:microsoft.com/office/officeart/2005/8/colors/accent2_2" csCatId="accent2" phldr="1"/>
      <dgm:spPr/>
    </dgm:pt>
    <dgm:pt modelId="{BD96EE9C-B0E4-4080-B7B7-855C516E27C8}">
      <dgm:prSet phldrT="[Текст]" custT="1"/>
      <dgm:spPr/>
      <dgm:t>
        <a:bodyPr/>
        <a:lstStyle/>
        <a:p>
          <a:r>
            <a:rPr lang="ru-RU" sz="1800" b="1" dirty="0" err="1" smtClean="0">
              <a:latin typeface="Times New Roman" panose="02020603050405020304" pitchFamily="18" charset="0"/>
              <a:cs typeface="Times New Roman" panose="02020603050405020304" pitchFamily="18" charset="0"/>
            </a:rPr>
            <a:t>Иш</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ҳақини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белгилаш</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ва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уни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бошқариш</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бўйича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қумита</a:t>
          </a:r>
          <a:r>
            <a:rPr lang="ru-RU" sz="1800" b="1" dirty="0" smtClean="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dgm:t>
    </dgm:pt>
    <dgm:pt modelId="{E16A440F-BA22-47B3-A35B-985300904DE4}" type="parTrans" cxnId="{6591EA4D-33F3-4A00-B5FB-CB15DE00F06C}">
      <dgm:prSet/>
      <dgm:spPr/>
      <dgm:t>
        <a:bodyPr/>
        <a:lstStyle/>
        <a:p>
          <a:endParaRPr lang="ru-RU" sz="1800">
            <a:latin typeface="Arial Narrow" pitchFamily="34" charset="0"/>
          </a:endParaRPr>
        </a:p>
      </dgm:t>
    </dgm:pt>
    <dgm:pt modelId="{AFC21E41-16A0-4B19-BF55-72254BB6278D}" type="sibTrans" cxnId="{6591EA4D-33F3-4A00-B5FB-CB15DE00F06C}">
      <dgm:prSet/>
      <dgm:spPr/>
      <dgm:t>
        <a:bodyPr/>
        <a:lstStyle/>
        <a:p>
          <a:endParaRPr lang="ru-RU" sz="1800">
            <a:latin typeface="Arial Narrow" pitchFamily="34" charset="0"/>
          </a:endParaRPr>
        </a:p>
      </dgm:t>
    </dgm:pt>
    <dgm:pt modelId="{CAD0667A-F6C8-4D58-9CDA-6F2D03F0664F}">
      <dgm:prSet phldrT="[Текст]" custT="1"/>
      <dgm:spPr/>
      <dgm:t>
        <a:bodyPr/>
        <a:lstStyle/>
        <a:p>
          <a:r>
            <a:rPr lang="ru-RU" sz="1800" b="1" dirty="0" err="1" smtClean="0">
              <a:latin typeface="Times New Roman" panose="02020603050405020304" pitchFamily="18" charset="0"/>
              <a:cs typeface="Times New Roman" panose="02020603050405020304" pitchFamily="18" charset="0"/>
            </a:rPr>
            <a:t>Сайлов</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қумитаси</a:t>
          </a:r>
          <a:r>
            <a:rPr lang="ru-RU" sz="1800" b="1"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E119527E-FA24-48DB-9E08-9F76935D8739}" type="parTrans" cxnId="{1E14516D-B20C-47C3-B9A9-5F60FD4C04BE}">
      <dgm:prSet/>
      <dgm:spPr/>
      <dgm:t>
        <a:bodyPr/>
        <a:lstStyle/>
        <a:p>
          <a:endParaRPr lang="ru-RU" sz="1800">
            <a:latin typeface="Arial Narrow" pitchFamily="34" charset="0"/>
          </a:endParaRPr>
        </a:p>
      </dgm:t>
    </dgm:pt>
    <dgm:pt modelId="{E0201908-EA93-4251-AE52-5FCB05FFA9C1}" type="sibTrans" cxnId="{1E14516D-B20C-47C3-B9A9-5F60FD4C04BE}">
      <dgm:prSet/>
      <dgm:spPr/>
      <dgm:t>
        <a:bodyPr/>
        <a:lstStyle/>
        <a:p>
          <a:endParaRPr lang="ru-RU" sz="1800">
            <a:latin typeface="Arial Narrow" pitchFamily="34" charset="0"/>
          </a:endParaRPr>
        </a:p>
      </dgm:t>
    </dgm:pt>
    <dgm:pt modelId="{46ABB46D-2A2A-4A83-8C25-E3D5BAF2D039}">
      <dgm:prSet phldrT="[Текст]" custT="1"/>
      <dgm:spPr/>
      <dgm:t>
        <a:bodyPr/>
        <a:lstStyle/>
        <a:p>
          <a:r>
            <a:rPr lang="ru-RU" sz="1800" b="1" dirty="0" smtClean="0">
              <a:latin typeface="Times New Roman" panose="02020603050405020304" pitchFamily="18" charset="0"/>
              <a:cs typeface="Times New Roman" panose="02020603050405020304" pitchFamily="18" charset="0"/>
            </a:rPr>
            <a:t>Аудит </a:t>
          </a:r>
          <a:r>
            <a:rPr lang="ru-RU" sz="1800" b="1" dirty="0" err="1" smtClean="0">
              <a:latin typeface="Times New Roman" panose="02020603050405020304" pitchFamily="18" charset="0"/>
              <a:cs typeface="Times New Roman" panose="02020603050405020304" pitchFamily="18" charset="0"/>
            </a:rPr>
            <a:t>қумитаси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ревизион</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қумита</a:t>
          </a:r>
          <a:r>
            <a:rPr lang="ru-RU" sz="1800" b="1" dirty="0" smtClean="0">
              <a:latin typeface="Times New Roman" panose="02020603050405020304" pitchFamily="18" charset="0"/>
              <a:cs typeface="Times New Roman" panose="02020603050405020304" pitchFamily="18" charset="0"/>
            </a:rPr>
            <a:t>);</a:t>
          </a:r>
          <a:br>
            <a:rPr lang="ru-RU" sz="1800" b="1" dirty="0" smtClean="0">
              <a:latin typeface="Times New Roman" panose="02020603050405020304" pitchFamily="18" charset="0"/>
              <a:cs typeface="Times New Roman" panose="02020603050405020304" pitchFamily="18" charset="0"/>
            </a:rPr>
          </a:b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Молиявий</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қумита</a:t>
          </a:r>
          <a:r>
            <a:rPr lang="ru-RU" sz="1800" b="1"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9D730E5E-490B-4FEF-98B1-9F6027AFEEBA}" type="parTrans" cxnId="{B90969B2-8CE6-4D17-98FE-8A51AB6BC4D4}">
      <dgm:prSet/>
      <dgm:spPr/>
      <dgm:t>
        <a:bodyPr/>
        <a:lstStyle/>
        <a:p>
          <a:endParaRPr lang="ru-RU" sz="1800">
            <a:latin typeface="Arial Narrow" pitchFamily="34" charset="0"/>
          </a:endParaRPr>
        </a:p>
      </dgm:t>
    </dgm:pt>
    <dgm:pt modelId="{7B6C9294-DD91-47C4-A7D3-4E672393CE8B}" type="sibTrans" cxnId="{B90969B2-8CE6-4D17-98FE-8A51AB6BC4D4}">
      <dgm:prSet/>
      <dgm:spPr/>
      <dgm:t>
        <a:bodyPr/>
        <a:lstStyle/>
        <a:p>
          <a:endParaRPr lang="ru-RU" sz="1800">
            <a:latin typeface="Arial Narrow" pitchFamily="34" charset="0"/>
          </a:endParaRPr>
        </a:p>
      </dgm:t>
    </dgm:pt>
    <dgm:pt modelId="{4185DD6D-7198-4CB2-8A04-A280162493A9}">
      <dgm:prSet phldrT="[Текст]" custT="1"/>
      <dgm:spPr/>
      <dgm:t>
        <a:bodyPr/>
        <a:lstStyle/>
        <a:p>
          <a:r>
            <a:rPr lang="ru-RU" sz="1800" b="1" dirty="0" err="1" smtClean="0">
              <a:latin typeface="Times New Roman" panose="02020603050405020304" pitchFamily="18" charset="0"/>
              <a:cs typeface="Times New Roman" panose="02020603050405020304" pitchFamily="18" charset="0"/>
            </a:rPr>
            <a:t>Жорий</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ва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умумуий</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масалалар</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бўйича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қумита</a:t>
          </a:r>
          <a:r>
            <a:rPr lang="ru-RU" sz="1800" b="1" dirty="0" smtClean="0">
              <a:latin typeface="Times New Roman" panose="02020603050405020304" pitchFamily="18" charset="0"/>
              <a:cs typeface="Times New Roman" panose="02020603050405020304" pitchFamily="18" charset="0"/>
            </a:rPr>
            <a:t> </a:t>
          </a:r>
          <a:endParaRPr lang="ru-RU" sz="1800" b="1" dirty="0">
            <a:latin typeface="Times New Roman" panose="02020603050405020304" pitchFamily="18" charset="0"/>
            <a:cs typeface="Times New Roman" panose="02020603050405020304" pitchFamily="18" charset="0"/>
          </a:endParaRPr>
        </a:p>
      </dgm:t>
    </dgm:pt>
    <dgm:pt modelId="{19C35E26-3C18-4851-8C97-471C5B29A8D9}" type="parTrans" cxnId="{0935E3A2-4624-4413-B096-AABFB7DFEF8F}">
      <dgm:prSet/>
      <dgm:spPr/>
      <dgm:t>
        <a:bodyPr/>
        <a:lstStyle/>
        <a:p>
          <a:endParaRPr lang="ru-RU" sz="1800">
            <a:latin typeface="Arial Narrow" pitchFamily="34" charset="0"/>
          </a:endParaRPr>
        </a:p>
      </dgm:t>
    </dgm:pt>
    <dgm:pt modelId="{89C9055B-FFFA-43DA-B60A-227F954D8009}" type="sibTrans" cxnId="{0935E3A2-4624-4413-B096-AABFB7DFEF8F}">
      <dgm:prSet/>
      <dgm:spPr/>
      <dgm:t>
        <a:bodyPr/>
        <a:lstStyle/>
        <a:p>
          <a:endParaRPr lang="ru-RU" sz="1800">
            <a:latin typeface="Arial Narrow" pitchFamily="34" charset="0"/>
          </a:endParaRPr>
        </a:p>
      </dgm:t>
    </dgm:pt>
    <dgm:pt modelId="{A3AD240D-D884-4005-A987-FD79D3744142}">
      <dgm:prSet phldrT="[Текст]" custT="1"/>
      <dgm:spPr/>
      <dgm:t>
        <a:bodyPr/>
        <a:lstStyle/>
        <a:p>
          <a:r>
            <a:rPr lang="ru-RU" sz="1800" b="1" dirty="0" err="1" smtClean="0">
              <a:latin typeface="Times New Roman" panose="02020603050405020304" pitchFamily="18" charset="0"/>
              <a:cs typeface="Times New Roman" panose="02020603050405020304" pitchFamily="18" charset="0"/>
            </a:rPr>
            <a:t>Йирик</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компанияларда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жамият</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билан</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алоқа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қиладиган</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қумита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ва</a:t>
          </a:r>
          <a:r>
            <a:rPr lang="ru-RU" sz="1800" b="1" dirty="0" smtClean="0">
              <a:latin typeface="Times New Roman" panose="02020603050405020304" pitchFamily="18" charset="0"/>
              <a:cs typeface="Times New Roman" panose="02020603050405020304" pitchFamily="18" charset="0"/>
            </a:rPr>
            <a:t> бош.</a:t>
          </a:r>
          <a:endParaRPr lang="ru-RU" sz="1800" b="1" dirty="0">
            <a:latin typeface="Times New Roman" panose="02020603050405020304" pitchFamily="18" charset="0"/>
            <a:cs typeface="Times New Roman" panose="02020603050405020304" pitchFamily="18" charset="0"/>
          </a:endParaRPr>
        </a:p>
      </dgm:t>
    </dgm:pt>
    <dgm:pt modelId="{0CFE3794-C5FB-48F2-B484-ED4040A5BDF4}" type="parTrans" cxnId="{CF911B10-E784-447E-805F-1039968EB75D}">
      <dgm:prSet/>
      <dgm:spPr/>
      <dgm:t>
        <a:bodyPr/>
        <a:lstStyle/>
        <a:p>
          <a:endParaRPr lang="ru-RU" sz="1800">
            <a:latin typeface="Arial Narrow" pitchFamily="34" charset="0"/>
          </a:endParaRPr>
        </a:p>
      </dgm:t>
    </dgm:pt>
    <dgm:pt modelId="{56F478B2-AE64-45F5-ACF0-C5D56BBC438E}" type="sibTrans" cxnId="{CF911B10-E784-447E-805F-1039968EB75D}">
      <dgm:prSet/>
      <dgm:spPr/>
      <dgm:t>
        <a:bodyPr/>
        <a:lstStyle/>
        <a:p>
          <a:endParaRPr lang="ru-RU" sz="1800">
            <a:latin typeface="Arial Narrow" pitchFamily="34" charset="0"/>
          </a:endParaRPr>
        </a:p>
      </dgm:t>
    </dgm:pt>
    <dgm:pt modelId="{CB23D246-F299-4A70-9C9A-B72588FBB8A9}" type="pres">
      <dgm:prSet presAssocID="{E8B783EA-DC19-45B7-B994-C589FC719715}" presName="compositeShape" presStyleCnt="0">
        <dgm:presLayoutVars>
          <dgm:dir/>
          <dgm:resizeHandles/>
        </dgm:presLayoutVars>
      </dgm:prSet>
      <dgm:spPr/>
    </dgm:pt>
    <dgm:pt modelId="{B4928D33-4B75-426C-9B59-A80EA9344932}" type="pres">
      <dgm:prSet presAssocID="{E8B783EA-DC19-45B7-B994-C589FC719715}" presName="pyramid" presStyleLbl="node1" presStyleIdx="0" presStyleCnt="1" custScaleX="84566" custScaleY="95918" custLinFactNeighborX="-28372" custLinFactNeighborY="1020"/>
      <dgm:spPr>
        <a:prstGeom prst="rightArrowCallout">
          <a:avLst/>
        </a:prstGeom>
      </dgm:spPr>
    </dgm:pt>
    <dgm:pt modelId="{DCC13FB2-73C1-471F-8081-3ECFE4E8DCE1}" type="pres">
      <dgm:prSet presAssocID="{E8B783EA-DC19-45B7-B994-C589FC719715}" presName="theList" presStyleCnt="0"/>
      <dgm:spPr/>
    </dgm:pt>
    <dgm:pt modelId="{52200FC4-5949-4F9B-B238-707FEA566512}" type="pres">
      <dgm:prSet presAssocID="{BD96EE9C-B0E4-4080-B7B7-855C516E27C8}" presName="aNode" presStyleLbl="fgAcc1" presStyleIdx="0" presStyleCnt="5" custScaleX="176472" custLinFactY="-27898" custLinFactNeighborX="42013" custLinFactNeighborY="-100000">
        <dgm:presLayoutVars>
          <dgm:bulletEnabled val="1"/>
        </dgm:presLayoutVars>
      </dgm:prSet>
      <dgm:spPr/>
      <dgm:t>
        <a:bodyPr/>
        <a:lstStyle/>
        <a:p>
          <a:endParaRPr lang="ru-RU"/>
        </a:p>
      </dgm:t>
    </dgm:pt>
    <dgm:pt modelId="{464B0AA6-F004-45EC-9665-CCAB526A64B1}" type="pres">
      <dgm:prSet presAssocID="{BD96EE9C-B0E4-4080-B7B7-855C516E27C8}" presName="aSpace" presStyleCnt="0"/>
      <dgm:spPr/>
    </dgm:pt>
    <dgm:pt modelId="{E5F1D983-5562-4DCB-916F-0E60B9912825}" type="pres">
      <dgm:prSet presAssocID="{46ABB46D-2A2A-4A83-8C25-E3D5BAF2D039}" presName="aNode" presStyleLbl="fgAcc1" presStyleIdx="1" presStyleCnt="5" custScaleX="160642" custLinFactY="-6069" custLinFactNeighborX="50610" custLinFactNeighborY="-100000">
        <dgm:presLayoutVars>
          <dgm:bulletEnabled val="1"/>
        </dgm:presLayoutVars>
      </dgm:prSet>
      <dgm:spPr/>
      <dgm:t>
        <a:bodyPr/>
        <a:lstStyle/>
        <a:p>
          <a:endParaRPr lang="ru-RU"/>
        </a:p>
      </dgm:t>
    </dgm:pt>
    <dgm:pt modelId="{B53E8B66-AADA-4D7A-8F1C-30A3ECB222AD}" type="pres">
      <dgm:prSet presAssocID="{46ABB46D-2A2A-4A83-8C25-E3D5BAF2D039}" presName="aSpace" presStyleCnt="0"/>
      <dgm:spPr/>
    </dgm:pt>
    <dgm:pt modelId="{9FA0E7D6-365E-44A7-B386-EA7AB1851D87}" type="pres">
      <dgm:prSet presAssocID="{CAD0667A-F6C8-4D58-9CDA-6F2D03F0664F}" presName="aNode" presStyleLbl="fgAcc1" presStyleIdx="2" presStyleCnt="5" custScaleX="151881" custLinFactY="4887" custLinFactNeighborX="29198" custLinFactNeighborY="100000">
        <dgm:presLayoutVars>
          <dgm:bulletEnabled val="1"/>
        </dgm:presLayoutVars>
      </dgm:prSet>
      <dgm:spPr/>
      <dgm:t>
        <a:bodyPr/>
        <a:lstStyle/>
        <a:p>
          <a:endParaRPr lang="ru-RU"/>
        </a:p>
      </dgm:t>
    </dgm:pt>
    <dgm:pt modelId="{5C64A813-AF4E-48E0-B602-2B4733E6B287}" type="pres">
      <dgm:prSet presAssocID="{CAD0667A-F6C8-4D58-9CDA-6F2D03F0664F}" presName="aSpace" presStyleCnt="0"/>
      <dgm:spPr/>
    </dgm:pt>
    <dgm:pt modelId="{60BA650E-867D-4E77-BBF5-FCD5879B6415}" type="pres">
      <dgm:prSet presAssocID="{4185DD6D-7198-4CB2-8A04-A280162493A9}" presName="aNode" presStyleLbl="fgAcc1" presStyleIdx="3" presStyleCnt="5" custScaleX="163336" custLinFactY="28289" custLinFactNeighborX="48615" custLinFactNeighborY="100000">
        <dgm:presLayoutVars>
          <dgm:bulletEnabled val="1"/>
        </dgm:presLayoutVars>
      </dgm:prSet>
      <dgm:spPr/>
      <dgm:t>
        <a:bodyPr/>
        <a:lstStyle/>
        <a:p>
          <a:endParaRPr lang="ru-RU"/>
        </a:p>
      </dgm:t>
    </dgm:pt>
    <dgm:pt modelId="{4E0D83BE-CF8A-4A2B-A518-17CC5046D1A3}" type="pres">
      <dgm:prSet presAssocID="{4185DD6D-7198-4CB2-8A04-A280162493A9}" presName="aSpace" presStyleCnt="0"/>
      <dgm:spPr/>
    </dgm:pt>
    <dgm:pt modelId="{81CA2B26-0A54-488A-A7C3-4AF098F2ACE2}" type="pres">
      <dgm:prSet presAssocID="{A3AD240D-D884-4005-A987-FD79D3744142}" presName="aNode" presStyleLbl="fgAcc1" presStyleIdx="4" presStyleCnt="5" custScaleX="178103" custLinFactY="51833" custLinFactNeighborX="41452" custLinFactNeighborY="100000">
        <dgm:presLayoutVars>
          <dgm:bulletEnabled val="1"/>
        </dgm:presLayoutVars>
      </dgm:prSet>
      <dgm:spPr/>
      <dgm:t>
        <a:bodyPr/>
        <a:lstStyle/>
        <a:p>
          <a:endParaRPr lang="ru-RU"/>
        </a:p>
      </dgm:t>
    </dgm:pt>
    <dgm:pt modelId="{367298C6-C2D6-43CC-8280-344479926FD9}" type="pres">
      <dgm:prSet presAssocID="{A3AD240D-D884-4005-A987-FD79D3744142}" presName="aSpace" presStyleCnt="0"/>
      <dgm:spPr/>
    </dgm:pt>
  </dgm:ptLst>
  <dgm:cxnLst>
    <dgm:cxn modelId="{7DC04CCC-2757-4E24-AFDC-CDD8D5E9209E}" type="presOf" srcId="{BD96EE9C-B0E4-4080-B7B7-855C516E27C8}" destId="{52200FC4-5949-4F9B-B238-707FEA566512}" srcOrd="0" destOrd="0" presId="urn:microsoft.com/office/officeart/2005/8/layout/pyramid2"/>
    <dgm:cxn modelId="{CF911B10-E784-447E-805F-1039968EB75D}" srcId="{E8B783EA-DC19-45B7-B994-C589FC719715}" destId="{A3AD240D-D884-4005-A987-FD79D3744142}" srcOrd="4" destOrd="0" parTransId="{0CFE3794-C5FB-48F2-B484-ED4040A5BDF4}" sibTransId="{56F478B2-AE64-45F5-ACF0-C5D56BBC438E}"/>
    <dgm:cxn modelId="{6591EA4D-33F3-4A00-B5FB-CB15DE00F06C}" srcId="{E8B783EA-DC19-45B7-B994-C589FC719715}" destId="{BD96EE9C-B0E4-4080-B7B7-855C516E27C8}" srcOrd="0" destOrd="0" parTransId="{E16A440F-BA22-47B3-A35B-985300904DE4}" sibTransId="{AFC21E41-16A0-4B19-BF55-72254BB6278D}"/>
    <dgm:cxn modelId="{0A6D88E0-3160-4E09-8CC3-492BBB62EE66}" type="presOf" srcId="{46ABB46D-2A2A-4A83-8C25-E3D5BAF2D039}" destId="{E5F1D983-5562-4DCB-916F-0E60B9912825}" srcOrd="0" destOrd="0" presId="urn:microsoft.com/office/officeart/2005/8/layout/pyramid2"/>
    <dgm:cxn modelId="{1E14516D-B20C-47C3-B9A9-5F60FD4C04BE}" srcId="{E8B783EA-DC19-45B7-B994-C589FC719715}" destId="{CAD0667A-F6C8-4D58-9CDA-6F2D03F0664F}" srcOrd="2" destOrd="0" parTransId="{E119527E-FA24-48DB-9E08-9F76935D8739}" sibTransId="{E0201908-EA93-4251-AE52-5FCB05FFA9C1}"/>
    <dgm:cxn modelId="{E8548C62-021C-4289-8731-81B30FC67DB6}" type="presOf" srcId="{A3AD240D-D884-4005-A987-FD79D3744142}" destId="{81CA2B26-0A54-488A-A7C3-4AF098F2ACE2}" srcOrd="0" destOrd="0" presId="urn:microsoft.com/office/officeart/2005/8/layout/pyramid2"/>
    <dgm:cxn modelId="{AD2C78DD-5484-4124-9E76-B866E6C407EC}" type="presOf" srcId="{4185DD6D-7198-4CB2-8A04-A280162493A9}" destId="{60BA650E-867D-4E77-BBF5-FCD5879B6415}" srcOrd="0" destOrd="0" presId="urn:microsoft.com/office/officeart/2005/8/layout/pyramid2"/>
    <dgm:cxn modelId="{B90969B2-8CE6-4D17-98FE-8A51AB6BC4D4}" srcId="{E8B783EA-DC19-45B7-B994-C589FC719715}" destId="{46ABB46D-2A2A-4A83-8C25-E3D5BAF2D039}" srcOrd="1" destOrd="0" parTransId="{9D730E5E-490B-4FEF-98B1-9F6027AFEEBA}" sibTransId="{7B6C9294-DD91-47C4-A7D3-4E672393CE8B}"/>
    <dgm:cxn modelId="{0935E3A2-4624-4413-B096-AABFB7DFEF8F}" srcId="{E8B783EA-DC19-45B7-B994-C589FC719715}" destId="{4185DD6D-7198-4CB2-8A04-A280162493A9}" srcOrd="3" destOrd="0" parTransId="{19C35E26-3C18-4851-8C97-471C5B29A8D9}" sibTransId="{89C9055B-FFFA-43DA-B60A-227F954D8009}"/>
    <dgm:cxn modelId="{6D7DDDB9-534E-4EAE-B380-9A29332BA790}" type="presOf" srcId="{CAD0667A-F6C8-4D58-9CDA-6F2D03F0664F}" destId="{9FA0E7D6-365E-44A7-B386-EA7AB1851D87}" srcOrd="0" destOrd="0" presId="urn:microsoft.com/office/officeart/2005/8/layout/pyramid2"/>
    <dgm:cxn modelId="{0E9EAC72-28CF-4BE0-A7D0-4C8EE2CF62F1}" type="presOf" srcId="{E8B783EA-DC19-45B7-B994-C589FC719715}" destId="{CB23D246-F299-4A70-9C9A-B72588FBB8A9}" srcOrd="0" destOrd="0" presId="urn:microsoft.com/office/officeart/2005/8/layout/pyramid2"/>
    <dgm:cxn modelId="{4E788AF8-B7B1-4265-A67B-957EF1BA2616}" type="presParOf" srcId="{CB23D246-F299-4A70-9C9A-B72588FBB8A9}" destId="{B4928D33-4B75-426C-9B59-A80EA9344932}" srcOrd="0" destOrd="0" presId="urn:microsoft.com/office/officeart/2005/8/layout/pyramid2"/>
    <dgm:cxn modelId="{65251381-D5CC-4507-B335-7C1681E40938}" type="presParOf" srcId="{CB23D246-F299-4A70-9C9A-B72588FBB8A9}" destId="{DCC13FB2-73C1-471F-8081-3ECFE4E8DCE1}" srcOrd="1" destOrd="0" presId="urn:microsoft.com/office/officeart/2005/8/layout/pyramid2"/>
    <dgm:cxn modelId="{C494FE4C-41B3-4864-BA3B-CB26837859DC}" type="presParOf" srcId="{DCC13FB2-73C1-471F-8081-3ECFE4E8DCE1}" destId="{52200FC4-5949-4F9B-B238-707FEA566512}" srcOrd="0" destOrd="0" presId="urn:microsoft.com/office/officeart/2005/8/layout/pyramid2"/>
    <dgm:cxn modelId="{E2332789-AA5C-4598-B454-AA420B2A9916}" type="presParOf" srcId="{DCC13FB2-73C1-471F-8081-3ECFE4E8DCE1}" destId="{464B0AA6-F004-45EC-9665-CCAB526A64B1}" srcOrd="1" destOrd="0" presId="urn:microsoft.com/office/officeart/2005/8/layout/pyramid2"/>
    <dgm:cxn modelId="{FD0A8A15-E7AE-4FD6-B454-E4EAB3A7B117}" type="presParOf" srcId="{DCC13FB2-73C1-471F-8081-3ECFE4E8DCE1}" destId="{E5F1D983-5562-4DCB-916F-0E60B9912825}" srcOrd="2" destOrd="0" presId="urn:microsoft.com/office/officeart/2005/8/layout/pyramid2"/>
    <dgm:cxn modelId="{13330B1A-1D39-4FEF-AE0D-FEFE55E71351}" type="presParOf" srcId="{DCC13FB2-73C1-471F-8081-3ECFE4E8DCE1}" destId="{B53E8B66-AADA-4D7A-8F1C-30A3ECB222AD}" srcOrd="3" destOrd="0" presId="urn:microsoft.com/office/officeart/2005/8/layout/pyramid2"/>
    <dgm:cxn modelId="{A99C048B-21B6-46D2-96F0-86D36D95A0E0}" type="presParOf" srcId="{DCC13FB2-73C1-471F-8081-3ECFE4E8DCE1}" destId="{9FA0E7D6-365E-44A7-B386-EA7AB1851D87}" srcOrd="4" destOrd="0" presId="urn:microsoft.com/office/officeart/2005/8/layout/pyramid2"/>
    <dgm:cxn modelId="{6D63B903-4AA5-4163-88A8-FBD490ADA037}" type="presParOf" srcId="{DCC13FB2-73C1-471F-8081-3ECFE4E8DCE1}" destId="{5C64A813-AF4E-48E0-B602-2B4733E6B287}" srcOrd="5" destOrd="0" presId="urn:microsoft.com/office/officeart/2005/8/layout/pyramid2"/>
    <dgm:cxn modelId="{9CC9E28B-662E-40D4-B95A-F2354A960E38}" type="presParOf" srcId="{DCC13FB2-73C1-471F-8081-3ECFE4E8DCE1}" destId="{60BA650E-867D-4E77-BBF5-FCD5879B6415}" srcOrd="6" destOrd="0" presId="urn:microsoft.com/office/officeart/2005/8/layout/pyramid2"/>
    <dgm:cxn modelId="{21569D6D-4DEB-45AE-84F6-F06E135454FE}" type="presParOf" srcId="{DCC13FB2-73C1-471F-8081-3ECFE4E8DCE1}" destId="{4E0D83BE-CF8A-4A2B-A518-17CC5046D1A3}" srcOrd="7" destOrd="0" presId="urn:microsoft.com/office/officeart/2005/8/layout/pyramid2"/>
    <dgm:cxn modelId="{C82A6B65-122D-4157-926A-6947117B7C6B}" type="presParOf" srcId="{DCC13FB2-73C1-471F-8081-3ECFE4E8DCE1}" destId="{81CA2B26-0A54-488A-A7C3-4AF098F2ACE2}" srcOrd="8" destOrd="0" presId="urn:microsoft.com/office/officeart/2005/8/layout/pyramid2"/>
    <dgm:cxn modelId="{3D9E9031-8BCE-4278-91EA-1978AA721434}" type="presParOf" srcId="{DCC13FB2-73C1-471F-8081-3ECFE4E8DCE1}" destId="{367298C6-C2D6-43CC-8280-344479926FD9}"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D020260-808B-4366-A96C-AA065935764C}" type="doc">
      <dgm:prSet loTypeId="urn:microsoft.com/office/officeart/2005/8/layout/chevron2" loCatId="process" qsTypeId="urn:microsoft.com/office/officeart/2005/8/quickstyle/3d3" qsCatId="3D" csTypeId="urn:microsoft.com/office/officeart/2005/8/colors/colorful1#2" csCatId="colorful" phldr="1"/>
      <dgm:spPr/>
      <dgm:t>
        <a:bodyPr/>
        <a:lstStyle/>
        <a:p>
          <a:endParaRPr lang="ru-RU"/>
        </a:p>
      </dgm:t>
    </dgm:pt>
    <dgm:pt modelId="{448AB091-FDEA-41E9-A4E5-7FDE10C8847B}">
      <dgm:prSet custT="1"/>
      <dgm:spPr/>
      <dgm:t>
        <a:bodyPr/>
        <a:lstStyle/>
        <a:p>
          <a:pPr rtl="0"/>
          <a:endParaRPr lang="ru-RU" sz="1600" dirty="0">
            <a:latin typeface="Arial Narrow" pitchFamily="34" charset="0"/>
          </a:endParaRPr>
        </a:p>
      </dgm:t>
    </dgm:pt>
    <dgm:pt modelId="{E819B856-BFB7-4EAC-AD89-4F6234C4EF2D}" type="parTrans" cxnId="{B0525391-D67D-4935-94EE-56F396909D68}">
      <dgm:prSet/>
      <dgm:spPr/>
      <dgm:t>
        <a:bodyPr/>
        <a:lstStyle/>
        <a:p>
          <a:endParaRPr lang="ru-RU" sz="1600">
            <a:latin typeface="Arial Narrow" pitchFamily="34" charset="0"/>
          </a:endParaRPr>
        </a:p>
      </dgm:t>
    </dgm:pt>
    <dgm:pt modelId="{DEED02B3-4772-4791-BE45-24BCB57797D0}" type="sibTrans" cxnId="{B0525391-D67D-4935-94EE-56F396909D68}">
      <dgm:prSet/>
      <dgm:spPr/>
      <dgm:t>
        <a:bodyPr/>
        <a:lstStyle/>
        <a:p>
          <a:endParaRPr lang="ru-RU" sz="1600">
            <a:latin typeface="Arial Narrow" pitchFamily="34" charset="0"/>
          </a:endParaRPr>
        </a:p>
      </dgm:t>
    </dgm:pt>
    <dgm:pt modelId="{51C8CAC3-CA24-4EE9-A964-8E542B4CCE67}">
      <dgm:prSet custT="1"/>
      <dgm:spPr/>
      <dgm:t>
        <a:bodyPr/>
        <a:lstStyle/>
        <a:p>
          <a:pPr rtl="0"/>
          <a:endParaRPr lang="ru-RU" sz="1600" dirty="0">
            <a:latin typeface="Arial Narrow" pitchFamily="34" charset="0"/>
          </a:endParaRPr>
        </a:p>
      </dgm:t>
    </dgm:pt>
    <dgm:pt modelId="{666B5CC5-927D-46A9-8199-ACB5DFF5CED6}" type="parTrans" cxnId="{E0F3DEC4-B670-4EC1-9E99-6DB1C940FE16}">
      <dgm:prSet/>
      <dgm:spPr/>
      <dgm:t>
        <a:bodyPr/>
        <a:lstStyle/>
        <a:p>
          <a:endParaRPr lang="ru-RU" sz="1600">
            <a:latin typeface="Arial Narrow" pitchFamily="34" charset="0"/>
          </a:endParaRPr>
        </a:p>
      </dgm:t>
    </dgm:pt>
    <dgm:pt modelId="{57A82265-2E38-4A44-AF6B-84766EC94D89}" type="sibTrans" cxnId="{E0F3DEC4-B670-4EC1-9E99-6DB1C940FE16}">
      <dgm:prSet/>
      <dgm:spPr/>
      <dgm:t>
        <a:bodyPr/>
        <a:lstStyle/>
        <a:p>
          <a:endParaRPr lang="ru-RU" sz="1600">
            <a:latin typeface="Arial Narrow" pitchFamily="34" charset="0"/>
          </a:endParaRPr>
        </a:p>
      </dgm:t>
    </dgm:pt>
    <dgm:pt modelId="{712FCBF9-5BF2-459D-925C-FBED7FFF19F2}">
      <dgm:prSet custT="1"/>
      <dgm:spPr/>
      <dgm:t>
        <a:bodyPr/>
        <a:lstStyle/>
        <a:p>
          <a:pPr rtl="0"/>
          <a:endParaRPr lang="ru-RU" sz="1600" dirty="0">
            <a:latin typeface="Arial Narrow" pitchFamily="34" charset="0"/>
          </a:endParaRPr>
        </a:p>
      </dgm:t>
    </dgm:pt>
    <dgm:pt modelId="{2DDFA9B1-875D-406A-B6BE-711E90CC11FC}" type="parTrans" cxnId="{A7261872-7B8D-4166-8FC8-0D83950E8C55}">
      <dgm:prSet/>
      <dgm:spPr/>
      <dgm:t>
        <a:bodyPr/>
        <a:lstStyle/>
        <a:p>
          <a:endParaRPr lang="ru-RU" sz="1600">
            <a:latin typeface="Arial Narrow" pitchFamily="34" charset="0"/>
          </a:endParaRPr>
        </a:p>
      </dgm:t>
    </dgm:pt>
    <dgm:pt modelId="{8209D70F-DE5F-4014-87C5-0D49FE860903}" type="sibTrans" cxnId="{A7261872-7B8D-4166-8FC8-0D83950E8C55}">
      <dgm:prSet/>
      <dgm:spPr/>
      <dgm:t>
        <a:bodyPr/>
        <a:lstStyle/>
        <a:p>
          <a:endParaRPr lang="ru-RU" sz="1600">
            <a:latin typeface="Arial Narrow" pitchFamily="34" charset="0"/>
          </a:endParaRPr>
        </a:p>
      </dgm:t>
    </dgm:pt>
    <dgm:pt modelId="{137F3343-8B1F-4CEE-A13D-A36D9DC3FC92}">
      <dgm:prSet custT="1"/>
      <dgm:spPr/>
      <dgm:t>
        <a:bodyPr/>
        <a:lstStyle/>
        <a:p>
          <a:pPr rtl="0"/>
          <a:endParaRPr lang="ru-RU" sz="1600" dirty="0">
            <a:latin typeface="Arial Narrow" pitchFamily="34" charset="0"/>
          </a:endParaRPr>
        </a:p>
      </dgm:t>
    </dgm:pt>
    <dgm:pt modelId="{93C9273F-3D4F-4767-97E3-79A7745FC92D}" type="parTrans" cxnId="{6AFA2650-75D6-4DDD-B847-96074215A5B7}">
      <dgm:prSet/>
      <dgm:spPr/>
      <dgm:t>
        <a:bodyPr/>
        <a:lstStyle/>
        <a:p>
          <a:endParaRPr lang="ru-RU" sz="1600">
            <a:latin typeface="Arial Narrow" pitchFamily="34" charset="0"/>
          </a:endParaRPr>
        </a:p>
      </dgm:t>
    </dgm:pt>
    <dgm:pt modelId="{AB06E7BE-1DFE-4517-AF70-FAC815CE88B7}" type="sibTrans" cxnId="{6AFA2650-75D6-4DDD-B847-96074215A5B7}">
      <dgm:prSet/>
      <dgm:spPr/>
      <dgm:t>
        <a:bodyPr/>
        <a:lstStyle/>
        <a:p>
          <a:endParaRPr lang="ru-RU" sz="1600">
            <a:latin typeface="Arial Narrow" pitchFamily="34" charset="0"/>
          </a:endParaRPr>
        </a:p>
      </dgm:t>
    </dgm:pt>
    <dgm:pt modelId="{838FB224-BA0C-46E5-8C61-E8FC60FDCEB2}">
      <dgm:prSet custT="1"/>
      <dgm:spPr/>
      <dgm:t>
        <a:bodyPr/>
        <a:lstStyle/>
        <a:p>
          <a:pPr rtl="0"/>
          <a:endParaRPr lang="ru-RU" sz="1600" dirty="0">
            <a:latin typeface="Arial Narrow" pitchFamily="34" charset="0"/>
          </a:endParaRPr>
        </a:p>
      </dgm:t>
    </dgm:pt>
    <dgm:pt modelId="{17222E08-FA86-4D6E-8702-7D63BBA9D725}" type="parTrans" cxnId="{5D21C97B-7A1D-409C-9BF7-97659D186424}">
      <dgm:prSet/>
      <dgm:spPr/>
      <dgm:t>
        <a:bodyPr/>
        <a:lstStyle/>
        <a:p>
          <a:endParaRPr lang="ru-RU" sz="1600">
            <a:latin typeface="Arial Narrow" pitchFamily="34" charset="0"/>
          </a:endParaRPr>
        </a:p>
      </dgm:t>
    </dgm:pt>
    <dgm:pt modelId="{CC9B4107-7A0F-4B80-86A1-4268B407AFBA}" type="sibTrans" cxnId="{5D21C97B-7A1D-409C-9BF7-97659D186424}">
      <dgm:prSet/>
      <dgm:spPr/>
      <dgm:t>
        <a:bodyPr/>
        <a:lstStyle/>
        <a:p>
          <a:endParaRPr lang="ru-RU" sz="1600">
            <a:latin typeface="Arial Narrow" pitchFamily="34" charset="0"/>
          </a:endParaRPr>
        </a:p>
      </dgm:t>
    </dgm:pt>
    <dgm:pt modelId="{A05AF57D-F577-4C15-B7C7-EDCA02A9A3EA}">
      <dgm:prSet custT="1"/>
      <dgm:spPr/>
      <dgm:t>
        <a:bodyPr/>
        <a:lstStyle/>
        <a:p>
          <a:pPr rtl="0"/>
          <a:r>
            <a:rPr lang="ru-RU" sz="1600" b="1" dirty="0" err="1" smtClean="0">
              <a:latin typeface="Times New Roman" pitchFamily="18" charset="0"/>
              <a:cs typeface="Times New Roman" pitchFamily="18" charset="0"/>
            </a:rPr>
            <a:t>Бошқарув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ва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кузатув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кенгаши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аъзоларини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тасдиқлайди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ўтган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молиявий</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йилга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ижроия</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органи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ва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кузатув</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кенгаши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қарорларини</a:t>
          </a:r>
          <a:r>
            <a:rPr lang="ru-RU" sz="1600" b="1" dirty="0" smtClean="0">
              <a:latin typeface="Times New Roman" pitchFamily="18" charset="0"/>
              <a:cs typeface="Times New Roman" pitchFamily="18" charset="0"/>
            </a:rPr>
            <a:t> ратификация </a:t>
          </a:r>
          <a:r>
            <a:rPr lang="ru-RU" sz="1600" b="1" dirty="0" err="1" smtClean="0">
              <a:latin typeface="Times New Roman" pitchFamily="18" charset="0"/>
              <a:cs typeface="Times New Roman" pitchFamily="18" charset="0"/>
            </a:rPr>
            <a:t>қилади</a:t>
          </a:r>
          <a:r>
            <a:rPr lang="ru-RU" sz="1400" b="1" dirty="0" smtClean="0">
              <a:latin typeface="Times New Roman" pitchFamily="18" charset="0"/>
              <a:cs typeface="Times New Roman" pitchFamily="18" charset="0"/>
            </a:rPr>
            <a:t>;</a:t>
          </a:r>
          <a:endParaRPr lang="ru-RU" sz="1400" b="1" dirty="0">
            <a:latin typeface="Times New Roman" pitchFamily="18" charset="0"/>
            <a:cs typeface="Times New Roman" pitchFamily="18" charset="0"/>
          </a:endParaRPr>
        </a:p>
      </dgm:t>
    </dgm:pt>
    <dgm:pt modelId="{359699F7-53A0-4375-948F-5D73A161A89E}" type="parTrans" cxnId="{B7A2FB4F-C8F9-4E1A-8E7B-1A6DFEB8AB76}">
      <dgm:prSet/>
      <dgm:spPr/>
      <dgm:t>
        <a:bodyPr/>
        <a:lstStyle/>
        <a:p>
          <a:endParaRPr lang="ru-RU" sz="1600">
            <a:latin typeface="Arial Narrow" pitchFamily="34" charset="0"/>
          </a:endParaRPr>
        </a:p>
      </dgm:t>
    </dgm:pt>
    <dgm:pt modelId="{81001A1E-1448-4847-B5D3-58BB3EB98F75}" type="sibTrans" cxnId="{B7A2FB4F-C8F9-4E1A-8E7B-1A6DFEB8AB76}">
      <dgm:prSet/>
      <dgm:spPr/>
      <dgm:t>
        <a:bodyPr/>
        <a:lstStyle/>
        <a:p>
          <a:endParaRPr lang="ru-RU" sz="1600">
            <a:latin typeface="Arial Narrow" pitchFamily="34" charset="0"/>
          </a:endParaRPr>
        </a:p>
      </dgm:t>
    </dgm:pt>
    <dgm:pt modelId="{E0D632BE-FB1A-4178-BC66-4ABD0A3A8B92}">
      <dgm:prSet custT="1"/>
      <dgm:spPr/>
      <dgm:t>
        <a:bodyPr/>
        <a:lstStyle/>
        <a:p>
          <a:pPr rtl="0"/>
          <a:r>
            <a:rPr lang="ru-RU" sz="1600" b="1" dirty="0" err="1" smtClean="0">
              <a:solidFill>
                <a:schemeClr val="tx1"/>
              </a:solidFill>
              <a:latin typeface="Times New Roman" pitchFamily="18" charset="0"/>
              <a:cs typeface="Times New Roman" pitchFamily="18" charset="0"/>
            </a:rPr>
            <a:t>Ўтган</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йилнинг</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молиявий</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ҳисоботини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хар</a:t>
          </a:r>
          <a:r>
            <a:rPr lang="ru-RU" sz="1600" b="1" dirty="0" smtClean="0">
              <a:solidFill>
                <a:schemeClr val="tx1"/>
              </a:solidFill>
              <a:latin typeface="Times New Roman" pitchFamily="18" charset="0"/>
              <a:cs typeface="Times New Roman" pitchFamily="18" charset="0"/>
            </a:rPr>
            <a:t> ярим </a:t>
          </a:r>
          <a:r>
            <a:rPr lang="ru-RU" sz="1600" b="1" dirty="0" err="1" smtClean="0">
              <a:solidFill>
                <a:schemeClr val="tx1"/>
              </a:solidFill>
              <a:latin typeface="Times New Roman" pitchFamily="18" charset="0"/>
              <a:cs typeface="Times New Roman" pitchFamily="18" charset="0"/>
            </a:rPr>
            <a:t>йилликка</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бўлиб</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кўриб</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чиқади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ва</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тасдиқлайди</a:t>
          </a:r>
          <a:r>
            <a:rPr lang="ru-RU" sz="1600" b="1" dirty="0" smtClean="0">
              <a:solidFill>
                <a:schemeClr val="tx1"/>
              </a:solidFill>
              <a:latin typeface="Times New Roman" pitchFamily="18" charset="0"/>
              <a:cs typeface="Times New Roman" pitchFamily="18" charset="0"/>
            </a:rPr>
            <a:t>, капитал </a:t>
          </a:r>
          <a:r>
            <a:rPr lang="ru-RU" sz="1600" b="1" dirty="0" err="1" smtClean="0">
              <a:solidFill>
                <a:schemeClr val="tx1"/>
              </a:solidFill>
              <a:latin typeface="Times New Roman" pitchFamily="18" charset="0"/>
              <a:cs typeface="Times New Roman" pitchFamily="18" charset="0"/>
            </a:rPr>
            <a:t>струтурасини</a:t>
          </a:r>
          <a:r>
            <a:rPr lang="ru-RU" sz="1600" b="1" dirty="0" smtClean="0">
              <a:solidFill>
                <a:schemeClr val="tx1"/>
              </a:solidFill>
              <a:latin typeface="Times New Roman" pitchFamily="18" charset="0"/>
              <a:cs typeface="Times New Roman" pitchFamily="18" charset="0"/>
            </a:rPr>
            <a:t>, соф </a:t>
          </a:r>
          <a:r>
            <a:rPr lang="ru-RU" sz="1600" b="1" dirty="0" err="1" smtClean="0">
              <a:solidFill>
                <a:schemeClr val="tx1"/>
              </a:solidFill>
              <a:latin typeface="Times New Roman" pitchFamily="18" charset="0"/>
              <a:cs typeface="Times New Roman" pitchFamily="18" charset="0"/>
            </a:rPr>
            <a:t>фойдани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тақсимлайди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дивидентни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тақсимлайди</a:t>
          </a:r>
          <a:r>
            <a:rPr lang="ru-RU" sz="1600" b="1" dirty="0" smtClean="0">
              <a:solidFill>
                <a:schemeClr val="tx1"/>
              </a:solidFill>
              <a:latin typeface="Times New Roman" pitchFamily="18" charset="0"/>
              <a:cs typeface="Times New Roman" pitchFamily="18" charset="0"/>
            </a:rPr>
            <a:t>);</a:t>
          </a:r>
          <a:endParaRPr lang="ru-RU" sz="1600" b="1" dirty="0">
            <a:latin typeface="Times New Roman" pitchFamily="18" charset="0"/>
            <a:cs typeface="Times New Roman" pitchFamily="18" charset="0"/>
          </a:endParaRPr>
        </a:p>
      </dgm:t>
    </dgm:pt>
    <dgm:pt modelId="{1032E33B-3FEA-44E3-98CD-C3A0F1615CA0}" type="parTrans" cxnId="{5D9812E4-3D10-488A-BF4D-552779CFD241}">
      <dgm:prSet/>
      <dgm:spPr/>
      <dgm:t>
        <a:bodyPr/>
        <a:lstStyle/>
        <a:p>
          <a:endParaRPr lang="ru-RU" sz="1600">
            <a:latin typeface="Arial Narrow" pitchFamily="34" charset="0"/>
          </a:endParaRPr>
        </a:p>
      </dgm:t>
    </dgm:pt>
    <dgm:pt modelId="{D523A6EA-757B-44ED-9C69-6C0F5939E9A2}" type="sibTrans" cxnId="{5D9812E4-3D10-488A-BF4D-552779CFD241}">
      <dgm:prSet/>
      <dgm:spPr/>
      <dgm:t>
        <a:bodyPr/>
        <a:lstStyle/>
        <a:p>
          <a:endParaRPr lang="ru-RU" sz="1600">
            <a:latin typeface="Arial Narrow" pitchFamily="34" charset="0"/>
          </a:endParaRPr>
        </a:p>
      </dgm:t>
    </dgm:pt>
    <dgm:pt modelId="{C17D81B9-C00C-45FB-B9A2-2F4F2C7BB6AB}">
      <dgm:prSet custT="1"/>
      <dgm:spPr/>
      <dgm:t>
        <a:bodyPr/>
        <a:lstStyle/>
        <a:p>
          <a:pPr rtl="0"/>
          <a:r>
            <a:rPr lang="ru-RU" sz="1600" b="1" dirty="0" err="1" smtClean="0">
              <a:solidFill>
                <a:schemeClr val="tx1"/>
              </a:solidFill>
              <a:latin typeface="Times New Roman" pitchFamily="18" charset="0"/>
              <a:cs typeface="Times New Roman" pitchFamily="18" charset="0"/>
            </a:rPr>
            <a:t>Бошқарув</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ва</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кузатув</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кенгаши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аъзоларининг</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меҳнатини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рағбатлантириш</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хажмини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белгилайди</a:t>
          </a:r>
          <a:r>
            <a:rPr lang="ru-RU" sz="1600" b="1" dirty="0" smtClean="0">
              <a:solidFill>
                <a:schemeClr val="tx1"/>
              </a:solidFill>
              <a:latin typeface="Times New Roman" pitchFamily="18" charset="0"/>
              <a:cs typeface="Times New Roman" pitchFamily="18" charset="0"/>
            </a:rPr>
            <a:t>;</a:t>
          </a:r>
          <a:endParaRPr lang="ru-RU" sz="1600" b="1" dirty="0">
            <a:latin typeface="Arial Narrow" pitchFamily="34" charset="0"/>
            <a:cs typeface="Times New Roman" pitchFamily="18" charset="0"/>
          </a:endParaRPr>
        </a:p>
      </dgm:t>
    </dgm:pt>
    <dgm:pt modelId="{31AE4B47-8451-4AF9-9324-95D278C7BE9D}" type="parTrans" cxnId="{D49692FD-F271-47DD-83CB-A30771490804}">
      <dgm:prSet/>
      <dgm:spPr/>
      <dgm:t>
        <a:bodyPr/>
        <a:lstStyle/>
        <a:p>
          <a:endParaRPr lang="ru-RU" sz="1600">
            <a:latin typeface="Arial Narrow" pitchFamily="34" charset="0"/>
          </a:endParaRPr>
        </a:p>
      </dgm:t>
    </dgm:pt>
    <dgm:pt modelId="{A9A45ECA-1815-40BC-8BD3-0A10E2D71111}" type="sibTrans" cxnId="{D49692FD-F271-47DD-83CB-A30771490804}">
      <dgm:prSet/>
      <dgm:spPr/>
      <dgm:t>
        <a:bodyPr/>
        <a:lstStyle/>
        <a:p>
          <a:endParaRPr lang="ru-RU" sz="1600">
            <a:latin typeface="Arial Narrow" pitchFamily="34" charset="0"/>
          </a:endParaRPr>
        </a:p>
      </dgm:t>
    </dgm:pt>
    <dgm:pt modelId="{7B66164E-7740-4BFA-B688-38E5C847F4EA}">
      <dgm:prSet custT="1"/>
      <dgm:spPr/>
      <dgm:t>
        <a:bodyPr/>
        <a:lstStyle/>
        <a:p>
          <a:pPr rtl="0"/>
          <a:r>
            <a:rPr lang="ru-RU" sz="1600" b="1" dirty="0" err="1" smtClean="0">
              <a:latin typeface="Times New Roman" pitchFamily="18" charset="0"/>
              <a:cs typeface="Times New Roman" pitchFamily="18" charset="0"/>
            </a:rPr>
            <a:t>Аудиторни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тасдиқлайди</a:t>
          </a:r>
          <a:r>
            <a:rPr lang="ru-RU" sz="1600" b="1" dirty="0" smtClean="0">
              <a:latin typeface="Times New Roman" pitchFamily="18" charset="0"/>
              <a:cs typeface="Times New Roman" pitchFamily="18" charset="0"/>
            </a:rPr>
            <a:t>, 5 </a:t>
          </a:r>
          <a:r>
            <a:rPr lang="ru-RU" sz="1600" b="1" dirty="0" err="1" smtClean="0">
              <a:latin typeface="Times New Roman" pitchFamily="18" charset="0"/>
              <a:cs typeface="Times New Roman" pitchFamily="18" charset="0"/>
            </a:rPr>
            <a:t>фоиз</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акцияга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эга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мулкдорлар</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тўғрисдаги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маълумотни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ўрганади</a:t>
          </a:r>
          <a:r>
            <a:rPr lang="ru-RU" sz="1600" b="1" dirty="0" smtClean="0">
              <a:latin typeface="Times New Roman" pitchFamily="18" charset="0"/>
              <a:cs typeface="Times New Roman" pitchFamily="18" charset="0"/>
            </a:rPr>
            <a:t>;</a:t>
          </a:r>
          <a:r>
            <a:rPr lang="ru-RU" sz="1600" b="1" dirty="0" smtClean="0">
              <a:solidFill>
                <a:schemeClr val="tx1"/>
              </a:solidFill>
              <a:latin typeface="Times New Roman" pitchFamily="18" charset="0"/>
              <a:cs typeface="Times New Roman" pitchFamily="18" charset="0"/>
            </a:rPr>
            <a:t> </a:t>
          </a:r>
          <a:endParaRPr lang="ru-RU" sz="1600" b="1" dirty="0">
            <a:latin typeface="Times New Roman" pitchFamily="18" charset="0"/>
            <a:cs typeface="Times New Roman" pitchFamily="18" charset="0"/>
          </a:endParaRPr>
        </a:p>
      </dgm:t>
    </dgm:pt>
    <dgm:pt modelId="{80F78B1D-A875-486E-8F7F-EB9AA384EC4A}" type="parTrans" cxnId="{E9357C68-630C-4311-86CA-242E18C201F1}">
      <dgm:prSet/>
      <dgm:spPr/>
      <dgm:t>
        <a:bodyPr/>
        <a:lstStyle/>
        <a:p>
          <a:endParaRPr lang="ru-RU" sz="1600">
            <a:latin typeface="Arial Narrow" pitchFamily="34" charset="0"/>
          </a:endParaRPr>
        </a:p>
      </dgm:t>
    </dgm:pt>
    <dgm:pt modelId="{5D6ED35C-C914-4598-97B8-12476E22A646}" type="sibTrans" cxnId="{E9357C68-630C-4311-86CA-242E18C201F1}">
      <dgm:prSet/>
      <dgm:spPr/>
      <dgm:t>
        <a:bodyPr/>
        <a:lstStyle/>
        <a:p>
          <a:endParaRPr lang="ru-RU" sz="1600">
            <a:latin typeface="Arial Narrow" pitchFamily="34" charset="0"/>
          </a:endParaRPr>
        </a:p>
      </dgm:t>
    </dgm:pt>
    <dgm:pt modelId="{E2D222A1-0177-4B8D-A226-99C2DE50ABDD}">
      <dgm:prSet custT="1"/>
      <dgm:spPr/>
      <dgm:t>
        <a:bodyPr/>
        <a:lstStyle/>
        <a:p>
          <a:pPr rtl="0"/>
          <a:r>
            <a:rPr lang="ru-RU" sz="1600" b="1" dirty="0" smtClean="0">
              <a:latin typeface="Times New Roman" pitchFamily="18" charset="0"/>
              <a:cs typeface="Times New Roman" pitchFamily="18" charset="0"/>
            </a:rPr>
            <a:t>Компания </a:t>
          </a:r>
          <a:r>
            <a:rPr lang="ru-RU" sz="1600" b="1" dirty="0" err="1" smtClean="0">
              <a:latin typeface="Times New Roman" pitchFamily="18" charset="0"/>
              <a:cs typeface="Times New Roman" pitchFamily="18" charset="0"/>
            </a:rPr>
            <a:t>капиталининг</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ўзгариши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бирлашиши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ёки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ёпилиш</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масалаларини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кўриб</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чиқади</a:t>
          </a:r>
          <a:r>
            <a:rPr lang="ru-RU" sz="1600" b="1" dirty="0" smtClean="0">
              <a:solidFill>
                <a:schemeClr val="tx1"/>
              </a:solidFill>
              <a:latin typeface="Times New Roman" pitchFamily="18" charset="0"/>
              <a:cs typeface="Times New Roman" pitchFamily="18" charset="0"/>
            </a:rPr>
            <a:t>; </a:t>
          </a:r>
          <a:endParaRPr lang="ru-RU" sz="1600" b="1" dirty="0">
            <a:latin typeface="Times New Roman" pitchFamily="18" charset="0"/>
            <a:cs typeface="Times New Roman" pitchFamily="18" charset="0"/>
          </a:endParaRPr>
        </a:p>
      </dgm:t>
    </dgm:pt>
    <dgm:pt modelId="{40EBF392-21B1-4ACA-9D4F-0BB7B3C69853}" type="parTrans" cxnId="{ABC8E7C8-7982-4995-9556-D2B8F43365EB}">
      <dgm:prSet/>
      <dgm:spPr/>
      <dgm:t>
        <a:bodyPr/>
        <a:lstStyle/>
        <a:p>
          <a:endParaRPr lang="ru-RU" sz="1600">
            <a:latin typeface="Arial Narrow" pitchFamily="34" charset="0"/>
          </a:endParaRPr>
        </a:p>
      </dgm:t>
    </dgm:pt>
    <dgm:pt modelId="{24B6DCB1-EB9D-49FF-AE19-D6BB97BCF5E4}" type="sibTrans" cxnId="{ABC8E7C8-7982-4995-9556-D2B8F43365EB}">
      <dgm:prSet/>
      <dgm:spPr/>
      <dgm:t>
        <a:bodyPr/>
        <a:lstStyle/>
        <a:p>
          <a:endParaRPr lang="ru-RU" sz="1600">
            <a:latin typeface="Arial Narrow" pitchFamily="34" charset="0"/>
          </a:endParaRPr>
        </a:p>
      </dgm:t>
    </dgm:pt>
    <dgm:pt modelId="{8FEDF480-5426-4476-944C-5A5011BE9BC9}">
      <dgm:prSet custT="1"/>
      <dgm:spPr/>
      <dgm:t>
        <a:bodyPr/>
        <a:lstStyle/>
        <a:p>
          <a:pPr rtl="0"/>
          <a:endParaRPr lang="ru-RU" sz="1600" dirty="0">
            <a:latin typeface="Arial Narrow" pitchFamily="34" charset="0"/>
          </a:endParaRPr>
        </a:p>
      </dgm:t>
    </dgm:pt>
    <dgm:pt modelId="{E72B52A9-F8A2-4153-AFCD-B1A0BD9E52B3}" type="parTrans" cxnId="{EE001524-BE80-45A5-AC91-D5136ECCD3D5}">
      <dgm:prSet/>
      <dgm:spPr/>
      <dgm:t>
        <a:bodyPr/>
        <a:lstStyle/>
        <a:p>
          <a:endParaRPr lang="ru-RU" sz="1600">
            <a:latin typeface="Arial Narrow" pitchFamily="34" charset="0"/>
          </a:endParaRPr>
        </a:p>
      </dgm:t>
    </dgm:pt>
    <dgm:pt modelId="{9AFE7D34-B8A4-4F5F-BC64-6B6AA9C50930}" type="sibTrans" cxnId="{EE001524-BE80-45A5-AC91-D5136ECCD3D5}">
      <dgm:prSet/>
      <dgm:spPr/>
      <dgm:t>
        <a:bodyPr/>
        <a:lstStyle/>
        <a:p>
          <a:endParaRPr lang="ru-RU" sz="1600">
            <a:latin typeface="Arial Narrow" pitchFamily="34" charset="0"/>
          </a:endParaRPr>
        </a:p>
      </dgm:t>
    </dgm:pt>
    <dgm:pt modelId="{4B9EE41A-DE4D-4DD9-BCB9-0A8AD1979926}">
      <dgm:prSet custT="1"/>
      <dgm:spPr/>
      <dgm:t>
        <a:bodyPr/>
        <a:lstStyle/>
        <a:p>
          <a:pPr rtl="0"/>
          <a:r>
            <a:rPr lang="ru-RU" sz="1600" b="1" dirty="0" err="1" smtClean="0">
              <a:solidFill>
                <a:schemeClr val="tx1"/>
              </a:solidFill>
              <a:latin typeface="Times New Roman" pitchFamily="18" charset="0"/>
              <a:cs typeface="Times New Roman" pitchFamily="18" charset="0"/>
            </a:rPr>
            <a:t>Уставга</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ўзгартиришлар</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киритиш</a:t>
          </a:r>
          <a:r>
            <a:rPr lang="ru-RU" sz="1600" b="1" dirty="0" smtClean="0">
              <a:solidFill>
                <a:schemeClr val="tx1"/>
              </a:solidFill>
              <a:latin typeface="Times New Roman" pitchFamily="18" charset="0"/>
              <a:cs typeface="Times New Roman" pitchFamily="18" charset="0"/>
            </a:rPr>
            <a:t>, компания </a:t>
          </a:r>
          <a:r>
            <a:rPr lang="ru-RU" sz="1600" b="1" dirty="0" err="1" smtClean="0">
              <a:solidFill>
                <a:schemeClr val="tx1"/>
              </a:solidFill>
              <a:latin typeface="Times New Roman" pitchFamily="18" charset="0"/>
              <a:cs typeface="Times New Roman" pitchFamily="18" charset="0"/>
            </a:rPr>
            <a:t>номини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ўзгартириш</a:t>
          </a:r>
          <a:r>
            <a:rPr lang="ru-RU" sz="1600" b="1" dirty="0" smtClean="0">
              <a:solidFill>
                <a:schemeClr val="tx1"/>
              </a:solidFill>
              <a:latin typeface="Times New Roman" pitchFamily="18" charset="0"/>
              <a:cs typeface="Times New Roman" pitchFamily="18" charset="0"/>
            </a:rPr>
            <a:t>, аудит </a:t>
          </a:r>
          <a:r>
            <a:rPr lang="ru-RU" sz="1600" b="1" dirty="0" err="1" smtClean="0">
              <a:solidFill>
                <a:schemeClr val="tx1"/>
              </a:solidFill>
              <a:latin typeface="Times New Roman" pitchFamily="18" charset="0"/>
              <a:cs typeface="Times New Roman" pitchFamily="18" charset="0"/>
            </a:rPr>
            <a:t>корхонасини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жалб</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қилиш</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ва</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бошқа</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масалаларни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кўриб</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чиқади</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ва</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тасдиқлайди</a:t>
          </a:r>
          <a:r>
            <a:rPr lang="ru-RU" sz="1600" b="1" dirty="0" smtClean="0">
              <a:solidFill>
                <a:schemeClr val="tx1"/>
              </a:solidFill>
              <a:latin typeface="Times New Roman" pitchFamily="18" charset="0"/>
              <a:cs typeface="Times New Roman" pitchFamily="18" charset="0"/>
            </a:rPr>
            <a:t>.</a:t>
          </a:r>
          <a:endParaRPr lang="ru-RU" sz="1600" b="1" dirty="0">
            <a:latin typeface="Arial Narrow" pitchFamily="34" charset="0"/>
            <a:cs typeface="Times New Roman" pitchFamily="18" charset="0"/>
          </a:endParaRPr>
        </a:p>
      </dgm:t>
    </dgm:pt>
    <dgm:pt modelId="{02E6DDFA-F0DA-4A36-BA89-EEBA845917A7}" type="parTrans" cxnId="{834FC470-34DE-4470-88E7-AB04D3C24CC2}">
      <dgm:prSet/>
      <dgm:spPr/>
      <dgm:t>
        <a:bodyPr/>
        <a:lstStyle/>
        <a:p>
          <a:endParaRPr lang="ru-RU" sz="1600">
            <a:latin typeface="Arial Narrow" pitchFamily="34" charset="0"/>
          </a:endParaRPr>
        </a:p>
      </dgm:t>
    </dgm:pt>
    <dgm:pt modelId="{6679FE90-56C9-487D-81C6-12059DE40548}" type="sibTrans" cxnId="{834FC470-34DE-4470-88E7-AB04D3C24CC2}">
      <dgm:prSet/>
      <dgm:spPr/>
      <dgm:t>
        <a:bodyPr/>
        <a:lstStyle/>
        <a:p>
          <a:endParaRPr lang="ru-RU" sz="1600">
            <a:latin typeface="Arial Narrow" pitchFamily="34" charset="0"/>
          </a:endParaRPr>
        </a:p>
      </dgm:t>
    </dgm:pt>
    <dgm:pt modelId="{4D98BF68-25D2-4EB4-ABA0-BD79AD37FC58}" type="pres">
      <dgm:prSet presAssocID="{5D020260-808B-4366-A96C-AA065935764C}" presName="linearFlow" presStyleCnt="0">
        <dgm:presLayoutVars>
          <dgm:dir/>
          <dgm:animLvl val="lvl"/>
          <dgm:resizeHandles val="exact"/>
        </dgm:presLayoutVars>
      </dgm:prSet>
      <dgm:spPr/>
      <dgm:t>
        <a:bodyPr/>
        <a:lstStyle/>
        <a:p>
          <a:endParaRPr lang="ru-RU"/>
        </a:p>
      </dgm:t>
    </dgm:pt>
    <dgm:pt modelId="{A3F4D4B1-9D99-4445-A508-84559806AD1C}" type="pres">
      <dgm:prSet presAssocID="{448AB091-FDEA-41E9-A4E5-7FDE10C8847B}" presName="composite" presStyleCnt="0"/>
      <dgm:spPr/>
    </dgm:pt>
    <dgm:pt modelId="{953AFA67-B58F-40DC-98BD-63FF0E5949B9}" type="pres">
      <dgm:prSet presAssocID="{448AB091-FDEA-41E9-A4E5-7FDE10C8847B}" presName="parentText" presStyleLbl="alignNode1" presStyleIdx="0" presStyleCnt="6">
        <dgm:presLayoutVars>
          <dgm:chMax val="1"/>
          <dgm:bulletEnabled val="1"/>
        </dgm:presLayoutVars>
      </dgm:prSet>
      <dgm:spPr/>
      <dgm:t>
        <a:bodyPr/>
        <a:lstStyle/>
        <a:p>
          <a:endParaRPr lang="ru-RU"/>
        </a:p>
      </dgm:t>
    </dgm:pt>
    <dgm:pt modelId="{81C520BF-9FE3-4773-A59B-6B0BFCD2B86B}" type="pres">
      <dgm:prSet presAssocID="{448AB091-FDEA-41E9-A4E5-7FDE10C8847B}" presName="descendantText" presStyleLbl="alignAcc1" presStyleIdx="0" presStyleCnt="6" custScaleY="128680">
        <dgm:presLayoutVars>
          <dgm:bulletEnabled val="1"/>
        </dgm:presLayoutVars>
      </dgm:prSet>
      <dgm:spPr/>
      <dgm:t>
        <a:bodyPr/>
        <a:lstStyle/>
        <a:p>
          <a:endParaRPr lang="ru-RU"/>
        </a:p>
      </dgm:t>
    </dgm:pt>
    <dgm:pt modelId="{1133F0E4-F7A3-4E42-890D-919CB1555D4A}" type="pres">
      <dgm:prSet presAssocID="{DEED02B3-4772-4791-BE45-24BCB57797D0}" presName="sp" presStyleCnt="0"/>
      <dgm:spPr/>
    </dgm:pt>
    <dgm:pt modelId="{51C26912-3590-4E87-8678-7D5366E1E434}" type="pres">
      <dgm:prSet presAssocID="{51C8CAC3-CA24-4EE9-A964-8E542B4CCE67}" presName="composite" presStyleCnt="0"/>
      <dgm:spPr/>
    </dgm:pt>
    <dgm:pt modelId="{6FEB098D-C046-4779-8591-992A496037CD}" type="pres">
      <dgm:prSet presAssocID="{51C8CAC3-CA24-4EE9-A964-8E542B4CCE67}" presName="parentText" presStyleLbl="alignNode1" presStyleIdx="1" presStyleCnt="6">
        <dgm:presLayoutVars>
          <dgm:chMax val="1"/>
          <dgm:bulletEnabled val="1"/>
        </dgm:presLayoutVars>
      </dgm:prSet>
      <dgm:spPr/>
      <dgm:t>
        <a:bodyPr/>
        <a:lstStyle/>
        <a:p>
          <a:endParaRPr lang="ru-RU"/>
        </a:p>
      </dgm:t>
    </dgm:pt>
    <dgm:pt modelId="{3A3B4838-AEB7-4DF8-AD83-CA8234D2E562}" type="pres">
      <dgm:prSet presAssocID="{51C8CAC3-CA24-4EE9-A964-8E542B4CCE67}" presName="descendantText" presStyleLbl="alignAcc1" presStyleIdx="1" presStyleCnt="6" custScaleY="157520">
        <dgm:presLayoutVars>
          <dgm:bulletEnabled val="1"/>
        </dgm:presLayoutVars>
      </dgm:prSet>
      <dgm:spPr/>
      <dgm:t>
        <a:bodyPr/>
        <a:lstStyle/>
        <a:p>
          <a:endParaRPr lang="ru-RU"/>
        </a:p>
      </dgm:t>
    </dgm:pt>
    <dgm:pt modelId="{552562C8-A910-41C9-89E3-1D06BE16B745}" type="pres">
      <dgm:prSet presAssocID="{57A82265-2E38-4A44-AF6B-84766EC94D89}" presName="sp" presStyleCnt="0"/>
      <dgm:spPr/>
    </dgm:pt>
    <dgm:pt modelId="{9C01BCCD-B9F3-4B58-847A-B6D1C65C8C15}" type="pres">
      <dgm:prSet presAssocID="{712FCBF9-5BF2-459D-925C-FBED7FFF19F2}" presName="composite" presStyleCnt="0"/>
      <dgm:spPr/>
    </dgm:pt>
    <dgm:pt modelId="{E7645291-9D7D-4399-BCFE-F2FF48A23915}" type="pres">
      <dgm:prSet presAssocID="{712FCBF9-5BF2-459D-925C-FBED7FFF19F2}" presName="parentText" presStyleLbl="alignNode1" presStyleIdx="2" presStyleCnt="6">
        <dgm:presLayoutVars>
          <dgm:chMax val="1"/>
          <dgm:bulletEnabled val="1"/>
        </dgm:presLayoutVars>
      </dgm:prSet>
      <dgm:spPr/>
      <dgm:t>
        <a:bodyPr/>
        <a:lstStyle/>
        <a:p>
          <a:endParaRPr lang="ru-RU"/>
        </a:p>
      </dgm:t>
    </dgm:pt>
    <dgm:pt modelId="{C490080F-779E-4CE2-B0DB-E913A27321E1}" type="pres">
      <dgm:prSet presAssocID="{712FCBF9-5BF2-459D-925C-FBED7FFF19F2}" presName="descendantText" presStyleLbl="alignAcc1" presStyleIdx="2" presStyleCnt="6" custScaleY="86809">
        <dgm:presLayoutVars>
          <dgm:bulletEnabled val="1"/>
        </dgm:presLayoutVars>
      </dgm:prSet>
      <dgm:spPr/>
      <dgm:t>
        <a:bodyPr/>
        <a:lstStyle/>
        <a:p>
          <a:endParaRPr lang="ru-RU"/>
        </a:p>
      </dgm:t>
    </dgm:pt>
    <dgm:pt modelId="{88FA3CCB-634F-4A97-A650-BA9A8C5CE7D0}" type="pres">
      <dgm:prSet presAssocID="{8209D70F-DE5F-4014-87C5-0D49FE860903}" presName="sp" presStyleCnt="0"/>
      <dgm:spPr/>
    </dgm:pt>
    <dgm:pt modelId="{23A63F0A-D5AC-4635-877F-7EAB4FE01581}" type="pres">
      <dgm:prSet presAssocID="{137F3343-8B1F-4CEE-A13D-A36D9DC3FC92}" presName="composite" presStyleCnt="0"/>
      <dgm:spPr/>
    </dgm:pt>
    <dgm:pt modelId="{434D4E73-B20B-4F66-BAC1-E25E9C4D0B23}" type="pres">
      <dgm:prSet presAssocID="{137F3343-8B1F-4CEE-A13D-A36D9DC3FC92}" presName="parentText" presStyleLbl="alignNode1" presStyleIdx="3" presStyleCnt="6">
        <dgm:presLayoutVars>
          <dgm:chMax val="1"/>
          <dgm:bulletEnabled val="1"/>
        </dgm:presLayoutVars>
      </dgm:prSet>
      <dgm:spPr/>
      <dgm:t>
        <a:bodyPr/>
        <a:lstStyle/>
        <a:p>
          <a:endParaRPr lang="ru-RU"/>
        </a:p>
      </dgm:t>
    </dgm:pt>
    <dgm:pt modelId="{3E8DACCB-D4E9-4496-B8D8-83B82C4FF8C0}" type="pres">
      <dgm:prSet presAssocID="{137F3343-8B1F-4CEE-A13D-A36D9DC3FC92}" presName="descendantText" presStyleLbl="alignAcc1" presStyleIdx="3" presStyleCnt="6" custScaleY="111551">
        <dgm:presLayoutVars>
          <dgm:bulletEnabled val="1"/>
        </dgm:presLayoutVars>
      </dgm:prSet>
      <dgm:spPr/>
      <dgm:t>
        <a:bodyPr/>
        <a:lstStyle/>
        <a:p>
          <a:endParaRPr lang="ru-RU"/>
        </a:p>
      </dgm:t>
    </dgm:pt>
    <dgm:pt modelId="{8031B3CA-C80D-4CCE-A905-91AE0F08823A}" type="pres">
      <dgm:prSet presAssocID="{AB06E7BE-1DFE-4517-AF70-FAC815CE88B7}" presName="sp" presStyleCnt="0"/>
      <dgm:spPr/>
    </dgm:pt>
    <dgm:pt modelId="{ED76FAEB-32DC-4BCF-B4D7-454A612BF296}" type="pres">
      <dgm:prSet presAssocID="{838FB224-BA0C-46E5-8C61-E8FC60FDCEB2}" presName="composite" presStyleCnt="0"/>
      <dgm:spPr/>
    </dgm:pt>
    <dgm:pt modelId="{8E338E61-337A-48A9-9D3F-FE625A9E9C89}" type="pres">
      <dgm:prSet presAssocID="{838FB224-BA0C-46E5-8C61-E8FC60FDCEB2}" presName="parentText" presStyleLbl="alignNode1" presStyleIdx="4" presStyleCnt="6">
        <dgm:presLayoutVars>
          <dgm:chMax val="1"/>
          <dgm:bulletEnabled val="1"/>
        </dgm:presLayoutVars>
      </dgm:prSet>
      <dgm:spPr/>
      <dgm:t>
        <a:bodyPr/>
        <a:lstStyle/>
        <a:p>
          <a:endParaRPr lang="ru-RU"/>
        </a:p>
      </dgm:t>
    </dgm:pt>
    <dgm:pt modelId="{ABD72C7C-7175-4D4E-9417-50DA9F256533}" type="pres">
      <dgm:prSet presAssocID="{838FB224-BA0C-46E5-8C61-E8FC60FDCEB2}" presName="descendantText" presStyleLbl="alignAcc1" presStyleIdx="4" presStyleCnt="6" custScaleY="111695">
        <dgm:presLayoutVars>
          <dgm:bulletEnabled val="1"/>
        </dgm:presLayoutVars>
      </dgm:prSet>
      <dgm:spPr/>
      <dgm:t>
        <a:bodyPr/>
        <a:lstStyle/>
        <a:p>
          <a:endParaRPr lang="ru-RU"/>
        </a:p>
      </dgm:t>
    </dgm:pt>
    <dgm:pt modelId="{1593777F-0997-4DFB-824E-9CAEFCD06595}" type="pres">
      <dgm:prSet presAssocID="{CC9B4107-7A0F-4B80-86A1-4268B407AFBA}" presName="sp" presStyleCnt="0"/>
      <dgm:spPr/>
    </dgm:pt>
    <dgm:pt modelId="{BDDBB665-935B-46EC-8E91-F736CDB179E0}" type="pres">
      <dgm:prSet presAssocID="{8FEDF480-5426-4476-944C-5A5011BE9BC9}" presName="composite" presStyleCnt="0"/>
      <dgm:spPr/>
    </dgm:pt>
    <dgm:pt modelId="{D23BD144-D006-4831-8378-4D41CBFECD15}" type="pres">
      <dgm:prSet presAssocID="{8FEDF480-5426-4476-944C-5A5011BE9BC9}" presName="parentText" presStyleLbl="alignNode1" presStyleIdx="5" presStyleCnt="6">
        <dgm:presLayoutVars>
          <dgm:chMax val="1"/>
          <dgm:bulletEnabled val="1"/>
        </dgm:presLayoutVars>
      </dgm:prSet>
      <dgm:spPr/>
      <dgm:t>
        <a:bodyPr/>
        <a:lstStyle/>
        <a:p>
          <a:endParaRPr lang="ru-RU"/>
        </a:p>
      </dgm:t>
    </dgm:pt>
    <dgm:pt modelId="{B116D3C9-897F-4621-8927-43C158877F8A}" type="pres">
      <dgm:prSet presAssocID="{8FEDF480-5426-4476-944C-5A5011BE9BC9}" presName="descendantText" presStyleLbl="alignAcc1" presStyleIdx="5" presStyleCnt="6" custScaleX="101080" custScaleY="132406">
        <dgm:presLayoutVars>
          <dgm:bulletEnabled val="1"/>
        </dgm:presLayoutVars>
      </dgm:prSet>
      <dgm:spPr/>
      <dgm:t>
        <a:bodyPr/>
        <a:lstStyle/>
        <a:p>
          <a:endParaRPr lang="ru-RU"/>
        </a:p>
      </dgm:t>
    </dgm:pt>
  </dgm:ptLst>
  <dgm:cxnLst>
    <dgm:cxn modelId="{E0939B8E-D336-400B-A382-931A13C83312}" type="presOf" srcId="{4B9EE41A-DE4D-4DD9-BCB9-0A8AD1979926}" destId="{B116D3C9-897F-4621-8927-43C158877F8A}" srcOrd="0" destOrd="0" presId="urn:microsoft.com/office/officeart/2005/8/layout/chevron2"/>
    <dgm:cxn modelId="{E4D02D39-A373-4D69-ACCF-91F69DA08248}" type="presOf" srcId="{51C8CAC3-CA24-4EE9-A964-8E542B4CCE67}" destId="{6FEB098D-C046-4779-8591-992A496037CD}" srcOrd="0" destOrd="0" presId="urn:microsoft.com/office/officeart/2005/8/layout/chevron2"/>
    <dgm:cxn modelId="{E9357C68-630C-4311-86CA-242E18C201F1}" srcId="{137F3343-8B1F-4CEE-A13D-A36D9DC3FC92}" destId="{7B66164E-7740-4BFA-B688-38E5C847F4EA}" srcOrd="0" destOrd="0" parTransId="{80F78B1D-A875-486E-8F7F-EB9AA384EC4A}" sibTransId="{5D6ED35C-C914-4598-97B8-12476E22A646}"/>
    <dgm:cxn modelId="{7874DAE3-FE13-4929-83F2-56FE09F35D29}" type="presOf" srcId="{448AB091-FDEA-41E9-A4E5-7FDE10C8847B}" destId="{953AFA67-B58F-40DC-98BD-63FF0E5949B9}" srcOrd="0" destOrd="0" presId="urn:microsoft.com/office/officeart/2005/8/layout/chevron2"/>
    <dgm:cxn modelId="{A7261872-7B8D-4166-8FC8-0D83950E8C55}" srcId="{5D020260-808B-4366-A96C-AA065935764C}" destId="{712FCBF9-5BF2-459D-925C-FBED7FFF19F2}" srcOrd="2" destOrd="0" parTransId="{2DDFA9B1-875D-406A-B6BE-711E90CC11FC}" sibTransId="{8209D70F-DE5F-4014-87C5-0D49FE860903}"/>
    <dgm:cxn modelId="{49B3E940-3C3B-48CE-AFC2-BEDAA191ACEE}" type="presOf" srcId="{E2D222A1-0177-4B8D-A226-99C2DE50ABDD}" destId="{ABD72C7C-7175-4D4E-9417-50DA9F256533}" srcOrd="0" destOrd="0" presId="urn:microsoft.com/office/officeart/2005/8/layout/chevron2"/>
    <dgm:cxn modelId="{4D831F92-4ED9-4A90-9FCC-B6DC6A95EA9C}" type="presOf" srcId="{8FEDF480-5426-4476-944C-5A5011BE9BC9}" destId="{D23BD144-D006-4831-8378-4D41CBFECD15}" srcOrd="0" destOrd="0" presId="urn:microsoft.com/office/officeart/2005/8/layout/chevron2"/>
    <dgm:cxn modelId="{DEC5566D-70B0-468E-ABFA-AFCCE1E3DC0B}" type="presOf" srcId="{137F3343-8B1F-4CEE-A13D-A36D9DC3FC92}" destId="{434D4E73-B20B-4F66-BAC1-E25E9C4D0B23}" srcOrd="0" destOrd="0" presId="urn:microsoft.com/office/officeart/2005/8/layout/chevron2"/>
    <dgm:cxn modelId="{6AFA2650-75D6-4DDD-B847-96074215A5B7}" srcId="{5D020260-808B-4366-A96C-AA065935764C}" destId="{137F3343-8B1F-4CEE-A13D-A36D9DC3FC92}" srcOrd="3" destOrd="0" parTransId="{93C9273F-3D4F-4767-97E3-79A7745FC92D}" sibTransId="{AB06E7BE-1DFE-4517-AF70-FAC815CE88B7}"/>
    <dgm:cxn modelId="{E6BEA6D0-E1D3-46D8-833B-0397465353F5}" type="presOf" srcId="{A05AF57D-F577-4C15-B7C7-EDCA02A9A3EA}" destId="{81C520BF-9FE3-4773-A59B-6B0BFCD2B86B}" srcOrd="0" destOrd="0" presId="urn:microsoft.com/office/officeart/2005/8/layout/chevron2"/>
    <dgm:cxn modelId="{3A607976-DC1F-4BAD-8D6C-8F40D045ED73}" type="presOf" srcId="{7B66164E-7740-4BFA-B688-38E5C847F4EA}" destId="{3E8DACCB-D4E9-4496-B8D8-83B82C4FF8C0}" srcOrd="0" destOrd="0" presId="urn:microsoft.com/office/officeart/2005/8/layout/chevron2"/>
    <dgm:cxn modelId="{FCB3D96D-3C48-419C-83EA-A0A9E537D3A8}" type="presOf" srcId="{838FB224-BA0C-46E5-8C61-E8FC60FDCEB2}" destId="{8E338E61-337A-48A9-9D3F-FE625A9E9C89}" srcOrd="0" destOrd="0" presId="urn:microsoft.com/office/officeart/2005/8/layout/chevron2"/>
    <dgm:cxn modelId="{0F083416-606B-4A2B-BA36-74483D4BF4CA}" type="presOf" srcId="{5D020260-808B-4366-A96C-AA065935764C}" destId="{4D98BF68-25D2-4EB4-ABA0-BD79AD37FC58}" srcOrd="0" destOrd="0" presId="urn:microsoft.com/office/officeart/2005/8/layout/chevron2"/>
    <dgm:cxn modelId="{3703B535-82A0-44C8-B633-6322892C63A9}" type="presOf" srcId="{712FCBF9-5BF2-459D-925C-FBED7FFF19F2}" destId="{E7645291-9D7D-4399-BCFE-F2FF48A23915}" srcOrd="0" destOrd="0" presId="urn:microsoft.com/office/officeart/2005/8/layout/chevron2"/>
    <dgm:cxn modelId="{E0F3DEC4-B670-4EC1-9E99-6DB1C940FE16}" srcId="{5D020260-808B-4366-A96C-AA065935764C}" destId="{51C8CAC3-CA24-4EE9-A964-8E542B4CCE67}" srcOrd="1" destOrd="0" parTransId="{666B5CC5-927D-46A9-8199-ACB5DFF5CED6}" sibTransId="{57A82265-2E38-4A44-AF6B-84766EC94D89}"/>
    <dgm:cxn modelId="{B7A2FB4F-C8F9-4E1A-8E7B-1A6DFEB8AB76}" srcId="{448AB091-FDEA-41E9-A4E5-7FDE10C8847B}" destId="{A05AF57D-F577-4C15-B7C7-EDCA02A9A3EA}" srcOrd="0" destOrd="0" parTransId="{359699F7-53A0-4375-948F-5D73A161A89E}" sibTransId="{81001A1E-1448-4847-B5D3-58BB3EB98F75}"/>
    <dgm:cxn modelId="{D49692FD-F271-47DD-83CB-A30771490804}" srcId="{712FCBF9-5BF2-459D-925C-FBED7FFF19F2}" destId="{C17D81B9-C00C-45FB-B9A2-2F4F2C7BB6AB}" srcOrd="0" destOrd="0" parTransId="{31AE4B47-8451-4AF9-9324-95D278C7BE9D}" sibTransId="{A9A45ECA-1815-40BC-8BD3-0A10E2D71111}"/>
    <dgm:cxn modelId="{5D9812E4-3D10-488A-BF4D-552779CFD241}" srcId="{51C8CAC3-CA24-4EE9-A964-8E542B4CCE67}" destId="{E0D632BE-FB1A-4178-BC66-4ABD0A3A8B92}" srcOrd="0" destOrd="0" parTransId="{1032E33B-3FEA-44E3-98CD-C3A0F1615CA0}" sibTransId="{D523A6EA-757B-44ED-9C69-6C0F5939E9A2}"/>
    <dgm:cxn modelId="{B0525391-D67D-4935-94EE-56F396909D68}" srcId="{5D020260-808B-4366-A96C-AA065935764C}" destId="{448AB091-FDEA-41E9-A4E5-7FDE10C8847B}" srcOrd="0" destOrd="0" parTransId="{E819B856-BFB7-4EAC-AD89-4F6234C4EF2D}" sibTransId="{DEED02B3-4772-4791-BE45-24BCB57797D0}"/>
    <dgm:cxn modelId="{834FC470-34DE-4470-88E7-AB04D3C24CC2}" srcId="{8FEDF480-5426-4476-944C-5A5011BE9BC9}" destId="{4B9EE41A-DE4D-4DD9-BCB9-0A8AD1979926}" srcOrd="0" destOrd="0" parTransId="{02E6DDFA-F0DA-4A36-BA89-EEBA845917A7}" sibTransId="{6679FE90-56C9-487D-81C6-12059DE40548}"/>
    <dgm:cxn modelId="{EE001524-BE80-45A5-AC91-D5136ECCD3D5}" srcId="{5D020260-808B-4366-A96C-AA065935764C}" destId="{8FEDF480-5426-4476-944C-5A5011BE9BC9}" srcOrd="5" destOrd="0" parTransId="{E72B52A9-F8A2-4153-AFCD-B1A0BD9E52B3}" sibTransId="{9AFE7D34-B8A4-4F5F-BC64-6B6AA9C50930}"/>
    <dgm:cxn modelId="{F80B5DED-0F9D-422F-AD2D-7F88B76A2BA6}" type="presOf" srcId="{E0D632BE-FB1A-4178-BC66-4ABD0A3A8B92}" destId="{3A3B4838-AEB7-4DF8-AD83-CA8234D2E562}" srcOrd="0" destOrd="0" presId="urn:microsoft.com/office/officeart/2005/8/layout/chevron2"/>
    <dgm:cxn modelId="{3F563A6C-32E4-4CFB-89D3-D3C47BFDE342}" type="presOf" srcId="{C17D81B9-C00C-45FB-B9A2-2F4F2C7BB6AB}" destId="{C490080F-779E-4CE2-B0DB-E913A27321E1}" srcOrd="0" destOrd="0" presId="urn:microsoft.com/office/officeart/2005/8/layout/chevron2"/>
    <dgm:cxn modelId="{5D21C97B-7A1D-409C-9BF7-97659D186424}" srcId="{5D020260-808B-4366-A96C-AA065935764C}" destId="{838FB224-BA0C-46E5-8C61-E8FC60FDCEB2}" srcOrd="4" destOrd="0" parTransId="{17222E08-FA86-4D6E-8702-7D63BBA9D725}" sibTransId="{CC9B4107-7A0F-4B80-86A1-4268B407AFBA}"/>
    <dgm:cxn modelId="{ABC8E7C8-7982-4995-9556-D2B8F43365EB}" srcId="{838FB224-BA0C-46E5-8C61-E8FC60FDCEB2}" destId="{E2D222A1-0177-4B8D-A226-99C2DE50ABDD}" srcOrd="0" destOrd="0" parTransId="{40EBF392-21B1-4ACA-9D4F-0BB7B3C69853}" sibTransId="{24B6DCB1-EB9D-49FF-AE19-D6BB97BCF5E4}"/>
    <dgm:cxn modelId="{6C1EAACF-ACEB-4184-B538-2E52A2669240}" type="presParOf" srcId="{4D98BF68-25D2-4EB4-ABA0-BD79AD37FC58}" destId="{A3F4D4B1-9D99-4445-A508-84559806AD1C}" srcOrd="0" destOrd="0" presId="urn:microsoft.com/office/officeart/2005/8/layout/chevron2"/>
    <dgm:cxn modelId="{186797F9-D4D1-4014-BA11-6804847FD05D}" type="presParOf" srcId="{A3F4D4B1-9D99-4445-A508-84559806AD1C}" destId="{953AFA67-B58F-40DC-98BD-63FF0E5949B9}" srcOrd="0" destOrd="0" presId="urn:microsoft.com/office/officeart/2005/8/layout/chevron2"/>
    <dgm:cxn modelId="{0772EF33-3FA6-48FB-AB6C-E217F06050CA}" type="presParOf" srcId="{A3F4D4B1-9D99-4445-A508-84559806AD1C}" destId="{81C520BF-9FE3-4773-A59B-6B0BFCD2B86B}" srcOrd="1" destOrd="0" presId="urn:microsoft.com/office/officeart/2005/8/layout/chevron2"/>
    <dgm:cxn modelId="{F723F002-FB88-4531-AE8B-7212F30DA0B4}" type="presParOf" srcId="{4D98BF68-25D2-4EB4-ABA0-BD79AD37FC58}" destId="{1133F0E4-F7A3-4E42-890D-919CB1555D4A}" srcOrd="1" destOrd="0" presId="urn:microsoft.com/office/officeart/2005/8/layout/chevron2"/>
    <dgm:cxn modelId="{E9D53C4A-9935-44A4-9C20-2CC35BCEEB3C}" type="presParOf" srcId="{4D98BF68-25D2-4EB4-ABA0-BD79AD37FC58}" destId="{51C26912-3590-4E87-8678-7D5366E1E434}" srcOrd="2" destOrd="0" presId="urn:microsoft.com/office/officeart/2005/8/layout/chevron2"/>
    <dgm:cxn modelId="{A12CD099-C9DC-4317-980D-5018F291829D}" type="presParOf" srcId="{51C26912-3590-4E87-8678-7D5366E1E434}" destId="{6FEB098D-C046-4779-8591-992A496037CD}" srcOrd="0" destOrd="0" presId="urn:microsoft.com/office/officeart/2005/8/layout/chevron2"/>
    <dgm:cxn modelId="{3D176F94-5350-4ABB-A242-F37AE8513883}" type="presParOf" srcId="{51C26912-3590-4E87-8678-7D5366E1E434}" destId="{3A3B4838-AEB7-4DF8-AD83-CA8234D2E562}" srcOrd="1" destOrd="0" presId="urn:microsoft.com/office/officeart/2005/8/layout/chevron2"/>
    <dgm:cxn modelId="{E29F4611-7B01-4B34-BB90-E27EC1011D0D}" type="presParOf" srcId="{4D98BF68-25D2-4EB4-ABA0-BD79AD37FC58}" destId="{552562C8-A910-41C9-89E3-1D06BE16B745}" srcOrd="3" destOrd="0" presId="urn:microsoft.com/office/officeart/2005/8/layout/chevron2"/>
    <dgm:cxn modelId="{75264D5B-BFF0-43FE-933E-10B01D46AE2B}" type="presParOf" srcId="{4D98BF68-25D2-4EB4-ABA0-BD79AD37FC58}" destId="{9C01BCCD-B9F3-4B58-847A-B6D1C65C8C15}" srcOrd="4" destOrd="0" presId="urn:microsoft.com/office/officeart/2005/8/layout/chevron2"/>
    <dgm:cxn modelId="{871375AD-0ADB-4C85-A646-8D4167C51508}" type="presParOf" srcId="{9C01BCCD-B9F3-4B58-847A-B6D1C65C8C15}" destId="{E7645291-9D7D-4399-BCFE-F2FF48A23915}" srcOrd="0" destOrd="0" presId="urn:microsoft.com/office/officeart/2005/8/layout/chevron2"/>
    <dgm:cxn modelId="{D6655590-AA00-4170-B975-4442BDDDB3F3}" type="presParOf" srcId="{9C01BCCD-B9F3-4B58-847A-B6D1C65C8C15}" destId="{C490080F-779E-4CE2-B0DB-E913A27321E1}" srcOrd="1" destOrd="0" presId="urn:microsoft.com/office/officeart/2005/8/layout/chevron2"/>
    <dgm:cxn modelId="{6D6BA651-2988-453D-90B9-2DB3BF7A7354}" type="presParOf" srcId="{4D98BF68-25D2-4EB4-ABA0-BD79AD37FC58}" destId="{88FA3CCB-634F-4A97-A650-BA9A8C5CE7D0}" srcOrd="5" destOrd="0" presId="urn:microsoft.com/office/officeart/2005/8/layout/chevron2"/>
    <dgm:cxn modelId="{BD5BE032-7FB6-4544-B2C7-8CE2E42A8581}" type="presParOf" srcId="{4D98BF68-25D2-4EB4-ABA0-BD79AD37FC58}" destId="{23A63F0A-D5AC-4635-877F-7EAB4FE01581}" srcOrd="6" destOrd="0" presId="urn:microsoft.com/office/officeart/2005/8/layout/chevron2"/>
    <dgm:cxn modelId="{55BA5997-F622-4BBA-A3ED-1611766E9E56}" type="presParOf" srcId="{23A63F0A-D5AC-4635-877F-7EAB4FE01581}" destId="{434D4E73-B20B-4F66-BAC1-E25E9C4D0B23}" srcOrd="0" destOrd="0" presId="urn:microsoft.com/office/officeart/2005/8/layout/chevron2"/>
    <dgm:cxn modelId="{C14E26EB-DEE6-473D-9D79-5BF7710389E2}" type="presParOf" srcId="{23A63F0A-D5AC-4635-877F-7EAB4FE01581}" destId="{3E8DACCB-D4E9-4496-B8D8-83B82C4FF8C0}" srcOrd="1" destOrd="0" presId="urn:microsoft.com/office/officeart/2005/8/layout/chevron2"/>
    <dgm:cxn modelId="{20276EEC-9987-403F-BB91-76926A50B51F}" type="presParOf" srcId="{4D98BF68-25D2-4EB4-ABA0-BD79AD37FC58}" destId="{8031B3CA-C80D-4CCE-A905-91AE0F08823A}" srcOrd="7" destOrd="0" presId="urn:microsoft.com/office/officeart/2005/8/layout/chevron2"/>
    <dgm:cxn modelId="{3C6C290E-68BF-46BF-B6C0-D32966532EA9}" type="presParOf" srcId="{4D98BF68-25D2-4EB4-ABA0-BD79AD37FC58}" destId="{ED76FAEB-32DC-4BCF-B4D7-454A612BF296}" srcOrd="8" destOrd="0" presId="urn:microsoft.com/office/officeart/2005/8/layout/chevron2"/>
    <dgm:cxn modelId="{7BABC9F8-F34C-4561-A0B8-71AFFC5374A0}" type="presParOf" srcId="{ED76FAEB-32DC-4BCF-B4D7-454A612BF296}" destId="{8E338E61-337A-48A9-9D3F-FE625A9E9C89}" srcOrd="0" destOrd="0" presId="urn:microsoft.com/office/officeart/2005/8/layout/chevron2"/>
    <dgm:cxn modelId="{63801FBC-B927-403D-9A43-765DAE281523}" type="presParOf" srcId="{ED76FAEB-32DC-4BCF-B4D7-454A612BF296}" destId="{ABD72C7C-7175-4D4E-9417-50DA9F256533}" srcOrd="1" destOrd="0" presId="urn:microsoft.com/office/officeart/2005/8/layout/chevron2"/>
    <dgm:cxn modelId="{354690C9-ACB5-4351-98C1-0E50CFB8ADA0}" type="presParOf" srcId="{4D98BF68-25D2-4EB4-ABA0-BD79AD37FC58}" destId="{1593777F-0997-4DFB-824E-9CAEFCD06595}" srcOrd="9" destOrd="0" presId="urn:microsoft.com/office/officeart/2005/8/layout/chevron2"/>
    <dgm:cxn modelId="{59E40A81-23E3-4D54-A2D8-B409A36F6352}" type="presParOf" srcId="{4D98BF68-25D2-4EB4-ABA0-BD79AD37FC58}" destId="{BDDBB665-935B-46EC-8E91-F736CDB179E0}" srcOrd="10" destOrd="0" presId="urn:microsoft.com/office/officeart/2005/8/layout/chevron2"/>
    <dgm:cxn modelId="{0EA9916E-C011-4A14-A903-EBCC9F68E67E}" type="presParOf" srcId="{BDDBB665-935B-46EC-8E91-F736CDB179E0}" destId="{D23BD144-D006-4831-8378-4D41CBFECD15}" srcOrd="0" destOrd="0" presId="urn:microsoft.com/office/officeart/2005/8/layout/chevron2"/>
    <dgm:cxn modelId="{50BDBD65-B4A6-4D68-B8CF-9037995AAF22}" type="presParOf" srcId="{BDDBB665-935B-46EC-8E91-F736CDB179E0}" destId="{B116D3C9-897F-4621-8927-43C158877F8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AAAA06-2772-4BB1-81AD-8EC36054DF6F}" type="doc">
      <dgm:prSet loTypeId="urn:microsoft.com/office/officeart/2005/8/layout/arrow4" loCatId="process" qsTypeId="urn:microsoft.com/office/officeart/2005/8/quickstyle/simple3" qsCatId="simple" csTypeId="urn:microsoft.com/office/officeart/2005/8/colors/colorful1#3" csCatId="colorful" phldr="1"/>
      <dgm:spPr/>
      <dgm:t>
        <a:bodyPr/>
        <a:lstStyle/>
        <a:p>
          <a:endParaRPr lang="ru-RU"/>
        </a:p>
      </dgm:t>
    </dgm:pt>
    <dgm:pt modelId="{6F00FFE5-6714-4D51-AABF-707B3DF27947}">
      <dgm:prSet phldrT="[Текст]" custT="1">
        <dgm:style>
          <a:lnRef idx="2">
            <a:schemeClr val="accent1"/>
          </a:lnRef>
          <a:fillRef idx="1">
            <a:schemeClr val="lt1"/>
          </a:fillRef>
          <a:effectRef idx="0">
            <a:schemeClr val="accent1"/>
          </a:effectRef>
          <a:fontRef idx="minor">
            <a:schemeClr val="dk1"/>
          </a:fontRef>
        </dgm:style>
      </dgm:prSet>
      <dgm:spPr/>
      <dgm:t>
        <a:bodyPr/>
        <a:lstStyle/>
        <a:p>
          <a:pPr algn="just"/>
          <a:r>
            <a:rPr lang="ru-RU" sz="1800" b="1" dirty="0" smtClean="0">
              <a:latin typeface="Times New Roman" panose="02020603050405020304" pitchFamily="18" charset="0"/>
              <a:cs typeface="Times New Roman" panose="02020603050405020304" pitchFamily="18" charset="0"/>
            </a:rPr>
            <a:t>      Германия </a:t>
          </a:r>
          <a:r>
            <a:rPr lang="ru-RU" sz="1800" b="1" dirty="0" err="1" smtClean="0">
              <a:latin typeface="Times New Roman" panose="02020603050405020304" pitchFamily="18" charset="0"/>
              <a:cs typeface="Times New Roman" panose="02020603050405020304" pitchFamily="18" charset="0"/>
            </a:rPr>
            <a:t>моделини</a:t>
          </a:r>
          <a:r>
            <a:rPr lang="ru-RU" sz="1800" b="1" dirty="0" smtClean="0">
              <a:latin typeface="Times New Roman" panose="02020603050405020304" pitchFamily="18" charset="0"/>
              <a:cs typeface="Times New Roman" panose="02020603050405020304" pitchFamily="18" charset="0"/>
            </a:rPr>
            <a:t> </a:t>
          </a:r>
          <a:r>
            <a:rPr lang="ru-RU" sz="1800" b="1" i="1" dirty="0" err="1" smtClean="0">
              <a:latin typeface="Times New Roman" panose="02020603050405020304" pitchFamily="18" charset="0"/>
              <a:cs typeface="Times New Roman" panose="02020603050405020304" pitchFamily="18" charset="0"/>
            </a:rPr>
            <a:t>инсайдерлик</a:t>
          </a:r>
          <a:r>
            <a:rPr lang="ru-RU" sz="1800" b="1" i="1" dirty="0" smtClean="0">
              <a:latin typeface="Times New Roman" panose="02020603050405020304" pitchFamily="18" charset="0"/>
              <a:cs typeface="Times New Roman" panose="02020603050405020304" pitchFamily="18" charset="0"/>
            </a:rPr>
            <a:t> </a:t>
          </a:r>
          <a:r>
            <a:rPr lang="ru-RU" sz="1800" b="1" dirty="0" smtClean="0">
              <a:latin typeface="Times New Roman" panose="02020603050405020304" pitchFamily="18" charset="0"/>
              <a:cs typeface="Times New Roman" panose="02020603050405020304" pitchFamily="18" charset="0"/>
            </a:rPr>
            <a:t>модели </a:t>
          </a:r>
          <a:r>
            <a:rPr lang="ru-RU" sz="1800" b="1" dirty="0" err="1" smtClean="0">
              <a:latin typeface="Times New Roman" panose="02020603050405020304" pitchFamily="18" charset="0"/>
              <a:cs typeface="Times New Roman" panose="02020603050405020304" pitchFamily="18" charset="0"/>
            </a:rPr>
            <a:t>ҳам</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деб</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аталади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Инсайдерлик</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моделида</a:t>
          </a:r>
          <a:r>
            <a:rPr lang="ru-RU" sz="1800" b="1" dirty="0" smtClean="0">
              <a:latin typeface="Times New Roman" panose="02020603050405020304" pitchFamily="18" charset="0"/>
              <a:cs typeface="Times New Roman" panose="02020603050405020304" pitchFamily="18" charset="0"/>
            </a:rPr>
            <a:t> - </a:t>
          </a:r>
          <a:r>
            <a:rPr lang="ru-RU" sz="1800" b="1" dirty="0" err="1" smtClean="0">
              <a:latin typeface="Times New Roman" panose="02020603050405020304" pitchFamily="18" charset="0"/>
              <a:cs typeface="Times New Roman" panose="02020603050405020304" pitchFamily="18" charset="0"/>
            </a:rPr>
            <a:t>акциядорлик</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жамиятини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бошқариш</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ички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корпоратив</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назорат</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ёки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ўзини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ўзи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назорат</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қилишга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аососланглиги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билан</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ифода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қилинади</a:t>
          </a:r>
          <a:r>
            <a:rPr lang="ru-RU" sz="1800" b="1" dirty="0" smtClean="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dgm:t>
    </dgm:pt>
    <dgm:pt modelId="{43E270D2-A78E-46ED-9342-81F1E796BC1B}" type="parTrans" cxnId="{43AEB7EF-FE30-4DC2-82DA-E7B78F46D1E1}">
      <dgm:prSet/>
      <dgm:spPr/>
      <dgm:t>
        <a:bodyPr/>
        <a:lstStyle/>
        <a:p>
          <a:endParaRPr lang="ru-RU" sz="1600">
            <a:solidFill>
              <a:schemeClr val="tx1"/>
            </a:solidFill>
          </a:endParaRPr>
        </a:p>
      </dgm:t>
    </dgm:pt>
    <dgm:pt modelId="{F592B469-022D-4C24-8AD6-E06C556A4FC7}" type="sibTrans" cxnId="{43AEB7EF-FE30-4DC2-82DA-E7B78F46D1E1}">
      <dgm:prSet/>
      <dgm:spPr/>
      <dgm:t>
        <a:bodyPr/>
        <a:lstStyle/>
        <a:p>
          <a:endParaRPr lang="ru-RU" sz="1600">
            <a:solidFill>
              <a:schemeClr val="tx1"/>
            </a:solidFill>
          </a:endParaRPr>
        </a:p>
      </dgm:t>
    </dgm:pt>
    <dgm:pt modelId="{29FDA26F-9C38-40DC-8884-8E839FA69AF9}">
      <dgm:prSet phldrT="[Текст]" custT="1">
        <dgm:style>
          <a:lnRef idx="2">
            <a:schemeClr val="accent3"/>
          </a:lnRef>
          <a:fillRef idx="1">
            <a:schemeClr val="lt1"/>
          </a:fillRef>
          <a:effectRef idx="0">
            <a:schemeClr val="accent3"/>
          </a:effectRef>
          <a:fontRef idx="minor">
            <a:schemeClr val="dk1"/>
          </a:fontRef>
        </dgm:style>
      </dgm:prSet>
      <dgm:spPr/>
      <dgm:t>
        <a:bodyPr/>
        <a:lstStyle/>
        <a:p>
          <a:pPr algn="just"/>
          <a:r>
            <a:rPr lang="ru-RU" sz="1800" b="1" dirty="0" smtClean="0">
              <a:latin typeface="Times New Roman" panose="02020603050405020304" pitchFamily="18" charset="0"/>
              <a:cs typeface="Times New Roman" panose="02020603050405020304" pitchFamily="18" charset="0"/>
            </a:rPr>
            <a:t>     Германия модели фонд </a:t>
          </a:r>
          <a:r>
            <a:rPr lang="ru-RU" sz="1800" b="1" dirty="0" err="1" smtClean="0">
              <a:latin typeface="Times New Roman" panose="02020603050405020304" pitchFamily="18" charset="0"/>
              <a:cs typeface="Times New Roman" panose="02020603050405020304" pitchFamily="18" charset="0"/>
            </a:rPr>
            <a:t>бозорининг</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таъсири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ва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бошқарувда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акциядорлик</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жамиятнинг</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бозор</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қийматини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бошқариш</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кучсизлиги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яъни</a:t>
          </a:r>
          <a:r>
            <a:rPr lang="ru-RU" sz="1800" b="1" dirty="0" smtClean="0">
              <a:latin typeface="Times New Roman" panose="02020603050405020304" pitchFamily="18" charset="0"/>
              <a:cs typeface="Times New Roman" panose="02020603050405020304" pitchFamily="18" charset="0"/>
            </a:rPr>
            <a:t> компания </a:t>
          </a:r>
          <a:r>
            <a:rPr lang="ru-RU" sz="1800" b="1" dirty="0" err="1" smtClean="0">
              <a:latin typeface="Times New Roman" panose="02020603050405020304" pitchFamily="18" charset="0"/>
              <a:cs typeface="Times New Roman" panose="02020603050405020304" pitchFamily="18" charset="0"/>
            </a:rPr>
            <a:t>ўзининг</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рақабатбардошлигини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ва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иш</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фаолиятини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ўзи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назорат</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қилиши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билан</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харктерланади</a:t>
          </a:r>
          <a:r>
            <a:rPr lang="ru-RU" sz="1800" b="1"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70157D99-CB10-4E7E-A91F-C3B278A0FB90}" type="parTrans" cxnId="{6B5E3A09-AF4B-4413-9E01-142092B10004}">
      <dgm:prSet/>
      <dgm:spPr/>
      <dgm:t>
        <a:bodyPr/>
        <a:lstStyle/>
        <a:p>
          <a:endParaRPr lang="ru-RU" sz="1600">
            <a:solidFill>
              <a:schemeClr val="tx1"/>
            </a:solidFill>
          </a:endParaRPr>
        </a:p>
      </dgm:t>
    </dgm:pt>
    <dgm:pt modelId="{7724661A-6515-4A0B-AE34-57500ED6D04D}" type="sibTrans" cxnId="{6B5E3A09-AF4B-4413-9E01-142092B10004}">
      <dgm:prSet/>
      <dgm:spPr/>
      <dgm:t>
        <a:bodyPr/>
        <a:lstStyle/>
        <a:p>
          <a:endParaRPr lang="ru-RU" sz="1600">
            <a:solidFill>
              <a:schemeClr val="tx1"/>
            </a:solidFill>
          </a:endParaRPr>
        </a:p>
      </dgm:t>
    </dgm:pt>
    <dgm:pt modelId="{576A86EF-2159-4784-A5E3-A33AE3518CA2}" type="pres">
      <dgm:prSet presAssocID="{91AAAA06-2772-4BB1-81AD-8EC36054DF6F}" presName="compositeShape" presStyleCnt="0">
        <dgm:presLayoutVars>
          <dgm:chMax val="2"/>
          <dgm:dir/>
          <dgm:resizeHandles val="exact"/>
        </dgm:presLayoutVars>
      </dgm:prSet>
      <dgm:spPr/>
      <dgm:t>
        <a:bodyPr/>
        <a:lstStyle/>
        <a:p>
          <a:endParaRPr lang="ru-RU"/>
        </a:p>
      </dgm:t>
    </dgm:pt>
    <dgm:pt modelId="{DEF2135D-EF7B-4679-BDDE-51AD053CE0F4}" type="pres">
      <dgm:prSet presAssocID="{6F00FFE5-6714-4D51-AABF-707B3DF27947}" presName="upArrow" presStyleLbl="node1" presStyleIdx="0" presStyleCnt="2" custScaleX="69364"/>
      <dgm:spPr/>
      <dgm:t>
        <a:bodyPr/>
        <a:lstStyle/>
        <a:p>
          <a:endParaRPr lang="ru-RU"/>
        </a:p>
      </dgm:t>
    </dgm:pt>
    <dgm:pt modelId="{0CC12CCD-6006-4EB8-9227-D09FECBDFEAA}" type="pres">
      <dgm:prSet presAssocID="{6F00FFE5-6714-4D51-AABF-707B3DF27947}" presName="upArrowText" presStyleLbl="revTx" presStyleIdx="0" presStyleCnt="2" custScaleX="118436" custLinFactNeighborX="16891" custLinFactNeighborY="-665">
        <dgm:presLayoutVars>
          <dgm:chMax val="0"/>
          <dgm:bulletEnabled val="1"/>
        </dgm:presLayoutVars>
      </dgm:prSet>
      <dgm:spPr/>
      <dgm:t>
        <a:bodyPr/>
        <a:lstStyle/>
        <a:p>
          <a:endParaRPr lang="ru-RU"/>
        </a:p>
      </dgm:t>
    </dgm:pt>
    <dgm:pt modelId="{7620B2FB-0F8B-4B31-81A9-4714DEBDCC62}" type="pres">
      <dgm:prSet presAssocID="{29FDA26F-9C38-40DC-8884-8E839FA69AF9}" presName="downArrow" presStyleLbl="node1" presStyleIdx="1" presStyleCnt="2" custScaleX="67106"/>
      <dgm:spPr/>
      <dgm:t>
        <a:bodyPr/>
        <a:lstStyle/>
        <a:p>
          <a:endParaRPr lang="ru-RU"/>
        </a:p>
      </dgm:t>
    </dgm:pt>
    <dgm:pt modelId="{EA6DE68B-203F-43CD-9D7C-7CFB6BD83113}" type="pres">
      <dgm:prSet presAssocID="{29FDA26F-9C38-40DC-8884-8E839FA69AF9}" presName="downArrowText" presStyleLbl="revTx" presStyleIdx="1" presStyleCnt="2" custScaleX="119567" custLinFactNeighborX="2255" custLinFactNeighborY="-2385">
        <dgm:presLayoutVars>
          <dgm:chMax val="0"/>
          <dgm:bulletEnabled val="1"/>
        </dgm:presLayoutVars>
      </dgm:prSet>
      <dgm:spPr/>
      <dgm:t>
        <a:bodyPr/>
        <a:lstStyle/>
        <a:p>
          <a:endParaRPr lang="ru-RU"/>
        </a:p>
      </dgm:t>
    </dgm:pt>
  </dgm:ptLst>
  <dgm:cxnLst>
    <dgm:cxn modelId="{43AEB7EF-FE30-4DC2-82DA-E7B78F46D1E1}" srcId="{91AAAA06-2772-4BB1-81AD-8EC36054DF6F}" destId="{6F00FFE5-6714-4D51-AABF-707B3DF27947}" srcOrd="0" destOrd="0" parTransId="{43E270D2-A78E-46ED-9342-81F1E796BC1B}" sibTransId="{F592B469-022D-4C24-8AD6-E06C556A4FC7}"/>
    <dgm:cxn modelId="{DCEC531B-6077-4991-80EE-7938AD1B79A2}" type="presOf" srcId="{91AAAA06-2772-4BB1-81AD-8EC36054DF6F}" destId="{576A86EF-2159-4784-A5E3-A33AE3518CA2}" srcOrd="0" destOrd="0" presId="urn:microsoft.com/office/officeart/2005/8/layout/arrow4"/>
    <dgm:cxn modelId="{B7C83DD3-E5E7-4227-B56E-7F860BC37B3F}" type="presOf" srcId="{29FDA26F-9C38-40DC-8884-8E839FA69AF9}" destId="{EA6DE68B-203F-43CD-9D7C-7CFB6BD83113}" srcOrd="0" destOrd="0" presId="urn:microsoft.com/office/officeart/2005/8/layout/arrow4"/>
    <dgm:cxn modelId="{6B5E3A09-AF4B-4413-9E01-142092B10004}" srcId="{91AAAA06-2772-4BB1-81AD-8EC36054DF6F}" destId="{29FDA26F-9C38-40DC-8884-8E839FA69AF9}" srcOrd="1" destOrd="0" parTransId="{70157D99-CB10-4E7E-A91F-C3B278A0FB90}" sibTransId="{7724661A-6515-4A0B-AE34-57500ED6D04D}"/>
    <dgm:cxn modelId="{2936C290-E9F7-4A1F-A562-999994DDBDB8}" type="presOf" srcId="{6F00FFE5-6714-4D51-AABF-707B3DF27947}" destId="{0CC12CCD-6006-4EB8-9227-D09FECBDFEAA}" srcOrd="0" destOrd="0" presId="urn:microsoft.com/office/officeart/2005/8/layout/arrow4"/>
    <dgm:cxn modelId="{876453C3-0E93-483C-8B5A-958AEAC6EAD4}" type="presParOf" srcId="{576A86EF-2159-4784-A5E3-A33AE3518CA2}" destId="{DEF2135D-EF7B-4679-BDDE-51AD053CE0F4}" srcOrd="0" destOrd="0" presId="urn:microsoft.com/office/officeart/2005/8/layout/arrow4"/>
    <dgm:cxn modelId="{F32518E2-DE80-4F4A-AC7C-4DC72CDF3DEC}" type="presParOf" srcId="{576A86EF-2159-4784-A5E3-A33AE3518CA2}" destId="{0CC12CCD-6006-4EB8-9227-D09FECBDFEAA}" srcOrd="1" destOrd="0" presId="urn:microsoft.com/office/officeart/2005/8/layout/arrow4"/>
    <dgm:cxn modelId="{1D2BC102-4FEA-4D4B-BAF3-333DAF097460}" type="presParOf" srcId="{576A86EF-2159-4784-A5E3-A33AE3518CA2}" destId="{7620B2FB-0F8B-4B31-81A9-4714DEBDCC62}" srcOrd="2" destOrd="0" presId="urn:microsoft.com/office/officeart/2005/8/layout/arrow4"/>
    <dgm:cxn modelId="{AF6F5E8E-77EC-45BA-8C01-F3D25B4A990E}" type="presParOf" srcId="{576A86EF-2159-4784-A5E3-A33AE3518CA2}" destId="{EA6DE68B-203F-43CD-9D7C-7CFB6BD83113}" srcOrd="3" destOrd="0" presId="urn:microsoft.com/office/officeart/2005/8/layout/arrow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774D72C-2F8F-4C46-BF35-FCD904294994}" type="doc">
      <dgm:prSet loTypeId="urn:microsoft.com/office/officeart/2005/8/layout/arrow2" loCatId="process" qsTypeId="urn:microsoft.com/office/officeart/2005/8/quickstyle/simple4" qsCatId="simple" csTypeId="urn:microsoft.com/office/officeart/2005/8/colors/accent0_1" csCatId="mainScheme" phldr="1"/>
      <dgm:spPr/>
    </dgm:pt>
    <dgm:pt modelId="{A1E1C721-B701-45B1-BD18-2F13C0D4ADC9}">
      <dgm:prSet phldrT="[Текст]" custT="1"/>
      <dgm:spPr/>
      <dgm:t>
        <a:bodyPr/>
        <a:lstStyle/>
        <a:p>
          <a:pPr algn="just"/>
          <a:r>
            <a:rPr lang="ru-RU" sz="1600" b="1" dirty="0" err="1" smtClean="0">
              <a:latin typeface="Times New Roman" panose="02020603050405020304" pitchFamily="18" charset="0"/>
              <a:cs typeface="Times New Roman" panose="02020603050405020304" pitchFamily="18" charset="0"/>
            </a:rPr>
            <a:t>Йирик</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бўлмаган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корпорацияларда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ходимлар</a:t>
          </a:r>
          <a:r>
            <a:rPr lang="ru-RU" sz="1600" b="1" dirty="0" smtClean="0">
              <a:latin typeface="Times New Roman" panose="02020603050405020304" pitchFamily="18" charset="0"/>
              <a:cs typeface="Times New Roman" panose="02020603050405020304" pitchFamily="18" charset="0"/>
            </a:rPr>
            <a:t> сони 500 </a:t>
          </a:r>
          <a:r>
            <a:rPr lang="ru-RU" sz="1600" b="1" dirty="0" err="1" smtClean="0">
              <a:latin typeface="Times New Roman" panose="02020603050405020304" pitchFamily="18" charset="0"/>
              <a:cs typeface="Times New Roman" panose="02020603050405020304" pitchFamily="18" charset="0"/>
            </a:rPr>
            <a:t>кишидан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кам</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бўлса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акциядорлар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Кузатув</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кенгаши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аъзоларини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тўлиқ</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ўзлари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сайлашади</a:t>
          </a:r>
          <a:r>
            <a:rPr lang="ru-RU" sz="1600" b="1" dirty="0" smtClean="0">
              <a:latin typeface="Times New Roman" panose="02020603050405020304" pitchFamily="18" charset="0"/>
              <a:cs typeface="Times New Roman" panose="02020603050405020304" pitchFamily="18" charset="0"/>
            </a:rPr>
            <a:t>.</a:t>
          </a:r>
          <a:endParaRPr lang="en-US" sz="1600" b="0" dirty="0" smtClean="0">
            <a:latin typeface="Times New Roman" panose="02020603050405020304" pitchFamily="18" charset="0"/>
            <a:cs typeface="Times New Roman" panose="02020603050405020304" pitchFamily="18" charset="0"/>
          </a:endParaRPr>
        </a:p>
        <a:p>
          <a:pPr algn="l"/>
          <a:endParaRPr lang="en-US" sz="1600" b="0" dirty="0" smtClean="0">
            <a:latin typeface="Arial Narrow" pitchFamily="34" charset="0"/>
          </a:endParaRPr>
        </a:p>
        <a:p>
          <a:pPr algn="just"/>
          <a:r>
            <a:rPr lang="ru-RU" sz="1600" b="1" dirty="0" smtClean="0">
              <a:latin typeface="Times New Roman" panose="02020603050405020304" pitchFamily="18" charset="0"/>
              <a:cs typeface="Times New Roman" panose="02020603050405020304" pitchFamily="18" charset="0"/>
            </a:rPr>
            <a:t>       </a:t>
          </a:r>
          <a:endParaRPr lang="en-US" sz="1600" b="1" dirty="0" smtClean="0">
            <a:latin typeface="Times New Roman" panose="02020603050405020304" pitchFamily="18" charset="0"/>
            <a:cs typeface="Times New Roman" panose="02020603050405020304" pitchFamily="18" charset="0"/>
          </a:endParaRPr>
        </a:p>
        <a:p>
          <a:pPr algn="just"/>
          <a:r>
            <a:rPr lang="en-US" sz="1600" b="1" dirty="0" smtClean="0">
              <a:latin typeface="Times New Roman" panose="02020603050405020304" pitchFamily="18" charset="0"/>
              <a:cs typeface="Times New Roman" panose="02020603050405020304" pitchFamily="18" charset="0"/>
            </a:rPr>
            <a:t> </a:t>
          </a:r>
          <a:r>
            <a:rPr lang="ru-RU" sz="1600" b="1" dirty="0" smtClean="0">
              <a:latin typeface="Times New Roman" panose="02020603050405020304" pitchFamily="18" charset="0"/>
              <a:cs typeface="Times New Roman" panose="02020603050405020304" pitchFamily="18" charset="0"/>
            </a:rPr>
            <a:t>1 январь 2016 </a:t>
          </a:r>
          <a:r>
            <a:rPr lang="ru-RU" sz="1600" b="1" dirty="0" err="1" smtClean="0">
              <a:latin typeface="Times New Roman" panose="02020603050405020304" pitchFamily="18" charset="0"/>
              <a:cs typeface="Times New Roman" panose="02020603050405020304" pitchFamily="18" charset="0"/>
            </a:rPr>
            <a:t>йилдан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бошлаб</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янги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шакллантирилаётган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хар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қандай</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компаниядаги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Кузатув</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кенгаши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таркибига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сайлашда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ками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билан</a:t>
          </a:r>
          <a:r>
            <a:rPr lang="ru-RU" sz="1600" b="1" dirty="0" smtClean="0">
              <a:latin typeface="Times New Roman" panose="02020603050405020304" pitchFamily="18" charset="0"/>
              <a:cs typeface="Times New Roman" panose="02020603050405020304" pitchFamily="18" charset="0"/>
            </a:rPr>
            <a:t> 30 </a:t>
          </a:r>
          <a:r>
            <a:rPr lang="ru-RU" sz="1600" b="1" dirty="0" err="1" smtClean="0">
              <a:latin typeface="Times New Roman" panose="02020603050405020304" pitchFamily="18" charset="0"/>
              <a:cs typeface="Times New Roman" panose="02020603050405020304" pitchFamily="18" charset="0"/>
            </a:rPr>
            <a:t>фоиз</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хотин-қизлар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ёки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аксинча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аъзолар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бўлишлиги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мажбурий</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қилиб</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қўйилган</a:t>
          </a:r>
          <a:r>
            <a:rPr lang="ru-RU" sz="1600" b="1" dirty="0" smtClean="0">
              <a:latin typeface="Times New Roman" panose="02020603050405020304" pitchFamily="18" charset="0"/>
              <a:cs typeface="Times New Roman" panose="02020603050405020304" pitchFamily="18" charset="0"/>
            </a:rPr>
            <a:t> </a:t>
          </a:r>
          <a:r>
            <a:rPr lang="en-US" sz="1600" b="1" dirty="0" smtClean="0">
              <a:latin typeface="Times New Roman" panose="02020603050405020304" pitchFamily="18" charset="0"/>
              <a:cs typeface="Times New Roman" panose="02020603050405020304" pitchFamily="18" charset="0"/>
            </a:rPr>
            <a:t>[6]</a:t>
          </a:r>
          <a:r>
            <a:rPr lang="ru-RU" sz="1600" b="1" dirty="0" smtClean="0">
              <a:latin typeface="Times New Roman" panose="02020603050405020304" pitchFamily="18" charset="0"/>
              <a:cs typeface="Times New Roman" panose="02020603050405020304" pitchFamily="18" charset="0"/>
            </a:rPr>
            <a:t> . </a:t>
          </a:r>
          <a:endParaRPr lang="ru-RU" sz="1600" b="0" dirty="0">
            <a:latin typeface="Times New Roman" panose="02020603050405020304" pitchFamily="18" charset="0"/>
            <a:cs typeface="Times New Roman" panose="02020603050405020304" pitchFamily="18" charset="0"/>
          </a:endParaRPr>
        </a:p>
      </dgm:t>
    </dgm:pt>
    <dgm:pt modelId="{253669E6-E0FE-4F53-9B00-A5DC6C54B98B}" type="parTrans" cxnId="{E727AE65-DF07-4ED9-85D3-3F82ED7D4427}">
      <dgm:prSet/>
      <dgm:spPr/>
      <dgm:t>
        <a:bodyPr/>
        <a:lstStyle/>
        <a:p>
          <a:endParaRPr lang="ru-RU"/>
        </a:p>
      </dgm:t>
    </dgm:pt>
    <dgm:pt modelId="{FADC72DC-03F7-468A-AB1A-F86BB8827F1D}" type="sibTrans" cxnId="{E727AE65-DF07-4ED9-85D3-3F82ED7D4427}">
      <dgm:prSet/>
      <dgm:spPr/>
      <dgm:t>
        <a:bodyPr/>
        <a:lstStyle/>
        <a:p>
          <a:endParaRPr lang="ru-RU"/>
        </a:p>
      </dgm:t>
    </dgm:pt>
    <dgm:pt modelId="{CFE6DFAC-D976-4DE2-9E36-16FAFD2B6737}">
      <dgm:prSet phldrT="[Текст]" custT="1"/>
      <dgm:spPr/>
      <dgm:t>
        <a:bodyPr/>
        <a:lstStyle/>
        <a:p>
          <a:pPr algn="just"/>
          <a:r>
            <a:rPr lang="ru-RU" sz="1600" b="1" dirty="0" err="1" smtClean="0">
              <a:latin typeface="Times New Roman" panose="02020603050405020304" pitchFamily="18" charset="0"/>
              <a:cs typeface="Times New Roman" panose="02020603050405020304" pitchFamily="18" charset="0"/>
            </a:rPr>
            <a:t>Ўртача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корпорацияларда</a:t>
          </a:r>
          <a:r>
            <a:rPr lang="ru-RU" sz="1600" b="1" dirty="0" smtClean="0">
              <a:latin typeface="Times New Roman" panose="02020603050405020304" pitchFamily="18" charset="0"/>
              <a:cs typeface="Times New Roman" panose="02020603050405020304" pitchFamily="18" charset="0"/>
            </a:rPr>
            <a:t>  (компания </a:t>
          </a:r>
          <a:r>
            <a:rPr lang="ru-RU" sz="1600" b="1" dirty="0" err="1" smtClean="0">
              <a:latin typeface="Times New Roman" panose="02020603050405020304" pitchFamily="18" charset="0"/>
              <a:cs typeface="Times New Roman" panose="02020603050405020304" pitchFamily="18" charset="0"/>
            </a:rPr>
            <a:t>хажми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иш</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хақи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маблағлари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ва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ходимлар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сонига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қараб</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белгиланади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ходимлар</a:t>
          </a:r>
          <a:r>
            <a:rPr lang="ru-RU" sz="1600" b="1" dirty="0" smtClean="0">
              <a:latin typeface="Times New Roman" panose="02020603050405020304" pitchFamily="18" charset="0"/>
              <a:cs typeface="Times New Roman" panose="02020603050405020304" pitchFamily="18" charset="0"/>
            </a:rPr>
            <a:t> сони 2000 </a:t>
          </a:r>
          <a:r>
            <a:rPr lang="ru-RU" sz="1600" b="1" dirty="0" err="1" smtClean="0">
              <a:latin typeface="Times New Roman" panose="02020603050405020304" pitchFamily="18" charset="0"/>
              <a:cs typeface="Times New Roman" panose="02020603050405020304" pitchFamily="18" charset="0"/>
            </a:rPr>
            <a:t>киишгача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бўлса</a:t>
          </a:r>
          <a:r>
            <a:rPr lang="ru-RU" sz="1600" b="1" dirty="0" smtClean="0">
              <a:latin typeface="Times New Roman" panose="02020603050405020304" pitchFamily="18" charset="0"/>
              <a:cs typeface="Times New Roman" panose="02020603050405020304" pitchFamily="18" charset="0"/>
            </a:rPr>
            <a:t>) 9 </a:t>
          </a:r>
          <a:r>
            <a:rPr lang="ru-RU" sz="1600" b="1" dirty="0" err="1" smtClean="0">
              <a:latin typeface="Times New Roman" panose="02020603050405020304" pitchFamily="18" charset="0"/>
              <a:cs typeface="Times New Roman" panose="02020603050405020304" pitchFamily="18" charset="0"/>
            </a:rPr>
            <a:t>кишидан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иборат</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Кузатув</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кенгаши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яъзоларининг</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учдан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бир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қисмини</a:t>
          </a:r>
          <a:r>
            <a:rPr lang="ru-RU" sz="1600" b="1" dirty="0" smtClean="0">
              <a:latin typeface="Times New Roman" panose="02020603050405020304" pitchFamily="18" charset="0"/>
              <a:cs typeface="Times New Roman" panose="02020603050405020304" pitchFamily="18" charset="0"/>
            </a:rPr>
            <a:t> компания </a:t>
          </a:r>
          <a:r>
            <a:rPr lang="ru-RU" sz="1600" b="1" dirty="0" err="1" smtClean="0">
              <a:latin typeface="Times New Roman" panose="02020603050405020304" pitchFamily="18" charset="0"/>
              <a:cs typeface="Times New Roman" panose="02020603050405020304" pitchFamily="18" charset="0"/>
            </a:rPr>
            <a:t>жамоси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сайлайди</a:t>
          </a:r>
          <a:r>
            <a:rPr lang="ru-RU" sz="1600" b="1" dirty="0" smtClean="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365768DB-6BCC-4491-892D-27FF538A3ECA}" type="parTrans" cxnId="{EBC3267C-76DB-4014-96E1-03CDB0D7B593}">
      <dgm:prSet/>
      <dgm:spPr/>
      <dgm:t>
        <a:bodyPr/>
        <a:lstStyle/>
        <a:p>
          <a:endParaRPr lang="ru-RU"/>
        </a:p>
      </dgm:t>
    </dgm:pt>
    <dgm:pt modelId="{C6E94CB4-6BB4-4F98-89E8-B8EC20D8F16C}" type="sibTrans" cxnId="{EBC3267C-76DB-4014-96E1-03CDB0D7B593}">
      <dgm:prSet/>
      <dgm:spPr/>
      <dgm:t>
        <a:bodyPr/>
        <a:lstStyle/>
        <a:p>
          <a:endParaRPr lang="ru-RU"/>
        </a:p>
      </dgm:t>
    </dgm:pt>
    <dgm:pt modelId="{EAF4478A-2CA9-4CFE-84AD-2E2299E7F962}">
      <dgm:prSet phldrT="[Текст]" custT="1"/>
      <dgm:spPr/>
      <dgm:t>
        <a:bodyPr/>
        <a:lstStyle/>
        <a:p>
          <a:pPr algn="just"/>
          <a:r>
            <a:rPr lang="ru-RU" sz="1600" b="1" dirty="0" err="1" smtClean="0">
              <a:latin typeface="Times New Roman" panose="02020603050405020304" pitchFamily="18" charset="0"/>
              <a:cs typeface="Times New Roman" panose="02020603050405020304" pitchFamily="18" charset="0"/>
            </a:rPr>
            <a:t>Йирик</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корпорацияларда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ходимлар</a:t>
          </a:r>
          <a:r>
            <a:rPr lang="ru-RU" sz="1600" b="1" dirty="0" smtClean="0">
              <a:latin typeface="Times New Roman" panose="02020603050405020304" pitchFamily="18" charset="0"/>
              <a:cs typeface="Times New Roman" panose="02020603050405020304" pitchFamily="18" charset="0"/>
            </a:rPr>
            <a:t> сони 2000 </a:t>
          </a:r>
          <a:r>
            <a:rPr lang="ru-RU" sz="1600" b="1" dirty="0" err="1" smtClean="0">
              <a:latin typeface="Times New Roman" panose="02020603050405020304" pitchFamily="18" charset="0"/>
              <a:cs typeface="Times New Roman" panose="02020603050405020304" pitchFamily="18" charset="0"/>
            </a:rPr>
            <a:t>ортиқ</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бўлса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Кузатув</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кенгашининг</a:t>
          </a:r>
          <a:r>
            <a:rPr lang="ru-RU" sz="1600" b="1" dirty="0" smtClean="0">
              <a:latin typeface="Times New Roman" panose="02020603050405020304" pitchFamily="18" charset="0"/>
              <a:cs typeface="Times New Roman" panose="02020603050405020304" pitchFamily="18" charset="0"/>
            </a:rPr>
            <a:t> 20 дан </a:t>
          </a:r>
          <a:r>
            <a:rPr lang="ru-RU" sz="1600" b="1" dirty="0" err="1" smtClean="0">
              <a:latin typeface="Times New Roman" panose="02020603050405020304" pitchFamily="18" charset="0"/>
              <a:cs typeface="Times New Roman" panose="02020603050405020304" pitchFamily="18" charset="0"/>
            </a:rPr>
            <a:t>иборат</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аъзоларининг</a:t>
          </a:r>
          <a:r>
            <a:rPr lang="ru-RU" sz="1600" b="1" dirty="0" smtClean="0">
              <a:latin typeface="Times New Roman" panose="02020603050405020304" pitchFamily="18" charset="0"/>
              <a:cs typeface="Times New Roman" panose="02020603050405020304" pitchFamily="18" charset="0"/>
            </a:rPr>
            <a:t> 50 </a:t>
          </a:r>
          <a:r>
            <a:rPr lang="ru-RU" sz="1600" b="1" dirty="0" err="1" smtClean="0">
              <a:latin typeface="Times New Roman" panose="02020603050405020304" pitchFamily="18" charset="0"/>
              <a:cs typeface="Times New Roman" panose="02020603050405020304" pitchFamily="18" charset="0"/>
            </a:rPr>
            <a:t>фоизини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яъни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ярмини</a:t>
          </a:r>
          <a:r>
            <a:rPr lang="ru-RU" sz="1600" b="1" dirty="0" smtClean="0">
              <a:latin typeface="Times New Roman" panose="02020603050405020304" pitchFamily="18" charset="0"/>
              <a:cs typeface="Times New Roman" panose="02020603050405020304" pitchFamily="18" charset="0"/>
            </a:rPr>
            <a:t> компания </a:t>
          </a:r>
          <a:r>
            <a:rPr lang="ru-RU" sz="1600" b="1" dirty="0" err="1" smtClean="0">
              <a:latin typeface="Times New Roman" panose="02020603050405020304" pitchFamily="18" charset="0"/>
              <a:cs typeface="Times New Roman" panose="02020603050405020304" pitchFamily="18" charset="0"/>
            </a:rPr>
            <a:t>жамоси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таркибидан</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сайланади</a:t>
          </a:r>
          <a:r>
            <a:rPr lang="ru-RU" sz="1600" b="1" dirty="0" smtClean="0">
              <a:latin typeface="Times New Roman" panose="02020603050405020304" pitchFamily="18" charset="0"/>
              <a:cs typeface="Times New Roman" panose="02020603050405020304" pitchFamily="18" charset="0"/>
            </a:rPr>
            <a:t>.</a:t>
          </a:r>
          <a:endParaRPr lang="ru-RU" sz="1600" b="1" dirty="0">
            <a:latin typeface="Times New Roman" panose="02020603050405020304" pitchFamily="18" charset="0"/>
            <a:cs typeface="Times New Roman" panose="02020603050405020304" pitchFamily="18" charset="0"/>
          </a:endParaRPr>
        </a:p>
      </dgm:t>
    </dgm:pt>
    <dgm:pt modelId="{5239ACFE-2897-46EF-9395-EBE92B695B94}" type="parTrans" cxnId="{95746A86-E1C4-44C5-ABAA-487C0C107E31}">
      <dgm:prSet/>
      <dgm:spPr/>
      <dgm:t>
        <a:bodyPr/>
        <a:lstStyle/>
        <a:p>
          <a:endParaRPr lang="ru-RU"/>
        </a:p>
      </dgm:t>
    </dgm:pt>
    <dgm:pt modelId="{DEFA9113-734E-4115-8DCF-D47D85FB4D55}" type="sibTrans" cxnId="{95746A86-E1C4-44C5-ABAA-487C0C107E31}">
      <dgm:prSet/>
      <dgm:spPr/>
      <dgm:t>
        <a:bodyPr/>
        <a:lstStyle/>
        <a:p>
          <a:endParaRPr lang="ru-RU"/>
        </a:p>
      </dgm:t>
    </dgm:pt>
    <dgm:pt modelId="{4511C54A-A645-4A10-86C8-631921EB78EC}" type="pres">
      <dgm:prSet presAssocID="{C774D72C-2F8F-4C46-BF35-FCD904294994}" presName="arrowDiagram" presStyleCnt="0">
        <dgm:presLayoutVars>
          <dgm:chMax val="5"/>
          <dgm:dir/>
          <dgm:resizeHandles val="exact"/>
        </dgm:presLayoutVars>
      </dgm:prSet>
      <dgm:spPr/>
    </dgm:pt>
    <dgm:pt modelId="{35338A18-7D34-4B9C-A072-879E2451DC5B}" type="pres">
      <dgm:prSet presAssocID="{C774D72C-2F8F-4C46-BF35-FCD904294994}" presName="arrow" presStyleLbl="bgShp" presStyleIdx="0" presStyleCnt="1" custLinFactNeighborX="-7729" custLinFactNeighborY="2291"/>
      <dgm:spPr>
        <a:solidFill>
          <a:srgbClr val="99CCFF"/>
        </a:solidFill>
      </dgm:spPr>
    </dgm:pt>
    <dgm:pt modelId="{3883823D-EBA8-4180-BF76-5929A61D2C78}" type="pres">
      <dgm:prSet presAssocID="{C774D72C-2F8F-4C46-BF35-FCD904294994}" presName="arrowDiagram3" presStyleCnt="0"/>
      <dgm:spPr/>
    </dgm:pt>
    <dgm:pt modelId="{A0405B6A-A705-410D-B94B-F2232C9C773A}" type="pres">
      <dgm:prSet presAssocID="{A1E1C721-B701-45B1-BD18-2F13C0D4ADC9}" presName="bullet3a" presStyleLbl="node1" presStyleIdx="0" presStyleCnt="3"/>
      <dgm:spPr/>
    </dgm:pt>
    <dgm:pt modelId="{77E15A8B-275A-4189-AE8F-51F8E883629D}" type="pres">
      <dgm:prSet presAssocID="{A1E1C721-B701-45B1-BD18-2F13C0D4ADC9}" presName="textBox3a" presStyleLbl="revTx" presStyleIdx="0" presStyleCnt="3" custScaleX="394298" custScaleY="47700" custLinFactNeighborX="89574" custLinFactNeighborY="-67443">
        <dgm:presLayoutVars>
          <dgm:bulletEnabled val="1"/>
        </dgm:presLayoutVars>
      </dgm:prSet>
      <dgm:spPr/>
      <dgm:t>
        <a:bodyPr/>
        <a:lstStyle/>
        <a:p>
          <a:endParaRPr lang="ru-RU"/>
        </a:p>
      </dgm:t>
    </dgm:pt>
    <dgm:pt modelId="{F0281675-119D-41C4-B55E-DD34523EFD73}" type="pres">
      <dgm:prSet presAssocID="{CFE6DFAC-D976-4DE2-9E36-16FAFD2B6737}" presName="bullet3b" presStyleLbl="node1" presStyleIdx="1" presStyleCnt="3"/>
      <dgm:spPr/>
    </dgm:pt>
    <dgm:pt modelId="{53B55A88-7CF2-413E-B216-F5DDA3C5FEB0}" type="pres">
      <dgm:prSet presAssocID="{CFE6DFAC-D976-4DE2-9E36-16FAFD2B6737}" presName="textBox3b" presStyleLbl="revTx" presStyleIdx="1" presStyleCnt="3" custScaleX="378210" custScaleY="28454" custLinFactNeighborX="-2135" custLinFactNeighborY="-49293">
        <dgm:presLayoutVars>
          <dgm:bulletEnabled val="1"/>
        </dgm:presLayoutVars>
      </dgm:prSet>
      <dgm:spPr/>
      <dgm:t>
        <a:bodyPr/>
        <a:lstStyle/>
        <a:p>
          <a:endParaRPr lang="ru-RU"/>
        </a:p>
      </dgm:t>
    </dgm:pt>
    <dgm:pt modelId="{E8E1C707-202B-4097-8AD6-DDB49ECA21FA}" type="pres">
      <dgm:prSet presAssocID="{EAF4478A-2CA9-4CFE-84AD-2E2299E7F962}" presName="bullet3c" presStyleLbl="node1" presStyleIdx="2" presStyleCnt="3"/>
      <dgm:spPr/>
    </dgm:pt>
    <dgm:pt modelId="{949E242A-054F-422A-B320-EE4E02061015}" type="pres">
      <dgm:prSet presAssocID="{EAF4478A-2CA9-4CFE-84AD-2E2299E7F962}" presName="textBox3c" presStyleLbl="revTx" presStyleIdx="2" presStyleCnt="3" custScaleX="269483" custScaleY="40503" custLinFactX="-2555" custLinFactNeighborX="-100000" custLinFactNeighborY="-64042">
        <dgm:presLayoutVars>
          <dgm:bulletEnabled val="1"/>
        </dgm:presLayoutVars>
      </dgm:prSet>
      <dgm:spPr/>
      <dgm:t>
        <a:bodyPr/>
        <a:lstStyle/>
        <a:p>
          <a:endParaRPr lang="ru-RU"/>
        </a:p>
      </dgm:t>
    </dgm:pt>
  </dgm:ptLst>
  <dgm:cxnLst>
    <dgm:cxn modelId="{95746A86-E1C4-44C5-ABAA-487C0C107E31}" srcId="{C774D72C-2F8F-4C46-BF35-FCD904294994}" destId="{EAF4478A-2CA9-4CFE-84AD-2E2299E7F962}" srcOrd="2" destOrd="0" parTransId="{5239ACFE-2897-46EF-9395-EBE92B695B94}" sibTransId="{DEFA9113-734E-4115-8DCF-D47D85FB4D55}"/>
    <dgm:cxn modelId="{6D76E192-C855-4A5E-A446-4BEFFC9DC6B5}" type="presOf" srcId="{A1E1C721-B701-45B1-BD18-2F13C0D4ADC9}" destId="{77E15A8B-275A-4189-AE8F-51F8E883629D}" srcOrd="0" destOrd="0" presId="urn:microsoft.com/office/officeart/2005/8/layout/arrow2"/>
    <dgm:cxn modelId="{9E83CCBD-8EDC-4665-9181-3BA3823BC27E}" type="presOf" srcId="{C774D72C-2F8F-4C46-BF35-FCD904294994}" destId="{4511C54A-A645-4A10-86C8-631921EB78EC}" srcOrd="0" destOrd="0" presId="urn:microsoft.com/office/officeart/2005/8/layout/arrow2"/>
    <dgm:cxn modelId="{AD98212E-A83A-4CE7-9D68-A85C0BD96E6E}" type="presOf" srcId="{CFE6DFAC-D976-4DE2-9E36-16FAFD2B6737}" destId="{53B55A88-7CF2-413E-B216-F5DDA3C5FEB0}" srcOrd="0" destOrd="0" presId="urn:microsoft.com/office/officeart/2005/8/layout/arrow2"/>
    <dgm:cxn modelId="{E727AE65-DF07-4ED9-85D3-3F82ED7D4427}" srcId="{C774D72C-2F8F-4C46-BF35-FCD904294994}" destId="{A1E1C721-B701-45B1-BD18-2F13C0D4ADC9}" srcOrd="0" destOrd="0" parTransId="{253669E6-E0FE-4F53-9B00-A5DC6C54B98B}" sibTransId="{FADC72DC-03F7-468A-AB1A-F86BB8827F1D}"/>
    <dgm:cxn modelId="{7FD75E74-E6CB-4D66-AEE1-1E8E7431284E}" type="presOf" srcId="{EAF4478A-2CA9-4CFE-84AD-2E2299E7F962}" destId="{949E242A-054F-422A-B320-EE4E02061015}" srcOrd="0" destOrd="0" presId="urn:microsoft.com/office/officeart/2005/8/layout/arrow2"/>
    <dgm:cxn modelId="{EBC3267C-76DB-4014-96E1-03CDB0D7B593}" srcId="{C774D72C-2F8F-4C46-BF35-FCD904294994}" destId="{CFE6DFAC-D976-4DE2-9E36-16FAFD2B6737}" srcOrd="1" destOrd="0" parTransId="{365768DB-6BCC-4491-892D-27FF538A3ECA}" sibTransId="{C6E94CB4-6BB4-4F98-89E8-B8EC20D8F16C}"/>
    <dgm:cxn modelId="{E3A5DB30-08C5-4159-B07E-707DAC738354}" type="presParOf" srcId="{4511C54A-A645-4A10-86C8-631921EB78EC}" destId="{35338A18-7D34-4B9C-A072-879E2451DC5B}" srcOrd="0" destOrd="0" presId="urn:microsoft.com/office/officeart/2005/8/layout/arrow2"/>
    <dgm:cxn modelId="{3915082C-702E-4E84-9E7B-DE51662B1516}" type="presParOf" srcId="{4511C54A-A645-4A10-86C8-631921EB78EC}" destId="{3883823D-EBA8-4180-BF76-5929A61D2C78}" srcOrd="1" destOrd="0" presId="urn:microsoft.com/office/officeart/2005/8/layout/arrow2"/>
    <dgm:cxn modelId="{401B36DF-3D22-413C-BA96-795885CE5ED1}" type="presParOf" srcId="{3883823D-EBA8-4180-BF76-5929A61D2C78}" destId="{A0405B6A-A705-410D-B94B-F2232C9C773A}" srcOrd="0" destOrd="0" presId="urn:microsoft.com/office/officeart/2005/8/layout/arrow2"/>
    <dgm:cxn modelId="{45AA1199-BFEE-499D-81A7-219611BE2909}" type="presParOf" srcId="{3883823D-EBA8-4180-BF76-5929A61D2C78}" destId="{77E15A8B-275A-4189-AE8F-51F8E883629D}" srcOrd="1" destOrd="0" presId="urn:microsoft.com/office/officeart/2005/8/layout/arrow2"/>
    <dgm:cxn modelId="{6D0CA3A8-FD09-4BC3-BBCF-E87732913621}" type="presParOf" srcId="{3883823D-EBA8-4180-BF76-5929A61D2C78}" destId="{F0281675-119D-41C4-B55E-DD34523EFD73}" srcOrd="2" destOrd="0" presId="urn:microsoft.com/office/officeart/2005/8/layout/arrow2"/>
    <dgm:cxn modelId="{128E4DC5-1120-437E-BED2-4F23C5F14A2C}" type="presParOf" srcId="{3883823D-EBA8-4180-BF76-5929A61D2C78}" destId="{53B55A88-7CF2-413E-B216-F5DDA3C5FEB0}" srcOrd="3" destOrd="0" presId="urn:microsoft.com/office/officeart/2005/8/layout/arrow2"/>
    <dgm:cxn modelId="{2AC37B8F-237F-4316-AA74-CBA2CDB5B593}" type="presParOf" srcId="{3883823D-EBA8-4180-BF76-5929A61D2C78}" destId="{E8E1C707-202B-4097-8AD6-DDB49ECA21FA}" srcOrd="4" destOrd="0" presId="urn:microsoft.com/office/officeart/2005/8/layout/arrow2"/>
    <dgm:cxn modelId="{6E613E57-046C-4586-AACC-DC61E07DB4B9}" type="presParOf" srcId="{3883823D-EBA8-4180-BF76-5929A61D2C78}" destId="{949E242A-054F-422A-B320-EE4E02061015}"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0E289AC-B5D2-4974-85B5-1CF6A668E099}" type="doc">
      <dgm:prSet loTypeId="urn:microsoft.com/office/officeart/2009/layout/CircleArrowProcess" loCatId="process" qsTypeId="urn:microsoft.com/office/officeart/2005/8/quickstyle/simple4" qsCatId="simple" csTypeId="urn:microsoft.com/office/officeart/2005/8/colors/colorful4" csCatId="colorful" phldr="1"/>
      <dgm:spPr/>
      <dgm:t>
        <a:bodyPr/>
        <a:lstStyle/>
        <a:p>
          <a:endParaRPr lang="ru-RU"/>
        </a:p>
      </dgm:t>
    </dgm:pt>
    <dgm:pt modelId="{7F9F3D94-8A6E-4039-9F56-5536106EA01D}">
      <dgm:prSet phldrT="[Текст]"/>
      <dgm:spPr/>
      <dgm:t>
        <a:bodyPr/>
        <a:lstStyle/>
        <a:p>
          <a:r>
            <a:rPr lang="en-US" dirty="0" smtClean="0">
              <a:solidFill>
                <a:schemeClr val="tx1"/>
              </a:solidFill>
              <a:latin typeface="Arial Narrow" pitchFamily="34" charset="0"/>
            </a:rPr>
            <a:t>1</a:t>
          </a:r>
          <a:endParaRPr lang="ru-RU" dirty="0">
            <a:solidFill>
              <a:schemeClr val="tx1"/>
            </a:solidFill>
            <a:latin typeface="Arial Narrow" pitchFamily="34" charset="0"/>
          </a:endParaRPr>
        </a:p>
      </dgm:t>
    </dgm:pt>
    <dgm:pt modelId="{D10A61FD-47C8-44DC-B2EB-A2F99CB71A87}" type="parTrans" cxnId="{55DB5DFC-2DCE-4E6C-9DB7-B5C67110003E}">
      <dgm:prSet/>
      <dgm:spPr/>
      <dgm:t>
        <a:bodyPr/>
        <a:lstStyle/>
        <a:p>
          <a:endParaRPr lang="ru-RU">
            <a:solidFill>
              <a:schemeClr val="tx1"/>
            </a:solidFill>
            <a:latin typeface="Arial Narrow" pitchFamily="34" charset="0"/>
          </a:endParaRPr>
        </a:p>
      </dgm:t>
    </dgm:pt>
    <dgm:pt modelId="{6741F2B5-B5AF-49EC-98F6-2DD593908266}" type="sibTrans" cxnId="{55DB5DFC-2DCE-4E6C-9DB7-B5C67110003E}">
      <dgm:prSet/>
      <dgm:spPr/>
      <dgm:t>
        <a:bodyPr/>
        <a:lstStyle/>
        <a:p>
          <a:endParaRPr lang="ru-RU">
            <a:solidFill>
              <a:schemeClr val="tx1"/>
            </a:solidFill>
            <a:latin typeface="Arial Narrow" pitchFamily="34" charset="0"/>
          </a:endParaRPr>
        </a:p>
      </dgm:t>
    </dgm:pt>
    <dgm:pt modelId="{5BC27D2F-0054-4A0F-A966-CCB034EA7DAE}">
      <dgm:prSet phldrT="[Текст]"/>
      <dgm:spPr/>
      <dgm:t>
        <a:bodyPr/>
        <a:lstStyle/>
        <a:p>
          <a:r>
            <a:rPr lang="en-US" dirty="0" smtClean="0">
              <a:solidFill>
                <a:schemeClr val="tx1"/>
              </a:solidFill>
              <a:latin typeface="Arial Narrow" pitchFamily="34" charset="0"/>
            </a:rPr>
            <a:t>2</a:t>
          </a:r>
          <a:endParaRPr lang="ru-RU" dirty="0">
            <a:solidFill>
              <a:schemeClr val="tx1"/>
            </a:solidFill>
            <a:latin typeface="Arial Narrow" pitchFamily="34" charset="0"/>
          </a:endParaRPr>
        </a:p>
      </dgm:t>
    </dgm:pt>
    <dgm:pt modelId="{8D34BA68-6277-4181-827E-2651A4DF681F}" type="parTrans" cxnId="{3C835459-3976-4ED9-BC23-9EDE3472D45D}">
      <dgm:prSet/>
      <dgm:spPr/>
      <dgm:t>
        <a:bodyPr/>
        <a:lstStyle/>
        <a:p>
          <a:endParaRPr lang="ru-RU">
            <a:solidFill>
              <a:schemeClr val="tx1"/>
            </a:solidFill>
            <a:latin typeface="Arial Narrow" pitchFamily="34" charset="0"/>
          </a:endParaRPr>
        </a:p>
      </dgm:t>
    </dgm:pt>
    <dgm:pt modelId="{F8E8E5BE-15AA-4BEB-A220-17CEF16BF2E8}" type="sibTrans" cxnId="{3C835459-3976-4ED9-BC23-9EDE3472D45D}">
      <dgm:prSet/>
      <dgm:spPr/>
      <dgm:t>
        <a:bodyPr/>
        <a:lstStyle/>
        <a:p>
          <a:endParaRPr lang="ru-RU">
            <a:solidFill>
              <a:schemeClr val="tx1"/>
            </a:solidFill>
            <a:latin typeface="Arial Narrow" pitchFamily="34" charset="0"/>
          </a:endParaRPr>
        </a:p>
      </dgm:t>
    </dgm:pt>
    <dgm:pt modelId="{1859BF8C-3CA3-428A-8DA9-17A8F814E5EA}">
      <dgm:prSet phldrT="[Текст]"/>
      <dgm:spPr/>
      <dgm:t>
        <a:bodyPr/>
        <a:lstStyle/>
        <a:p>
          <a:r>
            <a:rPr lang="en-US" dirty="0" smtClean="0">
              <a:solidFill>
                <a:schemeClr val="tx1"/>
              </a:solidFill>
              <a:latin typeface="Arial Narrow" pitchFamily="34" charset="0"/>
            </a:rPr>
            <a:t>4</a:t>
          </a:r>
          <a:endParaRPr lang="ru-RU" dirty="0">
            <a:solidFill>
              <a:schemeClr val="tx1"/>
            </a:solidFill>
            <a:latin typeface="Arial Narrow" pitchFamily="34" charset="0"/>
          </a:endParaRPr>
        </a:p>
      </dgm:t>
    </dgm:pt>
    <dgm:pt modelId="{DBE1C832-FA39-4BD6-80F4-55A011FE5E32}" type="parTrans" cxnId="{0FCFD012-74B0-428E-9414-5E25D51A3A28}">
      <dgm:prSet/>
      <dgm:spPr/>
      <dgm:t>
        <a:bodyPr/>
        <a:lstStyle/>
        <a:p>
          <a:endParaRPr lang="ru-RU">
            <a:solidFill>
              <a:schemeClr val="tx1"/>
            </a:solidFill>
            <a:latin typeface="Arial Narrow" pitchFamily="34" charset="0"/>
          </a:endParaRPr>
        </a:p>
      </dgm:t>
    </dgm:pt>
    <dgm:pt modelId="{7B700B76-DD88-4668-A4C1-EB892D39C698}" type="sibTrans" cxnId="{0FCFD012-74B0-428E-9414-5E25D51A3A28}">
      <dgm:prSet/>
      <dgm:spPr/>
      <dgm:t>
        <a:bodyPr/>
        <a:lstStyle/>
        <a:p>
          <a:endParaRPr lang="ru-RU">
            <a:solidFill>
              <a:schemeClr val="tx1"/>
            </a:solidFill>
            <a:latin typeface="Arial Narrow" pitchFamily="34" charset="0"/>
          </a:endParaRPr>
        </a:p>
      </dgm:t>
    </dgm:pt>
    <dgm:pt modelId="{69F4A4E9-2EBC-480F-BEC1-6A084422E7C2}">
      <dgm:prSet phldrT="[Текст]"/>
      <dgm:spPr/>
      <dgm:t>
        <a:bodyPr/>
        <a:lstStyle/>
        <a:p>
          <a:r>
            <a:rPr lang="en-US" dirty="0" smtClean="0">
              <a:solidFill>
                <a:schemeClr val="tx1"/>
              </a:solidFill>
              <a:latin typeface="Arial Narrow" pitchFamily="34" charset="0"/>
            </a:rPr>
            <a:t>6</a:t>
          </a:r>
          <a:endParaRPr lang="ru-RU" dirty="0">
            <a:solidFill>
              <a:schemeClr val="tx1"/>
            </a:solidFill>
            <a:latin typeface="Arial Narrow" pitchFamily="34" charset="0"/>
          </a:endParaRPr>
        </a:p>
      </dgm:t>
    </dgm:pt>
    <dgm:pt modelId="{D2EA0BD9-F470-4284-8C94-5840C6A6FBE1}" type="parTrans" cxnId="{88C5CC08-7519-4990-93DA-A0A2572E34DC}">
      <dgm:prSet/>
      <dgm:spPr/>
      <dgm:t>
        <a:bodyPr/>
        <a:lstStyle/>
        <a:p>
          <a:endParaRPr lang="ru-RU">
            <a:solidFill>
              <a:schemeClr val="tx1"/>
            </a:solidFill>
            <a:latin typeface="Arial Narrow" pitchFamily="34" charset="0"/>
          </a:endParaRPr>
        </a:p>
      </dgm:t>
    </dgm:pt>
    <dgm:pt modelId="{B71E095B-FB7E-4A80-9159-8BADBEC51545}" type="sibTrans" cxnId="{88C5CC08-7519-4990-93DA-A0A2572E34DC}">
      <dgm:prSet/>
      <dgm:spPr/>
      <dgm:t>
        <a:bodyPr/>
        <a:lstStyle/>
        <a:p>
          <a:endParaRPr lang="ru-RU">
            <a:solidFill>
              <a:schemeClr val="tx1"/>
            </a:solidFill>
            <a:latin typeface="Arial Narrow" pitchFamily="34" charset="0"/>
          </a:endParaRPr>
        </a:p>
      </dgm:t>
    </dgm:pt>
    <dgm:pt modelId="{73B19E95-04CF-410E-BF2F-E8EE36FA368E}">
      <dgm:prSet phldrT="[Текст]"/>
      <dgm:spPr/>
      <dgm:t>
        <a:bodyPr/>
        <a:lstStyle/>
        <a:p>
          <a:r>
            <a:rPr lang="en-US" dirty="0" smtClean="0">
              <a:solidFill>
                <a:schemeClr val="tx1"/>
              </a:solidFill>
              <a:latin typeface="Arial Narrow" pitchFamily="34" charset="0"/>
            </a:rPr>
            <a:t>5</a:t>
          </a:r>
          <a:endParaRPr lang="ru-RU" dirty="0">
            <a:solidFill>
              <a:schemeClr val="tx1"/>
            </a:solidFill>
            <a:latin typeface="Arial Narrow" pitchFamily="34" charset="0"/>
          </a:endParaRPr>
        </a:p>
      </dgm:t>
    </dgm:pt>
    <dgm:pt modelId="{0E476085-7AB5-466E-BB6B-C15ED7B8789E}" type="parTrans" cxnId="{6648485B-A994-4CDE-B841-583143B09F84}">
      <dgm:prSet/>
      <dgm:spPr/>
      <dgm:t>
        <a:bodyPr/>
        <a:lstStyle/>
        <a:p>
          <a:endParaRPr lang="ru-RU">
            <a:solidFill>
              <a:schemeClr val="tx1"/>
            </a:solidFill>
            <a:latin typeface="Arial Narrow" pitchFamily="34" charset="0"/>
          </a:endParaRPr>
        </a:p>
      </dgm:t>
    </dgm:pt>
    <dgm:pt modelId="{DBBA0C39-5EFE-4710-9D30-BC60C4F2463B}" type="sibTrans" cxnId="{6648485B-A994-4CDE-B841-583143B09F84}">
      <dgm:prSet/>
      <dgm:spPr/>
      <dgm:t>
        <a:bodyPr/>
        <a:lstStyle/>
        <a:p>
          <a:endParaRPr lang="ru-RU">
            <a:solidFill>
              <a:schemeClr val="tx1"/>
            </a:solidFill>
            <a:latin typeface="Arial Narrow" pitchFamily="34" charset="0"/>
          </a:endParaRPr>
        </a:p>
      </dgm:t>
    </dgm:pt>
    <dgm:pt modelId="{5E3CAB5B-336D-4604-BE32-FC9044956D05}">
      <dgm:prSet phldrT="[Текст]"/>
      <dgm:spPr/>
      <dgm:t>
        <a:bodyPr/>
        <a:lstStyle/>
        <a:p>
          <a:r>
            <a:rPr lang="en-US" dirty="0" smtClean="0">
              <a:solidFill>
                <a:schemeClr val="tx1"/>
              </a:solidFill>
              <a:latin typeface="Arial Narrow" pitchFamily="34" charset="0"/>
            </a:rPr>
            <a:t>3</a:t>
          </a:r>
          <a:endParaRPr lang="ru-RU" dirty="0">
            <a:solidFill>
              <a:schemeClr val="tx1"/>
            </a:solidFill>
            <a:latin typeface="Arial Narrow" pitchFamily="34" charset="0"/>
          </a:endParaRPr>
        </a:p>
      </dgm:t>
    </dgm:pt>
    <dgm:pt modelId="{D3B84182-9D6F-49BD-B483-85ECD55A3E98}" type="parTrans" cxnId="{8F5A7265-72D4-4DB5-A5AB-F796D1A0D234}">
      <dgm:prSet/>
      <dgm:spPr/>
      <dgm:t>
        <a:bodyPr/>
        <a:lstStyle/>
        <a:p>
          <a:endParaRPr lang="ru-RU">
            <a:solidFill>
              <a:schemeClr val="tx1"/>
            </a:solidFill>
            <a:latin typeface="Arial Narrow" pitchFamily="34" charset="0"/>
          </a:endParaRPr>
        </a:p>
      </dgm:t>
    </dgm:pt>
    <dgm:pt modelId="{D25E62C7-E4A2-4270-8304-1F7453BE4F47}" type="sibTrans" cxnId="{8F5A7265-72D4-4DB5-A5AB-F796D1A0D234}">
      <dgm:prSet/>
      <dgm:spPr/>
      <dgm:t>
        <a:bodyPr/>
        <a:lstStyle/>
        <a:p>
          <a:endParaRPr lang="ru-RU">
            <a:solidFill>
              <a:schemeClr val="tx1"/>
            </a:solidFill>
            <a:latin typeface="Arial Narrow" pitchFamily="34" charset="0"/>
          </a:endParaRPr>
        </a:p>
      </dgm:t>
    </dgm:pt>
    <dgm:pt modelId="{80D15C09-F7DE-47F6-9C9C-6682AEA61801}" type="pres">
      <dgm:prSet presAssocID="{B0E289AC-B5D2-4974-85B5-1CF6A668E099}" presName="Name0" presStyleCnt="0">
        <dgm:presLayoutVars>
          <dgm:chMax val="7"/>
          <dgm:chPref val="7"/>
          <dgm:dir/>
          <dgm:animLvl val="lvl"/>
        </dgm:presLayoutVars>
      </dgm:prSet>
      <dgm:spPr/>
      <dgm:t>
        <a:bodyPr/>
        <a:lstStyle/>
        <a:p>
          <a:endParaRPr lang="ru-RU"/>
        </a:p>
      </dgm:t>
    </dgm:pt>
    <dgm:pt modelId="{F08DE14C-31CA-466C-B020-369A04A92436}" type="pres">
      <dgm:prSet presAssocID="{7F9F3D94-8A6E-4039-9F56-5536106EA01D}" presName="Accent1" presStyleCnt="0"/>
      <dgm:spPr/>
    </dgm:pt>
    <dgm:pt modelId="{000FF07C-2326-4304-9E3C-9956C58FAF21}" type="pres">
      <dgm:prSet presAssocID="{7F9F3D94-8A6E-4039-9F56-5536106EA01D}" presName="Accent" presStyleLbl="node1" presStyleIdx="0" presStyleCnt="6"/>
      <dgm:spPr/>
    </dgm:pt>
    <dgm:pt modelId="{551F150C-24E8-4231-9221-FA07BF142D79}" type="pres">
      <dgm:prSet presAssocID="{7F9F3D94-8A6E-4039-9F56-5536106EA01D}" presName="Parent1" presStyleLbl="revTx" presStyleIdx="0" presStyleCnt="6">
        <dgm:presLayoutVars>
          <dgm:chMax val="1"/>
          <dgm:chPref val="1"/>
          <dgm:bulletEnabled val="1"/>
        </dgm:presLayoutVars>
      </dgm:prSet>
      <dgm:spPr/>
      <dgm:t>
        <a:bodyPr/>
        <a:lstStyle/>
        <a:p>
          <a:endParaRPr lang="ru-RU"/>
        </a:p>
      </dgm:t>
    </dgm:pt>
    <dgm:pt modelId="{8F7464BB-BCBA-46DF-96D9-BD539500EDDA}" type="pres">
      <dgm:prSet presAssocID="{5BC27D2F-0054-4A0F-A966-CCB034EA7DAE}" presName="Accent2" presStyleCnt="0"/>
      <dgm:spPr/>
    </dgm:pt>
    <dgm:pt modelId="{CA225B4A-0A63-4D93-9C8A-E41376EB7749}" type="pres">
      <dgm:prSet presAssocID="{5BC27D2F-0054-4A0F-A966-CCB034EA7DAE}" presName="Accent" presStyleLbl="node1" presStyleIdx="1" presStyleCnt="6"/>
      <dgm:spPr>
        <a:blipFill rotWithShape="0">
          <a:blip xmlns:r="http://schemas.openxmlformats.org/officeDocument/2006/relationships" r:embed="rId1"/>
          <a:stretch>
            <a:fillRect/>
          </a:stretch>
        </a:blipFill>
      </dgm:spPr>
      <dgm:t>
        <a:bodyPr/>
        <a:lstStyle/>
        <a:p>
          <a:endParaRPr lang="ru-RU"/>
        </a:p>
      </dgm:t>
    </dgm:pt>
    <dgm:pt modelId="{1B639AA6-49EC-4C93-97BB-442C0B460A14}" type="pres">
      <dgm:prSet presAssocID="{5BC27D2F-0054-4A0F-A966-CCB034EA7DAE}" presName="Parent2" presStyleLbl="revTx" presStyleIdx="1" presStyleCnt="6">
        <dgm:presLayoutVars>
          <dgm:chMax val="1"/>
          <dgm:chPref val="1"/>
          <dgm:bulletEnabled val="1"/>
        </dgm:presLayoutVars>
      </dgm:prSet>
      <dgm:spPr/>
      <dgm:t>
        <a:bodyPr/>
        <a:lstStyle/>
        <a:p>
          <a:endParaRPr lang="ru-RU"/>
        </a:p>
      </dgm:t>
    </dgm:pt>
    <dgm:pt modelId="{9141D1EA-4FE0-4FD3-9F8A-A08FBFD1C33C}" type="pres">
      <dgm:prSet presAssocID="{5E3CAB5B-336D-4604-BE32-FC9044956D05}" presName="Accent3" presStyleCnt="0"/>
      <dgm:spPr/>
    </dgm:pt>
    <dgm:pt modelId="{4F8AC152-7D22-4679-A85E-3C96289FCEF0}" type="pres">
      <dgm:prSet presAssocID="{5E3CAB5B-336D-4604-BE32-FC9044956D05}" presName="Accent" presStyleLbl="node1" presStyleIdx="2" presStyleCnt="6"/>
      <dgm:spPr/>
    </dgm:pt>
    <dgm:pt modelId="{B0CE7079-4776-4615-9289-F95CC83375CD}" type="pres">
      <dgm:prSet presAssocID="{5E3CAB5B-336D-4604-BE32-FC9044956D05}" presName="Parent3" presStyleLbl="revTx" presStyleIdx="2" presStyleCnt="6">
        <dgm:presLayoutVars>
          <dgm:chMax val="1"/>
          <dgm:chPref val="1"/>
          <dgm:bulletEnabled val="1"/>
        </dgm:presLayoutVars>
      </dgm:prSet>
      <dgm:spPr/>
      <dgm:t>
        <a:bodyPr/>
        <a:lstStyle/>
        <a:p>
          <a:endParaRPr lang="ru-RU"/>
        </a:p>
      </dgm:t>
    </dgm:pt>
    <dgm:pt modelId="{4CD2BB56-475A-4934-A400-67299AD600AD}" type="pres">
      <dgm:prSet presAssocID="{1859BF8C-3CA3-428A-8DA9-17A8F814E5EA}" presName="Accent4" presStyleCnt="0"/>
      <dgm:spPr/>
    </dgm:pt>
    <dgm:pt modelId="{E20AFF8B-051D-4889-8628-BF5E9E33D592}" type="pres">
      <dgm:prSet presAssocID="{1859BF8C-3CA3-428A-8DA9-17A8F814E5EA}" presName="Accent" presStyleLbl="node1" presStyleIdx="3" presStyleCnt="6"/>
      <dgm:spPr>
        <a:blipFill rotWithShape="0">
          <a:blip xmlns:r="http://schemas.openxmlformats.org/officeDocument/2006/relationships" r:embed="rId2"/>
          <a:stretch>
            <a:fillRect/>
          </a:stretch>
        </a:blipFill>
      </dgm:spPr>
      <dgm:t>
        <a:bodyPr/>
        <a:lstStyle/>
        <a:p>
          <a:endParaRPr lang="ru-RU"/>
        </a:p>
      </dgm:t>
    </dgm:pt>
    <dgm:pt modelId="{1AB541A5-656E-45F6-8D86-B9098AC00DC1}" type="pres">
      <dgm:prSet presAssocID="{1859BF8C-3CA3-428A-8DA9-17A8F814E5EA}" presName="Parent4" presStyleLbl="revTx" presStyleIdx="3" presStyleCnt="6">
        <dgm:presLayoutVars>
          <dgm:chMax val="1"/>
          <dgm:chPref val="1"/>
          <dgm:bulletEnabled val="1"/>
        </dgm:presLayoutVars>
      </dgm:prSet>
      <dgm:spPr/>
      <dgm:t>
        <a:bodyPr/>
        <a:lstStyle/>
        <a:p>
          <a:endParaRPr lang="ru-RU"/>
        </a:p>
      </dgm:t>
    </dgm:pt>
    <dgm:pt modelId="{90EBE84D-361B-4CCF-B6D8-56DC6C5AEE03}" type="pres">
      <dgm:prSet presAssocID="{73B19E95-04CF-410E-BF2F-E8EE36FA368E}" presName="Accent5" presStyleCnt="0"/>
      <dgm:spPr/>
    </dgm:pt>
    <dgm:pt modelId="{CEC22F55-650F-4688-839D-D8D676891782}" type="pres">
      <dgm:prSet presAssocID="{73B19E95-04CF-410E-BF2F-E8EE36FA368E}" presName="Accent" presStyleLbl="node1" presStyleIdx="4" presStyleCnt="6"/>
      <dgm:spPr/>
    </dgm:pt>
    <dgm:pt modelId="{3C8B0C22-37AA-4EC7-BAA2-FE5AC8702C71}" type="pres">
      <dgm:prSet presAssocID="{73B19E95-04CF-410E-BF2F-E8EE36FA368E}" presName="Parent5" presStyleLbl="revTx" presStyleIdx="4" presStyleCnt="6">
        <dgm:presLayoutVars>
          <dgm:chMax val="1"/>
          <dgm:chPref val="1"/>
          <dgm:bulletEnabled val="1"/>
        </dgm:presLayoutVars>
      </dgm:prSet>
      <dgm:spPr/>
      <dgm:t>
        <a:bodyPr/>
        <a:lstStyle/>
        <a:p>
          <a:endParaRPr lang="ru-RU"/>
        </a:p>
      </dgm:t>
    </dgm:pt>
    <dgm:pt modelId="{ABE8717E-B189-4E04-AEB4-F1F1CC5A916C}" type="pres">
      <dgm:prSet presAssocID="{69F4A4E9-2EBC-480F-BEC1-6A084422E7C2}" presName="Accent6" presStyleCnt="0"/>
      <dgm:spPr/>
    </dgm:pt>
    <dgm:pt modelId="{595E210A-4D88-4844-B128-740C67B321B7}" type="pres">
      <dgm:prSet presAssocID="{69F4A4E9-2EBC-480F-BEC1-6A084422E7C2}" presName="Accent" presStyleLbl="node1" presStyleIdx="5" presStyleCnt="6"/>
      <dgm:spPr/>
    </dgm:pt>
    <dgm:pt modelId="{DB89F5BF-C260-4208-BF65-2576D989BB1F}" type="pres">
      <dgm:prSet presAssocID="{69F4A4E9-2EBC-480F-BEC1-6A084422E7C2}" presName="Parent6" presStyleLbl="revTx" presStyleIdx="5" presStyleCnt="6">
        <dgm:presLayoutVars>
          <dgm:chMax val="1"/>
          <dgm:chPref val="1"/>
          <dgm:bulletEnabled val="1"/>
        </dgm:presLayoutVars>
      </dgm:prSet>
      <dgm:spPr/>
      <dgm:t>
        <a:bodyPr/>
        <a:lstStyle/>
        <a:p>
          <a:endParaRPr lang="ru-RU"/>
        </a:p>
      </dgm:t>
    </dgm:pt>
  </dgm:ptLst>
  <dgm:cxnLst>
    <dgm:cxn modelId="{55DB5DFC-2DCE-4E6C-9DB7-B5C67110003E}" srcId="{B0E289AC-B5D2-4974-85B5-1CF6A668E099}" destId="{7F9F3D94-8A6E-4039-9F56-5536106EA01D}" srcOrd="0" destOrd="0" parTransId="{D10A61FD-47C8-44DC-B2EB-A2F99CB71A87}" sibTransId="{6741F2B5-B5AF-49EC-98F6-2DD593908266}"/>
    <dgm:cxn modelId="{60E71E7C-0186-4A8D-BC86-392E0F0280FA}" type="presOf" srcId="{73B19E95-04CF-410E-BF2F-E8EE36FA368E}" destId="{3C8B0C22-37AA-4EC7-BAA2-FE5AC8702C71}" srcOrd="0" destOrd="0" presId="urn:microsoft.com/office/officeart/2009/layout/CircleArrowProcess"/>
    <dgm:cxn modelId="{AF877BFC-9DE0-46C3-B227-60631E78C51C}" type="presOf" srcId="{1859BF8C-3CA3-428A-8DA9-17A8F814E5EA}" destId="{1AB541A5-656E-45F6-8D86-B9098AC00DC1}" srcOrd="0" destOrd="0" presId="urn:microsoft.com/office/officeart/2009/layout/CircleArrowProcess"/>
    <dgm:cxn modelId="{3C835459-3976-4ED9-BC23-9EDE3472D45D}" srcId="{B0E289AC-B5D2-4974-85B5-1CF6A668E099}" destId="{5BC27D2F-0054-4A0F-A966-CCB034EA7DAE}" srcOrd="1" destOrd="0" parTransId="{8D34BA68-6277-4181-827E-2651A4DF681F}" sibTransId="{F8E8E5BE-15AA-4BEB-A220-17CEF16BF2E8}"/>
    <dgm:cxn modelId="{0FCFD012-74B0-428E-9414-5E25D51A3A28}" srcId="{B0E289AC-B5D2-4974-85B5-1CF6A668E099}" destId="{1859BF8C-3CA3-428A-8DA9-17A8F814E5EA}" srcOrd="3" destOrd="0" parTransId="{DBE1C832-FA39-4BD6-80F4-55A011FE5E32}" sibTransId="{7B700B76-DD88-4668-A4C1-EB892D39C698}"/>
    <dgm:cxn modelId="{A3E73C55-4990-4DB2-B78F-F25D2BA09046}" type="presOf" srcId="{B0E289AC-B5D2-4974-85B5-1CF6A668E099}" destId="{80D15C09-F7DE-47F6-9C9C-6682AEA61801}" srcOrd="0" destOrd="0" presId="urn:microsoft.com/office/officeart/2009/layout/CircleArrowProcess"/>
    <dgm:cxn modelId="{6648485B-A994-4CDE-B841-583143B09F84}" srcId="{B0E289AC-B5D2-4974-85B5-1CF6A668E099}" destId="{73B19E95-04CF-410E-BF2F-E8EE36FA368E}" srcOrd="4" destOrd="0" parTransId="{0E476085-7AB5-466E-BB6B-C15ED7B8789E}" sibTransId="{DBBA0C39-5EFE-4710-9D30-BC60C4F2463B}"/>
    <dgm:cxn modelId="{A97B1E54-A005-46DD-BA78-ED84C303296A}" type="presOf" srcId="{5BC27D2F-0054-4A0F-A966-CCB034EA7DAE}" destId="{1B639AA6-49EC-4C93-97BB-442C0B460A14}" srcOrd="0" destOrd="0" presId="urn:microsoft.com/office/officeart/2009/layout/CircleArrowProcess"/>
    <dgm:cxn modelId="{76AEF7FD-827F-4A5F-81BE-34EC26265118}" type="presOf" srcId="{5E3CAB5B-336D-4604-BE32-FC9044956D05}" destId="{B0CE7079-4776-4615-9289-F95CC83375CD}" srcOrd="0" destOrd="0" presId="urn:microsoft.com/office/officeart/2009/layout/CircleArrowProcess"/>
    <dgm:cxn modelId="{88C5CC08-7519-4990-93DA-A0A2572E34DC}" srcId="{B0E289AC-B5D2-4974-85B5-1CF6A668E099}" destId="{69F4A4E9-2EBC-480F-BEC1-6A084422E7C2}" srcOrd="5" destOrd="0" parTransId="{D2EA0BD9-F470-4284-8C94-5840C6A6FBE1}" sibTransId="{B71E095B-FB7E-4A80-9159-8BADBEC51545}"/>
    <dgm:cxn modelId="{9DC11123-38E9-45ED-B84F-5BA3C6B8E7C6}" type="presOf" srcId="{69F4A4E9-2EBC-480F-BEC1-6A084422E7C2}" destId="{DB89F5BF-C260-4208-BF65-2576D989BB1F}" srcOrd="0" destOrd="0" presId="urn:microsoft.com/office/officeart/2009/layout/CircleArrowProcess"/>
    <dgm:cxn modelId="{8F5A7265-72D4-4DB5-A5AB-F796D1A0D234}" srcId="{B0E289AC-B5D2-4974-85B5-1CF6A668E099}" destId="{5E3CAB5B-336D-4604-BE32-FC9044956D05}" srcOrd="2" destOrd="0" parTransId="{D3B84182-9D6F-49BD-B483-85ECD55A3E98}" sibTransId="{D25E62C7-E4A2-4270-8304-1F7453BE4F47}"/>
    <dgm:cxn modelId="{165EBBFE-2372-4DF5-B2DB-7C7621A4DC48}" type="presOf" srcId="{7F9F3D94-8A6E-4039-9F56-5536106EA01D}" destId="{551F150C-24E8-4231-9221-FA07BF142D79}" srcOrd="0" destOrd="0" presId="urn:microsoft.com/office/officeart/2009/layout/CircleArrowProcess"/>
    <dgm:cxn modelId="{77ED52D7-8DFA-4BDF-9ABD-618219B9593F}" type="presParOf" srcId="{80D15C09-F7DE-47F6-9C9C-6682AEA61801}" destId="{F08DE14C-31CA-466C-B020-369A04A92436}" srcOrd="0" destOrd="0" presId="urn:microsoft.com/office/officeart/2009/layout/CircleArrowProcess"/>
    <dgm:cxn modelId="{DE76A6CA-DED2-41AE-AE0C-A78AE24DC730}" type="presParOf" srcId="{F08DE14C-31CA-466C-B020-369A04A92436}" destId="{000FF07C-2326-4304-9E3C-9956C58FAF21}" srcOrd="0" destOrd="0" presId="urn:microsoft.com/office/officeart/2009/layout/CircleArrowProcess"/>
    <dgm:cxn modelId="{506C136A-E25C-4355-B7DC-1F13F5DF9FE2}" type="presParOf" srcId="{80D15C09-F7DE-47F6-9C9C-6682AEA61801}" destId="{551F150C-24E8-4231-9221-FA07BF142D79}" srcOrd="1" destOrd="0" presId="urn:microsoft.com/office/officeart/2009/layout/CircleArrowProcess"/>
    <dgm:cxn modelId="{8EE57738-9AAA-49BB-B032-96DB72375FA8}" type="presParOf" srcId="{80D15C09-F7DE-47F6-9C9C-6682AEA61801}" destId="{8F7464BB-BCBA-46DF-96D9-BD539500EDDA}" srcOrd="2" destOrd="0" presId="urn:microsoft.com/office/officeart/2009/layout/CircleArrowProcess"/>
    <dgm:cxn modelId="{60900709-DB74-4B61-8E52-5FCC6CB6C9F1}" type="presParOf" srcId="{8F7464BB-BCBA-46DF-96D9-BD539500EDDA}" destId="{CA225B4A-0A63-4D93-9C8A-E41376EB7749}" srcOrd="0" destOrd="0" presId="urn:microsoft.com/office/officeart/2009/layout/CircleArrowProcess"/>
    <dgm:cxn modelId="{9F667E90-2F0F-4F2B-9849-8F4B7B0C2A44}" type="presParOf" srcId="{80D15C09-F7DE-47F6-9C9C-6682AEA61801}" destId="{1B639AA6-49EC-4C93-97BB-442C0B460A14}" srcOrd="3" destOrd="0" presId="urn:microsoft.com/office/officeart/2009/layout/CircleArrowProcess"/>
    <dgm:cxn modelId="{F4284A9E-3AAE-450C-9A0F-D77CD74F50C7}" type="presParOf" srcId="{80D15C09-F7DE-47F6-9C9C-6682AEA61801}" destId="{9141D1EA-4FE0-4FD3-9F8A-A08FBFD1C33C}" srcOrd="4" destOrd="0" presId="urn:microsoft.com/office/officeart/2009/layout/CircleArrowProcess"/>
    <dgm:cxn modelId="{65B8A83F-BE6F-464A-B327-36F1F18021C5}" type="presParOf" srcId="{9141D1EA-4FE0-4FD3-9F8A-A08FBFD1C33C}" destId="{4F8AC152-7D22-4679-A85E-3C96289FCEF0}" srcOrd="0" destOrd="0" presId="urn:microsoft.com/office/officeart/2009/layout/CircleArrowProcess"/>
    <dgm:cxn modelId="{45275D0D-E9E5-4427-B506-6125C6781254}" type="presParOf" srcId="{80D15C09-F7DE-47F6-9C9C-6682AEA61801}" destId="{B0CE7079-4776-4615-9289-F95CC83375CD}" srcOrd="5" destOrd="0" presId="urn:microsoft.com/office/officeart/2009/layout/CircleArrowProcess"/>
    <dgm:cxn modelId="{C77337E5-BA92-4F18-8962-3BCEF6AF291B}" type="presParOf" srcId="{80D15C09-F7DE-47F6-9C9C-6682AEA61801}" destId="{4CD2BB56-475A-4934-A400-67299AD600AD}" srcOrd="6" destOrd="0" presId="urn:microsoft.com/office/officeart/2009/layout/CircleArrowProcess"/>
    <dgm:cxn modelId="{66CF1324-A639-4C84-AF8D-CA149EF8D38A}" type="presParOf" srcId="{4CD2BB56-475A-4934-A400-67299AD600AD}" destId="{E20AFF8B-051D-4889-8628-BF5E9E33D592}" srcOrd="0" destOrd="0" presId="urn:microsoft.com/office/officeart/2009/layout/CircleArrowProcess"/>
    <dgm:cxn modelId="{01E799D0-7633-4CA9-9B7E-C186840174EF}" type="presParOf" srcId="{80D15C09-F7DE-47F6-9C9C-6682AEA61801}" destId="{1AB541A5-656E-45F6-8D86-B9098AC00DC1}" srcOrd="7" destOrd="0" presId="urn:microsoft.com/office/officeart/2009/layout/CircleArrowProcess"/>
    <dgm:cxn modelId="{8C415752-F10A-4276-8E3D-04BD2BB379DC}" type="presParOf" srcId="{80D15C09-F7DE-47F6-9C9C-6682AEA61801}" destId="{90EBE84D-361B-4CCF-B6D8-56DC6C5AEE03}" srcOrd="8" destOrd="0" presId="urn:microsoft.com/office/officeart/2009/layout/CircleArrowProcess"/>
    <dgm:cxn modelId="{E943804A-1FC1-4C44-8F1C-B1032A8FEF2A}" type="presParOf" srcId="{90EBE84D-361B-4CCF-B6D8-56DC6C5AEE03}" destId="{CEC22F55-650F-4688-839D-D8D676891782}" srcOrd="0" destOrd="0" presId="urn:microsoft.com/office/officeart/2009/layout/CircleArrowProcess"/>
    <dgm:cxn modelId="{0EEA8A71-B324-4316-91C1-D87768497A28}" type="presParOf" srcId="{80D15C09-F7DE-47F6-9C9C-6682AEA61801}" destId="{3C8B0C22-37AA-4EC7-BAA2-FE5AC8702C71}" srcOrd="9" destOrd="0" presId="urn:microsoft.com/office/officeart/2009/layout/CircleArrowProcess"/>
    <dgm:cxn modelId="{2E6D89C7-5096-4AC9-9762-DDE115838B8D}" type="presParOf" srcId="{80D15C09-F7DE-47F6-9C9C-6682AEA61801}" destId="{ABE8717E-B189-4E04-AEB4-F1F1CC5A916C}" srcOrd="10" destOrd="0" presId="urn:microsoft.com/office/officeart/2009/layout/CircleArrowProcess"/>
    <dgm:cxn modelId="{719621E8-4171-4E77-BA75-D73B6FD23522}" type="presParOf" srcId="{ABE8717E-B189-4E04-AEB4-F1F1CC5A916C}" destId="{595E210A-4D88-4844-B128-740C67B321B7}" srcOrd="0" destOrd="0" presId="urn:microsoft.com/office/officeart/2009/layout/CircleArrowProcess"/>
    <dgm:cxn modelId="{0D868572-F685-4695-9F72-1B822032565F}" type="presParOf" srcId="{80D15C09-F7DE-47F6-9C9C-6682AEA61801}" destId="{DB89F5BF-C260-4208-BF65-2576D989BB1F}" srcOrd="11"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0E289AC-B5D2-4974-85B5-1CF6A668E099}" type="doc">
      <dgm:prSet loTypeId="urn:microsoft.com/office/officeart/2009/layout/CircleArrowProcess" loCatId="process" qsTypeId="urn:microsoft.com/office/officeart/2005/8/quickstyle/simple4" qsCatId="simple" csTypeId="urn:microsoft.com/office/officeart/2005/8/colors/colorful4" csCatId="colorful" phldr="1"/>
      <dgm:spPr/>
      <dgm:t>
        <a:bodyPr/>
        <a:lstStyle/>
        <a:p>
          <a:endParaRPr lang="ru-RU"/>
        </a:p>
      </dgm:t>
    </dgm:pt>
    <dgm:pt modelId="{7F9F3D94-8A6E-4039-9F56-5536106EA01D}">
      <dgm:prSet phldrT="[Текст]"/>
      <dgm:spPr/>
      <dgm:t>
        <a:bodyPr/>
        <a:lstStyle/>
        <a:p>
          <a:r>
            <a:rPr lang="en-US" dirty="0" smtClean="0">
              <a:solidFill>
                <a:schemeClr val="tx1"/>
              </a:solidFill>
              <a:latin typeface="Arial Narrow" pitchFamily="34" charset="0"/>
            </a:rPr>
            <a:t>1</a:t>
          </a:r>
          <a:endParaRPr lang="ru-RU" dirty="0">
            <a:solidFill>
              <a:schemeClr val="tx1"/>
            </a:solidFill>
            <a:latin typeface="Arial Narrow" pitchFamily="34" charset="0"/>
          </a:endParaRPr>
        </a:p>
      </dgm:t>
    </dgm:pt>
    <dgm:pt modelId="{D10A61FD-47C8-44DC-B2EB-A2F99CB71A87}" type="parTrans" cxnId="{55DB5DFC-2DCE-4E6C-9DB7-B5C67110003E}">
      <dgm:prSet/>
      <dgm:spPr/>
      <dgm:t>
        <a:bodyPr/>
        <a:lstStyle/>
        <a:p>
          <a:endParaRPr lang="ru-RU">
            <a:solidFill>
              <a:schemeClr val="tx1"/>
            </a:solidFill>
            <a:latin typeface="Arial Narrow" pitchFamily="34" charset="0"/>
          </a:endParaRPr>
        </a:p>
      </dgm:t>
    </dgm:pt>
    <dgm:pt modelId="{6741F2B5-B5AF-49EC-98F6-2DD593908266}" type="sibTrans" cxnId="{55DB5DFC-2DCE-4E6C-9DB7-B5C67110003E}">
      <dgm:prSet/>
      <dgm:spPr/>
      <dgm:t>
        <a:bodyPr/>
        <a:lstStyle/>
        <a:p>
          <a:endParaRPr lang="ru-RU">
            <a:solidFill>
              <a:schemeClr val="tx1"/>
            </a:solidFill>
            <a:latin typeface="Arial Narrow" pitchFamily="34" charset="0"/>
          </a:endParaRPr>
        </a:p>
      </dgm:t>
    </dgm:pt>
    <dgm:pt modelId="{5BC27D2F-0054-4A0F-A966-CCB034EA7DAE}">
      <dgm:prSet phldrT="[Текст]"/>
      <dgm:spPr/>
      <dgm:t>
        <a:bodyPr/>
        <a:lstStyle/>
        <a:p>
          <a:r>
            <a:rPr lang="en-US" dirty="0" smtClean="0">
              <a:solidFill>
                <a:schemeClr val="tx1"/>
              </a:solidFill>
              <a:latin typeface="Arial Narrow" pitchFamily="34" charset="0"/>
            </a:rPr>
            <a:t>2</a:t>
          </a:r>
          <a:endParaRPr lang="ru-RU" dirty="0">
            <a:solidFill>
              <a:schemeClr val="tx1"/>
            </a:solidFill>
            <a:latin typeface="Arial Narrow" pitchFamily="34" charset="0"/>
          </a:endParaRPr>
        </a:p>
      </dgm:t>
    </dgm:pt>
    <dgm:pt modelId="{8D34BA68-6277-4181-827E-2651A4DF681F}" type="parTrans" cxnId="{3C835459-3976-4ED9-BC23-9EDE3472D45D}">
      <dgm:prSet/>
      <dgm:spPr/>
      <dgm:t>
        <a:bodyPr/>
        <a:lstStyle/>
        <a:p>
          <a:endParaRPr lang="ru-RU">
            <a:solidFill>
              <a:schemeClr val="tx1"/>
            </a:solidFill>
            <a:latin typeface="Arial Narrow" pitchFamily="34" charset="0"/>
          </a:endParaRPr>
        </a:p>
      </dgm:t>
    </dgm:pt>
    <dgm:pt modelId="{F8E8E5BE-15AA-4BEB-A220-17CEF16BF2E8}" type="sibTrans" cxnId="{3C835459-3976-4ED9-BC23-9EDE3472D45D}">
      <dgm:prSet/>
      <dgm:spPr/>
      <dgm:t>
        <a:bodyPr/>
        <a:lstStyle/>
        <a:p>
          <a:endParaRPr lang="ru-RU">
            <a:solidFill>
              <a:schemeClr val="tx1"/>
            </a:solidFill>
            <a:latin typeface="Arial Narrow" pitchFamily="34" charset="0"/>
          </a:endParaRPr>
        </a:p>
      </dgm:t>
    </dgm:pt>
    <dgm:pt modelId="{1859BF8C-3CA3-428A-8DA9-17A8F814E5EA}">
      <dgm:prSet phldrT="[Текст]"/>
      <dgm:spPr/>
      <dgm:t>
        <a:bodyPr/>
        <a:lstStyle/>
        <a:p>
          <a:r>
            <a:rPr lang="en-US" dirty="0" smtClean="0">
              <a:solidFill>
                <a:schemeClr val="tx1"/>
              </a:solidFill>
              <a:latin typeface="Arial Narrow" pitchFamily="34" charset="0"/>
            </a:rPr>
            <a:t>4</a:t>
          </a:r>
          <a:endParaRPr lang="ru-RU" dirty="0">
            <a:solidFill>
              <a:schemeClr val="tx1"/>
            </a:solidFill>
            <a:latin typeface="Arial Narrow" pitchFamily="34" charset="0"/>
          </a:endParaRPr>
        </a:p>
      </dgm:t>
    </dgm:pt>
    <dgm:pt modelId="{DBE1C832-FA39-4BD6-80F4-55A011FE5E32}" type="parTrans" cxnId="{0FCFD012-74B0-428E-9414-5E25D51A3A28}">
      <dgm:prSet/>
      <dgm:spPr/>
      <dgm:t>
        <a:bodyPr/>
        <a:lstStyle/>
        <a:p>
          <a:endParaRPr lang="ru-RU">
            <a:solidFill>
              <a:schemeClr val="tx1"/>
            </a:solidFill>
            <a:latin typeface="Arial Narrow" pitchFamily="34" charset="0"/>
          </a:endParaRPr>
        </a:p>
      </dgm:t>
    </dgm:pt>
    <dgm:pt modelId="{7B700B76-DD88-4668-A4C1-EB892D39C698}" type="sibTrans" cxnId="{0FCFD012-74B0-428E-9414-5E25D51A3A28}">
      <dgm:prSet/>
      <dgm:spPr/>
      <dgm:t>
        <a:bodyPr/>
        <a:lstStyle/>
        <a:p>
          <a:endParaRPr lang="ru-RU">
            <a:solidFill>
              <a:schemeClr val="tx1"/>
            </a:solidFill>
            <a:latin typeface="Arial Narrow" pitchFamily="34" charset="0"/>
          </a:endParaRPr>
        </a:p>
      </dgm:t>
    </dgm:pt>
    <dgm:pt modelId="{73B19E95-04CF-410E-BF2F-E8EE36FA368E}">
      <dgm:prSet phldrT="[Текст]"/>
      <dgm:spPr/>
      <dgm:t>
        <a:bodyPr/>
        <a:lstStyle/>
        <a:p>
          <a:r>
            <a:rPr lang="en-US" dirty="0" smtClean="0">
              <a:solidFill>
                <a:schemeClr val="tx1"/>
              </a:solidFill>
              <a:latin typeface="Arial Narrow" pitchFamily="34" charset="0"/>
            </a:rPr>
            <a:t>5</a:t>
          </a:r>
          <a:endParaRPr lang="ru-RU" dirty="0">
            <a:solidFill>
              <a:schemeClr val="tx1"/>
            </a:solidFill>
            <a:latin typeface="Arial Narrow" pitchFamily="34" charset="0"/>
          </a:endParaRPr>
        </a:p>
      </dgm:t>
    </dgm:pt>
    <dgm:pt modelId="{0E476085-7AB5-466E-BB6B-C15ED7B8789E}" type="parTrans" cxnId="{6648485B-A994-4CDE-B841-583143B09F84}">
      <dgm:prSet/>
      <dgm:spPr/>
      <dgm:t>
        <a:bodyPr/>
        <a:lstStyle/>
        <a:p>
          <a:endParaRPr lang="ru-RU">
            <a:solidFill>
              <a:schemeClr val="tx1"/>
            </a:solidFill>
            <a:latin typeface="Arial Narrow" pitchFamily="34" charset="0"/>
          </a:endParaRPr>
        </a:p>
      </dgm:t>
    </dgm:pt>
    <dgm:pt modelId="{DBBA0C39-5EFE-4710-9D30-BC60C4F2463B}" type="sibTrans" cxnId="{6648485B-A994-4CDE-B841-583143B09F84}">
      <dgm:prSet/>
      <dgm:spPr/>
      <dgm:t>
        <a:bodyPr/>
        <a:lstStyle/>
        <a:p>
          <a:endParaRPr lang="ru-RU">
            <a:solidFill>
              <a:schemeClr val="tx1"/>
            </a:solidFill>
            <a:latin typeface="Arial Narrow" pitchFamily="34" charset="0"/>
          </a:endParaRPr>
        </a:p>
      </dgm:t>
    </dgm:pt>
    <dgm:pt modelId="{5E3CAB5B-336D-4604-BE32-FC9044956D05}">
      <dgm:prSet phldrT="[Текст]"/>
      <dgm:spPr/>
      <dgm:t>
        <a:bodyPr/>
        <a:lstStyle/>
        <a:p>
          <a:r>
            <a:rPr lang="en-US" dirty="0" smtClean="0">
              <a:solidFill>
                <a:schemeClr val="tx1"/>
              </a:solidFill>
              <a:latin typeface="Arial Narrow" pitchFamily="34" charset="0"/>
            </a:rPr>
            <a:t>3</a:t>
          </a:r>
          <a:endParaRPr lang="ru-RU" dirty="0">
            <a:solidFill>
              <a:schemeClr val="tx1"/>
            </a:solidFill>
            <a:latin typeface="Arial Narrow" pitchFamily="34" charset="0"/>
          </a:endParaRPr>
        </a:p>
      </dgm:t>
    </dgm:pt>
    <dgm:pt modelId="{D3B84182-9D6F-49BD-B483-85ECD55A3E98}" type="parTrans" cxnId="{8F5A7265-72D4-4DB5-A5AB-F796D1A0D234}">
      <dgm:prSet/>
      <dgm:spPr/>
      <dgm:t>
        <a:bodyPr/>
        <a:lstStyle/>
        <a:p>
          <a:endParaRPr lang="ru-RU">
            <a:solidFill>
              <a:schemeClr val="tx1"/>
            </a:solidFill>
            <a:latin typeface="Arial Narrow" pitchFamily="34" charset="0"/>
          </a:endParaRPr>
        </a:p>
      </dgm:t>
    </dgm:pt>
    <dgm:pt modelId="{D25E62C7-E4A2-4270-8304-1F7453BE4F47}" type="sibTrans" cxnId="{8F5A7265-72D4-4DB5-A5AB-F796D1A0D234}">
      <dgm:prSet/>
      <dgm:spPr/>
      <dgm:t>
        <a:bodyPr/>
        <a:lstStyle/>
        <a:p>
          <a:endParaRPr lang="ru-RU">
            <a:solidFill>
              <a:schemeClr val="tx1"/>
            </a:solidFill>
            <a:latin typeface="Arial Narrow" pitchFamily="34" charset="0"/>
          </a:endParaRPr>
        </a:p>
      </dgm:t>
    </dgm:pt>
    <dgm:pt modelId="{80D15C09-F7DE-47F6-9C9C-6682AEA61801}" type="pres">
      <dgm:prSet presAssocID="{B0E289AC-B5D2-4974-85B5-1CF6A668E099}" presName="Name0" presStyleCnt="0">
        <dgm:presLayoutVars>
          <dgm:chMax val="7"/>
          <dgm:chPref val="7"/>
          <dgm:dir/>
          <dgm:animLvl val="lvl"/>
        </dgm:presLayoutVars>
      </dgm:prSet>
      <dgm:spPr/>
      <dgm:t>
        <a:bodyPr/>
        <a:lstStyle/>
        <a:p>
          <a:endParaRPr lang="ru-RU"/>
        </a:p>
      </dgm:t>
    </dgm:pt>
    <dgm:pt modelId="{F08DE14C-31CA-466C-B020-369A04A92436}" type="pres">
      <dgm:prSet presAssocID="{7F9F3D94-8A6E-4039-9F56-5536106EA01D}" presName="Accent1" presStyleCnt="0"/>
      <dgm:spPr/>
    </dgm:pt>
    <dgm:pt modelId="{000FF07C-2326-4304-9E3C-9956C58FAF21}" type="pres">
      <dgm:prSet presAssocID="{7F9F3D94-8A6E-4039-9F56-5536106EA01D}" presName="Accent" presStyleLbl="node1" presStyleIdx="0" presStyleCnt="5" custLinFactNeighborX="10235" custLinFactNeighborY="-44756"/>
      <dgm:spPr/>
    </dgm:pt>
    <dgm:pt modelId="{551F150C-24E8-4231-9221-FA07BF142D79}" type="pres">
      <dgm:prSet presAssocID="{7F9F3D94-8A6E-4039-9F56-5536106EA01D}" presName="Parent1" presStyleLbl="revTx" presStyleIdx="0" presStyleCnt="5" custScaleY="234076">
        <dgm:presLayoutVars>
          <dgm:chMax val="1"/>
          <dgm:chPref val="1"/>
          <dgm:bulletEnabled val="1"/>
        </dgm:presLayoutVars>
      </dgm:prSet>
      <dgm:spPr/>
      <dgm:t>
        <a:bodyPr/>
        <a:lstStyle/>
        <a:p>
          <a:endParaRPr lang="ru-RU"/>
        </a:p>
      </dgm:t>
    </dgm:pt>
    <dgm:pt modelId="{8F7464BB-BCBA-46DF-96D9-BD539500EDDA}" type="pres">
      <dgm:prSet presAssocID="{5BC27D2F-0054-4A0F-A966-CCB034EA7DAE}" presName="Accent2" presStyleCnt="0"/>
      <dgm:spPr/>
    </dgm:pt>
    <dgm:pt modelId="{CA225B4A-0A63-4D93-9C8A-E41376EB7749}" type="pres">
      <dgm:prSet presAssocID="{5BC27D2F-0054-4A0F-A966-CCB034EA7DAE}" presName="Accent" presStyleLbl="node1" presStyleIdx="1" presStyleCnt="5" custLinFactNeighborX="24176" custLinFactNeighborY="-5338"/>
      <dgm:spPr>
        <a:blipFill rotWithShape="0">
          <a:blip xmlns:r="http://schemas.openxmlformats.org/officeDocument/2006/relationships" r:embed="rId1"/>
          <a:stretch>
            <a:fillRect/>
          </a:stretch>
        </a:blipFill>
      </dgm:spPr>
      <dgm:t>
        <a:bodyPr/>
        <a:lstStyle/>
        <a:p>
          <a:endParaRPr lang="ru-RU"/>
        </a:p>
      </dgm:t>
    </dgm:pt>
    <dgm:pt modelId="{1B639AA6-49EC-4C93-97BB-442C0B460A14}" type="pres">
      <dgm:prSet presAssocID="{5BC27D2F-0054-4A0F-A966-CCB034EA7DAE}" presName="Parent2" presStyleLbl="revTx" presStyleIdx="1" presStyleCnt="5">
        <dgm:presLayoutVars>
          <dgm:chMax val="1"/>
          <dgm:chPref val="1"/>
          <dgm:bulletEnabled val="1"/>
        </dgm:presLayoutVars>
      </dgm:prSet>
      <dgm:spPr/>
      <dgm:t>
        <a:bodyPr/>
        <a:lstStyle/>
        <a:p>
          <a:endParaRPr lang="ru-RU"/>
        </a:p>
      </dgm:t>
    </dgm:pt>
    <dgm:pt modelId="{9141D1EA-4FE0-4FD3-9F8A-A08FBFD1C33C}" type="pres">
      <dgm:prSet presAssocID="{5E3CAB5B-336D-4604-BE32-FC9044956D05}" presName="Accent3" presStyleCnt="0"/>
      <dgm:spPr/>
    </dgm:pt>
    <dgm:pt modelId="{4F8AC152-7D22-4679-A85E-3C96289FCEF0}" type="pres">
      <dgm:prSet presAssocID="{5E3CAB5B-336D-4604-BE32-FC9044956D05}" presName="Accent" presStyleLbl="node1" presStyleIdx="2" presStyleCnt="5"/>
      <dgm:spPr/>
    </dgm:pt>
    <dgm:pt modelId="{B0CE7079-4776-4615-9289-F95CC83375CD}" type="pres">
      <dgm:prSet presAssocID="{5E3CAB5B-336D-4604-BE32-FC9044956D05}" presName="Parent3" presStyleLbl="revTx" presStyleIdx="2" presStyleCnt="5">
        <dgm:presLayoutVars>
          <dgm:chMax val="1"/>
          <dgm:chPref val="1"/>
          <dgm:bulletEnabled val="1"/>
        </dgm:presLayoutVars>
      </dgm:prSet>
      <dgm:spPr/>
      <dgm:t>
        <a:bodyPr/>
        <a:lstStyle/>
        <a:p>
          <a:endParaRPr lang="ru-RU"/>
        </a:p>
      </dgm:t>
    </dgm:pt>
    <dgm:pt modelId="{4CD2BB56-475A-4934-A400-67299AD600AD}" type="pres">
      <dgm:prSet presAssocID="{1859BF8C-3CA3-428A-8DA9-17A8F814E5EA}" presName="Accent4" presStyleCnt="0"/>
      <dgm:spPr/>
    </dgm:pt>
    <dgm:pt modelId="{E20AFF8B-051D-4889-8628-BF5E9E33D592}" type="pres">
      <dgm:prSet presAssocID="{1859BF8C-3CA3-428A-8DA9-17A8F814E5EA}" presName="Accent" presStyleLbl="node1" presStyleIdx="3" presStyleCnt="5"/>
      <dgm:spPr>
        <a:blipFill rotWithShape="0">
          <a:blip xmlns:r="http://schemas.openxmlformats.org/officeDocument/2006/relationships" r:embed="rId2"/>
          <a:stretch>
            <a:fillRect/>
          </a:stretch>
        </a:blipFill>
      </dgm:spPr>
      <dgm:t>
        <a:bodyPr/>
        <a:lstStyle/>
        <a:p>
          <a:endParaRPr lang="ru-RU"/>
        </a:p>
      </dgm:t>
    </dgm:pt>
    <dgm:pt modelId="{1AB541A5-656E-45F6-8D86-B9098AC00DC1}" type="pres">
      <dgm:prSet presAssocID="{1859BF8C-3CA3-428A-8DA9-17A8F814E5EA}" presName="Parent4" presStyleLbl="revTx" presStyleIdx="3" presStyleCnt="5">
        <dgm:presLayoutVars>
          <dgm:chMax val="1"/>
          <dgm:chPref val="1"/>
          <dgm:bulletEnabled val="1"/>
        </dgm:presLayoutVars>
      </dgm:prSet>
      <dgm:spPr/>
      <dgm:t>
        <a:bodyPr/>
        <a:lstStyle/>
        <a:p>
          <a:endParaRPr lang="ru-RU"/>
        </a:p>
      </dgm:t>
    </dgm:pt>
    <dgm:pt modelId="{90EBE84D-361B-4CCF-B6D8-56DC6C5AEE03}" type="pres">
      <dgm:prSet presAssocID="{73B19E95-04CF-410E-BF2F-E8EE36FA368E}" presName="Accent5" presStyleCnt="0"/>
      <dgm:spPr/>
    </dgm:pt>
    <dgm:pt modelId="{CEC22F55-650F-4688-839D-D8D676891782}" type="pres">
      <dgm:prSet presAssocID="{73B19E95-04CF-410E-BF2F-E8EE36FA368E}" presName="Accent" presStyleLbl="node1" presStyleIdx="4" presStyleCnt="5"/>
      <dgm:spPr/>
    </dgm:pt>
    <dgm:pt modelId="{3C8B0C22-37AA-4EC7-BAA2-FE5AC8702C71}" type="pres">
      <dgm:prSet presAssocID="{73B19E95-04CF-410E-BF2F-E8EE36FA368E}" presName="Parent5" presStyleLbl="revTx" presStyleIdx="4" presStyleCnt="5">
        <dgm:presLayoutVars>
          <dgm:chMax val="1"/>
          <dgm:chPref val="1"/>
          <dgm:bulletEnabled val="1"/>
        </dgm:presLayoutVars>
      </dgm:prSet>
      <dgm:spPr/>
      <dgm:t>
        <a:bodyPr/>
        <a:lstStyle/>
        <a:p>
          <a:endParaRPr lang="ru-RU"/>
        </a:p>
      </dgm:t>
    </dgm:pt>
  </dgm:ptLst>
  <dgm:cxnLst>
    <dgm:cxn modelId="{55DB5DFC-2DCE-4E6C-9DB7-B5C67110003E}" srcId="{B0E289AC-B5D2-4974-85B5-1CF6A668E099}" destId="{7F9F3D94-8A6E-4039-9F56-5536106EA01D}" srcOrd="0" destOrd="0" parTransId="{D10A61FD-47C8-44DC-B2EB-A2F99CB71A87}" sibTransId="{6741F2B5-B5AF-49EC-98F6-2DD593908266}"/>
    <dgm:cxn modelId="{43C59DC6-006F-4AB3-A62F-9713DDEC10E9}" type="presOf" srcId="{5BC27D2F-0054-4A0F-A966-CCB034EA7DAE}" destId="{1B639AA6-49EC-4C93-97BB-442C0B460A14}" srcOrd="0" destOrd="0" presId="urn:microsoft.com/office/officeart/2009/layout/CircleArrowProcess"/>
    <dgm:cxn modelId="{3C835459-3976-4ED9-BC23-9EDE3472D45D}" srcId="{B0E289AC-B5D2-4974-85B5-1CF6A668E099}" destId="{5BC27D2F-0054-4A0F-A966-CCB034EA7DAE}" srcOrd="1" destOrd="0" parTransId="{8D34BA68-6277-4181-827E-2651A4DF681F}" sibTransId="{F8E8E5BE-15AA-4BEB-A220-17CEF16BF2E8}"/>
    <dgm:cxn modelId="{0FCFD012-74B0-428E-9414-5E25D51A3A28}" srcId="{B0E289AC-B5D2-4974-85B5-1CF6A668E099}" destId="{1859BF8C-3CA3-428A-8DA9-17A8F814E5EA}" srcOrd="3" destOrd="0" parTransId="{DBE1C832-FA39-4BD6-80F4-55A011FE5E32}" sibTransId="{7B700B76-DD88-4668-A4C1-EB892D39C698}"/>
    <dgm:cxn modelId="{283A6D39-3828-4C6F-A57B-548FFBC6660E}" type="presOf" srcId="{B0E289AC-B5D2-4974-85B5-1CF6A668E099}" destId="{80D15C09-F7DE-47F6-9C9C-6682AEA61801}" srcOrd="0" destOrd="0" presId="urn:microsoft.com/office/officeart/2009/layout/CircleArrowProcess"/>
    <dgm:cxn modelId="{7AC672FA-DB50-439B-B0DE-59B803606003}" type="presOf" srcId="{1859BF8C-3CA3-428A-8DA9-17A8F814E5EA}" destId="{1AB541A5-656E-45F6-8D86-B9098AC00DC1}" srcOrd="0" destOrd="0" presId="urn:microsoft.com/office/officeart/2009/layout/CircleArrowProcess"/>
    <dgm:cxn modelId="{71580943-8632-4C15-B91B-16935B0ABFF8}" type="presOf" srcId="{7F9F3D94-8A6E-4039-9F56-5536106EA01D}" destId="{551F150C-24E8-4231-9221-FA07BF142D79}" srcOrd="0" destOrd="0" presId="urn:microsoft.com/office/officeart/2009/layout/CircleArrowProcess"/>
    <dgm:cxn modelId="{63F4132A-CE09-4AAD-BB9D-F08CB849ED32}" type="presOf" srcId="{5E3CAB5B-336D-4604-BE32-FC9044956D05}" destId="{B0CE7079-4776-4615-9289-F95CC83375CD}" srcOrd="0" destOrd="0" presId="urn:microsoft.com/office/officeart/2009/layout/CircleArrowProcess"/>
    <dgm:cxn modelId="{6648485B-A994-4CDE-B841-583143B09F84}" srcId="{B0E289AC-B5D2-4974-85B5-1CF6A668E099}" destId="{73B19E95-04CF-410E-BF2F-E8EE36FA368E}" srcOrd="4" destOrd="0" parTransId="{0E476085-7AB5-466E-BB6B-C15ED7B8789E}" sibTransId="{DBBA0C39-5EFE-4710-9D30-BC60C4F2463B}"/>
    <dgm:cxn modelId="{E52DDF63-58DB-4819-9ACF-85B2B3FFEDFC}" type="presOf" srcId="{73B19E95-04CF-410E-BF2F-E8EE36FA368E}" destId="{3C8B0C22-37AA-4EC7-BAA2-FE5AC8702C71}" srcOrd="0" destOrd="0" presId="urn:microsoft.com/office/officeart/2009/layout/CircleArrowProcess"/>
    <dgm:cxn modelId="{8F5A7265-72D4-4DB5-A5AB-F796D1A0D234}" srcId="{B0E289AC-B5D2-4974-85B5-1CF6A668E099}" destId="{5E3CAB5B-336D-4604-BE32-FC9044956D05}" srcOrd="2" destOrd="0" parTransId="{D3B84182-9D6F-49BD-B483-85ECD55A3E98}" sibTransId="{D25E62C7-E4A2-4270-8304-1F7453BE4F47}"/>
    <dgm:cxn modelId="{3510E86E-9A34-4246-8100-6EEF30496602}" type="presParOf" srcId="{80D15C09-F7DE-47F6-9C9C-6682AEA61801}" destId="{F08DE14C-31CA-466C-B020-369A04A92436}" srcOrd="0" destOrd="0" presId="urn:microsoft.com/office/officeart/2009/layout/CircleArrowProcess"/>
    <dgm:cxn modelId="{7EC51945-FA4D-44D7-8FB0-B7AEDE98AB98}" type="presParOf" srcId="{F08DE14C-31CA-466C-B020-369A04A92436}" destId="{000FF07C-2326-4304-9E3C-9956C58FAF21}" srcOrd="0" destOrd="0" presId="urn:microsoft.com/office/officeart/2009/layout/CircleArrowProcess"/>
    <dgm:cxn modelId="{9226ECA6-E5C4-4419-8CEA-A8334C7FC53C}" type="presParOf" srcId="{80D15C09-F7DE-47F6-9C9C-6682AEA61801}" destId="{551F150C-24E8-4231-9221-FA07BF142D79}" srcOrd="1" destOrd="0" presId="urn:microsoft.com/office/officeart/2009/layout/CircleArrowProcess"/>
    <dgm:cxn modelId="{E545ED2E-6682-4B1F-A822-0BBB56C5146C}" type="presParOf" srcId="{80D15C09-F7DE-47F6-9C9C-6682AEA61801}" destId="{8F7464BB-BCBA-46DF-96D9-BD539500EDDA}" srcOrd="2" destOrd="0" presId="urn:microsoft.com/office/officeart/2009/layout/CircleArrowProcess"/>
    <dgm:cxn modelId="{FB34F106-F036-4D47-86F4-1DAB71B4CC47}" type="presParOf" srcId="{8F7464BB-BCBA-46DF-96D9-BD539500EDDA}" destId="{CA225B4A-0A63-4D93-9C8A-E41376EB7749}" srcOrd="0" destOrd="0" presId="urn:microsoft.com/office/officeart/2009/layout/CircleArrowProcess"/>
    <dgm:cxn modelId="{32A4C09F-8847-432D-8B8D-9A32AAC18E13}" type="presParOf" srcId="{80D15C09-F7DE-47F6-9C9C-6682AEA61801}" destId="{1B639AA6-49EC-4C93-97BB-442C0B460A14}" srcOrd="3" destOrd="0" presId="urn:microsoft.com/office/officeart/2009/layout/CircleArrowProcess"/>
    <dgm:cxn modelId="{9DCCD5C4-72DC-4DA8-A0E4-8603C696AA2C}" type="presParOf" srcId="{80D15C09-F7DE-47F6-9C9C-6682AEA61801}" destId="{9141D1EA-4FE0-4FD3-9F8A-A08FBFD1C33C}" srcOrd="4" destOrd="0" presId="urn:microsoft.com/office/officeart/2009/layout/CircleArrowProcess"/>
    <dgm:cxn modelId="{93F79896-BF93-41DC-91AB-4D78A66321FE}" type="presParOf" srcId="{9141D1EA-4FE0-4FD3-9F8A-A08FBFD1C33C}" destId="{4F8AC152-7D22-4679-A85E-3C96289FCEF0}" srcOrd="0" destOrd="0" presId="urn:microsoft.com/office/officeart/2009/layout/CircleArrowProcess"/>
    <dgm:cxn modelId="{4FE54BC4-7A46-4BFA-B03B-6C831F4A2691}" type="presParOf" srcId="{80D15C09-F7DE-47F6-9C9C-6682AEA61801}" destId="{B0CE7079-4776-4615-9289-F95CC83375CD}" srcOrd="5" destOrd="0" presId="urn:microsoft.com/office/officeart/2009/layout/CircleArrowProcess"/>
    <dgm:cxn modelId="{4488F66B-E7B0-4E40-8363-7F807D5392B0}" type="presParOf" srcId="{80D15C09-F7DE-47F6-9C9C-6682AEA61801}" destId="{4CD2BB56-475A-4934-A400-67299AD600AD}" srcOrd="6" destOrd="0" presId="urn:microsoft.com/office/officeart/2009/layout/CircleArrowProcess"/>
    <dgm:cxn modelId="{B942243B-2C7D-48CB-B11A-F4E6AC879DD4}" type="presParOf" srcId="{4CD2BB56-475A-4934-A400-67299AD600AD}" destId="{E20AFF8B-051D-4889-8628-BF5E9E33D592}" srcOrd="0" destOrd="0" presId="urn:microsoft.com/office/officeart/2009/layout/CircleArrowProcess"/>
    <dgm:cxn modelId="{C68F5E8D-293B-4632-AC07-E9B662734264}" type="presParOf" srcId="{80D15C09-F7DE-47F6-9C9C-6682AEA61801}" destId="{1AB541A5-656E-45F6-8D86-B9098AC00DC1}" srcOrd="7" destOrd="0" presId="urn:microsoft.com/office/officeart/2009/layout/CircleArrowProcess"/>
    <dgm:cxn modelId="{CC817FC5-D9C9-476D-BEEE-D0E837C6B3E4}" type="presParOf" srcId="{80D15C09-F7DE-47F6-9C9C-6682AEA61801}" destId="{90EBE84D-361B-4CCF-B6D8-56DC6C5AEE03}" srcOrd="8" destOrd="0" presId="urn:microsoft.com/office/officeart/2009/layout/CircleArrowProcess"/>
    <dgm:cxn modelId="{A2551D4E-3186-4703-94F3-EBE2B28CB169}" type="presParOf" srcId="{90EBE84D-361B-4CCF-B6D8-56DC6C5AEE03}" destId="{CEC22F55-650F-4688-839D-D8D676891782}" srcOrd="0" destOrd="0" presId="urn:microsoft.com/office/officeart/2009/layout/CircleArrowProcess"/>
    <dgm:cxn modelId="{5EB72D8C-E6A2-4589-B9FE-46A5037C42AE}" type="presParOf" srcId="{80D15C09-F7DE-47F6-9C9C-6682AEA61801}" destId="{3C8B0C22-37AA-4EC7-BAA2-FE5AC8702C71}" srcOrd="9"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E7647A4-582E-4CD3-AA13-F3041992AE08}"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ru-RU"/>
        </a:p>
      </dgm:t>
    </dgm:pt>
    <dgm:pt modelId="{0949628E-0E8D-47E3-87BC-9832C55BE2FF}">
      <dgm:prSet custT="1"/>
      <dgm:spPr/>
      <dgm:t>
        <a:bodyPr/>
        <a:lstStyle/>
        <a:p>
          <a:pPr rtl="0"/>
          <a:r>
            <a:rPr lang="ru-RU" sz="1800" b="1" dirty="0" smtClean="0">
              <a:latin typeface="Times New Roman" panose="02020603050405020304" pitchFamily="18" charset="0"/>
              <a:cs typeface="Times New Roman" panose="02020603050405020304" pitchFamily="18" charset="0"/>
            </a:rPr>
            <a:t>Япония </a:t>
          </a:r>
          <a:r>
            <a:rPr lang="ru-RU" sz="1800" b="1" dirty="0" err="1" smtClean="0">
              <a:latin typeface="Times New Roman" panose="02020603050405020304" pitchFamily="18" charset="0"/>
              <a:cs typeface="Times New Roman" panose="02020603050405020304" pitchFamily="18" charset="0"/>
            </a:rPr>
            <a:t>корпоратив</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бошқарув</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тизими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кенг</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камровли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бўлиб</a:t>
          </a:r>
          <a:r>
            <a:rPr lang="ru-RU" sz="1800" b="1" dirty="0" smtClean="0">
              <a:latin typeface="Times New Roman" panose="02020603050405020304" pitchFamily="18" charset="0"/>
              <a:cs typeface="Times New Roman" panose="02020603050405020304" pitchFamily="18" charset="0"/>
            </a:rPr>
            <a:t>, банк </a:t>
          </a:r>
          <a:r>
            <a:rPr lang="ru-RU" sz="1800" b="1" dirty="0" err="1" smtClean="0">
              <a:latin typeface="Times New Roman" panose="02020603050405020304" pitchFamily="18" charset="0"/>
              <a:cs typeface="Times New Roman" panose="02020603050405020304" pitchFamily="18" charset="0"/>
            </a:rPr>
            <a:t>ва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молия-ишлаб</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чиқариш</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тармоқлари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ёки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кейрецуга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амал</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қилади</a:t>
          </a:r>
          <a:r>
            <a:rPr lang="ru-RU" sz="1800" b="1" dirty="0" smtClean="0">
              <a:latin typeface="Times New Roman" panose="02020603050405020304" pitchFamily="18" charset="0"/>
              <a:cs typeface="Times New Roman" panose="02020603050405020304" pitchFamily="18" charset="0"/>
            </a:rPr>
            <a:t>.</a:t>
          </a:r>
          <a:endParaRPr lang="ru-RU" sz="1800" b="1" dirty="0">
            <a:latin typeface="Times New Roman" panose="02020603050405020304" pitchFamily="18" charset="0"/>
            <a:cs typeface="Times New Roman" panose="02020603050405020304" pitchFamily="18" charset="0"/>
          </a:endParaRPr>
        </a:p>
      </dgm:t>
    </dgm:pt>
    <dgm:pt modelId="{83E19D0A-F779-4385-844C-522085642DA9}" type="parTrans" cxnId="{766B9BF4-1022-4EA8-9C09-E4DF62C0A9A5}">
      <dgm:prSet/>
      <dgm:spPr/>
      <dgm:t>
        <a:bodyPr/>
        <a:lstStyle/>
        <a:p>
          <a:endParaRPr lang="ru-RU" sz="1400">
            <a:latin typeface="Arial Narrow" pitchFamily="34" charset="0"/>
          </a:endParaRPr>
        </a:p>
      </dgm:t>
    </dgm:pt>
    <dgm:pt modelId="{87939DFD-1E81-41E7-A081-9B84AFEB9997}" type="sibTrans" cxnId="{766B9BF4-1022-4EA8-9C09-E4DF62C0A9A5}">
      <dgm:prSet/>
      <dgm:spPr/>
      <dgm:t>
        <a:bodyPr/>
        <a:lstStyle/>
        <a:p>
          <a:endParaRPr lang="ru-RU" sz="1400">
            <a:latin typeface="Arial Narrow" pitchFamily="34" charset="0"/>
          </a:endParaRPr>
        </a:p>
      </dgm:t>
    </dgm:pt>
    <dgm:pt modelId="{CDF36CA8-1A45-424A-9CAB-EA3CA2397CB8}">
      <dgm:prSet custT="1"/>
      <dgm:spPr/>
      <dgm:t>
        <a:bodyPr/>
        <a:lstStyle/>
        <a:p>
          <a:pPr rtl="0"/>
          <a:r>
            <a:rPr lang="ru-RU" sz="1800" b="1" dirty="0" err="1" smtClean="0">
              <a:latin typeface="Times New Roman" panose="02020603050405020304" pitchFamily="18" charset="0"/>
              <a:cs typeface="Times New Roman" panose="02020603050405020304" pitchFamily="18" charset="0"/>
            </a:rPr>
            <a:t>Асосий</a:t>
          </a:r>
          <a:r>
            <a:rPr lang="ru-RU" sz="1800" b="1" dirty="0" smtClean="0">
              <a:latin typeface="Times New Roman" panose="02020603050405020304" pitchFamily="18" charset="0"/>
              <a:cs typeface="Times New Roman" panose="02020603050405020304" pitchFamily="18" charset="0"/>
            </a:rPr>
            <a:t>  банк </a:t>
          </a:r>
          <a:r>
            <a:rPr lang="ru-RU" sz="1800" b="1" dirty="0" err="1" smtClean="0">
              <a:latin typeface="Times New Roman" panose="02020603050405020304" pitchFamily="18" charset="0"/>
              <a:cs typeface="Times New Roman" panose="02020603050405020304" pitchFamily="18" charset="0"/>
            </a:rPr>
            <a:t>ва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кейрецу</a:t>
          </a:r>
          <a:r>
            <a:rPr lang="ru-RU" sz="1800" b="1" dirty="0" smtClean="0">
              <a:latin typeface="Times New Roman" panose="02020603050405020304" pitchFamily="18" charset="0"/>
              <a:cs typeface="Times New Roman" panose="02020603050405020304" pitchFamily="18" charset="0"/>
            </a:rPr>
            <a:t> – </a:t>
          </a:r>
          <a:r>
            <a:rPr lang="ru-RU" sz="1800" b="1" dirty="0" err="1" smtClean="0">
              <a:latin typeface="Times New Roman" panose="02020603050405020304" pitchFamily="18" charset="0"/>
              <a:cs typeface="Times New Roman" panose="02020603050405020304" pitchFamily="18" charset="0"/>
            </a:rPr>
            <a:t>бу</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иккита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бошқа-бошқа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тармоқлар</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бўлиб</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бир-бирини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тўлдириувчи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икки</a:t>
          </a:r>
          <a:r>
            <a:rPr lang="ru-RU" sz="1800" b="1" dirty="0" smtClean="0">
              <a:latin typeface="Times New Roman" panose="02020603050405020304" pitchFamily="18" charset="0"/>
              <a:cs typeface="Times New Roman" panose="02020603050405020304" pitchFamily="18" charset="0"/>
            </a:rPr>
            <a:t> элемент </a:t>
          </a:r>
          <a:r>
            <a:rPr lang="ru-RU" sz="1800" b="1" dirty="0" err="1" smtClean="0">
              <a:latin typeface="Times New Roman" panose="02020603050405020304" pitchFamily="18" charset="0"/>
              <a:cs typeface="Times New Roman" panose="02020603050405020304" pitchFamily="18" charset="0"/>
            </a:rPr>
            <a:t>ҳисобланади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Амалиётда</a:t>
          </a:r>
          <a:r>
            <a:rPr lang="ru-RU" sz="1800" b="1" dirty="0" smtClean="0">
              <a:latin typeface="Times New Roman" panose="02020603050405020304" pitchFamily="18" charset="0"/>
              <a:cs typeface="Times New Roman" panose="02020603050405020304" pitchFamily="18" charset="0"/>
            </a:rPr>
            <a:t> Япония </a:t>
          </a:r>
          <a:r>
            <a:rPr lang="ru-RU" sz="1800" b="1" dirty="0" err="1" smtClean="0">
              <a:latin typeface="Times New Roman" panose="02020603050405020304" pitchFamily="18" charset="0"/>
              <a:cs typeface="Times New Roman" panose="02020603050405020304" pitchFamily="18" charset="0"/>
            </a:rPr>
            <a:t>компаниялари</a:t>
          </a:r>
          <a:r>
            <a:rPr lang="ru-RU" sz="1800" b="1" dirty="0" smtClean="0">
              <a:latin typeface="Times New Roman" panose="02020603050405020304" pitchFamily="18" charset="0"/>
              <a:cs typeface="Times New Roman" panose="02020603050405020304" pitchFamily="18" charset="0"/>
            </a:rPr>
            <a:t> банк </a:t>
          </a:r>
          <a:r>
            <a:rPr lang="ru-RU" sz="1800" b="1" dirty="0" err="1" smtClean="0">
              <a:latin typeface="Times New Roman" panose="02020603050405020304" pitchFamily="18" charset="0"/>
              <a:cs typeface="Times New Roman" panose="02020603050405020304" pitchFamily="18" charset="0"/>
            </a:rPr>
            <a:t>тизими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билан</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яқин</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алоқада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бўлади</a:t>
          </a:r>
          <a:r>
            <a:rPr lang="ru-RU" sz="1800" b="1" dirty="0" smtClean="0">
              <a:latin typeface="Times New Roman" panose="02020603050405020304" pitchFamily="18" charset="0"/>
              <a:cs typeface="Times New Roman" panose="02020603050405020304" pitchFamily="18" charset="0"/>
            </a:rPr>
            <a:t>. Банк </a:t>
          </a:r>
          <a:r>
            <a:rPr lang="ru-RU" sz="1800" b="1" dirty="0" err="1" smtClean="0">
              <a:latin typeface="Times New Roman" panose="02020603050405020304" pitchFamily="18" charset="0"/>
              <a:cs typeface="Times New Roman" panose="02020603050405020304" pitchFamily="18" charset="0"/>
            </a:rPr>
            <a:t>ўзининг</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корпоратив</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мижозларига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ўзининг</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хизматларини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яъни</a:t>
          </a:r>
          <a:r>
            <a:rPr lang="ru-RU" sz="1800" b="1" dirty="0" smtClean="0">
              <a:latin typeface="Times New Roman" panose="02020603050405020304" pitchFamily="18" charset="0"/>
              <a:cs typeface="Times New Roman" panose="02020603050405020304" pitchFamily="18" charset="0"/>
            </a:rPr>
            <a:t> кредит, банк </a:t>
          </a:r>
          <a:r>
            <a:rPr lang="ru-RU" sz="1800" b="1" dirty="0" err="1" smtClean="0">
              <a:latin typeface="Times New Roman" panose="02020603050405020304" pitchFamily="18" charset="0"/>
              <a:cs typeface="Times New Roman" panose="02020603050405020304" pitchFamily="18" charset="0"/>
            </a:rPr>
            <a:t>хизматлари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облигациялар</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акциялар</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чиқариш</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уларнинг</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хисобитини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юритиш</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ва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бошқа</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консальтинг</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хизматларини</a:t>
          </a:r>
          <a:r>
            <a:rPr lang="ru-RU" sz="1800" b="1" dirty="0" smtClean="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кўрсатади</a:t>
          </a:r>
          <a:r>
            <a:rPr lang="ru-RU" sz="1800" b="1" dirty="0" smtClean="0">
              <a:latin typeface="Times New Roman" panose="02020603050405020304" pitchFamily="18" charset="0"/>
              <a:cs typeface="Times New Roman" panose="02020603050405020304" pitchFamily="18" charset="0"/>
            </a:rPr>
            <a:t>. </a:t>
          </a:r>
          <a:endParaRPr lang="ru-RU" sz="1800" b="1" dirty="0">
            <a:latin typeface="Times New Roman" panose="02020603050405020304" pitchFamily="18" charset="0"/>
            <a:cs typeface="Times New Roman" panose="02020603050405020304" pitchFamily="18" charset="0"/>
          </a:endParaRPr>
        </a:p>
      </dgm:t>
    </dgm:pt>
    <dgm:pt modelId="{4B3A6C04-27B7-485B-B118-D9725A0D7134}" type="parTrans" cxnId="{5D300121-FCED-44CF-A2BB-94F8775AB057}">
      <dgm:prSet/>
      <dgm:spPr/>
      <dgm:t>
        <a:bodyPr/>
        <a:lstStyle/>
        <a:p>
          <a:endParaRPr lang="ru-RU" sz="1400">
            <a:latin typeface="Arial Narrow" pitchFamily="34" charset="0"/>
          </a:endParaRPr>
        </a:p>
      </dgm:t>
    </dgm:pt>
    <dgm:pt modelId="{1AE3944A-3004-439B-9074-52EBED783123}" type="sibTrans" cxnId="{5D300121-FCED-44CF-A2BB-94F8775AB057}">
      <dgm:prSet/>
      <dgm:spPr/>
      <dgm:t>
        <a:bodyPr/>
        <a:lstStyle/>
        <a:p>
          <a:endParaRPr lang="ru-RU" sz="1400">
            <a:latin typeface="Arial Narrow" pitchFamily="34" charset="0"/>
          </a:endParaRPr>
        </a:p>
      </dgm:t>
    </dgm:pt>
    <dgm:pt modelId="{6BE9F5EE-2A25-45EF-BBA3-48D5BC7245F2}" type="pres">
      <dgm:prSet presAssocID="{FE7647A4-582E-4CD3-AA13-F3041992AE08}" presName="diagram" presStyleCnt="0">
        <dgm:presLayoutVars>
          <dgm:chPref val="1"/>
          <dgm:dir/>
          <dgm:animOne val="branch"/>
          <dgm:animLvl val="lvl"/>
          <dgm:resizeHandles/>
        </dgm:presLayoutVars>
      </dgm:prSet>
      <dgm:spPr/>
      <dgm:t>
        <a:bodyPr/>
        <a:lstStyle/>
        <a:p>
          <a:endParaRPr lang="ru-RU"/>
        </a:p>
      </dgm:t>
    </dgm:pt>
    <dgm:pt modelId="{E2B2AA2B-22E4-4A64-85D6-DA5A60C977B8}" type="pres">
      <dgm:prSet presAssocID="{0949628E-0E8D-47E3-87BC-9832C55BE2FF}" presName="root" presStyleCnt="0"/>
      <dgm:spPr/>
    </dgm:pt>
    <dgm:pt modelId="{49286F64-FD93-4B0A-BC2A-948F488AF46A}" type="pres">
      <dgm:prSet presAssocID="{0949628E-0E8D-47E3-87BC-9832C55BE2FF}" presName="rootComposite" presStyleCnt="0"/>
      <dgm:spPr/>
    </dgm:pt>
    <dgm:pt modelId="{77138F4B-EC80-414F-9CB9-D4B32021CB99}" type="pres">
      <dgm:prSet presAssocID="{0949628E-0E8D-47E3-87BC-9832C55BE2FF}" presName="rootText" presStyleLbl="node1" presStyleIdx="0" presStyleCnt="2" custScaleX="172828" custScaleY="325376" custLinFactNeighborX="-1536" custLinFactNeighborY="-6"/>
      <dgm:spPr/>
      <dgm:t>
        <a:bodyPr/>
        <a:lstStyle/>
        <a:p>
          <a:endParaRPr lang="ru-RU"/>
        </a:p>
      </dgm:t>
    </dgm:pt>
    <dgm:pt modelId="{44BBDCEF-F4B8-46A3-AD7F-2EE107AA91F6}" type="pres">
      <dgm:prSet presAssocID="{0949628E-0E8D-47E3-87BC-9832C55BE2FF}" presName="rootConnector" presStyleLbl="node1" presStyleIdx="0" presStyleCnt="2"/>
      <dgm:spPr/>
      <dgm:t>
        <a:bodyPr/>
        <a:lstStyle/>
        <a:p>
          <a:endParaRPr lang="ru-RU"/>
        </a:p>
      </dgm:t>
    </dgm:pt>
    <dgm:pt modelId="{4E25058A-1214-4C14-AB3F-D498EE7A95BA}" type="pres">
      <dgm:prSet presAssocID="{0949628E-0E8D-47E3-87BC-9832C55BE2FF}" presName="childShape" presStyleCnt="0"/>
      <dgm:spPr/>
    </dgm:pt>
    <dgm:pt modelId="{C22C6762-0A6F-4E55-A232-F8E5EE3AF735}" type="pres">
      <dgm:prSet presAssocID="{CDF36CA8-1A45-424A-9CAB-EA3CA2397CB8}" presName="root" presStyleCnt="0"/>
      <dgm:spPr/>
    </dgm:pt>
    <dgm:pt modelId="{7E689327-8DAE-4E9F-A1BD-6E3046C76E08}" type="pres">
      <dgm:prSet presAssocID="{CDF36CA8-1A45-424A-9CAB-EA3CA2397CB8}" presName="rootComposite" presStyleCnt="0"/>
      <dgm:spPr/>
    </dgm:pt>
    <dgm:pt modelId="{3517D830-421C-4D0F-8A4D-D4859DF1E8F2}" type="pres">
      <dgm:prSet presAssocID="{CDF36CA8-1A45-424A-9CAB-EA3CA2397CB8}" presName="rootText" presStyleLbl="node1" presStyleIdx="1" presStyleCnt="2" custScaleX="254224" custScaleY="339436"/>
      <dgm:spPr/>
      <dgm:t>
        <a:bodyPr/>
        <a:lstStyle/>
        <a:p>
          <a:endParaRPr lang="ru-RU"/>
        </a:p>
      </dgm:t>
    </dgm:pt>
    <dgm:pt modelId="{87DE2FEC-1DF1-4B89-B320-1191614A5635}" type="pres">
      <dgm:prSet presAssocID="{CDF36CA8-1A45-424A-9CAB-EA3CA2397CB8}" presName="rootConnector" presStyleLbl="node1" presStyleIdx="1" presStyleCnt="2"/>
      <dgm:spPr/>
      <dgm:t>
        <a:bodyPr/>
        <a:lstStyle/>
        <a:p>
          <a:endParaRPr lang="ru-RU"/>
        </a:p>
      </dgm:t>
    </dgm:pt>
    <dgm:pt modelId="{7334A2EB-FE53-4343-A7A2-E91B790FEFFF}" type="pres">
      <dgm:prSet presAssocID="{CDF36CA8-1A45-424A-9CAB-EA3CA2397CB8}" presName="childShape" presStyleCnt="0"/>
      <dgm:spPr/>
    </dgm:pt>
  </dgm:ptLst>
  <dgm:cxnLst>
    <dgm:cxn modelId="{825AA877-49E5-48E1-A3A5-BE94CAAC7957}" type="presOf" srcId="{0949628E-0E8D-47E3-87BC-9832C55BE2FF}" destId="{44BBDCEF-F4B8-46A3-AD7F-2EE107AA91F6}" srcOrd="1" destOrd="0" presId="urn:microsoft.com/office/officeart/2005/8/layout/hierarchy3"/>
    <dgm:cxn modelId="{70CE2E5B-BED0-4C16-A91C-EECDAF5B06B8}" type="presOf" srcId="{0949628E-0E8D-47E3-87BC-9832C55BE2FF}" destId="{77138F4B-EC80-414F-9CB9-D4B32021CB99}" srcOrd="0" destOrd="0" presId="urn:microsoft.com/office/officeart/2005/8/layout/hierarchy3"/>
    <dgm:cxn modelId="{5D41A6BE-B3D8-4A6B-898C-4BFF6F231399}" type="presOf" srcId="{FE7647A4-582E-4CD3-AA13-F3041992AE08}" destId="{6BE9F5EE-2A25-45EF-BBA3-48D5BC7245F2}" srcOrd="0" destOrd="0" presId="urn:microsoft.com/office/officeart/2005/8/layout/hierarchy3"/>
    <dgm:cxn modelId="{766B9BF4-1022-4EA8-9C09-E4DF62C0A9A5}" srcId="{FE7647A4-582E-4CD3-AA13-F3041992AE08}" destId="{0949628E-0E8D-47E3-87BC-9832C55BE2FF}" srcOrd="0" destOrd="0" parTransId="{83E19D0A-F779-4385-844C-522085642DA9}" sibTransId="{87939DFD-1E81-41E7-A081-9B84AFEB9997}"/>
    <dgm:cxn modelId="{5D300121-FCED-44CF-A2BB-94F8775AB057}" srcId="{FE7647A4-582E-4CD3-AA13-F3041992AE08}" destId="{CDF36CA8-1A45-424A-9CAB-EA3CA2397CB8}" srcOrd="1" destOrd="0" parTransId="{4B3A6C04-27B7-485B-B118-D9725A0D7134}" sibTransId="{1AE3944A-3004-439B-9074-52EBED783123}"/>
    <dgm:cxn modelId="{925A8F8F-A6F6-4D3F-8ACC-96A75E7D1374}" type="presOf" srcId="{CDF36CA8-1A45-424A-9CAB-EA3CA2397CB8}" destId="{87DE2FEC-1DF1-4B89-B320-1191614A5635}" srcOrd="1" destOrd="0" presId="urn:microsoft.com/office/officeart/2005/8/layout/hierarchy3"/>
    <dgm:cxn modelId="{AE393E52-00D0-49FC-A80F-0B5F307292C9}" type="presOf" srcId="{CDF36CA8-1A45-424A-9CAB-EA3CA2397CB8}" destId="{3517D830-421C-4D0F-8A4D-D4859DF1E8F2}" srcOrd="0" destOrd="0" presId="urn:microsoft.com/office/officeart/2005/8/layout/hierarchy3"/>
    <dgm:cxn modelId="{079DE40A-69D1-473F-9680-78A461A98869}" type="presParOf" srcId="{6BE9F5EE-2A25-45EF-BBA3-48D5BC7245F2}" destId="{E2B2AA2B-22E4-4A64-85D6-DA5A60C977B8}" srcOrd="0" destOrd="0" presId="urn:microsoft.com/office/officeart/2005/8/layout/hierarchy3"/>
    <dgm:cxn modelId="{6DC93C72-C927-428C-9865-547A362F7DD0}" type="presParOf" srcId="{E2B2AA2B-22E4-4A64-85D6-DA5A60C977B8}" destId="{49286F64-FD93-4B0A-BC2A-948F488AF46A}" srcOrd="0" destOrd="0" presId="urn:microsoft.com/office/officeart/2005/8/layout/hierarchy3"/>
    <dgm:cxn modelId="{BE11082C-5BD6-413C-9C05-12D3EB8E5E55}" type="presParOf" srcId="{49286F64-FD93-4B0A-BC2A-948F488AF46A}" destId="{77138F4B-EC80-414F-9CB9-D4B32021CB99}" srcOrd="0" destOrd="0" presId="urn:microsoft.com/office/officeart/2005/8/layout/hierarchy3"/>
    <dgm:cxn modelId="{7686EE44-89A9-4633-B069-F71A16042A06}" type="presParOf" srcId="{49286F64-FD93-4B0A-BC2A-948F488AF46A}" destId="{44BBDCEF-F4B8-46A3-AD7F-2EE107AA91F6}" srcOrd="1" destOrd="0" presId="urn:microsoft.com/office/officeart/2005/8/layout/hierarchy3"/>
    <dgm:cxn modelId="{BE2094F5-04F3-4A60-BFEA-C86081A1F810}" type="presParOf" srcId="{E2B2AA2B-22E4-4A64-85D6-DA5A60C977B8}" destId="{4E25058A-1214-4C14-AB3F-D498EE7A95BA}" srcOrd="1" destOrd="0" presId="urn:microsoft.com/office/officeart/2005/8/layout/hierarchy3"/>
    <dgm:cxn modelId="{017D6D1F-7B1D-4CFB-A74B-B06D04CE4657}" type="presParOf" srcId="{6BE9F5EE-2A25-45EF-BBA3-48D5BC7245F2}" destId="{C22C6762-0A6F-4E55-A232-F8E5EE3AF735}" srcOrd="1" destOrd="0" presId="urn:microsoft.com/office/officeart/2005/8/layout/hierarchy3"/>
    <dgm:cxn modelId="{88D34700-5273-4CAF-8B36-D718EBAB02E3}" type="presParOf" srcId="{C22C6762-0A6F-4E55-A232-F8E5EE3AF735}" destId="{7E689327-8DAE-4E9F-A1BD-6E3046C76E08}" srcOrd="0" destOrd="0" presId="urn:microsoft.com/office/officeart/2005/8/layout/hierarchy3"/>
    <dgm:cxn modelId="{53FAC894-6E4E-4E54-B4B9-FDBBE4B5B663}" type="presParOf" srcId="{7E689327-8DAE-4E9F-A1BD-6E3046C76E08}" destId="{3517D830-421C-4D0F-8A4D-D4859DF1E8F2}" srcOrd="0" destOrd="0" presId="urn:microsoft.com/office/officeart/2005/8/layout/hierarchy3"/>
    <dgm:cxn modelId="{B50702AC-AA06-4ADA-A1E0-93534CE249B2}" type="presParOf" srcId="{7E689327-8DAE-4E9F-A1BD-6E3046C76E08}" destId="{87DE2FEC-1DF1-4B89-B320-1191614A5635}" srcOrd="1" destOrd="0" presId="urn:microsoft.com/office/officeart/2005/8/layout/hierarchy3"/>
    <dgm:cxn modelId="{3A04CA1A-800A-4869-AE3C-90E2FAAC23B8}" type="presParOf" srcId="{C22C6762-0A6F-4E55-A232-F8E5EE3AF735}" destId="{7334A2EB-FE53-4343-A7A2-E91B790FEFFF}"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3AFA67-B58F-40DC-98BD-63FF0E5949B9}">
      <dsp:nvSpPr>
        <dsp:cNvPr id="0" name=""/>
        <dsp:cNvSpPr/>
      </dsp:nvSpPr>
      <dsp:spPr>
        <a:xfrm rot="5400000">
          <a:off x="-149128" y="155681"/>
          <a:ext cx="994189" cy="695932"/>
        </a:xfrm>
        <a:prstGeom prst="chevron">
          <a:avLst/>
        </a:prstGeom>
        <a:solidFill>
          <a:schemeClr val="accent2">
            <a:hueOff val="0"/>
            <a:satOff val="0"/>
            <a:lumOff val="0"/>
            <a:alphaOff val="0"/>
          </a:schemeClr>
        </a:solidFill>
        <a:ln>
          <a:noFill/>
        </a:ln>
        <a:effectLst>
          <a:outerShdw blurRad="57150" dist="38100" dir="5400000" algn="ctr" rotWithShape="0">
            <a:schemeClr val="accent2">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endParaRPr lang="ru-RU" sz="1800" b="1" i="0" kern="0" baseline="0" dirty="0">
            <a:latin typeface="Arial Narrow" pitchFamily="34" charset="0"/>
          </a:endParaRPr>
        </a:p>
      </dsp:txBody>
      <dsp:txXfrm rot="-5400000">
        <a:off x="1" y="354518"/>
        <a:ext cx="695932" cy="298257"/>
      </dsp:txXfrm>
    </dsp:sp>
    <dsp:sp modelId="{81C520BF-9FE3-4773-A59B-6B0BFCD2B86B}">
      <dsp:nvSpPr>
        <dsp:cNvPr id="0" name=""/>
        <dsp:cNvSpPr/>
      </dsp:nvSpPr>
      <dsp:spPr>
        <a:xfrm rot="5400000">
          <a:off x="4271814" y="-3575881"/>
          <a:ext cx="646222" cy="7797986"/>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ru-RU" sz="1800" b="1" dirty="0" err="1" smtClean="0">
              <a:solidFill>
                <a:schemeClr val="tx1"/>
              </a:solidFill>
              <a:latin typeface="Times New Roman" pitchFamily="18" charset="0"/>
              <a:cs typeface="Times New Roman" pitchFamily="18" charset="0"/>
            </a:rPr>
            <a:t>Хар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чораклар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бўйича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алоҳида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молиявий</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ҳисоботларни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компания капитали </a:t>
          </a:r>
          <a:r>
            <a:rPr lang="ru-RU" sz="1800" b="1" dirty="0" err="1" smtClean="0">
              <a:solidFill>
                <a:schemeClr val="tx1"/>
              </a:solidFill>
              <a:latin typeface="Times New Roman" pitchFamily="18" charset="0"/>
              <a:cs typeface="Times New Roman" pitchFamily="18" charset="0"/>
            </a:rPr>
            <a:t>струттурасини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кўриб</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чиқади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тасдиқлайди</a:t>
          </a:r>
          <a:r>
            <a:rPr lang="ru-RU" sz="1800" b="1" dirty="0" smtClean="0">
              <a:solidFill>
                <a:schemeClr val="tx1"/>
              </a:solidFill>
              <a:latin typeface="Times New Roman" pitchFamily="18" charset="0"/>
              <a:cs typeface="Times New Roman" pitchFamily="18" charset="0"/>
            </a:rPr>
            <a:t>; </a:t>
          </a:r>
          <a:endParaRPr lang="ru-RU" sz="1800" b="1" i="0" kern="0" baseline="0" dirty="0">
            <a:latin typeface="Arial Narrow" pitchFamily="34" charset="0"/>
          </a:endParaRPr>
        </a:p>
      </dsp:txBody>
      <dsp:txXfrm rot="-5400000">
        <a:off x="695932" y="31547"/>
        <a:ext cx="7766440" cy="583130"/>
      </dsp:txXfrm>
    </dsp:sp>
    <dsp:sp modelId="{6FEB098D-C046-4779-8591-992A496037CD}">
      <dsp:nvSpPr>
        <dsp:cNvPr id="0" name=""/>
        <dsp:cNvSpPr/>
      </dsp:nvSpPr>
      <dsp:spPr>
        <a:xfrm rot="5400000">
          <a:off x="-149128" y="1275400"/>
          <a:ext cx="994189" cy="695932"/>
        </a:xfrm>
        <a:prstGeom prst="chevron">
          <a:avLst/>
        </a:prstGeom>
        <a:solidFill>
          <a:schemeClr val="accent3">
            <a:hueOff val="0"/>
            <a:satOff val="0"/>
            <a:lumOff val="0"/>
            <a:alphaOff val="0"/>
          </a:schemeClr>
        </a:soli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endParaRPr lang="ru-RU" sz="1800" b="1" i="0" kern="0" baseline="0" dirty="0">
            <a:latin typeface="Arial Narrow" pitchFamily="34" charset="0"/>
          </a:endParaRPr>
        </a:p>
      </dsp:txBody>
      <dsp:txXfrm rot="-5400000">
        <a:off x="1" y="1474237"/>
        <a:ext cx="695932" cy="298257"/>
      </dsp:txXfrm>
    </dsp:sp>
    <dsp:sp modelId="{3A3B4838-AEB7-4DF8-AD83-CA8234D2E562}">
      <dsp:nvSpPr>
        <dsp:cNvPr id="0" name=""/>
        <dsp:cNvSpPr/>
      </dsp:nvSpPr>
      <dsp:spPr>
        <a:xfrm rot="5400000">
          <a:off x="3993034" y="-2551738"/>
          <a:ext cx="1112078" cy="7797986"/>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ru-RU" sz="1800" b="1" dirty="0" err="1" smtClean="0">
              <a:solidFill>
                <a:schemeClr val="tx1"/>
              </a:solidFill>
              <a:latin typeface="Times New Roman" pitchFamily="18" charset="0"/>
              <a:cs typeface="Times New Roman" pitchFamily="18" charset="0"/>
            </a:rPr>
            <a:t>Тасдиқланадиган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директорларнинг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фаолияти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бўйича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маълумотларни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ўрганади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уларни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тасдиқлайди</a:t>
          </a:r>
          <a:r>
            <a:rPr lang="ru-RU" sz="1800" b="1" dirty="0" smtClean="0">
              <a:solidFill>
                <a:schemeClr val="tx1"/>
              </a:solidFill>
              <a:latin typeface="Times New Roman" pitchFamily="18" charset="0"/>
              <a:cs typeface="Times New Roman" pitchFamily="18" charset="0"/>
            </a:rPr>
            <a:t> ( </a:t>
          </a:r>
          <a:r>
            <a:rPr lang="ru-RU" sz="1800" b="1" dirty="0" err="1" smtClean="0">
              <a:solidFill>
                <a:schemeClr val="tx1"/>
              </a:solidFill>
              <a:latin typeface="Times New Roman" pitchFamily="18" charset="0"/>
              <a:cs typeface="Times New Roman" pitchFamily="18" charset="0"/>
            </a:rPr>
            <a:t>номзодларнинг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исми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фамилияси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иш</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стажлари</a:t>
          </a:r>
          <a:r>
            <a:rPr lang="ru-RU" sz="1800" b="1" dirty="0" smtClean="0">
              <a:solidFill>
                <a:schemeClr val="tx1"/>
              </a:solidFill>
              <a:latin typeface="Times New Roman" pitchFamily="18" charset="0"/>
              <a:cs typeface="Times New Roman" pitchFamily="18" charset="0"/>
            </a:rPr>
            <a:t>, компания </a:t>
          </a:r>
          <a:r>
            <a:rPr lang="ru-RU" sz="1800" b="1" dirty="0" err="1" smtClean="0">
              <a:solidFill>
                <a:schemeClr val="tx1"/>
              </a:solidFill>
              <a:latin typeface="Times New Roman" pitchFamily="18" charset="0"/>
              <a:cs typeface="Times New Roman" pitchFamily="18" charset="0"/>
            </a:rPr>
            <a:t>билан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алоқаси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акцияларининг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мавжудлиги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бошқалар</a:t>
          </a:r>
          <a:r>
            <a:rPr lang="ru-RU" sz="1800" b="1" dirty="0" smtClean="0">
              <a:solidFill>
                <a:schemeClr val="tx1"/>
              </a:solidFill>
              <a:latin typeface="Times New Roman" pitchFamily="18" charset="0"/>
              <a:cs typeface="Times New Roman" pitchFamily="18" charset="0"/>
            </a:rPr>
            <a:t>); </a:t>
          </a:r>
          <a:endParaRPr lang="ru-RU" sz="1800" b="1" i="0" kern="0" baseline="0" dirty="0">
            <a:latin typeface="Arial Narrow" pitchFamily="34" charset="0"/>
          </a:endParaRPr>
        </a:p>
      </dsp:txBody>
      <dsp:txXfrm rot="-5400000">
        <a:off x="650081" y="845502"/>
        <a:ext cx="7743699" cy="1003504"/>
      </dsp:txXfrm>
    </dsp:sp>
    <dsp:sp modelId="{E7645291-9D7D-4399-BCFE-F2FF48A23915}">
      <dsp:nvSpPr>
        <dsp:cNvPr id="0" name=""/>
        <dsp:cNvSpPr/>
      </dsp:nvSpPr>
      <dsp:spPr>
        <a:xfrm rot="5400000">
          <a:off x="-149128" y="2333658"/>
          <a:ext cx="994189" cy="695932"/>
        </a:xfrm>
        <a:prstGeom prst="chevron">
          <a:avLst/>
        </a:prstGeom>
        <a:solidFill>
          <a:schemeClr val="accent4">
            <a:hueOff val="0"/>
            <a:satOff val="0"/>
            <a:lumOff val="0"/>
            <a:alphaOff val="0"/>
          </a:schemeClr>
        </a:solidFill>
        <a:ln>
          <a:noFill/>
        </a:ln>
        <a:effectLst>
          <a:outerShdw blurRad="57150" dist="38100" dir="5400000" algn="ctr" rotWithShape="0">
            <a:schemeClr val="accent4">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endParaRPr lang="ru-RU" sz="1800" b="1" i="0" kern="0" baseline="0" dirty="0">
            <a:latin typeface="Arial Narrow" pitchFamily="34" charset="0"/>
          </a:endParaRPr>
        </a:p>
      </dsp:txBody>
      <dsp:txXfrm rot="-5400000">
        <a:off x="1" y="2532495"/>
        <a:ext cx="695932" cy="298257"/>
      </dsp:txXfrm>
    </dsp:sp>
    <dsp:sp modelId="{C490080F-779E-4CE2-B0DB-E913A27321E1}">
      <dsp:nvSpPr>
        <dsp:cNvPr id="0" name=""/>
        <dsp:cNvSpPr/>
      </dsp:nvSpPr>
      <dsp:spPr>
        <a:xfrm rot="5400000">
          <a:off x="4100348" y="-1391352"/>
          <a:ext cx="989153" cy="7797986"/>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ru-RU" sz="1800" b="1" dirty="0" err="1" smtClean="0">
              <a:solidFill>
                <a:schemeClr val="tx1"/>
              </a:solidFill>
              <a:latin typeface="Times New Roman" pitchFamily="18" charset="0"/>
              <a:cs typeface="Times New Roman" pitchFamily="18" charset="0"/>
            </a:rPr>
            <a:t>Ижроия</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органи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директорлар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кенгаши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аъзоларига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тўланадиган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иш</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хақи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моддий</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рағбатлантириш</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хажмини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белгилаш</a:t>
          </a:r>
          <a:r>
            <a:rPr lang="ru-RU" sz="1800" b="1" dirty="0" smtClean="0">
              <a:solidFill>
                <a:schemeClr val="tx1"/>
              </a:solidFill>
              <a:latin typeface="Times New Roman" pitchFamily="18" charset="0"/>
              <a:cs typeface="Times New Roman" pitchFamily="18" charset="0"/>
            </a:rPr>
            <a:t>;</a:t>
          </a:r>
          <a:endParaRPr lang="ru-RU" sz="1800" b="1" i="0" kern="0" baseline="0" dirty="0">
            <a:latin typeface="Arial Narrow" pitchFamily="34" charset="0"/>
          </a:endParaRPr>
        </a:p>
      </dsp:txBody>
      <dsp:txXfrm rot="-5400000">
        <a:off x="695932" y="2061350"/>
        <a:ext cx="7749700" cy="892581"/>
      </dsp:txXfrm>
    </dsp:sp>
    <dsp:sp modelId="{434D4E73-B20B-4F66-BAC1-E25E9C4D0B23}">
      <dsp:nvSpPr>
        <dsp:cNvPr id="0" name=""/>
        <dsp:cNvSpPr/>
      </dsp:nvSpPr>
      <dsp:spPr>
        <a:xfrm rot="5400000">
          <a:off x="-149128" y="3220449"/>
          <a:ext cx="994189" cy="695932"/>
        </a:xfrm>
        <a:prstGeom prst="chevron">
          <a:avLst/>
        </a:prstGeom>
        <a:solidFill>
          <a:schemeClr val="accent5">
            <a:hueOff val="0"/>
            <a:satOff val="0"/>
            <a:lumOff val="0"/>
            <a:alphaOff val="0"/>
          </a:schemeClr>
        </a:solidFill>
        <a:ln>
          <a:noFill/>
        </a:ln>
        <a:effectLst>
          <a:outerShdw blurRad="57150" dist="38100" dir="5400000" algn="ctr" rotWithShape="0">
            <a:schemeClr val="accent5">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endParaRPr lang="ru-RU" sz="1800" b="1" i="0" kern="0" baseline="0" dirty="0">
            <a:latin typeface="Arial Narrow" pitchFamily="34" charset="0"/>
          </a:endParaRPr>
        </a:p>
      </dsp:txBody>
      <dsp:txXfrm rot="-5400000">
        <a:off x="1" y="3419286"/>
        <a:ext cx="695932" cy="298257"/>
      </dsp:txXfrm>
    </dsp:sp>
    <dsp:sp modelId="{3E8DACCB-D4E9-4496-B8D8-83B82C4FF8C0}">
      <dsp:nvSpPr>
        <dsp:cNvPr id="0" name=""/>
        <dsp:cNvSpPr/>
      </dsp:nvSpPr>
      <dsp:spPr>
        <a:xfrm rot="5400000">
          <a:off x="4271814" y="-504560"/>
          <a:ext cx="646222" cy="7797986"/>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ru-RU" sz="1800" b="1" dirty="0" smtClean="0">
              <a:solidFill>
                <a:schemeClr val="tx1"/>
              </a:solidFill>
              <a:latin typeface="Times New Roman" pitchFamily="18" charset="0"/>
              <a:cs typeface="Times New Roman" pitchFamily="18" charset="0"/>
            </a:rPr>
            <a:t>5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ундан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ортиқ</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фоизга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эга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бўлган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акциядорлар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ҳақидаги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маълумотларни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компаниянинг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қўшилиши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ёки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ёпилиши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каби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масалаларни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кўриб</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чиқади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тегишли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қарорлар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қабул</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қилади</a:t>
          </a:r>
          <a:r>
            <a:rPr lang="ru-RU" sz="1800" b="1" dirty="0" smtClean="0">
              <a:solidFill>
                <a:schemeClr val="tx1"/>
              </a:solidFill>
              <a:latin typeface="Times New Roman" pitchFamily="18" charset="0"/>
              <a:cs typeface="Times New Roman" pitchFamily="18" charset="0"/>
            </a:rPr>
            <a:t>; </a:t>
          </a:r>
          <a:endParaRPr lang="ru-RU" sz="1800" b="1" i="0" kern="0" baseline="0" dirty="0">
            <a:latin typeface="Arial Narrow" pitchFamily="34" charset="0"/>
          </a:endParaRPr>
        </a:p>
      </dsp:txBody>
      <dsp:txXfrm rot="-5400000">
        <a:off x="695932" y="3102868"/>
        <a:ext cx="7766440" cy="583130"/>
      </dsp:txXfrm>
    </dsp:sp>
    <dsp:sp modelId="{8E338E61-337A-48A9-9D3F-FE625A9E9C89}">
      <dsp:nvSpPr>
        <dsp:cNvPr id="0" name=""/>
        <dsp:cNvSpPr/>
      </dsp:nvSpPr>
      <dsp:spPr>
        <a:xfrm rot="5400000">
          <a:off x="-149128" y="4107241"/>
          <a:ext cx="994189" cy="695932"/>
        </a:xfrm>
        <a:prstGeom prst="chevron">
          <a:avLst/>
        </a:prstGeom>
        <a:solidFill>
          <a:schemeClr val="accent6">
            <a:hueOff val="0"/>
            <a:satOff val="0"/>
            <a:lumOff val="0"/>
            <a:alphaOff val="0"/>
          </a:schemeClr>
        </a:solidFill>
        <a:ln>
          <a:noFill/>
        </a:ln>
        <a:effectLst>
          <a:outerShdw blurRad="57150" dist="38100" dir="5400000" algn="ctr" rotWithShape="0">
            <a:schemeClr val="accent6">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endParaRPr lang="ru-RU" sz="1800" b="1" i="0" kern="0" baseline="0" dirty="0">
            <a:latin typeface="Arial Narrow" pitchFamily="34" charset="0"/>
          </a:endParaRPr>
        </a:p>
      </dsp:txBody>
      <dsp:txXfrm rot="-5400000">
        <a:off x="1" y="4306078"/>
        <a:ext cx="695932" cy="298257"/>
      </dsp:txXfrm>
    </dsp:sp>
    <dsp:sp modelId="{ABD72C7C-7175-4D4E-9417-50DA9F256533}">
      <dsp:nvSpPr>
        <dsp:cNvPr id="0" name=""/>
        <dsp:cNvSpPr/>
      </dsp:nvSpPr>
      <dsp:spPr>
        <a:xfrm rot="5400000">
          <a:off x="4271814" y="382231"/>
          <a:ext cx="646222" cy="7797986"/>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endParaRPr lang="ru-RU" sz="1800" b="1" i="0" kern="0" baseline="0" dirty="0">
            <a:latin typeface="Arial Narrow" pitchFamily="34" charset="0"/>
          </a:endParaRPr>
        </a:p>
        <a:p>
          <a:pPr marL="171450" lvl="1" indent="-171450" algn="l" defTabSz="800100">
            <a:lnSpc>
              <a:spcPct val="90000"/>
            </a:lnSpc>
            <a:spcBef>
              <a:spcPct val="0"/>
            </a:spcBef>
            <a:spcAft>
              <a:spcPct val="15000"/>
            </a:spcAft>
            <a:buChar char="••"/>
          </a:pPr>
          <a:r>
            <a:rPr lang="ru-RU" sz="1800" b="1" kern="1200" dirty="0" smtClean="0">
              <a:solidFill>
                <a:schemeClr val="tx1"/>
              </a:solidFill>
              <a:latin typeface="Times New Roman" pitchFamily="18" charset="0"/>
              <a:cs typeface="Times New Roman" pitchFamily="18" charset="0"/>
            </a:rPr>
            <a:t>Компания </a:t>
          </a:r>
          <a:r>
            <a:rPr lang="ru-RU" sz="1800" b="1" kern="1200" dirty="0" err="1" smtClean="0">
              <a:solidFill>
                <a:schemeClr val="tx1"/>
              </a:solidFill>
              <a:latin typeface="Times New Roman" pitchFamily="18" charset="0"/>
              <a:cs typeface="Times New Roman" pitchFamily="18" charset="0"/>
            </a:rPr>
            <a:t>уставига</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тегишли</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ўзгартиришлар</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киритиш</a:t>
          </a:r>
          <a:r>
            <a:rPr lang="ru-RU" sz="1800" b="1" kern="1200" dirty="0" smtClean="0">
              <a:solidFill>
                <a:schemeClr val="tx1"/>
              </a:solidFill>
              <a:latin typeface="Times New Roman" pitchFamily="18" charset="0"/>
              <a:cs typeface="Times New Roman" pitchFamily="18" charset="0"/>
            </a:rPr>
            <a:t>, компания </a:t>
          </a:r>
          <a:r>
            <a:rPr lang="ru-RU" sz="1800" b="1" kern="1200" dirty="0" err="1" smtClean="0">
              <a:solidFill>
                <a:schemeClr val="tx1"/>
              </a:solidFill>
              <a:latin typeface="Times New Roman" pitchFamily="18" charset="0"/>
              <a:cs typeface="Times New Roman" pitchFamily="18" charset="0"/>
            </a:rPr>
            <a:t>номини</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ўзгартириш</a:t>
          </a:r>
          <a:r>
            <a:rPr lang="ru-RU" sz="1800" b="1" kern="1200" dirty="0" smtClean="0">
              <a:solidFill>
                <a:schemeClr val="tx1"/>
              </a:solidFill>
              <a:latin typeface="Times New Roman" pitchFamily="18" charset="0"/>
              <a:cs typeface="Times New Roman" pitchFamily="18" charset="0"/>
            </a:rPr>
            <a:t>, аудит </a:t>
          </a:r>
          <a:r>
            <a:rPr lang="ru-RU" sz="1800" b="1" kern="1200" dirty="0" err="1" smtClean="0">
              <a:solidFill>
                <a:schemeClr val="tx1"/>
              </a:solidFill>
              <a:latin typeface="Times New Roman" pitchFamily="18" charset="0"/>
              <a:cs typeface="Times New Roman" pitchFamily="18" charset="0"/>
            </a:rPr>
            <a:t>текшируви</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бўйича</a:t>
          </a:r>
          <a:r>
            <a:rPr lang="ru-RU" sz="1800" b="1" kern="1200" dirty="0" smtClean="0">
              <a:solidFill>
                <a:schemeClr val="tx1"/>
              </a:solidFill>
              <a:latin typeface="Times New Roman" pitchFamily="18" charset="0"/>
              <a:cs typeface="Times New Roman" pitchFamily="18" charset="0"/>
            </a:rPr>
            <a:t> аудит </a:t>
          </a:r>
          <a:r>
            <a:rPr lang="ru-RU" sz="1800" b="1" kern="1200" dirty="0" err="1" smtClean="0">
              <a:solidFill>
                <a:schemeClr val="tx1"/>
              </a:solidFill>
              <a:latin typeface="Times New Roman" pitchFamily="18" charset="0"/>
              <a:cs typeface="Times New Roman" pitchFamily="18" charset="0"/>
            </a:rPr>
            <a:t>компаниясини</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ва</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бошқа</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масалаларни</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кўриб</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чиқади</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ва</a:t>
          </a:r>
          <a:r>
            <a:rPr lang="ru-RU" sz="1800" b="1" kern="1200" dirty="0" smtClean="0">
              <a:solidFill>
                <a:schemeClr val="tx1"/>
              </a:solidFill>
              <a:latin typeface="Times New Roman" pitchFamily="18" charset="0"/>
              <a:cs typeface="Times New Roman" pitchFamily="18" charset="0"/>
            </a:rPr>
            <a:t> </a:t>
          </a:r>
          <a:r>
            <a:rPr lang="ru-RU" sz="1800" b="1" kern="1200" dirty="0" err="1" smtClean="0">
              <a:solidFill>
                <a:schemeClr val="tx1"/>
              </a:solidFill>
              <a:latin typeface="Times New Roman" pitchFamily="18" charset="0"/>
              <a:cs typeface="Times New Roman" pitchFamily="18" charset="0"/>
            </a:rPr>
            <a:t>тасдиқлайди</a:t>
          </a:r>
          <a:r>
            <a:rPr lang="ru-RU" sz="1800" b="1" kern="1200" dirty="0" smtClean="0">
              <a:solidFill>
                <a:schemeClr val="tx1"/>
              </a:solidFill>
              <a:latin typeface="Times New Roman" pitchFamily="18" charset="0"/>
              <a:cs typeface="Times New Roman" pitchFamily="18" charset="0"/>
            </a:rPr>
            <a:t>.</a:t>
          </a:r>
          <a:r>
            <a:rPr lang="ru-RU" sz="1800" kern="1200" dirty="0" smtClean="0">
              <a:solidFill>
                <a:schemeClr val="tx1"/>
              </a:solidFill>
              <a:latin typeface="Times New Roman" pitchFamily="18" charset="0"/>
              <a:cs typeface="Times New Roman" pitchFamily="18" charset="0"/>
            </a:rPr>
            <a:t/>
          </a:r>
          <a:br>
            <a:rPr lang="ru-RU" sz="1800" kern="1200" dirty="0" smtClean="0">
              <a:solidFill>
                <a:schemeClr val="tx1"/>
              </a:solidFill>
              <a:latin typeface="Times New Roman" pitchFamily="18" charset="0"/>
              <a:cs typeface="Times New Roman" pitchFamily="18" charset="0"/>
            </a:rPr>
          </a:br>
          <a:endParaRPr lang="ru-RU" sz="1800" kern="1200" dirty="0"/>
        </a:p>
      </dsp:txBody>
      <dsp:txXfrm rot="-5400000">
        <a:off x="695932" y="3989659"/>
        <a:ext cx="7766440" cy="5831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16A20B-1842-4670-890F-41F92488B7C0}">
      <dsp:nvSpPr>
        <dsp:cNvPr id="0" name=""/>
        <dsp:cNvSpPr/>
      </dsp:nvSpPr>
      <dsp:spPr>
        <a:xfrm>
          <a:off x="0" y="0"/>
          <a:ext cx="6831568" cy="642415"/>
        </a:xfrm>
        <a:prstGeom prst="roundRect">
          <a:avLst>
            <a:gd name="adj" fmla="val 10000"/>
          </a:avLst>
        </a:prstGeom>
        <a:gradFill rotWithShape="0">
          <a:gsLst>
            <a:gs pos="0">
              <a:schemeClr val="lt1">
                <a:hueOff val="0"/>
                <a:satOff val="0"/>
                <a:lumOff val="0"/>
                <a:alphaOff val="0"/>
                <a:tint val="98000"/>
                <a:shade val="25000"/>
                <a:satMod val="250000"/>
              </a:schemeClr>
            </a:gs>
            <a:gs pos="68000">
              <a:schemeClr val="lt1">
                <a:hueOff val="0"/>
                <a:satOff val="0"/>
                <a:lumOff val="0"/>
                <a:alphaOff val="0"/>
                <a:tint val="86000"/>
                <a:satMod val="115000"/>
              </a:schemeClr>
            </a:gs>
            <a:gs pos="100000">
              <a:schemeClr val="l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ru-RU" sz="1600" b="1" kern="1200" dirty="0" smtClean="0">
              <a:latin typeface="Arial Narrow" pitchFamily="34" charset="0"/>
              <a:cs typeface="Times New Roman" pitchFamily="18" charset="0"/>
            </a:rPr>
            <a:t>        </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Асосий</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умумкорпоратив</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масалалр</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бўйича</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қарорлар</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қабул</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қилади</a:t>
          </a:r>
          <a:r>
            <a:rPr lang="ru-RU" sz="1600" b="1" kern="1200" dirty="0" smtClean="0">
              <a:latin typeface="Times New Roman" panose="02020603050405020304" pitchFamily="18" charset="0"/>
              <a:cs typeface="Times New Roman" pitchFamily="18" charset="0"/>
            </a:rPr>
            <a:t>;</a:t>
          </a:r>
          <a:endParaRPr lang="ru-RU" sz="1600" kern="1200" dirty="0">
            <a:latin typeface="Times New Roman" panose="02020603050405020304" pitchFamily="18" charset="0"/>
            <a:cs typeface="Times New Roman" pitchFamily="18" charset="0"/>
          </a:endParaRPr>
        </a:p>
      </dsp:txBody>
      <dsp:txXfrm>
        <a:off x="18816" y="18816"/>
        <a:ext cx="6084066" cy="604783"/>
      </dsp:txXfrm>
    </dsp:sp>
    <dsp:sp modelId="{7493E4A4-AE33-46FB-9260-356BC9380835}">
      <dsp:nvSpPr>
        <dsp:cNvPr id="0" name=""/>
        <dsp:cNvSpPr/>
      </dsp:nvSpPr>
      <dsp:spPr>
        <a:xfrm>
          <a:off x="572143" y="759218"/>
          <a:ext cx="6831568" cy="642415"/>
        </a:xfrm>
        <a:prstGeom prst="roundRect">
          <a:avLst>
            <a:gd name="adj" fmla="val 10000"/>
          </a:avLst>
        </a:prstGeom>
        <a:gradFill rotWithShape="0">
          <a:gsLst>
            <a:gs pos="0">
              <a:schemeClr val="lt1">
                <a:hueOff val="0"/>
                <a:satOff val="0"/>
                <a:lumOff val="0"/>
                <a:alphaOff val="0"/>
                <a:tint val="98000"/>
                <a:shade val="25000"/>
                <a:satMod val="250000"/>
              </a:schemeClr>
            </a:gs>
            <a:gs pos="68000">
              <a:schemeClr val="lt1">
                <a:hueOff val="0"/>
                <a:satOff val="0"/>
                <a:lumOff val="0"/>
                <a:alphaOff val="0"/>
                <a:tint val="86000"/>
                <a:satMod val="115000"/>
              </a:schemeClr>
            </a:gs>
            <a:gs pos="100000">
              <a:schemeClr val="l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ru-RU" sz="1600" b="1" kern="1200" dirty="0" smtClean="0">
              <a:latin typeface="Arial Narrow" pitchFamily="34" charset="0"/>
              <a:cs typeface="Times New Roman" pitchFamily="18" charset="0"/>
            </a:rPr>
            <a:t>          </a:t>
          </a:r>
          <a:r>
            <a:rPr lang="ru-RU" sz="1600" b="1" kern="1200" dirty="0" smtClean="0">
              <a:latin typeface="Times New Roman" panose="02020603050405020304" pitchFamily="18" charset="0"/>
              <a:cs typeface="Times New Roman" pitchFamily="18" charset="0"/>
            </a:rPr>
            <a:t>- Администрация </a:t>
          </a:r>
          <a:r>
            <a:rPr lang="ru-RU" sz="1600" b="1" kern="1200" dirty="0" err="1" smtClean="0">
              <a:latin typeface="Times New Roman" panose="02020603050405020304" pitchFamily="18" charset="0"/>
              <a:cs typeface="Times New Roman" pitchFamily="18" charset="0"/>
            </a:rPr>
            <a:t>фаолияти</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устидан</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назоратни</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амалга</a:t>
          </a:r>
          <a:r>
            <a:rPr lang="ru-RU" sz="1600" b="1" kern="1200" dirty="0" smtClean="0">
              <a:latin typeface="Times New Roman" panose="02020603050405020304" pitchFamily="18" charset="0"/>
              <a:cs typeface="Times New Roman" pitchFamily="18" charset="0"/>
            </a:rPr>
            <a:t> </a:t>
          </a:r>
          <a:r>
            <a:rPr lang="ru-RU" sz="1600" b="1" kern="1200" dirty="0" err="1" smtClean="0">
              <a:latin typeface="Times New Roman" panose="02020603050405020304" pitchFamily="18" charset="0"/>
              <a:cs typeface="Times New Roman" pitchFamily="18" charset="0"/>
            </a:rPr>
            <a:t>оширади</a:t>
          </a:r>
          <a:r>
            <a:rPr lang="ru-RU" sz="1600" b="1" kern="1200" dirty="0" smtClean="0">
              <a:latin typeface="Times New Roman" panose="02020603050405020304" pitchFamily="18" charset="0"/>
              <a:cs typeface="Times New Roman" pitchFamily="18" charset="0"/>
            </a:rPr>
            <a:t>;</a:t>
          </a:r>
          <a:endParaRPr lang="ru-RU" sz="1600" b="1" kern="1200" dirty="0">
            <a:latin typeface="Times New Roman" panose="02020603050405020304" pitchFamily="18" charset="0"/>
            <a:cs typeface="Times New Roman" pitchFamily="18" charset="0"/>
          </a:endParaRPr>
        </a:p>
      </dsp:txBody>
      <dsp:txXfrm>
        <a:off x="590959" y="778034"/>
        <a:ext cx="5804222" cy="604783"/>
      </dsp:txXfrm>
    </dsp:sp>
    <dsp:sp modelId="{B2744955-3CAA-4F01-974F-D045796286D2}">
      <dsp:nvSpPr>
        <dsp:cNvPr id="0" name=""/>
        <dsp:cNvSpPr/>
      </dsp:nvSpPr>
      <dsp:spPr>
        <a:xfrm>
          <a:off x="1135748" y="1518436"/>
          <a:ext cx="6831568" cy="642415"/>
        </a:xfrm>
        <a:prstGeom prst="roundRect">
          <a:avLst>
            <a:gd name="adj" fmla="val 10000"/>
          </a:avLst>
        </a:prstGeom>
        <a:gradFill rotWithShape="0">
          <a:gsLst>
            <a:gs pos="0">
              <a:schemeClr val="lt1">
                <a:hueOff val="0"/>
                <a:satOff val="0"/>
                <a:lumOff val="0"/>
                <a:alphaOff val="0"/>
                <a:tint val="98000"/>
                <a:shade val="25000"/>
                <a:satMod val="250000"/>
              </a:schemeClr>
            </a:gs>
            <a:gs pos="68000">
              <a:schemeClr val="lt1">
                <a:hueOff val="0"/>
                <a:satOff val="0"/>
                <a:lumOff val="0"/>
                <a:alphaOff val="0"/>
                <a:tint val="86000"/>
                <a:satMod val="115000"/>
              </a:schemeClr>
            </a:gs>
            <a:gs pos="100000">
              <a:schemeClr val="l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ru-RU" sz="1600" b="1" kern="1200" dirty="0" smtClean="0">
              <a:latin typeface="Times New Roman" panose="02020603050405020304" pitchFamily="18" charset="0"/>
              <a:cs typeface="Times New Roman" panose="02020603050405020304" pitchFamily="18" charset="0"/>
            </a:rPr>
            <a:t>      - </a:t>
          </a:r>
          <a:r>
            <a:rPr lang="ru-RU" sz="1600" b="1" kern="1200" dirty="0" err="1" smtClean="0">
              <a:latin typeface="Times New Roman" panose="02020603050405020304" pitchFamily="18" charset="0"/>
              <a:cs typeface="Times New Roman" panose="02020603050405020304" pitchFamily="18" charset="0"/>
            </a:rPr>
            <a:t>Компаниянинг</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молиявий</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фаолияти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устидан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назорат</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ўрнатади</a:t>
          </a:r>
          <a:r>
            <a:rPr lang="ru-RU" sz="1600" b="1" kern="1200" dirty="0" smtClean="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dsp:txBody>
      <dsp:txXfrm>
        <a:off x="1154564" y="1537252"/>
        <a:ext cx="5812761" cy="604783"/>
      </dsp:txXfrm>
    </dsp:sp>
    <dsp:sp modelId="{CCDA2F4A-D8E5-4305-AEF0-3A2503531277}">
      <dsp:nvSpPr>
        <dsp:cNvPr id="0" name=""/>
        <dsp:cNvSpPr/>
      </dsp:nvSpPr>
      <dsp:spPr>
        <a:xfrm>
          <a:off x="1707892" y="2277655"/>
          <a:ext cx="6831568" cy="642415"/>
        </a:xfrm>
        <a:prstGeom prst="roundRect">
          <a:avLst>
            <a:gd name="adj" fmla="val 10000"/>
          </a:avLst>
        </a:prstGeom>
        <a:gradFill rotWithShape="0">
          <a:gsLst>
            <a:gs pos="0">
              <a:schemeClr val="lt1">
                <a:hueOff val="0"/>
                <a:satOff val="0"/>
                <a:lumOff val="0"/>
                <a:alphaOff val="0"/>
                <a:tint val="98000"/>
                <a:shade val="25000"/>
                <a:satMod val="250000"/>
              </a:schemeClr>
            </a:gs>
            <a:gs pos="68000">
              <a:schemeClr val="lt1">
                <a:hueOff val="0"/>
                <a:satOff val="0"/>
                <a:lumOff val="0"/>
                <a:alphaOff val="0"/>
                <a:tint val="86000"/>
                <a:satMod val="115000"/>
              </a:schemeClr>
            </a:gs>
            <a:gs pos="100000">
              <a:schemeClr val="l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ru-RU" sz="1600" b="1" kern="1200" dirty="0" smtClean="0">
              <a:latin typeface="Times New Roman" panose="02020603050405020304" pitchFamily="18" charset="0"/>
              <a:cs typeface="Times New Roman" panose="02020603050405020304" pitchFamily="18" charset="0"/>
            </a:rPr>
            <a:t> -  Компания </a:t>
          </a:r>
          <a:r>
            <a:rPr lang="ru-RU" sz="1600" b="1" kern="1200" dirty="0" err="1" smtClean="0">
              <a:latin typeface="Times New Roman" panose="02020603050405020304" pitchFamily="18" charset="0"/>
              <a:cs typeface="Times New Roman" panose="02020603050405020304" pitchFamily="18" charset="0"/>
            </a:rPr>
            <a:t>фаолиятининг</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умумнормаларга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мос</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ишлашини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таъминлайди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ва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бошқалар</a:t>
          </a:r>
          <a:r>
            <a:rPr lang="ru-RU" sz="1600" b="1" kern="1200" dirty="0" smtClean="0">
              <a:latin typeface="Times New Roman" panose="02020603050405020304" pitchFamily="18" charset="0"/>
              <a:cs typeface="Times New Roman" panose="02020603050405020304" pitchFamily="18" charset="0"/>
            </a:rPr>
            <a:t>. </a:t>
          </a:r>
          <a:endParaRPr lang="ru-RU" sz="1600" b="1" kern="1200" dirty="0">
            <a:latin typeface="Times New Roman" panose="02020603050405020304" pitchFamily="18" charset="0"/>
            <a:cs typeface="Times New Roman" panose="02020603050405020304" pitchFamily="18" charset="0"/>
          </a:endParaRPr>
        </a:p>
      </dsp:txBody>
      <dsp:txXfrm>
        <a:off x="1726708" y="2296471"/>
        <a:ext cx="5804222" cy="604783"/>
      </dsp:txXfrm>
    </dsp:sp>
    <dsp:sp modelId="{76AB100C-6E7D-4A06-9BE4-8396793D8404}">
      <dsp:nvSpPr>
        <dsp:cNvPr id="0" name=""/>
        <dsp:cNvSpPr/>
      </dsp:nvSpPr>
      <dsp:spPr>
        <a:xfrm>
          <a:off x="6413997" y="492031"/>
          <a:ext cx="417570" cy="417570"/>
        </a:xfrm>
        <a:prstGeom prst="downArrow">
          <a:avLst>
            <a:gd name="adj1" fmla="val 55000"/>
            <a:gd name="adj2" fmla="val 45000"/>
          </a:avLst>
        </a:prstGeom>
        <a:solidFill>
          <a:schemeClr val="lt1">
            <a:alpha val="90000"/>
            <a:tint val="40000"/>
            <a:hueOff val="0"/>
            <a:satOff val="0"/>
            <a:lumOff val="0"/>
            <a:alphaOff val="0"/>
          </a:schemeClr>
        </a:solidFill>
        <a:ln w="9525" cap="flat" cmpd="sng" algn="ctr">
          <a:solidFill>
            <a:schemeClr val="accent1">
              <a:alpha val="9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ru-RU" sz="1600" kern="1200" dirty="0">
            <a:latin typeface="Arial Narrow" pitchFamily="34" charset="0"/>
          </a:endParaRPr>
        </a:p>
      </dsp:txBody>
      <dsp:txXfrm>
        <a:off x="6507950" y="492031"/>
        <a:ext cx="229664" cy="314221"/>
      </dsp:txXfrm>
    </dsp:sp>
    <dsp:sp modelId="{5B42ACCE-B278-4F5C-BCF8-54E3C92275BA}">
      <dsp:nvSpPr>
        <dsp:cNvPr id="0" name=""/>
        <dsp:cNvSpPr/>
      </dsp:nvSpPr>
      <dsp:spPr>
        <a:xfrm>
          <a:off x="6986141" y="1251250"/>
          <a:ext cx="417570" cy="417570"/>
        </a:xfrm>
        <a:prstGeom prst="downArrow">
          <a:avLst>
            <a:gd name="adj1" fmla="val 55000"/>
            <a:gd name="adj2" fmla="val 45000"/>
          </a:avLst>
        </a:prstGeom>
        <a:solidFill>
          <a:schemeClr val="lt1">
            <a:alpha val="90000"/>
            <a:tint val="40000"/>
            <a:hueOff val="0"/>
            <a:satOff val="0"/>
            <a:lumOff val="0"/>
            <a:alphaOff val="0"/>
          </a:schemeClr>
        </a:solidFill>
        <a:ln w="9525" cap="flat" cmpd="sng" algn="ctr">
          <a:solidFill>
            <a:schemeClr val="accent1">
              <a:alpha val="9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ru-RU" sz="1600" kern="1200" dirty="0">
            <a:latin typeface="Arial Narrow" pitchFamily="34" charset="0"/>
          </a:endParaRPr>
        </a:p>
      </dsp:txBody>
      <dsp:txXfrm>
        <a:off x="7080094" y="1251250"/>
        <a:ext cx="229664" cy="314221"/>
      </dsp:txXfrm>
    </dsp:sp>
    <dsp:sp modelId="{774AB485-E9E9-4128-B70C-BA9D21B50B03}">
      <dsp:nvSpPr>
        <dsp:cNvPr id="0" name=""/>
        <dsp:cNvSpPr/>
      </dsp:nvSpPr>
      <dsp:spPr>
        <a:xfrm>
          <a:off x="7549746" y="2010468"/>
          <a:ext cx="417570" cy="417570"/>
        </a:xfrm>
        <a:prstGeom prst="downArrow">
          <a:avLst>
            <a:gd name="adj1" fmla="val 55000"/>
            <a:gd name="adj2" fmla="val 45000"/>
          </a:avLst>
        </a:prstGeom>
        <a:solidFill>
          <a:schemeClr val="lt1">
            <a:alpha val="90000"/>
            <a:tint val="40000"/>
            <a:hueOff val="0"/>
            <a:satOff val="0"/>
            <a:lumOff val="0"/>
            <a:alphaOff val="0"/>
          </a:schemeClr>
        </a:solidFill>
        <a:ln w="9525" cap="flat" cmpd="sng" algn="ctr">
          <a:solidFill>
            <a:schemeClr val="accent1">
              <a:alpha val="9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ru-RU" sz="1600" kern="1200" dirty="0">
            <a:latin typeface="Arial Narrow" pitchFamily="34" charset="0"/>
          </a:endParaRPr>
        </a:p>
      </dsp:txBody>
      <dsp:txXfrm>
        <a:off x="7643699" y="2010468"/>
        <a:ext cx="229664" cy="3142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532BA2-15CA-49D5-8E5C-4907603816CB}">
      <dsp:nvSpPr>
        <dsp:cNvPr id="0" name=""/>
        <dsp:cNvSpPr/>
      </dsp:nvSpPr>
      <dsp:spPr>
        <a:xfrm>
          <a:off x="129329" y="0"/>
          <a:ext cx="8313901" cy="1343205"/>
        </a:xfrm>
        <a:prstGeom prst="leftRightRibbon">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302A06-0E36-44F7-A83F-E05D0DCC76D4}">
      <dsp:nvSpPr>
        <dsp:cNvPr id="0" name=""/>
        <dsp:cNvSpPr/>
      </dsp:nvSpPr>
      <dsp:spPr>
        <a:xfrm>
          <a:off x="294223" y="239826"/>
          <a:ext cx="3992055" cy="65817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lvl="0" algn="ctr" defTabSz="622300" rtl="0">
            <a:lnSpc>
              <a:spcPct val="90000"/>
            </a:lnSpc>
            <a:spcBef>
              <a:spcPct val="0"/>
            </a:spcBef>
            <a:spcAft>
              <a:spcPct val="35000"/>
            </a:spcAft>
          </a:pPr>
          <a:r>
            <a:rPr lang="ru-RU" sz="1400" b="1" kern="1200" dirty="0" smtClean="0">
              <a:latin typeface="Times New Roman" panose="02020603050405020304" pitchFamily="18" charset="0"/>
              <a:cs typeface="Times New Roman" panose="02020603050405020304" pitchFamily="18" charset="0"/>
            </a:rPr>
            <a:t>Инсайдер – </a:t>
          </a:r>
          <a:r>
            <a:rPr lang="ru-RU" sz="1400" b="1" kern="1200" dirty="0" err="1" smtClean="0">
              <a:latin typeface="Times New Roman" panose="02020603050405020304" pitchFamily="18" charset="0"/>
              <a:cs typeface="Times New Roman" panose="02020603050405020304" pitchFamily="18" charset="0"/>
            </a:rPr>
            <a:t>бу</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компанияда</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ишловчи</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ходимлар</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ёки</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менежерлар</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ҳамда</a:t>
          </a:r>
          <a:r>
            <a:rPr lang="ru-RU" sz="1400" b="1" kern="1200" dirty="0" smtClean="0">
              <a:latin typeface="Times New Roman" panose="02020603050405020304" pitchFamily="18" charset="0"/>
              <a:cs typeface="Times New Roman" panose="02020603050405020304" pitchFamily="18" charset="0"/>
            </a:rPr>
            <a:t> компания </a:t>
          </a:r>
          <a:r>
            <a:rPr lang="ru-RU" sz="1400" b="1" kern="1200" dirty="0" err="1" smtClean="0">
              <a:latin typeface="Times New Roman" panose="02020603050405020304" pitchFamily="18" charset="0"/>
              <a:cs typeface="Times New Roman" panose="02020603050405020304" pitchFamily="18" charset="0"/>
            </a:rPr>
            <a:t>фаолияти</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билан</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боғли</a:t>
          </a:r>
          <a:r>
            <a:rPr lang="uz-Cyrl-UZ" sz="1400" b="1" kern="1200" dirty="0" smtClean="0">
              <a:latin typeface="Times New Roman" panose="02020603050405020304" pitchFamily="18" charset="0"/>
              <a:cs typeface="Times New Roman" panose="02020603050405020304" pitchFamily="18" charset="0"/>
            </a:rPr>
            <a:t>қ</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бўлган</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шахслар</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киради</a:t>
          </a:r>
          <a:r>
            <a:rPr lang="ru-RU" sz="1400" b="1" kern="1200" dirty="0" smtClean="0">
              <a:latin typeface="Times New Roman" panose="02020603050405020304" pitchFamily="18" charset="0"/>
              <a:cs typeface="Times New Roman" panose="02020603050405020304" pitchFamily="18" charset="0"/>
            </a:rPr>
            <a:t>. </a:t>
          </a:r>
          <a:endParaRPr lang="ru-RU" sz="1400" b="1" kern="1200" dirty="0">
            <a:latin typeface="Times New Roman" panose="02020603050405020304" pitchFamily="18" charset="0"/>
            <a:cs typeface="Times New Roman" panose="02020603050405020304" pitchFamily="18" charset="0"/>
          </a:endParaRPr>
        </a:p>
      </dsp:txBody>
      <dsp:txXfrm>
        <a:off x="294223" y="239826"/>
        <a:ext cx="3992055" cy="658170"/>
      </dsp:txXfrm>
    </dsp:sp>
    <dsp:sp modelId="{D0785468-1CB0-406D-A496-68629DF07C09}">
      <dsp:nvSpPr>
        <dsp:cNvPr id="0" name=""/>
        <dsp:cNvSpPr/>
      </dsp:nvSpPr>
      <dsp:spPr>
        <a:xfrm>
          <a:off x="4606051" y="449973"/>
          <a:ext cx="3167092" cy="65817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lvl="0" algn="ctr" defTabSz="622300" rtl="0">
            <a:lnSpc>
              <a:spcPct val="90000"/>
            </a:lnSpc>
            <a:spcBef>
              <a:spcPct val="0"/>
            </a:spcBef>
            <a:spcAft>
              <a:spcPct val="35000"/>
            </a:spcAft>
          </a:pPr>
          <a:r>
            <a:rPr lang="ru-RU" sz="1400" b="1" kern="1200" dirty="0" smtClean="0">
              <a:latin typeface="Times New Roman" panose="02020603050405020304" pitchFamily="18" charset="0"/>
              <a:cs typeface="Times New Roman" panose="02020603050405020304" pitchFamily="18" charset="0"/>
            </a:rPr>
            <a:t>Аутсайдер – </a:t>
          </a:r>
          <a:r>
            <a:rPr lang="ru-RU" sz="1400" b="1" kern="1200" dirty="0" err="1" smtClean="0">
              <a:latin typeface="Times New Roman" panose="02020603050405020304" pitchFamily="18" charset="0"/>
              <a:cs typeface="Times New Roman" panose="02020603050405020304" pitchFamily="18" charset="0"/>
            </a:rPr>
            <a:t>бу</a:t>
          </a:r>
          <a:r>
            <a:rPr lang="ru-RU" sz="1400" b="1" kern="1200" dirty="0" smtClean="0">
              <a:latin typeface="Times New Roman" panose="02020603050405020304" pitchFamily="18" charset="0"/>
              <a:cs typeface="Times New Roman" panose="02020603050405020304" pitchFamily="18" charset="0"/>
            </a:rPr>
            <a:t> компания </a:t>
          </a:r>
          <a:r>
            <a:rPr lang="ru-RU" sz="1400" b="1" kern="1200" dirty="0" err="1" smtClean="0">
              <a:latin typeface="Times New Roman" panose="02020603050405020304" pitchFamily="18" charset="0"/>
              <a:cs typeface="Times New Roman" panose="02020603050405020304" pitchFamily="18" charset="0"/>
            </a:rPr>
            <a:t>фаолияти</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ёки</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уни</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бошқариш</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жараёнлари</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билан</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боғлиқ</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бўлмаган</a:t>
          </a:r>
          <a:r>
            <a:rPr lang="ru-RU" sz="1400" b="1" kern="1200" dirty="0" smtClean="0">
              <a:latin typeface="Times New Roman" panose="02020603050405020304" pitchFamily="18" charset="0"/>
              <a:cs typeface="Times New Roman" panose="02020603050405020304" pitchFamily="18" charset="0"/>
            </a:rPr>
            <a:t> </a:t>
          </a:r>
          <a:r>
            <a:rPr lang="ru-RU" sz="1400" b="1" kern="1200" dirty="0" err="1" smtClean="0">
              <a:latin typeface="Times New Roman" panose="02020603050405020304" pitchFamily="18" charset="0"/>
              <a:cs typeface="Times New Roman" panose="02020603050405020304" pitchFamily="18" charset="0"/>
            </a:rPr>
            <a:t>шахслардир</a:t>
          </a:r>
          <a:r>
            <a:rPr lang="ru-RU" sz="1400" b="1" kern="1200" dirty="0" smtClean="0">
              <a:latin typeface="Times New Roman" panose="02020603050405020304" pitchFamily="18" charset="0"/>
              <a:cs typeface="Times New Roman" panose="02020603050405020304" pitchFamily="18" charset="0"/>
            </a:rPr>
            <a:t>.</a:t>
          </a:r>
          <a:endParaRPr lang="ru-RU" sz="1400" b="1" kern="1200" dirty="0">
            <a:latin typeface="Times New Roman" panose="02020603050405020304" pitchFamily="18" charset="0"/>
            <a:cs typeface="Times New Roman" panose="02020603050405020304" pitchFamily="18" charset="0"/>
          </a:endParaRPr>
        </a:p>
      </dsp:txBody>
      <dsp:txXfrm>
        <a:off x="4606051" y="449973"/>
        <a:ext cx="3167092" cy="65817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7E2474-31DD-448A-B4ED-8DA0DA5E064E}">
      <dsp:nvSpPr>
        <dsp:cNvPr id="0" name=""/>
        <dsp:cNvSpPr/>
      </dsp:nvSpPr>
      <dsp:spPr>
        <a:xfrm>
          <a:off x="10971" y="50450"/>
          <a:ext cx="2107271" cy="3632898"/>
        </a:xfrm>
        <a:prstGeom prst="roundRect">
          <a:avLst>
            <a:gd name="adj" fmla="val 10000"/>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ru-RU" sz="1600" b="1" kern="1200" dirty="0" err="1" smtClean="0">
              <a:latin typeface="Times New Roman" panose="02020603050405020304" pitchFamily="18" charset="0"/>
              <a:cs typeface="Times New Roman" panose="02020603050405020304" pitchFamily="18" charset="0"/>
            </a:rPr>
            <a:t>Акциядорларнинг</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вакили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сифатида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фаолият</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юритади</a:t>
          </a:r>
          <a:r>
            <a:rPr lang="ru-RU" sz="1600" b="1" kern="1200" dirty="0" smtClean="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72691" y="112170"/>
        <a:ext cx="1983831" cy="3509458"/>
      </dsp:txXfrm>
    </dsp:sp>
    <dsp:sp modelId="{4FF59889-1958-4F4B-B88B-6DC194ABA85E}">
      <dsp:nvSpPr>
        <dsp:cNvPr id="0" name=""/>
        <dsp:cNvSpPr/>
      </dsp:nvSpPr>
      <dsp:spPr>
        <a:xfrm>
          <a:off x="2328970" y="1605598"/>
          <a:ext cx="446741" cy="522603"/>
        </a:xfrm>
        <a:prstGeom prst="rightArrow">
          <a:avLst>
            <a:gd name="adj1" fmla="val 60000"/>
            <a:gd name="adj2" fmla="val 50000"/>
          </a:avLst>
        </a:prstGeom>
        <a:solidFill>
          <a:schemeClr val="bg2">
            <a:lumMod val="5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latin typeface="Arial Narrow" pitchFamily="34" charset="0"/>
          </a:endParaRPr>
        </a:p>
      </dsp:txBody>
      <dsp:txXfrm>
        <a:off x="2328970" y="1710119"/>
        <a:ext cx="312719" cy="313561"/>
      </dsp:txXfrm>
    </dsp:sp>
    <dsp:sp modelId="{18051016-5CB8-4750-B512-78C16B041487}">
      <dsp:nvSpPr>
        <dsp:cNvPr id="0" name=""/>
        <dsp:cNvSpPr/>
      </dsp:nvSpPr>
      <dsp:spPr>
        <a:xfrm>
          <a:off x="2961151" y="0"/>
          <a:ext cx="2107271" cy="3733799"/>
        </a:xfrm>
        <a:prstGeom prst="roundRect">
          <a:avLst>
            <a:gd name="adj" fmla="val 10000"/>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ru-RU" sz="1600" b="1" kern="1200" dirty="0" err="1" smtClean="0">
              <a:latin typeface="Times New Roman" panose="02020603050405020304" pitchFamily="18" charset="0"/>
              <a:cs typeface="Times New Roman" panose="02020603050405020304" pitchFamily="18" charset="0"/>
            </a:rPr>
            <a:t>Компаниянинг</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фаолияти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бўйича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жавобгар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хисобланади</a:t>
          </a:r>
          <a:r>
            <a:rPr lang="ru-RU" sz="1600" b="1" kern="1200" dirty="0" smtClean="0">
              <a:latin typeface="Times New Roman" panose="02020603050405020304" pitchFamily="18" charset="0"/>
              <a:cs typeface="Times New Roman" panose="02020603050405020304" pitchFamily="18" charset="0"/>
            </a:rPr>
            <a:t>;</a:t>
          </a:r>
          <a:endParaRPr lang="ru-RU" sz="1600" kern="1200" dirty="0">
            <a:latin typeface="Times New Roman" panose="02020603050405020304" pitchFamily="18" charset="0"/>
            <a:cs typeface="Times New Roman" panose="02020603050405020304" pitchFamily="18" charset="0"/>
          </a:endParaRPr>
        </a:p>
      </dsp:txBody>
      <dsp:txXfrm>
        <a:off x="3022871" y="61720"/>
        <a:ext cx="1983831" cy="3610359"/>
      </dsp:txXfrm>
    </dsp:sp>
    <dsp:sp modelId="{3610A90C-C21F-4A37-830B-EC367A011CBE}">
      <dsp:nvSpPr>
        <dsp:cNvPr id="0" name=""/>
        <dsp:cNvSpPr/>
      </dsp:nvSpPr>
      <dsp:spPr>
        <a:xfrm>
          <a:off x="5279150" y="1605598"/>
          <a:ext cx="446741" cy="522603"/>
        </a:xfrm>
        <a:prstGeom prst="rightArrow">
          <a:avLst>
            <a:gd name="adj1" fmla="val 60000"/>
            <a:gd name="adj2" fmla="val 50000"/>
          </a:avLst>
        </a:prstGeom>
        <a:solidFill>
          <a:schemeClr val="bg2">
            <a:lumMod val="5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ru-RU" sz="1600" kern="1200">
            <a:latin typeface="Arial Narrow" pitchFamily="34" charset="0"/>
          </a:endParaRPr>
        </a:p>
      </dsp:txBody>
      <dsp:txXfrm>
        <a:off x="5279150" y="1710119"/>
        <a:ext cx="312719" cy="313561"/>
      </dsp:txXfrm>
    </dsp:sp>
    <dsp:sp modelId="{04C512DE-2A7F-4F26-A2CC-7E8496EA650C}">
      <dsp:nvSpPr>
        <dsp:cNvPr id="0" name=""/>
        <dsp:cNvSpPr/>
      </dsp:nvSpPr>
      <dsp:spPr>
        <a:xfrm>
          <a:off x="5911332" y="-75690"/>
          <a:ext cx="2107271" cy="3885181"/>
        </a:xfrm>
        <a:prstGeom prst="roundRect">
          <a:avLst>
            <a:gd name="adj" fmla="val 10000"/>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ru-RU" sz="1600" b="1" kern="1200" dirty="0" smtClean="0">
              <a:latin typeface="Times New Roman" panose="02020603050405020304" pitchFamily="18" charset="0"/>
              <a:cs typeface="Times New Roman" panose="02020603050405020304" pitchFamily="18" charset="0"/>
            </a:rPr>
            <a:t>Улар </a:t>
          </a:r>
          <a:r>
            <a:rPr lang="ru-RU" sz="1600" b="1" kern="1200" dirty="0" err="1" smtClean="0">
              <a:latin typeface="Times New Roman" panose="02020603050405020304" pitchFamily="18" charset="0"/>
              <a:cs typeface="Times New Roman" panose="02020603050405020304" pitchFamily="18" charset="0"/>
            </a:rPr>
            <a:t>компаниянинг</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банкротлик</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ҳолатига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тушишга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сабабчи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ёки</a:t>
          </a:r>
          <a:r>
            <a:rPr lang="ru-RU" sz="1600" b="1" kern="1200" dirty="0" smtClean="0">
              <a:latin typeface="Times New Roman" panose="02020603050405020304" pitchFamily="18" charset="0"/>
              <a:cs typeface="Times New Roman" panose="02020603050405020304" pitchFamily="18" charset="0"/>
            </a:rPr>
            <a:t> компания </a:t>
          </a:r>
          <a:r>
            <a:rPr lang="ru-RU" sz="1600" b="1" kern="1200" dirty="0" err="1" smtClean="0">
              <a:latin typeface="Times New Roman" panose="02020603050405020304" pitchFamily="18" charset="0"/>
              <a:cs typeface="Times New Roman" panose="02020603050405020304" pitchFamily="18" charset="0"/>
            </a:rPr>
            <a:t>фаолиятидан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ўз</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мақсадида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ва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манфаатлари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йўлида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фойдаланиб</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компанияга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зарар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етказадиган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бўлса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администаратив</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иш</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очилиши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мумкин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бўлади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ва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бунга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жавобгардир</a:t>
          </a:r>
          <a:r>
            <a:rPr lang="ru-RU" sz="1600" b="1" kern="1200" dirty="0" smtClean="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dsp:txBody>
      <dsp:txXfrm>
        <a:off x="5973052" y="-13970"/>
        <a:ext cx="1983831" cy="37617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928D33-4B75-426C-9B59-A80EA9344932}">
      <dsp:nvSpPr>
        <dsp:cNvPr id="0" name=""/>
        <dsp:cNvSpPr/>
      </dsp:nvSpPr>
      <dsp:spPr>
        <a:xfrm>
          <a:off x="0" y="177123"/>
          <a:ext cx="4893376" cy="5550254"/>
        </a:xfrm>
        <a:prstGeom prst="rightArrowCallou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200FC4-5949-4F9B-B238-707FEA566512}">
      <dsp:nvSpPr>
        <dsp:cNvPr id="0" name=""/>
        <dsp:cNvSpPr/>
      </dsp:nvSpPr>
      <dsp:spPr>
        <a:xfrm>
          <a:off x="2249364" y="246831"/>
          <a:ext cx="6637460" cy="822761"/>
        </a:xfrm>
        <a:prstGeom prst="round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err="1" smtClean="0">
              <a:latin typeface="Times New Roman" panose="02020603050405020304" pitchFamily="18" charset="0"/>
              <a:cs typeface="Times New Roman" panose="02020603050405020304" pitchFamily="18" charset="0"/>
            </a:rPr>
            <a:t>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ҳақини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белгилаш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ва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уни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бошқариш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бўйича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қумита</a:t>
          </a:r>
          <a:r>
            <a:rPr lang="ru-RU" sz="1800" b="1" kern="1200" dirty="0" smtClean="0">
              <a:latin typeface="Times New Roman" panose="02020603050405020304" pitchFamily="18" charset="0"/>
              <a:cs typeface="Times New Roman" panose="02020603050405020304" pitchFamily="18" charset="0"/>
            </a:rPr>
            <a:t>;</a:t>
          </a:r>
          <a:endParaRPr lang="ru-RU" sz="1800" kern="1200" dirty="0">
            <a:latin typeface="Times New Roman" panose="02020603050405020304" pitchFamily="18" charset="0"/>
            <a:cs typeface="Times New Roman" panose="02020603050405020304" pitchFamily="18" charset="0"/>
          </a:endParaRPr>
        </a:p>
      </dsp:txBody>
      <dsp:txXfrm>
        <a:off x="2289528" y="286995"/>
        <a:ext cx="6557132" cy="742433"/>
      </dsp:txXfrm>
    </dsp:sp>
    <dsp:sp modelId="{E5F1D983-5562-4DCB-916F-0E60B9912825}">
      <dsp:nvSpPr>
        <dsp:cNvPr id="0" name=""/>
        <dsp:cNvSpPr/>
      </dsp:nvSpPr>
      <dsp:spPr>
        <a:xfrm>
          <a:off x="2844761" y="1352039"/>
          <a:ext cx="6042063" cy="822761"/>
        </a:xfrm>
        <a:prstGeom prst="round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smtClean="0">
              <a:latin typeface="Times New Roman" panose="02020603050405020304" pitchFamily="18" charset="0"/>
              <a:cs typeface="Times New Roman" panose="02020603050405020304" pitchFamily="18" charset="0"/>
            </a:rPr>
            <a:t>Аудит </a:t>
          </a:r>
          <a:r>
            <a:rPr lang="ru-RU" sz="1800" b="1" kern="1200" dirty="0" err="1" smtClean="0">
              <a:latin typeface="Times New Roman" panose="02020603050405020304" pitchFamily="18" charset="0"/>
              <a:cs typeface="Times New Roman" panose="02020603050405020304" pitchFamily="18" charset="0"/>
            </a:rPr>
            <a:t>қумитаси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ревизион</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қумита</a:t>
          </a:r>
          <a:r>
            <a:rPr lang="ru-RU" sz="1800" b="1" kern="1200" dirty="0" smtClean="0">
              <a:latin typeface="Times New Roman" panose="02020603050405020304" pitchFamily="18" charset="0"/>
              <a:cs typeface="Times New Roman" panose="02020603050405020304" pitchFamily="18" charset="0"/>
            </a:rPr>
            <a:t>);</a:t>
          </a:r>
          <a:br>
            <a:rPr lang="ru-RU" sz="1800" b="1" kern="1200" dirty="0" smtClean="0">
              <a:latin typeface="Times New Roman" panose="02020603050405020304" pitchFamily="18" charset="0"/>
              <a:cs typeface="Times New Roman" panose="02020603050405020304" pitchFamily="18" charset="0"/>
            </a:rPr>
          </a:b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Молиявий</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қумита</a:t>
          </a:r>
          <a:r>
            <a:rPr lang="ru-RU" sz="1800" b="1"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2884925" y="1392203"/>
        <a:ext cx="5961735" cy="742433"/>
      </dsp:txXfrm>
    </dsp:sp>
    <dsp:sp modelId="{9FA0E7D6-365E-44A7-B386-EA7AB1851D87}">
      <dsp:nvSpPr>
        <dsp:cNvPr id="0" name=""/>
        <dsp:cNvSpPr/>
      </dsp:nvSpPr>
      <dsp:spPr>
        <a:xfrm>
          <a:off x="3174276" y="2573479"/>
          <a:ext cx="5712544" cy="822761"/>
        </a:xfrm>
        <a:prstGeom prst="round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err="1" smtClean="0">
              <a:latin typeface="Times New Roman" panose="02020603050405020304" pitchFamily="18" charset="0"/>
              <a:cs typeface="Times New Roman" panose="02020603050405020304" pitchFamily="18" charset="0"/>
            </a:rPr>
            <a:t>Сайлов</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қумитаси</a:t>
          </a:r>
          <a:r>
            <a:rPr lang="ru-RU" sz="1800" b="1"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3214440" y="2613643"/>
        <a:ext cx="5632216" cy="742433"/>
      </dsp:txXfrm>
    </dsp:sp>
    <dsp:sp modelId="{60BA650E-867D-4E77-BBF5-FCD5879B6415}">
      <dsp:nvSpPr>
        <dsp:cNvPr id="0" name=""/>
        <dsp:cNvSpPr/>
      </dsp:nvSpPr>
      <dsp:spPr>
        <a:xfrm>
          <a:off x="2743435" y="3691629"/>
          <a:ext cx="6143389" cy="822761"/>
        </a:xfrm>
        <a:prstGeom prst="round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err="1" smtClean="0">
              <a:latin typeface="Times New Roman" panose="02020603050405020304" pitchFamily="18" charset="0"/>
              <a:cs typeface="Times New Roman" panose="02020603050405020304" pitchFamily="18" charset="0"/>
            </a:rPr>
            <a:t>Жорий</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ва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умумуий</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масалалар</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бўйича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қумита</a:t>
          </a:r>
          <a:r>
            <a:rPr lang="ru-RU" sz="1800" b="1" kern="1200" dirty="0" smtClean="0">
              <a:latin typeface="Times New Roman" panose="02020603050405020304" pitchFamily="18" charset="0"/>
              <a:cs typeface="Times New Roman" panose="02020603050405020304" pitchFamily="18" charset="0"/>
            </a:rPr>
            <a:t> </a:t>
          </a:r>
          <a:endParaRPr lang="ru-RU" sz="1800" b="1" kern="1200" dirty="0">
            <a:latin typeface="Times New Roman" panose="02020603050405020304" pitchFamily="18" charset="0"/>
            <a:cs typeface="Times New Roman" panose="02020603050405020304" pitchFamily="18" charset="0"/>
          </a:endParaRPr>
        </a:p>
      </dsp:txBody>
      <dsp:txXfrm>
        <a:off x="2783599" y="3731793"/>
        <a:ext cx="6063061" cy="742433"/>
      </dsp:txXfrm>
    </dsp:sp>
    <dsp:sp modelId="{81CA2B26-0A54-488A-A7C3-4AF098F2ACE2}">
      <dsp:nvSpPr>
        <dsp:cNvPr id="0" name=""/>
        <dsp:cNvSpPr/>
      </dsp:nvSpPr>
      <dsp:spPr>
        <a:xfrm>
          <a:off x="2188019" y="4810947"/>
          <a:ext cx="6698805" cy="822761"/>
        </a:xfrm>
        <a:prstGeom prst="round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err="1" smtClean="0">
              <a:latin typeface="Times New Roman" panose="02020603050405020304" pitchFamily="18" charset="0"/>
              <a:cs typeface="Times New Roman" panose="02020603050405020304" pitchFamily="18" charset="0"/>
            </a:rPr>
            <a:t>Йирик</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компанияларда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жамият</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билан</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алоқа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қиладиган</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қумита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ва</a:t>
          </a:r>
          <a:r>
            <a:rPr lang="ru-RU" sz="1800" b="1" kern="1200" dirty="0" smtClean="0">
              <a:latin typeface="Times New Roman" panose="02020603050405020304" pitchFamily="18" charset="0"/>
              <a:cs typeface="Times New Roman" panose="02020603050405020304" pitchFamily="18" charset="0"/>
            </a:rPr>
            <a:t> бош.</a:t>
          </a:r>
          <a:endParaRPr lang="ru-RU" sz="1800" b="1" kern="1200" dirty="0">
            <a:latin typeface="Times New Roman" panose="02020603050405020304" pitchFamily="18" charset="0"/>
            <a:cs typeface="Times New Roman" panose="02020603050405020304" pitchFamily="18" charset="0"/>
          </a:endParaRPr>
        </a:p>
      </dsp:txBody>
      <dsp:txXfrm>
        <a:off x="2228183" y="4851111"/>
        <a:ext cx="6618477" cy="7424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3AFA67-B58F-40DC-98BD-63FF0E5949B9}">
      <dsp:nvSpPr>
        <dsp:cNvPr id="0" name=""/>
        <dsp:cNvSpPr/>
      </dsp:nvSpPr>
      <dsp:spPr>
        <a:xfrm rot="5400000">
          <a:off x="-135199" y="224904"/>
          <a:ext cx="800836" cy="560585"/>
        </a:xfrm>
        <a:prstGeom prst="chevron">
          <a:avLst/>
        </a:prstGeom>
        <a:solidFill>
          <a:schemeClr val="accent2">
            <a:hueOff val="0"/>
            <a:satOff val="0"/>
            <a:lumOff val="0"/>
            <a:alphaOff val="0"/>
          </a:schemeClr>
        </a:solidFill>
        <a:ln>
          <a:noFill/>
        </a:ln>
        <a:effectLst>
          <a:outerShdw blurRad="57150" dist="38100" dir="5400000" algn="ctr" rotWithShape="0">
            <a:schemeClr val="accent2">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endParaRPr lang="ru-RU" sz="1600" kern="1200" dirty="0">
            <a:latin typeface="Arial Narrow" pitchFamily="34" charset="0"/>
          </a:endParaRPr>
        </a:p>
      </dsp:txBody>
      <dsp:txXfrm rot="-5400000">
        <a:off x="-15073" y="385072"/>
        <a:ext cx="560585" cy="240251"/>
      </dsp:txXfrm>
    </dsp:sp>
    <dsp:sp modelId="{81C520BF-9FE3-4773-A59B-6B0BFCD2B86B}">
      <dsp:nvSpPr>
        <dsp:cNvPr id="0" name=""/>
        <dsp:cNvSpPr/>
      </dsp:nvSpPr>
      <dsp:spPr>
        <a:xfrm rot="5400000">
          <a:off x="3002134" y="-2426489"/>
          <a:ext cx="669835" cy="5583082"/>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ru-RU" sz="1600" b="1" kern="1200" dirty="0" err="1" smtClean="0">
              <a:latin typeface="Times New Roman" pitchFamily="18" charset="0"/>
              <a:cs typeface="Times New Roman" pitchFamily="18" charset="0"/>
            </a:rPr>
            <a:t>Бошқарув</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ва</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кузатув</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кенгаши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аъзоларини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тасдиқлайди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ўтган</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молиявий</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йилга</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ижроия</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органи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ва</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кузатув</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кенгаши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қарорларини</a:t>
          </a:r>
          <a:r>
            <a:rPr lang="ru-RU" sz="1600" b="1" kern="1200" dirty="0" smtClean="0">
              <a:latin typeface="Times New Roman" pitchFamily="18" charset="0"/>
              <a:cs typeface="Times New Roman" pitchFamily="18" charset="0"/>
            </a:rPr>
            <a:t> ратификация </a:t>
          </a:r>
          <a:r>
            <a:rPr lang="ru-RU" sz="1600" b="1" kern="1200" dirty="0" err="1" smtClean="0">
              <a:latin typeface="Times New Roman" pitchFamily="18" charset="0"/>
              <a:cs typeface="Times New Roman" pitchFamily="18" charset="0"/>
            </a:rPr>
            <a:t>қилади</a:t>
          </a:r>
          <a:r>
            <a:rPr lang="ru-RU" sz="1400" b="1" kern="1200" dirty="0" smtClean="0">
              <a:latin typeface="Times New Roman" pitchFamily="18" charset="0"/>
              <a:cs typeface="Times New Roman" pitchFamily="18" charset="0"/>
            </a:rPr>
            <a:t>;</a:t>
          </a:r>
          <a:endParaRPr lang="ru-RU" sz="1400" b="1" kern="1200" dirty="0">
            <a:latin typeface="Times New Roman" pitchFamily="18" charset="0"/>
            <a:cs typeface="Times New Roman" pitchFamily="18" charset="0"/>
          </a:endParaRPr>
        </a:p>
      </dsp:txBody>
      <dsp:txXfrm rot="-5400000">
        <a:off x="545511" y="62833"/>
        <a:ext cx="5550383" cy="604437"/>
      </dsp:txXfrm>
    </dsp:sp>
    <dsp:sp modelId="{6FEB098D-C046-4779-8591-992A496037CD}">
      <dsp:nvSpPr>
        <dsp:cNvPr id="0" name=""/>
        <dsp:cNvSpPr/>
      </dsp:nvSpPr>
      <dsp:spPr>
        <a:xfrm rot="5400000">
          <a:off x="-135199" y="1085821"/>
          <a:ext cx="800836" cy="560585"/>
        </a:xfrm>
        <a:prstGeom prst="chevron">
          <a:avLst/>
        </a:prstGeom>
        <a:solidFill>
          <a:schemeClr val="accent3">
            <a:hueOff val="0"/>
            <a:satOff val="0"/>
            <a:lumOff val="0"/>
            <a:alphaOff val="0"/>
          </a:schemeClr>
        </a:soli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endParaRPr lang="ru-RU" sz="1600" kern="1200" dirty="0">
            <a:latin typeface="Arial Narrow" pitchFamily="34" charset="0"/>
          </a:endParaRPr>
        </a:p>
      </dsp:txBody>
      <dsp:txXfrm rot="-5400000">
        <a:off x="-15073" y="1245989"/>
        <a:ext cx="560585" cy="240251"/>
      </dsp:txXfrm>
    </dsp:sp>
    <dsp:sp modelId="{3A3B4838-AEB7-4DF8-AD83-CA8234D2E562}">
      <dsp:nvSpPr>
        <dsp:cNvPr id="0" name=""/>
        <dsp:cNvSpPr/>
      </dsp:nvSpPr>
      <dsp:spPr>
        <a:xfrm rot="5400000">
          <a:off x="2927072" y="-1565573"/>
          <a:ext cx="819960" cy="5583082"/>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ru-RU" sz="1600" b="1" kern="1200" dirty="0" err="1" smtClean="0">
              <a:solidFill>
                <a:schemeClr val="tx1"/>
              </a:solidFill>
              <a:latin typeface="Times New Roman" pitchFamily="18" charset="0"/>
              <a:cs typeface="Times New Roman" pitchFamily="18" charset="0"/>
            </a:rPr>
            <a:t>Ўтган</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йилнинг</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молиявий</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ҳисоботини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хар</a:t>
          </a:r>
          <a:r>
            <a:rPr lang="ru-RU" sz="1600" b="1" kern="1200" dirty="0" smtClean="0">
              <a:solidFill>
                <a:schemeClr val="tx1"/>
              </a:solidFill>
              <a:latin typeface="Times New Roman" pitchFamily="18" charset="0"/>
              <a:cs typeface="Times New Roman" pitchFamily="18" charset="0"/>
            </a:rPr>
            <a:t> ярим </a:t>
          </a:r>
          <a:r>
            <a:rPr lang="ru-RU" sz="1600" b="1" kern="1200" dirty="0" err="1" smtClean="0">
              <a:solidFill>
                <a:schemeClr val="tx1"/>
              </a:solidFill>
              <a:latin typeface="Times New Roman" pitchFamily="18" charset="0"/>
              <a:cs typeface="Times New Roman" pitchFamily="18" charset="0"/>
            </a:rPr>
            <a:t>йилликка</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бўлиб</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кўриб</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чиқади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ва</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тасдиқлайди</a:t>
          </a:r>
          <a:r>
            <a:rPr lang="ru-RU" sz="1600" b="1" kern="1200" dirty="0" smtClean="0">
              <a:solidFill>
                <a:schemeClr val="tx1"/>
              </a:solidFill>
              <a:latin typeface="Times New Roman" pitchFamily="18" charset="0"/>
              <a:cs typeface="Times New Roman" pitchFamily="18" charset="0"/>
            </a:rPr>
            <a:t>, капитал </a:t>
          </a:r>
          <a:r>
            <a:rPr lang="ru-RU" sz="1600" b="1" kern="1200" dirty="0" err="1" smtClean="0">
              <a:solidFill>
                <a:schemeClr val="tx1"/>
              </a:solidFill>
              <a:latin typeface="Times New Roman" pitchFamily="18" charset="0"/>
              <a:cs typeface="Times New Roman" pitchFamily="18" charset="0"/>
            </a:rPr>
            <a:t>струтурасини</a:t>
          </a:r>
          <a:r>
            <a:rPr lang="ru-RU" sz="1600" b="1" kern="1200" dirty="0" smtClean="0">
              <a:solidFill>
                <a:schemeClr val="tx1"/>
              </a:solidFill>
              <a:latin typeface="Times New Roman" pitchFamily="18" charset="0"/>
              <a:cs typeface="Times New Roman" pitchFamily="18" charset="0"/>
            </a:rPr>
            <a:t>, соф </a:t>
          </a:r>
          <a:r>
            <a:rPr lang="ru-RU" sz="1600" b="1" kern="1200" dirty="0" err="1" smtClean="0">
              <a:solidFill>
                <a:schemeClr val="tx1"/>
              </a:solidFill>
              <a:latin typeface="Times New Roman" pitchFamily="18" charset="0"/>
              <a:cs typeface="Times New Roman" pitchFamily="18" charset="0"/>
            </a:rPr>
            <a:t>фойдани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тақсимлайди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дивидентни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тақсимлайди</a:t>
          </a:r>
          <a:r>
            <a:rPr lang="ru-RU" sz="1600" b="1" kern="1200" dirty="0" smtClean="0">
              <a:solidFill>
                <a:schemeClr val="tx1"/>
              </a:solidFill>
              <a:latin typeface="Times New Roman" pitchFamily="18" charset="0"/>
              <a:cs typeface="Times New Roman" pitchFamily="18" charset="0"/>
            </a:rPr>
            <a:t>);</a:t>
          </a:r>
          <a:endParaRPr lang="ru-RU" sz="1600" b="1" kern="1200" dirty="0">
            <a:latin typeface="Times New Roman" pitchFamily="18" charset="0"/>
            <a:cs typeface="Times New Roman" pitchFamily="18" charset="0"/>
          </a:endParaRPr>
        </a:p>
      </dsp:txBody>
      <dsp:txXfrm rot="-5400000">
        <a:off x="545512" y="856014"/>
        <a:ext cx="5543055" cy="739906"/>
      </dsp:txXfrm>
    </dsp:sp>
    <dsp:sp modelId="{E7645291-9D7D-4399-BCFE-F2FF48A23915}">
      <dsp:nvSpPr>
        <dsp:cNvPr id="0" name=""/>
        <dsp:cNvSpPr/>
      </dsp:nvSpPr>
      <dsp:spPr>
        <a:xfrm rot="5400000">
          <a:off x="-135199" y="1797029"/>
          <a:ext cx="800836" cy="560585"/>
        </a:xfrm>
        <a:prstGeom prst="chevron">
          <a:avLst/>
        </a:prstGeom>
        <a:solidFill>
          <a:schemeClr val="accent4">
            <a:hueOff val="0"/>
            <a:satOff val="0"/>
            <a:lumOff val="0"/>
            <a:alphaOff val="0"/>
          </a:schemeClr>
        </a:solidFill>
        <a:ln>
          <a:noFill/>
        </a:ln>
        <a:effectLst>
          <a:outerShdw blurRad="57150" dist="38100" dir="5400000" algn="ctr" rotWithShape="0">
            <a:schemeClr val="accent4">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endParaRPr lang="ru-RU" sz="1600" kern="1200" dirty="0">
            <a:latin typeface="Arial Narrow" pitchFamily="34" charset="0"/>
          </a:endParaRPr>
        </a:p>
      </dsp:txBody>
      <dsp:txXfrm rot="-5400000">
        <a:off x="-15073" y="1957197"/>
        <a:ext cx="560585" cy="240251"/>
      </dsp:txXfrm>
    </dsp:sp>
    <dsp:sp modelId="{C490080F-779E-4CE2-B0DB-E913A27321E1}">
      <dsp:nvSpPr>
        <dsp:cNvPr id="0" name=""/>
        <dsp:cNvSpPr/>
      </dsp:nvSpPr>
      <dsp:spPr>
        <a:xfrm rot="5400000">
          <a:off x="3111113" y="-854364"/>
          <a:ext cx="451878" cy="5583082"/>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ru-RU" sz="1600" b="1" kern="1200" dirty="0" err="1" smtClean="0">
              <a:solidFill>
                <a:schemeClr val="tx1"/>
              </a:solidFill>
              <a:latin typeface="Times New Roman" pitchFamily="18" charset="0"/>
              <a:cs typeface="Times New Roman" pitchFamily="18" charset="0"/>
            </a:rPr>
            <a:t>Бошқарув</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ва</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кузатув</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кенгаши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аъзоларининг</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меҳнатини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рағбатлантириш</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хажмини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белгилайди</a:t>
          </a:r>
          <a:r>
            <a:rPr lang="ru-RU" sz="1600" b="1" kern="1200" dirty="0" smtClean="0">
              <a:solidFill>
                <a:schemeClr val="tx1"/>
              </a:solidFill>
              <a:latin typeface="Times New Roman" pitchFamily="18" charset="0"/>
              <a:cs typeface="Times New Roman" pitchFamily="18" charset="0"/>
            </a:rPr>
            <a:t>;</a:t>
          </a:r>
          <a:endParaRPr lang="ru-RU" sz="1600" b="1" kern="1200" dirty="0">
            <a:latin typeface="Arial Narrow" pitchFamily="34" charset="0"/>
            <a:cs typeface="Times New Roman" pitchFamily="18" charset="0"/>
          </a:endParaRPr>
        </a:p>
      </dsp:txBody>
      <dsp:txXfrm rot="-5400000">
        <a:off x="545512" y="1733296"/>
        <a:ext cx="5561023" cy="407760"/>
      </dsp:txXfrm>
    </dsp:sp>
    <dsp:sp modelId="{434D4E73-B20B-4F66-BAC1-E25E9C4D0B23}">
      <dsp:nvSpPr>
        <dsp:cNvPr id="0" name=""/>
        <dsp:cNvSpPr/>
      </dsp:nvSpPr>
      <dsp:spPr>
        <a:xfrm rot="5400000">
          <a:off x="-135199" y="2538302"/>
          <a:ext cx="800836" cy="560585"/>
        </a:xfrm>
        <a:prstGeom prst="chevron">
          <a:avLst/>
        </a:prstGeom>
        <a:solidFill>
          <a:schemeClr val="accent5">
            <a:hueOff val="0"/>
            <a:satOff val="0"/>
            <a:lumOff val="0"/>
            <a:alphaOff val="0"/>
          </a:schemeClr>
        </a:solidFill>
        <a:ln>
          <a:noFill/>
        </a:ln>
        <a:effectLst>
          <a:outerShdw blurRad="57150" dist="38100" dir="5400000" algn="ctr" rotWithShape="0">
            <a:schemeClr val="accent5">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endParaRPr lang="ru-RU" sz="1600" kern="1200" dirty="0">
            <a:latin typeface="Arial Narrow" pitchFamily="34" charset="0"/>
          </a:endParaRPr>
        </a:p>
      </dsp:txBody>
      <dsp:txXfrm rot="-5400000">
        <a:off x="-15073" y="2698470"/>
        <a:ext cx="560585" cy="240251"/>
      </dsp:txXfrm>
    </dsp:sp>
    <dsp:sp modelId="{3E8DACCB-D4E9-4496-B8D8-83B82C4FF8C0}">
      <dsp:nvSpPr>
        <dsp:cNvPr id="0" name=""/>
        <dsp:cNvSpPr/>
      </dsp:nvSpPr>
      <dsp:spPr>
        <a:xfrm rot="5400000">
          <a:off x="3046716" y="-113092"/>
          <a:ext cx="580671" cy="5583082"/>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ru-RU" sz="1600" b="1" kern="1200" dirty="0" err="1" smtClean="0">
              <a:latin typeface="Times New Roman" pitchFamily="18" charset="0"/>
              <a:cs typeface="Times New Roman" pitchFamily="18" charset="0"/>
            </a:rPr>
            <a:t>Аудиторни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тасдиқлайди</a:t>
          </a:r>
          <a:r>
            <a:rPr lang="ru-RU" sz="1600" b="1" kern="1200" dirty="0" smtClean="0">
              <a:latin typeface="Times New Roman" pitchFamily="18" charset="0"/>
              <a:cs typeface="Times New Roman" pitchFamily="18" charset="0"/>
            </a:rPr>
            <a:t>, 5 </a:t>
          </a:r>
          <a:r>
            <a:rPr lang="ru-RU" sz="1600" b="1" kern="1200" dirty="0" err="1" smtClean="0">
              <a:latin typeface="Times New Roman" pitchFamily="18" charset="0"/>
              <a:cs typeface="Times New Roman" pitchFamily="18" charset="0"/>
            </a:rPr>
            <a:t>фоиз</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акцияга</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эга</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мулкдорлар</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тўғрисдаги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маълумотни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ўрганади</a:t>
          </a:r>
          <a:r>
            <a:rPr lang="ru-RU" sz="1600" b="1" kern="1200" dirty="0" smtClean="0">
              <a:latin typeface="Times New Roman" pitchFamily="18" charset="0"/>
              <a:cs typeface="Times New Roman" pitchFamily="18" charset="0"/>
            </a:rPr>
            <a:t>;</a:t>
          </a:r>
          <a:r>
            <a:rPr lang="ru-RU" sz="1600" b="1" kern="1200" dirty="0" smtClean="0">
              <a:solidFill>
                <a:schemeClr val="tx1"/>
              </a:solidFill>
              <a:latin typeface="Times New Roman" pitchFamily="18" charset="0"/>
              <a:cs typeface="Times New Roman" pitchFamily="18" charset="0"/>
            </a:rPr>
            <a:t> </a:t>
          </a:r>
          <a:endParaRPr lang="ru-RU" sz="1600" b="1" kern="1200" dirty="0">
            <a:latin typeface="Times New Roman" pitchFamily="18" charset="0"/>
            <a:cs typeface="Times New Roman" pitchFamily="18" charset="0"/>
          </a:endParaRPr>
        </a:p>
      </dsp:txBody>
      <dsp:txXfrm rot="-5400000">
        <a:off x="545511" y="2416459"/>
        <a:ext cx="5554736" cy="523979"/>
      </dsp:txXfrm>
    </dsp:sp>
    <dsp:sp modelId="{8E338E61-337A-48A9-9D3F-FE625A9E9C89}">
      <dsp:nvSpPr>
        <dsp:cNvPr id="0" name=""/>
        <dsp:cNvSpPr/>
      </dsp:nvSpPr>
      <dsp:spPr>
        <a:xfrm rot="5400000">
          <a:off x="-135199" y="3279949"/>
          <a:ext cx="800836" cy="560585"/>
        </a:xfrm>
        <a:prstGeom prst="chevron">
          <a:avLst/>
        </a:prstGeom>
        <a:solidFill>
          <a:schemeClr val="accent6">
            <a:hueOff val="0"/>
            <a:satOff val="0"/>
            <a:lumOff val="0"/>
            <a:alphaOff val="0"/>
          </a:schemeClr>
        </a:solidFill>
        <a:ln>
          <a:noFill/>
        </a:ln>
        <a:effectLst>
          <a:outerShdw blurRad="57150" dist="38100" dir="5400000" algn="ctr" rotWithShape="0">
            <a:schemeClr val="accent6">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endParaRPr lang="ru-RU" sz="1600" kern="1200" dirty="0">
            <a:latin typeface="Arial Narrow" pitchFamily="34" charset="0"/>
          </a:endParaRPr>
        </a:p>
      </dsp:txBody>
      <dsp:txXfrm rot="-5400000">
        <a:off x="-15073" y="3440117"/>
        <a:ext cx="560585" cy="240251"/>
      </dsp:txXfrm>
    </dsp:sp>
    <dsp:sp modelId="{ABD72C7C-7175-4D4E-9417-50DA9F256533}">
      <dsp:nvSpPr>
        <dsp:cNvPr id="0" name=""/>
        <dsp:cNvSpPr/>
      </dsp:nvSpPr>
      <dsp:spPr>
        <a:xfrm rot="5400000">
          <a:off x="3046341" y="628554"/>
          <a:ext cx="581421" cy="5583082"/>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ru-RU" sz="1600" b="1" kern="1200" dirty="0" smtClean="0">
              <a:latin typeface="Times New Roman" pitchFamily="18" charset="0"/>
              <a:cs typeface="Times New Roman" pitchFamily="18" charset="0"/>
            </a:rPr>
            <a:t>Компания </a:t>
          </a:r>
          <a:r>
            <a:rPr lang="ru-RU" sz="1600" b="1" kern="1200" dirty="0" err="1" smtClean="0">
              <a:latin typeface="Times New Roman" pitchFamily="18" charset="0"/>
              <a:cs typeface="Times New Roman" pitchFamily="18" charset="0"/>
            </a:rPr>
            <a:t>капиталининг</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ўзгариши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бирлашиши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ёки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ёпилиш</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масалаларини</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кўриб</a:t>
          </a:r>
          <a:r>
            <a:rPr lang="ru-RU" sz="1600" b="1" kern="1200" dirty="0" smtClean="0">
              <a:latin typeface="Times New Roman" pitchFamily="18" charset="0"/>
              <a:cs typeface="Times New Roman" pitchFamily="18" charset="0"/>
            </a:rPr>
            <a:t> </a:t>
          </a:r>
          <a:r>
            <a:rPr lang="ru-RU" sz="1600" b="1" kern="1200" dirty="0" err="1" smtClean="0">
              <a:latin typeface="Times New Roman" pitchFamily="18" charset="0"/>
              <a:cs typeface="Times New Roman" pitchFamily="18" charset="0"/>
            </a:rPr>
            <a:t>чиқади</a:t>
          </a:r>
          <a:r>
            <a:rPr lang="ru-RU" sz="1600" b="1" kern="1200" dirty="0" smtClean="0">
              <a:solidFill>
                <a:schemeClr val="tx1"/>
              </a:solidFill>
              <a:latin typeface="Times New Roman" pitchFamily="18" charset="0"/>
              <a:cs typeface="Times New Roman" pitchFamily="18" charset="0"/>
            </a:rPr>
            <a:t>; </a:t>
          </a:r>
          <a:endParaRPr lang="ru-RU" sz="1600" b="1" kern="1200" dirty="0">
            <a:latin typeface="Times New Roman" pitchFamily="18" charset="0"/>
            <a:cs typeface="Times New Roman" pitchFamily="18" charset="0"/>
          </a:endParaRPr>
        </a:p>
      </dsp:txBody>
      <dsp:txXfrm rot="-5400000">
        <a:off x="545511" y="3157768"/>
        <a:ext cx="5554699" cy="524655"/>
      </dsp:txXfrm>
    </dsp:sp>
    <dsp:sp modelId="{D23BD144-D006-4831-8378-4D41CBFECD15}">
      <dsp:nvSpPr>
        <dsp:cNvPr id="0" name=""/>
        <dsp:cNvSpPr/>
      </dsp:nvSpPr>
      <dsp:spPr>
        <a:xfrm rot="5400000">
          <a:off x="-135199" y="4075501"/>
          <a:ext cx="800836" cy="560585"/>
        </a:xfrm>
        <a:prstGeom prst="chevron">
          <a:avLst/>
        </a:prstGeom>
        <a:solidFill>
          <a:schemeClr val="accent2">
            <a:hueOff val="0"/>
            <a:satOff val="0"/>
            <a:lumOff val="0"/>
            <a:alphaOff val="0"/>
          </a:schemeClr>
        </a:solidFill>
        <a:ln>
          <a:noFill/>
        </a:ln>
        <a:effectLst>
          <a:outerShdw blurRad="57150" dist="38100" dir="5400000" algn="ctr" rotWithShape="0">
            <a:schemeClr val="accent2">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endParaRPr lang="ru-RU" sz="1600" kern="1200" dirty="0">
            <a:latin typeface="Arial Narrow" pitchFamily="34" charset="0"/>
          </a:endParaRPr>
        </a:p>
      </dsp:txBody>
      <dsp:txXfrm rot="-5400000">
        <a:off x="-15073" y="4235669"/>
        <a:ext cx="560585" cy="240251"/>
      </dsp:txXfrm>
    </dsp:sp>
    <dsp:sp modelId="{B116D3C9-897F-4621-8927-43C158877F8A}">
      <dsp:nvSpPr>
        <dsp:cNvPr id="0" name=""/>
        <dsp:cNvSpPr/>
      </dsp:nvSpPr>
      <dsp:spPr>
        <a:xfrm rot="5400000">
          <a:off x="2992436" y="1393958"/>
          <a:ext cx="689231" cy="5643379"/>
        </a:xfrm>
        <a:prstGeom prst="round2Same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ru-RU" sz="1600" b="1" kern="1200" dirty="0" err="1" smtClean="0">
              <a:solidFill>
                <a:schemeClr val="tx1"/>
              </a:solidFill>
              <a:latin typeface="Times New Roman" pitchFamily="18" charset="0"/>
              <a:cs typeface="Times New Roman" pitchFamily="18" charset="0"/>
            </a:rPr>
            <a:t>Уставга</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ўзгартиришлар</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киритиш</a:t>
          </a:r>
          <a:r>
            <a:rPr lang="ru-RU" sz="1600" b="1" kern="1200" dirty="0" smtClean="0">
              <a:solidFill>
                <a:schemeClr val="tx1"/>
              </a:solidFill>
              <a:latin typeface="Times New Roman" pitchFamily="18" charset="0"/>
              <a:cs typeface="Times New Roman" pitchFamily="18" charset="0"/>
            </a:rPr>
            <a:t>, компания </a:t>
          </a:r>
          <a:r>
            <a:rPr lang="ru-RU" sz="1600" b="1" kern="1200" dirty="0" err="1" smtClean="0">
              <a:solidFill>
                <a:schemeClr val="tx1"/>
              </a:solidFill>
              <a:latin typeface="Times New Roman" pitchFamily="18" charset="0"/>
              <a:cs typeface="Times New Roman" pitchFamily="18" charset="0"/>
            </a:rPr>
            <a:t>номини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ўзгартириш</a:t>
          </a:r>
          <a:r>
            <a:rPr lang="ru-RU" sz="1600" b="1" kern="1200" dirty="0" smtClean="0">
              <a:solidFill>
                <a:schemeClr val="tx1"/>
              </a:solidFill>
              <a:latin typeface="Times New Roman" pitchFamily="18" charset="0"/>
              <a:cs typeface="Times New Roman" pitchFamily="18" charset="0"/>
            </a:rPr>
            <a:t>, аудит </a:t>
          </a:r>
          <a:r>
            <a:rPr lang="ru-RU" sz="1600" b="1" kern="1200" dirty="0" err="1" smtClean="0">
              <a:solidFill>
                <a:schemeClr val="tx1"/>
              </a:solidFill>
              <a:latin typeface="Times New Roman" pitchFamily="18" charset="0"/>
              <a:cs typeface="Times New Roman" pitchFamily="18" charset="0"/>
            </a:rPr>
            <a:t>корхонасини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жалб</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қилиш</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ва</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бошқа</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масалаларни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кўриб</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чиқади</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ва</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тасдиқлайди</a:t>
          </a:r>
          <a:r>
            <a:rPr lang="ru-RU" sz="1600" b="1" kern="1200" dirty="0" smtClean="0">
              <a:solidFill>
                <a:schemeClr val="tx1"/>
              </a:solidFill>
              <a:latin typeface="Times New Roman" pitchFamily="18" charset="0"/>
              <a:cs typeface="Times New Roman" pitchFamily="18" charset="0"/>
            </a:rPr>
            <a:t>.</a:t>
          </a:r>
          <a:endParaRPr lang="ru-RU" sz="1600" b="1" kern="1200" dirty="0">
            <a:latin typeface="Arial Narrow" pitchFamily="34" charset="0"/>
            <a:cs typeface="Times New Roman" pitchFamily="18" charset="0"/>
          </a:endParaRPr>
        </a:p>
      </dsp:txBody>
      <dsp:txXfrm rot="-5400000">
        <a:off x="515363" y="3904677"/>
        <a:ext cx="5609734" cy="6219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F2135D-EF7B-4679-BDDE-51AD053CE0F4}">
      <dsp:nvSpPr>
        <dsp:cNvPr id="0" name=""/>
        <dsp:cNvSpPr/>
      </dsp:nvSpPr>
      <dsp:spPr>
        <a:xfrm>
          <a:off x="-11657" y="0"/>
          <a:ext cx="1700633" cy="2228865"/>
        </a:xfrm>
        <a:prstGeom prst="upArrow">
          <a:avLst/>
        </a:prstGeom>
        <a:gradFill rotWithShape="0">
          <a:gsLst>
            <a:gs pos="0">
              <a:schemeClr val="accent2">
                <a:hueOff val="0"/>
                <a:satOff val="0"/>
                <a:lumOff val="0"/>
                <a:alphaOff val="0"/>
                <a:tint val="70000"/>
                <a:satMod val="130000"/>
              </a:schemeClr>
            </a:gs>
            <a:gs pos="43000">
              <a:schemeClr val="accent2">
                <a:hueOff val="0"/>
                <a:satOff val="0"/>
                <a:lumOff val="0"/>
                <a:alphaOff val="0"/>
                <a:tint val="44000"/>
                <a:satMod val="165000"/>
              </a:schemeClr>
            </a:gs>
            <a:gs pos="93000">
              <a:schemeClr val="accent2">
                <a:hueOff val="0"/>
                <a:satOff val="0"/>
                <a:lumOff val="0"/>
                <a:alphaOff val="0"/>
                <a:tint val="15000"/>
                <a:satMod val="165000"/>
              </a:schemeClr>
            </a:gs>
            <a:gs pos="100000">
              <a:schemeClr val="accent2">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2">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0CC12CCD-6006-4EB8-9227-D09FECBDFEAA}">
      <dsp:nvSpPr>
        <dsp:cNvPr id="0" name=""/>
        <dsp:cNvSpPr/>
      </dsp:nvSpPr>
      <dsp:spPr>
        <a:xfrm>
          <a:off x="2457326" y="0"/>
          <a:ext cx="4927587" cy="2228865"/>
        </a:xfrm>
        <a:prstGeom prst="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28016" tIns="0" rIns="128016" bIns="128016" numCol="1" spcCol="1270" anchor="ctr" anchorCtr="0">
          <a:noAutofit/>
        </a:bodyPr>
        <a:lstStyle/>
        <a:p>
          <a:pPr lvl="0" algn="just" defTabSz="800100">
            <a:lnSpc>
              <a:spcPct val="90000"/>
            </a:lnSpc>
            <a:spcBef>
              <a:spcPct val="0"/>
            </a:spcBef>
            <a:spcAft>
              <a:spcPct val="35000"/>
            </a:spcAft>
          </a:pPr>
          <a:r>
            <a:rPr lang="ru-RU" sz="1800" b="1" kern="1200" dirty="0" smtClean="0">
              <a:latin typeface="Times New Roman" panose="02020603050405020304" pitchFamily="18" charset="0"/>
              <a:cs typeface="Times New Roman" panose="02020603050405020304" pitchFamily="18" charset="0"/>
            </a:rPr>
            <a:t>      Германия </a:t>
          </a:r>
          <a:r>
            <a:rPr lang="ru-RU" sz="1800" b="1" kern="1200" dirty="0" err="1" smtClean="0">
              <a:latin typeface="Times New Roman" panose="02020603050405020304" pitchFamily="18" charset="0"/>
              <a:cs typeface="Times New Roman" panose="02020603050405020304" pitchFamily="18" charset="0"/>
            </a:rPr>
            <a:t>моделини</a:t>
          </a:r>
          <a:r>
            <a:rPr lang="ru-RU" sz="1800" b="1" kern="1200" dirty="0" smtClean="0">
              <a:latin typeface="Times New Roman" panose="02020603050405020304" pitchFamily="18" charset="0"/>
              <a:cs typeface="Times New Roman" panose="02020603050405020304" pitchFamily="18" charset="0"/>
            </a:rPr>
            <a:t> </a:t>
          </a:r>
          <a:r>
            <a:rPr lang="ru-RU" sz="1800" b="1" i="1" kern="1200" dirty="0" err="1" smtClean="0">
              <a:latin typeface="Times New Roman" panose="02020603050405020304" pitchFamily="18" charset="0"/>
              <a:cs typeface="Times New Roman" panose="02020603050405020304" pitchFamily="18" charset="0"/>
            </a:rPr>
            <a:t>инсайдерлик</a:t>
          </a:r>
          <a:r>
            <a:rPr lang="ru-RU" sz="1800" b="1" i="1" kern="1200" dirty="0" smtClean="0">
              <a:latin typeface="Times New Roman" panose="02020603050405020304" pitchFamily="18" charset="0"/>
              <a:cs typeface="Times New Roman" panose="02020603050405020304" pitchFamily="18" charset="0"/>
            </a:rPr>
            <a:t> </a:t>
          </a:r>
          <a:r>
            <a:rPr lang="ru-RU" sz="1800" b="1" kern="1200" dirty="0" smtClean="0">
              <a:latin typeface="Times New Roman" panose="02020603050405020304" pitchFamily="18" charset="0"/>
              <a:cs typeface="Times New Roman" panose="02020603050405020304" pitchFamily="18" charset="0"/>
            </a:rPr>
            <a:t>модели </a:t>
          </a:r>
          <a:r>
            <a:rPr lang="ru-RU" sz="1800" b="1" kern="1200" dirty="0" err="1" smtClean="0">
              <a:latin typeface="Times New Roman" panose="02020603050405020304" pitchFamily="18" charset="0"/>
              <a:cs typeface="Times New Roman" panose="02020603050405020304" pitchFamily="18" charset="0"/>
            </a:rPr>
            <a:t>ҳам</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деб</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аталади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Инсайдерлик</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моделида</a:t>
          </a:r>
          <a:r>
            <a:rPr lang="ru-RU" sz="1800" b="1" kern="1200" dirty="0" smtClean="0">
              <a:latin typeface="Times New Roman" panose="02020603050405020304" pitchFamily="18" charset="0"/>
              <a:cs typeface="Times New Roman" panose="02020603050405020304" pitchFamily="18" charset="0"/>
            </a:rPr>
            <a:t> - </a:t>
          </a:r>
          <a:r>
            <a:rPr lang="ru-RU" sz="1800" b="1" kern="1200" dirty="0" err="1" smtClean="0">
              <a:latin typeface="Times New Roman" panose="02020603050405020304" pitchFamily="18" charset="0"/>
              <a:cs typeface="Times New Roman" panose="02020603050405020304" pitchFamily="18" charset="0"/>
            </a:rPr>
            <a:t>акциядорлик</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жамиятини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бошқариш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ички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корпоратив</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назорат</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ёки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ўзини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ўзи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назорат</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қилишга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аососланглиги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билан</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ифода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қилинади</a:t>
          </a:r>
          <a:r>
            <a:rPr lang="ru-RU" sz="1800" b="1" kern="1200" dirty="0" smtClean="0">
              <a:latin typeface="Times New Roman" panose="02020603050405020304" pitchFamily="18" charset="0"/>
              <a:cs typeface="Times New Roman" panose="02020603050405020304" pitchFamily="18" charset="0"/>
            </a:rPr>
            <a:t>.</a:t>
          </a:r>
          <a:endParaRPr lang="ru-RU" sz="1800" kern="1200" dirty="0">
            <a:latin typeface="Times New Roman" panose="02020603050405020304" pitchFamily="18" charset="0"/>
            <a:cs typeface="Times New Roman" panose="02020603050405020304" pitchFamily="18" charset="0"/>
          </a:endParaRPr>
        </a:p>
      </dsp:txBody>
      <dsp:txXfrm>
        <a:off x="2457326" y="0"/>
        <a:ext cx="4927587" cy="2228865"/>
      </dsp:txXfrm>
    </dsp:sp>
    <dsp:sp modelId="{7620B2FB-0F8B-4B31-81A9-4714DEBDCC62}">
      <dsp:nvSpPr>
        <dsp:cNvPr id="0" name=""/>
        <dsp:cNvSpPr/>
      </dsp:nvSpPr>
      <dsp:spPr>
        <a:xfrm>
          <a:off x="751548" y="2414604"/>
          <a:ext cx="1645272" cy="2228865"/>
        </a:xfrm>
        <a:prstGeom prst="downArrow">
          <a:avLst/>
        </a:prstGeom>
        <a:gradFill rotWithShape="0">
          <a:gsLst>
            <a:gs pos="0">
              <a:schemeClr val="accent3">
                <a:hueOff val="0"/>
                <a:satOff val="0"/>
                <a:lumOff val="0"/>
                <a:alphaOff val="0"/>
                <a:tint val="70000"/>
                <a:satMod val="130000"/>
              </a:schemeClr>
            </a:gs>
            <a:gs pos="43000">
              <a:schemeClr val="accent3">
                <a:hueOff val="0"/>
                <a:satOff val="0"/>
                <a:lumOff val="0"/>
                <a:alphaOff val="0"/>
                <a:tint val="44000"/>
                <a:satMod val="165000"/>
              </a:schemeClr>
            </a:gs>
            <a:gs pos="93000">
              <a:schemeClr val="accent3">
                <a:hueOff val="0"/>
                <a:satOff val="0"/>
                <a:lumOff val="0"/>
                <a:alphaOff val="0"/>
                <a:tint val="15000"/>
                <a:satMod val="165000"/>
              </a:schemeClr>
            </a:gs>
            <a:gs pos="100000">
              <a:schemeClr val="accent3">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3">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EA6DE68B-203F-43CD-9D7C-7CFB6BD83113}">
      <dsp:nvSpPr>
        <dsp:cNvPr id="0" name=""/>
        <dsp:cNvSpPr/>
      </dsp:nvSpPr>
      <dsp:spPr>
        <a:xfrm>
          <a:off x="2466565" y="2361445"/>
          <a:ext cx="4974643" cy="2228865"/>
        </a:xfrm>
        <a:prstGeom prst="rect">
          <a:avLst/>
        </a:prstGeom>
        <a:solidFill>
          <a:schemeClr val="lt1"/>
        </a:solidFill>
        <a:ln w="25400" cap="flat" cmpd="sng" algn="ctr">
          <a:solidFill>
            <a:schemeClr val="accent3"/>
          </a:solid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128016" tIns="0" rIns="128016" bIns="128016" numCol="1" spcCol="1270" anchor="ctr" anchorCtr="0">
          <a:noAutofit/>
        </a:bodyPr>
        <a:lstStyle/>
        <a:p>
          <a:pPr lvl="0" algn="just" defTabSz="800100">
            <a:lnSpc>
              <a:spcPct val="90000"/>
            </a:lnSpc>
            <a:spcBef>
              <a:spcPct val="0"/>
            </a:spcBef>
            <a:spcAft>
              <a:spcPct val="35000"/>
            </a:spcAft>
          </a:pPr>
          <a:r>
            <a:rPr lang="ru-RU" sz="1800" b="1" kern="1200" dirty="0" smtClean="0">
              <a:latin typeface="Times New Roman" panose="02020603050405020304" pitchFamily="18" charset="0"/>
              <a:cs typeface="Times New Roman" panose="02020603050405020304" pitchFamily="18" charset="0"/>
            </a:rPr>
            <a:t>     Германия модели фонд </a:t>
          </a:r>
          <a:r>
            <a:rPr lang="ru-RU" sz="1800" b="1" kern="1200" dirty="0" err="1" smtClean="0">
              <a:latin typeface="Times New Roman" panose="02020603050405020304" pitchFamily="18" charset="0"/>
              <a:cs typeface="Times New Roman" panose="02020603050405020304" pitchFamily="18" charset="0"/>
            </a:rPr>
            <a:t>бозорининг</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таъсири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ва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бошқарувда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акциядорлик</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жамиятнинг</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бозор</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қийматини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бошқариш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кучсизлиги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яъни</a:t>
          </a:r>
          <a:r>
            <a:rPr lang="ru-RU" sz="1800" b="1" kern="1200" dirty="0" smtClean="0">
              <a:latin typeface="Times New Roman" panose="02020603050405020304" pitchFamily="18" charset="0"/>
              <a:cs typeface="Times New Roman" panose="02020603050405020304" pitchFamily="18" charset="0"/>
            </a:rPr>
            <a:t> компания </a:t>
          </a:r>
          <a:r>
            <a:rPr lang="ru-RU" sz="1800" b="1" kern="1200" dirty="0" err="1" smtClean="0">
              <a:latin typeface="Times New Roman" panose="02020603050405020304" pitchFamily="18" charset="0"/>
              <a:cs typeface="Times New Roman" panose="02020603050405020304" pitchFamily="18" charset="0"/>
            </a:rPr>
            <a:t>ўзининг</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рақабатбардошлигини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ва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фаолиятини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ўзи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назорат</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қилиши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билан</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харктерланади</a:t>
          </a:r>
          <a:r>
            <a:rPr lang="ru-RU" sz="1800" b="1"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2466565" y="2361445"/>
        <a:ext cx="4974643" cy="222886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338A18-7D34-4B9C-A072-879E2451DC5B}">
      <dsp:nvSpPr>
        <dsp:cNvPr id="0" name=""/>
        <dsp:cNvSpPr/>
      </dsp:nvSpPr>
      <dsp:spPr>
        <a:xfrm>
          <a:off x="0" y="0"/>
          <a:ext cx="7900220" cy="4937638"/>
        </a:xfrm>
        <a:prstGeom prst="swooshArrow">
          <a:avLst>
            <a:gd name="adj1" fmla="val 25000"/>
            <a:gd name="adj2" fmla="val 25000"/>
          </a:avLst>
        </a:prstGeom>
        <a:solidFill>
          <a:srgbClr val="99CCFF"/>
        </a:solidFill>
        <a:ln>
          <a:noFill/>
        </a:ln>
        <a:effectLst>
          <a:outerShdw blurRad="57150" dist="38100" dir="5400000" algn="ctr" rotWithShape="0">
            <a:schemeClr val="dk1">
              <a:tint val="40000"/>
              <a:hueOff val="0"/>
              <a:satOff val="0"/>
              <a:lumOff val="0"/>
              <a:alphaOff val="0"/>
              <a:shade val="9000"/>
              <a:satMod val="105000"/>
              <a:alpha val="48000"/>
            </a:schemeClr>
          </a:outerShdw>
        </a:effectLst>
      </dsp:spPr>
      <dsp:style>
        <a:lnRef idx="0">
          <a:scrgbClr r="0" g="0" b="0"/>
        </a:lnRef>
        <a:fillRef idx="1">
          <a:scrgbClr r="0" g="0" b="0"/>
        </a:fillRef>
        <a:effectRef idx="2">
          <a:scrgbClr r="0" g="0" b="0"/>
        </a:effectRef>
        <a:fontRef idx="minor"/>
      </dsp:style>
    </dsp:sp>
    <dsp:sp modelId="{A0405B6A-A705-410D-B94B-F2232C9C773A}">
      <dsp:nvSpPr>
        <dsp:cNvPr id="0" name=""/>
        <dsp:cNvSpPr/>
      </dsp:nvSpPr>
      <dsp:spPr>
        <a:xfrm>
          <a:off x="1381315" y="3407957"/>
          <a:ext cx="205405" cy="205405"/>
        </a:xfrm>
        <a:prstGeom prst="ellipse">
          <a:avLst/>
        </a:prstGeom>
        <a:gradFill rotWithShape="0">
          <a:gsLst>
            <a:gs pos="0">
              <a:schemeClr val="lt1">
                <a:hueOff val="0"/>
                <a:satOff val="0"/>
                <a:lumOff val="0"/>
                <a:alphaOff val="0"/>
                <a:tint val="98000"/>
                <a:shade val="25000"/>
                <a:satMod val="250000"/>
              </a:schemeClr>
            </a:gs>
            <a:gs pos="68000">
              <a:schemeClr val="lt1">
                <a:hueOff val="0"/>
                <a:satOff val="0"/>
                <a:lumOff val="0"/>
                <a:alphaOff val="0"/>
                <a:tint val="86000"/>
                <a:satMod val="115000"/>
              </a:schemeClr>
            </a:gs>
            <a:gs pos="100000">
              <a:schemeClr val="l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77E15A8B-275A-4189-AE8F-51F8E883629D}">
      <dsp:nvSpPr>
        <dsp:cNvPr id="0" name=""/>
        <dsp:cNvSpPr/>
      </dsp:nvSpPr>
      <dsp:spPr>
        <a:xfrm>
          <a:off x="424205" y="2921418"/>
          <a:ext cx="7258046" cy="6806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840" tIns="0" rIns="0" bIns="0" numCol="1" spcCol="1270" anchor="t" anchorCtr="0">
          <a:noAutofit/>
        </a:bodyPr>
        <a:lstStyle/>
        <a:p>
          <a:pPr lvl="0" algn="just" defTabSz="711200">
            <a:lnSpc>
              <a:spcPct val="90000"/>
            </a:lnSpc>
            <a:spcBef>
              <a:spcPct val="0"/>
            </a:spcBef>
            <a:spcAft>
              <a:spcPct val="35000"/>
            </a:spcAft>
          </a:pPr>
          <a:r>
            <a:rPr lang="ru-RU" sz="1600" b="1" kern="1200" dirty="0" err="1" smtClean="0">
              <a:latin typeface="Times New Roman" panose="02020603050405020304" pitchFamily="18" charset="0"/>
              <a:cs typeface="Times New Roman" panose="02020603050405020304" pitchFamily="18" charset="0"/>
            </a:rPr>
            <a:t>Йирик</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бўлмаган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корпорацияларда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ходимлар</a:t>
          </a:r>
          <a:r>
            <a:rPr lang="ru-RU" sz="1600" b="1" kern="1200" dirty="0" smtClean="0">
              <a:latin typeface="Times New Roman" panose="02020603050405020304" pitchFamily="18" charset="0"/>
              <a:cs typeface="Times New Roman" panose="02020603050405020304" pitchFamily="18" charset="0"/>
            </a:rPr>
            <a:t> сони 500 </a:t>
          </a:r>
          <a:r>
            <a:rPr lang="ru-RU" sz="1600" b="1" kern="1200" dirty="0" err="1" smtClean="0">
              <a:latin typeface="Times New Roman" panose="02020603050405020304" pitchFamily="18" charset="0"/>
              <a:cs typeface="Times New Roman" panose="02020603050405020304" pitchFamily="18" charset="0"/>
            </a:rPr>
            <a:t>кишидан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кам</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бўлса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акциядорлар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Кузатув</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кенгаши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аъзоларини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тўлиқ</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ўзлари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сайлашади</a:t>
          </a:r>
          <a:r>
            <a:rPr lang="ru-RU" sz="1600" b="1" kern="1200" dirty="0" smtClean="0">
              <a:latin typeface="Times New Roman" panose="02020603050405020304" pitchFamily="18" charset="0"/>
              <a:cs typeface="Times New Roman" panose="02020603050405020304" pitchFamily="18" charset="0"/>
            </a:rPr>
            <a:t>.</a:t>
          </a:r>
          <a:endParaRPr lang="en-US" sz="1600" b="0" kern="1200" dirty="0" smtClean="0">
            <a:latin typeface="Times New Roman" panose="02020603050405020304" pitchFamily="18" charset="0"/>
            <a:cs typeface="Times New Roman" panose="02020603050405020304" pitchFamily="18" charset="0"/>
          </a:endParaRPr>
        </a:p>
        <a:p>
          <a:pPr lvl="0" algn="l" defTabSz="711200">
            <a:lnSpc>
              <a:spcPct val="90000"/>
            </a:lnSpc>
            <a:spcBef>
              <a:spcPct val="0"/>
            </a:spcBef>
            <a:spcAft>
              <a:spcPct val="35000"/>
            </a:spcAft>
          </a:pPr>
          <a:endParaRPr lang="en-US" sz="1600" b="0" kern="1200" dirty="0" smtClean="0">
            <a:latin typeface="Arial Narrow" pitchFamily="34" charset="0"/>
          </a:endParaRPr>
        </a:p>
        <a:p>
          <a:pPr lvl="0" algn="just" defTabSz="711200">
            <a:lnSpc>
              <a:spcPct val="90000"/>
            </a:lnSpc>
            <a:spcBef>
              <a:spcPct val="0"/>
            </a:spcBef>
            <a:spcAft>
              <a:spcPct val="35000"/>
            </a:spcAft>
          </a:pPr>
          <a:r>
            <a:rPr lang="ru-RU" sz="1600" b="1" kern="1200" dirty="0" smtClean="0">
              <a:latin typeface="Times New Roman" panose="02020603050405020304" pitchFamily="18" charset="0"/>
              <a:cs typeface="Times New Roman" panose="02020603050405020304" pitchFamily="18" charset="0"/>
            </a:rPr>
            <a:t>       </a:t>
          </a:r>
          <a:endParaRPr lang="en-US" sz="1600" b="1" kern="1200" dirty="0" smtClean="0">
            <a:latin typeface="Times New Roman" panose="02020603050405020304" pitchFamily="18" charset="0"/>
            <a:cs typeface="Times New Roman" panose="02020603050405020304" pitchFamily="18" charset="0"/>
          </a:endParaRPr>
        </a:p>
        <a:p>
          <a:pPr lvl="0" algn="just" defTabSz="711200">
            <a:lnSpc>
              <a:spcPct val="90000"/>
            </a:lnSpc>
            <a:spcBef>
              <a:spcPct val="0"/>
            </a:spcBef>
            <a:spcAft>
              <a:spcPct val="35000"/>
            </a:spcAft>
          </a:pPr>
          <a:r>
            <a:rPr lang="en-US" sz="1600" b="1" kern="1200" dirty="0" smtClean="0">
              <a:latin typeface="Times New Roman" panose="02020603050405020304" pitchFamily="18" charset="0"/>
              <a:cs typeface="Times New Roman" panose="02020603050405020304" pitchFamily="18" charset="0"/>
            </a:rPr>
            <a:t> </a:t>
          </a:r>
          <a:r>
            <a:rPr lang="ru-RU" sz="1600" b="1" kern="1200" dirty="0" smtClean="0">
              <a:latin typeface="Times New Roman" panose="02020603050405020304" pitchFamily="18" charset="0"/>
              <a:cs typeface="Times New Roman" panose="02020603050405020304" pitchFamily="18" charset="0"/>
            </a:rPr>
            <a:t>1 январь 2016 </a:t>
          </a:r>
          <a:r>
            <a:rPr lang="ru-RU" sz="1600" b="1" kern="1200" dirty="0" err="1" smtClean="0">
              <a:latin typeface="Times New Roman" panose="02020603050405020304" pitchFamily="18" charset="0"/>
              <a:cs typeface="Times New Roman" panose="02020603050405020304" pitchFamily="18" charset="0"/>
            </a:rPr>
            <a:t>йилдан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бошлаб</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янги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шакллантирилаётган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қандай</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компаниядаги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Кузатув</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кенгаши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таркибига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сайлашда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ками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билан</a:t>
          </a:r>
          <a:r>
            <a:rPr lang="ru-RU" sz="1600" b="1" kern="1200" dirty="0" smtClean="0">
              <a:latin typeface="Times New Roman" panose="02020603050405020304" pitchFamily="18" charset="0"/>
              <a:cs typeface="Times New Roman" panose="02020603050405020304" pitchFamily="18" charset="0"/>
            </a:rPr>
            <a:t> 30 </a:t>
          </a:r>
          <a:r>
            <a:rPr lang="ru-RU" sz="1600" b="1" kern="1200" dirty="0" err="1" smtClean="0">
              <a:latin typeface="Times New Roman" panose="02020603050405020304" pitchFamily="18" charset="0"/>
              <a:cs typeface="Times New Roman" panose="02020603050405020304" pitchFamily="18" charset="0"/>
            </a:rPr>
            <a:t>фоиз</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хотин-қизлар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ёки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аксинча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аъзолар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бўлишлиги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мажбурий</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қилиб</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қўйилган</a:t>
          </a:r>
          <a:r>
            <a:rPr lang="ru-RU" sz="1600" b="1" kern="1200" dirty="0" smtClean="0">
              <a:latin typeface="Times New Roman" panose="02020603050405020304" pitchFamily="18" charset="0"/>
              <a:cs typeface="Times New Roman" panose="02020603050405020304" pitchFamily="18" charset="0"/>
            </a:rPr>
            <a:t> </a:t>
          </a:r>
          <a:r>
            <a:rPr lang="en-US" sz="1600" b="1" kern="1200" dirty="0" smtClean="0">
              <a:latin typeface="Times New Roman" panose="02020603050405020304" pitchFamily="18" charset="0"/>
              <a:cs typeface="Times New Roman" panose="02020603050405020304" pitchFamily="18" charset="0"/>
            </a:rPr>
            <a:t>[6]</a:t>
          </a:r>
          <a:r>
            <a:rPr lang="ru-RU" sz="1600" b="1" kern="1200" dirty="0" smtClean="0">
              <a:latin typeface="Times New Roman" panose="02020603050405020304" pitchFamily="18" charset="0"/>
              <a:cs typeface="Times New Roman" panose="02020603050405020304" pitchFamily="18" charset="0"/>
            </a:rPr>
            <a:t> . </a:t>
          </a:r>
          <a:endParaRPr lang="ru-RU" sz="1600" b="0" kern="1200" dirty="0">
            <a:latin typeface="Times New Roman" panose="02020603050405020304" pitchFamily="18" charset="0"/>
            <a:cs typeface="Times New Roman" panose="02020603050405020304" pitchFamily="18" charset="0"/>
          </a:endParaRPr>
        </a:p>
      </dsp:txBody>
      <dsp:txXfrm>
        <a:off x="424205" y="2921418"/>
        <a:ext cx="7258046" cy="680668"/>
      </dsp:txXfrm>
    </dsp:sp>
    <dsp:sp modelId="{F0281675-119D-41C4-B55E-DD34523EFD73}">
      <dsp:nvSpPr>
        <dsp:cNvPr id="0" name=""/>
        <dsp:cNvSpPr/>
      </dsp:nvSpPr>
      <dsp:spPr>
        <a:xfrm>
          <a:off x="3194416" y="2065907"/>
          <a:ext cx="371310" cy="371310"/>
        </a:xfrm>
        <a:prstGeom prst="ellipse">
          <a:avLst/>
        </a:prstGeom>
        <a:gradFill rotWithShape="0">
          <a:gsLst>
            <a:gs pos="0">
              <a:schemeClr val="lt1">
                <a:hueOff val="0"/>
                <a:satOff val="0"/>
                <a:lumOff val="0"/>
                <a:alphaOff val="0"/>
                <a:tint val="98000"/>
                <a:shade val="25000"/>
                <a:satMod val="250000"/>
              </a:schemeClr>
            </a:gs>
            <a:gs pos="68000">
              <a:schemeClr val="lt1">
                <a:hueOff val="0"/>
                <a:satOff val="0"/>
                <a:lumOff val="0"/>
                <a:alphaOff val="0"/>
                <a:tint val="86000"/>
                <a:satMod val="115000"/>
              </a:schemeClr>
            </a:gs>
            <a:gs pos="100000">
              <a:schemeClr val="l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53B55A88-7CF2-413E-B216-F5DDA3C5FEB0}">
      <dsp:nvSpPr>
        <dsp:cNvPr id="0" name=""/>
        <dsp:cNvSpPr/>
      </dsp:nvSpPr>
      <dsp:spPr>
        <a:xfrm>
          <a:off x="702086" y="1888405"/>
          <a:ext cx="7171062" cy="7642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6750" tIns="0" rIns="0" bIns="0" numCol="1" spcCol="1270" anchor="t" anchorCtr="0">
          <a:noAutofit/>
        </a:bodyPr>
        <a:lstStyle/>
        <a:p>
          <a:pPr lvl="0" algn="just" defTabSz="711200">
            <a:lnSpc>
              <a:spcPct val="90000"/>
            </a:lnSpc>
            <a:spcBef>
              <a:spcPct val="0"/>
            </a:spcBef>
            <a:spcAft>
              <a:spcPct val="35000"/>
            </a:spcAft>
          </a:pPr>
          <a:r>
            <a:rPr lang="ru-RU" sz="1600" b="1" kern="1200" dirty="0" err="1" smtClean="0">
              <a:latin typeface="Times New Roman" panose="02020603050405020304" pitchFamily="18" charset="0"/>
              <a:cs typeface="Times New Roman" panose="02020603050405020304" pitchFamily="18" charset="0"/>
            </a:rPr>
            <a:t>Ўртача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корпорацияларда</a:t>
          </a:r>
          <a:r>
            <a:rPr lang="ru-RU" sz="1600" b="1" kern="1200" dirty="0" smtClean="0">
              <a:latin typeface="Times New Roman" panose="02020603050405020304" pitchFamily="18" charset="0"/>
              <a:cs typeface="Times New Roman" panose="02020603050405020304" pitchFamily="18" charset="0"/>
            </a:rPr>
            <a:t>  (компания </a:t>
          </a:r>
          <a:r>
            <a:rPr lang="ru-RU" sz="1600" b="1" kern="1200" dirty="0" err="1" smtClean="0">
              <a:latin typeface="Times New Roman" panose="02020603050405020304" pitchFamily="18" charset="0"/>
              <a:cs typeface="Times New Roman" panose="02020603050405020304" pitchFamily="18" charset="0"/>
            </a:rPr>
            <a:t>хажми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иш</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хақи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маблағлари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ва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ходимлар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сонига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қараб</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белгиланади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ходимлар</a:t>
          </a:r>
          <a:r>
            <a:rPr lang="ru-RU" sz="1600" b="1" kern="1200" dirty="0" smtClean="0">
              <a:latin typeface="Times New Roman" panose="02020603050405020304" pitchFamily="18" charset="0"/>
              <a:cs typeface="Times New Roman" panose="02020603050405020304" pitchFamily="18" charset="0"/>
            </a:rPr>
            <a:t> сони 2000 </a:t>
          </a:r>
          <a:r>
            <a:rPr lang="ru-RU" sz="1600" b="1" kern="1200" dirty="0" err="1" smtClean="0">
              <a:latin typeface="Times New Roman" panose="02020603050405020304" pitchFamily="18" charset="0"/>
              <a:cs typeface="Times New Roman" panose="02020603050405020304" pitchFamily="18" charset="0"/>
            </a:rPr>
            <a:t>киишгача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бўлса</a:t>
          </a:r>
          <a:r>
            <a:rPr lang="ru-RU" sz="1600" b="1" kern="1200" dirty="0" smtClean="0">
              <a:latin typeface="Times New Roman" panose="02020603050405020304" pitchFamily="18" charset="0"/>
              <a:cs typeface="Times New Roman" panose="02020603050405020304" pitchFamily="18" charset="0"/>
            </a:rPr>
            <a:t>) 9 </a:t>
          </a:r>
          <a:r>
            <a:rPr lang="ru-RU" sz="1600" b="1" kern="1200" dirty="0" err="1" smtClean="0">
              <a:latin typeface="Times New Roman" panose="02020603050405020304" pitchFamily="18" charset="0"/>
              <a:cs typeface="Times New Roman" panose="02020603050405020304" pitchFamily="18" charset="0"/>
            </a:rPr>
            <a:t>кишидан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иборат</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Кузатув</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кенгаши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яъзоларининг</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учдан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бир</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қисмини</a:t>
          </a:r>
          <a:r>
            <a:rPr lang="ru-RU" sz="1600" b="1" kern="1200" dirty="0" smtClean="0">
              <a:latin typeface="Times New Roman" panose="02020603050405020304" pitchFamily="18" charset="0"/>
              <a:cs typeface="Times New Roman" panose="02020603050405020304" pitchFamily="18" charset="0"/>
            </a:rPr>
            <a:t> компания </a:t>
          </a:r>
          <a:r>
            <a:rPr lang="ru-RU" sz="1600" b="1" kern="1200" dirty="0" err="1" smtClean="0">
              <a:latin typeface="Times New Roman" panose="02020603050405020304" pitchFamily="18" charset="0"/>
              <a:cs typeface="Times New Roman" panose="02020603050405020304" pitchFamily="18" charset="0"/>
            </a:rPr>
            <a:t>жамоси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сайлайди</a:t>
          </a:r>
          <a:r>
            <a:rPr lang="ru-RU" sz="1600" b="1" kern="1200" dirty="0" smtClean="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dsp:txBody>
      <dsp:txXfrm>
        <a:off x="702086" y="1888405"/>
        <a:ext cx="7171062" cy="764295"/>
      </dsp:txXfrm>
    </dsp:sp>
    <dsp:sp modelId="{E8E1C707-202B-4097-8AD6-DDB49ECA21FA}">
      <dsp:nvSpPr>
        <dsp:cNvPr id="0" name=""/>
        <dsp:cNvSpPr/>
      </dsp:nvSpPr>
      <dsp:spPr>
        <a:xfrm>
          <a:off x="5374877" y="1249222"/>
          <a:ext cx="513514" cy="513514"/>
        </a:xfrm>
        <a:prstGeom prst="ellipse">
          <a:avLst/>
        </a:prstGeom>
        <a:gradFill rotWithShape="0">
          <a:gsLst>
            <a:gs pos="0">
              <a:schemeClr val="lt1">
                <a:hueOff val="0"/>
                <a:satOff val="0"/>
                <a:lumOff val="0"/>
                <a:alphaOff val="0"/>
                <a:tint val="98000"/>
                <a:shade val="25000"/>
                <a:satMod val="250000"/>
              </a:schemeClr>
            </a:gs>
            <a:gs pos="68000">
              <a:schemeClr val="lt1">
                <a:hueOff val="0"/>
                <a:satOff val="0"/>
                <a:lumOff val="0"/>
                <a:alphaOff val="0"/>
                <a:tint val="86000"/>
                <a:satMod val="115000"/>
              </a:schemeClr>
            </a:gs>
            <a:gs pos="100000">
              <a:schemeClr val="lt1">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lt1">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949E242A-054F-422A-B320-EE4E02061015}">
      <dsp:nvSpPr>
        <dsp:cNvPr id="0" name=""/>
        <dsp:cNvSpPr/>
      </dsp:nvSpPr>
      <dsp:spPr>
        <a:xfrm>
          <a:off x="2080393" y="329143"/>
          <a:ext cx="5109540" cy="13899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2101" tIns="0" rIns="0" bIns="0" numCol="1" spcCol="1270" anchor="t" anchorCtr="0">
          <a:noAutofit/>
        </a:bodyPr>
        <a:lstStyle/>
        <a:p>
          <a:pPr lvl="0" algn="just" defTabSz="711200">
            <a:lnSpc>
              <a:spcPct val="90000"/>
            </a:lnSpc>
            <a:spcBef>
              <a:spcPct val="0"/>
            </a:spcBef>
            <a:spcAft>
              <a:spcPct val="35000"/>
            </a:spcAft>
          </a:pPr>
          <a:r>
            <a:rPr lang="ru-RU" sz="1600" b="1" kern="1200" dirty="0" err="1" smtClean="0">
              <a:latin typeface="Times New Roman" panose="02020603050405020304" pitchFamily="18" charset="0"/>
              <a:cs typeface="Times New Roman" panose="02020603050405020304" pitchFamily="18" charset="0"/>
            </a:rPr>
            <a:t>Йирик</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корпорацияларда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ходимлар</a:t>
          </a:r>
          <a:r>
            <a:rPr lang="ru-RU" sz="1600" b="1" kern="1200" dirty="0" smtClean="0">
              <a:latin typeface="Times New Roman" panose="02020603050405020304" pitchFamily="18" charset="0"/>
              <a:cs typeface="Times New Roman" panose="02020603050405020304" pitchFamily="18" charset="0"/>
            </a:rPr>
            <a:t> сони 2000 </a:t>
          </a:r>
          <a:r>
            <a:rPr lang="ru-RU" sz="1600" b="1" kern="1200" dirty="0" err="1" smtClean="0">
              <a:latin typeface="Times New Roman" panose="02020603050405020304" pitchFamily="18" charset="0"/>
              <a:cs typeface="Times New Roman" panose="02020603050405020304" pitchFamily="18" charset="0"/>
            </a:rPr>
            <a:t>ортиқ</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бўлса</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Кузатув</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кенгашининг</a:t>
          </a:r>
          <a:r>
            <a:rPr lang="ru-RU" sz="1600" b="1" kern="1200" dirty="0" smtClean="0">
              <a:latin typeface="Times New Roman" panose="02020603050405020304" pitchFamily="18" charset="0"/>
              <a:cs typeface="Times New Roman" panose="02020603050405020304" pitchFamily="18" charset="0"/>
            </a:rPr>
            <a:t> 20 дан </a:t>
          </a:r>
          <a:r>
            <a:rPr lang="ru-RU" sz="1600" b="1" kern="1200" dirty="0" err="1" smtClean="0">
              <a:latin typeface="Times New Roman" panose="02020603050405020304" pitchFamily="18" charset="0"/>
              <a:cs typeface="Times New Roman" panose="02020603050405020304" pitchFamily="18" charset="0"/>
            </a:rPr>
            <a:t>иборат</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аъзоларининг</a:t>
          </a:r>
          <a:r>
            <a:rPr lang="ru-RU" sz="1600" b="1" kern="1200" dirty="0" smtClean="0">
              <a:latin typeface="Times New Roman" panose="02020603050405020304" pitchFamily="18" charset="0"/>
              <a:cs typeface="Times New Roman" panose="02020603050405020304" pitchFamily="18" charset="0"/>
            </a:rPr>
            <a:t> 50 </a:t>
          </a:r>
          <a:r>
            <a:rPr lang="ru-RU" sz="1600" b="1" kern="1200" dirty="0" err="1" smtClean="0">
              <a:latin typeface="Times New Roman" panose="02020603050405020304" pitchFamily="18" charset="0"/>
              <a:cs typeface="Times New Roman" panose="02020603050405020304" pitchFamily="18" charset="0"/>
            </a:rPr>
            <a:t>фоизини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яъни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ярмини</a:t>
          </a:r>
          <a:r>
            <a:rPr lang="ru-RU" sz="1600" b="1" kern="1200" dirty="0" smtClean="0">
              <a:latin typeface="Times New Roman" panose="02020603050405020304" pitchFamily="18" charset="0"/>
              <a:cs typeface="Times New Roman" panose="02020603050405020304" pitchFamily="18" charset="0"/>
            </a:rPr>
            <a:t> компания </a:t>
          </a:r>
          <a:r>
            <a:rPr lang="ru-RU" sz="1600" b="1" kern="1200" dirty="0" err="1" smtClean="0">
              <a:latin typeface="Times New Roman" panose="02020603050405020304" pitchFamily="18" charset="0"/>
              <a:cs typeface="Times New Roman" panose="02020603050405020304" pitchFamily="18" charset="0"/>
            </a:rPr>
            <a:t>жамоси</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таркибидан</a:t>
          </a:r>
          <a:r>
            <a:rPr lang="ru-RU" sz="1600" b="1" kern="1200" dirty="0" smtClean="0">
              <a:latin typeface="Times New Roman" panose="02020603050405020304" pitchFamily="18" charset="0"/>
              <a:cs typeface="Times New Roman" panose="02020603050405020304" pitchFamily="18" charset="0"/>
            </a:rPr>
            <a:t> </a:t>
          </a:r>
          <a:r>
            <a:rPr lang="ru-RU" sz="1600" b="1" kern="1200" dirty="0" err="1" smtClean="0">
              <a:latin typeface="Times New Roman" panose="02020603050405020304" pitchFamily="18" charset="0"/>
              <a:cs typeface="Times New Roman" panose="02020603050405020304" pitchFamily="18" charset="0"/>
            </a:rPr>
            <a:t>сайланади</a:t>
          </a:r>
          <a:r>
            <a:rPr lang="ru-RU" sz="1600" b="1" kern="1200" dirty="0" smtClean="0">
              <a:latin typeface="Times New Roman" panose="02020603050405020304" pitchFamily="18" charset="0"/>
              <a:cs typeface="Times New Roman" panose="02020603050405020304" pitchFamily="18" charset="0"/>
            </a:rPr>
            <a:t>.</a:t>
          </a:r>
          <a:endParaRPr lang="ru-RU" sz="1600" b="1" kern="1200" dirty="0">
            <a:latin typeface="Times New Roman" panose="02020603050405020304" pitchFamily="18" charset="0"/>
            <a:cs typeface="Times New Roman" panose="02020603050405020304" pitchFamily="18" charset="0"/>
          </a:endParaRPr>
        </a:p>
      </dsp:txBody>
      <dsp:txXfrm>
        <a:off x="2080393" y="329143"/>
        <a:ext cx="5109540" cy="138992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0FF07C-2326-4304-9E3C-9956C58FAF21}">
      <dsp:nvSpPr>
        <dsp:cNvPr id="0" name=""/>
        <dsp:cNvSpPr/>
      </dsp:nvSpPr>
      <dsp:spPr>
        <a:xfrm>
          <a:off x="600225" y="1173053"/>
          <a:ext cx="1040586" cy="1040699"/>
        </a:xfrm>
        <a:prstGeom prst="circularArrow">
          <a:avLst>
            <a:gd name="adj1" fmla="val 10980"/>
            <a:gd name="adj2" fmla="val 1142322"/>
            <a:gd name="adj3" fmla="val 4500000"/>
            <a:gd name="adj4" fmla="val 10800000"/>
            <a:gd name="adj5" fmla="val 125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551F150C-24E8-4231-9221-FA07BF142D79}">
      <dsp:nvSpPr>
        <dsp:cNvPr id="0" name=""/>
        <dsp:cNvSpPr/>
      </dsp:nvSpPr>
      <dsp:spPr>
        <a:xfrm>
          <a:off x="829970" y="1549906"/>
          <a:ext cx="580706" cy="29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1</a:t>
          </a:r>
          <a:endParaRPr lang="ru-RU" sz="2000" kern="1200" dirty="0">
            <a:solidFill>
              <a:schemeClr val="tx1"/>
            </a:solidFill>
            <a:latin typeface="Arial Narrow" pitchFamily="34" charset="0"/>
          </a:endParaRPr>
        </a:p>
      </dsp:txBody>
      <dsp:txXfrm>
        <a:off x="829970" y="1549906"/>
        <a:ext cx="580706" cy="290160"/>
      </dsp:txXfrm>
    </dsp:sp>
    <dsp:sp modelId="{CA225B4A-0A63-4D93-9C8A-E41376EB7749}">
      <dsp:nvSpPr>
        <dsp:cNvPr id="0" name=""/>
        <dsp:cNvSpPr/>
      </dsp:nvSpPr>
      <dsp:spPr>
        <a:xfrm>
          <a:off x="311141" y="1771188"/>
          <a:ext cx="1040586" cy="1040699"/>
        </a:xfrm>
        <a:prstGeom prst="leftCircularArrow">
          <a:avLst>
            <a:gd name="adj1" fmla="val 10980"/>
            <a:gd name="adj2" fmla="val 1142322"/>
            <a:gd name="adj3" fmla="val 6300000"/>
            <a:gd name="adj4" fmla="val 18900000"/>
            <a:gd name="adj5" fmla="val 12500"/>
          </a:avLst>
        </a:prstGeom>
        <a:blipFill rotWithShape="0">
          <a:blip xmlns:r="http://schemas.openxmlformats.org/officeDocument/2006/relationships" r:embed="rId1"/>
          <a:stretch>
            <a:fillRect/>
          </a:stretch>
        </a:blipFill>
        <a:ln>
          <a:noFill/>
        </a:ln>
        <a:effectLst>
          <a:outerShdw blurRad="57150" dist="38100" dir="5400000" algn="ctr" rotWithShape="0">
            <a:schemeClr val="accent4">
              <a:hueOff val="-703989"/>
              <a:satOff val="-7226"/>
              <a:lumOff val="302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1B639AA6-49EC-4C93-97BB-442C0B460A14}">
      <dsp:nvSpPr>
        <dsp:cNvPr id="0" name=""/>
        <dsp:cNvSpPr/>
      </dsp:nvSpPr>
      <dsp:spPr>
        <a:xfrm>
          <a:off x="539715" y="2149228"/>
          <a:ext cx="580706" cy="29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2</a:t>
          </a:r>
          <a:endParaRPr lang="ru-RU" sz="2000" kern="1200" dirty="0">
            <a:solidFill>
              <a:schemeClr val="tx1"/>
            </a:solidFill>
            <a:latin typeface="Arial Narrow" pitchFamily="34" charset="0"/>
          </a:endParaRPr>
        </a:p>
      </dsp:txBody>
      <dsp:txXfrm>
        <a:off x="539715" y="2149228"/>
        <a:ext cx="580706" cy="290160"/>
      </dsp:txXfrm>
    </dsp:sp>
    <dsp:sp modelId="{4F8AC152-7D22-4679-A85E-3C96289FCEF0}">
      <dsp:nvSpPr>
        <dsp:cNvPr id="0" name=""/>
        <dsp:cNvSpPr/>
      </dsp:nvSpPr>
      <dsp:spPr>
        <a:xfrm>
          <a:off x="600225" y="2371302"/>
          <a:ext cx="1040586" cy="1040699"/>
        </a:xfrm>
        <a:prstGeom prst="circularArrow">
          <a:avLst>
            <a:gd name="adj1" fmla="val 10980"/>
            <a:gd name="adj2" fmla="val 1142322"/>
            <a:gd name="adj3" fmla="val 4500000"/>
            <a:gd name="adj4" fmla="val 13500000"/>
            <a:gd name="adj5" fmla="val 12500"/>
          </a:avLst>
        </a:prstGeom>
        <a:gradFill rotWithShape="0">
          <a:gsLst>
            <a:gs pos="0">
              <a:schemeClr val="accent4">
                <a:hueOff val="-1407978"/>
                <a:satOff val="-14452"/>
                <a:lumOff val="6040"/>
                <a:alphaOff val="0"/>
                <a:tint val="98000"/>
                <a:shade val="25000"/>
                <a:satMod val="250000"/>
              </a:schemeClr>
            </a:gs>
            <a:gs pos="68000">
              <a:schemeClr val="accent4">
                <a:hueOff val="-1407978"/>
                <a:satOff val="-14452"/>
                <a:lumOff val="6040"/>
                <a:alphaOff val="0"/>
                <a:tint val="86000"/>
                <a:satMod val="115000"/>
              </a:schemeClr>
            </a:gs>
            <a:gs pos="100000">
              <a:schemeClr val="accent4">
                <a:hueOff val="-1407978"/>
                <a:satOff val="-14452"/>
                <a:lumOff val="6040"/>
                <a:alphaOff val="0"/>
                <a:tint val="50000"/>
                <a:satMod val="150000"/>
              </a:schemeClr>
            </a:gs>
          </a:gsLst>
          <a:path path="circle">
            <a:fillToRect l="50000" t="130000" r="50000" b="-30000"/>
          </a:path>
        </a:gradFill>
        <a:ln>
          <a:noFill/>
        </a:ln>
        <a:effectLst>
          <a:outerShdw blurRad="57150" dist="38100" dir="5400000" algn="ctr" rotWithShape="0">
            <a:schemeClr val="accent4">
              <a:hueOff val="-1407978"/>
              <a:satOff val="-14452"/>
              <a:lumOff val="604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B0CE7079-4776-4615-9289-F95CC83375CD}">
      <dsp:nvSpPr>
        <dsp:cNvPr id="0" name=""/>
        <dsp:cNvSpPr/>
      </dsp:nvSpPr>
      <dsp:spPr>
        <a:xfrm>
          <a:off x="829970" y="2748154"/>
          <a:ext cx="580706" cy="29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3</a:t>
          </a:r>
          <a:endParaRPr lang="ru-RU" sz="2000" kern="1200" dirty="0">
            <a:solidFill>
              <a:schemeClr val="tx1"/>
            </a:solidFill>
            <a:latin typeface="Arial Narrow" pitchFamily="34" charset="0"/>
          </a:endParaRPr>
        </a:p>
      </dsp:txBody>
      <dsp:txXfrm>
        <a:off x="829970" y="2748154"/>
        <a:ext cx="580706" cy="290160"/>
      </dsp:txXfrm>
    </dsp:sp>
    <dsp:sp modelId="{E20AFF8B-051D-4889-8628-BF5E9E33D592}">
      <dsp:nvSpPr>
        <dsp:cNvPr id="0" name=""/>
        <dsp:cNvSpPr/>
      </dsp:nvSpPr>
      <dsp:spPr>
        <a:xfrm>
          <a:off x="311141" y="2970624"/>
          <a:ext cx="1040586" cy="1040699"/>
        </a:xfrm>
        <a:prstGeom prst="leftCircularArrow">
          <a:avLst>
            <a:gd name="adj1" fmla="val 10980"/>
            <a:gd name="adj2" fmla="val 1142322"/>
            <a:gd name="adj3" fmla="val 6300000"/>
            <a:gd name="adj4" fmla="val 18900000"/>
            <a:gd name="adj5" fmla="val 12500"/>
          </a:avLst>
        </a:prstGeom>
        <a:blipFill rotWithShape="0">
          <a:blip xmlns:r="http://schemas.openxmlformats.org/officeDocument/2006/relationships" r:embed="rId2"/>
          <a:stretch>
            <a:fillRect/>
          </a:stretch>
        </a:blipFill>
        <a:ln>
          <a:noFill/>
        </a:ln>
        <a:effectLst>
          <a:outerShdw blurRad="57150" dist="38100" dir="5400000" algn="ctr" rotWithShape="0">
            <a:schemeClr val="accent4">
              <a:hueOff val="-2111967"/>
              <a:satOff val="-21677"/>
              <a:lumOff val="9059"/>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1AB541A5-656E-45F6-8D86-B9098AC00DC1}">
      <dsp:nvSpPr>
        <dsp:cNvPr id="0" name=""/>
        <dsp:cNvSpPr/>
      </dsp:nvSpPr>
      <dsp:spPr>
        <a:xfrm>
          <a:off x="539715" y="3347477"/>
          <a:ext cx="580706" cy="29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4</a:t>
          </a:r>
          <a:endParaRPr lang="ru-RU" sz="2000" kern="1200" dirty="0">
            <a:solidFill>
              <a:schemeClr val="tx1"/>
            </a:solidFill>
            <a:latin typeface="Arial Narrow" pitchFamily="34" charset="0"/>
          </a:endParaRPr>
        </a:p>
      </dsp:txBody>
      <dsp:txXfrm>
        <a:off x="539715" y="3347477"/>
        <a:ext cx="580706" cy="290160"/>
      </dsp:txXfrm>
    </dsp:sp>
    <dsp:sp modelId="{CEC22F55-650F-4688-839D-D8D676891782}">
      <dsp:nvSpPr>
        <dsp:cNvPr id="0" name=""/>
        <dsp:cNvSpPr/>
      </dsp:nvSpPr>
      <dsp:spPr>
        <a:xfrm>
          <a:off x="600225" y="3569155"/>
          <a:ext cx="1040586" cy="1040699"/>
        </a:xfrm>
        <a:prstGeom prst="circularArrow">
          <a:avLst>
            <a:gd name="adj1" fmla="val 10980"/>
            <a:gd name="adj2" fmla="val 1142322"/>
            <a:gd name="adj3" fmla="val 4500000"/>
            <a:gd name="adj4" fmla="val 13500000"/>
            <a:gd name="adj5" fmla="val 12500"/>
          </a:avLst>
        </a:prstGeom>
        <a:gradFill rotWithShape="0">
          <a:gsLst>
            <a:gs pos="0">
              <a:schemeClr val="accent4">
                <a:hueOff val="-2815956"/>
                <a:satOff val="-28903"/>
                <a:lumOff val="12079"/>
                <a:alphaOff val="0"/>
                <a:tint val="98000"/>
                <a:shade val="25000"/>
                <a:satMod val="250000"/>
              </a:schemeClr>
            </a:gs>
            <a:gs pos="68000">
              <a:schemeClr val="accent4">
                <a:hueOff val="-2815956"/>
                <a:satOff val="-28903"/>
                <a:lumOff val="12079"/>
                <a:alphaOff val="0"/>
                <a:tint val="86000"/>
                <a:satMod val="115000"/>
              </a:schemeClr>
            </a:gs>
            <a:gs pos="100000">
              <a:schemeClr val="accent4">
                <a:hueOff val="-2815956"/>
                <a:satOff val="-28903"/>
                <a:lumOff val="12079"/>
                <a:alphaOff val="0"/>
                <a:tint val="50000"/>
                <a:satMod val="150000"/>
              </a:schemeClr>
            </a:gs>
          </a:gsLst>
          <a:path path="circle">
            <a:fillToRect l="50000" t="130000" r="50000" b="-30000"/>
          </a:path>
        </a:gradFill>
        <a:ln>
          <a:noFill/>
        </a:ln>
        <a:effectLst>
          <a:outerShdw blurRad="57150" dist="38100" dir="5400000" algn="ctr" rotWithShape="0">
            <a:schemeClr val="accent4">
              <a:hueOff val="-2815956"/>
              <a:satOff val="-28903"/>
              <a:lumOff val="12079"/>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3C8B0C22-37AA-4EC7-BAA2-FE5AC8702C71}">
      <dsp:nvSpPr>
        <dsp:cNvPr id="0" name=""/>
        <dsp:cNvSpPr/>
      </dsp:nvSpPr>
      <dsp:spPr>
        <a:xfrm>
          <a:off x="829970" y="3946007"/>
          <a:ext cx="580706" cy="29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5</a:t>
          </a:r>
          <a:endParaRPr lang="ru-RU" sz="2000" kern="1200" dirty="0">
            <a:solidFill>
              <a:schemeClr val="tx1"/>
            </a:solidFill>
            <a:latin typeface="Arial Narrow" pitchFamily="34" charset="0"/>
          </a:endParaRPr>
        </a:p>
      </dsp:txBody>
      <dsp:txXfrm>
        <a:off x="829970" y="3946007"/>
        <a:ext cx="580706" cy="290160"/>
      </dsp:txXfrm>
    </dsp:sp>
    <dsp:sp modelId="{595E210A-4D88-4844-B128-740C67B321B7}">
      <dsp:nvSpPr>
        <dsp:cNvPr id="0" name=""/>
        <dsp:cNvSpPr/>
      </dsp:nvSpPr>
      <dsp:spPr>
        <a:xfrm>
          <a:off x="385315" y="4236960"/>
          <a:ext cx="893994" cy="894629"/>
        </a:xfrm>
        <a:prstGeom prst="blockArc">
          <a:avLst>
            <a:gd name="adj1" fmla="val 0"/>
            <a:gd name="adj2" fmla="val 18900000"/>
            <a:gd name="adj3" fmla="val 12740"/>
          </a:avLst>
        </a:prstGeom>
        <a:gradFill rotWithShape="0">
          <a:gsLst>
            <a:gs pos="0">
              <a:schemeClr val="accent4">
                <a:hueOff val="-3519944"/>
                <a:satOff val="-36129"/>
                <a:lumOff val="15099"/>
                <a:alphaOff val="0"/>
                <a:tint val="98000"/>
                <a:shade val="25000"/>
                <a:satMod val="250000"/>
              </a:schemeClr>
            </a:gs>
            <a:gs pos="68000">
              <a:schemeClr val="accent4">
                <a:hueOff val="-3519944"/>
                <a:satOff val="-36129"/>
                <a:lumOff val="15099"/>
                <a:alphaOff val="0"/>
                <a:tint val="86000"/>
                <a:satMod val="115000"/>
              </a:schemeClr>
            </a:gs>
            <a:gs pos="100000">
              <a:schemeClr val="accent4">
                <a:hueOff val="-3519944"/>
                <a:satOff val="-36129"/>
                <a:lumOff val="15099"/>
                <a:alphaOff val="0"/>
                <a:tint val="50000"/>
                <a:satMod val="150000"/>
              </a:schemeClr>
            </a:gs>
          </a:gsLst>
          <a:path path="circle">
            <a:fillToRect l="50000" t="130000" r="50000" b="-30000"/>
          </a:path>
        </a:gradFill>
        <a:ln>
          <a:noFill/>
        </a:ln>
        <a:effectLst>
          <a:outerShdw blurRad="57150" dist="38100" dir="5400000" algn="ctr" rotWithShape="0">
            <a:schemeClr val="accent4">
              <a:hueOff val="-3519944"/>
              <a:satOff val="-36129"/>
              <a:lumOff val="15099"/>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DB89F5BF-C260-4208-BF65-2576D989BB1F}">
      <dsp:nvSpPr>
        <dsp:cNvPr id="0" name=""/>
        <dsp:cNvSpPr/>
      </dsp:nvSpPr>
      <dsp:spPr>
        <a:xfrm>
          <a:off x="539715" y="4545330"/>
          <a:ext cx="580706" cy="29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6</a:t>
          </a:r>
          <a:endParaRPr lang="ru-RU" sz="2000" kern="1200" dirty="0">
            <a:solidFill>
              <a:schemeClr val="tx1"/>
            </a:solidFill>
            <a:latin typeface="Arial Narrow" pitchFamily="34" charset="0"/>
          </a:endParaRPr>
        </a:p>
      </dsp:txBody>
      <dsp:txXfrm>
        <a:off x="539715" y="4545330"/>
        <a:ext cx="580706" cy="2901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0FF07C-2326-4304-9E3C-9956C58FAF21}">
      <dsp:nvSpPr>
        <dsp:cNvPr id="0" name=""/>
        <dsp:cNvSpPr/>
      </dsp:nvSpPr>
      <dsp:spPr>
        <a:xfrm>
          <a:off x="706729" y="1007039"/>
          <a:ext cx="1040586" cy="1040639"/>
        </a:xfrm>
        <a:prstGeom prst="circularArrow">
          <a:avLst>
            <a:gd name="adj1" fmla="val 10980"/>
            <a:gd name="adj2" fmla="val 1142322"/>
            <a:gd name="adj3" fmla="val 4500000"/>
            <a:gd name="adj4" fmla="val 10800000"/>
            <a:gd name="adj5" fmla="val 12500"/>
          </a:avLst>
        </a:prstGeom>
        <a:gradFill rotWithShape="0">
          <a:gsLst>
            <a:gs pos="0">
              <a:schemeClr val="accent4">
                <a:hueOff val="0"/>
                <a:satOff val="0"/>
                <a:lumOff val="0"/>
                <a:alphaOff val="0"/>
                <a:tint val="98000"/>
                <a:shade val="25000"/>
                <a:satMod val="250000"/>
              </a:schemeClr>
            </a:gs>
            <a:gs pos="68000">
              <a:schemeClr val="accent4">
                <a:hueOff val="0"/>
                <a:satOff val="0"/>
                <a:lumOff val="0"/>
                <a:alphaOff val="0"/>
                <a:tint val="86000"/>
                <a:satMod val="115000"/>
              </a:schemeClr>
            </a:gs>
            <a:gs pos="100000">
              <a:schemeClr val="accent4">
                <a:hueOff val="0"/>
                <a:satOff val="0"/>
                <a:lumOff val="0"/>
                <a:alphaOff val="0"/>
                <a:tint val="50000"/>
                <a:satMod val="150000"/>
              </a:schemeClr>
            </a:gs>
          </a:gsLst>
          <a:path path="circle">
            <a:fillToRect l="50000" t="130000" r="50000" b="-30000"/>
          </a:path>
        </a:gradFill>
        <a:ln>
          <a:noFill/>
        </a:ln>
        <a:effectLst>
          <a:outerShdw blurRad="57150" dist="38100" dir="5400000" algn="ctr" rotWithShape="0">
            <a:schemeClr val="accent4">
              <a:hueOff val="0"/>
              <a:satOff val="0"/>
              <a:lumOff val="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551F150C-24E8-4231-9221-FA07BF142D79}">
      <dsp:nvSpPr>
        <dsp:cNvPr id="0" name=""/>
        <dsp:cNvSpPr/>
      </dsp:nvSpPr>
      <dsp:spPr>
        <a:xfrm>
          <a:off x="829970" y="1655115"/>
          <a:ext cx="580706" cy="6793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1</a:t>
          </a:r>
          <a:endParaRPr lang="ru-RU" sz="2000" kern="1200" dirty="0">
            <a:solidFill>
              <a:schemeClr val="tx1"/>
            </a:solidFill>
            <a:latin typeface="Arial Narrow" pitchFamily="34" charset="0"/>
          </a:endParaRPr>
        </a:p>
      </dsp:txBody>
      <dsp:txXfrm>
        <a:off x="829970" y="1655115"/>
        <a:ext cx="580706" cy="679343"/>
      </dsp:txXfrm>
    </dsp:sp>
    <dsp:sp modelId="{CA225B4A-0A63-4D93-9C8A-E41376EB7749}">
      <dsp:nvSpPr>
        <dsp:cNvPr id="0" name=""/>
        <dsp:cNvSpPr/>
      </dsp:nvSpPr>
      <dsp:spPr>
        <a:xfrm>
          <a:off x="562713" y="2015152"/>
          <a:ext cx="1040586" cy="1040639"/>
        </a:xfrm>
        <a:prstGeom prst="leftCircularArrow">
          <a:avLst>
            <a:gd name="adj1" fmla="val 10980"/>
            <a:gd name="adj2" fmla="val 1142322"/>
            <a:gd name="adj3" fmla="val 6300000"/>
            <a:gd name="adj4" fmla="val 18900000"/>
            <a:gd name="adj5" fmla="val 12500"/>
          </a:avLst>
        </a:prstGeom>
        <a:blipFill rotWithShape="0">
          <a:blip xmlns:r="http://schemas.openxmlformats.org/officeDocument/2006/relationships" r:embed="rId1"/>
          <a:stretch>
            <a:fillRect/>
          </a:stretch>
        </a:blipFill>
        <a:ln>
          <a:noFill/>
        </a:ln>
        <a:effectLst>
          <a:outerShdw blurRad="57150" dist="38100" dir="5400000" algn="ctr" rotWithShape="0">
            <a:schemeClr val="accent4">
              <a:hueOff val="-879986"/>
              <a:satOff val="-9032"/>
              <a:lumOff val="3775"/>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1B639AA6-49EC-4C93-97BB-442C0B460A14}">
      <dsp:nvSpPr>
        <dsp:cNvPr id="0" name=""/>
        <dsp:cNvSpPr/>
      </dsp:nvSpPr>
      <dsp:spPr>
        <a:xfrm>
          <a:off x="539715" y="2448932"/>
          <a:ext cx="580706" cy="2902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2</a:t>
          </a:r>
          <a:endParaRPr lang="ru-RU" sz="2000" kern="1200" dirty="0">
            <a:solidFill>
              <a:schemeClr val="tx1"/>
            </a:solidFill>
            <a:latin typeface="Arial Narrow" pitchFamily="34" charset="0"/>
          </a:endParaRPr>
        </a:p>
      </dsp:txBody>
      <dsp:txXfrm>
        <a:off x="539715" y="2448932"/>
        <a:ext cx="580706" cy="290223"/>
      </dsp:txXfrm>
    </dsp:sp>
    <dsp:sp modelId="{4F8AC152-7D22-4679-A85E-3C96289FCEF0}">
      <dsp:nvSpPr>
        <dsp:cNvPr id="0" name=""/>
        <dsp:cNvSpPr/>
      </dsp:nvSpPr>
      <dsp:spPr>
        <a:xfrm>
          <a:off x="600225" y="2671303"/>
          <a:ext cx="1040586" cy="1040639"/>
        </a:xfrm>
        <a:prstGeom prst="circularArrow">
          <a:avLst>
            <a:gd name="adj1" fmla="val 10980"/>
            <a:gd name="adj2" fmla="val 1142322"/>
            <a:gd name="adj3" fmla="val 4500000"/>
            <a:gd name="adj4" fmla="val 13500000"/>
            <a:gd name="adj5" fmla="val 12500"/>
          </a:avLst>
        </a:prstGeom>
        <a:gradFill rotWithShape="0">
          <a:gsLst>
            <a:gs pos="0">
              <a:schemeClr val="accent4">
                <a:hueOff val="-1759972"/>
                <a:satOff val="-18065"/>
                <a:lumOff val="7550"/>
                <a:alphaOff val="0"/>
                <a:tint val="98000"/>
                <a:shade val="25000"/>
                <a:satMod val="250000"/>
              </a:schemeClr>
            </a:gs>
            <a:gs pos="68000">
              <a:schemeClr val="accent4">
                <a:hueOff val="-1759972"/>
                <a:satOff val="-18065"/>
                <a:lumOff val="7550"/>
                <a:alphaOff val="0"/>
                <a:tint val="86000"/>
                <a:satMod val="115000"/>
              </a:schemeClr>
            </a:gs>
            <a:gs pos="100000">
              <a:schemeClr val="accent4">
                <a:hueOff val="-1759972"/>
                <a:satOff val="-18065"/>
                <a:lumOff val="7550"/>
                <a:alphaOff val="0"/>
                <a:tint val="50000"/>
                <a:satMod val="150000"/>
              </a:schemeClr>
            </a:gs>
          </a:gsLst>
          <a:path path="circle">
            <a:fillToRect l="50000" t="130000" r="50000" b="-30000"/>
          </a:path>
        </a:gradFill>
        <a:ln>
          <a:noFill/>
        </a:ln>
        <a:effectLst>
          <a:outerShdw blurRad="57150" dist="38100" dir="5400000" algn="ctr" rotWithShape="0">
            <a:schemeClr val="accent4">
              <a:hueOff val="-1759972"/>
              <a:satOff val="-18065"/>
              <a:lumOff val="7550"/>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B0CE7079-4776-4615-9289-F95CC83375CD}">
      <dsp:nvSpPr>
        <dsp:cNvPr id="0" name=""/>
        <dsp:cNvSpPr/>
      </dsp:nvSpPr>
      <dsp:spPr>
        <a:xfrm>
          <a:off x="829970" y="3047854"/>
          <a:ext cx="580706" cy="2902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3</a:t>
          </a:r>
          <a:endParaRPr lang="ru-RU" sz="2000" kern="1200" dirty="0">
            <a:solidFill>
              <a:schemeClr val="tx1"/>
            </a:solidFill>
            <a:latin typeface="Arial Narrow" pitchFamily="34" charset="0"/>
          </a:endParaRPr>
        </a:p>
      </dsp:txBody>
      <dsp:txXfrm>
        <a:off x="829970" y="3047854"/>
        <a:ext cx="580706" cy="290223"/>
      </dsp:txXfrm>
    </dsp:sp>
    <dsp:sp modelId="{E20AFF8B-051D-4889-8628-BF5E9E33D592}">
      <dsp:nvSpPr>
        <dsp:cNvPr id="0" name=""/>
        <dsp:cNvSpPr/>
      </dsp:nvSpPr>
      <dsp:spPr>
        <a:xfrm>
          <a:off x="311141" y="3270224"/>
          <a:ext cx="1040586" cy="1040639"/>
        </a:xfrm>
        <a:prstGeom prst="leftCircularArrow">
          <a:avLst>
            <a:gd name="adj1" fmla="val 10980"/>
            <a:gd name="adj2" fmla="val 1142322"/>
            <a:gd name="adj3" fmla="val 6300000"/>
            <a:gd name="adj4" fmla="val 18900000"/>
            <a:gd name="adj5" fmla="val 12500"/>
          </a:avLst>
        </a:prstGeom>
        <a:blipFill rotWithShape="0">
          <a:blip xmlns:r="http://schemas.openxmlformats.org/officeDocument/2006/relationships" r:embed="rId2"/>
          <a:stretch>
            <a:fillRect/>
          </a:stretch>
        </a:blipFill>
        <a:ln>
          <a:noFill/>
        </a:ln>
        <a:effectLst>
          <a:outerShdw blurRad="57150" dist="38100" dir="5400000" algn="ctr" rotWithShape="0">
            <a:schemeClr val="accent4">
              <a:hueOff val="-2639958"/>
              <a:satOff val="-27097"/>
              <a:lumOff val="11324"/>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1AB541A5-656E-45F6-8D86-B9098AC00DC1}">
      <dsp:nvSpPr>
        <dsp:cNvPr id="0" name=""/>
        <dsp:cNvSpPr/>
      </dsp:nvSpPr>
      <dsp:spPr>
        <a:xfrm>
          <a:off x="539715" y="3647112"/>
          <a:ext cx="580706" cy="2902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4</a:t>
          </a:r>
          <a:endParaRPr lang="ru-RU" sz="2000" kern="1200" dirty="0">
            <a:solidFill>
              <a:schemeClr val="tx1"/>
            </a:solidFill>
            <a:latin typeface="Arial Narrow" pitchFamily="34" charset="0"/>
          </a:endParaRPr>
        </a:p>
      </dsp:txBody>
      <dsp:txXfrm>
        <a:off x="539715" y="3647112"/>
        <a:ext cx="580706" cy="290223"/>
      </dsp:txXfrm>
    </dsp:sp>
    <dsp:sp modelId="{CEC22F55-650F-4688-839D-D8D676891782}">
      <dsp:nvSpPr>
        <dsp:cNvPr id="0" name=""/>
        <dsp:cNvSpPr/>
      </dsp:nvSpPr>
      <dsp:spPr>
        <a:xfrm>
          <a:off x="674204" y="3937335"/>
          <a:ext cx="893994" cy="894519"/>
        </a:xfrm>
        <a:prstGeom prst="blockArc">
          <a:avLst>
            <a:gd name="adj1" fmla="val 13500000"/>
            <a:gd name="adj2" fmla="val 10800000"/>
            <a:gd name="adj3" fmla="val 12740"/>
          </a:avLst>
        </a:prstGeom>
        <a:gradFill rotWithShape="0">
          <a:gsLst>
            <a:gs pos="0">
              <a:schemeClr val="accent4">
                <a:hueOff val="-3519944"/>
                <a:satOff val="-36129"/>
                <a:lumOff val="15099"/>
                <a:alphaOff val="0"/>
                <a:tint val="98000"/>
                <a:shade val="25000"/>
                <a:satMod val="250000"/>
              </a:schemeClr>
            </a:gs>
            <a:gs pos="68000">
              <a:schemeClr val="accent4">
                <a:hueOff val="-3519944"/>
                <a:satOff val="-36129"/>
                <a:lumOff val="15099"/>
                <a:alphaOff val="0"/>
                <a:tint val="86000"/>
                <a:satMod val="115000"/>
              </a:schemeClr>
            </a:gs>
            <a:gs pos="100000">
              <a:schemeClr val="accent4">
                <a:hueOff val="-3519944"/>
                <a:satOff val="-36129"/>
                <a:lumOff val="15099"/>
                <a:alphaOff val="0"/>
                <a:tint val="50000"/>
                <a:satMod val="150000"/>
              </a:schemeClr>
            </a:gs>
          </a:gsLst>
          <a:path path="circle">
            <a:fillToRect l="50000" t="130000" r="50000" b="-30000"/>
          </a:path>
        </a:gradFill>
        <a:ln>
          <a:noFill/>
        </a:ln>
        <a:effectLst>
          <a:outerShdw blurRad="57150" dist="38100" dir="5400000" algn="ctr" rotWithShape="0">
            <a:schemeClr val="accent4">
              <a:hueOff val="-3519944"/>
              <a:satOff val="-36129"/>
              <a:lumOff val="15099"/>
              <a:alphaOff val="0"/>
              <a:shade val="9000"/>
              <a:satMod val="105000"/>
              <a:alpha val="48000"/>
            </a:schemeClr>
          </a:outerShdw>
        </a:effectLst>
      </dsp:spPr>
      <dsp:style>
        <a:lnRef idx="0">
          <a:scrgbClr r="0" g="0" b="0"/>
        </a:lnRef>
        <a:fillRef idx="3">
          <a:scrgbClr r="0" g="0" b="0"/>
        </a:fillRef>
        <a:effectRef idx="2">
          <a:scrgbClr r="0" g="0" b="0"/>
        </a:effectRef>
        <a:fontRef idx="minor">
          <a:schemeClr val="lt1"/>
        </a:fontRef>
      </dsp:style>
    </dsp:sp>
    <dsp:sp modelId="{3C8B0C22-37AA-4EC7-BAA2-FE5AC8702C71}">
      <dsp:nvSpPr>
        <dsp:cNvPr id="0" name=""/>
        <dsp:cNvSpPr/>
      </dsp:nvSpPr>
      <dsp:spPr>
        <a:xfrm>
          <a:off x="829970" y="4246369"/>
          <a:ext cx="580706" cy="2902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tx1"/>
              </a:solidFill>
              <a:latin typeface="Arial Narrow" pitchFamily="34" charset="0"/>
            </a:rPr>
            <a:t>5</a:t>
          </a:r>
          <a:endParaRPr lang="ru-RU" sz="2000" kern="1200" dirty="0">
            <a:solidFill>
              <a:schemeClr val="tx1"/>
            </a:solidFill>
            <a:latin typeface="Arial Narrow" pitchFamily="34" charset="0"/>
          </a:endParaRPr>
        </a:p>
      </dsp:txBody>
      <dsp:txXfrm>
        <a:off x="829970" y="4246369"/>
        <a:ext cx="580706" cy="29022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138F4B-EC80-414F-9CB9-D4B32021CB99}">
      <dsp:nvSpPr>
        <dsp:cNvPr id="0" name=""/>
        <dsp:cNvSpPr/>
      </dsp:nvSpPr>
      <dsp:spPr>
        <a:xfrm>
          <a:off x="0" y="0"/>
          <a:ext cx="3309267" cy="311510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rtl="0">
            <a:lnSpc>
              <a:spcPct val="90000"/>
            </a:lnSpc>
            <a:spcBef>
              <a:spcPct val="0"/>
            </a:spcBef>
            <a:spcAft>
              <a:spcPct val="35000"/>
            </a:spcAft>
          </a:pPr>
          <a:r>
            <a:rPr lang="ru-RU" sz="1800" b="1" kern="1200" dirty="0" smtClean="0">
              <a:latin typeface="Times New Roman" panose="02020603050405020304" pitchFamily="18" charset="0"/>
              <a:cs typeface="Times New Roman" panose="02020603050405020304" pitchFamily="18" charset="0"/>
            </a:rPr>
            <a:t>Япония </a:t>
          </a:r>
          <a:r>
            <a:rPr lang="ru-RU" sz="1800" b="1" kern="1200" dirty="0" err="1" smtClean="0">
              <a:latin typeface="Times New Roman" panose="02020603050405020304" pitchFamily="18" charset="0"/>
              <a:cs typeface="Times New Roman" panose="02020603050405020304" pitchFamily="18" charset="0"/>
            </a:rPr>
            <a:t>корпоратив</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бошқарув</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тизими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кенг</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камровли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бўлиб</a:t>
          </a:r>
          <a:r>
            <a:rPr lang="ru-RU" sz="1800" b="1" kern="1200" dirty="0" smtClean="0">
              <a:latin typeface="Times New Roman" panose="02020603050405020304" pitchFamily="18" charset="0"/>
              <a:cs typeface="Times New Roman" panose="02020603050405020304" pitchFamily="18" charset="0"/>
            </a:rPr>
            <a:t>, банк </a:t>
          </a:r>
          <a:r>
            <a:rPr lang="ru-RU" sz="1800" b="1" kern="1200" dirty="0" err="1" smtClean="0">
              <a:latin typeface="Times New Roman" panose="02020603050405020304" pitchFamily="18" charset="0"/>
              <a:cs typeface="Times New Roman" panose="02020603050405020304" pitchFamily="18" charset="0"/>
            </a:rPr>
            <a:t>ва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молия-ишлаб</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чиқариш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тармоқлари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ёки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кейрецуга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амал</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қилади</a:t>
          </a:r>
          <a:r>
            <a:rPr lang="ru-RU" sz="1800" b="1" kern="1200" dirty="0" smtClean="0">
              <a:latin typeface="Times New Roman" panose="02020603050405020304" pitchFamily="18" charset="0"/>
              <a:cs typeface="Times New Roman" panose="02020603050405020304" pitchFamily="18" charset="0"/>
            </a:rPr>
            <a:t>.</a:t>
          </a:r>
          <a:endParaRPr lang="ru-RU" sz="1800" b="1" kern="1200" dirty="0">
            <a:latin typeface="Times New Roman" panose="02020603050405020304" pitchFamily="18" charset="0"/>
            <a:cs typeface="Times New Roman" panose="02020603050405020304" pitchFamily="18" charset="0"/>
          </a:endParaRPr>
        </a:p>
      </dsp:txBody>
      <dsp:txXfrm>
        <a:off x="91238" y="91238"/>
        <a:ext cx="3126791" cy="2932633"/>
      </dsp:txXfrm>
    </dsp:sp>
    <dsp:sp modelId="{3517D830-421C-4D0F-8A4D-D4859DF1E8F2}">
      <dsp:nvSpPr>
        <dsp:cNvPr id="0" name=""/>
        <dsp:cNvSpPr/>
      </dsp:nvSpPr>
      <dsp:spPr>
        <a:xfrm>
          <a:off x="3788393" y="0"/>
          <a:ext cx="4867817" cy="3249717"/>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rtl="0">
            <a:lnSpc>
              <a:spcPct val="90000"/>
            </a:lnSpc>
            <a:spcBef>
              <a:spcPct val="0"/>
            </a:spcBef>
            <a:spcAft>
              <a:spcPct val="35000"/>
            </a:spcAft>
          </a:pPr>
          <a:r>
            <a:rPr lang="ru-RU" sz="1800" b="1" kern="1200" dirty="0" err="1" smtClean="0">
              <a:latin typeface="Times New Roman" panose="02020603050405020304" pitchFamily="18" charset="0"/>
              <a:cs typeface="Times New Roman" panose="02020603050405020304" pitchFamily="18" charset="0"/>
            </a:rPr>
            <a:t>Асосий</a:t>
          </a:r>
          <a:r>
            <a:rPr lang="ru-RU" sz="1800" b="1" kern="1200" dirty="0" smtClean="0">
              <a:latin typeface="Times New Roman" panose="02020603050405020304" pitchFamily="18" charset="0"/>
              <a:cs typeface="Times New Roman" panose="02020603050405020304" pitchFamily="18" charset="0"/>
            </a:rPr>
            <a:t>  банк </a:t>
          </a:r>
          <a:r>
            <a:rPr lang="ru-RU" sz="1800" b="1" kern="1200" dirty="0" err="1" smtClean="0">
              <a:latin typeface="Times New Roman" panose="02020603050405020304" pitchFamily="18" charset="0"/>
              <a:cs typeface="Times New Roman" panose="02020603050405020304" pitchFamily="18" charset="0"/>
            </a:rPr>
            <a:t>ва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кейрецу</a:t>
          </a:r>
          <a:r>
            <a:rPr lang="ru-RU" sz="1800" b="1" kern="1200" dirty="0" smtClean="0">
              <a:latin typeface="Times New Roman" panose="02020603050405020304" pitchFamily="18" charset="0"/>
              <a:cs typeface="Times New Roman" panose="02020603050405020304" pitchFamily="18" charset="0"/>
            </a:rPr>
            <a:t> – </a:t>
          </a:r>
          <a:r>
            <a:rPr lang="ru-RU" sz="1800" b="1" kern="1200" dirty="0" err="1" smtClean="0">
              <a:latin typeface="Times New Roman" panose="02020603050405020304" pitchFamily="18" charset="0"/>
              <a:cs typeface="Times New Roman" panose="02020603050405020304" pitchFamily="18" charset="0"/>
            </a:rPr>
            <a:t>бу</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иккита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бошқа-бошқа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тармоқлар</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бўлиб</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бир-бирини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тўлдириувчи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икки</a:t>
          </a:r>
          <a:r>
            <a:rPr lang="ru-RU" sz="1800" b="1" kern="1200" dirty="0" smtClean="0">
              <a:latin typeface="Times New Roman" panose="02020603050405020304" pitchFamily="18" charset="0"/>
              <a:cs typeface="Times New Roman" panose="02020603050405020304" pitchFamily="18" charset="0"/>
            </a:rPr>
            <a:t> элемент </a:t>
          </a:r>
          <a:r>
            <a:rPr lang="ru-RU" sz="1800" b="1" kern="1200" dirty="0" err="1" smtClean="0">
              <a:latin typeface="Times New Roman" panose="02020603050405020304" pitchFamily="18" charset="0"/>
              <a:cs typeface="Times New Roman" panose="02020603050405020304" pitchFamily="18" charset="0"/>
            </a:rPr>
            <a:t>ҳисобланади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Амалиётда</a:t>
          </a:r>
          <a:r>
            <a:rPr lang="ru-RU" sz="1800" b="1" kern="1200" dirty="0" smtClean="0">
              <a:latin typeface="Times New Roman" panose="02020603050405020304" pitchFamily="18" charset="0"/>
              <a:cs typeface="Times New Roman" panose="02020603050405020304" pitchFamily="18" charset="0"/>
            </a:rPr>
            <a:t> Япония </a:t>
          </a:r>
          <a:r>
            <a:rPr lang="ru-RU" sz="1800" b="1" kern="1200" dirty="0" err="1" smtClean="0">
              <a:latin typeface="Times New Roman" panose="02020603050405020304" pitchFamily="18" charset="0"/>
              <a:cs typeface="Times New Roman" panose="02020603050405020304" pitchFamily="18" charset="0"/>
            </a:rPr>
            <a:t>компаниялари</a:t>
          </a:r>
          <a:r>
            <a:rPr lang="ru-RU" sz="1800" b="1" kern="1200" dirty="0" smtClean="0">
              <a:latin typeface="Times New Roman" panose="02020603050405020304" pitchFamily="18" charset="0"/>
              <a:cs typeface="Times New Roman" panose="02020603050405020304" pitchFamily="18" charset="0"/>
            </a:rPr>
            <a:t> банк </a:t>
          </a:r>
          <a:r>
            <a:rPr lang="ru-RU" sz="1800" b="1" kern="1200" dirty="0" err="1" smtClean="0">
              <a:latin typeface="Times New Roman" panose="02020603050405020304" pitchFamily="18" charset="0"/>
              <a:cs typeface="Times New Roman" panose="02020603050405020304" pitchFamily="18" charset="0"/>
            </a:rPr>
            <a:t>тизими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билан</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яқин</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алоқада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бўлади</a:t>
          </a:r>
          <a:r>
            <a:rPr lang="ru-RU" sz="1800" b="1" kern="1200" dirty="0" smtClean="0">
              <a:latin typeface="Times New Roman" panose="02020603050405020304" pitchFamily="18" charset="0"/>
              <a:cs typeface="Times New Roman" panose="02020603050405020304" pitchFamily="18" charset="0"/>
            </a:rPr>
            <a:t>. Банк </a:t>
          </a:r>
          <a:r>
            <a:rPr lang="ru-RU" sz="1800" b="1" kern="1200" dirty="0" err="1" smtClean="0">
              <a:latin typeface="Times New Roman" panose="02020603050405020304" pitchFamily="18" charset="0"/>
              <a:cs typeface="Times New Roman" panose="02020603050405020304" pitchFamily="18" charset="0"/>
            </a:rPr>
            <a:t>ўзининг</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корпоратив</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мижозларига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ўзининг</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хизматларини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яъни</a:t>
          </a:r>
          <a:r>
            <a:rPr lang="ru-RU" sz="1800" b="1" kern="1200" dirty="0" smtClean="0">
              <a:latin typeface="Times New Roman" panose="02020603050405020304" pitchFamily="18" charset="0"/>
              <a:cs typeface="Times New Roman" panose="02020603050405020304" pitchFamily="18" charset="0"/>
            </a:rPr>
            <a:t> кредит, банк </a:t>
          </a:r>
          <a:r>
            <a:rPr lang="ru-RU" sz="1800" b="1" kern="1200" dirty="0" err="1" smtClean="0">
              <a:latin typeface="Times New Roman" panose="02020603050405020304" pitchFamily="18" charset="0"/>
              <a:cs typeface="Times New Roman" panose="02020603050405020304" pitchFamily="18" charset="0"/>
            </a:rPr>
            <a:t>хизматлари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облигациялар</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акциялар</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чиқариш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уларнинг</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хисобитини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юритиш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ва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бошқа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консальтинг</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хизматларини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кўрсатади</a:t>
          </a:r>
          <a:r>
            <a:rPr lang="ru-RU" sz="1800" b="1" kern="1200" dirty="0" smtClean="0">
              <a:latin typeface="Times New Roman" panose="02020603050405020304" pitchFamily="18" charset="0"/>
              <a:cs typeface="Times New Roman" panose="02020603050405020304" pitchFamily="18" charset="0"/>
            </a:rPr>
            <a:t>. </a:t>
          </a:r>
          <a:endParaRPr lang="ru-RU" sz="1800" b="1" kern="1200" dirty="0">
            <a:latin typeface="Times New Roman" panose="02020603050405020304" pitchFamily="18" charset="0"/>
            <a:cs typeface="Times New Roman" panose="02020603050405020304" pitchFamily="18" charset="0"/>
          </a:endParaRPr>
        </a:p>
      </dsp:txBody>
      <dsp:txXfrm>
        <a:off x="3883574" y="95181"/>
        <a:ext cx="4677455" cy="3059355"/>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9.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403606CF-4BD4-42CA-AB09-E09B190AD667}" type="datetimeFigureOut">
              <a:rPr lang="ru-RU" smtClean="0"/>
              <a:pPr/>
              <a:t>03.11.2021</a:t>
            </a:fld>
            <a:endParaRPr lang="ru-RU"/>
          </a:p>
        </p:txBody>
      </p:sp>
      <p:sp>
        <p:nvSpPr>
          <p:cNvPr id="4" name="Образ слайда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686499"/>
            <a:ext cx="5388610" cy="443984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4DC3646E-7403-4606-9401-A2BCE6849463}" type="slidenum">
              <a:rPr lang="ru-RU" smtClean="0"/>
              <a:pPr/>
              <a:t>‹#›</a:t>
            </a:fld>
            <a:endParaRPr lang="ru-RU"/>
          </a:p>
        </p:txBody>
      </p:sp>
    </p:spTree>
    <p:extLst>
      <p:ext uri="{BB962C8B-B14F-4D97-AF65-F5344CB8AC3E}">
        <p14:creationId xmlns:p14="http://schemas.microsoft.com/office/powerpoint/2010/main" val="416272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900113" y="739775"/>
            <a:ext cx="4935537" cy="3700463"/>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DFA6DC0F-00C0-48CB-BFD3-E923E37ECD77}" type="slidenum">
              <a:rPr lang="en-GB" smtClean="0">
                <a:latin typeface="Arial"/>
              </a:rPr>
              <a:pPr/>
              <a:t>10</a:t>
            </a:fld>
            <a:endParaRPr lang="en-GB">
              <a:latin typeface="Arial"/>
            </a:endParaRPr>
          </a:p>
        </p:txBody>
      </p:sp>
    </p:spTree>
    <p:extLst>
      <p:ext uri="{BB962C8B-B14F-4D97-AF65-F5344CB8AC3E}">
        <p14:creationId xmlns:p14="http://schemas.microsoft.com/office/powerpoint/2010/main" val="2348943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4ED3D827-875E-4E4D-8140-FB185581AABA}" type="slidenum">
              <a:rPr lang="en-US"/>
              <a:pPr/>
              <a:t>14</a:t>
            </a:fld>
            <a:endParaRPr lang="en-US"/>
          </a:p>
        </p:txBody>
      </p:sp>
      <p:sp>
        <p:nvSpPr>
          <p:cNvPr id="43011" name="Rectangle 2"/>
          <p:cNvSpPr>
            <a:spLocks noGrp="1" noRot="1" noChangeAspect="1" noChangeArrowheads="1" noTextEdit="1"/>
          </p:cNvSpPr>
          <p:nvPr>
            <p:ph type="sldImg"/>
          </p:nvPr>
        </p:nvSpPr>
        <p:spPr>
          <a:xfrm>
            <a:off x="900113" y="739775"/>
            <a:ext cx="4935537" cy="3700463"/>
          </a:xfrm>
          <a:ln/>
        </p:spPr>
      </p:sp>
      <p:sp>
        <p:nvSpPr>
          <p:cNvPr id="43012" name="Rectangle 3"/>
          <p:cNvSpPr>
            <a:spLocks noGrp="1" noChangeArrowheads="1"/>
          </p:cNvSpPr>
          <p:nvPr>
            <p:ph type="body" idx="1"/>
          </p:nvPr>
        </p:nvSpPr>
        <p:spPr>
          <a:noFill/>
          <a:ln/>
        </p:spPr>
        <p:txBody>
          <a:bodyPr/>
          <a:lstStyle/>
          <a:p>
            <a:pPr eaLnBrk="1" hangingPunct="1"/>
            <a:endParaRPr lang="ru-RU" smtClean="0"/>
          </a:p>
        </p:txBody>
      </p:sp>
    </p:spTree>
    <p:extLst>
      <p:ext uri="{BB962C8B-B14F-4D97-AF65-F5344CB8AC3E}">
        <p14:creationId xmlns:p14="http://schemas.microsoft.com/office/powerpoint/2010/main" val="2764845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EA4C3B-70A7-4238-963A-4AF83B4FB4A4}" type="slidenum">
              <a:rPr lang="ja-JP" altLang="en-US">
                <a:solidFill>
                  <a:prstClr val="black"/>
                </a:solidFill>
                <a:latin typeface="Arial"/>
              </a:rPr>
              <a:pPr/>
              <a:t>18</a:t>
            </a:fld>
            <a:endParaRPr lang="en-US" altLang="ja-JP">
              <a:solidFill>
                <a:prstClr val="black"/>
              </a:solidFill>
              <a:latin typeface="Arial"/>
            </a:endParaRPr>
          </a:p>
        </p:txBody>
      </p:sp>
      <p:sp>
        <p:nvSpPr>
          <p:cNvPr id="3926018" name="Rectangle 2"/>
          <p:cNvSpPr>
            <a:spLocks noGrp="1" noRot="1" noChangeAspect="1" noChangeArrowheads="1" noTextEdit="1"/>
          </p:cNvSpPr>
          <p:nvPr>
            <p:ph type="sldImg"/>
          </p:nvPr>
        </p:nvSpPr>
        <p:spPr>
          <a:xfrm>
            <a:off x="817563" y="714375"/>
            <a:ext cx="4754562" cy="3565525"/>
          </a:xfrm>
          <a:ln/>
        </p:spPr>
      </p:sp>
      <p:sp>
        <p:nvSpPr>
          <p:cNvPr id="3926019" name="Rectangle 3"/>
          <p:cNvSpPr>
            <a:spLocks noGrp="1" noChangeArrowheads="1"/>
          </p:cNvSpPr>
          <p:nvPr>
            <p:ph type="body" idx="1"/>
          </p:nvPr>
        </p:nvSpPr>
        <p:spPr>
          <a:xfrm>
            <a:off x="638285" y="4515359"/>
            <a:ext cx="5111416" cy="4282192"/>
          </a:xfrm>
        </p:spPr>
        <p:txBody>
          <a:bodyPr/>
          <a:lstStyle/>
          <a:p>
            <a:endParaRPr lang="en-GB">
              <a:latin typeface="Arial"/>
            </a:endParaRPr>
          </a:p>
        </p:txBody>
      </p:sp>
    </p:spTree>
    <p:extLst>
      <p:ext uri="{BB962C8B-B14F-4D97-AF65-F5344CB8AC3E}">
        <p14:creationId xmlns:p14="http://schemas.microsoft.com/office/powerpoint/2010/main" val="38342262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900113" y="739775"/>
            <a:ext cx="4935537" cy="3700463"/>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DFA6DC0F-00C0-48CB-BFD3-E923E37ECD77}" type="slidenum">
              <a:rPr lang="en-GB" smtClean="0">
                <a:latin typeface="Arial"/>
              </a:rPr>
              <a:pPr/>
              <a:t>22</a:t>
            </a:fld>
            <a:endParaRPr lang="en-GB">
              <a:latin typeface="Arial"/>
            </a:endParaRPr>
          </a:p>
        </p:txBody>
      </p:sp>
    </p:spTree>
    <p:extLst>
      <p:ext uri="{BB962C8B-B14F-4D97-AF65-F5344CB8AC3E}">
        <p14:creationId xmlns:p14="http://schemas.microsoft.com/office/powerpoint/2010/main" val="827581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5E99CCD7-5AEF-4877-81C0-286AA5A30D99}"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99CCD7-5AEF-4877-81C0-286AA5A30D9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99CCD7-5AEF-4877-81C0-286AA5A30D99}"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E99CCD7-5AEF-4877-81C0-286AA5A30D9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E99CCD7-5AEF-4877-81C0-286AA5A30D9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E99CCD7-5AEF-4877-81C0-286AA5A30D9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E99CCD7-5AEF-4877-81C0-286AA5A30D9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E99CCD7-5AEF-4877-81C0-286AA5A30D9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E99CCD7-5AEF-4877-81C0-286AA5A30D99}"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99CCD7-5AEF-4877-81C0-286AA5A30D9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C921BB3-B4BF-4EC2-AAED-6176EA256DB1}" type="datetimeFigureOut">
              <a:rPr lang="ru-RU" smtClean="0"/>
              <a:pPr/>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E99CCD7-5AEF-4877-81C0-286AA5A30D99}"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extLst>
              <p:ext uri="{D42A27DB-BD31-4B8C-83A1-F6EECF244321}">
                <p14:modId xmlns:p14="http://schemas.microsoft.com/office/powerpoint/2010/main" val="1900513150"/>
              </p:ext>
            </p:extLst>
          </p:nvPr>
        </p:nvGraphicFramePr>
        <p:xfrm>
          <a:off x="1466" y="1589"/>
          <a:ext cx="1465" cy="1587"/>
        </p:xfrm>
        <a:graphic>
          <a:graphicData uri="http://schemas.openxmlformats.org/presentationml/2006/ole">
            <mc:AlternateContent xmlns:mc="http://schemas.openxmlformats.org/markup-compatibility/2006">
              <mc:Choice xmlns:v="urn:schemas-microsoft-com:vml" Requires="v">
                <p:oleObj spid="_x0000_s76867" name="think-cell Slide" r:id="rId4" imgW="360" imgH="360" progId="">
                  <p:embed/>
                </p:oleObj>
              </mc:Choice>
              <mc:Fallback>
                <p:oleObj name="think-cell Slide" r:id="rId4" imgW="360" imgH="360" progId="">
                  <p:embed/>
                  <p:pic>
                    <p:nvPicPr>
                      <p:cNvPr id="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6" y="1589"/>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384923" y="136800"/>
            <a:ext cx="8374154" cy="651600"/>
          </a:xfrm>
        </p:spPr>
        <p:txBody>
          <a:bodyPr/>
          <a:lstStyle/>
          <a:p>
            <a:r>
              <a:rPr kumimoji="1" lang="ja-JP" altLang="en-US" dirty="0" smtClean="0"/>
              <a:t>キーメッセージを入力（本スライドで一番伝えたいこと＜名詞止め・体言止め不可＞）</a:t>
            </a:r>
            <a:endParaRPr kumimoji="1" lang="ja-JP" altLang="en-US" dirty="0"/>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r>
              <a:rPr lang="ja-JP" altLang="en-US" smtClean="0"/>
              <a:t>コーポレートガバナンス・コードについて</a:t>
            </a:r>
            <a:endParaRPr lang="en-GB" altLang="en-GB" dirty="0" smtClean="0"/>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fld id="{AA5FCFE5-FE56-4EF1-80A8-07776887C2A1}" type="slidenum">
              <a:rPr lang="ja-JP" altLang="en-US" smtClean="0"/>
              <a:pPr/>
              <a:t>‹#›</a:t>
            </a:fld>
            <a:endParaRPr lang="ja-JP" altLang="en-US" dirty="0"/>
          </a:p>
        </p:txBody>
      </p:sp>
      <p:sp>
        <p:nvSpPr>
          <p:cNvPr id="9" name="テキスト プレースホルダー 2"/>
          <p:cNvSpPr>
            <a:spLocks noGrp="1"/>
          </p:cNvSpPr>
          <p:nvPr>
            <p:ph type="body" sz="quarter" idx="15" hasCustomPrompt="1"/>
          </p:nvPr>
        </p:nvSpPr>
        <p:spPr>
          <a:xfrm>
            <a:off x="384458" y="1016000"/>
            <a:ext cx="3987692" cy="432000"/>
          </a:xfrm>
        </p:spPr>
        <p:txBody>
          <a:bodyPr wrap="none" anchor="ctr">
            <a:noAutofit/>
          </a:bodyPr>
          <a:lstStyle>
            <a:lvl1pPr>
              <a:defRPr sz="1400" b="1">
                <a:solidFill>
                  <a:schemeClr val="accent2"/>
                </a:solidFill>
              </a:defRPr>
            </a:lvl1pPr>
          </a:lstStyle>
          <a:p>
            <a:pPr lvl="0"/>
            <a:r>
              <a:rPr kumimoji="1" lang="en-US" altLang="ja-JP" dirty="0" smtClean="0"/>
              <a:t>Header</a:t>
            </a:r>
            <a:r>
              <a:rPr kumimoji="1" lang="ja-JP" altLang="en-US" dirty="0" smtClean="0"/>
              <a:t>を入力（スライドタイトル）</a:t>
            </a:r>
            <a:endParaRPr kumimoji="1" lang="ja-JP" altLang="en-US" dirty="0"/>
          </a:p>
        </p:txBody>
      </p:sp>
    </p:spTree>
    <p:extLst>
      <p:ext uri="{BB962C8B-B14F-4D97-AF65-F5344CB8AC3E}">
        <p14:creationId xmlns:p14="http://schemas.microsoft.com/office/powerpoint/2010/main" val="355869956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C921BB3-B4BF-4EC2-AAED-6176EA256DB1}" type="datetimeFigureOut">
              <a:rPr lang="ru-RU" smtClean="0"/>
              <a:pPr/>
              <a:t>03.11.2021</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E99CCD7-5AEF-4877-81C0-286AA5A30D99}"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70" r:id="rId12"/>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2.xml"/><Relationship Id="rId7" Type="http://schemas.openxmlformats.org/officeDocument/2006/relationships/image" Target="../media/image5.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10.png"/><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xml"/><Relationship Id="rId1" Type="http://schemas.openxmlformats.org/officeDocument/2006/relationships/vmlDrawing" Target="../drawings/vmlDrawing2.vml"/><Relationship Id="rId6" Type="http://schemas.openxmlformats.org/officeDocument/2006/relationships/image" Target="../media/image2.emf"/><Relationship Id="rId5" Type="http://schemas.openxmlformats.org/officeDocument/2006/relationships/oleObject" Target="../embeddings/oleObject2.bin"/><Relationship Id="rId4" Type="http://schemas.openxmlformats.org/officeDocument/2006/relationships/notesSlide" Target="../notesSlides/notesSlide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419872" y="2254067"/>
            <a:ext cx="5706471"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44083"/>
            <a:r>
              <a:rPr lang="ru-RU" sz="2800" b="1" i="1" dirty="0" smtClean="0">
                <a:solidFill>
                  <a:prstClr val="black"/>
                </a:solidFill>
                <a:latin typeface="Times New Roman" pitchFamily="18" charset="0"/>
                <a:cs typeface="Times New Roman" pitchFamily="18" charset="0"/>
              </a:rPr>
              <a:t>   </a:t>
            </a:r>
            <a:r>
              <a:rPr lang="en-US" sz="2800" b="1" i="1" dirty="0" smtClean="0">
                <a:solidFill>
                  <a:prstClr val="black"/>
                </a:solidFill>
                <a:latin typeface="Times New Roman" pitchFamily="18" charset="0"/>
                <a:cs typeface="Times New Roman" pitchFamily="18" charset="0"/>
              </a:rPr>
              <a:t>3</a:t>
            </a:r>
            <a:r>
              <a:rPr lang="ru-RU" sz="2800" b="1" i="1" dirty="0" smtClean="0">
                <a:solidFill>
                  <a:prstClr val="black"/>
                </a:solidFill>
                <a:latin typeface="Times New Roman" pitchFamily="18" charset="0"/>
                <a:cs typeface="Times New Roman" pitchFamily="18" charset="0"/>
              </a:rPr>
              <a:t>.</a:t>
            </a:r>
            <a:r>
              <a:rPr lang="ru-RU" sz="2800" b="1" i="1" dirty="0" err="1" smtClean="0">
                <a:solidFill>
                  <a:schemeClr val="bg1"/>
                </a:solidFill>
                <a:latin typeface="Times New Roman" panose="02020603050405020304" pitchFamily="18" charset="0"/>
                <a:cs typeface="Times New Roman" pitchFamily="18" charset="0"/>
              </a:rPr>
              <a:t>Мавзу</a:t>
            </a:r>
            <a:r>
              <a:rPr lang="ru-RU" sz="2800" b="1" i="1" dirty="0">
                <a:solidFill>
                  <a:schemeClr val="bg1"/>
                </a:solidFill>
                <a:latin typeface="Times New Roman" pitchFamily="18" charset="0"/>
                <a:cs typeface="Times New Roman" pitchFamily="18" charset="0"/>
              </a:rPr>
              <a:t>: </a:t>
            </a:r>
            <a:r>
              <a:rPr lang="ru-RU" sz="2800" b="1" dirty="0" err="1" smtClean="0">
                <a:solidFill>
                  <a:schemeClr val="bg1"/>
                </a:solidFill>
                <a:latin typeface="Times New Roman" pitchFamily="18" charset="0"/>
                <a:cs typeface="Times New Roman" pitchFamily="18" charset="0"/>
              </a:rPr>
              <a:t>Корпоратив</a:t>
            </a:r>
            <a:r>
              <a:rPr lang="ru-RU" sz="2800" b="1" dirty="0" smtClean="0">
                <a:solidFill>
                  <a:schemeClr val="bg1"/>
                </a:solidFill>
                <a:latin typeface="Times New Roman" pitchFamily="18" charset="0"/>
                <a:cs typeface="Times New Roman" pitchFamily="18" charset="0"/>
              </a:rPr>
              <a:t> </a:t>
            </a:r>
            <a:r>
              <a:rPr lang="ru-RU" sz="2800" b="1" dirty="0" err="1" smtClean="0">
                <a:solidFill>
                  <a:schemeClr val="bg1"/>
                </a:solidFill>
                <a:latin typeface="Times New Roman" pitchFamily="18" charset="0"/>
                <a:cs typeface="Times New Roman" pitchFamily="18" charset="0"/>
              </a:rPr>
              <a:t>бошқарувнинг</a:t>
            </a:r>
            <a:r>
              <a:rPr lang="ru-RU" sz="2800" b="1" dirty="0" smtClean="0">
                <a:solidFill>
                  <a:schemeClr val="bg1"/>
                </a:solidFill>
                <a:latin typeface="Times New Roman" pitchFamily="18" charset="0"/>
                <a:cs typeface="Times New Roman" pitchFamily="18" charset="0"/>
              </a:rPr>
              <a:t> </a:t>
            </a:r>
            <a:r>
              <a:rPr lang="ru-RU" sz="2800" b="1" dirty="0" err="1" smtClean="0">
                <a:solidFill>
                  <a:schemeClr val="bg1"/>
                </a:solidFill>
                <a:latin typeface="Times New Roman" pitchFamily="18" charset="0"/>
                <a:cs typeface="Times New Roman" pitchFamily="18" charset="0"/>
              </a:rPr>
              <a:t>ҳалқаро</a:t>
            </a:r>
            <a:r>
              <a:rPr lang="ru-RU" sz="2800" b="1" dirty="0" smtClean="0">
                <a:solidFill>
                  <a:schemeClr val="bg1"/>
                </a:solidFill>
                <a:latin typeface="Times New Roman" pitchFamily="18" charset="0"/>
                <a:cs typeface="Times New Roman" pitchFamily="18" charset="0"/>
              </a:rPr>
              <a:t> </a:t>
            </a:r>
            <a:r>
              <a:rPr lang="ru-RU" sz="2800" b="1" dirty="0" err="1" smtClean="0">
                <a:solidFill>
                  <a:schemeClr val="bg1"/>
                </a:solidFill>
                <a:latin typeface="Times New Roman" pitchFamily="18" charset="0"/>
                <a:cs typeface="Times New Roman" pitchFamily="18" charset="0"/>
              </a:rPr>
              <a:t>моделлари</a:t>
            </a:r>
            <a:r>
              <a:rPr lang="ru-RU" sz="2800" b="1" dirty="0" smtClean="0">
                <a:solidFill>
                  <a:schemeClr val="bg1"/>
                </a:solidFill>
                <a:latin typeface="Times New Roman" pitchFamily="18" charset="0"/>
                <a:cs typeface="Times New Roman" pitchFamily="18" charset="0"/>
              </a:rPr>
              <a:t>. </a:t>
            </a:r>
            <a:endParaRPr lang="ru-RU" sz="2800" b="1" dirty="0">
              <a:solidFill>
                <a:schemeClr val="bg1"/>
              </a:solidFill>
              <a:latin typeface="Times New Roman" pitchFamily="18" charset="0"/>
              <a:cs typeface="Times New Roman" pitchFamily="18" charset="0"/>
            </a:endParaRPr>
          </a:p>
          <a:p>
            <a:pPr algn="ctr" defTabSz="844083"/>
            <a:endParaRPr lang="ru-RU" sz="2800" b="1" dirty="0">
              <a:solidFill>
                <a:prstClr val="black"/>
              </a:solidFill>
              <a:latin typeface="Arial" charset="0"/>
              <a:cs typeface="Arial"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 y="2254067"/>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79512" y="717409"/>
            <a:ext cx="8517352" cy="1169551"/>
          </a:xfrm>
          <a:prstGeom prst="rect">
            <a:avLst/>
          </a:prstGeom>
        </p:spPr>
        <p:txBody>
          <a:bodyPr wrap="square">
            <a:spAutoFit/>
          </a:bodyPr>
          <a:lstStyle/>
          <a:p>
            <a:pPr algn="ctr" defTabSz="844083"/>
            <a:r>
              <a:rPr lang="ru-RU" sz="3500" b="1" dirty="0" smtClean="0">
                <a:solidFill>
                  <a:schemeClr val="bg1"/>
                </a:solidFill>
                <a:latin typeface="Times New Roman" pitchFamily="18" charset="0"/>
                <a:cs typeface="Times New Roman" pitchFamily="18" charset="0"/>
              </a:rPr>
              <a:t>«</a:t>
            </a:r>
            <a:r>
              <a:rPr lang="ru-RU" sz="3500" b="1" dirty="0">
                <a:solidFill>
                  <a:schemeClr val="bg1"/>
                </a:solidFill>
                <a:latin typeface="Times New Roman" pitchFamily="18" charset="0"/>
                <a:cs typeface="Times New Roman" pitchFamily="18" charset="0"/>
              </a:rPr>
              <a:t>Бизнес </a:t>
            </a:r>
            <a:r>
              <a:rPr lang="ru-RU" sz="3500" b="1" dirty="0" err="1">
                <a:solidFill>
                  <a:schemeClr val="bg1"/>
                </a:solidFill>
                <a:latin typeface="Times New Roman" pitchFamily="18" charset="0"/>
                <a:cs typeface="Times New Roman" pitchFamily="18" charset="0"/>
              </a:rPr>
              <a:t>ва</a:t>
            </a:r>
            <a:r>
              <a:rPr lang="ru-RU" sz="3500" b="1" dirty="0">
                <a:solidFill>
                  <a:schemeClr val="bg1"/>
                </a:solidFill>
                <a:latin typeface="Times New Roman" pitchFamily="18" charset="0"/>
                <a:cs typeface="Times New Roman" pitchFamily="18" charset="0"/>
              </a:rPr>
              <a:t> </a:t>
            </a:r>
            <a:r>
              <a:rPr lang="ru-RU" sz="3500" b="1" dirty="0" err="1">
                <a:solidFill>
                  <a:schemeClr val="bg1"/>
                </a:solidFill>
                <a:latin typeface="Times New Roman" pitchFamily="18" charset="0"/>
                <a:cs typeface="Times New Roman" pitchFamily="18" charset="0"/>
              </a:rPr>
              <a:t>тадбиркорлик</a:t>
            </a:r>
            <a:r>
              <a:rPr lang="ru-RU" sz="3500" b="1" dirty="0">
                <a:solidFill>
                  <a:schemeClr val="bg1"/>
                </a:solidFill>
                <a:latin typeface="Times New Roman" pitchFamily="18" charset="0"/>
                <a:cs typeface="Times New Roman" pitchFamily="18" charset="0"/>
              </a:rPr>
              <a:t> </a:t>
            </a:r>
            <a:r>
              <a:rPr lang="ru-RU" sz="3500" b="1" dirty="0" err="1">
                <a:solidFill>
                  <a:schemeClr val="bg1"/>
                </a:solidFill>
                <a:latin typeface="Times New Roman" pitchFamily="18" charset="0"/>
                <a:cs typeface="Times New Roman" pitchFamily="18" charset="0"/>
              </a:rPr>
              <a:t>олий</a:t>
            </a:r>
            <a:r>
              <a:rPr lang="ru-RU" sz="3500" b="1" dirty="0">
                <a:solidFill>
                  <a:schemeClr val="bg1"/>
                </a:solidFill>
                <a:latin typeface="Times New Roman" pitchFamily="18" charset="0"/>
                <a:cs typeface="Times New Roman" pitchFamily="18" charset="0"/>
              </a:rPr>
              <a:t> </a:t>
            </a:r>
            <a:r>
              <a:rPr lang="ru-RU" sz="3500" b="1" dirty="0" err="1">
                <a:solidFill>
                  <a:schemeClr val="bg1"/>
                </a:solidFill>
                <a:latin typeface="Times New Roman" pitchFamily="18" charset="0"/>
                <a:cs typeface="Times New Roman" pitchFamily="18" charset="0"/>
              </a:rPr>
              <a:t>мактаби</a:t>
            </a:r>
            <a:r>
              <a:rPr lang="ru-RU" sz="3500" b="1" dirty="0" smtClean="0">
                <a:solidFill>
                  <a:schemeClr val="bg1"/>
                </a:solidFill>
                <a:latin typeface="Times New Roman" pitchFamily="18" charset="0"/>
                <a:cs typeface="Times New Roman" pitchFamily="18" charset="0"/>
              </a:rPr>
              <a:t>»</a:t>
            </a:r>
            <a:r>
              <a:rPr lang="ru-RU" sz="3500" b="1" dirty="0">
                <a:solidFill>
                  <a:schemeClr val="bg1"/>
                </a:solidFill>
                <a:latin typeface="Times New Roman" pitchFamily="18" charset="0"/>
                <a:cs typeface="Times New Roman" pitchFamily="18" charset="0"/>
              </a:rPr>
              <a:t/>
            </a:r>
            <a:br>
              <a:rPr lang="ru-RU" sz="3500" b="1" dirty="0">
                <a:solidFill>
                  <a:schemeClr val="bg1"/>
                </a:solidFill>
                <a:latin typeface="Times New Roman" pitchFamily="18" charset="0"/>
                <a:cs typeface="Times New Roman" pitchFamily="18" charset="0"/>
              </a:rPr>
            </a:br>
            <a:endParaRPr lang="ru-RU" sz="3500" dirty="0">
              <a:solidFill>
                <a:schemeClr val="bg1"/>
              </a:solidFill>
              <a:latin typeface="Calibri Light"/>
            </a:endParaRPr>
          </a:p>
        </p:txBody>
      </p:sp>
      <p:sp>
        <p:nvSpPr>
          <p:cNvPr id="8" name="Прямоугольник 7"/>
          <p:cNvSpPr/>
          <p:nvPr/>
        </p:nvSpPr>
        <p:spPr>
          <a:xfrm>
            <a:off x="3419872" y="5126999"/>
            <a:ext cx="2769912" cy="830997"/>
          </a:xfrm>
          <a:prstGeom prst="rect">
            <a:avLst/>
          </a:prstGeom>
        </p:spPr>
        <p:txBody>
          <a:bodyPr wrap="square">
            <a:spAutoFit/>
          </a:bodyPr>
          <a:lstStyle/>
          <a:p>
            <a:pPr algn="just" defTabSz="844083"/>
            <a:r>
              <a:rPr lang="ru-RU" sz="2400" b="1" dirty="0" err="1">
                <a:ln>
                  <a:prstDash val="solid"/>
                </a:ln>
                <a:solidFill>
                  <a:srgbClr val="44546A">
                    <a:lumMod val="75000"/>
                  </a:srgbClr>
                </a:solidFill>
                <a:latin typeface="Times New Roman" panose="02020603050405020304" pitchFamily="18" charset="0"/>
                <a:cs typeface="Times New Roman" panose="02020603050405020304" pitchFamily="18" charset="0"/>
              </a:rPr>
              <a:t>С</a:t>
            </a:r>
            <a:r>
              <a:rPr lang="ru-RU" sz="2400" b="1" dirty="0" err="1" smtClean="0">
                <a:ln>
                  <a:prstDash val="solid"/>
                </a:ln>
                <a:solidFill>
                  <a:srgbClr val="44546A">
                    <a:lumMod val="75000"/>
                  </a:srgbClr>
                </a:solidFill>
                <a:latin typeface="Times New Roman" panose="02020603050405020304" pitchFamily="18" charset="0"/>
                <a:cs typeface="Times New Roman" panose="02020603050405020304" pitchFamily="18" charset="0"/>
              </a:rPr>
              <a:t>уюнов</a:t>
            </a:r>
            <a:r>
              <a:rPr lang="ru-RU" sz="2400" b="1" dirty="0" smtClean="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400" b="1" dirty="0" err="1">
                <a:ln>
                  <a:prstDash val="solid"/>
                </a:ln>
                <a:solidFill>
                  <a:srgbClr val="44546A">
                    <a:lumMod val="75000"/>
                  </a:srgbClr>
                </a:solidFill>
                <a:latin typeface="Times New Roman" panose="02020603050405020304" pitchFamily="18" charset="0"/>
                <a:cs typeface="Times New Roman" panose="02020603050405020304" pitchFamily="18" charset="0"/>
              </a:rPr>
              <a:t>Дилмурод</a:t>
            </a:r>
            <a:r>
              <a:rPr lang="ru-RU" sz="2400" b="1" dirty="0">
                <a:ln>
                  <a:prstDash val="solid"/>
                </a:ln>
                <a:solidFill>
                  <a:srgbClr val="44546A">
                    <a:lumMod val="75000"/>
                  </a:srgbClr>
                </a:solidFill>
                <a:latin typeface="Times New Roman" panose="02020603050405020304" pitchFamily="18" charset="0"/>
                <a:cs typeface="Times New Roman" panose="02020603050405020304" pitchFamily="18" charset="0"/>
              </a:rPr>
              <a:t> </a:t>
            </a:r>
            <a:r>
              <a:rPr lang="ru-RU" sz="2400" b="1" dirty="0" err="1" smtClean="0">
                <a:ln>
                  <a:prstDash val="solid"/>
                </a:ln>
                <a:solidFill>
                  <a:srgbClr val="44546A">
                    <a:lumMod val="75000"/>
                  </a:srgbClr>
                </a:solidFill>
                <a:latin typeface="Times New Roman" panose="02020603050405020304" pitchFamily="18" charset="0"/>
                <a:cs typeface="Times New Roman" panose="02020603050405020304" pitchFamily="18" charset="0"/>
              </a:rPr>
              <a:t>Холмурадович</a:t>
            </a:r>
            <a:endParaRPr lang="ru-RU" sz="2400" b="1" dirty="0">
              <a:ln>
                <a:prstDash val="solid"/>
              </a:ln>
              <a:solidFill>
                <a:srgbClr val="44546A">
                  <a:lumMod val="75000"/>
                </a:srgb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444292" y="5126999"/>
            <a:ext cx="2592204" cy="1115434"/>
          </a:xfrm>
          <a:prstGeom prst="rect">
            <a:avLst/>
          </a:prstGeom>
        </p:spPr>
        <p:txBody>
          <a:bodyPr wrap="square">
            <a:spAutoFit/>
          </a:bodyPr>
          <a:lstStyle/>
          <a:p>
            <a:pPr defTabSz="844083"/>
            <a:r>
              <a:rPr lang="ru-RU" sz="1662" i="1" dirty="0">
                <a:solidFill>
                  <a:srgbClr val="44546A">
                    <a:lumMod val="75000"/>
                  </a:srgbClr>
                </a:solidFill>
                <a:cs typeface="Times New Roman" pitchFamily="18" charset="0"/>
              </a:rPr>
              <a:t>  </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Корпоратив</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бошқарув</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назарияси</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ва</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амалиёти</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кафедраси</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мудири</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a:t>
            </a:r>
            <a:r>
              <a:rPr lang="ru-RU" sz="1662" b="1" i="1" dirty="0" err="1" smtClean="0">
                <a:solidFill>
                  <a:srgbClr val="44546A">
                    <a:lumMod val="75000"/>
                  </a:srgbClr>
                </a:solidFill>
                <a:latin typeface="Times New Roman" panose="02020603050405020304" pitchFamily="18" charset="0"/>
                <a:cs typeface="Times New Roman" panose="02020603050405020304" pitchFamily="18" charset="0"/>
              </a:rPr>
              <a:t>и.ф.д</a:t>
            </a:r>
            <a:r>
              <a:rPr lang="ru-RU" sz="1662" b="1" i="1" dirty="0" smtClean="0">
                <a:solidFill>
                  <a:srgbClr val="44546A">
                    <a:lumMod val="75000"/>
                  </a:srgbClr>
                </a:solidFill>
                <a:latin typeface="Times New Roman" panose="02020603050405020304" pitchFamily="18" charset="0"/>
                <a:cs typeface="Times New Roman" panose="02020603050405020304" pitchFamily="18" charset="0"/>
              </a:rPr>
              <a:t>., профессор.</a:t>
            </a:r>
            <a:endParaRPr lang="ru-RU" sz="1662" b="1" i="1" dirty="0">
              <a:solidFill>
                <a:srgbClr val="44546A">
                  <a:lumMod val="75000"/>
                </a:srgbClr>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234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92373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357166"/>
            <a:ext cx="8229600" cy="1143000"/>
          </a:xfrm>
        </p:spPr>
        <p:txBody>
          <a:bodyPr>
            <a:normAutofit fontScale="90000"/>
          </a:bodyPr>
          <a:lstStyle/>
          <a:p>
            <a:pPr algn="ct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sz="3200" dirty="0" smtClean="0">
                <a:latin typeface="Times New Roman" pitchFamily="18" charset="0"/>
                <a:cs typeface="Times New Roman" pitchFamily="18" charset="0"/>
              </a:rPr>
              <a:t>. </a:t>
            </a:r>
            <a:r>
              <a:rPr lang="ru-RU" sz="3100" dirty="0" smtClean="0">
                <a:latin typeface="Times New Roman" pitchFamily="18" charset="0"/>
                <a:cs typeface="Times New Roman" pitchFamily="18" charset="0"/>
              </a:rPr>
              <a:t/>
            </a:r>
            <a:br>
              <a:rPr lang="ru-RU" sz="3100"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endParaRPr lang="ru-RU" dirty="0"/>
          </a:p>
        </p:txBody>
      </p:sp>
      <p:sp>
        <p:nvSpPr>
          <p:cNvPr id="3" name="Содержимое 2"/>
          <p:cNvSpPr>
            <a:spLocks noGrp="1"/>
          </p:cNvSpPr>
          <p:nvPr>
            <p:ph idx="1"/>
          </p:nvPr>
        </p:nvSpPr>
        <p:spPr>
          <a:xfrm>
            <a:off x="0" y="500042"/>
            <a:ext cx="8964488" cy="6357958"/>
          </a:xfrm>
        </p:spPr>
        <p:txBody>
          <a:bodyPr>
            <a:normAutofit/>
          </a:bodyPr>
          <a:lstStyle/>
          <a:p>
            <a:pPr marL="971550" lvl="1" indent="-514350" algn="ctr">
              <a:buNone/>
            </a:pPr>
            <a:r>
              <a:rPr lang="ru-RU" b="1" dirty="0" err="1" smtClean="0">
                <a:solidFill>
                  <a:srgbClr val="002060"/>
                </a:solidFill>
                <a:latin typeface="Times New Roman" pitchFamily="18" charset="0"/>
                <a:cs typeface="Times New Roman" pitchFamily="18" charset="0"/>
              </a:rPr>
              <a:t>Фойдаланилган</a:t>
            </a:r>
            <a:r>
              <a:rPr lang="ru-RU" b="1" dirty="0" smtClean="0">
                <a:solidFill>
                  <a:srgbClr val="002060"/>
                </a:solidFill>
                <a:latin typeface="Times New Roman" pitchFamily="18" charset="0"/>
                <a:cs typeface="Times New Roman" pitchFamily="18" charset="0"/>
              </a:rPr>
              <a:t> </a:t>
            </a:r>
            <a:r>
              <a:rPr lang="ru-RU" b="1" dirty="0" err="1" smtClean="0">
                <a:solidFill>
                  <a:srgbClr val="002060"/>
                </a:solidFill>
                <a:latin typeface="Times New Roman" pitchFamily="18" charset="0"/>
                <a:cs typeface="Times New Roman" pitchFamily="18" charset="0"/>
              </a:rPr>
              <a:t>ва</a:t>
            </a:r>
            <a:r>
              <a:rPr lang="ru-RU" b="1" dirty="0" smtClean="0">
                <a:solidFill>
                  <a:srgbClr val="002060"/>
                </a:solidFill>
                <a:latin typeface="Times New Roman" pitchFamily="18" charset="0"/>
                <a:cs typeface="Times New Roman" pitchFamily="18" charset="0"/>
              </a:rPr>
              <a:t> т</a:t>
            </a:r>
            <a:r>
              <a:rPr lang="uz-Cyrl-UZ" b="1" dirty="0" smtClean="0">
                <a:solidFill>
                  <a:srgbClr val="002060"/>
                </a:solidFill>
                <a:latin typeface="Times New Roman" pitchFamily="18" charset="0"/>
                <a:cs typeface="Times New Roman" pitchFamily="18" charset="0"/>
              </a:rPr>
              <a:t>аклиф қилинаётган адабиётлар рўйхати</a:t>
            </a:r>
            <a:r>
              <a:rPr lang="ru-RU" b="1" dirty="0" smtClean="0">
                <a:solidFill>
                  <a:srgbClr val="002060"/>
                </a:solidFill>
                <a:latin typeface="Times New Roman" pitchFamily="18" charset="0"/>
                <a:cs typeface="Times New Roman" pitchFamily="18" charset="0"/>
              </a:rPr>
              <a:t>:</a:t>
            </a:r>
          </a:p>
          <a:p>
            <a:pPr algn="just">
              <a:buNone/>
            </a:pPr>
            <a:endParaRPr lang="ru-RU" sz="2000" dirty="0" smtClean="0">
              <a:solidFill>
                <a:srgbClr val="002060"/>
              </a:solidFill>
              <a:latin typeface="Times New Roman" pitchFamily="18" charset="0"/>
              <a:cs typeface="Times New Roman" pitchFamily="18" charset="0"/>
            </a:endParaRPr>
          </a:p>
          <a:p>
            <a:pPr algn="just"/>
            <a:r>
              <a:rPr lang="uz-Cyrl-UZ" sz="2000" b="1" dirty="0" smtClean="0">
                <a:latin typeface="Times New Roman" panose="02020603050405020304" pitchFamily="18" charset="0"/>
                <a:cs typeface="Times New Roman" panose="02020603050405020304" pitchFamily="18" charset="0"/>
              </a:rPr>
              <a:t>        1.</a:t>
            </a:r>
            <a:r>
              <a:rPr lang="ru-RU" sz="2000" b="1" dirty="0" smtClean="0">
                <a:latin typeface="Times New Roman" panose="02020603050405020304" pitchFamily="18" charset="0"/>
                <a:cs typeface="Times New Roman" panose="02020603050405020304" pitchFamily="18" charset="0"/>
              </a:rPr>
              <a:t>Костиков </a:t>
            </a:r>
            <a:r>
              <a:rPr lang="ru-RU" sz="2000" b="1" dirty="0">
                <a:latin typeface="Times New Roman" panose="02020603050405020304" pitchFamily="18" charset="0"/>
                <a:cs typeface="Times New Roman" panose="02020603050405020304" pitchFamily="18" charset="0"/>
              </a:rPr>
              <a:t>И. В. Кодекс корпоративного поведения. Корпоративное поведение в России / Под общ. ред. И. В. Костикова. — М.: Экономика, 2014. </a:t>
            </a:r>
          </a:p>
          <a:p>
            <a:pPr algn="just"/>
            <a:r>
              <a:rPr lang="ru-RU" sz="2000" b="1" dirty="0" smtClean="0">
                <a:latin typeface="Times New Roman" panose="02020603050405020304" pitchFamily="18" charset="0"/>
                <a:cs typeface="Times New Roman" panose="02020603050405020304" pitchFamily="18" charset="0"/>
              </a:rPr>
              <a:t>        2</a:t>
            </a:r>
            <a:r>
              <a:rPr lang="uz-Cyrl-UZ" sz="2000" b="1" dirty="0" smtClean="0">
                <a:latin typeface="Times New Roman" pitchFamily="18" charset="0"/>
                <a:cs typeface="Times New Roman" pitchFamily="18" charset="0"/>
              </a:rPr>
              <a:t>.Суюнов Д. и др</a:t>
            </a:r>
            <a:r>
              <a:rPr lang="uz-Cyrl-UZ" sz="2000" b="1" dirty="0">
                <a:latin typeface="Times New Roman" pitchFamily="18" charset="0"/>
                <a:cs typeface="Times New Roman" pitchFamily="18" charset="0"/>
              </a:rPr>
              <a:t>.</a:t>
            </a:r>
            <a:r>
              <a:rPr lang="uz-Cyrl-UZ" sz="2000" b="1" dirty="0" smtClean="0">
                <a:latin typeface="Times New Roman" pitchFamily="18" charset="0"/>
                <a:cs typeface="Times New Roman" pitchFamily="18" charset="0"/>
              </a:rPr>
              <a:t>  </a:t>
            </a:r>
            <a:r>
              <a:rPr lang="ru-RU" sz="2000" b="1" dirty="0" smtClean="0">
                <a:latin typeface="Times New Roman" panose="02020603050405020304" pitchFamily="18" charset="0"/>
                <a:cs typeface="Times New Roman" panose="02020603050405020304" pitchFamily="18" charset="0"/>
              </a:rPr>
              <a:t>«Современная система корпоративного управления»: . – </a:t>
            </a:r>
            <a:r>
              <a:rPr lang="ru-RU" sz="2000" b="1" dirty="0" err="1" smtClean="0">
                <a:latin typeface="Times New Roman" panose="02020603050405020304" pitchFamily="18" charset="0"/>
                <a:cs typeface="Times New Roman" panose="02020603050405020304" pitchFamily="18" charset="0"/>
              </a:rPr>
              <a:t>Тошкент</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Адабиёт</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учкунлари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нашриёти</a:t>
            </a:r>
            <a:r>
              <a:rPr lang="ru-RU" sz="2000" b="1" dirty="0" smtClean="0">
                <a:latin typeface="Times New Roman" panose="02020603050405020304" pitchFamily="18" charset="0"/>
                <a:cs typeface="Times New Roman" panose="02020603050405020304" pitchFamily="18" charset="0"/>
              </a:rPr>
              <a:t>, 2020. – 528 с.</a:t>
            </a:r>
          </a:p>
          <a:p>
            <a:pPr algn="just"/>
            <a:r>
              <a:rPr lang="uz-Cyrl-UZ" sz="2000" b="1" dirty="0" smtClean="0">
                <a:latin typeface="Times New Roman" pitchFamily="18" charset="0"/>
                <a:cs typeface="Times New Roman" pitchFamily="18" charset="0"/>
              </a:rPr>
              <a:t>        3.</a:t>
            </a:r>
            <a:r>
              <a:rPr lang="ru-RU" sz="2000" b="1" dirty="0" err="1" smtClean="0">
                <a:latin typeface="Times New Roman" panose="02020603050405020304" pitchFamily="18" charset="0"/>
                <a:cs typeface="Times New Roman" panose="02020603050405020304" pitchFamily="18" charset="0"/>
              </a:rPr>
              <a:t>Ансофф</a:t>
            </a:r>
            <a:r>
              <a:rPr lang="ru-RU" sz="2000" b="1" dirty="0" smtClean="0">
                <a:latin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cs typeface="Times New Roman" panose="02020603050405020304" pitchFamily="18" charset="0"/>
              </a:rPr>
              <a:t>И. Новая корпоративная стратегия. - СПб: Издательство «Питер», 1999. – 416 с.</a:t>
            </a:r>
          </a:p>
          <a:p>
            <a:pPr algn="just"/>
            <a:r>
              <a:rPr lang="ru-RU" sz="2000" b="1" dirty="0" smtClean="0">
                <a:latin typeface="Times New Roman" panose="02020603050405020304" pitchFamily="18" charset="0"/>
                <a:cs typeface="Times New Roman" panose="02020603050405020304" pitchFamily="18" charset="0"/>
              </a:rPr>
              <a:t>        4.Архангельский </a:t>
            </a:r>
            <a:r>
              <a:rPr lang="ru-RU" sz="2000" b="1" dirty="0">
                <a:latin typeface="Times New Roman" panose="02020603050405020304" pitchFamily="18" charset="0"/>
                <a:cs typeface="Times New Roman" panose="02020603050405020304" pitchFamily="18" charset="0"/>
              </a:rPr>
              <a:t>Г.А. Корпоративный тайм-менеджмент</a:t>
            </a:r>
            <a:r>
              <a:rPr lang="uz-Cyrl-UZ" sz="2000" b="1" dirty="0">
                <a:latin typeface="Times New Roman" panose="02020603050405020304" pitchFamily="18" charset="0"/>
                <a:cs typeface="Times New Roman" panose="02020603050405020304" pitchFamily="18" charset="0"/>
              </a:rPr>
              <a:t>.</a:t>
            </a:r>
            <a:r>
              <a:rPr lang="ru-RU" sz="2000" b="1" dirty="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Энциклопедия </a:t>
            </a:r>
            <a:r>
              <a:rPr lang="ru-RU" sz="2000" b="1" dirty="0">
                <a:latin typeface="Times New Roman" panose="02020603050405020304" pitchFamily="18" charset="0"/>
                <a:cs typeface="Times New Roman" panose="02020603050405020304" pitchFamily="18" charset="0"/>
              </a:rPr>
              <a:t>решений // Архангельский Г.А. – М.: Альпина Бизнес Букс, 2008. –160 с.</a:t>
            </a:r>
          </a:p>
          <a:p>
            <a:pPr algn="just"/>
            <a:r>
              <a:rPr lang="uz-Cyrl-UZ" sz="2000" b="1" dirty="0" smtClean="0">
                <a:latin typeface="Times New Roman" pitchFamily="18" charset="0"/>
                <a:cs typeface="Times New Roman" pitchFamily="18" charset="0"/>
              </a:rPr>
              <a:t>         5.Tricker B. Corporate governance: principles, policies, and practices. 3rd edition, Oxford 2015.- 544 p.</a:t>
            </a:r>
          </a:p>
          <a:p>
            <a:pPr algn="just"/>
            <a:r>
              <a:rPr lang="uz-Cyrl-UZ" sz="2000" b="1" dirty="0">
                <a:latin typeface="Times New Roman" pitchFamily="18" charset="0"/>
                <a:cs typeface="Times New Roman" pitchFamily="18" charset="0"/>
              </a:rPr>
              <a:t> </a:t>
            </a:r>
            <a:r>
              <a:rPr lang="uz-Cyrl-UZ" sz="2000" b="1" dirty="0" smtClean="0">
                <a:latin typeface="Times New Roman" pitchFamily="18" charset="0"/>
                <a:cs typeface="Times New Roman" pitchFamily="18" charset="0"/>
              </a:rPr>
              <a:t>        6.Германия Адлия вазирлигининг корпоратив бошқарув соҳасидаги экспертлардан иборат комисссияси томонидан ишлаб чиқилган “Корпоратив бошқарув </a:t>
            </a:r>
            <a:r>
              <a:rPr lang="uz-Cyrl-UZ" sz="2000" b="1" dirty="0">
                <a:latin typeface="Times New Roman" pitchFamily="18" charset="0"/>
                <a:cs typeface="Times New Roman" pitchFamily="18" charset="0"/>
              </a:rPr>
              <a:t>кодекси” (1999., 2015 йил). </a:t>
            </a:r>
            <a:r>
              <a:rPr lang="uz-Cyrl-UZ" sz="2000" b="1" dirty="0" smtClean="0">
                <a:latin typeface="Times New Roman" pitchFamily="18" charset="0"/>
                <a:cs typeface="Times New Roman" pitchFamily="18" charset="0"/>
              </a:rPr>
              <a:t> </a:t>
            </a:r>
            <a:endParaRPr lang="ru-RU" sz="20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820932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238" y="3245087"/>
            <a:ext cx="800100" cy="1066800"/>
          </a:xfrm>
          <a:prstGeom prst="rect">
            <a:avLst/>
          </a:prstGeom>
          <a:scene3d>
            <a:camera prst="orthographicFront"/>
            <a:lightRig rig="threePt" dir="t"/>
          </a:scene3d>
          <a:sp3d prstMaterial="translucentPowder"/>
        </p:spPr>
      </p:pic>
      <p:sp>
        <p:nvSpPr>
          <p:cNvPr id="7" name="Прямоугольник 6"/>
          <p:cNvSpPr/>
          <p:nvPr/>
        </p:nvSpPr>
        <p:spPr>
          <a:xfrm rot="2701604">
            <a:off x="249674" y="3097774"/>
            <a:ext cx="1815241" cy="1361431"/>
          </a:xfrm>
          <a:prstGeom prst="rect">
            <a:avLst/>
          </a:prstGeom>
          <a:noFill/>
          <a:ln>
            <a:solidFill>
              <a:schemeClr val="bg1">
                <a:alpha val="6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9" name="Прямая соединительная линия 8"/>
          <p:cNvCxnSpPr/>
          <p:nvPr/>
        </p:nvCxnSpPr>
        <p:spPr>
          <a:xfrm flipV="1">
            <a:off x="1247289" y="1"/>
            <a:ext cx="1759864" cy="23464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V="1">
            <a:off x="0" y="5210508"/>
            <a:ext cx="1007255" cy="134300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8" name="Схема 7"/>
          <p:cNvGraphicFramePr/>
          <p:nvPr>
            <p:extLst>
              <p:ext uri="{D42A27DB-BD31-4B8C-83A1-F6EECF244321}">
                <p14:modId xmlns:p14="http://schemas.microsoft.com/office/powerpoint/2010/main" val="1436975344"/>
              </p:ext>
            </p:extLst>
          </p:nvPr>
        </p:nvGraphicFramePr>
        <p:xfrm>
          <a:off x="357188" y="1743075"/>
          <a:ext cx="8493919" cy="49588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Rectangle 1"/>
          <p:cNvSpPr>
            <a:spLocks noChangeArrowheads="1"/>
          </p:cNvSpPr>
          <p:nvPr/>
        </p:nvSpPr>
        <p:spPr bwMode="auto">
          <a:xfrm>
            <a:off x="857224" y="1214421"/>
            <a:ext cx="7929617" cy="369332"/>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ru-RU" b="1" dirty="0" err="1" smtClean="0">
                <a:latin typeface="Arial Narrow" panose="020B0606020202030204" pitchFamily="34" charset="0"/>
                <a:cs typeface="Times New Roman" pitchFamily="18" charset="0"/>
              </a:rPr>
              <a:t>Умумий</a:t>
            </a:r>
            <a:r>
              <a:rPr lang="ru-RU" b="1" dirty="0" smtClean="0">
                <a:latin typeface="Arial Narrow" panose="020B0606020202030204" pitchFamily="34" charset="0"/>
                <a:cs typeface="Times New Roman" pitchFamily="18" charset="0"/>
              </a:rPr>
              <a:t> </a:t>
            </a:r>
            <a:r>
              <a:rPr lang="ru-RU" b="1" dirty="0" err="1" smtClean="0">
                <a:latin typeface="Arial Narrow" panose="020B0606020202030204" pitchFamily="34" charset="0"/>
                <a:cs typeface="Times New Roman" pitchFamily="18" charset="0"/>
              </a:rPr>
              <a:t>йиғилишнинг</a:t>
            </a:r>
            <a:r>
              <a:rPr lang="ru-RU" b="1" dirty="0" smtClean="0">
                <a:latin typeface="Arial Narrow" panose="020B0606020202030204" pitchFamily="34" charset="0"/>
                <a:cs typeface="Times New Roman" pitchFamily="18" charset="0"/>
              </a:rPr>
              <a:t> </a:t>
            </a:r>
            <a:r>
              <a:rPr lang="ru-RU" b="1" dirty="0" err="1" smtClean="0">
                <a:latin typeface="Arial Narrow" panose="020B0606020202030204" pitchFamily="34" charset="0"/>
                <a:cs typeface="Times New Roman" pitchFamily="18" charset="0"/>
              </a:rPr>
              <a:t>ваколатларига</a:t>
            </a:r>
            <a:r>
              <a:rPr lang="ru-RU" b="1" dirty="0" smtClean="0">
                <a:latin typeface="Arial Narrow" panose="020B0606020202030204" pitchFamily="34" charset="0"/>
                <a:cs typeface="Times New Roman" pitchFamily="18" charset="0"/>
              </a:rPr>
              <a:t> </a:t>
            </a:r>
            <a:r>
              <a:rPr lang="ru-RU" b="1" dirty="0" err="1" smtClean="0">
                <a:latin typeface="Arial Narrow" panose="020B0606020202030204" pitchFamily="34" charset="0"/>
                <a:cs typeface="Times New Roman" pitchFamily="18" charset="0"/>
              </a:rPr>
              <a:t>қўйидагилар</a:t>
            </a:r>
            <a:r>
              <a:rPr lang="ru-RU" b="1" dirty="0" smtClean="0">
                <a:latin typeface="Arial Narrow" panose="020B0606020202030204" pitchFamily="34" charset="0"/>
                <a:cs typeface="Times New Roman" pitchFamily="18" charset="0"/>
              </a:rPr>
              <a:t> </a:t>
            </a:r>
            <a:r>
              <a:rPr lang="ru-RU" b="1" dirty="0" err="1" smtClean="0">
                <a:latin typeface="Arial Narrow" panose="020B0606020202030204" pitchFamily="34" charset="0"/>
                <a:cs typeface="Times New Roman" pitchFamily="18" charset="0"/>
              </a:rPr>
              <a:t>киради</a:t>
            </a:r>
            <a:r>
              <a:rPr lang="ru-RU" b="1" dirty="0" smtClean="0">
                <a:latin typeface="Arial Narrow" panose="020B0606020202030204" pitchFamily="34" charset="0"/>
                <a:cs typeface="Times New Roman" pitchFamily="18" charset="0"/>
              </a:rPr>
              <a:t>:</a:t>
            </a:r>
            <a:endParaRPr lang="ru-RU" b="1" dirty="0"/>
          </a:p>
        </p:txBody>
      </p:sp>
      <p:sp>
        <p:nvSpPr>
          <p:cNvPr id="10" name="Rectangle 0"/>
          <p:cNvSpPr>
            <a:spLocks noGrp="1" noChangeArrowheads="1"/>
          </p:cNvSpPr>
          <p:nvPr>
            <p:ph type="title"/>
          </p:nvPr>
        </p:nvSpPr>
        <p:spPr>
          <a:xfrm>
            <a:off x="578642" y="199996"/>
            <a:ext cx="8565357" cy="1000132"/>
          </a:xfrm>
        </p:spPr>
        <p:txBody>
          <a:bodyPr>
            <a:normAutofit/>
          </a:bodyPr>
          <a:lstStyle/>
          <a:p>
            <a:r>
              <a:rPr lang="ru-RU" sz="1800" b="1" dirty="0" smtClean="0">
                <a:solidFill>
                  <a:srgbClr val="3B4A60"/>
                </a:solidFill>
                <a:latin typeface="Arial Narrow" panose="020B0606020202030204" pitchFamily="34" charset="0"/>
                <a:cs typeface="Times New Roman" pitchFamily="18" charset="0"/>
              </a:rPr>
              <a:t>1.  АНГЛО-АМЕРИКА </a:t>
            </a:r>
            <a:r>
              <a:rPr lang="ru-RU" sz="1800" b="1" dirty="0" smtClean="0">
                <a:solidFill>
                  <a:srgbClr val="3B4A60"/>
                </a:solidFill>
                <a:latin typeface="Arial Narrow" panose="020B0606020202030204" pitchFamily="34" charset="0"/>
                <a:cs typeface="Times New Roman" pitchFamily="18" charset="0"/>
              </a:rPr>
              <a:t>МОДЕИ </a:t>
            </a:r>
            <a:r>
              <a:rPr lang="uz-Cyrl-UZ" sz="1800" b="1" dirty="0" smtClean="0">
                <a:solidFill>
                  <a:srgbClr val="3B4A60"/>
                </a:solidFill>
                <a:latin typeface="Arial Narrow" panose="020B0606020202030204" pitchFamily="34" charset="0"/>
                <a:cs typeface="Times New Roman" pitchFamily="18" charset="0"/>
              </a:rPr>
              <a:t>(</a:t>
            </a:r>
            <a:r>
              <a:rPr lang="ru-RU" sz="1800" b="1" dirty="0" smtClean="0">
                <a:solidFill>
                  <a:srgbClr val="3B4A60"/>
                </a:solidFill>
                <a:latin typeface="Arial Narrow" panose="020B0606020202030204" pitchFamily="34" charset="0"/>
                <a:cs typeface="Times New Roman" pitchFamily="18" charset="0"/>
              </a:rPr>
              <a:t>УНИТАР (ИНВЕСТОР) МОДЕЛИ</a:t>
            </a:r>
            <a:r>
              <a:rPr lang="en-US" sz="1800" b="1" dirty="0" smtClean="0">
                <a:solidFill>
                  <a:srgbClr val="3B4A60"/>
                </a:solidFill>
                <a:latin typeface="Arial Narrow" panose="020B0606020202030204" pitchFamily="34" charset="0"/>
                <a:cs typeface="Times New Roman" pitchFamily="18" charset="0"/>
              </a:rPr>
              <a:t>)</a:t>
            </a:r>
            <a:r>
              <a:rPr lang="ru-RU" sz="1800" b="1" dirty="0" smtClean="0">
                <a:solidFill>
                  <a:srgbClr val="3B4A60"/>
                </a:solidFill>
                <a:latin typeface="Arial Narrow" panose="020B0606020202030204" pitchFamily="34" charset="0"/>
                <a:cs typeface="Times New Roman" pitchFamily="18" charset="0"/>
              </a:rPr>
              <a:t>- АҚШ, БУЮК-БРИТАНИЯ</a:t>
            </a:r>
            <a:r>
              <a:rPr lang="ru-RU" sz="1800" b="1" dirty="0" smtClean="0">
                <a:solidFill>
                  <a:schemeClr val="tx1"/>
                </a:solidFill>
                <a:latin typeface="Arial Narrow" panose="020B0606020202030204" pitchFamily="34" charset="0"/>
                <a:cs typeface="Times New Roman" pitchFamily="18" charset="0"/>
              </a:rPr>
              <a:t>, АВСТРАЛИЯ, КАНАДА, ЯНГИ ЗЕЛАНДИЯ  КАБИ ДАВЛАТЛАР УЧУН ХОСДИР</a:t>
            </a:r>
            <a:r>
              <a:rPr lang="ru-RU" sz="1800" b="1" dirty="0" smtClean="0">
                <a:solidFill>
                  <a:srgbClr val="3B4A60"/>
                </a:solidFill>
                <a:latin typeface="Arial Narrow" panose="020B0606020202030204" pitchFamily="34" charset="0"/>
                <a:cs typeface="Times New Roman" pitchFamily="18" charset="0"/>
              </a:rPr>
              <a:t>) </a:t>
            </a:r>
            <a:r>
              <a:rPr lang="en-US" sz="1800" b="1" dirty="0" smtClean="0">
                <a:solidFill>
                  <a:srgbClr val="3B4A60"/>
                </a:solidFill>
                <a:latin typeface="Arial Narrow" panose="020B0606020202030204" pitchFamily="34" charset="0"/>
                <a:cs typeface="Times New Roman" pitchFamily="18" charset="0"/>
              </a:rPr>
              <a:t>[2</a:t>
            </a:r>
            <a:r>
              <a:rPr lang="uz-Cyrl-UZ" sz="1800" b="1" dirty="0" smtClean="0">
                <a:solidFill>
                  <a:srgbClr val="3B4A60"/>
                </a:solidFill>
                <a:latin typeface="Arial Narrow" panose="020B0606020202030204" pitchFamily="34" charset="0"/>
                <a:cs typeface="Times New Roman" pitchFamily="18" charset="0"/>
              </a:rPr>
              <a:t>,3,4</a:t>
            </a:r>
            <a:r>
              <a:rPr lang="en-US" sz="1800" b="1" dirty="0" smtClean="0">
                <a:solidFill>
                  <a:srgbClr val="3B4A60"/>
                </a:solidFill>
                <a:latin typeface="Arial Narrow" panose="020B0606020202030204" pitchFamily="34" charset="0"/>
                <a:cs typeface="Times New Roman" pitchFamily="18" charset="0"/>
              </a:rPr>
              <a:t>]</a:t>
            </a:r>
            <a:r>
              <a:rPr lang="uz-Cyrl-UZ" sz="1800" b="1" dirty="0" smtClean="0">
                <a:solidFill>
                  <a:srgbClr val="3B4A60"/>
                </a:solidFill>
                <a:latin typeface="Arial Narrow" panose="020B0606020202030204" pitchFamily="34" charset="0"/>
                <a:cs typeface="Times New Roman" pitchFamily="18" charset="0"/>
              </a:rPr>
              <a:t>.</a:t>
            </a:r>
            <a:endParaRPr lang="ru-RU" sz="1800" b="1" dirty="0" smtClean="0">
              <a:solidFill>
                <a:srgbClr val="3B4A60"/>
              </a:solidFill>
              <a:latin typeface="Arial Narrow" panose="020B0606020202030204" pitchFamily="34" charset="0"/>
              <a:cs typeface="Times New Roman" pitchFamily="18" charset="0"/>
            </a:endParaRPr>
          </a:p>
        </p:txBody>
      </p:sp>
    </p:spTree>
    <p:extLst>
      <p:ext uri="{BB962C8B-B14F-4D97-AF65-F5344CB8AC3E}">
        <p14:creationId xmlns:p14="http://schemas.microsoft.com/office/powerpoint/2010/main" val="1794431880"/>
      </p:ext>
    </p:extLst>
  </p:cSld>
  <p:clrMapOvr>
    <a:masterClrMapping/>
  </p:clrMapOvr>
  <mc:AlternateContent xmlns:mc="http://schemas.openxmlformats.org/markup-compatibility/2006" xmlns:p14="http://schemas.microsoft.com/office/powerpoint/2010/main">
    <mc:Choice Requires="p14">
      <p:transition p14:dur="10">
        <p:fade thruBlk="1"/>
      </p:transition>
    </mc:Choice>
    <mc:Fallback xmlns="">
      <p:transition>
        <p:fade thruBlk="1"/>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2" name="Прямая соединительная линия 21"/>
          <p:cNvCxnSpPr>
            <a:endCxn id="21" idx="0"/>
          </p:cNvCxnSpPr>
          <p:nvPr/>
        </p:nvCxnSpPr>
        <p:spPr>
          <a:xfrm>
            <a:off x="959320" y="-60432"/>
            <a:ext cx="0" cy="728460"/>
          </a:xfrm>
          <a:prstGeom prst="line">
            <a:avLst/>
          </a:prstGeom>
          <a:ln w="85725">
            <a:solidFill>
              <a:schemeClr val="bg1">
                <a:lumMod val="95000"/>
                <a:alpha val="44000"/>
              </a:schemeClr>
            </a:solidFill>
          </a:ln>
        </p:spPr>
        <p:style>
          <a:lnRef idx="1">
            <a:schemeClr val="accent1"/>
          </a:lnRef>
          <a:fillRef idx="0">
            <a:schemeClr val="accent1"/>
          </a:fillRef>
          <a:effectRef idx="0">
            <a:schemeClr val="accent1"/>
          </a:effectRef>
          <a:fontRef idx="minor">
            <a:schemeClr val="tx1"/>
          </a:fontRef>
        </p:style>
      </p:cxnSp>
      <p:sp>
        <p:nvSpPr>
          <p:cNvPr id="31" name="Прямоугольник 30"/>
          <p:cNvSpPr/>
          <p:nvPr/>
        </p:nvSpPr>
        <p:spPr>
          <a:xfrm>
            <a:off x="1403037" y="336724"/>
            <a:ext cx="7408542" cy="3108543"/>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ru-RU" sz="2800" b="1" dirty="0" smtClean="0">
                <a:solidFill>
                  <a:schemeClr val="bg1"/>
                </a:solidFill>
                <a:latin typeface="Times New Roman" panose="02020603050405020304" pitchFamily="18" charset="0"/>
                <a:cs typeface="Times New Roman" panose="02020603050405020304" pitchFamily="18" charset="0"/>
              </a:rPr>
              <a:t>     </a:t>
            </a:r>
            <a:r>
              <a:rPr lang="ru-RU" sz="2400" b="1" dirty="0" smtClean="0">
                <a:solidFill>
                  <a:schemeClr val="bg1"/>
                </a:solidFill>
                <a:latin typeface="Times New Roman" panose="02020603050405020304" pitchFamily="18" charset="0"/>
                <a:cs typeface="Times New Roman" panose="02020603050405020304" pitchFamily="18" charset="0"/>
              </a:rPr>
              <a:t>АМЕРИКА ЁКИ АУТСАЙДЕР </a:t>
            </a:r>
            <a:r>
              <a:rPr lang="ru-RU" sz="2800" b="1" dirty="0" smtClean="0">
                <a:solidFill>
                  <a:schemeClr val="bg1"/>
                </a:solidFill>
                <a:latin typeface="Times New Roman" panose="02020603050405020304" pitchFamily="18" charset="0"/>
                <a:cs typeface="Times New Roman" panose="02020603050405020304" pitchFamily="18" charset="0"/>
              </a:rPr>
              <a:t>модели- </a:t>
            </a:r>
            <a:r>
              <a:rPr lang="ru-RU" sz="2800" b="1" dirty="0" err="1" smtClean="0">
                <a:solidFill>
                  <a:schemeClr val="bg1"/>
                </a:solidFill>
                <a:latin typeface="Times New Roman" panose="02020603050405020304" pitchFamily="18" charset="0"/>
                <a:cs typeface="Times New Roman" panose="02020603050405020304" pitchFamily="18" charset="0"/>
              </a:rPr>
              <a:t>бу</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акциядорлик</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компанияси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фаолиятини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ташқи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таъсир</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ёки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бозор</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механизмига</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корпоратив</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назоратга</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асосланган</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холдаги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ёки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менежмент</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устидан</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назоратни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амалга</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оширишни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таъминлайдиган</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бошқарув</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моделидир</a:t>
            </a:r>
            <a:r>
              <a:rPr lang="ru-RU" sz="2800" b="1" dirty="0" smtClean="0">
                <a:solidFill>
                  <a:schemeClr val="bg1"/>
                </a:solidFill>
                <a:latin typeface="Times New Roman" panose="02020603050405020304" pitchFamily="18" charset="0"/>
                <a:cs typeface="Times New Roman" panose="02020603050405020304" pitchFamily="18" charset="0"/>
              </a:rPr>
              <a:t>.</a:t>
            </a:r>
            <a:endParaRPr lang="ru-RU" sz="2800" dirty="0">
              <a:solidFill>
                <a:schemeClr val="bg1"/>
              </a:solidFill>
              <a:latin typeface="Times New Roman" panose="02020603050405020304" pitchFamily="18" charset="0"/>
              <a:cs typeface="Times New Roman" panose="02020603050405020304" pitchFamily="18" charset="0"/>
            </a:endParaRPr>
          </a:p>
        </p:txBody>
      </p:sp>
      <p:cxnSp>
        <p:nvCxnSpPr>
          <p:cNvPr id="14" name="Прямая соединительная линия 13"/>
          <p:cNvCxnSpPr>
            <a:stCxn id="21" idx="4"/>
            <a:endCxn id="16" idx="0"/>
          </p:cNvCxnSpPr>
          <p:nvPr/>
        </p:nvCxnSpPr>
        <p:spPr>
          <a:xfrm flipH="1">
            <a:off x="959320" y="1473749"/>
            <a:ext cx="2" cy="367692"/>
          </a:xfrm>
          <a:prstGeom prst="line">
            <a:avLst/>
          </a:prstGeom>
          <a:ln w="85725">
            <a:solidFill>
              <a:schemeClr val="bg1">
                <a:lumMod val="95000"/>
                <a:alpha val="44000"/>
              </a:schemeClr>
            </a:solidFill>
          </a:ln>
        </p:spPr>
        <p:style>
          <a:lnRef idx="1">
            <a:schemeClr val="accent1"/>
          </a:lnRef>
          <a:fillRef idx="0">
            <a:schemeClr val="accent1"/>
          </a:fillRef>
          <a:effectRef idx="0">
            <a:schemeClr val="accent1"/>
          </a:effectRef>
          <a:fontRef idx="minor">
            <a:schemeClr val="tx1"/>
          </a:fontRef>
        </p:style>
      </p:cxnSp>
      <p:cxnSp>
        <p:nvCxnSpPr>
          <p:cNvPr id="28" name="Прямая соединительная линия 27"/>
          <p:cNvCxnSpPr>
            <a:stCxn id="16" idx="4"/>
            <a:endCxn id="25" idx="0"/>
          </p:cNvCxnSpPr>
          <p:nvPr/>
        </p:nvCxnSpPr>
        <p:spPr>
          <a:xfrm flipH="1">
            <a:off x="958039" y="2647162"/>
            <a:ext cx="1280" cy="395244"/>
          </a:xfrm>
          <a:prstGeom prst="line">
            <a:avLst/>
          </a:prstGeom>
          <a:ln w="85725">
            <a:solidFill>
              <a:schemeClr val="bg1">
                <a:lumMod val="95000"/>
                <a:alpha val="44000"/>
              </a:schemeClr>
            </a:solidFill>
          </a:ln>
        </p:spPr>
        <p:style>
          <a:lnRef idx="1">
            <a:schemeClr val="accent1"/>
          </a:lnRef>
          <a:fillRef idx="0">
            <a:schemeClr val="accent1"/>
          </a:fillRef>
          <a:effectRef idx="0">
            <a:schemeClr val="accent1"/>
          </a:effectRef>
          <a:fontRef idx="minor">
            <a:schemeClr val="tx1"/>
          </a:fontRef>
        </p:style>
      </p:cxnSp>
      <p:cxnSp>
        <p:nvCxnSpPr>
          <p:cNvPr id="32" name="Прямая соединительная линия 31"/>
          <p:cNvCxnSpPr>
            <a:stCxn id="25" idx="4"/>
            <a:endCxn id="26" idx="0"/>
          </p:cNvCxnSpPr>
          <p:nvPr/>
        </p:nvCxnSpPr>
        <p:spPr>
          <a:xfrm flipH="1">
            <a:off x="958036" y="3848129"/>
            <a:ext cx="2" cy="456163"/>
          </a:xfrm>
          <a:prstGeom prst="line">
            <a:avLst/>
          </a:prstGeom>
          <a:ln w="85725">
            <a:solidFill>
              <a:schemeClr val="bg1">
                <a:lumMod val="95000"/>
                <a:alpha val="44000"/>
              </a:schemeClr>
            </a:solidFill>
          </a:ln>
        </p:spPr>
        <p:style>
          <a:lnRef idx="1">
            <a:schemeClr val="accent1"/>
          </a:lnRef>
          <a:fillRef idx="0">
            <a:schemeClr val="accent1"/>
          </a:fillRef>
          <a:effectRef idx="0">
            <a:schemeClr val="accent1"/>
          </a:effectRef>
          <a:fontRef idx="minor">
            <a:schemeClr val="tx1"/>
          </a:fontRef>
        </p:style>
      </p:cxnSp>
      <p:cxnSp>
        <p:nvCxnSpPr>
          <p:cNvPr id="34" name="Прямая соединительная линия 33"/>
          <p:cNvCxnSpPr>
            <a:stCxn id="26" idx="4"/>
            <a:endCxn id="27" idx="0"/>
          </p:cNvCxnSpPr>
          <p:nvPr/>
        </p:nvCxnSpPr>
        <p:spPr>
          <a:xfrm>
            <a:off x="958037" y="5110011"/>
            <a:ext cx="0" cy="420102"/>
          </a:xfrm>
          <a:prstGeom prst="line">
            <a:avLst/>
          </a:prstGeom>
          <a:ln w="85725">
            <a:solidFill>
              <a:schemeClr val="bg1">
                <a:lumMod val="95000"/>
                <a:alpha val="44000"/>
              </a:schemeClr>
            </a:solidFill>
          </a:ln>
        </p:spPr>
        <p:style>
          <a:lnRef idx="1">
            <a:schemeClr val="accent1"/>
          </a:lnRef>
          <a:fillRef idx="0">
            <a:schemeClr val="accent1"/>
          </a:fillRef>
          <a:effectRef idx="0">
            <a:schemeClr val="accent1"/>
          </a:effectRef>
          <a:fontRef idx="minor">
            <a:schemeClr val="tx1"/>
          </a:fontRef>
        </p:style>
      </p:cxnSp>
      <p:cxnSp>
        <p:nvCxnSpPr>
          <p:cNvPr id="41" name="Прямая соединительная линия 40"/>
          <p:cNvCxnSpPr>
            <a:stCxn id="27" idx="4"/>
          </p:cNvCxnSpPr>
          <p:nvPr/>
        </p:nvCxnSpPr>
        <p:spPr>
          <a:xfrm flipH="1">
            <a:off x="958044" y="6335834"/>
            <a:ext cx="1" cy="525666"/>
          </a:xfrm>
          <a:prstGeom prst="line">
            <a:avLst/>
          </a:prstGeom>
          <a:ln w="85725">
            <a:solidFill>
              <a:schemeClr val="bg1">
                <a:lumMod val="95000"/>
                <a:alpha val="44000"/>
              </a:schemeClr>
            </a:solidFill>
          </a:ln>
        </p:spPr>
        <p:style>
          <a:lnRef idx="1">
            <a:schemeClr val="accent1"/>
          </a:lnRef>
          <a:fillRef idx="0">
            <a:schemeClr val="accent1"/>
          </a:fillRef>
          <a:effectRef idx="0">
            <a:schemeClr val="accent1"/>
          </a:effectRef>
          <a:fontRef idx="minor">
            <a:schemeClr val="tx1"/>
          </a:fontRef>
        </p:style>
      </p:cxnSp>
      <p:sp>
        <p:nvSpPr>
          <p:cNvPr id="21" name="Овал 20"/>
          <p:cNvSpPr/>
          <p:nvPr/>
        </p:nvSpPr>
        <p:spPr>
          <a:xfrm>
            <a:off x="657179" y="668031"/>
            <a:ext cx="604291" cy="805721"/>
          </a:xfrm>
          <a:prstGeom prst="ellipse">
            <a:avLst/>
          </a:prstGeom>
          <a:ln w="85725">
            <a:solidFill>
              <a:srgbClr val="20AE9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sz="3600" dirty="0">
              <a:solidFill>
                <a:schemeClr val="bg1">
                  <a:lumMod val="95000"/>
                </a:schemeClr>
              </a:solidFill>
            </a:endParaRPr>
          </a:p>
        </p:txBody>
      </p:sp>
      <p:sp>
        <p:nvSpPr>
          <p:cNvPr id="16" name="Овал 15"/>
          <p:cNvSpPr/>
          <p:nvPr/>
        </p:nvSpPr>
        <p:spPr>
          <a:xfrm>
            <a:off x="657179" y="1841445"/>
            <a:ext cx="604291" cy="805721"/>
          </a:xfrm>
          <a:prstGeom prst="ellipse">
            <a:avLst/>
          </a:prstGeom>
          <a:ln w="85725">
            <a:solidFill>
              <a:srgbClr val="F7AB3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sz="3600" dirty="0">
              <a:solidFill>
                <a:schemeClr val="bg1">
                  <a:lumMod val="95000"/>
                </a:schemeClr>
              </a:solidFill>
            </a:endParaRPr>
          </a:p>
        </p:txBody>
      </p:sp>
      <p:sp>
        <p:nvSpPr>
          <p:cNvPr id="25" name="Овал 24"/>
          <p:cNvSpPr/>
          <p:nvPr/>
        </p:nvSpPr>
        <p:spPr>
          <a:xfrm>
            <a:off x="655901" y="3042407"/>
            <a:ext cx="604291" cy="805721"/>
          </a:xfrm>
          <a:prstGeom prst="ellipse">
            <a:avLst/>
          </a:prstGeom>
          <a:ln w="85725">
            <a:solidFill>
              <a:srgbClr val="CB4D3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sz="3600" dirty="0">
              <a:solidFill>
                <a:schemeClr val="bg1">
                  <a:lumMod val="95000"/>
                </a:schemeClr>
              </a:solidFill>
            </a:endParaRPr>
          </a:p>
        </p:txBody>
      </p:sp>
      <p:sp>
        <p:nvSpPr>
          <p:cNvPr id="26" name="Овал 25"/>
          <p:cNvSpPr/>
          <p:nvPr/>
        </p:nvSpPr>
        <p:spPr>
          <a:xfrm>
            <a:off x="655899" y="4304307"/>
            <a:ext cx="604291" cy="805721"/>
          </a:xfrm>
          <a:prstGeom prst="ellipse">
            <a:avLst/>
          </a:prstGeom>
          <a:ln w="85725">
            <a:solidFill>
              <a:srgbClr val="3B4A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sz="3600" dirty="0">
              <a:solidFill>
                <a:schemeClr val="bg1">
                  <a:lumMod val="95000"/>
                </a:schemeClr>
              </a:solidFill>
            </a:endParaRPr>
          </a:p>
        </p:txBody>
      </p:sp>
      <p:sp>
        <p:nvSpPr>
          <p:cNvPr id="27" name="Овал 26"/>
          <p:cNvSpPr/>
          <p:nvPr/>
        </p:nvSpPr>
        <p:spPr>
          <a:xfrm>
            <a:off x="655899" y="5530130"/>
            <a:ext cx="604291" cy="805721"/>
          </a:xfrm>
          <a:prstGeom prst="ellipse">
            <a:avLst/>
          </a:prstGeom>
          <a:ln w="85725">
            <a:solidFill>
              <a:srgbClr val="20AE9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sz="3600" dirty="0">
              <a:solidFill>
                <a:schemeClr val="bg1">
                  <a:lumMod val="95000"/>
                </a:schemeClr>
              </a:solidFill>
            </a:endParaRPr>
          </a:p>
        </p:txBody>
      </p:sp>
      <p:sp>
        <p:nvSpPr>
          <p:cNvPr id="17" name="Прямоугольник 16"/>
          <p:cNvSpPr/>
          <p:nvPr/>
        </p:nvSpPr>
        <p:spPr>
          <a:xfrm>
            <a:off x="1403037" y="3771183"/>
            <a:ext cx="7561451" cy="3108543"/>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Акциядорларнинг</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манфаатлари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бир-биридан</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кичик</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бўлган</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инвесторларга</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ва</a:t>
            </a:r>
            <a:r>
              <a:rPr lang="ru-RU" sz="2800" b="1" dirty="0" smtClean="0">
                <a:solidFill>
                  <a:schemeClr val="bg1"/>
                </a:solidFill>
                <a:latin typeface="Times New Roman" panose="02020603050405020304" pitchFamily="18" charset="0"/>
                <a:cs typeface="Times New Roman" panose="02020603050405020304" pitchFamily="18" charset="0"/>
              </a:rPr>
              <a:t> компания </a:t>
            </a:r>
            <a:r>
              <a:rPr lang="ru-RU" sz="2800" b="1" dirty="0" err="1" smtClean="0">
                <a:solidFill>
                  <a:schemeClr val="bg1"/>
                </a:solidFill>
                <a:latin typeface="Times New Roman" panose="02020603050405020304" pitchFamily="18" charset="0"/>
                <a:cs typeface="Times New Roman" panose="02020603050405020304" pitchFamily="18" charset="0"/>
              </a:rPr>
              <a:t>менежментига</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боғлиқлиги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билан</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характерланади</a:t>
            </a:r>
            <a:r>
              <a:rPr lang="ru-RU" sz="2800" b="1" dirty="0" smtClean="0">
                <a:solidFill>
                  <a:schemeClr val="bg1"/>
                </a:solidFill>
                <a:latin typeface="Times New Roman" panose="02020603050405020304" pitchFamily="18" charset="0"/>
                <a:cs typeface="Times New Roman" panose="02020603050405020304" pitchFamily="18" charset="0"/>
              </a:rPr>
              <a:t>. </a:t>
            </a:r>
          </a:p>
          <a:p>
            <a:pPr algn="just"/>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Бу</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ерда</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менежментнинг</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устидан</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назоратни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амалга</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оширишда</a:t>
            </a:r>
            <a:r>
              <a:rPr lang="ru-RU" sz="2800" b="1" dirty="0" smtClean="0">
                <a:solidFill>
                  <a:schemeClr val="bg1"/>
                </a:solidFill>
                <a:latin typeface="Times New Roman" panose="02020603050405020304" pitchFamily="18" charset="0"/>
                <a:cs typeface="Times New Roman" panose="02020603050405020304" pitchFamily="18" charset="0"/>
              </a:rPr>
              <a:t> фонд </a:t>
            </a:r>
            <a:r>
              <a:rPr lang="ru-RU" sz="2800" b="1" dirty="0" err="1" smtClean="0">
                <a:solidFill>
                  <a:schemeClr val="bg1"/>
                </a:solidFill>
                <a:latin typeface="Times New Roman" panose="02020603050405020304" pitchFamily="18" charset="0"/>
                <a:cs typeface="Times New Roman" panose="02020603050405020304" pitchFamily="18" charset="0"/>
              </a:rPr>
              <a:t>бозорининг</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таъсири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кучли</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бўлади</a:t>
            </a:r>
            <a:r>
              <a:rPr lang="ru-RU" sz="2800" b="1" dirty="0" smtClean="0">
                <a:solidFill>
                  <a:schemeClr val="bg1"/>
                </a:solidFill>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3152599"/>
      </p:ext>
    </p:extLst>
  </p:cSld>
  <p:clrMapOvr>
    <a:masterClrMapping/>
  </p:clrMapOvr>
  <mc:AlternateContent xmlns:mc="http://schemas.openxmlformats.org/markup-compatibility/2006" xmlns:p14="http://schemas.microsoft.com/office/powerpoint/2010/main">
    <mc:Choice Requires="p14">
      <p:transition p14:dur="10">
        <p:fade thruBlk="1"/>
      </p:transition>
    </mc:Choice>
    <mc:Fallback xmlns="">
      <p:transition>
        <p:fade thruBlk="1"/>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4"/>
          <p:cNvSpPr txBox="1">
            <a:spLocks/>
          </p:cNvSpPr>
          <p:nvPr/>
        </p:nvSpPr>
        <p:spPr>
          <a:xfrm>
            <a:off x="371476" y="357166"/>
            <a:ext cx="8772525" cy="622620"/>
          </a:xfrm>
          <a:prstGeom prst="rect">
            <a:avLst/>
          </a:prstGeom>
        </p:spPr>
        <p:txBody>
          <a:bodyPr vert="horz">
            <a:noAutofit/>
          </a:bodyPr>
          <a:lstStyle/>
          <a:p>
            <a:pPr marR="0" lvl="0" algn="ctr" defTabSz="914400" rtl="0" eaLnBrk="1" fontAlgn="auto" latinLnBrk="0" hangingPunct="1">
              <a:lnSpc>
                <a:spcPct val="100000"/>
              </a:lnSpc>
              <a:spcBef>
                <a:spcPts val="600"/>
              </a:spcBef>
              <a:spcAft>
                <a:spcPts val="0"/>
              </a:spcAft>
              <a:buClr>
                <a:schemeClr val="accent1"/>
              </a:buClr>
              <a:buSzPct val="76000"/>
              <a:tabLst/>
              <a:defRPr/>
            </a:pPr>
            <a:r>
              <a:rPr kumimoji="0" lang="ru-RU" sz="1600" b="1" i="0" u="none"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rPr>
              <a:t>УШБУ МОДЕЛДА  КОМПАНИЯНИ РЕАЛ БОШҚАРИШ ДИРЕКТОРЛАР КЕНГАШИ </a:t>
            </a:r>
            <a:r>
              <a:rPr lang="ru-RU" sz="1600" b="1" dirty="0" smtClean="0">
                <a:latin typeface="Times New Roman" panose="02020603050405020304" pitchFamily="18" charset="0"/>
                <a:cs typeface="Times New Roman" panose="02020603050405020304" pitchFamily="18" charset="0"/>
              </a:rPr>
              <a:t>ЗИММАСИ</a:t>
            </a:r>
            <a:r>
              <a:rPr kumimoji="0" lang="ru-RU" sz="1600" b="1" i="0" u="none"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rPr>
              <a:t>ГА ТУШАДИ ВА УЛАР ҚЎЙИДАГИ ВАЗИФАЛАРНИ БАЖАРАДИ </a:t>
            </a:r>
            <a:r>
              <a:rPr kumimoji="0" lang="en-US" sz="1600" b="1" i="0" u="none"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rPr>
              <a:t>[</a:t>
            </a:r>
            <a:r>
              <a:rPr kumimoji="0" lang="uz-Cyrl-UZ" sz="1600" b="1" i="0" u="none"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rPr>
              <a:t>2,6</a:t>
            </a:r>
            <a:r>
              <a:rPr kumimoji="0" lang="en-US" sz="1600" b="1" i="0" u="none"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rPr>
              <a:t>]</a:t>
            </a:r>
            <a:r>
              <a:rPr kumimoji="0" lang="ru-RU" b="1" i="0" u="none"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rPr>
              <a:t>:</a:t>
            </a:r>
            <a:endParaRPr kumimoji="0" lang="ru-RU"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569692797"/>
              </p:ext>
            </p:extLst>
          </p:nvPr>
        </p:nvGraphicFramePr>
        <p:xfrm>
          <a:off x="384766" y="1285864"/>
          <a:ext cx="8539460" cy="29200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ятиугольник 5"/>
          <p:cNvSpPr/>
          <p:nvPr/>
        </p:nvSpPr>
        <p:spPr>
          <a:xfrm>
            <a:off x="370782" y="4514988"/>
            <a:ext cx="6073425" cy="436519"/>
          </a:xfrm>
          <a:prstGeom prst="homePlat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b="1" dirty="0" err="1" smtClean="0">
                <a:latin typeface="Times New Roman" panose="02020603050405020304" pitchFamily="18" charset="0"/>
                <a:cs typeface="Times New Roman" panose="02020603050405020304" pitchFamily="18" charset="0"/>
              </a:rPr>
              <a:t>Директорлар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кенгашининг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асосий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мажбуриятлари</a:t>
            </a:r>
            <a:r>
              <a:rPr lang="ru-RU" b="1" dirty="0" smtClean="0">
                <a:solidFill>
                  <a:schemeClr val="tx1"/>
                </a:solidFill>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1018073" y="5131862"/>
            <a:ext cx="8125927" cy="1036762"/>
          </a:xfrm>
          <a:prstGeom prst="rect">
            <a:avLst/>
          </a:prstGeom>
        </p:spPr>
        <p:txBody>
          <a:bodyPr vert="horz" lIns="91440" tIns="45720" rIns="91440" bIns="45720" rtlCol="0">
            <a:noAutofit/>
          </a:bodyPr>
          <a:lstStyle/>
          <a:p>
            <a:pPr marL="361950" indent="-361950">
              <a:lnSpc>
                <a:spcPct val="90000"/>
              </a:lnSpc>
              <a:spcBef>
                <a:spcPts val="1000"/>
              </a:spcBef>
              <a:buFont typeface="Arial Narrow" pitchFamily="34" charset="0"/>
              <a:buChar char="-"/>
            </a:pPr>
            <a:r>
              <a:rPr lang="ru-RU" sz="2000" b="1" dirty="0" err="1" smtClean="0">
                <a:latin typeface="Times New Roman" panose="02020603050405020304" pitchFamily="18" charset="0"/>
                <a:cs typeface="Times New Roman" panose="02020603050405020304" pitchFamily="18" charset="0"/>
              </a:rPr>
              <a:t>Акциядорларнинг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манфаатларини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химоя</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қилиш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мулкдорларнинг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бойлгини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максимал</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кўпайтириш</a:t>
            </a:r>
            <a:r>
              <a:rPr lang="ru-RU" sz="2000" b="1" dirty="0" smtClean="0">
                <a:latin typeface="Times New Roman" panose="02020603050405020304" pitchFamily="18" charset="0"/>
                <a:cs typeface="Times New Roman" panose="02020603050405020304" pitchFamily="18" charset="0"/>
              </a:rPr>
              <a:t>;</a:t>
            </a:r>
            <a:endParaRPr lang="en-US" sz="2000" b="1" dirty="0" smtClean="0">
              <a:latin typeface="Times New Roman" panose="02020603050405020304" pitchFamily="18" charset="0"/>
              <a:cs typeface="Times New Roman" panose="02020603050405020304" pitchFamily="18" charset="0"/>
            </a:endParaRPr>
          </a:p>
          <a:p>
            <a:pPr marL="266700" indent="-266700">
              <a:lnSpc>
                <a:spcPct val="90000"/>
              </a:lnSpc>
              <a:spcBef>
                <a:spcPts val="1000"/>
              </a:spcBef>
              <a:buFont typeface="Arial Narrow" pitchFamily="34" charset="0"/>
              <a:buChar char="-"/>
            </a:pPr>
            <a:r>
              <a:rPr lang="ru-RU" sz="2000" b="1" dirty="0" smtClean="0">
                <a:latin typeface="Times New Roman" panose="02020603050405020304" pitchFamily="18" charset="0"/>
                <a:cs typeface="Times New Roman" panose="02020603050405020304" pitchFamily="18" charset="0"/>
              </a:rPr>
              <a:t>  Компания </a:t>
            </a:r>
            <a:r>
              <a:rPr lang="ru-RU" sz="2000" b="1" dirty="0" err="1" smtClean="0">
                <a:latin typeface="Times New Roman" panose="02020603050405020304" pitchFamily="18" charset="0"/>
                <a:cs typeface="Times New Roman" panose="02020603050405020304" pitchFamily="18" charset="0"/>
              </a:rPr>
              <a:t>қийматини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оширадиган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кафолатли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бошқарув</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тизмини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таъминлаши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керак</a:t>
            </a:r>
            <a:r>
              <a:rPr lang="ru-RU" sz="2000" b="1"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grpSp>
        <p:nvGrpSpPr>
          <p:cNvPr id="2" name="Группа 7"/>
          <p:cNvGrpSpPr/>
          <p:nvPr/>
        </p:nvGrpSpPr>
        <p:grpSpPr>
          <a:xfrm>
            <a:off x="528644" y="5219700"/>
            <a:ext cx="414337" cy="1028700"/>
            <a:chOff x="1114174" y="3045800"/>
            <a:chExt cx="1042941" cy="2793934"/>
          </a:xfrm>
        </p:grpSpPr>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03599" y="3235225"/>
              <a:ext cx="664093" cy="664093"/>
            </a:xfrm>
            <a:prstGeom prst="rect">
              <a:avLst/>
            </a:prstGeom>
            <a:scene3d>
              <a:camera prst="orthographicFront"/>
              <a:lightRig rig="threePt" dir="t"/>
            </a:scene3d>
            <a:sp3d prstMaterial="translucentPowder"/>
          </p:spPr>
        </p:pic>
        <p:sp>
          <p:nvSpPr>
            <p:cNvPr id="10" name="Прямоугольник 9"/>
            <p:cNvSpPr/>
            <p:nvPr/>
          </p:nvSpPr>
          <p:spPr>
            <a:xfrm rot="2701604">
              <a:off x="1114175" y="3045800"/>
              <a:ext cx="1042940" cy="1042940"/>
            </a:xfrm>
            <a:prstGeom prst="rect">
              <a:avLst/>
            </a:prstGeom>
            <a:noFill/>
            <a:ln>
              <a:solidFill>
                <a:srgbClr val="20AE97">
                  <a:alpha val="6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a:p>
          </p:txBody>
        </p:sp>
        <p:sp>
          <p:nvSpPr>
            <p:cNvPr id="11" name="Прямоугольник 10"/>
            <p:cNvSpPr/>
            <p:nvPr/>
          </p:nvSpPr>
          <p:spPr>
            <a:xfrm rot="2701604">
              <a:off x="1114174" y="4796794"/>
              <a:ext cx="1042940" cy="1042940"/>
            </a:xfrm>
            <a:prstGeom prst="rect">
              <a:avLst/>
            </a:prstGeom>
            <a:noFill/>
            <a:ln>
              <a:solidFill>
                <a:srgbClr val="CB4D3C">
                  <a:alpha val="64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a:p>
          </p:txBody>
        </p:sp>
        <p:pic>
          <p:nvPicPr>
            <p:cNvPr id="12" name="Рисунок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32172" y="5013462"/>
              <a:ext cx="609604" cy="609604"/>
            </a:xfrm>
            <a:prstGeom prst="rect">
              <a:avLst/>
            </a:prstGeom>
            <a:scene3d>
              <a:camera prst="orthographicFront"/>
              <a:lightRig rig="threePt" dir="t"/>
            </a:scene3d>
            <a:sp3d prstMaterial="translucentPowder"/>
          </p:spPr>
        </p:pic>
      </p:grpSp>
    </p:spTree>
    <p:extLst>
      <p:ext uri="{BB962C8B-B14F-4D97-AF65-F5344CB8AC3E}">
        <p14:creationId xmlns:p14="http://schemas.microsoft.com/office/powerpoint/2010/main" val="1580866931"/>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p:cNvSpPr>
          <p:nvPr>
            <p:ph type="title"/>
          </p:nvPr>
        </p:nvSpPr>
        <p:spPr bwMode="auto">
          <a:xfrm>
            <a:off x="457200" y="704088"/>
            <a:ext cx="8229600" cy="438896"/>
          </a:xfrm>
        </p:spPr>
        <p:txBody>
          <a:bodyPr wrap="square" numCol="1" anchorCtr="0" compatLnSpc="1">
            <a:prstTxWarp prst="textNoShape">
              <a:avLst/>
            </a:prstTxWarp>
            <a:noAutofit/>
          </a:bodyPr>
          <a:lstStyle/>
          <a:p>
            <a:r>
              <a:rPr lang="ru-RU" sz="1800" b="1" cap="none" dirty="0" smtClean="0">
                <a:solidFill>
                  <a:schemeClr val="tx1"/>
                </a:solidFill>
                <a:latin typeface="Times New Roman" panose="02020603050405020304" pitchFamily="18" charset="0"/>
                <a:cs typeface="Times New Roman" panose="02020603050405020304" pitchFamily="18" charset="0"/>
              </a:rPr>
              <a:t>АНГЛО-АМЕРИКА МОДЕЛИДА</a:t>
            </a:r>
          </a:p>
        </p:txBody>
      </p:sp>
      <p:sp>
        <p:nvSpPr>
          <p:cNvPr id="27650" name="Rectangle 3"/>
          <p:cNvSpPr>
            <a:spLocks noGrp="1"/>
          </p:cNvSpPr>
          <p:nvPr>
            <p:ph sz="quarter" idx="1"/>
          </p:nvPr>
        </p:nvSpPr>
        <p:spPr>
          <a:xfrm>
            <a:off x="357159" y="5286388"/>
            <a:ext cx="8642350" cy="1022932"/>
          </a:xfrm>
        </p:spPr>
        <p:style>
          <a:lnRef idx="2">
            <a:schemeClr val="accent5"/>
          </a:lnRef>
          <a:fillRef idx="1">
            <a:schemeClr val="lt1"/>
          </a:fillRef>
          <a:effectRef idx="0">
            <a:schemeClr val="accent5"/>
          </a:effectRef>
          <a:fontRef idx="minor">
            <a:schemeClr val="dk1"/>
          </a:fontRef>
        </p:style>
        <p:txBody>
          <a:bodyPr>
            <a:normAutofit/>
          </a:bodyPr>
          <a:lstStyle/>
          <a:p>
            <a:pPr algn="just">
              <a:lnSpc>
                <a:spcPct val="90000"/>
              </a:lnSpc>
              <a:buFont typeface="Arial" charset="0"/>
              <a:buNone/>
            </a:pP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Бугунги</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кундаги</a:t>
            </a:r>
            <a:r>
              <a:rPr lang="ru-RU" sz="1800" b="1" dirty="0" smtClean="0">
                <a:solidFill>
                  <a:schemeClr val="tx1"/>
                </a:solidFill>
                <a:latin typeface="Times New Roman" panose="02020603050405020304" pitchFamily="18" charset="0"/>
                <a:cs typeface="Times New Roman" panose="02020603050405020304" pitchFamily="18" charset="0"/>
              </a:rPr>
              <a:t> Америка </a:t>
            </a:r>
            <a:r>
              <a:rPr lang="ru-RU" sz="1800" b="1" dirty="0" err="1" smtClean="0">
                <a:solidFill>
                  <a:schemeClr val="tx1"/>
                </a:solidFill>
                <a:latin typeface="Times New Roman" panose="02020603050405020304" pitchFamily="18" charset="0"/>
                <a:cs typeface="Times New Roman" panose="02020603050405020304" pitchFamily="18" charset="0"/>
              </a:rPr>
              <a:t>ва</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Англиядаги</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компанияларда</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директорлар</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кенгаши</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таркибига</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кўпроқ</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мустақил</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директорлар</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хиссасининг</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кўпайиш</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тендециясига</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эга</a:t>
            </a:r>
            <a:r>
              <a:rPr lang="ru-RU" sz="1800" b="1" dirty="0" smtClean="0">
                <a:solidFill>
                  <a:schemeClr val="tx1"/>
                </a:solidFill>
                <a:latin typeface="Times New Roman" panose="02020603050405020304" pitchFamily="18" charset="0"/>
                <a:cs typeface="Times New Roman" panose="02020603050405020304" pitchFamily="18" charset="0"/>
              </a:rPr>
              <a:t> </a:t>
            </a:r>
            <a:r>
              <a:rPr lang="ru-RU" sz="1800" b="1" dirty="0" err="1" smtClean="0">
                <a:solidFill>
                  <a:schemeClr val="tx1"/>
                </a:solidFill>
                <a:latin typeface="Times New Roman" panose="02020603050405020304" pitchFamily="18" charset="0"/>
                <a:cs typeface="Times New Roman" panose="02020603050405020304" pitchFamily="18" charset="0"/>
              </a:rPr>
              <a:t>бўлмоқда</a:t>
            </a:r>
            <a:r>
              <a:rPr lang="ru-RU" sz="1800" b="1" dirty="0" smtClean="0">
                <a:solidFill>
                  <a:schemeClr val="tx1"/>
                </a:solidFill>
                <a:latin typeface="Times New Roman" panose="02020603050405020304" pitchFamily="18" charset="0"/>
                <a:cs typeface="Times New Roman" panose="02020603050405020304" pitchFamily="18" charset="0"/>
              </a:rPr>
              <a:t> (90 </a:t>
            </a:r>
            <a:r>
              <a:rPr lang="ru-RU" sz="1800" b="1" dirty="0" err="1" smtClean="0">
                <a:solidFill>
                  <a:schemeClr val="tx1"/>
                </a:solidFill>
                <a:latin typeface="Times New Roman" panose="02020603050405020304" pitchFamily="18" charset="0"/>
                <a:cs typeface="Times New Roman" panose="02020603050405020304" pitchFamily="18" charset="0"/>
              </a:rPr>
              <a:t>фоизгача</a:t>
            </a:r>
            <a:r>
              <a:rPr lang="ru-RU" sz="1800" b="1" dirty="0" smtClean="0">
                <a:solidFill>
                  <a:schemeClr val="tx1"/>
                </a:solidFill>
                <a:latin typeface="Times New Roman" panose="02020603050405020304" pitchFamily="18" charset="0"/>
                <a:cs typeface="Times New Roman" panose="02020603050405020304" pitchFamily="18" charset="0"/>
              </a:rPr>
              <a:t>).</a:t>
            </a:r>
          </a:p>
        </p:txBody>
      </p:sp>
      <p:sp>
        <p:nvSpPr>
          <p:cNvPr id="4" name="Прямоугольник 3"/>
          <p:cNvSpPr/>
          <p:nvPr/>
        </p:nvSpPr>
        <p:spPr>
          <a:xfrm>
            <a:off x="1454577" y="1357298"/>
            <a:ext cx="5113644" cy="313932"/>
          </a:xfrm>
          <a:prstGeom prst="rect">
            <a:avLst/>
          </a:prstGeom>
        </p:spPr>
        <p:txBody>
          <a:bodyPr wrap="none">
            <a:spAutoFit/>
          </a:bodyPr>
          <a:lstStyle/>
          <a:p>
            <a:pPr algn="ctr">
              <a:lnSpc>
                <a:spcPct val="90000"/>
              </a:lnSpc>
              <a:buFont typeface="Arial" charset="0"/>
              <a:buNone/>
            </a:pPr>
            <a:r>
              <a:rPr lang="ru-RU" sz="1600" b="1" dirty="0" smtClean="0">
                <a:latin typeface="Times New Roman" panose="02020603050405020304" pitchFamily="18" charset="0"/>
                <a:cs typeface="Times New Roman" panose="02020603050405020304" pitchFamily="18" charset="0"/>
              </a:rPr>
              <a:t>ДИРЕКТОРЛАР КЕНГАШИНИНГ ТАРКИБИ </a:t>
            </a:r>
            <a:r>
              <a:rPr lang="en-US" sz="1600" b="1" dirty="0" smtClean="0">
                <a:latin typeface="Times New Roman" panose="02020603050405020304" pitchFamily="18" charset="0"/>
                <a:cs typeface="Times New Roman" panose="02020603050405020304" pitchFamily="18" charset="0"/>
              </a:rPr>
              <a:t>[2</a:t>
            </a:r>
            <a:r>
              <a:rPr lang="uz-Cyrl-UZ" sz="1600" b="1" dirty="0" smtClean="0">
                <a:latin typeface="Times New Roman" panose="02020603050405020304" pitchFamily="18" charset="0"/>
                <a:cs typeface="Times New Roman" panose="02020603050405020304" pitchFamily="18" charset="0"/>
              </a:rPr>
              <a:t>,4,5</a:t>
            </a:r>
            <a:r>
              <a:rPr lang="en-US" sz="1600" b="1" dirty="0" smtClean="0">
                <a:latin typeface="Times New Roman" panose="02020603050405020304" pitchFamily="18" charset="0"/>
                <a:cs typeface="Times New Roman" panose="02020603050405020304" pitchFamily="18" charset="0"/>
              </a:rPr>
              <a:t>]</a:t>
            </a:r>
            <a:endParaRPr lang="ru-RU" sz="1600" dirty="0" smtClean="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928663" y="1925415"/>
            <a:ext cx="7143800" cy="923330"/>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ru-RU" dirty="0" err="1" smtClean="0">
                <a:latin typeface="Times New Roman" panose="02020603050405020304" pitchFamily="18" charset="0"/>
                <a:cs typeface="Times New Roman" panose="02020603050405020304" pitchFamily="18" charset="0"/>
              </a:rPr>
              <a:t>Буюк</a:t>
            </a:r>
            <a:r>
              <a:rPr lang="ru-RU" dirty="0" smtClean="0">
                <a:latin typeface="Times New Roman" panose="02020603050405020304" pitchFamily="18" charset="0"/>
                <a:cs typeface="Times New Roman" panose="02020603050405020304" pitchFamily="18" charset="0"/>
              </a:rPr>
              <a:t>-Британия, АҚШ </a:t>
            </a:r>
            <a:r>
              <a:rPr lang="ru-RU" dirty="0" err="1" smtClean="0">
                <a:latin typeface="Times New Roman" panose="02020603050405020304" pitchFamily="18" charset="0"/>
                <a:cs typeface="Times New Roman" panose="02020603050405020304" pitchFamily="18" charset="0"/>
              </a:rPr>
              <a:t>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кўпчилик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компанияларда</a:t>
            </a:r>
            <a:r>
              <a:rPr lang="ru-RU" dirty="0" smtClean="0">
                <a:latin typeface="Times New Roman" panose="02020603050405020304" pitchFamily="18" charset="0"/>
                <a:cs typeface="Times New Roman" panose="02020603050405020304" pitchFamily="18" charset="0"/>
              </a:rPr>
              <a:t> ДК </a:t>
            </a:r>
            <a:r>
              <a:rPr lang="ru-RU" dirty="0" err="1" smtClean="0">
                <a:latin typeface="Times New Roman" panose="02020603050405020304" pitchFamily="18" charset="0"/>
                <a:cs typeface="Times New Roman" panose="02020603050405020304" pitchFamily="18" charset="0"/>
              </a:rPr>
              <a:t>таркибига</a:t>
            </a:r>
            <a:r>
              <a:rPr lang="ru-RU" dirty="0" smtClean="0">
                <a:latin typeface="Times New Roman" panose="02020603050405020304" pitchFamily="18" charset="0"/>
                <a:cs typeface="Times New Roman" panose="02020603050405020304" pitchFamily="18" charset="0"/>
              </a:rPr>
              <a:t> «компания </a:t>
            </a:r>
            <a:r>
              <a:rPr lang="ru-RU" dirty="0" err="1" smtClean="0">
                <a:latin typeface="Times New Roman" panose="02020603050405020304" pitchFamily="18" charset="0"/>
                <a:cs typeface="Times New Roman" panose="02020603050405020304" pitchFamily="18" charset="0"/>
              </a:rPr>
              <a:t>таркибдан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аъзолар</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инсайдерлар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ташқи</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аутсайдерлар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аъзолар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663214046"/>
              </p:ext>
            </p:extLst>
          </p:nvPr>
        </p:nvGraphicFramePr>
        <p:xfrm>
          <a:off x="285720" y="2714628"/>
          <a:ext cx="8572560" cy="1343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ик 7"/>
          <p:cNvSpPr/>
          <p:nvPr/>
        </p:nvSpPr>
        <p:spPr>
          <a:xfrm>
            <a:off x="1000100" y="4148748"/>
            <a:ext cx="7388323" cy="923330"/>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ru-RU" dirty="0" smtClean="0">
                <a:latin typeface="Times New Roman" panose="02020603050405020304" pitchFamily="18" charset="0"/>
                <a:cs typeface="Times New Roman" panose="02020603050405020304" pitchFamily="18" charset="0"/>
              </a:rPr>
              <a:t>Синоним </a:t>
            </a:r>
            <a:r>
              <a:rPr lang="ru-RU" dirty="0" err="1" smtClean="0">
                <a:latin typeface="Times New Roman" panose="02020603050405020304" pitchFamily="18" charset="0"/>
                <a:cs typeface="Times New Roman" panose="02020603050405020304" pitchFamily="18" charset="0"/>
              </a:rPr>
              <a:t>сўзларда</a:t>
            </a:r>
            <a:r>
              <a:rPr lang="ru-RU"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"инсайдер" </a:t>
            </a:r>
            <a:r>
              <a:rPr lang="ru-RU" b="1" dirty="0" err="1" smtClean="0">
                <a:latin typeface="Times New Roman" panose="02020603050405020304" pitchFamily="18" charset="0"/>
                <a:cs typeface="Times New Roman" panose="02020603050405020304" pitchFamily="18" charset="0"/>
              </a:rPr>
              <a:t>синонимда</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ижрочи</a:t>
            </a:r>
            <a:r>
              <a:rPr lang="ru-RU" dirty="0" smtClean="0">
                <a:latin typeface="Times New Roman" panose="02020603050405020304" pitchFamily="18" charset="0"/>
                <a:cs typeface="Times New Roman" panose="02020603050405020304" pitchFamily="18" charset="0"/>
              </a:rPr>
              <a:t> директор",  </a:t>
            </a:r>
            <a:r>
              <a:rPr lang="ru-RU" b="1" dirty="0" smtClean="0">
                <a:latin typeface="Times New Roman" panose="02020603050405020304" pitchFamily="18" charset="0"/>
                <a:cs typeface="Times New Roman" panose="02020603050405020304" pitchFamily="18" charset="0"/>
              </a:rPr>
              <a:t>"аутсайдер" </a:t>
            </a:r>
            <a:r>
              <a:rPr lang="ru-RU" b="1" dirty="0" err="1" smtClean="0">
                <a:latin typeface="Times New Roman" panose="02020603050405020304" pitchFamily="18" charset="0"/>
                <a:cs typeface="Times New Roman" panose="02020603050405020304" pitchFamily="18" charset="0"/>
              </a:rPr>
              <a:t>синонимида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эса</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ижрочи</a:t>
            </a:r>
            <a:r>
              <a:rPr lang="ru-RU" dirty="0" smtClean="0">
                <a:latin typeface="Times New Roman" panose="02020603050405020304" pitchFamily="18" charset="0"/>
                <a:cs typeface="Times New Roman" panose="02020603050405020304" pitchFamily="18" charset="0"/>
              </a:rPr>
              <a:t> директор </a:t>
            </a:r>
            <a:r>
              <a:rPr lang="ru-RU" dirty="0" err="1" smtClean="0">
                <a:latin typeface="Times New Roman" panose="02020603050405020304" pitchFamily="18" charset="0"/>
                <a:cs typeface="Times New Roman" panose="02020603050405020304" pitchFamily="18" charset="0"/>
              </a:rPr>
              <a:t>бўлмаган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директор» </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38944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4"/>
          <p:cNvSpPr txBox="1">
            <a:spLocks/>
          </p:cNvSpPr>
          <p:nvPr/>
        </p:nvSpPr>
        <p:spPr>
          <a:xfrm>
            <a:off x="420359" y="783126"/>
            <a:ext cx="5459817" cy="431296"/>
          </a:xfrm>
          <a:prstGeom prst="rect">
            <a:avLst/>
          </a:prstGeom>
        </p:spPr>
        <p:txBody>
          <a:bodyPr vert="horz">
            <a:no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6000"/>
              <a:tabLst/>
              <a:defRPr/>
            </a:pPr>
            <a:r>
              <a:rPr kumimoji="0" lang="ru-RU" i="0" u="none"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rPr>
              <a:t>ДИРЕКТОЛРЛАР КЕНГАШИ АЪЗОЛАРИ</a:t>
            </a:r>
            <a:endParaRPr kumimoji="0" lang="ru-RU" b="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graphicFrame>
        <p:nvGraphicFramePr>
          <p:cNvPr id="14" name="Схема 13"/>
          <p:cNvGraphicFramePr/>
          <p:nvPr>
            <p:extLst>
              <p:ext uri="{D42A27DB-BD31-4B8C-83A1-F6EECF244321}">
                <p14:modId xmlns:p14="http://schemas.microsoft.com/office/powerpoint/2010/main" val="1964418890"/>
              </p:ext>
            </p:extLst>
          </p:nvPr>
        </p:nvGraphicFramePr>
        <p:xfrm>
          <a:off x="542926" y="1695450"/>
          <a:ext cx="8029575"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p:cNvSpPr txBox="1"/>
          <p:nvPr/>
        </p:nvSpPr>
        <p:spPr>
          <a:xfrm>
            <a:off x="442914" y="5554070"/>
            <a:ext cx="8215313" cy="1015663"/>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just"/>
            <a:r>
              <a:rPr lang="ru-RU" sz="2000" dirty="0" err="1" smtClean="0">
                <a:latin typeface="Times New Roman" panose="02020603050405020304" pitchFamily="18" charset="0"/>
                <a:cs typeface="Times New Roman" panose="02020603050405020304" pitchFamily="18" charset="0"/>
              </a:rPr>
              <a:t>Директорлар</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кенгашининг</a:t>
            </a:r>
            <a:r>
              <a:rPr lang="ru-RU" sz="2000" dirty="0" smtClean="0">
                <a:latin typeface="Times New Roman" panose="02020603050405020304" pitchFamily="18" charset="0"/>
                <a:cs typeface="Times New Roman" panose="02020603050405020304" pitchFamily="18" charset="0"/>
              </a:rPr>
              <a:t> сони </a:t>
            </a:r>
            <a:r>
              <a:rPr lang="ru-RU" sz="2000" dirty="0" err="1" smtClean="0">
                <a:latin typeface="Times New Roman" panose="02020603050405020304" pitchFamily="18" charset="0"/>
                <a:cs typeface="Times New Roman" panose="02020603050405020304" pitchFamily="18" charset="0"/>
              </a:rPr>
              <a:t>бошқарув</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жараёнинг</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муракаблиги</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ва</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унинг</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минимал</a:t>
            </a:r>
            <a:r>
              <a:rPr lang="ru-RU" sz="2000" dirty="0" smtClean="0">
                <a:latin typeface="Times New Roman" panose="02020603050405020304" pitchFamily="18" charset="0"/>
                <a:cs typeface="Times New Roman" panose="02020603050405020304" pitchFamily="18" charset="0"/>
              </a:rPr>
              <a:t> сони </a:t>
            </a:r>
            <a:r>
              <a:rPr lang="ru-RU" sz="2000" dirty="0" err="1" smtClean="0">
                <a:latin typeface="Times New Roman" panose="02020603050405020304" pitchFamily="18" charset="0"/>
                <a:cs typeface="Times New Roman" panose="02020603050405020304" pitchFamily="18" charset="0"/>
              </a:rPr>
              <a:t>бўйича</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амалдаги</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қонунчиликка</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асосан</a:t>
            </a:r>
            <a:r>
              <a:rPr lang="ru-RU" sz="2000"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бир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кишидан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уч</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кишигача</a:t>
            </a:r>
            <a:r>
              <a:rPr lang="ru-RU" sz="2000" b="1"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бўлишлиги</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белгиланган</a:t>
            </a:r>
            <a:r>
              <a:rPr lang="ru-RU" sz="2000" dirty="0" smtClean="0">
                <a:latin typeface="Times New Roman" panose="02020603050405020304" pitchFamily="18" charset="0"/>
                <a:cs typeface="Times New Roman" panose="02020603050405020304" pitchFamily="18" charset="0"/>
              </a:rPr>
              <a:t>.</a:t>
            </a:r>
            <a:endParaRPr lang="ru-RU" sz="2000" b="1"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4246026800"/>
              </p:ext>
            </p:extLst>
          </p:nvPr>
        </p:nvGraphicFramePr>
        <p:xfrm>
          <a:off x="128588" y="1071546"/>
          <a:ext cx="8886825" cy="57864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p:cNvSpPr txBox="1"/>
          <p:nvPr/>
        </p:nvSpPr>
        <p:spPr>
          <a:xfrm>
            <a:off x="142848" y="1785926"/>
            <a:ext cx="2386013" cy="3477875"/>
          </a:xfrm>
          <a:prstGeom prst="rect">
            <a:avLst/>
          </a:prstGeom>
          <a:noFill/>
        </p:spPr>
        <p:txBody>
          <a:bodyPr wrap="square" rtlCol="0">
            <a:spAutoFit/>
          </a:bodyPr>
          <a:lstStyle/>
          <a:p>
            <a:pPr algn="ctr"/>
            <a:r>
              <a:rPr lang="ru-RU" sz="2000" b="1" dirty="0">
                <a:latin typeface="Arial Narrow" panose="020B0606020202030204" pitchFamily="34" charset="0"/>
                <a:cs typeface="Times New Roman" pitchFamily="18" charset="0"/>
              </a:rPr>
              <a:t/>
            </a:r>
            <a:br>
              <a:rPr lang="ru-RU" sz="2000" b="1" dirty="0">
                <a:latin typeface="Arial Narrow" panose="020B0606020202030204" pitchFamily="34" charset="0"/>
                <a:cs typeface="Times New Roman" pitchFamily="18" charset="0"/>
              </a:rPr>
            </a:br>
            <a:r>
              <a:rPr lang="ru-RU" sz="2000" b="1" dirty="0">
                <a:latin typeface="Arial Narrow" panose="020B0606020202030204" pitchFamily="34" charset="0"/>
                <a:cs typeface="Times New Roman" pitchFamily="18" charset="0"/>
              </a:rPr>
              <a:t>   </a:t>
            </a:r>
            <a:endParaRPr lang="ru-RU" sz="2000" b="1" dirty="0" smtClean="0">
              <a:latin typeface="Arial Narrow" panose="020B0606020202030204" pitchFamily="34" charset="0"/>
              <a:cs typeface="Times New Roman" pitchFamily="18" charset="0"/>
            </a:endParaRPr>
          </a:p>
          <a:p>
            <a:pPr algn="ctr"/>
            <a:endParaRPr lang="ru-RU" sz="2000" b="1" dirty="0" smtClean="0">
              <a:latin typeface="Arial Narrow" panose="020B0606020202030204" pitchFamily="34" charset="0"/>
              <a:cs typeface="Times New Roman" pitchFamily="18" charset="0"/>
            </a:endParaRPr>
          </a:p>
          <a:p>
            <a:pPr algn="ctr"/>
            <a:r>
              <a:rPr lang="ru-RU" sz="2000" b="1" dirty="0" err="1" smtClean="0">
                <a:latin typeface="Times New Roman" panose="02020603050405020304" pitchFamily="18" charset="0"/>
                <a:cs typeface="Times New Roman" panose="02020603050405020304" pitchFamily="18" charset="0"/>
              </a:rPr>
              <a:t>Қумиталарнинг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асосий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вазифалари</a:t>
            </a:r>
            <a:r>
              <a:rPr lang="ru-RU" sz="2000" b="1" dirty="0" smtClean="0">
                <a:latin typeface="Times New Roman" panose="02020603050405020304" pitchFamily="18" charset="0"/>
                <a:cs typeface="Times New Roman" panose="02020603050405020304" pitchFamily="18" charset="0"/>
              </a:rPr>
              <a:t> ДК </a:t>
            </a:r>
            <a:r>
              <a:rPr lang="ru-RU" sz="2000" b="1" dirty="0" err="1" smtClean="0">
                <a:latin typeface="Times New Roman" panose="02020603050405020304" pitchFamily="18" charset="0"/>
                <a:cs typeface="Times New Roman" panose="02020603050405020304" pitchFamily="18" charset="0"/>
              </a:rPr>
              <a:t>томонидан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қабул</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қилинадиган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қарорлар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лойиҳасини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ишлаб</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чиқишдан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иборат</a:t>
            </a:r>
            <a:r>
              <a:rPr lang="ru-RU" sz="2000" b="1"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
        <p:nvSpPr>
          <p:cNvPr id="5" name="Текст 4"/>
          <p:cNvSpPr txBox="1">
            <a:spLocks/>
          </p:cNvSpPr>
          <p:nvPr/>
        </p:nvSpPr>
        <p:spPr>
          <a:xfrm>
            <a:off x="459822" y="793838"/>
            <a:ext cx="8327020" cy="420584"/>
          </a:xfrm>
          <a:prstGeom prst="rect">
            <a:avLst/>
          </a:prstGeom>
        </p:spPr>
        <p:txBody>
          <a:bodyPr>
            <a:noAutofit/>
          </a:bodyPr>
          <a:lstStyle/>
          <a:p>
            <a:pPr marL="274320" marR="0" lvl="0" indent="-274320" algn="l" defTabSz="914400" rtl="0" eaLnBrk="1" fontAlgn="auto" latinLnBrk="0" hangingPunct="1">
              <a:lnSpc>
                <a:spcPct val="100000"/>
              </a:lnSpc>
              <a:spcBef>
                <a:spcPts val="600"/>
              </a:spcBef>
              <a:spcAft>
                <a:spcPts val="0"/>
              </a:spcAft>
              <a:buClr>
                <a:schemeClr val="accent1"/>
              </a:buClr>
              <a:buSzPct val="76000"/>
              <a:tabLst/>
              <a:defRPr/>
            </a:pPr>
            <a:endParaRPr kumimoji="0" lang="ru-RU" sz="1400" b="0" i="0" u="none" strike="noStrike" kern="1200" cap="none" spc="0" normalizeH="0" baseline="0" noProof="0" dirty="0">
              <a:ln>
                <a:noFill/>
              </a:ln>
              <a:effectLst/>
              <a:uLnTx/>
              <a:uFillTx/>
              <a:latin typeface="Arial Narrow" pitchFamily="34" charset="0"/>
            </a:endParaRPr>
          </a:p>
        </p:txBody>
      </p:sp>
      <p:sp>
        <p:nvSpPr>
          <p:cNvPr id="6" name="Прямоугольник 5"/>
          <p:cNvSpPr/>
          <p:nvPr/>
        </p:nvSpPr>
        <p:spPr>
          <a:xfrm>
            <a:off x="285719" y="357167"/>
            <a:ext cx="8729693" cy="646331"/>
          </a:xfrm>
          <a:prstGeom prst="rect">
            <a:avLst/>
          </a:prstGeom>
        </p:spPr>
        <p:txBody>
          <a:bodyPr wrap="square">
            <a:spAutoFit/>
          </a:bodyPr>
          <a:lstStyle/>
          <a:p>
            <a:pPr algn="ct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Директорлар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кенгаши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доимий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фаолият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кўрсатадиган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қумиталарга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бўлинади</a:t>
            </a:r>
            <a:r>
              <a:rPr lang="ru-RU" b="1"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p:cNvPicPr>
            <a:picLocks noChangeAspect="1" noChangeArrowheads="1"/>
          </p:cNvPicPr>
          <p:nvPr/>
        </p:nvPicPr>
        <p:blipFill>
          <a:blip r:embed="rId2" cstate="print"/>
          <a:srcRect/>
          <a:stretch>
            <a:fillRect/>
          </a:stretch>
        </p:blipFill>
        <p:spPr bwMode="auto">
          <a:xfrm>
            <a:off x="2051720" y="1052736"/>
            <a:ext cx="1913287" cy="5429288"/>
          </a:xfrm>
          <a:prstGeom prst="rect">
            <a:avLst/>
          </a:prstGeom>
          <a:noFill/>
          <a:ln w="9525">
            <a:noFill/>
            <a:miter lim="800000"/>
            <a:headEnd/>
            <a:tailEnd/>
          </a:ln>
          <a:effectLst/>
        </p:spPr>
      </p:pic>
      <p:pic>
        <p:nvPicPr>
          <p:cNvPr id="37892" name="Picture 4"/>
          <p:cNvPicPr>
            <a:picLocks noChangeAspect="1" noChangeArrowheads="1"/>
          </p:cNvPicPr>
          <p:nvPr/>
        </p:nvPicPr>
        <p:blipFill>
          <a:blip r:embed="rId3" cstate="print"/>
          <a:srcRect/>
          <a:stretch>
            <a:fillRect/>
          </a:stretch>
        </p:blipFill>
        <p:spPr bwMode="auto">
          <a:xfrm>
            <a:off x="4214810" y="908720"/>
            <a:ext cx="4605662" cy="5949280"/>
          </a:xfrm>
          <a:prstGeom prst="rect">
            <a:avLst/>
          </a:prstGeom>
          <a:noFill/>
          <a:ln w="9525">
            <a:noFill/>
            <a:miter lim="800000"/>
            <a:headEnd/>
            <a:tailEnd/>
          </a:ln>
          <a:effectLst/>
        </p:spPr>
      </p:pic>
      <p:sp>
        <p:nvSpPr>
          <p:cNvPr id="9" name="TextBox 8"/>
          <p:cNvSpPr txBox="1"/>
          <p:nvPr/>
        </p:nvSpPr>
        <p:spPr>
          <a:xfrm>
            <a:off x="251520" y="260648"/>
            <a:ext cx="8729045" cy="523220"/>
          </a:xfrm>
          <a:prstGeom prst="rect">
            <a:avLst/>
          </a:prstGeom>
          <a:noFill/>
        </p:spPr>
        <p:txBody>
          <a:bodyPr wrap="square" rtlCol="0">
            <a:spAutoFit/>
          </a:bodyPr>
          <a:lstStyle/>
          <a:p>
            <a:pPr algn="ctr"/>
            <a:r>
              <a:rPr lang="ru-RU" sz="2800" b="1" dirty="0" err="1" smtClean="0">
                <a:solidFill>
                  <a:schemeClr val="tx2"/>
                </a:solidFill>
                <a:latin typeface="Times New Roman" pitchFamily="18" charset="0"/>
                <a:ea typeface="+mj-ea"/>
                <a:cs typeface="Times New Roman" pitchFamily="18" charset="0"/>
              </a:rPr>
              <a:t>Директорлар</a:t>
            </a:r>
            <a:r>
              <a:rPr lang="ru-RU" sz="2800" b="1" dirty="0" smtClean="0">
                <a:solidFill>
                  <a:schemeClr val="tx2"/>
                </a:solidFill>
                <a:latin typeface="Times New Roman" pitchFamily="18" charset="0"/>
                <a:ea typeface="+mj-ea"/>
                <a:cs typeface="Times New Roman" pitchFamily="18" charset="0"/>
              </a:rPr>
              <a:t> </a:t>
            </a:r>
            <a:r>
              <a:rPr lang="ru-RU" sz="2800" b="1" dirty="0" err="1" smtClean="0">
                <a:solidFill>
                  <a:schemeClr val="tx2"/>
                </a:solidFill>
                <a:latin typeface="Times New Roman" pitchFamily="18" charset="0"/>
                <a:ea typeface="+mj-ea"/>
                <a:cs typeface="Times New Roman" pitchFamily="18" charset="0"/>
              </a:rPr>
              <a:t>таркибидаги</a:t>
            </a:r>
            <a:r>
              <a:rPr lang="ru-RU" sz="2800" b="1" dirty="0" smtClean="0">
                <a:solidFill>
                  <a:schemeClr val="tx2"/>
                </a:solidFill>
                <a:latin typeface="Times New Roman" pitchFamily="18" charset="0"/>
                <a:ea typeface="+mj-ea"/>
                <a:cs typeface="Times New Roman" pitchFamily="18" charset="0"/>
              </a:rPr>
              <a:t> </a:t>
            </a:r>
            <a:r>
              <a:rPr lang="ru-RU" sz="2800" b="1" dirty="0" err="1" smtClean="0">
                <a:solidFill>
                  <a:schemeClr val="tx2"/>
                </a:solidFill>
                <a:latin typeface="Times New Roman" pitchFamily="18" charset="0"/>
                <a:ea typeface="+mj-ea"/>
                <a:cs typeface="Times New Roman" pitchFamily="18" charset="0"/>
              </a:rPr>
              <a:t>қумиталар</a:t>
            </a:r>
            <a:r>
              <a:rPr lang="ru-RU" sz="2800" b="1" dirty="0" smtClean="0">
                <a:solidFill>
                  <a:schemeClr val="tx2"/>
                </a:solidFill>
                <a:latin typeface="Times New Roman" pitchFamily="18" charset="0"/>
                <a:ea typeface="+mj-ea"/>
                <a:cs typeface="Times New Roman" pitchFamily="18" charset="0"/>
              </a:rPr>
              <a:t> </a:t>
            </a:r>
            <a:r>
              <a:rPr lang="ru-RU" sz="2800" b="1" dirty="0" err="1" smtClean="0">
                <a:solidFill>
                  <a:schemeClr val="tx2"/>
                </a:solidFill>
                <a:latin typeface="Times New Roman" pitchFamily="18" charset="0"/>
                <a:ea typeface="+mj-ea"/>
                <a:cs typeface="Times New Roman" pitchFamily="18" charset="0"/>
              </a:rPr>
              <a:t>тахлили</a:t>
            </a:r>
            <a:r>
              <a:rPr lang="ru-RU" sz="2800" b="1" dirty="0" smtClean="0">
                <a:solidFill>
                  <a:schemeClr val="tx2"/>
                </a:solidFill>
                <a:latin typeface="Times New Roman" pitchFamily="18" charset="0"/>
                <a:ea typeface="+mj-ea"/>
                <a:cs typeface="Times New Roman" pitchFamily="18" charset="0"/>
              </a:rPr>
              <a:t>:</a:t>
            </a:r>
          </a:p>
        </p:txBody>
      </p:sp>
      <p:pic>
        <p:nvPicPr>
          <p:cNvPr id="37895" name="Picture 7"/>
          <p:cNvPicPr>
            <a:picLocks noChangeArrowheads="1"/>
          </p:cNvPicPr>
          <p:nvPr/>
        </p:nvPicPr>
        <p:blipFill>
          <a:blip r:embed="rId4" cstate="print"/>
          <a:srcRect/>
          <a:stretch>
            <a:fillRect/>
          </a:stretch>
        </p:blipFill>
        <p:spPr bwMode="auto">
          <a:xfrm>
            <a:off x="539552" y="908720"/>
            <a:ext cx="1012996" cy="49685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a:xfrm>
            <a:off x="384925" y="357166"/>
            <a:ext cx="8374154" cy="785818"/>
          </a:xfrm>
        </p:spPr>
        <p:txBody>
          <a:bodyPr>
            <a:noAutofit/>
          </a:bodyPr>
          <a:lstStyle/>
          <a:p>
            <a:r>
              <a:rPr lang="ru-RU" sz="1800" b="1" dirty="0" smtClean="0">
                <a:solidFill>
                  <a:schemeClr val="tx1"/>
                </a:solidFill>
                <a:latin typeface="Times New Roman" panose="02020603050405020304" pitchFamily="18" charset="0"/>
                <a:ea typeface="Verdana" pitchFamily="34" charset="0"/>
                <a:cs typeface="Times New Roman" panose="02020603050405020304" pitchFamily="18" charset="0"/>
              </a:rPr>
              <a:t>БУЮК-БРИТАНИЯ ВА </a:t>
            </a:r>
            <a:r>
              <a:rPr lang="ru-RU" sz="1800" b="1" dirty="0" err="1" smtClean="0">
                <a:solidFill>
                  <a:schemeClr val="tx1"/>
                </a:solidFill>
                <a:latin typeface="Times New Roman" panose="02020603050405020304" pitchFamily="18" charset="0"/>
                <a:ea typeface="Verdana" pitchFamily="34" charset="0"/>
                <a:cs typeface="Times New Roman" panose="02020603050405020304" pitchFamily="18" charset="0"/>
              </a:rPr>
              <a:t>АҚШга</a:t>
            </a:r>
            <a:r>
              <a:rPr lang="ru-RU" sz="1800" b="1" dirty="0" smtClean="0">
                <a:solidFill>
                  <a:schemeClr val="tx1"/>
                </a:solidFill>
                <a:latin typeface="Times New Roman" panose="02020603050405020304" pitchFamily="18" charset="0"/>
                <a:ea typeface="Verdana" pitchFamily="34" charset="0"/>
                <a:cs typeface="Times New Roman" panose="02020603050405020304" pitchFamily="18" charset="0"/>
              </a:rPr>
              <a:t> ХОС БЎЛГАН КОМПАНИЯЛАР БОШҚАРУВ ТИЗУЛМАСИ</a:t>
            </a:r>
            <a:endParaRPr kumimoji="1" lang="ru-RU" altLang="en-US" sz="1800" b="1" dirty="0">
              <a:solidFill>
                <a:schemeClr val="tx1"/>
              </a:solidFill>
              <a:latin typeface="Times New Roman" panose="02020603050405020304" pitchFamily="18" charset="0"/>
              <a:cs typeface="Times New Roman" panose="02020603050405020304" pitchFamily="18" charset="0"/>
            </a:endParaRPr>
          </a:p>
        </p:txBody>
      </p:sp>
      <p:sp>
        <p:nvSpPr>
          <p:cNvPr id="7" name="正方形/長方形 6"/>
          <p:cNvSpPr/>
          <p:nvPr/>
        </p:nvSpPr>
        <p:spPr>
          <a:xfrm>
            <a:off x="477873" y="4597175"/>
            <a:ext cx="1406769" cy="571504"/>
          </a:xfrm>
          <a:prstGeom prst="rect">
            <a:avLst/>
          </a:prstGeom>
          <a:solidFill>
            <a:schemeClr val="bg2">
              <a:lumMod val="50000"/>
            </a:schemeClr>
          </a:solidFill>
          <a:ln w="254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Аудит қумитаси</a:t>
            </a:r>
            <a:endParaRPr kumimoji="1" lang="ja-JP" altLang="en-US" sz="1400" b="1" dirty="0" smtClean="0">
              <a:solidFill>
                <a:schemeClr val="tx1"/>
              </a:solidFill>
              <a:latin typeface="Times New Roman" panose="02020603050405020304" pitchFamily="18" charset="0"/>
              <a:cs typeface="Times New Roman" panose="02020603050405020304" pitchFamily="18" charset="0"/>
            </a:endParaRPr>
          </a:p>
        </p:txBody>
      </p:sp>
      <p:sp>
        <p:nvSpPr>
          <p:cNvPr id="9" name="正方形/長方形 8"/>
          <p:cNvSpPr/>
          <p:nvPr/>
        </p:nvSpPr>
        <p:spPr>
          <a:xfrm>
            <a:off x="464482" y="3579590"/>
            <a:ext cx="1420169" cy="420914"/>
          </a:xfrm>
          <a:prstGeom prst="rect">
            <a:avLst/>
          </a:prstGeom>
          <a:solidFill>
            <a:schemeClr val="bg1"/>
          </a:solidFill>
          <a:ln w="95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Ходимлар қумитаси</a:t>
            </a:r>
            <a:endParaRPr kumimoji="1" lang="ja-JP" altLang="en-US" sz="1400" b="1" dirty="0" smtClean="0">
              <a:solidFill>
                <a:schemeClr val="tx1"/>
              </a:solidFill>
              <a:latin typeface="Times New Roman" panose="02020603050405020304" pitchFamily="18" charset="0"/>
              <a:cs typeface="Times New Roman" panose="02020603050405020304" pitchFamily="18" charset="0"/>
            </a:endParaRPr>
          </a:p>
        </p:txBody>
      </p:sp>
      <p:sp>
        <p:nvSpPr>
          <p:cNvPr id="10" name="正方形/長方形 9"/>
          <p:cNvSpPr/>
          <p:nvPr/>
        </p:nvSpPr>
        <p:spPr>
          <a:xfrm>
            <a:off x="357158" y="3954233"/>
            <a:ext cx="1643073" cy="500066"/>
          </a:xfrm>
          <a:prstGeom prst="rect">
            <a:avLst/>
          </a:prstGeom>
          <a:solidFill>
            <a:schemeClr val="bg1"/>
          </a:solidFill>
          <a:ln w="95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Рағбатлантириш кумитаси</a:t>
            </a:r>
            <a:endParaRPr kumimoji="1" lang="ja-JP" altLang="en-US" sz="1400" b="1" dirty="0" smtClean="0">
              <a:solidFill>
                <a:schemeClr val="tx1"/>
              </a:solidFill>
              <a:latin typeface="Times New Roman" panose="02020603050405020304" pitchFamily="18" charset="0"/>
              <a:cs typeface="Times New Roman" panose="02020603050405020304" pitchFamily="18" charset="0"/>
            </a:endParaRPr>
          </a:p>
        </p:txBody>
      </p:sp>
      <p:sp>
        <p:nvSpPr>
          <p:cNvPr id="13" name="正方形/長方形 12"/>
          <p:cNvSpPr/>
          <p:nvPr/>
        </p:nvSpPr>
        <p:spPr>
          <a:xfrm>
            <a:off x="3357554" y="3286124"/>
            <a:ext cx="1424659" cy="57150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ru-RU" altLang="ja-JP" sz="1400" b="1" dirty="0" smtClean="0">
                <a:solidFill>
                  <a:schemeClr val="tx1"/>
                </a:solidFill>
                <a:latin typeface="Times New Roman" panose="02020603050405020304" pitchFamily="18" charset="0"/>
                <a:cs typeface="Times New Roman" panose="02020603050405020304" pitchFamily="18" charset="0"/>
              </a:rPr>
              <a:t>Т</a:t>
            </a:r>
            <a:r>
              <a:rPr kumimoji="1" lang="ja-JP" altLang="en-US" sz="1400" b="1" dirty="0" smtClean="0">
                <a:solidFill>
                  <a:schemeClr val="tx1"/>
                </a:solidFill>
                <a:latin typeface="Times New Roman" panose="02020603050405020304" pitchFamily="18" charset="0"/>
                <a:cs typeface="Times New Roman" panose="02020603050405020304" pitchFamily="18" charset="0"/>
              </a:rPr>
              <a:t>оп-менеджер</a:t>
            </a:r>
            <a:r>
              <a:rPr kumimoji="1" lang="uz-Cyrl-UZ" altLang="ja-JP" sz="1400" b="1" dirty="0" smtClean="0">
                <a:solidFill>
                  <a:schemeClr val="tx1"/>
                </a:solidFill>
                <a:latin typeface="Times New Roman" panose="02020603050405020304" pitchFamily="18" charset="0"/>
                <a:cs typeface="Times New Roman" panose="02020603050405020304" pitchFamily="18" charset="0"/>
              </a:rPr>
              <a:t>лар</a:t>
            </a:r>
            <a:endParaRPr kumimoji="1" lang="ja-JP" altLang="en-US" sz="1400" b="1" dirty="0" smtClean="0">
              <a:solidFill>
                <a:schemeClr val="tx1"/>
              </a:solidFill>
              <a:latin typeface="Times New Roman" panose="02020603050405020304" pitchFamily="18" charset="0"/>
              <a:cs typeface="Times New Roman" panose="02020603050405020304" pitchFamily="18" charset="0"/>
            </a:endParaRPr>
          </a:p>
        </p:txBody>
      </p:sp>
      <p:sp>
        <p:nvSpPr>
          <p:cNvPr id="20" name="角丸四角形 19"/>
          <p:cNvSpPr/>
          <p:nvPr/>
        </p:nvSpPr>
        <p:spPr>
          <a:xfrm>
            <a:off x="250947" y="2928935"/>
            <a:ext cx="1999886" cy="2673586"/>
          </a:xfrm>
          <a:prstGeom prst="round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dirty="0" smtClean="0"/>
          </a:p>
        </p:txBody>
      </p:sp>
      <p:sp>
        <p:nvSpPr>
          <p:cNvPr id="21" name="正方形/長方形 20"/>
          <p:cNvSpPr/>
          <p:nvPr/>
        </p:nvSpPr>
        <p:spPr>
          <a:xfrm>
            <a:off x="598916" y="1643050"/>
            <a:ext cx="1329878" cy="461079"/>
          </a:xfrm>
          <a:prstGeom prst="rect">
            <a:avLst/>
          </a:prstGeom>
          <a:solidFill>
            <a:srgbClr val="8C8C8C"/>
          </a:solidFill>
          <a:ln w="25400">
            <a:solidFill>
              <a:srgbClr val="8C8C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300" b="1" dirty="0" smtClean="0">
                <a:solidFill>
                  <a:schemeClr val="tx1"/>
                </a:solidFill>
                <a:latin typeface="Times New Roman" panose="02020603050405020304" pitchFamily="18" charset="0"/>
                <a:cs typeface="Times New Roman" panose="02020603050405020304" pitchFamily="18" charset="0"/>
              </a:rPr>
              <a:t>Акциядорлар йиғилиш</a:t>
            </a:r>
            <a:endParaRPr kumimoji="1" lang="ja-JP" altLang="en-US" sz="1300" b="1" dirty="0" smtClean="0">
              <a:solidFill>
                <a:schemeClr val="tx1"/>
              </a:solidFill>
              <a:latin typeface="Times New Roman" panose="02020603050405020304" pitchFamily="18" charset="0"/>
              <a:cs typeface="Times New Roman" panose="02020603050405020304" pitchFamily="18" charset="0"/>
            </a:endParaRPr>
          </a:p>
        </p:txBody>
      </p:sp>
      <p:sp>
        <p:nvSpPr>
          <p:cNvPr id="27" name="テキスト ボックス 26"/>
          <p:cNvSpPr txBox="1"/>
          <p:nvPr/>
        </p:nvSpPr>
        <p:spPr>
          <a:xfrm>
            <a:off x="1270846" y="2304776"/>
            <a:ext cx="943702" cy="215444"/>
          </a:xfrm>
          <a:prstGeom prst="rect">
            <a:avLst/>
          </a:prstGeom>
          <a:noFill/>
        </p:spPr>
        <p:txBody>
          <a:bodyPr wrap="square" lIns="0" tIns="0" rIns="0" bIns="0" rtlCol="0" anchor="ctr" anchorCtr="0">
            <a:spAutoFit/>
          </a:bodyPr>
          <a:lstStyle/>
          <a:p>
            <a:pPr algn="ctr"/>
            <a:r>
              <a:rPr kumimoji="1" lang="uz-Cyrl-UZ" altLang="ja-JP" sz="1400" b="1" dirty="0" smtClean="0">
                <a:latin typeface="Times New Roman" panose="02020603050405020304" pitchFamily="18" charset="0"/>
                <a:cs typeface="Times New Roman" panose="02020603050405020304" pitchFamily="18" charset="0"/>
              </a:rPr>
              <a:t>Сайлаш</a:t>
            </a:r>
            <a:endParaRPr kumimoji="1" lang="ja-JP" altLang="en-US" sz="1400" b="1" dirty="0" smtClean="0">
              <a:latin typeface="Times New Roman" panose="02020603050405020304" pitchFamily="18" charset="0"/>
              <a:cs typeface="Times New Roman" panose="02020603050405020304" pitchFamily="18" charset="0"/>
            </a:endParaRPr>
          </a:p>
        </p:txBody>
      </p:sp>
      <p:sp>
        <p:nvSpPr>
          <p:cNvPr id="65" name="Text Box 37"/>
          <p:cNvSpPr txBox="1">
            <a:spLocks noChangeArrowheads="1"/>
          </p:cNvSpPr>
          <p:nvPr/>
        </p:nvSpPr>
        <p:spPr bwMode="gray">
          <a:xfrm>
            <a:off x="4538561" y="6456896"/>
            <a:ext cx="4605438" cy="386114"/>
          </a:xfrm>
          <a:prstGeom prst="rect">
            <a:avLst/>
          </a:prstGeom>
          <a:solidFill>
            <a:schemeClr val="bg1"/>
          </a:solidFill>
          <a:ln w="9525">
            <a:noFill/>
            <a:miter lim="800000"/>
            <a:headEnd/>
            <a:tailEnd/>
          </a:ln>
          <a:effectLst/>
        </p:spPr>
        <p:txBody>
          <a:bodyPr lIns="0" tIns="0" rIns="0" bIns="0" anchor="b" anchorCtr="0">
            <a:noAutofit/>
          </a:bodyPr>
          <a:lstStyle/>
          <a:p>
            <a:pPr algn="r" eaLnBrk="0" hangingPunct="0">
              <a:spcBef>
                <a:spcPct val="50000"/>
              </a:spcBef>
            </a:pPr>
            <a:r>
              <a:rPr lang="fr-FR" altLang="ja-JP" sz="900" dirty="0" smtClean="0"/>
              <a:t>.</a:t>
            </a:r>
            <a:endParaRPr lang="ru-RU" altLang="ja-JP" sz="900" dirty="0">
              <a:ea typeface="ＭＳ Ｐゴシック" pitchFamily="50" charset="-128"/>
            </a:endParaRPr>
          </a:p>
        </p:txBody>
      </p:sp>
      <p:sp>
        <p:nvSpPr>
          <p:cNvPr id="73" name="正方形/長方形 72"/>
          <p:cNvSpPr/>
          <p:nvPr/>
        </p:nvSpPr>
        <p:spPr>
          <a:xfrm>
            <a:off x="3357553" y="4572008"/>
            <a:ext cx="1571637" cy="469737"/>
          </a:xfrm>
          <a:prstGeom prst="rect">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ysClr val="windowText" lastClr="000000"/>
                </a:solidFill>
                <a:latin typeface="Times New Roman" panose="02020603050405020304" pitchFamily="18" charset="0"/>
                <a:cs typeface="Times New Roman" panose="02020603050405020304" pitchFamily="18" charset="0"/>
              </a:rPr>
              <a:t>Ижроий бўлим</a:t>
            </a:r>
            <a:endParaRPr kumimoji="1" lang="ja-JP" altLang="en-US" sz="1400" b="1" dirty="0" smtClean="0">
              <a:solidFill>
                <a:sysClr val="windowText" lastClr="000000"/>
              </a:solidFill>
              <a:latin typeface="Times New Roman" panose="02020603050405020304" pitchFamily="18" charset="0"/>
              <a:cs typeface="Times New Roman" panose="02020603050405020304" pitchFamily="18" charset="0"/>
            </a:endParaRPr>
          </a:p>
        </p:txBody>
      </p:sp>
      <p:cxnSp>
        <p:nvCxnSpPr>
          <p:cNvPr id="37" name="直線矢印コネクタ 36"/>
          <p:cNvCxnSpPr>
            <a:stCxn id="13" idx="2"/>
          </p:cNvCxnSpPr>
          <p:nvPr/>
        </p:nvCxnSpPr>
        <p:spPr>
          <a:xfrm rot="5400000">
            <a:off x="3669734" y="4185154"/>
            <a:ext cx="727676" cy="72624"/>
          </a:xfrm>
          <a:prstGeom prst="straightConnector1">
            <a:avLst/>
          </a:prstGeom>
          <a:ln w="127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79" name="テキスト ボックス 78"/>
          <p:cNvSpPr txBox="1"/>
          <p:nvPr/>
        </p:nvSpPr>
        <p:spPr>
          <a:xfrm>
            <a:off x="3358403" y="5214950"/>
            <a:ext cx="1435703" cy="523220"/>
          </a:xfrm>
          <a:prstGeom prst="rect">
            <a:avLst/>
          </a:prstGeom>
          <a:solidFill>
            <a:srgbClr val="FFC000"/>
          </a:solidFill>
        </p:spPr>
        <p:txBody>
          <a:bodyPr wrap="square" rtlCol="0">
            <a:spAutoFit/>
          </a:bodyPr>
          <a:lstStyle/>
          <a:p>
            <a:pPr algn="ctr"/>
            <a:r>
              <a:rPr kumimoji="1" lang="uz-Cyrl-UZ" altLang="ja-JP" sz="1400" b="1" dirty="0" smtClean="0">
                <a:solidFill>
                  <a:prstClr val="black"/>
                </a:solidFill>
                <a:latin typeface="Times New Roman" panose="02020603050405020304" pitchFamily="18" charset="0"/>
                <a:cs typeface="Times New Roman" panose="02020603050405020304" pitchFamily="18" charset="0"/>
              </a:rPr>
              <a:t>Ижро функцияси</a:t>
            </a:r>
            <a:endParaRPr kumimoji="1" lang="ja-JP" altLang="en-US" sz="1400" b="1" dirty="0" smtClean="0">
              <a:solidFill>
                <a:prstClr val="black"/>
              </a:solidFill>
              <a:latin typeface="Times New Roman" panose="02020603050405020304" pitchFamily="18" charset="0"/>
              <a:cs typeface="Times New Roman" panose="02020603050405020304" pitchFamily="18" charset="0"/>
            </a:endParaRPr>
          </a:p>
        </p:txBody>
      </p:sp>
      <p:sp>
        <p:nvSpPr>
          <p:cNvPr id="80" name="テキスト ボックス 79"/>
          <p:cNvSpPr txBox="1"/>
          <p:nvPr/>
        </p:nvSpPr>
        <p:spPr>
          <a:xfrm>
            <a:off x="430446" y="5355037"/>
            <a:ext cx="1480996" cy="523220"/>
          </a:xfrm>
          <a:prstGeom prst="rect">
            <a:avLst/>
          </a:prstGeom>
          <a:solidFill>
            <a:srgbClr val="FFC000"/>
          </a:solidFill>
        </p:spPr>
        <p:txBody>
          <a:bodyPr wrap="square" rtlCol="0">
            <a:spAutoFit/>
          </a:bodyPr>
          <a:lstStyle/>
          <a:p>
            <a:pPr algn="ctr"/>
            <a:r>
              <a:rPr kumimoji="1" lang="uz-Cyrl-UZ" altLang="ja-JP" sz="1400" b="1" dirty="0" smtClean="0">
                <a:solidFill>
                  <a:prstClr val="black"/>
                </a:solidFill>
                <a:latin typeface="Times New Roman" panose="02020603050405020304" pitchFamily="18" charset="0"/>
                <a:cs typeface="Times New Roman" panose="02020603050405020304" pitchFamily="18" charset="0"/>
              </a:rPr>
              <a:t>Назорат қилиш функцияси</a:t>
            </a:r>
            <a:endParaRPr kumimoji="1" lang="ja-JP" altLang="en-US" sz="1400" b="1" dirty="0" smtClean="0">
              <a:solidFill>
                <a:prstClr val="black"/>
              </a:solidFill>
              <a:latin typeface="Times New Roman" panose="02020603050405020304" pitchFamily="18" charset="0"/>
              <a:cs typeface="Times New Roman" panose="02020603050405020304" pitchFamily="18" charset="0"/>
            </a:endParaRPr>
          </a:p>
        </p:txBody>
      </p:sp>
      <p:graphicFrame>
        <p:nvGraphicFramePr>
          <p:cNvPr id="30" name="Group 25"/>
          <p:cNvGraphicFramePr>
            <a:graphicFrameLocks noGrp="1"/>
          </p:cNvGraphicFramePr>
          <p:nvPr>
            <p:extLst>
              <p:ext uri="{D42A27DB-BD31-4B8C-83A1-F6EECF244321}">
                <p14:modId xmlns:p14="http://schemas.microsoft.com/office/powerpoint/2010/main" val="3514391953"/>
              </p:ext>
            </p:extLst>
          </p:nvPr>
        </p:nvGraphicFramePr>
        <p:xfrm>
          <a:off x="5000628" y="1256920"/>
          <a:ext cx="3927171" cy="4837957"/>
        </p:xfrm>
        <a:graphic>
          <a:graphicData uri="http://schemas.openxmlformats.org/drawingml/2006/table">
            <a:tbl>
              <a:tblPr/>
              <a:tblGrid>
                <a:gridCol w="1428760">
                  <a:extLst>
                    <a:ext uri="{9D8B030D-6E8A-4147-A177-3AD203B41FA5}">
                      <a16:colId xmlns:a16="http://schemas.microsoft.com/office/drawing/2014/main" val="20000"/>
                    </a:ext>
                  </a:extLst>
                </a:gridCol>
                <a:gridCol w="2498411">
                  <a:extLst>
                    <a:ext uri="{9D8B030D-6E8A-4147-A177-3AD203B41FA5}">
                      <a16:colId xmlns:a16="http://schemas.microsoft.com/office/drawing/2014/main" val="20001"/>
                    </a:ext>
                  </a:extLst>
                </a:gridCol>
              </a:tblGrid>
              <a:tr h="396404">
                <a:tc>
                  <a:txBody>
                    <a:bodyPr/>
                    <a:lstStyle/>
                    <a:p>
                      <a:pPr marL="4763" marR="0" lvl="1" indent="-4763" algn="ctr" defTabSz="914400" rtl="0" eaLnBrk="1" fontAlgn="base" latinLnBrk="0" hangingPunct="1">
                        <a:lnSpc>
                          <a:spcPct val="100000"/>
                        </a:lnSpc>
                        <a:spcBef>
                          <a:spcPts val="0"/>
                        </a:spcBef>
                        <a:spcAft>
                          <a:spcPct val="0"/>
                        </a:spcAft>
                        <a:buClr>
                          <a:schemeClr val="tx1"/>
                        </a:buClr>
                        <a:buSzTx/>
                        <a:buFont typeface="Wingdings" pitchFamily="2" charset="2"/>
                        <a:buNone/>
                        <a:tabLst/>
                        <a:defRPr/>
                      </a:pPr>
                      <a:r>
                        <a:rPr kumimoji="0" lang="ja-JP" altLang="en-US"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Рол</a:t>
                      </a: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и</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anchorCtr="1" horzOverflow="overflow">
                    <a:lnL w="12700" cap="flat" cmpd="sng" algn="ctr">
                      <a:solidFill>
                        <a:srgbClr val="B4B4B4"/>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rgbClr val="B4B4B4"/>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rgbClr val="B4B4B4"/>
                    </a:solidFill>
                  </a:tcPr>
                </a:tc>
                <a:tc>
                  <a:txBody>
                    <a:bodyPr/>
                    <a:lstStyle/>
                    <a:p>
                      <a:pPr marL="1587" marR="0" lvl="1" indent="0" algn="ctr" defTabSz="914400" rtl="0" eaLnBrk="1" fontAlgn="base" latinLnBrk="0" hangingPunct="1">
                        <a:lnSpc>
                          <a:spcPct val="100000"/>
                        </a:lnSpc>
                        <a:spcBef>
                          <a:spcPts val="0"/>
                        </a:spcBef>
                        <a:spcAft>
                          <a:spcPct val="0"/>
                        </a:spcAft>
                        <a:buClr>
                          <a:schemeClr val="tx1"/>
                        </a:buClr>
                        <a:buSzTx/>
                        <a:buFont typeface="Wingdings" pitchFamily="2" charset="2"/>
                        <a:buNone/>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Жавобгарлик</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chemeClr val="bg2"/>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B4B4B4"/>
                      </a:solidFill>
                      <a:prstDash val="solid"/>
                      <a:round/>
                      <a:headEnd type="none" w="med" len="med"/>
                      <a:tailEnd type="none" w="med" len="med"/>
                    </a:lnT>
                    <a:lnB w="12700" cap="flat" cmpd="sng" algn="ctr">
                      <a:solidFill>
                        <a:srgbClr val="B4B4B4"/>
                      </a:solidFill>
                      <a:prstDash val="solid"/>
                      <a:round/>
                      <a:headEnd type="none" w="med" len="med"/>
                      <a:tailEnd type="none" w="med" len="med"/>
                    </a:lnB>
                    <a:lnTlToBr>
                      <a:noFill/>
                    </a:lnTlToBr>
                    <a:lnBlToTr>
                      <a:noFill/>
                    </a:lnBlToTr>
                    <a:solidFill>
                      <a:srgbClr val="B4B4B4"/>
                    </a:solidFill>
                  </a:tcPr>
                </a:tc>
                <a:extLst>
                  <a:ext uri="{0D108BD9-81ED-4DB2-BD59-A6C34878D82A}">
                    <a16:rowId xmlns:a16="http://schemas.microsoft.com/office/drawing/2014/main" val="10000"/>
                  </a:ext>
                </a:extLst>
              </a:tr>
              <a:tr h="1516479">
                <a:tc>
                  <a:txBody>
                    <a:bodyPr/>
                    <a:lstStyle/>
                    <a:p>
                      <a:pPr marL="4763" marR="0" lvl="1" indent="-4763" algn="ctr" defTabSz="914400" rtl="0" eaLnBrk="1" fontAlgn="base" latinLnBrk="0" hangingPunct="1">
                        <a:lnSpc>
                          <a:spcPct val="100000"/>
                        </a:lnSpc>
                        <a:spcBef>
                          <a:spcPts val="0"/>
                        </a:spcBef>
                        <a:spcAft>
                          <a:spcPct val="0"/>
                        </a:spcAft>
                        <a:buClr>
                          <a:schemeClr val="tx1"/>
                        </a:buClr>
                        <a:buSzTx/>
                        <a:buFont typeface="Wingdings" pitchFamily="2" charset="2"/>
                        <a:buNone/>
                        <a:tabLst/>
                        <a:defRPr/>
                      </a:pPr>
                      <a:r>
                        <a:rPr kumimoji="1" lang="uz-Cyrl-UZ" altLang="ja-JP" sz="1400" b="1" dirty="0" smtClean="0">
                          <a:solidFill>
                            <a:schemeClr val="tx1"/>
                          </a:solidFill>
                          <a:latin typeface="Times New Roman" panose="02020603050405020304" pitchFamily="18" charset="0"/>
                          <a:cs typeface="Times New Roman" panose="02020603050405020304" pitchFamily="18" charset="0"/>
                        </a:rPr>
                        <a:t>Директорлар кенгаши</a:t>
                      </a:r>
                      <a:endParaRPr kumimoji="1" lang="ja-JP" altLang="en-US" sz="1400" b="1" dirty="0" smtClean="0">
                        <a:solidFill>
                          <a:schemeClr val="tx1"/>
                        </a:solidFill>
                        <a:latin typeface="Times New Roman" panose="02020603050405020304" pitchFamily="18" charset="0"/>
                        <a:cs typeface="Times New Roman" panose="02020603050405020304" pitchFamily="18" charset="0"/>
                      </a:endParaRPr>
                    </a:p>
                    <a:p>
                      <a:pPr marL="4763" marR="0" lvl="1" indent="-4763" algn="ctr" defTabSz="914400" rtl="0" eaLnBrk="1" fontAlgn="base" latinLnBrk="0" hangingPunct="1">
                        <a:lnSpc>
                          <a:spcPct val="100000"/>
                        </a:lnSpc>
                        <a:spcBef>
                          <a:spcPts val="0"/>
                        </a:spcBef>
                        <a:spcAft>
                          <a:spcPct val="0"/>
                        </a:spcAft>
                        <a:buClr>
                          <a:schemeClr val="tx1"/>
                        </a:buClr>
                        <a:buSzTx/>
                        <a:buFont typeface="Wingdings" pitchFamily="2" charset="2"/>
                        <a:buNone/>
                        <a:tabLst/>
                        <a:defRPr/>
                      </a:pP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anchorCtr="1"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4B4B4"/>
                    </a:solidFill>
                  </a:tcPr>
                </a:tc>
                <a:tc>
                  <a:txBody>
                    <a:bodyPr/>
                    <a:lstStyle/>
                    <a:p>
                      <a:pPr marL="1587" marR="0" lvl="1" indent="0" algn="just" defTabSz="914400" rtl="0" eaLnBrk="1" fontAlgn="base" latinLnBrk="0" hangingPunct="1">
                        <a:lnSpc>
                          <a:spcPct val="106000"/>
                        </a:lnSpc>
                        <a:spcBef>
                          <a:spcPts val="0"/>
                        </a:spcBef>
                        <a:spcAft>
                          <a:spcPct val="0"/>
                        </a:spcAft>
                        <a:buClr>
                          <a:schemeClr val="tx1"/>
                        </a:buClr>
                        <a:buSzTx/>
                        <a:buFont typeface="Wingdings" pitchFamily="2" charset="2"/>
                        <a:buNone/>
                        <a:tabLst/>
                      </a:pPr>
                      <a:endPar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1587" marR="0" lvl="1" indent="0" algn="l" defTabSz="914400" rtl="0" eaLnBrk="1" fontAlgn="base" latinLnBrk="0" hangingPunct="1">
                        <a:lnSpc>
                          <a:spcPct val="106000"/>
                        </a:lnSpc>
                        <a:spcBef>
                          <a:spcPts val="0"/>
                        </a:spcBef>
                        <a:spcAft>
                          <a:spcPct val="0"/>
                        </a:spcAft>
                        <a:buClr>
                          <a:schemeClr val="tx1"/>
                        </a:buClr>
                        <a:buSzTx/>
                        <a:buFont typeface="Wingdings" pitchFamily="2" charset="2"/>
                        <a:buNone/>
                        <a:tabLst/>
                      </a:pP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ТМ-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ижрочилар</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устидан</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назоратни</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амалга</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ошириш</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учун</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тасдиқланади</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p>
                    <a:p>
                      <a:pPr marL="1587" marR="0" lvl="1" indent="0" algn="l" defTabSz="914400" rtl="0" eaLnBrk="1" fontAlgn="base" latinLnBrk="0" hangingPunct="1">
                        <a:lnSpc>
                          <a:spcPct val="106000"/>
                        </a:lnSpc>
                        <a:spcBef>
                          <a:spcPts val="0"/>
                        </a:spcBef>
                        <a:spcAft>
                          <a:spcPct val="0"/>
                        </a:spcAft>
                        <a:buClr>
                          <a:schemeClr val="tx1"/>
                        </a:buClr>
                        <a:buSzTx/>
                        <a:buFont typeface="Wingdings" pitchFamily="2" charset="2"/>
                        <a:buNone/>
                        <a:tabLst/>
                      </a:pP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Кадлар</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рағбатлантириш</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аудит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қумиталари</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аъзолари</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директорлар</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кенгаши</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тиркибидан</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сайланади</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B4B4B4"/>
                      </a:solidFill>
                      <a:prstDash val="solid"/>
                      <a:round/>
                      <a:headEnd type="none" w="med" len="med"/>
                      <a:tailEnd type="none" w="med" len="med"/>
                    </a:lnT>
                    <a:lnB w="12700" cap="flat" cmpd="sng" algn="ctr">
                      <a:solidFill>
                        <a:srgbClr val="575757"/>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230521">
                <a:tc>
                  <a:txBody>
                    <a:bodyPr/>
                    <a:lstStyle/>
                    <a:p>
                      <a:pPr algn="ctr">
                        <a:lnSpc>
                          <a:spcPct val="100000"/>
                        </a:lnSpc>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Хусусиятлари</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4B4B4"/>
                    </a:solidFill>
                  </a:tcPr>
                </a:tc>
                <a:tc>
                  <a:txBody>
                    <a:bodyPr/>
                    <a:lstStyle/>
                    <a:p>
                      <a:pPr marL="1587" marR="0" lvl="1" indent="0" algn="l" defTabSz="914400" rtl="0" eaLnBrk="1" fontAlgn="base" latinLnBrk="0" hangingPunct="1">
                        <a:lnSpc>
                          <a:spcPct val="106000"/>
                        </a:lnSpc>
                        <a:spcBef>
                          <a:spcPct val="0"/>
                        </a:spcBef>
                        <a:spcAft>
                          <a:spcPct val="0"/>
                        </a:spcAft>
                        <a:buClr>
                          <a:schemeClr val="tx1"/>
                        </a:buClr>
                        <a:buSzTx/>
                        <a:buFont typeface="Wingdings" pitchFamily="2" charset="2"/>
                        <a:buNone/>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Кадрлар қумитаси ДКга номзодларни танлайди, рағбатлантириш қумитаси ДК ва топ менежерларнинг мехнатини рағбатлантириш бўйича таклифларни ишлаб чиқади. Аудит қумитаси компания фаолиятини текширади,  Бошқа ҳамма кумиталар МДК таркибидан шакллантирилади.</a:t>
                      </a:r>
                      <a:r>
                        <a:rPr kumimoji="0" lang="ja-JP" altLang="en-US"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575757"/>
                      </a:solidFill>
                      <a:prstDash val="solid"/>
                      <a:round/>
                      <a:headEnd type="none" w="med" len="med"/>
                      <a:tailEnd type="none" w="med" len="med"/>
                    </a:lnT>
                    <a:lnB w="12700" cap="flat" cmpd="sng" algn="ctr">
                      <a:solidFill>
                        <a:srgbClr val="575757"/>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6" name="正方形/長方形 25"/>
          <p:cNvSpPr/>
          <p:nvPr/>
        </p:nvSpPr>
        <p:spPr>
          <a:xfrm>
            <a:off x="629663" y="2927815"/>
            <a:ext cx="1262692" cy="464454"/>
          </a:xfrm>
          <a:prstGeom prst="rect">
            <a:avLst/>
          </a:prstGeom>
          <a:solidFill>
            <a:schemeClr val="bg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Директорлар кенгаши</a:t>
            </a:r>
            <a:endParaRPr kumimoji="1" lang="ja-JP" altLang="en-US" sz="1400" b="1" dirty="0" smtClean="0">
              <a:solidFill>
                <a:schemeClr val="tx1"/>
              </a:solidFill>
              <a:latin typeface="Times New Roman" panose="02020603050405020304" pitchFamily="18" charset="0"/>
              <a:cs typeface="Times New Roman" panose="02020603050405020304" pitchFamily="18" charset="0"/>
            </a:endParaRPr>
          </a:p>
        </p:txBody>
      </p:sp>
      <p:sp>
        <p:nvSpPr>
          <p:cNvPr id="32" name="テキスト ボックス 31"/>
          <p:cNvSpPr txBox="1"/>
          <p:nvPr/>
        </p:nvSpPr>
        <p:spPr>
          <a:xfrm>
            <a:off x="2139201" y="4788485"/>
            <a:ext cx="870858" cy="430887"/>
          </a:xfrm>
          <a:prstGeom prst="rect">
            <a:avLst/>
          </a:prstGeom>
          <a:noFill/>
        </p:spPr>
        <p:txBody>
          <a:bodyPr wrap="square" lIns="0" tIns="0" rIns="0" bIns="0" rtlCol="0" anchor="ctr" anchorCtr="0">
            <a:spAutoFit/>
          </a:bodyPr>
          <a:lstStyle/>
          <a:p>
            <a:pPr algn="ctr"/>
            <a:r>
              <a:rPr kumimoji="1" lang="uz-Cyrl-UZ" altLang="ja-JP" sz="1400" b="1" dirty="0" smtClean="0">
                <a:latin typeface="Times New Roman" panose="02020603050405020304" pitchFamily="18" charset="0"/>
                <a:cs typeface="Times New Roman" panose="02020603050405020304" pitchFamily="18" charset="0"/>
              </a:rPr>
              <a:t>Текшириш</a:t>
            </a:r>
            <a:endParaRPr kumimoji="1" lang="ja-JP" altLang="en-US" sz="1400" b="1" dirty="0" smtClean="0">
              <a:latin typeface="Times New Roman" panose="02020603050405020304" pitchFamily="18" charset="0"/>
              <a:cs typeface="Times New Roman" panose="02020603050405020304" pitchFamily="18" charset="0"/>
            </a:endParaRPr>
          </a:p>
        </p:txBody>
      </p:sp>
      <p:sp>
        <p:nvSpPr>
          <p:cNvPr id="33" name="テキスト ボックス 32"/>
          <p:cNvSpPr txBox="1"/>
          <p:nvPr/>
        </p:nvSpPr>
        <p:spPr>
          <a:xfrm>
            <a:off x="2071670" y="3814087"/>
            <a:ext cx="1353099" cy="430887"/>
          </a:xfrm>
          <a:prstGeom prst="rect">
            <a:avLst/>
          </a:prstGeom>
          <a:noFill/>
        </p:spPr>
        <p:txBody>
          <a:bodyPr wrap="square" lIns="0" tIns="0" rIns="0" bIns="0" rtlCol="0" anchor="ctr" anchorCtr="0">
            <a:spAutoFit/>
          </a:bodyPr>
          <a:lstStyle/>
          <a:p>
            <a:pPr algn="ctr"/>
            <a:r>
              <a:rPr kumimoji="1" lang="uz-Cyrl-UZ" altLang="ja-JP" sz="1400" b="1" dirty="0" smtClean="0">
                <a:latin typeface="Times New Roman" panose="02020603050405020304" pitchFamily="18" charset="0"/>
                <a:ea typeface="Arial Unicode MS" panose="020B0604020202020204" pitchFamily="34" charset="-128"/>
                <a:cs typeface="Times New Roman" panose="02020603050405020304" pitchFamily="18" charset="0"/>
              </a:rPr>
              <a:t>Сайланиш ва назорат</a:t>
            </a:r>
            <a:endParaRPr kumimoji="1" lang="ja-JP" altLang="en-US" sz="1400" b="1" dirty="0" smtClean="0">
              <a:latin typeface="Times New Roman" panose="02020603050405020304" pitchFamily="18" charset="0"/>
              <a:ea typeface="Arial Unicode MS" panose="020B0604020202020204" pitchFamily="34" charset="-128"/>
              <a:cs typeface="Times New Roman" panose="02020603050405020304" pitchFamily="18" charset="0"/>
            </a:endParaRPr>
          </a:p>
        </p:txBody>
      </p:sp>
      <p:sp>
        <p:nvSpPr>
          <p:cNvPr id="38" name="右矢印 30"/>
          <p:cNvSpPr/>
          <p:nvPr/>
        </p:nvSpPr>
        <p:spPr>
          <a:xfrm>
            <a:off x="2162880" y="3465064"/>
            <a:ext cx="1168725" cy="427711"/>
          </a:xfrm>
          <a:prstGeom prst="rightArrow">
            <a:avLst/>
          </a:prstGeom>
          <a:solidFill>
            <a:schemeClr val="tx2">
              <a:lumMod val="25000"/>
              <a:lumOff val="75000"/>
            </a:schemeClr>
          </a:solidFill>
          <a:ln w="12700">
            <a:solidFill>
              <a:schemeClr val="tx2">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endParaRPr kumimoji="1" lang="ja-JP" altLang="en-US" sz="1400" dirty="0" smtClean="0">
              <a:solidFill>
                <a:schemeClr val="tx1"/>
              </a:solidFill>
            </a:endParaRPr>
          </a:p>
        </p:txBody>
      </p:sp>
      <p:sp>
        <p:nvSpPr>
          <p:cNvPr id="40" name="右矢印 30"/>
          <p:cNvSpPr/>
          <p:nvPr/>
        </p:nvSpPr>
        <p:spPr>
          <a:xfrm>
            <a:off x="2143110" y="4525753"/>
            <a:ext cx="1168725" cy="427711"/>
          </a:xfrm>
          <a:prstGeom prst="rightArrow">
            <a:avLst/>
          </a:prstGeom>
          <a:solidFill>
            <a:schemeClr val="tx2">
              <a:lumMod val="25000"/>
              <a:lumOff val="75000"/>
            </a:schemeClr>
          </a:solidFill>
          <a:ln w="12700">
            <a:solidFill>
              <a:schemeClr val="tx2">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endParaRPr kumimoji="1" lang="ja-JP" altLang="en-US" sz="1400" dirty="0" smtClean="0">
              <a:solidFill>
                <a:schemeClr val="tx1"/>
              </a:solidFill>
            </a:endParaRPr>
          </a:p>
        </p:txBody>
      </p:sp>
      <p:cxnSp>
        <p:nvCxnSpPr>
          <p:cNvPr id="49" name="直線矢印コネクタ 21"/>
          <p:cNvCxnSpPr/>
          <p:nvPr/>
        </p:nvCxnSpPr>
        <p:spPr>
          <a:xfrm rot="5400000">
            <a:off x="833807" y="2510683"/>
            <a:ext cx="748174" cy="13040"/>
          </a:xfrm>
          <a:prstGeom prst="straightConnector1">
            <a:avLst/>
          </a:prstGeom>
          <a:ln w="12700">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48341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p:cNvSpPr>
            <a:spLocks noGrp="1"/>
          </p:cNvSpPr>
          <p:nvPr>
            <p:ph type="title"/>
          </p:nvPr>
        </p:nvSpPr>
        <p:spPr>
          <a:xfrm>
            <a:off x="457200" y="357167"/>
            <a:ext cx="8229600" cy="500065"/>
          </a:xfrm>
        </p:spPr>
        <p:txBody>
          <a:bodyPr>
            <a:noAutofit/>
          </a:bodyPr>
          <a:lstStyle/>
          <a:p>
            <a:pPr algn="ctr"/>
            <a:r>
              <a:rPr lang="ru-RU" sz="1800" b="1" dirty="0" smtClean="0">
                <a:solidFill>
                  <a:schemeClr val="tx1"/>
                </a:solidFill>
                <a:latin typeface="Times New Roman" panose="02020603050405020304" pitchFamily="18" charset="0"/>
                <a:cs typeface="Times New Roman" panose="02020603050405020304" pitchFamily="18" charset="0"/>
              </a:rPr>
              <a:t>ФОРД КОМПАНИЯСИНИНГ БОШҚАРУВ ТУЗИЛМАСИ</a:t>
            </a:r>
          </a:p>
        </p:txBody>
      </p:sp>
      <p:sp>
        <p:nvSpPr>
          <p:cNvPr id="5" name="Скругленный прямоугольник 4"/>
          <p:cNvSpPr/>
          <p:nvPr/>
        </p:nvSpPr>
        <p:spPr>
          <a:xfrm>
            <a:off x="844550" y="1285860"/>
            <a:ext cx="7543800" cy="428628"/>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ru-RU" b="1" dirty="0" err="1" smtClean="0">
                <a:solidFill>
                  <a:schemeClr val="tx1"/>
                </a:solidFill>
                <a:latin typeface="Times New Roman" panose="02020603050405020304" pitchFamily="18" charset="0"/>
                <a:cs typeface="Times New Roman" panose="02020603050405020304" pitchFamily="18" charset="0"/>
              </a:rPr>
              <a:t>Акциядорларнинг</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умумий</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йиғлиши</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7" name="Скругленный прямоугольник 6"/>
          <p:cNvSpPr/>
          <p:nvPr/>
        </p:nvSpPr>
        <p:spPr>
          <a:xfrm>
            <a:off x="827088" y="1857364"/>
            <a:ext cx="3600450" cy="642942"/>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ru-RU" sz="1600" b="1" dirty="0" smtClean="0">
                <a:solidFill>
                  <a:schemeClr val="tx1"/>
                </a:solidFill>
                <a:latin typeface="Times New Roman" panose="02020603050405020304" pitchFamily="18" charset="0"/>
                <a:cs typeface="Times New Roman" panose="02020603050405020304" pitchFamily="18" charset="0"/>
              </a:rPr>
              <a:t>Раис</a:t>
            </a:r>
            <a:endParaRPr lang="ru-RU" sz="1600" b="1" dirty="0">
              <a:solidFill>
                <a:schemeClr val="tx1"/>
              </a:solidFill>
              <a:latin typeface="Times New Roman" panose="02020603050405020304" pitchFamily="18" charset="0"/>
              <a:cs typeface="Times New Roman" panose="02020603050405020304" pitchFamily="18" charset="0"/>
            </a:endParaRPr>
          </a:p>
          <a:p>
            <a:pPr algn="ctr">
              <a:defRPr/>
            </a:pPr>
            <a:r>
              <a:rPr lang="ru-RU" sz="1600" b="1" dirty="0" smtClean="0">
                <a:solidFill>
                  <a:schemeClr val="tx1"/>
                </a:solidFill>
                <a:latin typeface="Times New Roman" panose="02020603050405020304" pitchFamily="18" charset="0"/>
                <a:cs typeface="Times New Roman" panose="02020603050405020304" pitchFamily="18" charset="0"/>
              </a:rPr>
              <a:t>(</a:t>
            </a:r>
            <a:r>
              <a:rPr lang="ru-RU" sz="1600" b="1" dirty="0" err="1" smtClean="0">
                <a:solidFill>
                  <a:schemeClr val="tx1"/>
                </a:solidFill>
                <a:latin typeface="Times New Roman" panose="02020603050405020304" pitchFamily="18" charset="0"/>
                <a:cs typeface="Times New Roman" panose="02020603050405020304" pitchFamily="18" charset="0"/>
              </a:rPr>
              <a:t>Директорлар</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Кенгаши</a:t>
            </a:r>
            <a:r>
              <a:rPr lang="ru-RU" sz="1600" b="1" dirty="0" smtClean="0">
                <a:solidFill>
                  <a:schemeClr val="tx1"/>
                </a:solidFill>
                <a:latin typeface="Times New Roman" panose="02020603050405020304" pitchFamily="18" charset="0"/>
                <a:cs typeface="Times New Roman" panose="02020603050405020304" pitchFamily="18" charset="0"/>
              </a:rPr>
              <a:t> -ДК)</a:t>
            </a:r>
            <a:endParaRPr lang="ru-RU" sz="1600" b="1" dirty="0">
              <a:solidFill>
                <a:schemeClr val="tx1"/>
              </a:solidFill>
              <a:latin typeface="Times New Roman" panose="02020603050405020304" pitchFamily="18" charset="0"/>
              <a:cs typeface="Times New Roman" panose="02020603050405020304" pitchFamily="18" charset="0"/>
            </a:endParaRPr>
          </a:p>
        </p:txBody>
      </p:sp>
      <p:sp>
        <p:nvSpPr>
          <p:cNvPr id="8" name="Скругленный прямоугольник 7"/>
          <p:cNvSpPr/>
          <p:nvPr/>
        </p:nvSpPr>
        <p:spPr>
          <a:xfrm>
            <a:off x="1403358" y="2643183"/>
            <a:ext cx="6264275" cy="642942"/>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ru-RU" sz="1600" b="1" dirty="0">
                <a:solidFill>
                  <a:schemeClr val="tx1"/>
                </a:solidFill>
                <a:latin typeface="Times New Roman" panose="02020603050405020304" pitchFamily="18" charset="0"/>
                <a:cs typeface="Times New Roman" panose="02020603050405020304" pitchFamily="18" charset="0"/>
              </a:rPr>
              <a:t>Президент </a:t>
            </a:r>
          </a:p>
          <a:p>
            <a:pPr algn="ctr">
              <a:defRPr/>
            </a:pPr>
            <a:r>
              <a:rPr lang="ru-RU" sz="1600" b="1" dirty="0">
                <a:solidFill>
                  <a:schemeClr val="tx1"/>
                </a:solidFill>
                <a:latin typeface="Times New Roman" panose="02020603050405020304" pitchFamily="18" charset="0"/>
                <a:cs typeface="Times New Roman" panose="02020603050405020304" pitchFamily="18" charset="0"/>
              </a:rPr>
              <a:t>менеджмент (46 </a:t>
            </a:r>
            <a:r>
              <a:rPr lang="ru-RU" sz="1600" b="1" dirty="0" smtClean="0">
                <a:solidFill>
                  <a:schemeClr val="tx1"/>
                </a:solidFill>
                <a:latin typeface="Times New Roman" panose="02020603050405020304" pitchFamily="18" charset="0"/>
                <a:cs typeface="Times New Roman" panose="02020603050405020304" pitchFamily="18" charset="0"/>
              </a:rPr>
              <a:t>киши)</a:t>
            </a:r>
            <a:endParaRPr lang="ru-RU" sz="1600" b="1" dirty="0">
              <a:solidFill>
                <a:schemeClr val="tx1"/>
              </a:solidFill>
              <a:latin typeface="Times New Roman" panose="02020603050405020304" pitchFamily="18" charset="0"/>
              <a:cs typeface="Times New Roman" panose="02020603050405020304" pitchFamily="18" charset="0"/>
            </a:endParaRPr>
          </a:p>
        </p:txBody>
      </p:sp>
      <p:sp>
        <p:nvSpPr>
          <p:cNvPr id="9" name="Скругленный прямоугольник 8"/>
          <p:cNvSpPr/>
          <p:nvPr/>
        </p:nvSpPr>
        <p:spPr>
          <a:xfrm>
            <a:off x="179390" y="3714762"/>
            <a:ext cx="3533775" cy="1071560"/>
          </a:xfrm>
          <a:prstGeom prst="roundRect">
            <a:avLst>
              <a:gd name="adj" fmla="val 10549"/>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ru-RU" sz="1600" b="1" dirty="0" smtClean="0">
                <a:solidFill>
                  <a:schemeClr val="tx1"/>
                </a:solidFill>
                <a:latin typeface="Times New Roman" panose="02020603050405020304" pitchFamily="18" charset="0"/>
                <a:cs typeface="Times New Roman" panose="02020603050405020304" pitchFamily="18" charset="0"/>
              </a:rPr>
              <a:t>Бош </a:t>
            </a:r>
            <a:r>
              <a:rPr lang="ru-RU" sz="1600" b="1" dirty="0" err="1" smtClean="0">
                <a:solidFill>
                  <a:schemeClr val="tx1"/>
                </a:solidFill>
                <a:latin typeface="Times New Roman" panose="02020603050405020304" pitchFamily="18" charset="0"/>
                <a:cs typeface="Times New Roman" panose="02020603050405020304" pitchFamily="18" charset="0"/>
              </a:rPr>
              <a:t>операцион</a:t>
            </a:r>
            <a:r>
              <a:rPr lang="ru-RU" sz="1600" b="1" dirty="0" smtClean="0">
                <a:solidFill>
                  <a:schemeClr val="tx1"/>
                </a:solidFill>
                <a:latin typeface="Times New Roman" panose="02020603050405020304" pitchFamily="18" charset="0"/>
                <a:cs typeface="Times New Roman" panose="02020603050405020304" pitchFamily="18" charset="0"/>
              </a:rPr>
              <a:t> директор –</a:t>
            </a:r>
            <a:r>
              <a:rPr lang="ru-RU" sz="1600" b="1" dirty="0" err="1" smtClean="0">
                <a:solidFill>
                  <a:schemeClr val="tx1"/>
                </a:solidFill>
                <a:latin typeface="Times New Roman" panose="02020603050405020304" pitchFamily="18" charset="0"/>
                <a:cs typeface="Times New Roman" panose="02020603050405020304" pitchFamily="18" charset="0"/>
              </a:rPr>
              <a:t>Ижрочи</a:t>
            </a:r>
            <a:r>
              <a:rPr lang="ru-RU" sz="1600" b="1" dirty="0" smtClean="0">
                <a:solidFill>
                  <a:schemeClr val="tx1"/>
                </a:solidFill>
                <a:latin typeface="Times New Roman" panose="02020603050405020304" pitchFamily="18" charset="0"/>
                <a:cs typeface="Times New Roman" panose="02020603050405020304" pitchFamily="18" charset="0"/>
              </a:rPr>
              <a:t> вице- президент</a:t>
            </a:r>
            <a:endParaRPr lang="ru-RU" sz="1600" b="1" dirty="0">
              <a:solidFill>
                <a:schemeClr val="tx1"/>
              </a:solidFill>
              <a:latin typeface="Times New Roman" panose="02020603050405020304" pitchFamily="18" charset="0"/>
              <a:cs typeface="Times New Roman" panose="02020603050405020304" pitchFamily="18" charset="0"/>
            </a:endParaRPr>
          </a:p>
        </p:txBody>
      </p:sp>
      <p:sp>
        <p:nvSpPr>
          <p:cNvPr id="14" name="Скругленный прямоугольник 13"/>
          <p:cNvSpPr/>
          <p:nvPr/>
        </p:nvSpPr>
        <p:spPr>
          <a:xfrm>
            <a:off x="5435600" y="1857364"/>
            <a:ext cx="2952750" cy="57150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ru-RU" sz="1600" b="1" dirty="0" err="1" smtClean="0">
                <a:solidFill>
                  <a:schemeClr val="tx1"/>
                </a:solidFill>
                <a:latin typeface="Times New Roman" panose="02020603050405020304" pitchFamily="18" charset="0"/>
                <a:cs typeface="Times New Roman" panose="02020603050405020304" pitchFamily="18" charset="0"/>
              </a:rPr>
              <a:t>Қумиталар</a:t>
            </a:r>
            <a:r>
              <a:rPr lang="ru-RU" sz="1600" b="1" dirty="0" smtClean="0">
                <a:solidFill>
                  <a:schemeClr val="tx1"/>
                </a:solidFill>
                <a:latin typeface="Times New Roman" panose="02020603050405020304" pitchFamily="18" charset="0"/>
                <a:cs typeface="Times New Roman" panose="02020603050405020304" pitchFamily="18" charset="0"/>
              </a:rPr>
              <a:t> (5)</a:t>
            </a:r>
            <a:endParaRPr lang="ru-RU" sz="1600" b="1" dirty="0">
              <a:solidFill>
                <a:schemeClr val="tx1"/>
              </a:solidFill>
              <a:latin typeface="Times New Roman" panose="02020603050405020304" pitchFamily="18" charset="0"/>
              <a:cs typeface="Times New Roman" panose="02020603050405020304" pitchFamily="18" charset="0"/>
            </a:endParaRPr>
          </a:p>
        </p:txBody>
      </p:sp>
      <p:sp>
        <p:nvSpPr>
          <p:cNvPr id="6" name="Стрелка влево 5"/>
          <p:cNvSpPr/>
          <p:nvPr/>
        </p:nvSpPr>
        <p:spPr>
          <a:xfrm>
            <a:off x="4572003" y="2151047"/>
            <a:ext cx="690563" cy="323850"/>
          </a:xfrm>
          <a:prstGeom prst="leftArrow">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ru-RU" sz="1600">
              <a:latin typeface="Arial Narrow" pitchFamily="34" charset="0"/>
            </a:endParaRPr>
          </a:p>
        </p:txBody>
      </p:sp>
      <p:sp>
        <p:nvSpPr>
          <p:cNvPr id="21" name="Скругленный прямоугольник 20"/>
          <p:cNvSpPr/>
          <p:nvPr/>
        </p:nvSpPr>
        <p:spPr>
          <a:xfrm>
            <a:off x="5435600" y="3713174"/>
            <a:ext cx="3533775" cy="1073148"/>
          </a:xfrm>
          <a:prstGeom prst="roundRect">
            <a:avLst>
              <a:gd name="adj" fmla="val 10549"/>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ru-RU" sz="1600" b="1" dirty="0" err="1" smtClean="0">
                <a:solidFill>
                  <a:schemeClr val="tx1"/>
                </a:solidFill>
                <a:latin typeface="Times New Roman" panose="02020603050405020304" pitchFamily="18" charset="0"/>
                <a:cs typeface="Times New Roman" panose="02020603050405020304" pitchFamily="18" charset="0"/>
              </a:rPr>
              <a:t>Технологиялар</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бўйича</a:t>
            </a:r>
            <a:r>
              <a:rPr lang="ru-RU" sz="1600" b="1" dirty="0" smtClean="0">
                <a:solidFill>
                  <a:schemeClr val="tx1"/>
                </a:solidFill>
                <a:latin typeface="Times New Roman" panose="02020603050405020304" pitchFamily="18" charset="0"/>
                <a:cs typeface="Times New Roman" panose="02020603050405020304" pitchFamily="18" charset="0"/>
              </a:rPr>
              <a:t> бош директор </a:t>
            </a:r>
            <a:r>
              <a:rPr lang="ru-RU" sz="1600" b="1" dirty="0">
                <a:solidFill>
                  <a:schemeClr val="tx1"/>
                </a:solidFill>
                <a:latin typeface="Times New Roman" panose="02020603050405020304" pitchFamily="18" charset="0"/>
                <a:cs typeface="Times New Roman" panose="02020603050405020304" pitchFamily="18" charset="0"/>
              </a:rPr>
              <a:t>–</a:t>
            </a:r>
            <a:r>
              <a:rPr lang="ru-RU" sz="1600" b="1" dirty="0" err="1">
                <a:solidFill>
                  <a:schemeClr val="tx1"/>
                </a:solidFill>
                <a:latin typeface="Times New Roman" panose="02020603050405020304" pitchFamily="18" charset="0"/>
                <a:cs typeface="Times New Roman" panose="02020603050405020304" pitchFamily="18" charset="0"/>
              </a:rPr>
              <a:t>Ижрочи</a:t>
            </a:r>
            <a:r>
              <a:rPr lang="ru-RU" sz="1600" b="1" dirty="0">
                <a:solidFill>
                  <a:schemeClr val="tx1"/>
                </a:solidFill>
                <a:latin typeface="Times New Roman" panose="02020603050405020304" pitchFamily="18" charset="0"/>
                <a:cs typeface="Times New Roman" panose="02020603050405020304" pitchFamily="18" charset="0"/>
              </a:rPr>
              <a:t> </a:t>
            </a:r>
            <a:r>
              <a:rPr lang="ru-RU" sz="1600" b="1" dirty="0" smtClean="0">
                <a:solidFill>
                  <a:schemeClr val="tx1"/>
                </a:solidFill>
                <a:latin typeface="Times New Roman" panose="02020603050405020304" pitchFamily="18" charset="0"/>
                <a:cs typeface="Times New Roman" panose="02020603050405020304" pitchFamily="18" charset="0"/>
              </a:rPr>
              <a:t>вице- президент</a:t>
            </a:r>
            <a:endParaRPr lang="ru-RU" sz="1600" b="1" dirty="0">
              <a:solidFill>
                <a:schemeClr val="tx1"/>
              </a:solidFill>
              <a:latin typeface="Times New Roman" panose="02020603050405020304" pitchFamily="18" charset="0"/>
              <a:cs typeface="Times New Roman" panose="02020603050405020304" pitchFamily="18" charset="0"/>
            </a:endParaRPr>
          </a:p>
        </p:txBody>
      </p:sp>
      <p:sp>
        <p:nvSpPr>
          <p:cNvPr id="22" name="Скругленный прямоугольник 21"/>
          <p:cNvSpPr/>
          <p:nvPr/>
        </p:nvSpPr>
        <p:spPr>
          <a:xfrm>
            <a:off x="179390" y="5267866"/>
            <a:ext cx="2663825" cy="1231900"/>
          </a:xfrm>
          <a:prstGeom prst="roundRect">
            <a:avLst>
              <a:gd name="adj" fmla="val 10549"/>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ru-RU" sz="1600" b="1" dirty="0" smtClean="0">
                <a:solidFill>
                  <a:schemeClr val="tx1"/>
                </a:solidFill>
                <a:latin typeface="Times New Roman" panose="02020603050405020304" pitchFamily="18" charset="0"/>
                <a:cs typeface="Times New Roman" panose="02020603050405020304" pitchFamily="18" charset="0"/>
              </a:rPr>
              <a:t>Америка </a:t>
            </a:r>
            <a:r>
              <a:rPr lang="ru-RU" sz="1600" b="1" dirty="0" err="1" smtClean="0">
                <a:solidFill>
                  <a:schemeClr val="tx1"/>
                </a:solidFill>
                <a:latin typeface="Times New Roman" panose="02020603050405020304" pitchFamily="18" charset="0"/>
                <a:cs typeface="Times New Roman" panose="02020603050405020304" pitchFamily="18" charset="0"/>
              </a:rPr>
              <a:t>бўйича</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ижрочи</a:t>
            </a:r>
            <a:r>
              <a:rPr lang="ru-RU" sz="1600" b="1" dirty="0" smtClean="0">
                <a:solidFill>
                  <a:schemeClr val="tx1"/>
                </a:solidFill>
                <a:latin typeface="Times New Roman" panose="02020603050405020304" pitchFamily="18" charset="0"/>
                <a:cs typeface="Times New Roman" panose="02020603050405020304" pitchFamily="18" charset="0"/>
              </a:rPr>
              <a:t> вице –президент</a:t>
            </a:r>
            <a:endParaRPr lang="ru-RU" sz="1600" b="1" dirty="0">
              <a:solidFill>
                <a:schemeClr val="tx1"/>
              </a:solidFill>
              <a:latin typeface="Times New Roman" panose="02020603050405020304" pitchFamily="18" charset="0"/>
              <a:cs typeface="Times New Roman" panose="02020603050405020304" pitchFamily="18" charset="0"/>
            </a:endParaRPr>
          </a:p>
        </p:txBody>
      </p:sp>
      <p:sp>
        <p:nvSpPr>
          <p:cNvPr id="23" name="Скругленный прямоугольник 22"/>
          <p:cNvSpPr/>
          <p:nvPr/>
        </p:nvSpPr>
        <p:spPr>
          <a:xfrm>
            <a:off x="2916239" y="5286388"/>
            <a:ext cx="2592387" cy="1231900"/>
          </a:xfrm>
          <a:prstGeom prst="roundRect">
            <a:avLst>
              <a:gd name="adj" fmla="val 10549"/>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ru-RU" sz="1600" b="1" dirty="0" smtClean="0">
                <a:solidFill>
                  <a:schemeClr val="tx1"/>
                </a:solidFill>
                <a:latin typeface="Times New Roman" panose="02020603050405020304" pitchFamily="18" charset="0"/>
                <a:cs typeface="Times New Roman" panose="02020603050405020304" pitchFamily="18" charset="0"/>
              </a:rPr>
              <a:t>Европа </a:t>
            </a:r>
            <a:r>
              <a:rPr lang="ru-RU" sz="1600" b="1" dirty="0" err="1" smtClean="0">
                <a:solidFill>
                  <a:schemeClr val="tx1"/>
                </a:solidFill>
                <a:latin typeface="Times New Roman" panose="02020603050405020304" pitchFamily="18" charset="0"/>
                <a:cs typeface="Times New Roman" panose="02020603050405020304" pitchFamily="18" charset="0"/>
              </a:rPr>
              <a:t>бўйича</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a:solidFill>
                  <a:schemeClr val="tx1"/>
                </a:solidFill>
                <a:latin typeface="Times New Roman" panose="02020603050405020304" pitchFamily="18" charset="0"/>
                <a:cs typeface="Times New Roman" panose="02020603050405020304" pitchFamily="18" charset="0"/>
              </a:rPr>
              <a:t>ижрочи</a:t>
            </a:r>
            <a:r>
              <a:rPr lang="ru-RU" sz="1600" b="1" dirty="0">
                <a:solidFill>
                  <a:schemeClr val="tx1"/>
                </a:solidFill>
                <a:latin typeface="Times New Roman" panose="02020603050405020304" pitchFamily="18" charset="0"/>
                <a:cs typeface="Times New Roman" panose="02020603050405020304" pitchFamily="18" charset="0"/>
              </a:rPr>
              <a:t> вице –президент</a:t>
            </a:r>
          </a:p>
        </p:txBody>
      </p:sp>
      <p:sp>
        <p:nvSpPr>
          <p:cNvPr id="24" name="Скругленный прямоугольник 23"/>
          <p:cNvSpPr/>
          <p:nvPr/>
        </p:nvSpPr>
        <p:spPr>
          <a:xfrm>
            <a:off x="5580063" y="5286388"/>
            <a:ext cx="3384550" cy="1231900"/>
          </a:xfrm>
          <a:prstGeom prst="roundRect">
            <a:avLst>
              <a:gd name="adj" fmla="val 10549"/>
            </a:avLst>
          </a:prstGeom>
        </p:spPr>
        <p:style>
          <a:lnRef idx="1">
            <a:schemeClr val="accent2"/>
          </a:lnRef>
          <a:fillRef idx="2">
            <a:schemeClr val="accent2"/>
          </a:fillRef>
          <a:effectRef idx="1">
            <a:schemeClr val="accent2"/>
          </a:effectRef>
          <a:fontRef idx="minor">
            <a:schemeClr val="dk1"/>
          </a:fontRef>
        </p:style>
        <p:txBody>
          <a:bodyPr anchor="ctr"/>
          <a:lstStyle/>
          <a:p>
            <a:pPr algn="ctr" fontAlgn="ctr">
              <a:defRPr/>
            </a:pPr>
            <a:r>
              <a:rPr lang="ru-RU" sz="1600" b="1" dirty="0" smtClean="0">
                <a:solidFill>
                  <a:schemeClr val="tx1"/>
                </a:solidFill>
                <a:latin typeface="Times New Roman" panose="02020603050405020304" pitchFamily="18" charset="0"/>
                <a:cs typeface="Times New Roman" panose="02020603050405020304" pitchFamily="18" charset="0"/>
              </a:rPr>
              <a:t>Вице-</a:t>
            </a:r>
            <a:r>
              <a:rPr lang="ru-RU" sz="1600" b="1" dirty="0" err="1" smtClean="0">
                <a:solidFill>
                  <a:schemeClr val="tx1"/>
                </a:solidFill>
                <a:latin typeface="Times New Roman" panose="02020603050405020304" pitchFamily="18" charset="0"/>
                <a:cs typeface="Times New Roman" panose="02020603050405020304" pitchFamily="18" charset="0"/>
              </a:rPr>
              <a:t>президентлар</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гурухи</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ва</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Осиё</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ва</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тинч</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океани</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региони</a:t>
            </a:r>
            <a:r>
              <a:rPr lang="ru-RU" sz="1600" b="1" dirty="0" smtClean="0">
                <a:solidFill>
                  <a:schemeClr val="tx1"/>
                </a:solidFill>
                <a:latin typeface="Times New Roman" panose="02020603050405020304" pitchFamily="18" charset="0"/>
                <a:cs typeface="Times New Roman" panose="02020603050405020304" pitchFamily="18" charset="0"/>
              </a:rPr>
              <a:t> </a:t>
            </a:r>
            <a:r>
              <a:rPr lang="ru-RU" sz="1600" b="1" dirty="0" err="1" smtClean="0">
                <a:solidFill>
                  <a:schemeClr val="tx1"/>
                </a:solidFill>
                <a:latin typeface="Times New Roman" panose="02020603050405020304" pitchFamily="18" charset="0"/>
                <a:cs typeface="Times New Roman" panose="02020603050405020304" pitchFamily="18" charset="0"/>
              </a:rPr>
              <a:t>бўйича</a:t>
            </a:r>
            <a:r>
              <a:rPr lang="ru-RU" sz="1600" b="1" dirty="0" smtClean="0">
                <a:solidFill>
                  <a:schemeClr val="tx1"/>
                </a:solidFill>
                <a:latin typeface="Times New Roman" panose="02020603050405020304" pitchFamily="18" charset="0"/>
                <a:cs typeface="Times New Roman" panose="02020603050405020304" pitchFamily="18" charset="0"/>
              </a:rPr>
              <a:t> Президент </a:t>
            </a:r>
            <a:endParaRPr lang="ru-RU" sz="1600" b="1" dirty="0">
              <a:solidFill>
                <a:schemeClr val="tx1"/>
              </a:solidFill>
              <a:latin typeface="Times New Roman" panose="02020603050405020304" pitchFamily="18" charset="0"/>
              <a:cs typeface="Times New Roman" panose="02020603050405020304" pitchFamily="18" charset="0"/>
            </a:endParaRPr>
          </a:p>
        </p:txBody>
      </p:sp>
      <p:sp>
        <p:nvSpPr>
          <p:cNvPr id="25" name="Скругленный прямоугольник 24"/>
          <p:cNvSpPr/>
          <p:nvPr/>
        </p:nvSpPr>
        <p:spPr>
          <a:xfrm>
            <a:off x="250825" y="5072074"/>
            <a:ext cx="8713788" cy="119062"/>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ru-RU" sz="1600">
              <a:latin typeface="Arial Narrow" pitchFamily="34" charset="0"/>
            </a:endParaRPr>
          </a:p>
        </p:txBody>
      </p:sp>
      <p:sp>
        <p:nvSpPr>
          <p:cNvPr id="27" name="Стрелка вниз 26"/>
          <p:cNvSpPr/>
          <p:nvPr/>
        </p:nvSpPr>
        <p:spPr>
          <a:xfrm>
            <a:off x="4429125" y="3357562"/>
            <a:ext cx="142876" cy="1643074"/>
          </a:xfrm>
          <a:prstGeom prst="downArrow">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ru-RU" sz="1600">
              <a:latin typeface="Arial Narrow" pitchFamily="34" charset="0"/>
            </a:endParaRPr>
          </a:p>
        </p:txBody>
      </p:sp>
      <p:sp>
        <p:nvSpPr>
          <p:cNvPr id="32" name="Стрелка вниз 31"/>
          <p:cNvSpPr/>
          <p:nvPr/>
        </p:nvSpPr>
        <p:spPr>
          <a:xfrm>
            <a:off x="6443665" y="3357569"/>
            <a:ext cx="215900" cy="288925"/>
          </a:xfrm>
          <a:prstGeom prst="downArrow">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ru-RU" sz="1600">
              <a:latin typeface="Arial Narrow" pitchFamily="34" charset="0"/>
            </a:endParaRPr>
          </a:p>
        </p:txBody>
      </p:sp>
      <p:sp>
        <p:nvSpPr>
          <p:cNvPr id="34" name="Стрелка вниз 33"/>
          <p:cNvSpPr/>
          <p:nvPr/>
        </p:nvSpPr>
        <p:spPr>
          <a:xfrm>
            <a:off x="2411413" y="3357562"/>
            <a:ext cx="215900" cy="287338"/>
          </a:xfrm>
          <a:prstGeom prst="downArrow">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ru-RU" sz="1600">
              <a:latin typeface="Arial Narrow"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Пятиугольник 14"/>
          <p:cNvSpPr/>
          <p:nvPr/>
        </p:nvSpPr>
        <p:spPr>
          <a:xfrm>
            <a:off x="336689" y="1142984"/>
            <a:ext cx="2507119" cy="7143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p:cNvSpPr/>
          <p:nvPr/>
        </p:nvSpPr>
        <p:spPr>
          <a:xfrm rot="2701604">
            <a:off x="249673" y="3097774"/>
            <a:ext cx="1815241" cy="1361431"/>
          </a:xfrm>
          <a:prstGeom prst="rect">
            <a:avLst/>
          </a:prstGeom>
          <a:noFill/>
          <a:ln>
            <a:solidFill>
              <a:schemeClr val="bg1">
                <a:alpha val="6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9" name="Прямая соединительная линия 8"/>
          <p:cNvCxnSpPr/>
          <p:nvPr/>
        </p:nvCxnSpPr>
        <p:spPr>
          <a:xfrm flipV="1">
            <a:off x="1247289" y="1"/>
            <a:ext cx="1759864" cy="23464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V="1">
            <a:off x="0" y="5210502"/>
            <a:ext cx="1007255" cy="134300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8" name="Схема 7"/>
          <p:cNvGraphicFramePr/>
          <p:nvPr>
            <p:extLst>
              <p:ext uri="{D42A27DB-BD31-4B8C-83A1-F6EECF244321}">
                <p14:modId xmlns:p14="http://schemas.microsoft.com/office/powerpoint/2010/main" val="1870856138"/>
              </p:ext>
            </p:extLst>
          </p:nvPr>
        </p:nvGraphicFramePr>
        <p:xfrm>
          <a:off x="2786050" y="1428736"/>
          <a:ext cx="6143668" cy="4786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Rectangle 0"/>
          <p:cNvSpPr>
            <a:spLocks noGrp="1" noChangeArrowheads="1"/>
          </p:cNvSpPr>
          <p:nvPr>
            <p:ph type="title"/>
          </p:nvPr>
        </p:nvSpPr>
        <p:spPr>
          <a:xfrm>
            <a:off x="500035" y="142852"/>
            <a:ext cx="8429684" cy="857256"/>
          </a:xfrm>
        </p:spPr>
        <p:txBody>
          <a:bodyPr>
            <a:normAutofit fontScale="90000"/>
          </a:bodyPr>
          <a:lstStyle/>
          <a:p>
            <a:pPr algn="ctr"/>
            <a:r>
              <a:rPr lang="ru-RU" sz="1800" b="1" dirty="0" smtClean="0">
                <a:solidFill>
                  <a:schemeClr val="tx1"/>
                </a:solidFill>
                <a:latin typeface="Times New Roman" panose="02020603050405020304" pitchFamily="18" charset="0"/>
                <a:cs typeface="Times New Roman" panose="02020603050405020304" pitchFamily="18" charset="0"/>
              </a:rPr>
              <a:t>2. ГЕРМАНИЯ КОРПОРАТИВ БОШҚАРУВ  (КОНТИНЕНТАЛЬ  МОДЕЛЬ- ДЕБ ҲАМ АТАЛАДИ. АСОСАН ЕВРОПА МАМЛАКАТЛАРИ, БЕЛГИЯ ВА ФРАНЦИЯ УЧУН ХОСДИР </a:t>
            </a:r>
            <a:r>
              <a:rPr lang="en-US" sz="1800" b="1" dirty="0" smtClean="0">
                <a:solidFill>
                  <a:schemeClr val="tx1"/>
                </a:solidFill>
                <a:latin typeface="Times New Roman" panose="02020603050405020304" pitchFamily="18" charset="0"/>
                <a:cs typeface="Times New Roman" panose="02020603050405020304" pitchFamily="18" charset="0"/>
              </a:rPr>
              <a:t>[</a:t>
            </a:r>
            <a:r>
              <a:rPr lang="uz-Cyrl-UZ" sz="1800" b="1" dirty="0" smtClean="0">
                <a:solidFill>
                  <a:schemeClr val="tx1"/>
                </a:solidFill>
                <a:latin typeface="Times New Roman" panose="02020603050405020304" pitchFamily="18" charset="0"/>
                <a:cs typeface="Times New Roman" panose="02020603050405020304" pitchFamily="18" charset="0"/>
              </a:rPr>
              <a:t>1,5,6</a:t>
            </a:r>
            <a:r>
              <a:rPr lang="en-US" sz="1800" b="1" dirty="0" smtClean="0">
                <a:solidFill>
                  <a:schemeClr val="tx1"/>
                </a:solidFill>
                <a:latin typeface="Times New Roman" panose="02020603050405020304" pitchFamily="18" charset="0"/>
                <a:cs typeface="Times New Roman" panose="02020603050405020304" pitchFamily="18" charset="0"/>
              </a:rPr>
              <a:t>]</a:t>
            </a:r>
            <a:r>
              <a:rPr lang="ru-RU" sz="1800" b="1" dirty="0" smtClean="0">
                <a:solidFill>
                  <a:schemeClr val="tx1"/>
                </a:solidFill>
                <a:latin typeface="Times New Roman" panose="02020603050405020304" pitchFamily="18" charset="0"/>
                <a:cs typeface="Times New Roman" panose="02020603050405020304" pitchFamily="18" charset="0"/>
              </a:rPr>
              <a:t>.)</a:t>
            </a:r>
          </a:p>
        </p:txBody>
      </p:sp>
      <p:sp>
        <p:nvSpPr>
          <p:cNvPr id="12" name="Прямоугольник 11"/>
          <p:cNvSpPr/>
          <p:nvPr/>
        </p:nvSpPr>
        <p:spPr>
          <a:xfrm>
            <a:off x="251520" y="2357430"/>
            <a:ext cx="2391654" cy="353943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ru-RU" sz="1600" dirty="0" smtClean="0">
                <a:latin typeface="Times New Roman" panose="02020603050405020304" pitchFamily="18" charset="0"/>
                <a:cs typeface="Times New Roman" panose="02020603050405020304" pitchFamily="18" charset="0"/>
              </a:rPr>
              <a:t> </a:t>
            </a:r>
            <a:r>
              <a:rPr lang="ru-RU" sz="1600" b="1" dirty="0" smtClean="0">
                <a:latin typeface="Times New Roman" panose="02020603050405020304" pitchFamily="18" charset="0"/>
                <a:cs typeface="Times New Roman" panose="02020603050405020304" pitchFamily="18" charset="0"/>
              </a:rPr>
              <a:t>Типовой </a:t>
            </a:r>
            <a:r>
              <a:rPr lang="ru-RU" sz="1600" b="1" dirty="0" err="1" smtClean="0">
                <a:latin typeface="Times New Roman" panose="02020603050405020304" pitchFamily="18" charset="0"/>
                <a:cs typeface="Times New Roman" panose="02020603050405020304" pitchFamily="18" charset="0"/>
              </a:rPr>
              <a:t>структурасида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уч</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поғанали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бошқарув</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тизмига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эгадир</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Буларга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умумий</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йиғилиш</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кузатув</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кенгаши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ва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ижроия</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органи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киради</a:t>
            </a:r>
            <a:r>
              <a:rPr lang="ru-RU" sz="1600" b="1" dirty="0" smtClean="0">
                <a:latin typeface="Times New Roman" panose="02020603050405020304" pitchFamily="18" charset="0"/>
                <a:cs typeface="Times New Roman" panose="02020603050405020304" pitchFamily="18" charset="0"/>
              </a:rPr>
              <a:t>.</a:t>
            </a:r>
          </a:p>
          <a:p>
            <a:pPr algn="ctr"/>
            <a:r>
              <a:rPr lang="ru-RU" sz="1600" b="1" dirty="0" err="1" smtClean="0">
                <a:latin typeface="Times New Roman" panose="02020603050405020304" pitchFamily="18" charset="0"/>
                <a:cs typeface="Times New Roman" panose="02020603050405020304" pitchFamily="18" charset="0"/>
              </a:rPr>
              <a:t>Компанияни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бошқаришнинг</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юқори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бошқарув</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органи</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Акциядорларнинг</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умумий</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йиғилиш</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ҳисобланади</a:t>
            </a:r>
            <a:r>
              <a:rPr lang="ru-RU" sz="1600" b="1" dirty="0" smtClean="0">
                <a:latin typeface="Times New Roman" panose="02020603050405020304" pitchFamily="18" charset="0"/>
                <a:cs typeface="Times New Roman" panose="02020603050405020304" pitchFamily="18" charset="0"/>
              </a:rPr>
              <a:t>.           </a:t>
            </a:r>
            <a:endParaRPr lang="ru-RU" sz="1400" b="1" dirty="0">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34245" y="928671"/>
            <a:ext cx="2972908" cy="954107"/>
          </a:xfrm>
          <a:prstGeom prst="rect">
            <a:avLst/>
          </a:prstGeom>
        </p:spPr>
        <p:txBody>
          <a:bodyPr wrap="square">
            <a:spAutoFit/>
          </a:bodyPr>
          <a:lstStyle/>
          <a:p>
            <a:pPr algn="ctr"/>
            <a:endParaRPr lang="uz-Cyrl-UZ" sz="1400" b="1" dirty="0" smtClean="0">
              <a:latin typeface="Arial Narrow" panose="020B0606020202030204" pitchFamily="34" charset="0"/>
              <a:cs typeface="Times New Roman" pitchFamily="18" charset="0"/>
            </a:endParaRPr>
          </a:p>
          <a:p>
            <a:pPr algn="ctr"/>
            <a:r>
              <a:rPr lang="uz-Cyrl-UZ" sz="1400" b="1" dirty="0" smtClean="0">
                <a:latin typeface="Times New Roman" panose="02020603050405020304" pitchFamily="18" charset="0"/>
                <a:cs typeface="Times New Roman" panose="02020603050405020304" pitchFamily="18" charset="0"/>
              </a:rPr>
              <a:t>Умумий йиғилишнинг асосий ваколатларига қўйидагилар киради: </a:t>
            </a:r>
            <a:endParaRPr lang="ru-RU" sz="14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3488510"/>
      </p:ext>
    </p:extLst>
  </p:cSld>
  <p:clrMapOvr>
    <a:masterClrMapping/>
  </p:clrMapOvr>
  <mc:AlternateContent xmlns:mc="http://schemas.openxmlformats.org/markup-compatibility/2006" xmlns:p14="http://schemas.microsoft.com/office/powerpoint/2010/main">
    <mc:Choice Requires="p14">
      <p:transition p14:dur="10">
        <p:fade thruBlk="1"/>
      </p:transition>
    </mc:Choice>
    <mc:Fallback xmlns="">
      <p:transition>
        <p:fade thruBlk="1"/>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424264181"/>
              </p:ext>
            </p:extLst>
          </p:nvPr>
        </p:nvGraphicFramePr>
        <p:xfrm>
          <a:off x="571472" y="1571612"/>
          <a:ext cx="7429552" cy="4643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0"/>
          <p:cNvSpPr>
            <a:spLocks noGrp="1" noChangeArrowheads="1"/>
          </p:cNvSpPr>
          <p:nvPr>
            <p:ph type="title"/>
          </p:nvPr>
        </p:nvSpPr>
        <p:spPr>
          <a:xfrm>
            <a:off x="428597" y="357166"/>
            <a:ext cx="7741519" cy="798224"/>
          </a:xfrm>
        </p:spPr>
        <p:txBody>
          <a:bodyPr>
            <a:normAutofit/>
          </a:bodyPr>
          <a:lstStyle/>
          <a:p>
            <a:pPr algn="ctr"/>
            <a:r>
              <a:rPr lang="ru-RU" sz="1800" b="1" dirty="0" smtClean="0">
                <a:solidFill>
                  <a:schemeClr val="tx1"/>
                </a:solidFill>
                <a:latin typeface="Times New Roman" panose="02020603050405020304" pitchFamily="18" charset="0"/>
                <a:cs typeface="Times New Roman" panose="02020603050405020304" pitchFamily="18" charset="0"/>
              </a:rPr>
              <a:t>КОРПОРАТИВ БОШҚАРУВНИНГ ГЕРМАНИЯ МОДЕЛИ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0"/>
          <p:cNvGrpSpPr>
            <a:grpSpLocks/>
          </p:cNvGrpSpPr>
          <p:nvPr/>
        </p:nvGrpSpPr>
        <p:grpSpPr bwMode="auto">
          <a:xfrm>
            <a:off x="1458058" y="1214422"/>
            <a:ext cx="6172201" cy="5143536"/>
            <a:chOff x="865" y="432"/>
            <a:chExt cx="4212" cy="3601"/>
          </a:xfrm>
          <a:effectLst>
            <a:glow rad="101600">
              <a:schemeClr val="accent5">
                <a:lumMod val="60000"/>
                <a:lumOff val="40000"/>
                <a:alpha val="60000"/>
              </a:schemeClr>
            </a:glow>
          </a:effectLst>
        </p:grpSpPr>
        <p:sp>
          <p:nvSpPr>
            <p:cNvPr id="20484" name="Freeform 2" descr="5%"/>
            <p:cNvSpPr>
              <a:spLocks/>
            </p:cNvSpPr>
            <p:nvPr/>
          </p:nvSpPr>
          <p:spPr bwMode="auto">
            <a:xfrm>
              <a:off x="865" y="432"/>
              <a:ext cx="4212" cy="2305"/>
            </a:xfrm>
            <a:custGeom>
              <a:avLst/>
              <a:gdLst>
                <a:gd name="T0" fmla="*/ 250 w 4212"/>
                <a:gd name="T1" fmla="*/ 285 h 1484"/>
                <a:gd name="T2" fmla="*/ 93 w 4212"/>
                <a:gd name="T3" fmla="*/ 569 h 1484"/>
                <a:gd name="T4" fmla="*/ 384 w 4212"/>
                <a:gd name="T5" fmla="*/ 666 h 1484"/>
                <a:gd name="T6" fmla="*/ 18 w 4212"/>
                <a:gd name="T7" fmla="*/ 1010 h 1484"/>
                <a:gd name="T8" fmla="*/ 242 w 4212"/>
                <a:gd name="T9" fmla="*/ 1197 h 1484"/>
                <a:gd name="T10" fmla="*/ 549 w 4212"/>
                <a:gd name="T11" fmla="*/ 1332 h 1484"/>
                <a:gd name="T12" fmla="*/ 998 w 4212"/>
                <a:gd name="T13" fmla="*/ 1414 h 1484"/>
                <a:gd name="T14" fmla="*/ 1230 w 4212"/>
                <a:gd name="T15" fmla="*/ 1354 h 1484"/>
                <a:gd name="T16" fmla="*/ 1761 w 4212"/>
                <a:gd name="T17" fmla="*/ 1167 h 1484"/>
                <a:gd name="T18" fmla="*/ 1836 w 4212"/>
                <a:gd name="T19" fmla="*/ 1063 h 1484"/>
                <a:gd name="T20" fmla="*/ 1895 w 4212"/>
                <a:gd name="T21" fmla="*/ 1145 h 1484"/>
                <a:gd name="T22" fmla="*/ 2060 w 4212"/>
                <a:gd name="T23" fmla="*/ 1324 h 1484"/>
                <a:gd name="T24" fmla="*/ 2307 w 4212"/>
                <a:gd name="T25" fmla="*/ 1459 h 1484"/>
                <a:gd name="T26" fmla="*/ 3369 w 4212"/>
                <a:gd name="T27" fmla="*/ 1369 h 1484"/>
                <a:gd name="T28" fmla="*/ 3451 w 4212"/>
                <a:gd name="T29" fmla="*/ 1347 h 1484"/>
                <a:gd name="T30" fmla="*/ 3885 w 4212"/>
                <a:gd name="T31" fmla="*/ 1137 h 1484"/>
                <a:gd name="T32" fmla="*/ 4199 w 4212"/>
                <a:gd name="T33" fmla="*/ 711 h 1484"/>
                <a:gd name="T34" fmla="*/ 4110 w 4212"/>
                <a:gd name="T35" fmla="*/ 561 h 1484"/>
                <a:gd name="T36" fmla="*/ 3997 w 4212"/>
                <a:gd name="T37" fmla="*/ 285 h 1484"/>
                <a:gd name="T38" fmla="*/ 3549 w 4212"/>
                <a:gd name="T39" fmla="*/ 412 h 1484"/>
                <a:gd name="T40" fmla="*/ 3549 w 4212"/>
                <a:gd name="T41" fmla="*/ 285 h 1484"/>
                <a:gd name="T42" fmla="*/ 3055 w 4212"/>
                <a:gd name="T43" fmla="*/ 120 h 1484"/>
                <a:gd name="T44" fmla="*/ 2980 w 4212"/>
                <a:gd name="T45" fmla="*/ 247 h 1484"/>
                <a:gd name="T46" fmla="*/ 2434 w 4212"/>
                <a:gd name="T47" fmla="*/ 187 h 1484"/>
                <a:gd name="T48" fmla="*/ 2426 w 4212"/>
                <a:gd name="T49" fmla="*/ 75 h 1484"/>
                <a:gd name="T50" fmla="*/ 2217 w 4212"/>
                <a:gd name="T51" fmla="*/ 195 h 1484"/>
                <a:gd name="T52" fmla="*/ 2105 w 4212"/>
                <a:gd name="T53" fmla="*/ 105 h 1484"/>
                <a:gd name="T54" fmla="*/ 1948 w 4212"/>
                <a:gd name="T55" fmla="*/ 143 h 1484"/>
                <a:gd name="T56" fmla="*/ 1806 w 4212"/>
                <a:gd name="T57" fmla="*/ 135 h 1484"/>
                <a:gd name="T58" fmla="*/ 1245 w 4212"/>
                <a:gd name="T59" fmla="*/ 180 h 1484"/>
                <a:gd name="T60" fmla="*/ 1102 w 4212"/>
                <a:gd name="T61" fmla="*/ 225 h 1484"/>
                <a:gd name="T62" fmla="*/ 1050 w 4212"/>
                <a:gd name="T63" fmla="*/ 83 h 1484"/>
                <a:gd name="T64" fmla="*/ 945 w 4212"/>
                <a:gd name="T65" fmla="*/ 128 h 1484"/>
                <a:gd name="T66" fmla="*/ 661 w 4212"/>
                <a:gd name="T67" fmla="*/ 172 h 1484"/>
                <a:gd name="T68" fmla="*/ 437 w 4212"/>
                <a:gd name="T69" fmla="*/ 195 h 1484"/>
                <a:gd name="T70" fmla="*/ 384 w 4212"/>
                <a:gd name="T71" fmla="*/ 195 h 148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212"/>
                <a:gd name="T109" fmla="*/ 0 h 1484"/>
                <a:gd name="T110" fmla="*/ 4212 w 4212"/>
                <a:gd name="T111" fmla="*/ 1484 h 148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212" h="1484">
                  <a:moveTo>
                    <a:pt x="384" y="195"/>
                  </a:moveTo>
                  <a:cubicBezTo>
                    <a:pt x="323" y="207"/>
                    <a:pt x="294" y="242"/>
                    <a:pt x="250" y="285"/>
                  </a:cubicBezTo>
                  <a:cubicBezTo>
                    <a:pt x="183" y="351"/>
                    <a:pt x="120" y="433"/>
                    <a:pt x="78" y="517"/>
                  </a:cubicBezTo>
                  <a:cubicBezTo>
                    <a:pt x="83" y="534"/>
                    <a:pt x="81" y="556"/>
                    <a:pt x="93" y="569"/>
                  </a:cubicBezTo>
                  <a:cubicBezTo>
                    <a:pt x="108" y="585"/>
                    <a:pt x="132" y="589"/>
                    <a:pt x="152" y="599"/>
                  </a:cubicBezTo>
                  <a:cubicBezTo>
                    <a:pt x="226" y="636"/>
                    <a:pt x="306" y="641"/>
                    <a:pt x="384" y="666"/>
                  </a:cubicBezTo>
                  <a:cubicBezTo>
                    <a:pt x="401" y="716"/>
                    <a:pt x="367" y="730"/>
                    <a:pt x="332" y="756"/>
                  </a:cubicBezTo>
                  <a:cubicBezTo>
                    <a:pt x="237" y="826"/>
                    <a:pt x="88" y="914"/>
                    <a:pt x="18" y="1010"/>
                  </a:cubicBezTo>
                  <a:cubicBezTo>
                    <a:pt x="0" y="1062"/>
                    <a:pt x="13" y="1092"/>
                    <a:pt x="63" y="1107"/>
                  </a:cubicBezTo>
                  <a:cubicBezTo>
                    <a:pt x="109" y="1155"/>
                    <a:pt x="179" y="1182"/>
                    <a:pt x="242" y="1197"/>
                  </a:cubicBezTo>
                  <a:cubicBezTo>
                    <a:pt x="280" y="1223"/>
                    <a:pt x="323" y="1261"/>
                    <a:pt x="369" y="1272"/>
                  </a:cubicBezTo>
                  <a:cubicBezTo>
                    <a:pt x="424" y="1306"/>
                    <a:pt x="487" y="1313"/>
                    <a:pt x="549" y="1332"/>
                  </a:cubicBezTo>
                  <a:cubicBezTo>
                    <a:pt x="664" y="1368"/>
                    <a:pt x="780" y="1413"/>
                    <a:pt x="900" y="1429"/>
                  </a:cubicBezTo>
                  <a:cubicBezTo>
                    <a:pt x="933" y="1424"/>
                    <a:pt x="966" y="1423"/>
                    <a:pt x="998" y="1414"/>
                  </a:cubicBezTo>
                  <a:cubicBezTo>
                    <a:pt x="1017" y="1408"/>
                    <a:pt x="1031" y="1389"/>
                    <a:pt x="1050" y="1384"/>
                  </a:cubicBezTo>
                  <a:cubicBezTo>
                    <a:pt x="1109" y="1369"/>
                    <a:pt x="1170" y="1366"/>
                    <a:pt x="1230" y="1354"/>
                  </a:cubicBezTo>
                  <a:cubicBezTo>
                    <a:pt x="1360" y="1328"/>
                    <a:pt x="1619" y="1272"/>
                    <a:pt x="1619" y="1272"/>
                  </a:cubicBezTo>
                  <a:cubicBezTo>
                    <a:pt x="1684" y="1239"/>
                    <a:pt x="1717" y="1233"/>
                    <a:pt x="1761" y="1167"/>
                  </a:cubicBezTo>
                  <a:cubicBezTo>
                    <a:pt x="1771" y="1152"/>
                    <a:pt x="1791" y="1122"/>
                    <a:pt x="1791" y="1122"/>
                  </a:cubicBezTo>
                  <a:cubicBezTo>
                    <a:pt x="1802" y="1086"/>
                    <a:pt x="1800" y="1081"/>
                    <a:pt x="1836" y="1063"/>
                  </a:cubicBezTo>
                  <a:cubicBezTo>
                    <a:pt x="1851" y="1068"/>
                    <a:pt x="1868" y="1068"/>
                    <a:pt x="1880" y="1078"/>
                  </a:cubicBezTo>
                  <a:cubicBezTo>
                    <a:pt x="1897" y="1093"/>
                    <a:pt x="1889" y="1123"/>
                    <a:pt x="1895" y="1145"/>
                  </a:cubicBezTo>
                  <a:cubicBezTo>
                    <a:pt x="1904" y="1178"/>
                    <a:pt x="1912" y="1209"/>
                    <a:pt x="1933" y="1235"/>
                  </a:cubicBezTo>
                  <a:cubicBezTo>
                    <a:pt x="1967" y="1277"/>
                    <a:pt x="2020" y="1290"/>
                    <a:pt x="2060" y="1324"/>
                  </a:cubicBezTo>
                  <a:cubicBezTo>
                    <a:pt x="2097" y="1356"/>
                    <a:pt x="2128" y="1399"/>
                    <a:pt x="2165" y="1429"/>
                  </a:cubicBezTo>
                  <a:cubicBezTo>
                    <a:pt x="2198" y="1456"/>
                    <a:pt x="2269" y="1455"/>
                    <a:pt x="2307" y="1459"/>
                  </a:cubicBezTo>
                  <a:cubicBezTo>
                    <a:pt x="2503" y="1456"/>
                    <a:pt x="2642" y="1484"/>
                    <a:pt x="2808" y="1429"/>
                  </a:cubicBezTo>
                  <a:cubicBezTo>
                    <a:pt x="2982" y="1302"/>
                    <a:pt x="3095" y="1374"/>
                    <a:pt x="3369" y="1369"/>
                  </a:cubicBezTo>
                  <a:cubicBezTo>
                    <a:pt x="3384" y="1367"/>
                    <a:pt x="3399" y="1366"/>
                    <a:pt x="3414" y="1362"/>
                  </a:cubicBezTo>
                  <a:cubicBezTo>
                    <a:pt x="3427" y="1359"/>
                    <a:pt x="3438" y="1350"/>
                    <a:pt x="3451" y="1347"/>
                  </a:cubicBezTo>
                  <a:cubicBezTo>
                    <a:pt x="3522" y="1333"/>
                    <a:pt x="3596" y="1335"/>
                    <a:pt x="3668" y="1324"/>
                  </a:cubicBezTo>
                  <a:cubicBezTo>
                    <a:pt x="3786" y="1285"/>
                    <a:pt x="3814" y="1227"/>
                    <a:pt x="3885" y="1137"/>
                  </a:cubicBezTo>
                  <a:cubicBezTo>
                    <a:pt x="3960" y="1042"/>
                    <a:pt x="4058" y="954"/>
                    <a:pt x="4125" y="853"/>
                  </a:cubicBezTo>
                  <a:cubicBezTo>
                    <a:pt x="4155" y="809"/>
                    <a:pt x="4173" y="758"/>
                    <a:pt x="4199" y="711"/>
                  </a:cubicBezTo>
                  <a:cubicBezTo>
                    <a:pt x="4162" y="657"/>
                    <a:pt x="4212" y="726"/>
                    <a:pt x="4154" y="666"/>
                  </a:cubicBezTo>
                  <a:cubicBezTo>
                    <a:pt x="4127" y="638"/>
                    <a:pt x="4126" y="594"/>
                    <a:pt x="4110" y="561"/>
                  </a:cubicBezTo>
                  <a:cubicBezTo>
                    <a:pt x="4096" y="533"/>
                    <a:pt x="4087" y="518"/>
                    <a:pt x="4080" y="487"/>
                  </a:cubicBezTo>
                  <a:cubicBezTo>
                    <a:pt x="4074" y="390"/>
                    <a:pt x="4102" y="304"/>
                    <a:pt x="3997" y="285"/>
                  </a:cubicBezTo>
                  <a:cubicBezTo>
                    <a:pt x="3907" y="289"/>
                    <a:pt x="3853" y="292"/>
                    <a:pt x="3773" y="307"/>
                  </a:cubicBezTo>
                  <a:cubicBezTo>
                    <a:pt x="3701" y="343"/>
                    <a:pt x="3624" y="385"/>
                    <a:pt x="3549" y="412"/>
                  </a:cubicBezTo>
                  <a:cubicBezTo>
                    <a:pt x="3539" y="407"/>
                    <a:pt x="3521" y="408"/>
                    <a:pt x="3519" y="397"/>
                  </a:cubicBezTo>
                  <a:cubicBezTo>
                    <a:pt x="3515" y="377"/>
                    <a:pt x="3542" y="310"/>
                    <a:pt x="3549" y="285"/>
                  </a:cubicBezTo>
                  <a:cubicBezTo>
                    <a:pt x="3544" y="223"/>
                    <a:pt x="3562" y="178"/>
                    <a:pt x="3504" y="157"/>
                  </a:cubicBezTo>
                  <a:cubicBezTo>
                    <a:pt x="3352" y="184"/>
                    <a:pt x="3202" y="159"/>
                    <a:pt x="3055" y="120"/>
                  </a:cubicBezTo>
                  <a:cubicBezTo>
                    <a:pt x="3030" y="123"/>
                    <a:pt x="3004" y="119"/>
                    <a:pt x="2980" y="128"/>
                  </a:cubicBezTo>
                  <a:cubicBezTo>
                    <a:pt x="2943" y="142"/>
                    <a:pt x="3012" y="224"/>
                    <a:pt x="2980" y="247"/>
                  </a:cubicBezTo>
                  <a:cubicBezTo>
                    <a:pt x="2933" y="281"/>
                    <a:pt x="2805" y="206"/>
                    <a:pt x="2748" y="202"/>
                  </a:cubicBezTo>
                  <a:cubicBezTo>
                    <a:pt x="2643" y="195"/>
                    <a:pt x="2539" y="192"/>
                    <a:pt x="2434" y="187"/>
                  </a:cubicBezTo>
                  <a:cubicBezTo>
                    <a:pt x="2420" y="149"/>
                    <a:pt x="2423" y="171"/>
                    <a:pt x="2441" y="113"/>
                  </a:cubicBezTo>
                  <a:cubicBezTo>
                    <a:pt x="2458" y="59"/>
                    <a:pt x="2472" y="64"/>
                    <a:pt x="2426" y="75"/>
                  </a:cubicBezTo>
                  <a:cubicBezTo>
                    <a:pt x="2394" y="117"/>
                    <a:pt x="2359" y="171"/>
                    <a:pt x="2307" y="187"/>
                  </a:cubicBezTo>
                  <a:cubicBezTo>
                    <a:pt x="2274" y="208"/>
                    <a:pt x="2271" y="217"/>
                    <a:pt x="2217" y="195"/>
                  </a:cubicBezTo>
                  <a:cubicBezTo>
                    <a:pt x="2206" y="190"/>
                    <a:pt x="2203" y="174"/>
                    <a:pt x="2195" y="165"/>
                  </a:cubicBezTo>
                  <a:cubicBezTo>
                    <a:pt x="2169" y="135"/>
                    <a:pt x="2141" y="119"/>
                    <a:pt x="2105" y="105"/>
                  </a:cubicBezTo>
                  <a:cubicBezTo>
                    <a:pt x="2070" y="108"/>
                    <a:pt x="2035" y="107"/>
                    <a:pt x="2000" y="113"/>
                  </a:cubicBezTo>
                  <a:cubicBezTo>
                    <a:pt x="1977" y="117"/>
                    <a:pt x="1967" y="134"/>
                    <a:pt x="1948" y="143"/>
                  </a:cubicBezTo>
                  <a:cubicBezTo>
                    <a:pt x="1925" y="154"/>
                    <a:pt x="1898" y="164"/>
                    <a:pt x="1873" y="172"/>
                  </a:cubicBezTo>
                  <a:cubicBezTo>
                    <a:pt x="1811" y="158"/>
                    <a:pt x="1868" y="151"/>
                    <a:pt x="1806" y="135"/>
                  </a:cubicBezTo>
                  <a:cubicBezTo>
                    <a:pt x="1610" y="203"/>
                    <a:pt x="1536" y="54"/>
                    <a:pt x="1387" y="0"/>
                  </a:cubicBezTo>
                  <a:cubicBezTo>
                    <a:pt x="1318" y="45"/>
                    <a:pt x="1297" y="120"/>
                    <a:pt x="1245" y="180"/>
                  </a:cubicBezTo>
                  <a:cubicBezTo>
                    <a:pt x="1220" y="208"/>
                    <a:pt x="1189" y="218"/>
                    <a:pt x="1155" y="232"/>
                  </a:cubicBezTo>
                  <a:cubicBezTo>
                    <a:pt x="1137" y="230"/>
                    <a:pt x="1116" y="236"/>
                    <a:pt x="1102" y="225"/>
                  </a:cubicBezTo>
                  <a:cubicBezTo>
                    <a:pt x="1092" y="217"/>
                    <a:pt x="1097" y="200"/>
                    <a:pt x="1095" y="187"/>
                  </a:cubicBezTo>
                  <a:cubicBezTo>
                    <a:pt x="1086" y="129"/>
                    <a:pt x="1101" y="109"/>
                    <a:pt x="1050" y="83"/>
                  </a:cubicBezTo>
                  <a:cubicBezTo>
                    <a:pt x="1018" y="88"/>
                    <a:pt x="983" y="85"/>
                    <a:pt x="953" y="98"/>
                  </a:cubicBezTo>
                  <a:cubicBezTo>
                    <a:pt x="943" y="102"/>
                    <a:pt x="955" y="126"/>
                    <a:pt x="945" y="128"/>
                  </a:cubicBezTo>
                  <a:cubicBezTo>
                    <a:pt x="892" y="140"/>
                    <a:pt x="836" y="133"/>
                    <a:pt x="781" y="135"/>
                  </a:cubicBezTo>
                  <a:cubicBezTo>
                    <a:pt x="741" y="148"/>
                    <a:pt x="701" y="160"/>
                    <a:pt x="661" y="172"/>
                  </a:cubicBezTo>
                  <a:cubicBezTo>
                    <a:pt x="636" y="189"/>
                    <a:pt x="611" y="194"/>
                    <a:pt x="586" y="210"/>
                  </a:cubicBezTo>
                  <a:cubicBezTo>
                    <a:pt x="536" y="207"/>
                    <a:pt x="487" y="195"/>
                    <a:pt x="437" y="195"/>
                  </a:cubicBezTo>
                  <a:cubicBezTo>
                    <a:pt x="414" y="195"/>
                    <a:pt x="392" y="202"/>
                    <a:pt x="369" y="202"/>
                  </a:cubicBezTo>
                  <a:cubicBezTo>
                    <a:pt x="363" y="202"/>
                    <a:pt x="379" y="197"/>
                    <a:pt x="384" y="195"/>
                  </a:cubicBezTo>
                  <a:close/>
                </a:path>
              </a:pathLst>
            </a:custGeom>
            <a:pattFill prst="pct5">
              <a:fgClr>
                <a:srgbClr val="0000FF"/>
              </a:fgClr>
              <a:bgClr>
                <a:srgbClr val="FFFFFF"/>
              </a:bgClr>
            </a:pattFill>
            <a:ln w="9525">
              <a:solidFill>
                <a:schemeClr val="tx1"/>
              </a:solidFill>
              <a:round/>
              <a:headEnd/>
              <a:tailEnd/>
            </a:ln>
          </p:spPr>
          <p:txBody>
            <a:bodyPr/>
            <a:lstStyle/>
            <a:p>
              <a:endParaRPr lang="ru-RU" sz="1400">
                <a:latin typeface="Arial Narrow" pitchFamily="34" charset="0"/>
              </a:endParaRPr>
            </a:p>
          </p:txBody>
        </p:sp>
        <p:sp>
          <p:nvSpPr>
            <p:cNvPr id="20485" name="Freeform 3" descr="10%"/>
            <p:cNvSpPr>
              <a:spLocks/>
            </p:cNvSpPr>
            <p:nvPr/>
          </p:nvSpPr>
          <p:spPr bwMode="auto">
            <a:xfrm>
              <a:off x="1420" y="814"/>
              <a:ext cx="1090" cy="675"/>
            </a:xfrm>
            <a:custGeom>
              <a:avLst/>
              <a:gdLst>
                <a:gd name="T0" fmla="*/ 90 w 1205"/>
                <a:gd name="T1" fmla="*/ 82 h 868"/>
                <a:gd name="T2" fmla="*/ 0 w 1205"/>
                <a:gd name="T3" fmla="*/ 299 h 868"/>
                <a:gd name="T4" fmla="*/ 53 w 1205"/>
                <a:gd name="T5" fmla="*/ 337 h 868"/>
                <a:gd name="T6" fmla="*/ 75 w 1205"/>
                <a:gd name="T7" fmla="*/ 344 h 868"/>
                <a:gd name="T8" fmla="*/ 30 w 1205"/>
                <a:gd name="T9" fmla="*/ 419 h 868"/>
                <a:gd name="T10" fmla="*/ 68 w 1205"/>
                <a:gd name="T11" fmla="*/ 494 h 868"/>
                <a:gd name="T12" fmla="*/ 98 w 1205"/>
                <a:gd name="T13" fmla="*/ 673 h 868"/>
                <a:gd name="T14" fmla="*/ 157 w 1205"/>
                <a:gd name="T15" fmla="*/ 763 h 868"/>
                <a:gd name="T16" fmla="*/ 187 w 1205"/>
                <a:gd name="T17" fmla="*/ 770 h 868"/>
                <a:gd name="T18" fmla="*/ 232 w 1205"/>
                <a:gd name="T19" fmla="*/ 785 h 868"/>
                <a:gd name="T20" fmla="*/ 374 w 1205"/>
                <a:gd name="T21" fmla="*/ 815 h 868"/>
                <a:gd name="T22" fmla="*/ 434 w 1205"/>
                <a:gd name="T23" fmla="*/ 845 h 868"/>
                <a:gd name="T24" fmla="*/ 479 w 1205"/>
                <a:gd name="T25" fmla="*/ 860 h 868"/>
                <a:gd name="T26" fmla="*/ 502 w 1205"/>
                <a:gd name="T27" fmla="*/ 868 h 868"/>
                <a:gd name="T28" fmla="*/ 801 w 1205"/>
                <a:gd name="T29" fmla="*/ 853 h 868"/>
                <a:gd name="T30" fmla="*/ 898 w 1205"/>
                <a:gd name="T31" fmla="*/ 845 h 868"/>
                <a:gd name="T32" fmla="*/ 913 w 1205"/>
                <a:gd name="T33" fmla="*/ 823 h 868"/>
                <a:gd name="T34" fmla="*/ 958 w 1205"/>
                <a:gd name="T35" fmla="*/ 793 h 868"/>
                <a:gd name="T36" fmla="*/ 1107 w 1205"/>
                <a:gd name="T37" fmla="*/ 666 h 868"/>
                <a:gd name="T38" fmla="*/ 1160 w 1205"/>
                <a:gd name="T39" fmla="*/ 538 h 868"/>
                <a:gd name="T40" fmla="*/ 1205 w 1205"/>
                <a:gd name="T41" fmla="*/ 322 h 868"/>
                <a:gd name="T42" fmla="*/ 1055 w 1205"/>
                <a:gd name="T43" fmla="*/ 284 h 868"/>
                <a:gd name="T44" fmla="*/ 1063 w 1205"/>
                <a:gd name="T45" fmla="*/ 209 h 868"/>
                <a:gd name="T46" fmla="*/ 965 w 1205"/>
                <a:gd name="T47" fmla="*/ 52 h 868"/>
                <a:gd name="T48" fmla="*/ 756 w 1205"/>
                <a:gd name="T49" fmla="*/ 75 h 868"/>
                <a:gd name="T50" fmla="*/ 561 w 1205"/>
                <a:gd name="T51" fmla="*/ 30 h 868"/>
                <a:gd name="T52" fmla="*/ 449 w 1205"/>
                <a:gd name="T53" fmla="*/ 15 h 868"/>
                <a:gd name="T54" fmla="*/ 337 w 1205"/>
                <a:gd name="T55" fmla="*/ 105 h 868"/>
                <a:gd name="T56" fmla="*/ 292 w 1205"/>
                <a:gd name="T57" fmla="*/ 120 h 868"/>
                <a:gd name="T58" fmla="*/ 270 w 1205"/>
                <a:gd name="T59" fmla="*/ 127 h 868"/>
                <a:gd name="T60" fmla="*/ 120 w 1205"/>
                <a:gd name="T61" fmla="*/ 97 h 868"/>
                <a:gd name="T62" fmla="*/ 90 w 1205"/>
                <a:gd name="T63" fmla="*/ 82 h 86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5"/>
                <a:gd name="T97" fmla="*/ 0 h 868"/>
                <a:gd name="T98" fmla="*/ 1205 w 1205"/>
                <a:gd name="T99" fmla="*/ 868 h 86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5" h="868">
                  <a:moveTo>
                    <a:pt x="90" y="82"/>
                  </a:moveTo>
                  <a:cubicBezTo>
                    <a:pt x="43" y="152"/>
                    <a:pt x="21" y="219"/>
                    <a:pt x="0" y="299"/>
                  </a:cubicBezTo>
                  <a:cubicBezTo>
                    <a:pt x="13" y="337"/>
                    <a:pt x="0" y="320"/>
                    <a:pt x="53" y="337"/>
                  </a:cubicBezTo>
                  <a:cubicBezTo>
                    <a:pt x="60" y="339"/>
                    <a:pt x="75" y="344"/>
                    <a:pt x="75" y="344"/>
                  </a:cubicBezTo>
                  <a:cubicBezTo>
                    <a:pt x="67" y="379"/>
                    <a:pt x="49" y="390"/>
                    <a:pt x="30" y="419"/>
                  </a:cubicBezTo>
                  <a:cubicBezTo>
                    <a:pt x="40" y="455"/>
                    <a:pt x="41" y="467"/>
                    <a:pt x="68" y="494"/>
                  </a:cubicBezTo>
                  <a:cubicBezTo>
                    <a:pt x="92" y="552"/>
                    <a:pt x="68" y="620"/>
                    <a:pt x="98" y="673"/>
                  </a:cubicBezTo>
                  <a:cubicBezTo>
                    <a:pt x="115" y="703"/>
                    <a:pt x="138" y="733"/>
                    <a:pt x="157" y="763"/>
                  </a:cubicBezTo>
                  <a:cubicBezTo>
                    <a:pt x="163" y="772"/>
                    <a:pt x="177" y="767"/>
                    <a:pt x="187" y="770"/>
                  </a:cubicBezTo>
                  <a:cubicBezTo>
                    <a:pt x="202" y="774"/>
                    <a:pt x="232" y="785"/>
                    <a:pt x="232" y="785"/>
                  </a:cubicBezTo>
                  <a:cubicBezTo>
                    <a:pt x="276" y="814"/>
                    <a:pt x="327" y="794"/>
                    <a:pt x="374" y="815"/>
                  </a:cubicBezTo>
                  <a:cubicBezTo>
                    <a:pt x="394" y="824"/>
                    <a:pt x="413" y="838"/>
                    <a:pt x="434" y="845"/>
                  </a:cubicBezTo>
                  <a:cubicBezTo>
                    <a:pt x="449" y="850"/>
                    <a:pt x="464" y="855"/>
                    <a:pt x="479" y="860"/>
                  </a:cubicBezTo>
                  <a:cubicBezTo>
                    <a:pt x="487" y="863"/>
                    <a:pt x="502" y="868"/>
                    <a:pt x="502" y="868"/>
                  </a:cubicBezTo>
                  <a:cubicBezTo>
                    <a:pt x="656" y="855"/>
                    <a:pt x="611" y="844"/>
                    <a:pt x="801" y="853"/>
                  </a:cubicBezTo>
                  <a:cubicBezTo>
                    <a:pt x="833" y="850"/>
                    <a:pt x="867" y="853"/>
                    <a:pt x="898" y="845"/>
                  </a:cubicBezTo>
                  <a:cubicBezTo>
                    <a:pt x="907" y="843"/>
                    <a:pt x="906" y="829"/>
                    <a:pt x="913" y="823"/>
                  </a:cubicBezTo>
                  <a:cubicBezTo>
                    <a:pt x="927" y="811"/>
                    <a:pt x="943" y="803"/>
                    <a:pt x="958" y="793"/>
                  </a:cubicBezTo>
                  <a:cubicBezTo>
                    <a:pt x="1020" y="751"/>
                    <a:pt x="1063" y="731"/>
                    <a:pt x="1107" y="666"/>
                  </a:cubicBezTo>
                  <a:cubicBezTo>
                    <a:pt x="1119" y="618"/>
                    <a:pt x="1133" y="579"/>
                    <a:pt x="1160" y="538"/>
                  </a:cubicBezTo>
                  <a:cubicBezTo>
                    <a:pt x="1168" y="363"/>
                    <a:pt x="1154" y="420"/>
                    <a:pt x="1205" y="322"/>
                  </a:cubicBezTo>
                  <a:cubicBezTo>
                    <a:pt x="1155" y="297"/>
                    <a:pt x="1102" y="314"/>
                    <a:pt x="1055" y="284"/>
                  </a:cubicBezTo>
                  <a:cubicBezTo>
                    <a:pt x="1046" y="255"/>
                    <a:pt x="1053" y="237"/>
                    <a:pt x="1063" y="209"/>
                  </a:cubicBezTo>
                  <a:cubicBezTo>
                    <a:pt x="1050" y="147"/>
                    <a:pt x="1019" y="87"/>
                    <a:pt x="965" y="52"/>
                  </a:cubicBezTo>
                  <a:cubicBezTo>
                    <a:pt x="888" y="57"/>
                    <a:pt x="830" y="67"/>
                    <a:pt x="756" y="75"/>
                  </a:cubicBezTo>
                  <a:cubicBezTo>
                    <a:pt x="689" y="61"/>
                    <a:pt x="627" y="50"/>
                    <a:pt x="561" y="30"/>
                  </a:cubicBezTo>
                  <a:cubicBezTo>
                    <a:pt x="517" y="0"/>
                    <a:pt x="510" y="8"/>
                    <a:pt x="449" y="15"/>
                  </a:cubicBezTo>
                  <a:cubicBezTo>
                    <a:pt x="419" y="45"/>
                    <a:pt x="379" y="91"/>
                    <a:pt x="337" y="105"/>
                  </a:cubicBezTo>
                  <a:cubicBezTo>
                    <a:pt x="322" y="110"/>
                    <a:pt x="307" y="115"/>
                    <a:pt x="292" y="120"/>
                  </a:cubicBezTo>
                  <a:cubicBezTo>
                    <a:pt x="285" y="122"/>
                    <a:pt x="270" y="127"/>
                    <a:pt x="270" y="127"/>
                  </a:cubicBezTo>
                  <a:cubicBezTo>
                    <a:pt x="218" y="117"/>
                    <a:pt x="174" y="103"/>
                    <a:pt x="120" y="97"/>
                  </a:cubicBezTo>
                  <a:cubicBezTo>
                    <a:pt x="94" y="89"/>
                    <a:pt x="103" y="95"/>
                    <a:pt x="90" y="82"/>
                  </a:cubicBezTo>
                  <a:close/>
                </a:path>
              </a:pathLst>
            </a:custGeom>
            <a:pattFill prst="pct10">
              <a:fgClr>
                <a:schemeClr val="accent1"/>
              </a:fgClr>
              <a:bgClr>
                <a:schemeClr val="bg1"/>
              </a:bgClr>
            </a:pattFill>
            <a:ln w="9525">
              <a:solidFill>
                <a:schemeClr val="tx1"/>
              </a:solidFill>
              <a:round/>
              <a:headEnd/>
              <a:tailEnd/>
            </a:ln>
          </p:spPr>
          <p:txBody>
            <a:bodyPr/>
            <a:lstStyle/>
            <a:p>
              <a:endParaRPr lang="ru-RU" sz="1400">
                <a:latin typeface="Arial Narrow" pitchFamily="34" charset="0"/>
              </a:endParaRPr>
            </a:p>
          </p:txBody>
        </p:sp>
        <p:sp>
          <p:nvSpPr>
            <p:cNvPr id="20486" name="Freeform 4" descr="20%"/>
            <p:cNvSpPr>
              <a:spLocks/>
            </p:cNvSpPr>
            <p:nvPr/>
          </p:nvSpPr>
          <p:spPr bwMode="auto">
            <a:xfrm>
              <a:off x="3182" y="859"/>
              <a:ext cx="1096" cy="726"/>
            </a:xfrm>
            <a:custGeom>
              <a:avLst/>
              <a:gdLst>
                <a:gd name="T0" fmla="*/ 403 w 1233"/>
                <a:gd name="T1" fmla="*/ 60 h 828"/>
                <a:gd name="T2" fmla="*/ 328 w 1233"/>
                <a:gd name="T3" fmla="*/ 119 h 828"/>
                <a:gd name="T4" fmla="*/ 238 w 1233"/>
                <a:gd name="T5" fmla="*/ 239 h 828"/>
                <a:gd name="T6" fmla="*/ 156 w 1233"/>
                <a:gd name="T7" fmla="*/ 351 h 828"/>
                <a:gd name="T8" fmla="*/ 29 w 1233"/>
                <a:gd name="T9" fmla="*/ 456 h 828"/>
                <a:gd name="T10" fmla="*/ 66 w 1233"/>
                <a:gd name="T11" fmla="*/ 553 h 828"/>
                <a:gd name="T12" fmla="*/ 178 w 1233"/>
                <a:gd name="T13" fmla="*/ 673 h 828"/>
                <a:gd name="T14" fmla="*/ 201 w 1233"/>
                <a:gd name="T15" fmla="*/ 688 h 828"/>
                <a:gd name="T16" fmla="*/ 223 w 1233"/>
                <a:gd name="T17" fmla="*/ 695 h 828"/>
                <a:gd name="T18" fmla="*/ 268 w 1233"/>
                <a:gd name="T19" fmla="*/ 725 h 828"/>
                <a:gd name="T20" fmla="*/ 335 w 1233"/>
                <a:gd name="T21" fmla="*/ 778 h 828"/>
                <a:gd name="T22" fmla="*/ 388 w 1233"/>
                <a:gd name="T23" fmla="*/ 815 h 828"/>
                <a:gd name="T24" fmla="*/ 560 w 1233"/>
                <a:gd name="T25" fmla="*/ 778 h 828"/>
                <a:gd name="T26" fmla="*/ 829 w 1233"/>
                <a:gd name="T27" fmla="*/ 770 h 828"/>
                <a:gd name="T28" fmla="*/ 964 w 1233"/>
                <a:gd name="T29" fmla="*/ 778 h 828"/>
                <a:gd name="T30" fmla="*/ 1046 w 1233"/>
                <a:gd name="T31" fmla="*/ 763 h 828"/>
                <a:gd name="T32" fmla="*/ 1083 w 1233"/>
                <a:gd name="T33" fmla="*/ 785 h 828"/>
                <a:gd name="T34" fmla="*/ 1158 w 1233"/>
                <a:gd name="T35" fmla="*/ 688 h 828"/>
                <a:gd name="T36" fmla="*/ 1210 w 1233"/>
                <a:gd name="T37" fmla="*/ 613 h 828"/>
                <a:gd name="T38" fmla="*/ 1233 w 1233"/>
                <a:gd name="T39" fmla="*/ 471 h 828"/>
                <a:gd name="T40" fmla="*/ 1195 w 1233"/>
                <a:gd name="T41" fmla="*/ 314 h 828"/>
                <a:gd name="T42" fmla="*/ 1143 w 1233"/>
                <a:gd name="T43" fmla="*/ 209 h 828"/>
                <a:gd name="T44" fmla="*/ 1061 w 1233"/>
                <a:gd name="T45" fmla="*/ 90 h 828"/>
                <a:gd name="T46" fmla="*/ 859 w 1233"/>
                <a:gd name="T47" fmla="*/ 97 h 828"/>
                <a:gd name="T48" fmla="*/ 807 w 1233"/>
                <a:gd name="T49" fmla="*/ 90 h 828"/>
                <a:gd name="T50" fmla="*/ 762 w 1233"/>
                <a:gd name="T51" fmla="*/ 0 h 828"/>
                <a:gd name="T52" fmla="*/ 500 w 1233"/>
                <a:gd name="T53" fmla="*/ 22 h 828"/>
                <a:gd name="T54" fmla="*/ 425 w 1233"/>
                <a:gd name="T55" fmla="*/ 67 h 828"/>
                <a:gd name="T56" fmla="*/ 403 w 1233"/>
                <a:gd name="T57" fmla="*/ 60 h 82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233"/>
                <a:gd name="T88" fmla="*/ 0 h 828"/>
                <a:gd name="T89" fmla="*/ 1233 w 1233"/>
                <a:gd name="T90" fmla="*/ 828 h 82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233" h="828">
                  <a:moveTo>
                    <a:pt x="403" y="60"/>
                  </a:moveTo>
                  <a:cubicBezTo>
                    <a:pt x="378" y="79"/>
                    <a:pt x="348" y="94"/>
                    <a:pt x="328" y="119"/>
                  </a:cubicBezTo>
                  <a:cubicBezTo>
                    <a:pt x="296" y="158"/>
                    <a:pt x="274" y="203"/>
                    <a:pt x="238" y="239"/>
                  </a:cubicBezTo>
                  <a:cubicBezTo>
                    <a:pt x="225" y="282"/>
                    <a:pt x="181" y="313"/>
                    <a:pt x="156" y="351"/>
                  </a:cubicBezTo>
                  <a:cubicBezTo>
                    <a:pt x="115" y="412"/>
                    <a:pt x="104" y="438"/>
                    <a:pt x="29" y="456"/>
                  </a:cubicBezTo>
                  <a:cubicBezTo>
                    <a:pt x="0" y="501"/>
                    <a:pt x="32" y="521"/>
                    <a:pt x="66" y="553"/>
                  </a:cubicBezTo>
                  <a:cubicBezTo>
                    <a:pt x="91" y="603"/>
                    <a:pt x="122" y="655"/>
                    <a:pt x="178" y="673"/>
                  </a:cubicBezTo>
                  <a:cubicBezTo>
                    <a:pt x="186" y="678"/>
                    <a:pt x="193" y="684"/>
                    <a:pt x="201" y="688"/>
                  </a:cubicBezTo>
                  <a:cubicBezTo>
                    <a:pt x="208" y="691"/>
                    <a:pt x="216" y="691"/>
                    <a:pt x="223" y="695"/>
                  </a:cubicBezTo>
                  <a:cubicBezTo>
                    <a:pt x="239" y="704"/>
                    <a:pt x="268" y="725"/>
                    <a:pt x="268" y="725"/>
                  </a:cubicBezTo>
                  <a:cubicBezTo>
                    <a:pt x="289" y="757"/>
                    <a:pt x="305" y="757"/>
                    <a:pt x="335" y="778"/>
                  </a:cubicBezTo>
                  <a:cubicBezTo>
                    <a:pt x="407" y="828"/>
                    <a:pt x="306" y="774"/>
                    <a:pt x="388" y="815"/>
                  </a:cubicBezTo>
                  <a:cubicBezTo>
                    <a:pt x="448" y="808"/>
                    <a:pt x="500" y="787"/>
                    <a:pt x="560" y="778"/>
                  </a:cubicBezTo>
                  <a:cubicBezTo>
                    <a:pt x="641" y="782"/>
                    <a:pt x="749" y="799"/>
                    <a:pt x="829" y="770"/>
                  </a:cubicBezTo>
                  <a:cubicBezTo>
                    <a:pt x="888" y="779"/>
                    <a:pt x="903" y="785"/>
                    <a:pt x="964" y="778"/>
                  </a:cubicBezTo>
                  <a:cubicBezTo>
                    <a:pt x="998" y="755"/>
                    <a:pt x="1004" y="754"/>
                    <a:pt x="1046" y="763"/>
                  </a:cubicBezTo>
                  <a:cubicBezTo>
                    <a:pt x="1058" y="770"/>
                    <a:pt x="1069" y="784"/>
                    <a:pt x="1083" y="785"/>
                  </a:cubicBezTo>
                  <a:cubicBezTo>
                    <a:pt x="1143" y="790"/>
                    <a:pt x="1139" y="725"/>
                    <a:pt x="1158" y="688"/>
                  </a:cubicBezTo>
                  <a:cubicBezTo>
                    <a:pt x="1172" y="660"/>
                    <a:pt x="1196" y="642"/>
                    <a:pt x="1210" y="613"/>
                  </a:cubicBezTo>
                  <a:cubicBezTo>
                    <a:pt x="1215" y="548"/>
                    <a:pt x="1214" y="523"/>
                    <a:pt x="1233" y="471"/>
                  </a:cubicBezTo>
                  <a:cubicBezTo>
                    <a:pt x="1223" y="415"/>
                    <a:pt x="1209" y="368"/>
                    <a:pt x="1195" y="314"/>
                  </a:cubicBezTo>
                  <a:cubicBezTo>
                    <a:pt x="1184" y="270"/>
                    <a:pt x="1184" y="236"/>
                    <a:pt x="1143" y="209"/>
                  </a:cubicBezTo>
                  <a:cubicBezTo>
                    <a:pt x="1116" y="169"/>
                    <a:pt x="1101" y="116"/>
                    <a:pt x="1061" y="90"/>
                  </a:cubicBezTo>
                  <a:cubicBezTo>
                    <a:pt x="994" y="92"/>
                    <a:pt x="926" y="97"/>
                    <a:pt x="859" y="97"/>
                  </a:cubicBezTo>
                  <a:cubicBezTo>
                    <a:pt x="842" y="97"/>
                    <a:pt x="823" y="98"/>
                    <a:pt x="807" y="90"/>
                  </a:cubicBezTo>
                  <a:cubicBezTo>
                    <a:pt x="798" y="86"/>
                    <a:pt x="793" y="21"/>
                    <a:pt x="762" y="0"/>
                  </a:cubicBezTo>
                  <a:cubicBezTo>
                    <a:pt x="666" y="7"/>
                    <a:pt x="601" y="17"/>
                    <a:pt x="500" y="22"/>
                  </a:cubicBezTo>
                  <a:cubicBezTo>
                    <a:pt x="486" y="31"/>
                    <a:pt x="438" y="65"/>
                    <a:pt x="425" y="67"/>
                  </a:cubicBezTo>
                  <a:cubicBezTo>
                    <a:pt x="417" y="68"/>
                    <a:pt x="410" y="62"/>
                    <a:pt x="403" y="60"/>
                  </a:cubicBezTo>
                  <a:close/>
                </a:path>
              </a:pathLst>
            </a:custGeom>
            <a:pattFill prst="pct20">
              <a:fgClr>
                <a:srgbClr val="800080"/>
              </a:fgClr>
              <a:bgClr>
                <a:srgbClr val="FFFFFF"/>
              </a:bgClr>
            </a:pattFill>
            <a:ln w="9525">
              <a:solidFill>
                <a:schemeClr val="tx1"/>
              </a:solidFill>
              <a:round/>
              <a:headEnd/>
              <a:tailEnd/>
            </a:ln>
          </p:spPr>
          <p:txBody>
            <a:bodyPr/>
            <a:lstStyle/>
            <a:p>
              <a:endParaRPr lang="ru-RU" sz="1400">
                <a:latin typeface="Arial Narrow" pitchFamily="34" charset="0"/>
              </a:endParaRPr>
            </a:p>
          </p:txBody>
        </p:sp>
        <p:sp>
          <p:nvSpPr>
            <p:cNvPr id="20487" name="Oval 5"/>
            <p:cNvSpPr>
              <a:spLocks noChangeArrowheads="1"/>
            </p:cNvSpPr>
            <p:nvPr/>
          </p:nvSpPr>
          <p:spPr bwMode="auto">
            <a:xfrm>
              <a:off x="2174" y="1633"/>
              <a:ext cx="1200" cy="1152"/>
            </a:xfrm>
            <a:prstGeom prst="ellipse">
              <a:avLst/>
            </a:prstGeom>
            <a:ln>
              <a:headEnd/>
              <a:tailEnd/>
            </a:ln>
          </p:spPr>
          <p:style>
            <a:lnRef idx="1">
              <a:schemeClr val="accent4"/>
            </a:lnRef>
            <a:fillRef idx="2">
              <a:schemeClr val="accent4"/>
            </a:fillRef>
            <a:effectRef idx="1">
              <a:schemeClr val="accent4"/>
            </a:effectRef>
            <a:fontRef idx="minor">
              <a:schemeClr val="dk1"/>
            </a:fontRef>
          </p:style>
          <p:txBody>
            <a:bodyPr wrap="none" anchor="ctr"/>
            <a:lstStyle/>
            <a:p>
              <a:pPr algn="ctr"/>
              <a:r>
                <a:rPr lang="ru-RU" sz="1400" b="1" dirty="0" smtClean="0">
                  <a:latin typeface="Times New Roman" panose="02020603050405020304" pitchFamily="18" charset="0"/>
                  <a:cs typeface="Times New Roman" panose="02020603050405020304" pitchFamily="18" charset="0"/>
                </a:rPr>
                <a:t>КУЗАТУВ</a:t>
              </a:r>
            </a:p>
            <a:p>
              <a:pPr algn="ctr"/>
              <a:r>
                <a:rPr lang="ru-RU" sz="1400" b="1" dirty="0" smtClean="0">
                  <a:latin typeface="Times New Roman" panose="02020603050405020304" pitchFamily="18" charset="0"/>
                  <a:cs typeface="Times New Roman" panose="02020603050405020304" pitchFamily="18" charset="0"/>
                </a:rPr>
                <a:t> КЕНГАШИ</a:t>
              </a:r>
              <a:endParaRPr lang="en-US" sz="1400" b="1" dirty="0">
                <a:latin typeface="Times New Roman" panose="02020603050405020304" pitchFamily="18" charset="0"/>
                <a:cs typeface="Times New Roman" panose="02020603050405020304" pitchFamily="18" charset="0"/>
              </a:endParaRPr>
            </a:p>
          </p:txBody>
        </p:sp>
        <p:sp>
          <p:nvSpPr>
            <p:cNvPr id="20488" name="AutoShape 6"/>
            <p:cNvSpPr>
              <a:spLocks noChangeArrowheads="1"/>
            </p:cNvSpPr>
            <p:nvPr/>
          </p:nvSpPr>
          <p:spPr bwMode="auto">
            <a:xfrm>
              <a:off x="2174" y="2785"/>
              <a:ext cx="1200" cy="768"/>
            </a:xfrm>
            <a:prstGeom prst="triangle">
              <a:avLst>
                <a:gd name="adj" fmla="val 50000"/>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endParaRPr lang="ru-RU" sz="1400" b="1" dirty="0">
                <a:latin typeface="Arial Narrow" pitchFamily="34" charset="0"/>
              </a:endParaRPr>
            </a:p>
            <a:p>
              <a:pPr algn="ctr"/>
              <a:r>
                <a:rPr lang="ru-RU" sz="1400" b="1" dirty="0" err="1" smtClean="0">
                  <a:latin typeface="Times New Roman" panose="02020603050405020304" pitchFamily="18" charset="0"/>
                  <a:cs typeface="Times New Roman" panose="02020603050405020304" pitchFamily="18" charset="0"/>
                </a:rPr>
                <a:t>Бошқарув</a:t>
              </a:r>
              <a:endParaRPr lang="en-US" sz="1400" b="1" dirty="0">
                <a:latin typeface="Times New Roman" panose="02020603050405020304" pitchFamily="18" charset="0"/>
                <a:cs typeface="Times New Roman" panose="02020603050405020304" pitchFamily="18" charset="0"/>
              </a:endParaRPr>
            </a:p>
          </p:txBody>
        </p:sp>
        <p:sp>
          <p:nvSpPr>
            <p:cNvPr id="20489" name="AutoShape 7"/>
            <p:cNvSpPr>
              <a:spLocks noChangeArrowheads="1"/>
            </p:cNvSpPr>
            <p:nvPr/>
          </p:nvSpPr>
          <p:spPr bwMode="auto">
            <a:xfrm rot="10800000">
              <a:off x="1582" y="3553"/>
              <a:ext cx="2400" cy="480"/>
            </a:xfrm>
            <a:custGeom>
              <a:avLst/>
              <a:gdLst>
                <a:gd name="T0" fmla="*/ 2100 w 21600"/>
                <a:gd name="T1" fmla="*/ 240 h 21600"/>
                <a:gd name="T2" fmla="*/ 1200 w 21600"/>
                <a:gd name="T3" fmla="*/ 480 h 21600"/>
                <a:gd name="T4" fmla="*/ 300 w 21600"/>
                <a:gd name="T5" fmla="*/ 240 h 21600"/>
                <a:gd name="T6" fmla="*/ 120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ln>
              <a:headEnd/>
              <a:tailEnd/>
            </a:ln>
          </p:spPr>
          <p:style>
            <a:lnRef idx="1">
              <a:schemeClr val="accent1"/>
            </a:lnRef>
            <a:fillRef idx="2">
              <a:schemeClr val="accent1"/>
            </a:fillRef>
            <a:effectRef idx="1">
              <a:schemeClr val="accent1"/>
            </a:effectRef>
            <a:fontRef idx="minor">
              <a:schemeClr val="dk1"/>
            </a:fontRef>
          </p:style>
          <p:txBody>
            <a:bodyPr rot="10800000" wrap="none" anchor="ctr"/>
            <a:lstStyle/>
            <a:p>
              <a:pPr algn="ctr"/>
              <a:r>
                <a:rPr lang="ru-RU" sz="1400" b="1" dirty="0">
                  <a:latin typeface="Times New Roman" panose="02020603050405020304" pitchFamily="18" charset="0"/>
                  <a:cs typeface="Times New Roman" panose="02020603050405020304" pitchFamily="18" charset="0"/>
                </a:rPr>
                <a:t>Менеджмент</a:t>
              </a:r>
              <a:endParaRPr lang="en-US" sz="1400" b="1" dirty="0">
                <a:latin typeface="Times New Roman" panose="02020603050405020304" pitchFamily="18" charset="0"/>
                <a:cs typeface="Times New Roman" panose="02020603050405020304" pitchFamily="18" charset="0"/>
              </a:endParaRPr>
            </a:p>
          </p:txBody>
        </p:sp>
        <p:sp>
          <p:nvSpPr>
            <p:cNvPr id="20490" name="Text Box 8"/>
            <p:cNvSpPr txBox="1">
              <a:spLocks noChangeArrowheads="1"/>
            </p:cNvSpPr>
            <p:nvPr/>
          </p:nvSpPr>
          <p:spPr bwMode="auto">
            <a:xfrm>
              <a:off x="3298" y="1839"/>
              <a:ext cx="1358" cy="409"/>
            </a:xfrm>
            <a:prstGeom prst="rect">
              <a:avLst/>
            </a:prstGeom>
            <a:noFill/>
            <a:ln w="9525">
              <a:noFill/>
              <a:miter lim="800000"/>
              <a:headEnd/>
              <a:tailEnd/>
            </a:ln>
          </p:spPr>
          <p:txBody>
            <a:bodyPr wrap="none">
              <a:spAutoFit/>
            </a:bodyPr>
            <a:lstStyle/>
            <a:p>
              <a:pPr algn="ctr"/>
              <a:r>
                <a:rPr lang="ru-RU" sz="1600" b="1" dirty="0" err="1" smtClean="0">
                  <a:latin typeface="Times New Roman" panose="02020603050405020304" pitchFamily="18" charset="0"/>
                  <a:cs typeface="Times New Roman" panose="02020603050405020304" pitchFamily="18" charset="0"/>
                </a:rPr>
                <a:t>Бошқа</a:t>
              </a: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манфаатдор</a:t>
              </a:r>
              <a:endParaRPr lang="ru-RU" sz="1600" b="1" dirty="0" smtClean="0">
                <a:latin typeface="Times New Roman" panose="02020603050405020304" pitchFamily="18" charset="0"/>
                <a:cs typeface="Times New Roman" panose="02020603050405020304" pitchFamily="18" charset="0"/>
              </a:endParaRPr>
            </a:p>
            <a:p>
              <a:pPr algn="ctr"/>
              <a:r>
                <a:rPr lang="ru-RU" sz="1600" b="1" dirty="0" smtClean="0">
                  <a:latin typeface="Times New Roman" panose="02020603050405020304" pitchFamily="18" charset="0"/>
                  <a:cs typeface="Times New Roman" panose="02020603050405020304" pitchFamily="18" charset="0"/>
                </a:rPr>
                <a:t> </a:t>
              </a:r>
              <a:r>
                <a:rPr lang="ru-RU" sz="1600" b="1" dirty="0" err="1" smtClean="0">
                  <a:latin typeface="Times New Roman" panose="02020603050405020304" pitchFamily="18" charset="0"/>
                  <a:cs typeface="Times New Roman" panose="02020603050405020304" pitchFamily="18" charset="0"/>
                </a:rPr>
                <a:t>томонлар</a:t>
              </a:r>
              <a:endParaRPr lang="en-US" sz="1600" b="1" dirty="0">
                <a:latin typeface="Times New Roman" panose="02020603050405020304" pitchFamily="18" charset="0"/>
                <a:cs typeface="Times New Roman" panose="02020603050405020304" pitchFamily="18" charset="0"/>
              </a:endParaRPr>
            </a:p>
          </p:txBody>
        </p:sp>
        <p:sp>
          <p:nvSpPr>
            <p:cNvPr id="20491" name="Text Box 9"/>
            <p:cNvSpPr txBox="1">
              <a:spLocks noChangeArrowheads="1"/>
            </p:cNvSpPr>
            <p:nvPr/>
          </p:nvSpPr>
          <p:spPr bwMode="auto">
            <a:xfrm>
              <a:off x="1532" y="1071"/>
              <a:ext cx="881" cy="215"/>
            </a:xfrm>
            <a:prstGeom prst="rect">
              <a:avLst/>
            </a:prstGeom>
            <a:noFill/>
            <a:ln w="9525">
              <a:noFill/>
              <a:miter lim="800000"/>
              <a:headEnd/>
              <a:tailEnd/>
            </a:ln>
          </p:spPr>
          <p:txBody>
            <a:bodyPr wrap="none">
              <a:spAutoFit/>
            </a:bodyPr>
            <a:lstStyle/>
            <a:p>
              <a:r>
                <a:rPr lang="ru-RU" sz="1400" b="1" dirty="0" err="1" smtClean="0">
                  <a:latin typeface="Times New Roman" panose="02020603050405020304" pitchFamily="18" charset="0"/>
                  <a:cs typeface="Times New Roman" panose="02020603050405020304" pitchFamily="18" charset="0"/>
                </a:rPr>
                <a:t>Акциядорлар</a:t>
              </a:r>
              <a:endParaRPr lang="en-US" sz="1400" b="1" dirty="0">
                <a:latin typeface="Times New Roman" panose="02020603050405020304" pitchFamily="18" charset="0"/>
                <a:cs typeface="Times New Roman" panose="02020603050405020304" pitchFamily="18" charset="0"/>
              </a:endParaRPr>
            </a:p>
          </p:txBody>
        </p:sp>
        <p:sp>
          <p:nvSpPr>
            <p:cNvPr id="20492" name="Text Box 10"/>
            <p:cNvSpPr txBox="1">
              <a:spLocks noChangeArrowheads="1"/>
            </p:cNvSpPr>
            <p:nvPr/>
          </p:nvSpPr>
          <p:spPr bwMode="auto">
            <a:xfrm>
              <a:off x="3230" y="1166"/>
              <a:ext cx="1025" cy="215"/>
            </a:xfrm>
            <a:prstGeom prst="rect">
              <a:avLst/>
            </a:prstGeom>
            <a:noFill/>
            <a:ln w="9525">
              <a:noFill/>
              <a:miter lim="800000"/>
              <a:headEnd/>
              <a:tailEnd/>
            </a:ln>
          </p:spPr>
          <p:txBody>
            <a:bodyPr wrap="none">
              <a:spAutoFit/>
            </a:bodyPr>
            <a:lstStyle/>
            <a:p>
              <a:pPr algn="ctr"/>
              <a:r>
                <a:rPr lang="ru-RU" sz="1400" b="1" dirty="0" err="1" smtClean="0">
                  <a:latin typeface="Times New Roman" panose="02020603050405020304" pitchFamily="18" charset="0"/>
                  <a:cs typeface="Times New Roman" panose="02020603050405020304" pitchFamily="18" charset="0"/>
                </a:rPr>
                <a:t>Меҳнат</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жамоси</a:t>
              </a:r>
              <a:r>
                <a:rPr lang="ru-RU" sz="1400" b="1" dirty="0" smtClean="0">
                  <a:latin typeface="Times New Roman" panose="02020603050405020304" pitchFamily="18" charset="0"/>
                  <a:cs typeface="Times New Roman" panose="02020603050405020304" pitchFamily="18" charset="0"/>
                </a:rPr>
                <a:t> </a:t>
              </a:r>
              <a:endParaRPr lang="en-US" sz="1400" b="1" dirty="0">
                <a:latin typeface="Times New Roman" panose="02020603050405020304" pitchFamily="18" charset="0"/>
                <a:cs typeface="Times New Roman" panose="02020603050405020304" pitchFamily="18" charset="0"/>
              </a:endParaRPr>
            </a:p>
          </p:txBody>
        </p:sp>
        <p:sp>
          <p:nvSpPr>
            <p:cNvPr id="20493" name="Line 11"/>
            <p:cNvSpPr>
              <a:spLocks noChangeShapeType="1"/>
            </p:cNvSpPr>
            <p:nvPr/>
          </p:nvSpPr>
          <p:spPr bwMode="auto">
            <a:xfrm>
              <a:off x="1983" y="1489"/>
              <a:ext cx="383" cy="288"/>
            </a:xfrm>
            <a:prstGeom prst="line">
              <a:avLst/>
            </a:prstGeom>
            <a:noFill/>
            <a:ln w="28575">
              <a:solidFill>
                <a:schemeClr val="tx1"/>
              </a:solidFill>
              <a:round/>
              <a:headEnd/>
              <a:tailEnd type="triangle" w="med" len="med"/>
            </a:ln>
          </p:spPr>
          <p:txBody>
            <a:bodyPr/>
            <a:lstStyle/>
            <a:p>
              <a:endParaRPr lang="ru-RU" sz="1400">
                <a:latin typeface="Arial Narrow" pitchFamily="34" charset="0"/>
              </a:endParaRPr>
            </a:p>
          </p:txBody>
        </p:sp>
        <p:sp>
          <p:nvSpPr>
            <p:cNvPr id="20494" name="Line 12"/>
            <p:cNvSpPr>
              <a:spLocks noChangeShapeType="1"/>
            </p:cNvSpPr>
            <p:nvPr/>
          </p:nvSpPr>
          <p:spPr bwMode="auto">
            <a:xfrm flipH="1">
              <a:off x="3134" y="1441"/>
              <a:ext cx="192" cy="288"/>
            </a:xfrm>
            <a:prstGeom prst="line">
              <a:avLst/>
            </a:prstGeom>
            <a:noFill/>
            <a:ln w="28575">
              <a:solidFill>
                <a:schemeClr val="tx1"/>
              </a:solidFill>
              <a:round/>
              <a:headEnd/>
              <a:tailEnd type="triangle" w="med" len="med"/>
            </a:ln>
          </p:spPr>
          <p:txBody>
            <a:bodyPr/>
            <a:lstStyle/>
            <a:p>
              <a:endParaRPr lang="ru-RU" sz="1400">
                <a:latin typeface="Arial Narrow" pitchFamily="34" charset="0"/>
              </a:endParaRPr>
            </a:p>
          </p:txBody>
        </p:sp>
      </p:grpSp>
      <p:sp>
        <p:nvSpPr>
          <p:cNvPr id="16" name="Rectangle 0"/>
          <p:cNvSpPr>
            <a:spLocks noGrp="1" noChangeArrowheads="1"/>
          </p:cNvSpPr>
          <p:nvPr>
            <p:ph type="title"/>
          </p:nvPr>
        </p:nvSpPr>
        <p:spPr>
          <a:xfrm>
            <a:off x="428597" y="357166"/>
            <a:ext cx="7741519" cy="798224"/>
          </a:xfrm>
        </p:spPr>
        <p:txBody>
          <a:bodyPr>
            <a:normAutofit/>
          </a:bodyPr>
          <a:lstStyle/>
          <a:p>
            <a:pPr algn="ctr"/>
            <a:r>
              <a:rPr lang="ru-RU" sz="1800" b="1" dirty="0" smtClean="0">
                <a:solidFill>
                  <a:schemeClr val="tx1"/>
                </a:solidFill>
                <a:latin typeface="Times New Roman" panose="02020603050405020304" pitchFamily="18" charset="0"/>
                <a:cs typeface="Times New Roman" panose="02020603050405020304" pitchFamily="18" charset="0"/>
              </a:rPr>
              <a:t>КОРПАОРАТИВ БОШҚАРУВНИНГ НЕМИС МОДЕЛИНИНГ ЎЗИГ ХОСЛИГИ </a:t>
            </a:r>
            <a:r>
              <a:rPr lang="en-US" sz="1800" b="1" dirty="0" smtClean="0">
                <a:solidFill>
                  <a:schemeClr val="tx1"/>
                </a:solidFill>
                <a:latin typeface="Times New Roman" panose="02020603050405020304" pitchFamily="18" charset="0"/>
                <a:cs typeface="Times New Roman" panose="02020603050405020304" pitchFamily="18" charset="0"/>
              </a:rPr>
              <a:t>[</a:t>
            </a:r>
            <a:r>
              <a:rPr lang="uz-Cyrl-UZ" sz="1800" b="1" dirty="0" smtClean="0">
                <a:solidFill>
                  <a:schemeClr val="tx1"/>
                </a:solidFill>
                <a:latin typeface="Times New Roman" panose="02020603050405020304" pitchFamily="18" charset="0"/>
                <a:cs typeface="Times New Roman" panose="02020603050405020304" pitchFamily="18" charset="0"/>
              </a:rPr>
              <a:t>6</a:t>
            </a:r>
            <a:r>
              <a:rPr lang="en-US" sz="1800" b="1" dirty="0" smtClean="0">
                <a:solidFill>
                  <a:schemeClr val="tx1"/>
                </a:solidFill>
                <a:latin typeface="Times New Roman" panose="02020603050405020304" pitchFamily="18" charset="0"/>
                <a:cs typeface="Times New Roman" panose="02020603050405020304" pitchFamily="18" charset="0"/>
              </a:rPr>
              <a:t>]</a:t>
            </a:r>
            <a:endParaRPr lang="ru-RU" sz="1800" b="1" dirty="0" smtClean="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03857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85051" y="332656"/>
            <a:ext cx="7643865" cy="707886"/>
          </a:xfrm>
          <a:prstGeom prst="rect">
            <a:avLst/>
          </a:prstGeom>
        </p:spPr>
        <p:txBody>
          <a:bodyPr wrap="square">
            <a:spAutoFit/>
          </a:bodyPr>
          <a:lstStyle/>
          <a:p>
            <a:pPr algn="ctr"/>
            <a:r>
              <a:rPr lang="ru-RU" sz="2000" b="1" dirty="0" smtClean="0">
                <a:solidFill>
                  <a:srgbClr val="000000"/>
                </a:solidFill>
                <a:latin typeface="Times New Roman" panose="02020603050405020304" pitchFamily="18" charset="0"/>
                <a:cs typeface="Times New Roman" panose="02020603050405020304" pitchFamily="18" charset="0"/>
              </a:rPr>
              <a:t>ГЕРМАНИЯ МОДЕЛИДА КУЗАТУВ КЕНГАШИНИНГ ТАРКИБИ</a:t>
            </a:r>
            <a:endParaRPr lang="ru-RU" b="1" dirty="0">
              <a:latin typeface="Times New Roman" panose="02020603050405020304" pitchFamily="18" charset="0"/>
              <a:cs typeface="Times New Roman" panose="02020603050405020304" pitchFamily="18" charset="0"/>
            </a:endParaRPr>
          </a:p>
        </p:txBody>
      </p:sp>
      <p:graphicFrame>
        <p:nvGraphicFramePr>
          <p:cNvPr id="2" name="Схема 1"/>
          <p:cNvGraphicFramePr/>
          <p:nvPr>
            <p:extLst>
              <p:ext uri="{D42A27DB-BD31-4B8C-83A1-F6EECF244321}">
                <p14:modId xmlns:p14="http://schemas.microsoft.com/office/powerpoint/2010/main" val="668042845"/>
              </p:ext>
            </p:extLst>
          </p:nvPr>
        </p:nvGraphicFramePr>
        <p:xfrm>
          <a:off x="916210" y="1227666"/>
          <a:ext cx="7909802" cy="4937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Овал 3"/>
          <p:cNvSpPr/>
          <p:nvPr/>
        </p:nvSpPr>
        <p:spPr>
          <a:xfrm>
            <a:off x="1115616" y="1340768"/>
            <a:ext cx="1689008" cy="1475078"/>
          </a:xfrm>
          <a:prstGeom prst="ellipse">
            <a:avLst/>
          </a:prstGeom>
          <a:blipFill rotWithShape="0">
            <a:blip r:embed="rId7"/>
            <a:stretch>
              <a:fillRect/>
            </a:stretch>
          </a:blipFill>
        </p:spPr>
        <p:style>
          <a:lnRef idx="2">
            <a:schemeClr val="accent2">
              <a:shade val="80000"/>
              <a:hueOff val="0"/>
              <a:satOff val="0"/>
              <a:lumOff val="0"/>
              <a:alphaOff val="0"/>
            </a:schemeClr>
          </a:lnRef>
          <a:fillRef idx="1">
            <a:scrgbClr r="0" g="0" b="0"/>
          </a:fillRef>
          <a:effectRef idx="0">
            <a:schemeClr val="accent2">
              <a:tint val="4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6639185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238" y="3245087"/>
            <a:ext cx="800100" cy="1066800"/>
          </a:xfrm>
          <a:prstGeom prst="rect">
            <a:avLst/>
          </a:prstGeom>
          <a:scene3d>
            <a:camera prst="orthographicFront"/>
            <a:lightRig rig="threePt" dir="t"/>
          </a:scene3d>
          <a:sp3d prstMaterial="translucentPowder"/>
        </p:spPr>
      </p:pic>
      <p:sp>
        <p:nvSpPr>
          <p:cNvPr id="7" name="Прямоугольник 6"/>
          <p:cNvSpPr/>
          <p:nvPr/>
        </p:nvSpPr>
        <p:spPr>
          <a:xfrm rot="2701604">
            <a:off x="249671" y="3097774"/>
            <a:ext cx="1815241" cy="1361431"/>
          </a:xfrm>
          <a:prstGeom prst="rect">
            <a:avLst/>
          </a:prstGeom>
          <a:noFill/>
          <a:ln>
            <a:solidFill>
              <a:schemeClr val="bg1">
                <a:alpha val="6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9" name="Прямая соединительная линия 8"/>
          <p:cNvCxnSpPr/>
          <p:nvPr/>
        </p:nvCxnSpPr>
        <p:spPr>
          <a:xfrm flipV="1">
            <a:off x="1247289" y="1"/>
            <a:ext cx="1759864" cy="23464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V="1">
            <a:off x="0" y="5210498"/>
            <a:ext cx="1007255" cy="134300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Rectangle 0"/>
          <p:cNvSpPr>
            <a:spLocks noGrp="1" noChangeArrowheads="1"/>
          </p:cNvSpPr>
          <p:nvPr>
            <p:ph type="title"/>
          </p:nvPr>
        </p:nvSpPr>
        <p:spPr>
          <a:xfrm>
            <a:off x="315686" y="428605"/>
            <a:ext cx="8828315" cy="746577"/>
          </a:xfrm>
        </p:spPr>
        <p:txBody>
          <a:bodyPr>
            <a:normAutofit/>
          </a:bodyPr>
          <a:lstStyle/>
          <a:p>
            <a:pPr algn="ctr"/>
            <a:r>
              <a:rPr lang="ru-RU" sz="1800" b="1" dirty="0" smtClean="0">
                <a:solidFill>
                  <a:schemeClr val="tx1"/>
                </a:solidFill>
                <a:latin typeface="Times New Roman" pitchFamily="18" charset="0"/>
                <a:cs typeface="Times New Roman" pitchFamily="18" charset="0"/>
              </a:rPr>
              <a:t>КУЗАТУВ КЕНГАШИНИНГ АСОСОИЙ ВАЗИФАЛАРИ:</a:t>
            </a:r>
            <a:endParaRPr lang="ru-RU" sz="1800" b="1" dirty="0">
              <a:solidFill>
                <a:schemeClr val="tx1"/>
              </a:solidFill>
              <a:latin typeface="Times New Roman" pitchFamily="18" charset="0"/>
              <a:cs typeface="Times New Roman" pitchFamily="18" charset="0"/>
            </a:endParaRPr>
          </a:p>
        </p:txBody>
      </p:sp>
      <p:graphicFrame>
        <p:nvGraphicFramePr>
          <p:cNvPr id="12" name="Схема 11"/>
          <p:cNvGraphicFramePr/>
          <p:nvPr>
            <p:extLst/>
          </p:nvPr>
        </p:nvGraphicFramePr>
        <p:xfrm>
          <a:off x="-23160" y="405733"/>
          <a:ext cx="1951954" cy="63046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Блок-схема: альтернативный процесс 1"/>
          <p:cNvSpPr/>
          <p:nvPr/>
        </p:nvSpPr>
        <p:spPr>
          <a:xfrm>
            <a:off x="1785918" y="1714488"/>
            <a:ext cx="6063343" cy="500066"/>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smtClean="0">
                <a:solidFill>
                  <a:schemeClr val="tx1"/>
                </a:solidFill>
                <a:latin typeface="Times New Roman" panose="02020603050405020304" pitchFamily="18" charset="0"/>
                <a:cs typeface="Times New Roman" panose="02020603050405020304" pitchFamily="18" charset="0"/>
              </a:rPr>
              <a:t>Компания </a:t>
            </a:r>
            <a:r>
              <a:rPr lang="ru-RU" b="1" dirty="0" err="1" smtClean="0">
                <a:solidFill>
                  <a:schemeClr val="tx1"/>
                </a:solidFill>
                <a:latin typeface="Times New Roman" panose="02020603050405020304" pitchFamily="18" charset="0"/>
                <a:cs typeface="Times New Roman" panose="02020603050405020304" pitchFamily="18" charset="0"/>
              </a:rPr>
              <a:t>менежерларини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танлаш</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ва</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уларнинг</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фаолиятини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назорат</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қилиш</a:t>
            </a:r>
            <a:r>
              <a:rPr lang="ru-RU" b="1" dirty="0" smtClean="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3" name="Блок-схема: альтернативный процесс 12"/>
          <p:cNvSpPr/>
          <p:nvPr/>
        </p:nvSpPr>
        <p:spPr>
          <a:xfrm>
            <a:off x="1687289" y="2480127"/>
            <a:ext cx="6063343" cy="377371"/>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smtClean="0">
                <a:solidFill>
                  <a:schemeClr val="tx1"/>
                </a:solidFill>
                <a:latin typeface="Times New Roman" panose="02020603050405020304" pitchFamily="18" charset="0"/>
                <a:cs typeface="Times New Roman" panose="02020603050405020304" pitchFamily="18" charset="0"/>
              </a:rPr>
              <a:t>Стратегик</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масалалр</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бўйича</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қарорлар</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қабул</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қилиш</a:t>
            </a:r>
            <a:r>
              <a:rPr lang="ru-RU" b="1" dirty="0" smtClean="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5" name="Блок-схема: альтернативный процесс 14"/>
          <p:cNvSpPr/>
          <p:nvPr/>
        </p:nvSpPr>
        <p:spPr>
          <a:xfrm>
            <a:off x="2134256" y="3123069"/>
            <a:ext cx="6063343" cy="377371"/>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smtClean="0">
                <a:solidFill>
                  <a:schemeClr val="tx1"/>
                </a:solidFill>
                <a:latin typeface="Times New Roman" panose="02020603050405020304" pitchFamily="18" charset="0"/>
                <a:cs typeface="Times New Roman" panose="02020603050405020304" pitchFamily="18" charset="0"/>
              </a:rPr>
              <a:t>Бошқа</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компанияларни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сотиб</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олиш</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масалал</a:t>
            </a:r>
            <a:r>
              <a:rPr lang="ru-RU" b="1" dirty="0" err="1">
                <a:solidFill>
                  <a:schemeClr val="tx1"/>
                </a:solidFill>
                <a:latin typeface="Times New Roman" panose="02020603050405020304" pitchFamily="18" charset="0"/>
                <a:cs typeface="Times New Roman" panose="02020603050405020304" pitchFamily="18" charset="0"/>
              </a:rPr>
              <a:t>а</a:t>
            </a:r>
            <a:r>
              <a:rPr lang="ru-RU" b="1" dirty="0" err="1" smtClean="0">
                <a:solidFill>
                  <a:schemeClr val="tx1"/>
                </a:solidFill>
                <a:latin typeface="Times New Roman" panose="02020603050405020304" pitchFamily="18" charset="0"/>
                <a:cs typeface="Times New Roman" panose="02020603050405020304" pitchFamily="18" charset="0"/>
              </a:rPr>
              <a:t>ри</a:t>
            </a:r>
            <a:r>
              <a:rPr lang="ru-RU" b="1" dirty="0" smtClean="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6" name="Блок-схема: альтернативный процесс 15"/>
          <p:cNvSpPr/>
          <p:nvPr/>
        </p:nvSpPr>
        <p:spPr>
          <a:xfrm>
            <a:off x="1557339" y="3778681"/>
            <a:ext cx="7479158" cy="377371"/>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smtClean="0">
                <a:solidFill>
                  <a:schemeClr val="tx1"/>
                </a:solidFill>
                <a:latin typeface="Times New Roman" panose="02020603050405020304" pitchFamily="18" charset="0"/>
                <a:cs typeface="Times New Roman" panose="02020603050405020304" pitchFamily="18" charset="0"/>
              </a:rPr>
              <a:t>Компаниянинг</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маълум</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активларини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сотиш</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ва</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корхоналарни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ёпиш</a:t>
            </a:r>
            <a:r>
              <a:rPr lang="ru-RU" b="1" dirty="0" smtClean="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9" name="Блок-схема: альтернативный процесс 18"/>
          <p:cNvSpPr/>
          <p:nvPr/>
        </p:nvSpPr>
        <p:spPr>
          <a:xfrm>
            <a:off x="1857356" y="4357694"/>
            <a:ext cx="6929486" cy="500066"/>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smtClean="0">
                <a:solidFill>
                  <a:schemeClr val="tx1"/>
                </a:solidFill>
                <a:latin typeface="Times New Roman" panose="02020603050405020304" pitchFamily="18" charset="0"/>
                <a:cs typeface="Times New Roman" panose="02020603050405020304" pitchFamily="18" charset="0"/>
              </a:rPr>
              <a:t>Компанининг</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йиллик</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баланси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ва</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ҳисоботларини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кўриб</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чиқиш</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ва</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тасдиқлашга</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киритиш</a:t>
            </a:r>
            <a:r>
              <a:rPr lang="ru-RU" b="1" dirty="0" smtClean="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20" name="Блок-схема: альтернативный процесс 19"/>
          <p:cNvSpPr/>
          <p:nvPr/>
        </p:nvSpPr>
        <p:spPr>
          <a:xfrm>
            <a:off x="1740342" y="5000636"/>
            <a:ext cx="7046500" cy="642942"/>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smtClean="0">
                <a:solidFill>
                  <a:schemeClr val="tx1"/>
                </a:solidFill>
                <a:latin typeface="Times New Roman" panose="02020603050405020304" pitchFamily="18" charset="0"/>
                <a:cs typeface="Times New Roman" panose="02020603050405020304" pitchFamily="18" charset="0"/>
              </a:rPr>
              <a:t>Битимларнии</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тузиш</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дивидент</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тўлаш</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бўйича</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таклифлар</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ишлаб</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чиқиш</a:t>
            </a:r>
            <a:r>
              <a:rPr lang="ru-RU" b="1" dirty="0" smtClean="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ва</a:t>
            </a:r>
            <a:r>
              <a:rPr lang="ru-RU" b="1" dirty="0" smtClean="0">
                <a:solidFill>
                  <a:schemeClr val="tx1"/>
                </a:solidFill>
                <a:latin typeface="Times New Roman" panose="02020603050405020304" pitchFamily="18" charset="0"/>
                <a:cs typeface="Times New Roman" panose="02020603050405020304" pitchFamily="18" charset="0"/>
              </a:rPr>
              <a:t> бош.</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609069"/>
      </p:ext>
    </p:extLst>
  </p:cSld>
  <p:clrMapOvr>
    <a:masterClrMapping/>
  </p:clrMapOvr>
  <mc:AlternateContent xmlns:mc="http://schemas.openxmlformats.org/markup-compatibility/2006" xmlns:p14="http://schemas.microsoft.com/office/powerpoint/2010/main">
    <mc:Choice Requires="p14">
      <p:transition p14:dur="10">
        <p:fade thruBlk="1"/>
      </p:transition>
    </mc:Choice>
    <mc:Fallback xmlns="">
      <p:transition>
        <p:fade thruBlk="1"/>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238" y="3245087"/>
            <a:ext cx="800100" cy="1066800"/>
          </a:xfrm>
          <a:prstGeom prst="rect">
            <a:avLst/>
          </a:prstGeom>
          <a:scene3d>
            <a:camera prst="orthographicFront"/>
            <a:lightRig rig="threePt" dir="t"/>
          </a:scene3d>
          <a:sp3d prstMaterial="translucentPowder"/>
        </p:spPr>
      </p:pic>
      <p:sp>
        <p:nvSpPr>
          <p:cNvPr id="7" name="Прямоугольник 6"/>
          <p:cNvSpPr/>
          <p:nvPr/>
        </p:nvSpPr>
        <p:spPr>
          <a:xfrm rot="2701604">
            <a:off x="249671" y="3097774"/>
            <a:ext cx="1815241" cy="1361431"/>
          </a:xfrm>
          <a:prstGeom prst="rect">
            <a:avLst/>
          </a:prstGeom>
          <a:noFill/>
          <a:ln>
            <a:solidFill>
              <a:schemeClr val="bg1">
                <a:alpha val="6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9" name="Прямая соединительная линия 8"/>
          <p:cNvCxnSpPr/>
          <p:nvPr/>
        </p:nvCxnSpPr>
        <p:spPr>
          <a:xfrm flipV="1">
            <a:off x="1247289" y="1"/>
            <a:ext cx="1759864" cy="234648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V="1">
            <a:off x="0" y="5210498"/>
            <a:ext cx="1007255" cy="134300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Rectangle 0"/>
          <p:cNvSpPr>
            <a:spLocks noGrp="1" noChangeArrowheads="1"/>
          </p:cNvSpPr>
          <p:nvPr>
            <p:ph type="title"/>
          </p:nvPr>
        </p:nvSpPr>
        <p:spPr>
          <a:xfrm>
            <a:off x="315686" y="428605"/>
            <a:ext cx="8828315" cy="746577"/>
          </a:xfrm>
        </p:spPr>
        <p:txBody>
          <a:bodyPr>
            <a:normAutofit/>
          </a:bodyPr>
          <a:lstStyle/>
          <a:p>
            <a:pPr algn="ctr"/>
            <a:r>
              <a:rPr lang="ru-RU" sz="2000" b="1" dirty="0" smtClean="0">
                <a:latin typeface="Times New Roman" pitchFamily="18" charset="0"/>
                <a:cs typeface="Times New Roman" pitchFamily="18" charset="0"/>
              </a:rPr>
              <a:t>КУЗАТУВ КЕНГАШИНИНГ МАЖБУРИЯТЛАРИ</a:t>
            </a:r>
            <a:r>
              <a:rPr lang="ru-RU" sz="1800" b="1" dirty="0" smtClean="0">
                <a:solidFill>
                  <a:schemeClr val="tx1"/>
                </a:solidFill>
                <a:latin typeface="Times New Roman" pitchFamily="18" charset="0"/>
                <a:cs typeface="Times New Roman" pitchFamily="18" charset="0"/>
              </a:rPr>
              <a:t>:</a:t>
            </a:r>
            <a:endParaRPr lang="ru-RU" sz="1800" b="1" dirty="0">
              <a:solidFill>
                <a:schemeClr val="tx1"/>
              </a:solidFill>
              <a:latin typeface="Times New Roman" pitchFamily="18" charset="0"/>
              <a:cs typeface="Times New Roman" pitchFamily="18" charset="0"/>
            </a:endParaRPr>
          </a:p>
        </p:txBody>
      </p:sp>
      <p:graphicFrame>
        <p:nvGraphicFramePr>
          <p:cNvPr id="12" name="Схема 11"/>
          <p:cNvGraphicFramePr/>
          <p:nvPr>
            <p:extLst>
              <p:ext uri="{D42A27DB-BD31-4B8C-83A1-F6EECF244321}">
                <p14:modId xmlns:p14="http://schemas.microsoft.com/office/powerpoint/2010/main" val="3966383312"/>
              </p:ext>
            </p:extLst>
          </p:nvPr>
        </p:nvGraphicFramePr>
        <p:xfrm>
          <a:off x="-23160" y="405733"/>
          <a:ext cx="1951954" cy="63046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Блок-схема: альтернативный процесс 1"/>
          <p:cNvSpPr/>
          <p:nvPr/>
        </p:nvSpPr>
        <p:spPr>
          <a:xfrm>
            <a:off x="1785918" y="1714488"/>
            <a:ext cx="7034554" cy="500066"/>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smtClean="0">
                <a:solidFill>
                  <a:schemeClr val="tx1"/>
                </a:solidFill>
                <a:latin typeface="Times New Roman" pitchFamily="18" charset="0"/>
                <a:cs typeface="Times New Roman" pitchFamily="18" charset="0"/>
              </a:rPr>
              <a:t>Компания </a:t>
            </a:r>
            <a:r>
              <a:rPr lang="ru-RU" b="1" dirty="0" err="1" smtClean="0">
                <a:solidFill>
                  <a:schemeClr val="tx1"/>
                </a:solidFill>
                <a:latin typeface="Times New Roman" pitchFamily="18" charset="0"/>
                <a:cs typeface="Times New Roman" pitchFamily="18" charset="0"/>
              </a:rPr>
              <a:t>мулкини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сақлашга</a:t>
            </a:r>
            <a:r>
              <a:rPr lang="ru-RU" b="1" dirty="0" smtClean="0">
                <a:solidFill>
                  <a:schemeClr val="tx1"/>
                </a:solidFill>
                <a:latin typeface="Times New Roman" pitchFamily="18" charset="0"/>
                <a:cs typeface="Times New Roman" pitchFamily="18" charset="0"/>
              </a:rPr>
              <a:t>; </a:t>
            </a:r>
            <a:endParaRPr lang="ru-RU" dirty="0">
              <a:solidFill>
                <a:schemeClr val="tx1"/>
              </a:solidFill>
              <a:latin typeface="Arial Narrow" panose="020B0606020202030204" pitchFamily="34" charset="0"/>
            </a:endParaRPr>
          </a:p>
        </p:txBody>
      </p:sp>
      <p:sp>
        <p:nvSpPr>
          <p:cNvPr id="13" name="Блок-схема: альтернативный процесс 12"/>
          <p:cNvSpPr/>
          <p:nvPr/>
        </p:nvSpPr>
        <p:spPr>
          <a:xfrm>
            <a:off x="1763688" y="2348881"/>
            <a:ext cx="7056784" cy="508618"/>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smtClean="0">
                <a:solidFill>
                  <a:schemeClr val="tx1"/>
                </a:solidFill>
                <a:latin typeface="Times New Roman" pitchFamily="18" charset="0"/>
                <a:cs typeface="Times New Roman" pitchFamily="18" charset="0"/>
              </a:rPr>
              <a:t>Самарали</a:t>
            </a:r>
            <a:r>
              <a:rPr lang="ru-RU" b="1" dirty="0" smtClean="0">
                <a:solidFill>
                  <a:schemeClr val="tx1"/>
                </a:solidFill>
                <a:latin typeface="Times New Roman" pitchFamily="18" charset="0"/>
                <a:cs typeface="Times New Roman" pitchFamily="18" charset="0"/>
              </a:rPr>
              <a:t> бизнес-</a:t>
            </a:r>
            <a:r>
              <a:rPr lang="ru-RU" b="1" dirty="0" err="1" smtClean="0">
                <a:solidFill>
                  <a:schemeClr val="tx1"/>
                </a:solidFill>
                <a:latin typeface="Times New Roman" pitchFamily="18" charset="0"/>
                <a:cs typeface="Times New Roman" pitchFamily="18" charset="0"/>
              </a:rPr>
              <a:t>жараёнларни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ташкил</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қилиш</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ва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ташкилий</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тузилмани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такомиллаштириш</a:t>
            </a:r>
            <a:r>
              <a:rPr lang="ru-RU" b="1" dirty="0" smtClean="0">
                <a:solidFill>
                  <a:schemeClr val="tx1"/>
                </a:solidFill>
                <a:latin typeface="Times New Roman" pitchFamily="18" charset="0"/>
                <a:cs typeface="Times New Roman" pitchFamily="18" charset="0"/>
              </a:rPr>
              <a:t>;</a:t>
            </a:r>
          </a:p>
        </p:txBody>
      </p:sp>
      <p:sp>
        <p:nvSpPr>
          <p:cNvPr id="15" name="Блок-схема: альтернативный процесс 14"/>
          <p:cNvSpPr/>
          <p:nvPr/>
        </p:nvSpPr>
        <p:spPr>
          <a:xfrm>
            <a:off x="1557338" y="2996951"/>
            <a:ext cx="7263135" cy="697711"/>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b="1" dirty="0" err="1" smtClean="0">
                <a:solidFill>
                  <a:schemeClr val="tx1"/>
                </a:solidFill>
                <a:latin typeface="Times New Roman" pitchFamily="18" charset="0"/>
                <a:cs typeface="Times New Roman" pitchFamily="18" charset="0"/>
              </a:rPr>
              <a:t>Компаниянинг</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ишлаб</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чиқариш</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ва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бошқа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фаолиятида</a:t>
            </a:r>
            <a:r>
              <a:rPr lang="ru-RU" b="1" dirty="0" smtClean="0">
                <a:solidFill>
                  <a:schemeClr val="tx1"/>
                </a:solidFill>
                <a:latin typeface="Times New Roman" pitchFamily="18" charset="0"/>
                <a:cs typeface="Times New Roman" pitchFamily="18" charset="0"/>
              </a:rPr>
              <a:t> бухгалтерия </a:t>
            </a:r>
            <a:r>
              <a:rPr lang="ru-RU" b="1" dirty="0" err="1" smtClean="0">
                <a:solidFill>
                  <a:schemeClr val="tx1"/>
                </a:solidFill>
                <a:latin typeface="Times New Roman" pitchFamily="18" charset="0"/>
                <a:cs typeface="Times New Roman" pitchFamily="18" charset="0"/>
              </a:rPr>
              <a:t>ва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молиявий</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хисоби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ва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хисоботларининг</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аниқ</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юритилишни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таъминлаш</a:t>
            </a:r>
            <a:r>
              <a:rPr lang="ru-RU" b="1" dirty="0" smtClean="0">
                <a:solidFill>
                  <a:schemeClr val="tx1"/>
                </a:solidFill>
                <a:latin typeface="Times New Roman" pitchFamily="18" charset="0"/>
                <a:cs typeface="Times New Roman" pitchFamily="18" charset="0"/>
              </a:rPr>
              <a:t>; </a:t>
            </a:r>
            <a:endParaRPr lang="ru-RU" b="1" dirty="0">
              <a:solidFill>
                <a:schemeClr val="tx1"/>
              </a:solidFill>
              <a:latin typeface="Arial Narrow" panose="020B0606020202030204" pitchFamily="34" charset="0"/>
            </a:endParaRPr>
          </a:p>
        </p:txBody>
      </p:sp>
      <p:sp>
        <p:nvSpPr>
          <p:cNvPr id="16" name="Блок-схема: альтернативный процесс 15"/>
          <p:cNvSpPr/>
          <p:nvPr/>
        </p:nvSpPr>
        <p:spPr>
          <a:xfrm>
            <a:off x="1687289" y="3778681"/>
            <a:ext cx="7133183" cy="658431"/>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smtClean="0">
                <a:solidFill>
                  <a:schemeClr val="tx1"/>
                </a:solidFill>
                <a:latin typeface="Times New Roman" pitchFamily="18" charset="0"/>
                <a:cs typeface="Times New Roman" pitchFamily="18" charset="0"/>
              </a:rPr>
              <a:t>Самарали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бошқарув</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ва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унинг</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струтктурасини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ривожлантиришни</a:t>
            </a:r>
            <a:r>
              <a:rPr lang="ru-RU" b="1" dirty="0" smtClean="0">
                <a:solidFill>
                  <a:schemeClr val="tx1"/>
                </a:solidFill>
                <a:latin typeface="Times New Roman" pitchFamily="18" charset="0"/>
                <a:cs typeface="Times New Roman" pitchFamily="18" charset="0"/>
              </a:rPr>
              <a:t>; </a:t>
            </a:r>
            <a:endParaRPr lang="ru-RU" b="1" dirty="0">
              <a:solidFill>
                <a:schemeClr val="tx1"/>
              </a:solidFill>
              <a:latin typeface="Arial Narrow" panose="020B0606020202030204" pitchFamily="34" charset="0"/>
            </a:endParaRPr>
          </a:p>
        </p:txBody>
      </p:sp>
      <p:sp>
        <p:nvSpPr>
          <p:cNvPr id="19" name="Блок-схема: альтернативный процесс 18"/>
          <p:cNvSpPr/>
          <p:nvPr/>
        </p:nvSpPr>
        <p:spPr>
          <a:xfrm>
            <a:off x="1691680" y="4581128"/>
            <a:ext cx="7056784" cy="572074"/>
          </a:xfrm>
          <a:prstGeom prst="flowChartAlternate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smtClean="0">
                <a:latin typeface="Times New Roman" pitchFamily="18" charset="0"/>
                <a:cs typeface="Times New Roman" pitchFamily="18" charset="0"/>
              </a:rPr>
              <a:t>—</a:t>
            </a:r>
            <a:r>
              <a:rPr lang="ru-RU" b="1" dirty="0" err="1" smtClean="0">
                <a:latin typeface="Times New Roman" pitchFamily="18" charset="0"/>
                <a:cs typeface="Times New Roman" pitchFamily="18" charset="0"/>
              </a:rPr>
              <a:t>Р</a:t>
            </a:r>
            <a:r>
              <a:rPr lang="ru-RU" b="1" dirty="0" err="1" smtClean="0">
                <a:solidFill>
                  <a:schemeClr val="tx1"/>
                </a:solidFill>
                <a:latin typeface="Times New Roman" pitchFamily="18" charset="0"/>
                <a:cs typeface="Times New Roman" pitchFamily="18" charset="0"/>
              </a:rPr>
              <a:t>Рискларини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самарали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бошқаришни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ва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ички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назоратни</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амалга</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ошириш</a:t>
            </a:r>
            <a:r>
              <a:rPr lang="ru-RU" b="1" dirty="0" smtClean="0">
                <a:solidFill>
                  <a:schemeClr val="tx1"/>
                </a:solidFill>
                <a:latin typeface="Times New Roman" pitchFamily="18" charset="0"/>
                <a:cs typeface="Times New Roman" pitchFamily="18" charset="0"/>
              </a:rPr>
              <a:t> </a:t>
            </a:r>
            <a:r>
              <a:rPr lang="ru-RU" b="1" dirty="0" err="1" smtClean="0">
                <a:solidFill>
                  <a:schemeClr val="tx1"/>
                </a:solidFill>
                <a:latin typeface="Times New Roman" pitchFamily="18" charset="0"/>
                <a:cs typeface="Times New Roman" pitchFamily="18" charset="0"/>
              </a:rPr>
              <a:t>ва</a:t>
            </a:r>
            <a:r>
              <a:rPr lang="ru-RU" b="1" dirty="0" smtClean="0">
                <a:solidFill>
                  <a:schemeClr val="tx1"/>
                </a:solidFill>
                <a:latin typeface="Times New Roman" pitchFamily="18" charset="0"/>
                <a:cs typeface="Times New Roman" pitchFamily="18" charset="0"/>
              </a:rPr>
              <a:t> бош. </a:t>
            </a:r>
          </a:p>
        </p:txBody>
      </p:sp>
    </p:spTree>
    <p:extLst>
      <p:ext uri="{BB962C8B-B14F-4D97-AF65-F5344CB8AC3E}">
        <p14:creationId xmlns:p14="http://schemas.microsoft.com/office/powerpoint/2010/main" val="510255994"/>
      </p:ext>
    </p:extLst>
  </p:cSld>
  <p:clrMapOvr>
    <a:masterClrMapping/>
  </p:clrMapOvr>
  <mc:AlternateContent xmlns:mc="http://schemas.openxmlformats.org/markup-compatibility/2006" xmlns:p14="http://schemas.microsoft.com/office/powerpoint/2010/main">
    <mc:Choice Requires="p14">
      <p:transition p14:dur="10">
        <p:fade thruBlk="1"/>
      </p:transition>
    </mc:Choice>
    <mc:Fallback xmlns="">
      <p:transition>
        <p:fade thruBlk="1"/>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オブジェクト 9" hidden="1"/>
          <p:cNvGraphicFramePr>
            <a:graphicFrameLocks noChangeAspect="1"/>
          </p:cNvGraphicFramePr>
          <p:nvPr>
            <p:custDataLst>
              <p:tags r:id="rId2"/>
            </p:custDataLst>
            <p:extLst/>
          </p:nvPr>
        </p:nvGraphicFramePr>
        <p:xfrm>
          <a:off x="1474" y="1592"/>
          <a:ext cx="1465" cy="1587"/>
        </p:xfrm>
        <a:graphic>
          <a:graphicData uri="http://schemas.openxmlformats.org/presentationml/2006/ole">
            <mc:AlternateContent xmlns:mc="http://schemas.openxmlformats.org/markup-compatibility/2006">
              <mc:Choice xmlns:v="urn:schemas-microsoft-com:vml" Requires="v">
                <p:oleObj spid="_x0000_s130121" name="think-cell Slide" r:id="rId5" imgW="360" imgH="360" progId="">
                  <p:embed/>
                </p:oleObj>
              </mc:Choice>
              <mc:Fallback>
                <p:oleObj name="think-cell Slide" r:id="rId5" imgW="360" imgH="360" progId="">
                  <p:embed/>
                  <p:pic>
                    <p:nvPicPr>
                      <p:cNvPr id="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74" y="1592"/>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924994" name="Rectangle 2"/>
          <p:cNvSpPr>
            <a:spLocks noGrp="1" noChangeArrowheads="1"/>
          </p:cNvSpPr>
          <p:nvPr>
            <p:ph type="title"/>
          </p:nvPr>
        </p:nvSpPr>
        <p:spPr bwMode="gray">
          <a:xfrm>
            <a:off x="384925" y="500042"/>
            <a:ext cx="8374154" cy="357190"/>
          </a:xfrm>
        </p:spPr>
        <p:txBody>
          <a:bodyPr>
            <a:noAutofit/>
          </a:bodyPr>
          <a:lstStyle/>
          <a:p>
            <a:pPr algn="ctr"/>
            <a:r>
              <a:rPr lang="ru-RU" sz="1800" b="1" dirty="0" smtClean="0">
                <a:solidFill>
                  <a:schemeClr val="tx1"/>
                </a:solidFill>
                <a:latin typeface="Times New Roman" panose="02020603050405020304" pitchFamily="18" charset="0"/>
                <a:ea typeface="Verdana" pitchFamily="34" charset="0"/>
                <a:cs typeface="Times New Roman" panose="02020603050405020304" pitchFamily="18" charset="0"/>
              </a:rPr>
              <a:t>ГЕРМАНИЯДА КОРПОРАТИВ БОШҚАРУВНИНГ СТРУКТУРАСИ</a:t>
            </a:r>
            <a:r>
              <a:rPr lang="en-US" altLang="ja-JP" sz="1800" b="1" dirty="0" smtClean="0">
                <a:solidFill>
                  <a:schemeClr val="tx1"/>
                </a:solidFill>
                <a:latin typeface="Times New Roman" panose="02020603050405020304" pitchFamily="18" charset="0"/>
                <a:cs typeface="Times New Roman" panose="02020603050405020304" pitchFamily="18" charset="0"/>
              </a:rPr>
              <a:t> </a:t>
            </a:r>
            <a:endParaRPr lang="ru-RU" altLang="nl-NL" sz="1800" b="1" dirty="0">
              <a:solidFill>
                <a:schemeClr val="tx1"/>
              </a:solidFill>
              <a:latin typeface="Times New Roman" panose="02020603050405020304" pitchFamily="18" charset="0"/>
              <a:cs typeface="Times New Roman" panose="02020603050405020304" pitchFamily="18" charset="0"/>
            </a:endParaRPr>
          </a:p>
        </p:txBody>
      </p:sp>
      <p:sp>
        <p:nvSpPr>
          <p:cNvPr id="59" name="Text Box 6"/>
          <p:cNvSpPr txBox="1">
            <a:spLocks noChangeArrowheads="1"/>
          </p:cNvSpPr>
          <p:nvPr/>
        </p:nvSpPr>
        <p:spPr bwMode="gray">
          <a:xfrm>
            <a:off x="611560" y="1418839"/>
            <a:ext cx="3217829" cy="322918"/>
          </a:xfrm>
          <a:prstGeom prst="rect">
            <a:avLst/>
          </a:prstGeom>
          <a:solidFill>
            <a:srgbClr val="8C8C8C"/>
          </a:solidFill>
          <a:ln w="12700" algn="ctr">
            <a:solidFill>
              <a:srgbClr val="8C8C8C"/>
            </a:solidFill>
            <a:miter lim="800000"/>
            <a:headEnd/>
            <a:tailEnd type="none" w="sm" len="med"/>
          </a:ln>
          <a:effectLst/>
        </p:spPr>
        <p:txBody>
          <a:bodyPr wrap="none" lIns="72000" tIns="72000" rIns="72000" bIns="72000" anchor="ctr" anchorCtr="0">
            <a:noAutofit/>
          </a:bodyPr>
          <a:lstStyle/>
          <a:p>
            <a:pPr algn="ctr" fontAlgn="auto">
              <a:spcBef>
                <a:spcPts val="0"/>
              </a:spcBef>
              <a:spcAft>
                <a:spcPts val="0"/>
              </a:spcAft>
            </a:pPr>
            <a:r>
              <a:rPr kumimoji="1" lang="uz-Cyrl-UZ" altLang="ja-JP" sz="1600" b="1" dirty="0" smtClean="0">
                <a:latin typeface="Times New Roman" panose="02020603050405020304" pitchFamily="18" charset="0"/>
                <a:cs typeface="Times New Roman" panose="02020603050405020304" pitchFamily="18" charset="0"/>
              </a:rPr>
              <a:t>Акциядорларнинг умумий йиғилиши</a:t>
            </a:r>
            <a:endParaRPr kumimoji="1" lang="ru-RU" altLang="en-US" sz="1600" b="1" dirty="0">
              <a:latin typeface="Times New Roman" panose="02020603050405020304" pitchFamily="18" charset="0"/>
              <a:cs typeface="Times New Roman" panose="02020603050405020304" pitchFamily="18" charset="0"/>
            </a:endParaRPr>
          </a:p>
        </p:txBody>
      </p:sp>
      <p:sp>
        <p:nvSpPr>
          <p:cNvPr id="60" name="Rectangle 7"/>
          <p:cNvSpPr>
            <a:spLocks noChangeArrowheads="1"/>
          </p:cNvSpPr>
          <p:nvPr/>
        </p:nvSpPr>
        <p:spPr bwMode="gray">
          <a:xfrm>
            <a:off x="1112020" y="2993420"/>
            <a:ext cx="1316840" cy="791259"/>
          </a:xfrm>
          <a:prstGeom prst="rect">
            <a:avLst/>
          </a:prstGeom>
          <a:noFill/>
          <a:ln w="12700" algn="ctr">
            <a:solidFill>
              <a:srgbClr val="8C8C8C"/>
            </a:solidFill>
            <a:miter lim="800000"/>
            <a:headEnd/>
            <a:tailEnd/>
          </a:ln>
          <a:effectLst/>
        </p:spPr>
        <p:txBody>
          <a:bodyPr lIns="72000" tIns="72000" rIns="72000" bIns="72000" anchor="t" anchorCtr="1"/>
          <a:lstStyle/>
          <a:p>
            <a:pPr algn="ctr" fontAlgn="auto">
              <a:spcBef>
                <a:spcPct val="30000"/>
              </a:spcBef>
              <a:spcAft>
                <a:spcPts val="0"/>
              </a:spcAft>
              <a:buClr>
                <a:srgbClr val="000000"/>
              </a:buClr>
              <a:buFont typeface="Wingdings 2" pitchFamily="18" charset="2"/>
              <a:buNone/>
            </a:pPr>
            <a:r>
              <a:rPr kumimoji="1" lang="uz-Cyrl-UZ" altLang="ja-JP" sz="1400" b="1" dirty="0" smtClean="0">
                <a:solidFill>
                  <a:srgbClr val="000000"/>
                </a:solidFill>
                <a:latin typeface="Times New Roman" panose="02020603050405020304" pitchFamily="18" charset="0"/>
                <a:cs typeface="Times New Roman" panose="02020603050405020304" pitchFamily="18" charset="0"/>
              </a:rPr>
              <a:t>Жамо вакили</a:t>
            </a:r>
            <a:endParaRPr kumimoji="1" lang="ru-RU" altLang="ja-JP" sz="1400" b="1" dirty="0">
              <a:solidFill>
                <a:srgbClr val="000000"/>
              </a:solidFill>
              <a:latin typeface="Times New Roman" panose="02020603050405020304" pitchFamily="18" charset="0"/>
              <a:cs typeface="Times New Roman" panose="02020603050405020304" pitchFamily="18" charset="0"/>
            </a:endParaRPr>
          </a:p>
        </p:txBody>
      </p:sp>
      <p:sp>
        <p:nvSpPr>
          <p:cNvPr id="66" name="Rectangle 11"/>
          <p:cNvSpPr>
            <a:spLocks noChangeArrowheads="1"/>
          </p:cNvSpPr>
          <p:nvPr/>
        </p:nvSpPr>
        <p:spPr bwMode="gray">
          <a:xfrm>
            <a:off x="1428730" y="4350748"/>
            <a:ext cx="1902488" cy="783763"/>
          </a:xfrm>
          <a:prstGeom prst="rect">
            <a:avLst/>
          </a:prstGeom>
          <a:noFill/>
          <a:ln w="19050" algn="ctr">
            <a:solidFill>
              <a:schemeClr val="accent1"/>
            </a:solidFill>
            <a:miter lim="800000"/>
            <a:headEnd/>
            <a:tailEnd/>
          </a:ln>
          <a:effectLst/>
        </p:spPr>
        <p:txBody>
          <a:bodyPr lIns="72000" tIns="72000" rIns="72000" bIns="72000" anchor="t"/>
          <a:lstStyle/>
          <a:p>
            <a:pPr algn="ctr" fontAlgn="auto">
              <a:spcBef>
                <a:spcPts val="400"/>
              </a:spcBef>
              <a:spcAft>
                <a:spcPts val="0"/>
              </a:spcAft>
              <a:buClr>
                <a:srgbClr val="000000"/>
              </a:buClr>
            </a:pPr>
            <a:r>
              <a:rPr kumimoji="1" lang="uz-Cyrl-UZ" altLang="ja-JP" sz="1400" b="1" dirty="0" smtClean="0">
                <a:solidFill>
                  <a:srgbClr val="000000"/>
                </a:solidFill>
                <a:latin typeface="Times New Roman" panose="02020603050405020304" pitchFamily="18" charset="0"/>
                <a:cs typeface="Times New Roman" panose="02020603050405020304" pitchFamily="18" charset="0"/>
              </a:rPr>
              <a:t>Ижроий кенгаш- менежмент - м</a:t>
            </a:r>
            <a:r>
              <a:rPr kumimoji="1" lang="ru-RU" altLang="ja-JP" sz="1400" b="1" dirty="0" err="1" smtClean="0">
                <a:solidFill>
                  <a:srgbClr val="000000"/>
                </a:solidFill>
                <a:latin typeface="Times New Roman" panose="02020603050405020304" pitchFamily="18" charset="0"/>
                <a:cs typeface="Times New Roman" panose="02020603050405020304" pitchFamily="18" charset="0"/>
              </a:rPr>
              <a:t>енежмент</a:t>
            </a:r>
            <a:endParaRPr kumimoji="1" lang="ru-RU" altLang="ja-JP" sz="1400" b="1" dirty="0" smtClean="0">
              <a:solidFill>
                <a:srgbClr val="000000"/>
              </a:solidFill>
              <a:latin typeface="Times New Roman" panose="02020603050405020304" pitchFamily="18" charset="0"/>
              <a:cs typeface="Times New Roman" panose="02020603050405020304" pitchFamily="18" charset="0"/>
            </a:endParaRPr>
          </a:p>
          <a:p>
            <a:pPr algn="ctr" fontAlgn="auto">
              <a:spcBef>
                <a:spcPts val="400"/>
              </a:spcBef>
              <a:spcAft>
                <a:spcPts val="0"/>
              </a:spcAft>
              <a:buClr>
                <a:srgbClr val="000000"/>
              </a:buClr>
            </a:pPr>
            <a:r>
              <a:rPr kumimoji="1" lang="en-US" altLang="ja-JP" sz="1400" b="1" dirty="0" smtClean="0">
                <a:solidFill>
                  <a:srgbClr val="000000"/>
                </a:solidFill>
                <a:latin typeface="Arial Narrow" pitchFamily="34" charset="0"/>
                <a:cs typeface="Times New Roman" pitchFamily="18" charset="0"/>
              </a:rPr>
              <a:t>(Vorstand)</a:t>
            </a:r>
          </a:p>
          <a:p>
            <a:pPr algn="ctr" fontAlgn="auto">
              <a:spcBef>
                <a:spcPts val="400"/>
              </a:spcBef>
              <a:spcAft>
                <a:spcPts val="0"/>
              </a:spcAft>
              <a:buClr>
                <a:srgbClr val="000000"/>
              </a:buClr>
            </a:pPr>
            <a:endParaRPr kumimoji="1" lang="ru-RU" altLang="en-US" sz="1400" dirty="0">
              <a:solidFill>
                <a:srgbClr val="000000"/>
              </a:solidFill>
              <a:latin typeface="Arial Narrow" pitchFamily="34" charset="0"/>
            </a:endParaRPr>
          </a:p>
        </p:txBody>
      </p:sp>
      <p:graphicFrame>
        <p:nvGraphicFramePr>
          <p:cNvPr id="32" name="Group 25"/>
          <p:cNvGraphicFramePr>
            <a:graphicFrameLocks noGrp="1"/>
          </p:cNvGraphicFramePr>
          <p:nvPr>
            <p:extLst>
              <p:ext uri="{D42A27DB-BD31-4B8C-83A1-F6EECF244321}">
                <p14:modId xmlns:p14="http://schemas.microsoft.com/office/powerpoint/2010/main" val="1741438369"/>
              </p:ext>
            </p:extLst>
          </p:nvPr>
        </p:nvGraphicFramePr>
        <p:xfrm>
          <a:off x="4214818" y="1246707"/>
          <a:ext cx="4658203" cy="5251823"/>
        </p:xfrm>
        <a:graphic>
          <a:graphicData uri="http://schemas.openxmlformats.org/drawingml/2006/table">
            <a:tbl>
              <a:tblPr/>
              <a:tblGrid>
                <a:gridCol w="1500191">
                  <a:extLst>
                    <a:ext uri="{9D8B030D-6E8A-4147-A177-3AD203B41FA5}">
                      <a16:colId xmlns:a16="http://schemas.microsoft.com/office/drawing/2014/main" val="20000"/>
                    </a:ext>
                  </a:extLst>
                </a:gridCol>
                <a:gridCol w="3158012">
                  <a:extLst>
                    <a:ext uri="{9D8B030D-6E8A-4147-A177-3AD203B41FA5}">
                      <a16:colId xmlns:a16="http://schemas.microsoft.com/office/drawing/2014/main" val="20001"/>
                    </a:ext>
                  </a:extLst>
                </a:gridCol>
              </a:tblGrid>
              <a:tr h="551607">
                <a:tc>
                  <a:txBody>
                    <a:bodyPr/>
                    <a:lstStyle/>
                    <a:p>
                      <a:pPr marL="4763" marR="0" lvl="1" indent="-4763" algn="ctr" defTabSz="914400" rtl="0" eaLnBrk="1" fontAlgn="base" latinLnBrk="0" hangingPunct="1">
                        <a:lnSpc>
                          <a:spcPct val="100000"/>
                        </a:lnSpc>
                        <a:spcBef>
                          <a:spcPts val="0"/>
                        </a:spcBef>
                        <a:spcAft>
                          <a:spcPct val="0"/>
                        </a:spcAft>
                        <a:buClr>
                          <a:schemeClr val="tx1"/>
                        </a:buClr>
                        <a:buSzTx/>
                        <a:buFont typeface="Wingdings" pitchFamily="2" charset="2"/>
                        <a:buNone/>
                        <a:tabLst/>
                        <a:defRPr/>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Компания</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anchorCtr="1" horzOverflow="overflow">
                    <a:lnL w="12700" cap="flat" cmpd="sng" algn="ctr">
                      <a:solidFill>
                        <a:srgbClr val="B4B4B4"/>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rgbClr val="B4B4B4"/>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rgbClr val="B4B4B4"/>
                    </a:solidFill>
                  </a:tcPr>
                </a:tc>
                <a:tc>
                  <a:txBody>
                    <a:bodyPr/>
                    <a:lstStyle/>
                    <a:p>
                      <a:pPr marL="1587" marR="0" lvl="1" indent="0" algn="ctr" defTabSz="914400" rtl="0" eaLnBrk="1" fontAlgn="base" latinLnBrk="0" hangingPunct="1">
                        <a:lnSpc>
                          <a:spcPct val="100000"/>
                        </a:lnSpc>
                        <a:spcBef>
                          <a:spcPts val="0"/>
                        </a:spcBef>
                        <a:spcAft>
                          <a:spcPct val="0"/>
                        </a:spcAft>
                        <a:buClr>
                          <a:schemeClr val="tx1"/>
                        </a:buClr>
                        <a:buSzTx/>
                        <a:buFont typeface="Wingdings" pitchFamily="2" charset="2"/>
                        <a:buNone/>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Вазифалари ва бошқ.</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chemeClr val="bg2"/>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B4B4B4"/>
                      </a:solidFill>
                      <a:prstDash val="solid"/>
                      <a:round/>
                      <a:headEnd type="none" w="med" len="med"/>
                      <a:tailEnd type="none" w="med" len="med"/>
                    </a:lnT>
                    <a:lnB w="12700" cap="flat" cmpd="sng" algn="ctr">
                      <a:solidFill>
                        <a:srgbClr val="B4B4B4"/>
                      </a:solidFill>
                      <a:prstDash val="solid"/>
                      <a:round/>
                      <a:headEnd type="none" w="med" len="med"/>
                      <a:tailEnd type="none" w="med" len="med"/>
                    </a:lnB>
                    <a:lnTlToBr>
                      <a:noFill/>
                    </a:lnTlToBr>
                    <a:lnBlToTr>
                      <a:noFill/>
                    </a:lnBlToTr>
                    <a:solidFill>
                      <a:srgbClr val="B4B4B4"/>
                    </a:solidFill>
                  </a:tcPr>
                </a:tc>
                <a:extLst>
                  <a:ext uri="{0D108BD9-81ED-4DB2-BD59-A6C34878D82A}">
                    <a16:rowId xmlns:a16="http://schemas.microsoft.com/office/drawing/2014/main" val="10000"/>
                  </a:ext>
                </a:extLst>
              </a:tr>
              <a:tr h="1166085">
                <a:tc>
                  <a:txBody>
                    <a:bodyPr/>
                    <a:lstStyle/>
                    <a:p>
                      <a:pPr marL="4763" marR="0" lvl="1" indent="-4763" algn="ctr" defTabSz="914400" rtl="0" eaLnBrk="1" fontAlgn="base" latinLnBrk="0" hangingPunct="1">
                        <a:lnSpc>
                          <a:spcPct val="100000"/>
                        </a:lnSpc>
                        <a:spcBef>
                          <a:spcPts val="0"/>
                        </a:spcBef>
                        <a:spcAft>
                          <a:spcPct val="0"/>
                        </a:spcAft>
                        <a:buClr>
                          <a:schemeClr val="tx1"/>
                        </a:buClr>
                        <a:buSzTx/>
                        <a:buFont typeface="Wingdings" pitchFamily="2" charset="2"/>
                        <a:buNone/>
                        <a:tabLst/>
                        <a:defRPr/>
                      </a:pPr>
                      <a:r>
                        <a:rPr kumimoji="1" lang="uz-Cyrl-UZ" altLang="ja-JP" sz="1400" b="1" dirty="0" smtClean="0">
                          <a:solidFill>
                            <a:schemeClr val="tx1"/>
                          </a:solidFill>
                          <a:latin typeface="Times New Roman" panose="02020603050405020304" pitchFamily="18" charset="0"/>
                          <a:cs typeface="Times New Roman" panose="02020603050405020304" pitchFamily="18" charset="0"/>
                        </a:rPr>
                        <a:t>Аудит қумитаси</a:t>
                      </a:r>
                      <a:endParaRPr kumimoji="1" lang="ru-RU" altLang="ja-JP" sz="1400" b="1" dirty="0" smtClean="0">
                        <a:solidFill>
                          <a:schemeClr val="tx1"/>
                        </a:solidFill>
                        <a:latin typeface="Times New Roman" panose="02020603050405020304" pitchFamily="18" charset="0"/>
                        <a:cs typeface="Times New Roman" panose="02020603050405020304" pitchFamily="18" charset="0"/>
                      </a:endParaRPr>
                    </a:p>
                  </a:txBody>
                  <a:tcPr marL="66462" marR="66462" marT="36000" marB="36000" anchor="ctr" anchorCtr="1"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4B4B4"/>
                    </a:solidFill>
                  </a:tcPr>
                </a:tc>
                <a:tc>
                  <a:txBody>
                    <a:bodyPr/>
                    <a:lstStyle/>
                    <a:p>
                      <a:pPr marL="173037" marR="0" lvl="1" indent="-171450" algn="l" defTabSz="914400" rtl="0" eaLnBrk="1" fontAlgn="base" latinLnBrk="0" hangingPunct="1">
                        <a:lnSpc>
                          <a:spcPct val="106000"/>
                        </a:lnSpc>
                        <a:spcBef>
                          <a:spcPts val="0"/>
                        </a:spcBef>
                        <a:spcAft>
                          <a:spcPct val="0"/>
                        </a:spcAft>
                        <a:buClr>
                          <a:schemeClr val="tx1"/>
                        </a:buClr>
                        <a:buSzTx/>
                        <a:buFont typeface="Arial" pitchFamily="34" charset="0"/>
                        <a:buChar char="•"/>
                        <a:tabLst/>
                      </a:pP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Ҳисоботлар</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устидан</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бошқаришни</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ва</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назорат</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қилиш</a:t>
                      </a:r>
                      <a:r>
                        <a:rPr kumimoji="0" lang="ru-RU"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ru-RU" altLang="ja-JP" sz="1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функцияси</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B4B4B4"/>
                      </a:solidFill>
                      <a:prstDash val="solid"/>
                      <a:round/>
                      <a:headEnd type="none" w="med" len="med"/>
                      <a:tailEnd type="none" w="med" len="med"/>
                    </a:lnT>
                    <a:lnB w="12700" cap="flat" cmpd="sng" algn="ctr">
                      <a:solidFill>
                        <a:srgbClr val="575757"/>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6608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uz-Cyrl-UZ" altLang="ja-JP" sz="1400" b="1" dirty="0" smtClean="0">
                          <a:solidFill>
                            <a:srgbClr val="000000"/>
                          </a:solidFill>
                          <a:latin typeface="Times New Roman" panose="02020603050405020304" pitchFamily="18" charset="0"/>
                          <a:cs typeface="Times New Roman" panose="02020603050405020304" pitchFamily="18" charset="0"/>
                        </a:rPr>
                        <a:t>Ижроий кенгаш- менежмент - м</a:t>
                      </a:r>
                      <a:r>
                        <a:rPr kumimoji="1" lang="ru-RU" altLang="ja-JP" sz="1400" b="1" dirty="0" err="1" smtClean="0">
                          <a:solidFill>
                            <a:srgbClr val="000000"/>
                          </a:solidFill>
                          <a:latin typeface="Times New Roman" panose="02020603050405020304" pitchFamily="18" charset="0"/>
                          <a:cs typeface="Times New Roman" panose="02020603050405020304" pitchFamily="18" charset="0"/>
                        </a:rPr>
                        <a:t>енеджмент</a:t>
                      </a:r>
                      <a:endParaRPr kumimoji="1" lang="ru-RU" altLang="ja-JP" sz="1400" b="1" dirty="0" smtClean="0">
                        <a:solidFill>
                          <a:srgbClr val="000000"/>
                        </a:solidFill>
                        <a:latin typeface="Times New Roman" panose="02020603050405020304" pitchFamily="18" charset="0"/>
                        <a:cs typeface="Times New Roman" panose="02020603050405020304" pitchFamily="18" charset="0"/>
                      </a:endParaRPr>
                    </a:p>
                    <a:p>
                      <a:pPr algn="ctr">
                        <a:lnSpc>
                          <a:spcPct val="100000"/>
                        </a:lnSpc>
                      </a:pP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4B4B4"/>
                    </a:solidFill>
                  </a:tcPr>
                </a:tc>
                <a:tc>
                  <a:txBody>
                    <a:bodyPr/>
                    <a:lstStyle/>
                    <a:p>
                      <a:pPr marL="173037" marR="0" lvl="1" indent="-171450" algn="l" defTabSz="914400" rtl="0" eaLnBrk="1" fontAlgn="base" latinLnBrk="0" hangingPunct="1">
                        <a:lnSpc>
                          <a:spcPct val="106000"/>
                        </a:lnSpc>
                        <a:spcBef>
                          <a:spcPct val="0"/>
                        </a:spcBef>
                        <a:spcAft>
                          <a:spcPct val="0"/>
                        </a:spcAft>
                        <a:buClr>
                          <a:schemeClr val="tx1"/>
                        </a:buClr>
                        <a:buSzTx/>
                        <a:buFont typeface="Arial" pitchFamily="34" charset="0"/>
                        <a:buChar char="•"/>
                        <a:tabLst/>
                        <a:defRPr/>
                      </a:pPr>
                      <a:r>
                        <a:rPr kumimoji="1" lang="uz-Cyrl-UZ" altLang="ja-JP" sz="1400" b="1" dirty="0" smtClean="0">
                          <a:solidFill>
                            <a:srgbClr val="000000"/>
                          </a:solidFill>
                          <a:latin typeface="Times New Roman" panose="02020603050405020304" pitchFamily="18" charset="0"/>
                          <a:cs typeface="Times New Roman" panose="02020603050405020304" pitchFamily="18" charset="0"/>
                        </a:rPr>
                        <a:t>Ижроия кенгаш- менежмент;</a:t>
                      </a:r>
                      <a:endParaRPr kumimoji="1" lang="ru-RU" altLang="ja-JP" sz="1400" b="1" dirty="0" smtClean="0">
                        <a:solidFill>
                          <a:srgbClr val="000000"/>
                        </a:solidFill>
                        <a:latin typeface="Times New Roman" panose="02020603050405020304" pitchFamily="18" charset="0"/>
                        <a:cs typeface="Times New Roman" panose="02020603050405020304" pitchFamily="18" charset="0"/>
                      </a:endParaRPr>
                    </a:p>
                    <a:p>
                      <a:pPr marL="173037" marR="0" lvl="1" indent="-171450" algn="l" defTabSz="914400" rtl="0" eaLnBrk="1" fontAlgn="base" latinLnBrk="0" hangingPunct="1">
                        <a:lnSpc>
                          <a:spcPct val="106000"/>
                        </a:lnSpc>
                        <a:spcBef>
                          <a:spcPct val="0"/>
                        </a:spcBef>
                        <a:spcAft>
                          <a:spcPct val="0"/>
                        </a:spcAft>
                        <a:buClr>
                          <a:schemeClr val="tx1"/>
                        </a:buClr>
                        <a:buSzTx/>
                        <a:buFont typeface="Arial" pitchFamily="34" charset="0"/>
                        <a:buChar char="•"/>
                        <a:tabLst/>
                      </a:pPr>
                      <a:r>
                        <a:rPr lang="uz-Cyrl-UZ" altLang="ja-JP" sz="1400" b="1" kern="0" baseline="0" dirty="0" smtClean="0">
                          <a:latin typeface="Times New Roman" panose="02020603050405020304" pitchFamily="18" charset="0"/>
                          <a:cs typeface="Times New Roman" panose="02020603050405020304" pitchFamily="18" charset="0"/>
                        </a:rPr>
                        <a:t>УЙ ва КК томонидан қабул қилинган стратегик ва жорий қарорларнинг ижросини таъминлайди.</a:t>
                      </a:r>
                      <a:endParaRPr kumimoji="0" lang="ru-RU" altLang="ja-JP" sz="1400" b="1" i="0" u="none" strike="noStrike" kern="0"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575757"/>
                      </a:solidFill>
                      <a:prstDash val="solid"/>
                      <a:round/>
                      <a:headEnd type="none" w="med" len="med"/>
                      <a:tailEnd type="none" w="med" len="med"/>
                    </a:lnT>
                    <a:lnB w="12700" cap="flat" cmpd="sng" algn="ctr">
                      <a:solidFill>
                        <a:srgbClr val="575757"/>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331196">
                <a:tc>
                  <a:txBody>
                    <a:bodyPr/>
                    <a:lstStyle/>
                    <a:p>
                      <a:pPr algn="ctr">
                        <a:lnSpc>
                          <a:spcPct val="100000"/>
                        </a:lnSpc>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Ўзига хосслиги</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4B4B4"/>
                    </a:solidFill>
                  </a:tcPr>
                </a:tc>
                <a:tc>
                  <a:txBody>
                    <a:bodyPr/>
                    <a:lstStyle/>
                    <a:p>
                      <a:pPr marL="173037" marR="0" lvl="1" indent="-171450" algn="l" defTabSz="914400" rtl="0" eaLnBrk="1" fontAlgn="base" latinLnBrk="0" hangingPunct="1">
                        <a:lnSpc>
                          <a:spcPct val="106000"/>
                        </a:lnSpc>
                        <a:spcBef>
                          <a:spcPct val="0"/>
                        </a:spcBef>
                        <a:spcAft>
                          <a:spcPct val="0"/>
                        </a:spcAft>
                        <a:buClr>
                          <a:schemeClr val="tx1"/>
                        </a:buClr>
                        <a:buSzTx/>
                        <a:buFont typeface="Arial" pitchFamily="34" charset="0"/>
                        <a:buChar char="•"/>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Аудит қумитаси аъзолари ва ижроий кенгаш аъзаолари ўз вазифаларини бир-бирига ўтказмайди.</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575757"/>
                      </a:solidFill>
                      <a:prstDash val="solid"/>
                      <a:round/>
                      <a:headEnd type="none" w="med" len="med"/>
                      <a:tailEnd type="none" w="med" len="med"/>
                    </a:lnT>
                    <a:lnB w="12700" cap="flat" cmpd="sng" algn="ctr">
                      <a:solidFill>
                        <a:srgbClr val="575757"/>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33" name="Rectangle 7"/>
          <p:cNvSpPr>
            <a:spLocks noChangeArrowheads="1"/>
          </p:cNvSpPr>
          <p:nvPr/>
        </p:nvSpPr>
        <p:spPr bwMode="gray">
          <a:xfrm>
            <a:off x="2500306" y="2993419"/>
            <a:ext cx="1285877" cy="791261"/>
          </a:xfrm>
          <a:prstGeom prst="rect">
            <a:avLst/>
          </a:prstGeom>
          <a:noFill/>
          <a:ln w="12700" algn="ctr">
            <a:solidFill>
              <a:srgbClr val="8C8C8C"/>
            </a:solidFill>
            <a:miter lim="800000"/>
            <a:headEnd/>
            <a:tailEnd/>
          </a:ln>
          <a:effectLst/>
        </p:spPr>
        <p:txBody>
          <a:bodyPr lIns="72000" tIns="72000" rIns="72000" bIns="72000" anchor="t" anchorCtr="1"/>
          <a:lstStyle/>
          <a:p>
            <a:pPr algn="ctr" fontAlgn="auto">
              <a:spcBef>
                <a:spcPct val="30000"/>
              </a:spcBef>
              <a:spcAft>
                <a:spcPts val="0"/>
              </a:spcAft>
              <a:buClr>
                <a:srgbClr val="000000"/>
              </a:buClr>
              <a:buFont typeface="Wingdings 2" pitchFamily="18" charset="2"/>
              <a:buNone/>
            </a:pPr>
            <a:r>
              <a:rPr kumimoji="1" lang="uz-Cyrl-UZ" altLang="ja-JP" sz="1400" b="1" dirty="0" smtClean="0">
                <a:solidFill>
                  <a:srgbClr val="000000"/>
                </a:solidFill>
                <a:latin typeface="Times New Roman" panose="02020603050405020304" pitchFamily="18" charset="0"/>
                <a:cs typeface="Times New Roman" panose="02020603050405020304" pitchFamily="18" charset="0"/>
              </a:rPr>
              <a:t>Акциядорлар вакили</a:t>
            </a:r>
            <a:endParaRPr kumimoji="1" lang="ru-RU" altLang="ja-JP" sz="1400" b="1" dirty="0">
              <a:solidFill>
                <a:srgbClr val="000000"/>
              </a:solidFill>
              <a:latin typeface="Times New Roman" panose="02020603050405020304" pitchFamily="18" charset="0"/>
              <a:cs typeface="Times New Roman" panose="02020603050405020304" pitchFamily="18" charset="0"/>
            </a:endParaRPr>
          </a:p>
        </p:txBody>
      </p:sp>
      <p:sp>
        <p:nvSpPr>
          <p:cNvPr id="5" name="正方形/長方形 4"/>
          <p:cNvSpPr/>
          <p:nvPr/>
        </p:nvSpPr>
        <p:spPr>
          <a:xfrm>
            <a:off x="1112020" y="2560031"/>
            <a:ext cx="2602725" cy="123916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endParaRPr kumimoji="1" lang="ja-JP" altLang="en-US" sz="1400" dirty="0" smtClean="0">
              <a:solidFill>
                <a:schemeClr val="tx1"/>
              </a:solidFill>
              <a:latin typeface="Arial Narrow" pitchFamily="34" charset="0"/>
            </a:endParaRPr>
          </a:p>
        </p:txBody>
      </p:sp>
      <p:sp>
        <p:nvSpPr>
          <p:cNvPr id="6" name="正方形/長方形 5"/>
          <p:cNvSpPr/>
          <p:nvPr/>
        </p:nvSpPr>
        <p:spPr>
          <a:xfrm>
            <a:off x="1929282" y="2407121"/>
            <a:ext cx="1634532" cy="416684"/>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Аудит қумитаси</a:t>
            </a:r>
            <a:endParaRPr kumimoji="1" lang="ru-RU" altLang="ja-JP" sz="1400" b="1" dirty="0" smtClean="0">
              <a:solidFill>
                <a:schemeClr val="tx1"/>
              </a:solidFill>
              <a:latin typeface="Times New Roman" panose="02020603050405020304" pitchFamily="18" charset="0"/>
              <a:cs typeface="Times New Roman" panose="02020603050405020304" pitchFamily="18" charset="0"/>
            </a:endParaRPr>
          </a:p>
          <a:p>
            <a:pPr algn="ctr"/>
            <a:r>
              <a:rPr kumimoji="1" lang="ja-JP" altLang="en-US" sz="1400" b="1" dirty="0" smtClean="0">
                <a:solidFill>
                  <a:schemeClr val="tx1"/>
                </a:solidFill>
                <a:latin typeface="Times New Roman" panose="02020603050405020304" pitchFamily="18" charset="0"/>
                <a:cs typeface="Times New Roman" panose="02020603050405020304" pitchFamily="18" charset="0"/>
              </a:rPr>
              <a:t>(</a:t>
            </a:r>
            <a:r>
              <a:rPr kumimoji="1" lang="en-US" altLang="ja-JP" sz="1400" b="1" dirty="0" smtClean="0">
                <a:solidFill>
                  <a:schemeClr val="tx1"/>
                </a:solidFill>
                <a:latin typeface="Times New Roman" panose="02020603050405020304" pitchFamily="18" charset="0"/>
                <a:cs typeface="Times New Roman" panose="02020603050405020304" pitchFamily="18" charset="0"/>
              </a:rPr>
              <a:t>Aufsichtsra</a:t>
            </a:r>
            <a:r>
              <a:rPr kumimoji="1" lang="ja-JP" altLang="en-US" sz="1400" b="1" dirty="0" smtClean="0">
                <a:solidFill>
                  <a:schemeClr val="tx1"/>
                </a:solidFill>
                <a:latin typeface="Times New Roman" panose="02020603050405020304" pitchFamily="18" charset="0"/>
                <a:cs typeface="Times New Roman" panose="02020603050405020304" pitchFamily="18" charset="0"/>
              </a:rPr>
              <a:t>)</a:t>
            </a:r>
          </a:p>
        </p:txBody>
      </p:sp>
      <p:sp>
        <p:nvSpPr>
          <p:cNvPr id="7" name="下矢印 6"/>
          <p:cNvSpPr/>
          <p:nvPr/>
        </p:nvSpPr>
        <p:spPr>
          <a:xfrm>
            <a:off x="2110378" y="1714488"/>
            <a:ext cx="468050" cy="409130"/>
          </a:xfrm>
          <a:prstGeom prst="downArrow">
            <a:avLst/>
          </a:prstGeom>
          <a:solidFill>
            <a:srgbClr val="B4B4B4"/>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endParaRPr kumimoji="1" lang="ja-JP" altLang="en-US" sz="1400" dirty="0" smtClean="0">
              <a:solidFill>
                <a:schemeClr val="tx1"/>
              </a:solidFill>
              <a:latin typeface="Arial Narrow" pitchFamily="34" charset="0"/>
            </a:endParaRPr>
          </a:p>
        </p:txBody>
      </p:sp>
      <p:sp>
        <p:nvSpPr>
          <p:cNvPr id="37" name="下矢印 36"/>
          <p:cNvSpPr/>
          <p:nvPr/>
        </p:nvSpPr>
        <p:spPr>
          <a:xfrm>
            <a:off x="2104087" y="3857628"/>
            <a:ext cx="468050" cy="458882"/>
          </a:xfrm>
          <a:prstGeom prst="downArrow">
            <a:avLst/>
          </a:prstGeom>
          <a:solidFill>
            <a:srgbClr val="B4B4B4"/>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endParaRPr kumimoji="1" lang="ja-JP" altLang="en-US" sz="1400" dirty="0" smtClean="0">
              <a:solidFill>
                <a:schemeClr val="tx1"/>
              </a:solidFill>
              <a:latin typeface="Arial Narrow" pitchFamily="34" charset="0"/>
            </a:endParaRPr>
          </a:p>
        </p:txBody>
      </p:sp>
      <p:sp>
        <p:nvSpPr>
          <p:cNvPr id="11" name="正方形/長方形 10"/>
          <p:cNvSpPr/>
          <p:nvPr/>
        </p:nvSpPr>
        <p:spPr>
          <a:xfrm>
            <a:off x="2678486" y="1849802"/>
            <a:ext cx="822960" cy="445267"/>
          </a:xfrm>
          <a:prstGeom prst="rect">
            <a:avLst/>
          </a:pr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r>
              <a:rPr kumimoji="1" lang="ja-JP" altLang="en-US" sz="1400" dirty="0">
                <a:solidFill>
                  <a:schemeClr val="tx1"/>
                </a:solidFill>
                <a:latin typeface="Arial Narrow" pitchFamily="34" charset="0"/>
              </a:rPr>
              <a:t>Избрание</a:t>
            </a:r>
            <a:endParaRPr kumimoji="1" lang="ru-RU" altLang="en-US" sz="1400" dirty="0" smtClean="0">
              <a:solidFill>
                <a:schemeClr val="tx1"/>
              </a:solidFill>
              <a:latin typeface="Arial Narrow" pitchFamily="34" charset="0"/>
            </a:endParaRPr>
          </a:p>
        </p:txBody>
      </p:sp>
      <p:sp>
        <p:nvSpPr>
          <p:cNvPr id="39" name="正方形/長方形 38"/>
          <p:cNvSpPr/>
          <p:nvPr/>
        </p:nvSpPr>
        <p:spPr>
          <a:xfrm rot="194717">
            <a:off x="2636145" y="3885478"/>
            <a:ext cx="1275733" cy="643382"/>
          </a:xfrm>
          <a:prstGeom prst="rect">
            <a:avLst/>
          </a:pr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Сайлаш</a:t>
            </a:r>
          </a:p>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Назорат</a:t>
            </a:r>
            <a:endParaRPr kumimoji="1" lang="ru-RU" altLang="en-US" sz="1400" b="1" dirty="0" smtClean="0">
              <a:solidFill>
                <a:schemeClr val="tx1"/>
              </a:solidFill>
              <a:latin typeface="Times New Roman" panose="02020603050405020304" pitchFamily="18" charset="0"/>
              <a:cs typeface="Times New Roman" panose="02020603050405020304" pitchFamily="18" charset="0"/>
            </a:endParaRPr>
          </a:p>
        </p:txBody>
      </p:sp>
      <p:sp>
        <p:nvSpPr>
          <p:cNvPr id="40" name="正方形/長方形 39"/>
          <p:cNvSpPr/>
          <p:nvPr/>
        </p:nvSpPr>
        <p:spPr>
          <a:xfrm>
            <a:off x="2558981" y="1714490"/>
            <a:ext cx="1012395" cy="445267"/>
          </a:xfrm>
          <a:prstGeom prst="rect">
            <a:avLst/>
          </a:pr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Сайланиш</a:t>
            </a:r>
            <a:endParaRPr kumimoji="1" lang="ru-RU" altLang="en-US" sz="1400" b="1" dirty="0" smtClean="0">
              <a:solidFill>
                <a:schemeClr val="tx1"/>
              </a:solidFill>
              <a:latin typeface="Times New Roman" panose="02020603050405020304" pitchFamily="18" charset="0"/>
              <a:cs typeface="Times New Roman" panose="02020603050405020304" pitchFamily="18" charset="0"/>
            </a:endParaRPr>
          </a:p>
        </p:txBody>
      </p:sp>
      <p:sp>
        <p:nvSpPr>
          <p:cNvPr id="42" name="テキスト ボックス 41"/>
          <p:cNvSpPr txBox="1"/>
          <p:nvPr/>
        </p:nvSpPr>
        <p:spPr>
          <a:xfrm>
            <a:off x="500034" y="2319855"/>
            <a:ext cx="1500198" cy="523220"/>
          </a:xfrm>
          <a:prstGeom prst="rect">
            <a:avLst/>
          </a:prstGeom>
          <a:solidFill>
            <a:srgbClr val="FFC000"/>
          </a:solidFill>
        </p:spPr>
        <p:txBody>
          <a:bodyPr wrap="square" rtlCol="0">
            <a:spAutoFit/>
          </a:bodyPr>
          <a:lstStyle/>
          <a:p>
            <a:pPr algn="ctr"/>
            <a:r>
              <a:rPr kumimoji="1" lang="uz-Cyrl-UZ" altLang="ja-JP" sz="1400" b="1" dirty="0" smtClean="0">
                <a:solidFill>
                  <a:prstClr val="black"/>
                </a:solidFill>
                <a:latin typeface="Times New Roman" panose="02020603050405020304" pitchFamily="18" charset="0"/>
                <a:cs typeface="Times New Roman" panose="02020603050405020304" pitchFamily="18" charset="0"/>
              </a:rPr>
              <a:t>Назорат функцияси</a:t>
            </a:r>
            <a:endParaRPr kumimoji="1" lang="ja-JP" altLang="en-US" sz="1400" b="1" dirty="0" smtClean="0">
              <a:solidFill>
                <a:prstClr val="black"/>
              </a:solidFill>
              <a:latin typeface="Times New Roman" panose="02020603050405020304" pitchFamily="18" charset="0"/>
              <a:cs typeface="Times New Roman" panose="02020603050405020304" pitchFamily="18" charset="0"/>
            </a:endParaRPr>
          </a:p>
        </p:txBody>
      </p:sp>
      <p:sp>
        <p:nvSpPr>
          <p:cNvPr id="43" name="テキスト ボックス 42"/>
          <p:cNvSpPr txBox="1"/>
          <p:nvPr/>
        </p:nvSpPr>
        <p:spPr>
          <a:xfrm>
            <a:off x="500035" y="3850666"/>
            <a:ext cx="1428759" cy="523220"/>
          </a:xfrm>
          <a:prstGeom prst="rect">
            <a:avLst/>
          </a:prstGeom>
          <a:solidFill>
            <a:srgbClr val="FFC000"/>
          </a:solidFill>
        </p:spPr>
        <p:txBody>
          <a:bodyPr wrap="square" rtlCol="0">
            <a:spAutoFit/>
          </a:bodyPr>
          <a:lstStyle/>
          <a:p>
            <a:pPr algn="ctr"/>
            <a:r>
              <a:rPr kumimoji="1" lang="uz-Cyrl-UZ" altLang="ja-JP" sz="1400" b="1" dirty="0" smtClean="0">
                <a:solidFill>
                  <a:prstClr val="black"/>
                </a:solidFill>
                <a:latin typeface="Times New Roman" panose="02020603050405020304" pitchFamily="18" charset="0"/>
                <a:cs typeface="Times New Roman" panose="02020603050405020304" pitchFamily="18" charset="0"/>
              </a:rPr>
              <a:t>Ижроий функция</a:t>
            </a:r>
            <a:r>
              <a:rPr kumimoji="1" lang="ru-RU" altLang="ja-JP" sz="1400" b="1" dirty="0" smtClean="0">
                <a:solidFill>
                  <a:prstClr val="black"/>
                </a:solidFill>
                <a:latin typeface="Times New Roman" panose="02020603050405020304" pitchFamily="18" charset="0"/>
                <a:cs typeface="Times New Roman" panose="02020603050405020304" pitchFamily="18" charset="0"/>
              </a:rPr>
              <a:t> </a:t>
            </a:r>
            <a:endParaRPr kumimoji="1" lang="ja-JP" altLang="en-US" sz="1400" b="1" dirty="0" smtClean="0">
              <a:solidFill>
                <a:prstClr val="black"/>
              </a:solidFill>
              <a:latin typeface="Times New Roman" panose="02020603050405020304" pitchFamily="18" charset="0"/>
              <a:cs typeface="Times New Roman" panose="02020603050405020304" pitchFamily="18" charset="0"/>
            </a:endParaRPr>
          </a:p>
        </p:txBody>
      </p:sp>
      <p:sp>
        <p:nvSpPr>
          <p:cNvPr id="21" name="正方形/長方形 20"/>
          <p:cNvSpPr/>
          <p:nvPr/>
        </p:nvSpPr>
        <p:spPr>
          <a:xfrm>
            <a:off x="1441725" y="5857894"/>
            <a:ext cx="1835279" cy="419317"/>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ysClr val="windowText" lastClr="000000"/>
                </a:solidFill>
                <a:latin typeface="Times New Roman" panose="02020603050405020304" pitchFamily="18" charset="0"/>
                <a:cs typeface="Times New Roman" panose="02020603050405020304" pitchFamily="18" charset="0"/>
              </a:rPr>
              <a:t>Ижроий бўлим</a:t>
            </a:r>
            <a:endParaRPr kumimoji="1" lang="ja-JP" altLang="en-US" sz="1400" b="1" dirty="0" smtClean="0">
              <a:solidFill>
                <a:sysClr val="windowText" lastClr="000000"/>
              </a:solidFill>
              <a:latin typeface="Times New Roman" panose="02020603050405020304" pitchFamily="18" charset="0"/>
              <a:cs typeface="Times New Roman" panose="02020603050405020304" pitchFamily="18" charset="0"/>
            </a:endParaRPr>
          </a:p>
        </p:txBody>
      </p:sp>
      <p:sp>
        <p:nvSpPr>
          <p:cNvPr id="22" name="正方形/長方形 21"/>
          <p:cNvSpPr/>
          <p:nvPr/>
        </p:nvSpPr>
        <p:spPr>
          <a:xfrm>
            <a:off x="2425004" y="5357828"/>
            <a:ext cx="1781907" cy="445267"/>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r>
              <a:rPr kumimoji="1" lang="ja-JP" altLang="en-US" sz="1400" b="1" dirty="0" smtClean="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Инструктаж・</a:t>
            </a:r>
            <a:r>
              <a:rPr kumimoji="1" lang="uz-Cyrl-UZ" altLang="ja-JP" sz="1400" b="1" dirty="0" smtClean="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Ҳисобот</a:t>
            </a:r>
            <a:endParaRPr kumimoji="1" lang="ja-JP" altLang="en-US" sz="1400" b="1" dirty="0" smtClean="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sp>
        <p:nvSpPr>
          <p:cNvPr id="23" name="上下矢印 22"/>
          <p:cNvSpPr/>
          <p:nvPr/>
        </p:nvSpPr>
        <p:spPr>
          <a:xfrm>
            <a:off x="2131777" y="5127459"/>
            <a:ext cx="453758" cy="730435"/>
          </a:xfrm>
          <a:prstGeom prst="upDownArrow">
            <a:avLst/>
          </a:prstGeom>
          <a:solidFill>
            <a:srgbClr val="B4B4B4"/>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endParaRPr kumimoji="1" lang="ja-JP" altLang="en-US" sz="1400" dirty="0" smtClean="0">
              <a:solidFill>
                <a:schemeClr val="tx1"/>
              </a:solidFill>
              <a:latin typeface="Arial Narrow" pitchFamily="34" charset="0"/>
            </a:endParaRPr>
          </a:p>
        </p:txBody>
      </p:sp>
      <p:sp>
        <p:nvSpPr>
          <p:cNvPr id="2" name="正方形/長方形 1"/>
          <p:cNvSpPr/>
          <p:nvPr/>
        </p:nvSpPr>
        <p:spPr>
          <a:xfrm>
            <a:off x="500035" y="2136154"/>
            <a:ext cx="3329354" cy="3036186"/>
          </a:xfrm>
          <a:prstGeom prst="rect">
            <a:avLst/>
          </a:prstGeom>
          <a:noFill/>
          <a:ln/>
        </p:spPr>
        <p:style>
          <a:lnRef idx="2">
            <a:schemeClr val="accent5"/>
          </a:lnRef>
          <a:fillRef idx="1">
            <a:schemeClr val="lt1"/>
          </a:fillRef>
          <a:effectRef idx="0">
            <a:schemeClr val="accent5"/>
          </a:effectRef>
          <a:fontRef idx="minor">
            <a:schemeClr val="dk1"/>
          </a:fontRef>
        </p:style>
        <p:txBody>
          <a:bodyPr lIns="72000" tIns="72000" rIns="72000" bIns="72000" rtlCol="0" anchor="ctr" anchorCtr="0"/>
          <a:lstStyle/>
          <a:p>
            <a:pPr algn="ctr"/>
            <a:endParaRPr kumimoji="1" lang="ja-JP" altLang="en-US" sz="1400" dirty="0" smtClean="0">
              <a:solidFill>
                <a:schemeClr val="tx1"/>
              </a:solidFill>
              <a:latin typeface="Arial Narrow" pitchFamily="34" charset="0"/>
            </a:endParaRPr>
          </a:p>
        </p:txBody>
      </p:sp>
      <p:sp>
        <p:nvSpPr>
          <p:cNvPr id="3" name="正方形/長方形 2"/>
          <p:cNvSpPr/>
          <p:nvPr/>
        </p:nvSpPr>
        <p:spPr>
          <a:xfrm>
            <a:off x="129654" y="3071810"/>
            <a:ext cx="656132" cy="785818"/>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ДК ёки КК</a:t>
            </a:r>
            <a:endParaRPr kumimoji="1" lang="ja-JP" altLang="en-US" sz="1400" b="1" dirty="0" smtClean="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14888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style>
          <a:lnRef idx="3">
            <a:schemeClr val="lt1"/>
          </a:lnRef>
          <a:fillRef idx="1">
            <a:schemeClr val="accent5"/>
          </a:fillRef>
          <a:effectRef idx="1">
            <a:schemeClr val="accent5"/>
          </a:effectRef>
          <a:fontRef idx="minor">
            <a:schemeClr val="lt1"/>
          </a:fontRef>
        </p:style>
        <p:txBody>
          <a:bodyPr>
            <a:normAutofit fontScale="90000"/>
          </a:bodyPr>
          <a:lstStyle/>
          <a:p>
            <a:pPr algn="ctr"/>
            <a:r>
              <a:rPr lang="ru-RU" sz="2800" b="1" dirty="0">
                <a:solidFill>
                  <a:schemeClr val="tx1"/>
                </a:solidFill>
                <a:latin typeface="Times New Roman" pitchFamily="18" charset="0"/>
                <a:cs typeface="Times New Roman" pitchFamily="18" charset="0"/>
              </a:rPr>
              <a:t>«</a:t>
            </a:r>
            <a:r>
              <a:rPr lang="en-US" sz="2200" b="1" dirty="0">
                <a:solidFill>
                  <a:schemeClr val="tx1"/>
                </a:solidFill>
                <a:latin typeface="Times New Roman" pitchFamily="18" charset="0"/>
                <a:cs typeface="Times New Roman" pitchFamily="18" charset="0"/>
              </a:rPr>
              <a:t>ADIDAS</a:t>
            </a:r>
            <a:r>
              <a:rPr lang="ru-RU" sz="2200" b="1" dirty="0">
                <a:solidFill>
                  <a:schemeClr val="tx1"/>
                </a:solidFill>
                <a:latin typeface="Times New Roman" pitchFamily="18" charset="0"/>
                <a:cs typeface="Times New Roman" pitchFamily="18" charset="0"/>
              </a:rPr>
              <a:t> »</a:t>
            </a:r>
            <a:r>
              <a:rPr lang="en-US" sz="2200" b="1" dirty="0">
                <a:solidFill>
                  <a:schemeClr val="tx1"/>
                </a:solidFill>
                <a:latin typeface="Times New Roman" pitchFamily="18" charset="0"/>
                <a:cs typeface="Times New Roman" pitchFamily="18" charset="0"/>
              </a:rPr>
              <a:t> </a:t>
            </a:r>
            <a:r>
              <a:rPr lang="en-US" sz="2200" b="1" dirty="0" smtClean="0">
                <a:solidFill>
                  <a:schemeClr val="tx1"/>
                </a:solidFill>
                <a:latin typeface="Times New Roman" pitchFamily="18" charset="0"/>
                <a:cs typeface="Times New Roman" pitchFamily="18" charset="0"/>
              </a:rPr>
              <a:t>AG</a:t>
            </a:r>
            <a:r>
              <a:rPr lang="uz-Cyrl-UZ" sz="2200" b="1" dirty="0" smtClean="0">
                <a:solidFill>
                  <a:schemeClr val="tx1"/>
                </a:solidFill>
                <a:latin typeface="Times New Roman" pitchFamily="18" charset="0"/>
                <a:cs typeface="Times New Roman" pitchFamily="18" charset="0"/>
              </a:rPr>
              <a:t>нинг</a:t>
            </a:r>
            <a:r>
              <a:rPr lang="ru-RU" sz="2200" b="1" dirty="0">
                <a:solidFill>
                  <a:schemeClr val="tx1"/>
                </a:solidFill>
                <a:latin typeface="Times New Roman" pitchFamily="18" charset="0"/>
                <a:cs typeface="Times New Roman" pitchFamily="18" charset="0"/>
              </a:rPr>
              <a:t/>
            </a:r>
            <a:br>
              <a:rPr lang="ru-RU" sz="2200" b="1" dirty="0">
                <a:solidFill>
                  <a:schemeClr val="tx1"/>
                </a:solidFill>
                <a:latin typeface="Times New Roman" pitchFamily="18" charset="0"/>
                <a:cs typeface="Times New Roman" pitchFamily="18" charset="0"/>
              </a:rPr>
            </a:br>
            <a:r>
              <a:rPr lang="ru-RU" sz="2200" b="1" dirty="0">
                <a:solidFill>
                  <a:schemeClr val="tx1"/>
                </a:solidFill>
                <a:latin typeface="Times New Roman" pitchFamily="18" charset="0"/>
                <a:cs typeface="Times New Roman" pitchFamily="18" charset="0"/>
              </a:rPr>
              <a:t>КОРПОРАТИВ </a:t>
            </a:r>
            <a:r>
              <a:rPr lang="ru-RU" sz="2200" b="1" dirty="0" smtClean="0">
                <a:solidFill>
                  <a:schemeClr val="tx1"/>
                </a:solidFill>
                <a:latin typeface="Times New Roman" pitchFamily="18" charset="0"/>
                <a:cs typeface="Times New Roman" pitchFamily="18" charset="0"/>
              </a:rPr>
              <a:t>БОШҚАРУВ ОРГАНЛАРИ</a:t>
            </a:r>
            <a:endParaRPr lang="ru-RU" sz="2200" b="1" dirty="0">
              <a:solidFill>
                <a:schemeClr val="tx1"/>
              </a:solidFill>
              <a:latin typeface="Times New Roman" pitchFamily="18" charset="0"/>
              <a:cs typeface="Times New Roman" pitchFamily="18" charset="0"/>
            </a:endParaRPr>
          </a:p>
        </p:txBody>
      </p:sp>
      <p:sp>
        <p:nvSpPr>
          <p:cNvPr id="4" name="Скругленный прямоугольник 3"/>
          <p:cNvSpPr/>
          <p:nvPr/>
        </p:nvSpPr>
        <p:spPr>
          <a:xfrm>
            <a:off x="3286116" y="1928802"/>
            <a:ext cx="2571768" cy="1000132"/>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ru-RU" sz="2000" b="1" dirty="0" err="1"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йиллик</a:t>
            </a:r>
            <a:r>
              <a:rPr lang="ru-RU" sz="20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err="1"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умумий</a:t>
            </a:r>
            <a:r>
              <a:rPr lang="ru-RU" sz="20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000" b="1" dirty="0" err="1"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йиғилиш</a:t>
            </a:r>
            <a:endParaRPr lang="ru-RU" sz="20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a:p>
            <a:pPr algn="ctr"/>
            <a:r>
              <a:rPr lang="ru-RU" sz="14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1 акция = 1 </a:t>
            </a:r>
            <a:r>
              <a:rPr lang="ru-RU" sz="1400" b="1" dirty="0" err="1"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овоз</a:t>
            </a:r>
            <a:endParaRPr lang="ru-RU" sz="14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Скругленный прямоугольник 4"/>
          <p:cNvSpPr/>
          <p:nvPr/>
        </p:nvSpPr>
        <p:spPr>
          <a:xfrm>
            <a:off x="714348" y="4929198"/>
            <a:ext cx="2571768" cy="1000132"/>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ru-RU" sz="14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КУЗАТУВ КЕНГАШИ </a:t>
            </a:r>
          </a:p>
          <a:p>
            <a:pPr algn="ctr"/>
            <a:r>
              <a:rPr lang="ru-RU" sz="14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16  АЪЗО</a:t>
            </a:r>
          </a:p>
        </p:txBody>
      </p:sp>
      <p:sp>
        <p:nvSpPr>
          <p:cNvPr id="6" name="Скругленный прямоугольник 5"/>
          <p:cNvSpPr/>
          <p:nvPr/>
        </p:nvSpPr>
        <p:spPr>
          <a:xfrm>
            <a:off x="5857884" y="4929198"/>
            <a:ext cx="2571768" cy="1000132"/>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ru-RU" sz="14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ИЖРОИЯ ОРГАН-МЕНЕЖМЕНТ</a:t>
            </a:r>
          </a:p>
          <a:p>
            <a:pPr algn="ctr"/>
            <a:r>
              <a:rPr lang="ru-RU" sz="1400"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5 </a:t>
            </a:r>
            <a:r>
              <a:rPr lang="ru-RU" sz="1400" dirty="0" err="1"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аъзо</a:t>
            </a:r>
            <a:endParaRPr lang="ru-RU" sz="1400"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cxnSp>
        <p:nvCxnSpPr>
          <p:cNvPr id="8" name="Прямая со стрелкой 7"/>
          <p:cNvCxnSpPr/>
          <p:nvPr/>
        </p:nvCxnSpPr>
        <p:spPr>
          <a:xfrm rot="16200000" flipH="1">
            <a:off x="5857884" y="3286124"/>
            <a:ext cx="1571636" cy="1143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p:cNvCxnSpPr/>
          <p:nvPr/>
        </p:nvCxnSpPr>
        <p:spPr>
          <a:xfrm rot="5400000">
            <a:off x="1643042" y="3143248"/>
            <a:ext cx="1571636" cy="14287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a:off x="3536148" y="5670845"/>
            <a:ext cx="214314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rot="10800000">
            <a:off x="3500430" y="5500702"/>
            <a:ext cx="221457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p:nvPr/>
        </p:nvCxnSpPr>
        <p:spPr>
          <a:xfrm rot="16200000" flipV="1">
            <a:off x="5643570" y="3286124"/>
            <a:ext cx="1571636" cy="1143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rot="5400000" flipH="1" flipV="1">
            <a:off x="1857356" y="3214686"/>
            <a:ext cx="1500198" cy="135732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7" name="Прямоугольник 36"/>
          <p:cNvSpPr/>
          <p:nvPr/>
        </p:nvSpPr>
        <p:spPr>
          <a:xfrm>
            <a:off x="5072837" y="4214818"/>
            <a:ext cx="1562030" cy="307777"/>
          </a:xfrm>
          <a:prstGeom prst="rect">
            <a:avLst/>
          </a:prstGeom>
        </p:spPr>
        <p:txBody>
          <a:bodyPr wrap="none">
            <a:spAutoFit/>
          </a:bodyPr>
          <a:lstStyle/>
          <a:p>
            <a:pPr algn="ctr"/>
            <a:r>
              <a:rPr lang="ru-RU" sz="1400" b="1" dirty="0" err="1" smtClean="0">
                <a:latin typeface="Times New Roman" pitchFamily="18" charset="0"/>
                <a:cs typeface="Times New Roman" pitchFamily="18" charset="0"/>
              </a:rPr>
              <a:t>Чақирув</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хуқуқи</a:t>
            </a:r>
            <a:r>
              <a:rPr lang="ru-RU" sz="1400" b="1" dirty="0" smtClean="0">
                <a:latin typeface="Times New Roman" pitchFamily="18" charset="0"/>
                <a:cs typeface="Times New Roman" pitchFamily="18" charset="0"/>
              </a:rPr>
              <a:t> </a:t>
            </a:r>
            <a:endParaRPr lang="ru-RU" sz="1400" b="1" dirty="0">
              <a:latin typeface="Times New Roman" pitchFamily="18" charset="0"/>
              <a:cs typeface="Times New Roman" pitchFamily="18" charset="0"/>
            </a:endParaRPr>
          </a:p>
        </p:txBody>
      </p:sp>
      <p:sp>
        <p:nvSpPr>
          <p:cNvPr id="38" name="Прямоугольник 37"/>
          <p:cNvSpPr/>
          <p:nvPr/>
        </p:nvSpPr>
        <p:spPr>
          <a:xfrm>
            <a:off x="6913627" y="3438524"/>
            <a:ext cx="2049344" cy="523220"/>
          </a:xfrm>
          <a:prstGeom prst="rect">
            <a:avLst/>
          </a:prstGeom>
        </p:spPr>
        <p:txBody>
          <a:bodyPr wrap="none">
            <a:spAutoFit/>
          </a:bodyPr>
          <a:lstStyle/>
          <a:p>
            <a:pPr algn="ctr"/>
            <a:r>
              <a:rPr lang="uz-Cyrl-UZ" sz="1400" b="1" dirty="0" smtClean="0">
                <a:latin typeface="Times New Roman" pitchFamily="18" charset="0"/>
                <a:cs typeface="Times New Roman" pitchFamily="18" charset="0"/>
              </a:rPr>
              <a:t>Йиллик ҳисоботларни </a:t>
            </a:r>
          </a:p>
          <a:p>
            <a:pPr algn="ctr"/>
            <a:r>
              <a:rPr lang="uz-Cyrl-UZ" sz="1400" b="1" dirty="0" smtClean="0">
                <a:latin typeface="Times New Roman" pitchFamily="18" charset="0"/>
                <a:cs typeface="Times New Roman" pitchFamily="18" charset="0"/>
              </a:rPr>
              <a:t>ратифакация қилиш</a:t>
            </a:r>
            <a:endParaRPr lang="ru-RU" sz="1400" b="1" dirty="0">
              <a:latin typeface="Times New Roman" pitchFamily="18" charset="0"/>
              <a:cs typeface="Times New Roman" pitchFamily="18" charset="0"/>
            </a:endParaRPr>
          </a:p>
        </p:txBody>
      </p:sp>
      <p:sp>
        <p:nvSpPr>
          <p:cNvPr id="39" name="Прямоугольник 38"/>
          <p:cNvSpPr/>
          <p:nvPr/>
        </p:nvSpPr>
        <p:spPr>
          <a:xfrm>
            <a:off x="4733334" y="3500438"/>
            <a:ext cx="1464760" cy="523220"/>
          </a:xfrm>
          <a:prstGeom prst="rect">
            <a:avLst/>
          </a:prstGeom>
        </p:spPr>
        <p:txBody>
          <a:bodyPr wrap="none">
            <a:spAutoFit/>
          </a:bodyPr>
          <a:lstStyle/>
          <a:p>
            <a:pPr algn="ctr"/>
            <a:r>
              <a:rPr lang="ru-RU" sz="1400" b="1" dirty="0" err="1" smtClean="0">
                <a:latin typeface="Times New Roman" pitchFamily="18" charset="0"/>
                <a:cs typeface="Times New Roman" pitchFamily="18" charset="0"/>
              </a:rPr>
              <a:t>Ҳисобот</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бериш</a:t>
            </a:r>
            <a:r>
              <a:rPr lang="ru-RU" sz="1400" b="1" dirty="0" smtClean="0">
                <a:latin typeface="Times New Roman" pitchFamily="18" charset="0"/>
                <a:cs typeface="Times New Roman" pitchFamily="18" charset="0"/>
              </a:rPr>
              <a:t> </a:t>
            </a:r>
          </a:p>
          <a:p>
            <a:pPr algn="ctr"/>
            <a:r>
              <a:rPr lang="ru-RU" sz="1400" b="1" dirty="0" err="1" smtClean="0">
                <a:latin typeface="Times New Roman" pitchFamily="18" charset="0"/>
                <a:cs typeface="Times New Roman" pitchFamily="18" charset="0"/>
              </a:rPr>
              <a:t>мажбурияти</a:t>
            </a:r>
            <a:endParaRPr lang="ru-RU" sz="1400" b="1" dirty="0">
              <a:latin typeface="Times New Roman" pitchFamily="18" charset="0"/>
              <a:cs typeface="Times New Roman" pitchFamily="18" charset="0"/>
            </a:endParaRPr>
          </a:p>
        </p:txBody>
      </p:sp>
      <p:sp>
        <p:nvSpPr>
          <p:cNvPr id="40" name="Прямоугольник 39"/>
          <p:cNvSpPr/>
          <p:nvPr/>
        </p:nvSpPr>
        <p:spPr>
          <a:xfrm>
            <a:off x="3078384" y="3477284"/>
            <a:ext cx="1464760" cy="523220"/>
          </a:xfrm>
          <a:prstGeom prst="rect">
            <a:avLst/>
          </a:prstGeom>
        </p:spPr>
        <p:txBody>
          <a:bodyPr wrap="none">
            <a:spAutoFit/>
          </a:bodyPr>
          <a:lstStyle/>
          <a:p>
            <a:pPr algn="ctr"/>
            <a:r>
              <a:rPr lang="ru-RU" sz="1400" b="1" dirty="0" err="1" smtClean="0">
                <a:latin typeface="Times New Roman" pitchFamily="18" charset="0"/>
                <a:cs typeface="Times New Roman" pitchFamily="18" charset="0"/>
              </a:rPr>
              <a:t>Ҳисобот</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бериш</a:t>
            </a:r>
            <a:r>
              <a:rPr lang="ru-RU" sz="1400" b="1" dirty="0" smtClean="0">
                <a:latin typeface="Times New Roman" pitchFamily="18" charset="0"/>
                <a:cs typeface="Times New Roman" pitchFamily="18" charset="0"/>
              </a:rPr>
              <a:t> </a:t>
            </a:r>
          </a:p>
          <a:p>
            <a:pPr algn="ctr"/>
            <a:r>
              <a:rPr lang="ru-RU" sz="1400" b="1" dirty="0" err="1" smtClean="0">
                <a:latin typeface="Times New Roman" pitchFamily="18" charset="0"/>
                <a:cs typeface="Times New Roman" pitchFamily="18" charset="0"/>
              </a:rPr>
              <a:t>мажбурияти</a:t>
            </a:r>
            <a:endParaRPr lang="ru-RU" sz="1400" b="1" dirty="0">
              <a:latin typeface="Times New Roman" pitchFamily="18" charset="0"/>
              <a:cs typeface="Times New Roman" pitchFamily="18" charset="0"/>
            </a:endParaRPr>
          </a:p>
        </p:txBody>
      </p:sp>
      <p:sp>
        <p:nvSpPr>
          <p:cNvPr id="41" name="Прямоугольник 40"/>
          <p:cNvSpPr/>
          <p:nvPr/>
        </p:nvSpPr>
        <p:spPr>
          <a:xfrm>
            <a:off x="2700281" y="4214818"/>
            <a:ext cx="1517146" cy="307777"/>
          </a:xfrm>
          <a:prstGeom prst="rect">
            <a:avLst/>
          </a:prstGeom>
        </p:spPr>
        <p:txBody>
          <a:bodyPr wrap="none">
            <a:spAutoFit/>
          </a:bodyPr>
          <a:lstStyle/>
          <a:p>
            <a:pPr algn="ctr"/>
            <a:r>
              <a:rPr lang="ru-RU" sz="1400" b="1" dirty="0" err="1" smtClean="0">
                <a:latin typeface="Times New Roman" pitchFamily="18" charset="0"/>
                <a:cs typeface="Times New Roman" pitchFamily="18" charset="0"/>
              </a:rPr>
              <a:t>Чақирув</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хуқуқи</a:t>
            </a:r>
            <a:endParaRPr lang="ru-RU" sz="1400" b="1" dirty="0">
              <a:latin typeface="Times New Roman" pitchFamily="18" charset="0"/>
              <a:cs typeface="Times New Roman" pitchFamily="18" charset="0"/>
            </a:endParaRPr>
          </a:p>
        </p:txBody>
      </p:sp>
      <p:sp>
        <p:nvSpPr>
          <p:cNvPr id="42" name="Прямоугольник 41"/>
          <p:cNvSpPr/>
          <p:nvPr/>
        </p:nvSpPr>
        <p:spPr>
          <a:xfrm>
            <a:off x="3815256" y="5643578"/>
            <a:ext cx="1705532" cy="523220"/>
          </a:xfrm>
          <a:prstGeom prst="rect">
            <a:avLst/>
          </a:prstGeom>
        </p:spPr>
        <p:txBody>
          <a:bodyPr wrap="none">
            <a:spAutoFit/>
          </a:bodyPr>
          <a:lstStyle/>
          <a:p>
            <a:pPr algn="ctr"/>
            <a:r>
              <a:rPr lang="ru-RU" sz="1400" b="1" dirty="0" err="1" smtClean="0">
                <a:latin typeface="Times New Roman" pitchFamily="18" charset="0"/>
                <a:cs typeface="Times New Roman" pitchFamily="18" charset="0"/>
              </a:rPr>
              <a:t>Ҳисоботлар</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бериш</a:t>
            </a:r>
            <a:endParaRPr lang="ru-RU" sz="1400" b="1" dirty="0" smtClean="0">
              <a:latin typeface="Times New Roman" pitchFamily="18" charset="0"/>
              <a:cs typeface="Times New Roman" pitchFamily="18" charset="0"/>
            </a:endParaRPr>
          </a:p>
          <a:p>
            <a:pPr algn="ct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мажбурияти</a:t>
            </a:r>
            <a:endParaRPr lang="ru-RU" sz="1400" b="1" dirty="0">
              <a:latin typeface="Times New Roman" pitchFamily="18" charset="0"/>
              <a:cs typeface="Times New Roman" pitchFamily="18" charset="0"/>
            </a:endParaRPr>
          </a:p>
        </p:txBody>
      </p:sp>
      <p:sp>
        <p:nvSpPr>
          <p:cNvPr id="43" name="Прямоугольник 42"/>
          <p:cNvSpPr/>
          <p:nvPr/>
        </p:nvSpPr>
        <p:spPr>
          <a:xfrm>
            <a:off x="3428992" y="4786322"/>
            <a:ext cx="2357454" cy="738664"/>
          </a:xfrm>
          <a:prstGeom prst="rect">
            <a:avLst/>
          </a:prstGeom>
        </p:spPr>
        <p:txBody>
          <a:bodyPr wrap="square">
            <a:spAutoFit/>
          </a:bodyPr>
          <a:lstStyle/>
          <a:p>
            <a:pPr algn="ctr"/>
            <a:r>
              <a:rPr lang="ru-RU" sz="1400" b="1" dirty="0" err="1" smtClean="0">
                <a:latin typeface="Times New Roman" pitchFamily="18" charset="0"/>
                <a:cs typeface="Times New Roman" pitchFamily="18" charset="0"/>
              </a:rPr>
              <a:t>Тасдиқлаш</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ва</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ишдан</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бўшатиш</a:t>
            </a:r>
            <a:r>
              <a:rPr lang="ru-RU" sz="1400" b="1" dirty="0" smtClean="0">
                <a:latin typeface="Times New Roman" pitchFamily="18" charset="0"/>
                <a:cs typeface="Times New Roman" pitchFamily="18" charset="0"/>
              </a:rPr>
              <a:t>, консультация, </a:t>
            </a:r>
            <a:r>
              <a:rPr lang="ru-RU" sz="1400" b="1" dirty="0" err="1" smtClean="0">
                <a:latin typeface="Times New Roman" pitchFamily="18" charset="0"/>
                <a:cs typeface="Times New Roman" pitchFamily="18" charset="0"/>
              </a:rPr>
              <a:t>кузатиш</a:t>
            </a:r>
            <a:endParaRPr lang="ru-RU" sz="1400" b="1" dirty="0">
              <a:latin typeface="Times New Roman" pitchFamily="18" charset="0"/>
              <a:cs typeface="Times New Roman" pitchFamily="18" charset="0"/>
            </a:endParaRPr>
          </a:p>
        </p:txBody>
      </p:sp>
      <p:sp>
        <p:nvSpPr>
          <p:cNvPr id="46" name="Прямоугольник 45"/>
          <p:cNvSpPr/>
          <p:nvPr/>
        </p:nvSpPr>
        <p:spPr>
          <a:xfrm>
            <a:off x="370742" y="3834474"/>
            <a:ext cx="1942263" cy="523220"/>
          </a:xfrm>
          <a:prstGeom prst="rect">
            <a:avLst/>
          </a:prstGeom>
        </p:spPr>
        <p:txBody>
          <a:bodyPr wrap="none">
            <a:spAutoFit/>
          </a:bodyPr>
          <a:lstStyle/>
          <a:p>
            <a:pPr algn="ctr"/>
            <a:r>
              <a:rPr lang="ru-RU" sz="1400" b="1" dirty="0" err="1" smtClean="0">
                <a:latin typeface="Times New Roman" pitchFamily="18" charset="0"/>
                <a:cs typeface="Times New Roman" pitchFamily="18" charset="0"/>
              </a:rPr>
              <a:t>Йиллик</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фаолиятни</a:t>
            </a:r>
            <a:r>
              <a:rPr lang="ru-RU" sz="1400" b="1" dirty="0" smtClean="0">
                <a:latin typeface="Times New Roman" pitchFamily="18" charset="0"/>
                <a:cs typeface="Times New Roman" pitchFamily="18" charset="0"/>
              </a:rPr>
              <a:t> </a:t>
            </a:r>
          </a:p>
          <a:p>
            <a:pPr algn="ctr"/>
            <a:r>
              <a:rPr lang="ru-RU" sz="1400" b="1" dirty="0" smtClean="0">
                <a:latin typeface="Times New Roman" pitchFamily="18" charset="0"/>
                <a:cs typeface="Times New Roman" pitchFamily="18" charset="0"/>
              </a:rPr>
              <a:t>ратификация  </a:t>
            </a:r>
            <a:r>
              <a:rPr lang="ru-RU" sz="1400" b="1" dirty="0" err="1" smtClean="0">
                <a:latin typeface="Times New Roman" pitchFamily="18" charset="0"/>
                <a:cs typeface="Times New Roman" pitchFamily="18" charset="0"/>
              </a:rPr>
              <a:t>қилиш</a:t>
            </a:r>
            <a:endParaRPr lang="ru-RU" sz="1400" b="1" dirty="0">
              <a:latin typeface="Times New Roman" pitchFamily="18" charset="0"/>
              <a:cs typeface="Times New Roman" pitchFamily="18" charset="0"/>
            </a:endParaRPr>
          </a:p>
        </p:txBody>
      </p:sp>
      <p:sp>
        <p:nvSpPr>
          <p:cNvPr id="47" name="Прямоугольник 46"/>
          <p:cNvSpPr/>
          <p:nvPr/>
        </p:nvSpPr>
        <p:spPr>
          <a:xfrm>
            <a:off x="882307" y="3071810"/>
            <a:ext cx="1730282" cy="738664"/>
          </a:xfrm>
          <a:prstGeom prst="rect">
            <a:avLst/>
          </a:prstGeom>
        </p:spPr>
        <p:txBody>
          <a:bodyPr wrap="none">
            <a:spAutoFit/>
          </a:bodyPr>
          <a:lstStyle/>
          <a:p>
            <a:pPr algn="ctr"/>
            <a:r>
              <a:rPr lang="ru-RU" sz="1400" b="1" dirty="0" err="1" smtClean="0">
                <a:latin typeface="Times New Roman" pitchFamily="18" charset="0"/>
                <a:cs typeface="Times New Roman" pitchFamily="18" charset="0"/>
              </a:rPr>
              <a:t>Акциядорларнинг</a:t>
            </a:r>
            <a:r>
              <a:rPr lang="ru-RU" sz="1400" b="1" dirty="0" smtClean="0">
                <a:latin typeface="Times New Roman" pitchFamily="18" charset="0"/>
                <a:cs typeface="Times New Roman" pitchFamily="18" charset="0"/>
              </a:rPr>
              <a:t> </a:t>
            </a:r>
          </a:p>
          <a:p>
            <a:pPr algn="ctr"/>
            <a:r>
              <a:rPr lang="ru-RU" sz="1400" b="1" dirty="0" err="1" smtClean="0">
                <a:latin typeface="Times New Roman" pitchFamily="18" charset="0"/>
                <a:cs typeface="Times New Roman" pitchFamily="18" charset="0"/>
              </a:rPr>
              <a:t>вакилларини</a:t>
            </a:r>
            <a:endParaRPr lang="ru-RU" sz="1400" b="1" dirty="0" smtClean="0">
              <a:latin typeface="Times New Roman" pitchFamily="18" charset="0"/>
              <a:cs typeface="Times New Roman" pitchFamily="18" charset="0"/>
            </a:endParaRPr>
          </a:p>
          <a:p>
            <a:pPr algn="ct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сайлаш</a:t>
            </a:r>
            <a:r>
              <a:rPr lang="ru-RU" sz="1400" b="1" dirty="0" smtClean="0">
                <a:latin typeface="Times New Roman" pitchFamily="18" charset="0"/>
                <a:cs typeface="Times New Roman" pitchFamily="18" charset="0"/>
              </a:rPr>
              <a:t> </a:t>
            </a:r>
            <a:endParaRPr lang="ru-RU" sz="1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p:cNvSpPr>
          <p:nvPr>
            <p:ph type="title"/>
          </p:nvPr>
        </p:nvSpPr>
        <p:spPr bwMode="auto">
          <a:xfrm>
            <a:off x="425450" y="407993"/>
            <a:ext cx="8261350" cy="734992"/>
          </a:xfrm>
        </p:spPr>
        <p:txBody>
          <a:bodyPr wrap="square" numCol="1" anchorCtr="0" compatLnSpc="1">
            <a:prstTxWarp prst="textNoShape">
              <a:avLst/>
            </a:prstTxWarp>
            <a:noAutofit/>
          </a:bodyPr>
          <a:lstStyle/>
          <a:p>
            <a:pPr algn="ctr"/>
            <a:r>
              <a:rPr lang="ru-RU" sz="1800" b="1" cap="none" dirty="0" smtClean="0">
                <a:solidFill>
                  <a:schemeClr val="tx2"/>
                </a:solidFill>
                <a:latin typeface="Arial Narrow" pitchFamily="34" charset="0"/>
              </a:rPr>
              <a:t/>
            </a:r>
            <a:br>
              <a:rPr lang="ru-RU" sz="1800" b="1" cap="none" dirty="0" smtClean="0">
                <a:solidFill>
                  <a:schemeClr val="tx2"/>
                </a:solidFill>
                <a:latin typeface="Arial Narrow" pitchFamily="34" charset="0"/>
              </a:rPr>
            </a:br>
            <a:r>
              <a:rPr lang="ru-RU" sz="1800" b="1" cap="none" dirty="0" smtClean="0">
                <a:solidFill>
                  <a:schemeClr val="tx1"/>
                </a:solidFill>
                <a:latin typeface="Times New Roman" panose="02020603050405020304" pitchFamily="18" charset="0"/>
                <a:cs typeface="Times New Roman" panose="02020603050405020304" pitchFamily="18" charset="0"/>
              </a:rPr>
              <a:t>3.</a:t>
            </a:r>
            <a:r>
              <a:rPr lang="ru-RU" sz="2000" b="1" cap="none" dirty="0" smtClean="0">
                <a:solidFill>
                  <a:schemeClr val="tx1"/>
                </a:solidFill>
                <a:latin typeface="Times New Roman" panose="02020603050405020304" pitchFamily="18" charset="0"/>
                <a:cs typeface="Times New Roman" panose="02020603050405020304" pitchFamily="18" charset="0"/>
              </a:rPr>
              <a:t>КОРПОРАТИВ БОШҚАРУВНИНГ ЯПОН  МОДЕЛИ</a:t>
            </a:r>
          </a:p>
        </p:txBody>
      </p:sp>
      <p:graphicFrame>
        <p:nvGraphicFramePr>
          <p:cNvPr id="8" name="Содержимое 7"/>
          <p:cNvGraphicFramePr>
            <a:graphicFrameLocks noGrp="1"/>
          </p:cNvGraphicFramePr>
          <p:nvPr>
            <p:ph sz="quarter" idx="1"/>
            <p:extLst>
              <p:ext uri="{D42A27DB-BD31-4B8C-83A1-F6EECF244321}">
                <p14:modId xmlns:p14="http://schemas.microsoft.com/office/powerpoint/2010/main" val="2978777334"/>
              </p:ext>
            </p:extLst>
          </p:nvPr>
        </p:nvGraphicFramePr>
        <p:xfrm>
          <a:off x="415950" y="3491649"/>
          <a:ext cx="8656643" cy="32497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214282" y="1714488"/>
            <a:ext cx="2571768" cy="646331"/>
          </a:xfrm>
          <a:prstGeom prst="rect">
            <a:avLst/>
          </a:prstGeom>
        </p:spPr>
        <p:txBody>
          <a:bodyPr wrap="square">
            <a:spAutoFit/>
          </a:bodyPr>
          <a:lstStyle/>
          <a:p>
            <a:pPr algn="ctr"/>
            <a:r>
              <a:rPr lang="ru-RU" b="1" dirty="0" smtClean="0">
                <a:latin typeface="Times New Roman" panose="02020603050405020304" pitchFamily="18" charset="0"/>
                <a:cs typeface="Times New Roman" panose="02020603050405020304" pitchFamily="18" charset="0"/>
              </a:rPr>
              <a:t>Ушбу </a:t>
            </a:r>
            <a:r>
              <a:rPr lang="ru-RU" b="1" dirty="0" err="1" smtClean="0">
                <a:latin typeface="Times New Roman" panose="02020603050405020304" pitchFamily="18" charset="0"/>
                <a:cs typeface="Times New Roman" panose="02020603050405020304" pitchFamily="18" charset="0"/>
              </a:rPr>
              <a:t>моделнинг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қўлланилиш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доираси</a:t>
            </a:r>
            <a:endParaRPr lang="ru-RU"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571868" y="1714488"/>
            <a:ext cx="5500726" cy="760529"/>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marL="571500" indent="-457200" algn="ctr">
              <a:lnSpc>
                <a:spcPct val="80000"/>
              </a:lnSpc>
              <a:buFont typeface="Arial" charset="0"/>
              <a:buNone/>
            </a:pPr>
            <a:r>
              <a:rPr lang="ru-RU" b="1" dirty="0" err="1" smtClean="0">
                <a:latin typeface="Times New Roman" panose="02020603050405020304" pitchFamily="18" charset="0"/>
                <a:cs typeface="Times New Roman" panose="02020603050405020304" pitchFamily="18" charset="0"/>
              </a:rPr>
              <a:t>Япон</a:t>
            </a:r>
            <a:r>
              <a:rPr lang="ru-RU" b="1" dirty="0" smtClean="0">
                <a:latin typeface="Times New Roman" panose="02020603050405020304" pitchFamily="18" charset="0"/>
                <a:cs typeface="Times New Roman" panose="02020603050405020304" pitchFamily="18" charset="0"/>
              </a:rPr>
              <a:t>  модели Япония </a:t>
            </a:r>
            <a:r>
              <a:rPr lang="ru-RU" b="1" dirty="0" err="1" smtClean="0">
                <a:latin typeface="Times New Roman" panose="02020603050405020304" pitchFamily="18" charset="0"/>
                <a:cs typeface="Times New Roman" panose="02020603050405020304" pitchFamily="18" charset="0"/>
              </a:rPr>
              <a:t>амалиёти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традициялари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асосида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яратилган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фақат</a:t>
            </a:r>
            <a:r>
              <a:rPr lang="ru-RU" b="1" dirty="0" smtClean="0">
                <a:latin typeface="Times New Roman" panose="02020603050405020304" pitchFamily="18" charset="0"/>
                <a:cs typeface="Times New Roman" panose="02020603050405020304" pitchFamily="18" charset="0"/>
              </a:rPr>
              <a:t> Япония </a:t>
            </a:r>
            <a:r>
              <a:rPr lang="ru-RU" b="1" dirty="0" err="1" smtClean="0">
                <a:latin typeface="Times New Roman" panose="02020603050405020304" pitchFamily="18" charset="0"/>
                <a:cs typeface="Times New Roman" panose="02020603050405020304" pitchFamily="18" charset="0"/>
              </a:rPr>
              <a:t>давлатидаги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компанияларда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қўлланилади</a:t>
            </a:r>
            <a:r>
              <a:rPr lang="ru-RU" b="1" dirty="0" smtClean="0">
                <a:latin typeface="Arial Narrow" pitchFamily="34" charset="0"/>
                <a:cs typeface="Times New Roman" pitchFamily="18" charset="0"/>
              </a:rPr>
              <a:t>.</a:t>
            </a:r>
            <a:endParaRPr lang="ru-RU" b="1" i="1" dirty="0" smtClean="0">
              <a:latin typeface="Arial Narrow" pitchFamily="34" charset="0"/>
              <a:cs typeface="Times New Roman" pitchFamily="18" charset="0"/>
            </a:endParaRPr>
          </a:p>
        </p:txBody>
      </p:sp>
      <p:sp>
        <p:nvSpPr>
          <p:cNvPr id="6" name="Штриховая стрелка вправо 5"/>
          <p:cNvSpPr/>
          <p:nvPr/>
        </p:nvSpPr>
        <p:spPr>
          <a:xfrm>
            <a:off x="2699792" y="1974951"/>
            <a:ext cx="714380" cy="500066"/>
          </a:xfrm>
          <a:prstGeom prst="stripedRight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a:p>
        </p:txBody>
      </p:sp>
      <p:sp>
        <p:nvSpPr>
          <p:cNvPr id="7" name="Прямоугольник 6"/>
          <p:cNvSpPr/>
          <p:nvPr/>
        </p:nvSpPr>
        <p:spPr>
          <a:xfrm>
            <a:off x="1081007" y="2735480"/>
            <a:ext cx="6950236" cy="369332"/>
          </a:xfrm>
          <a:prstGeom prst="rect">
            <a:avLst/>
          </a:prstGeom>
        </p:spPr>
        <p:txBody>
          <a:bodyPr wrap="none">
            <a:spAutoFit/>
          </a:bodyPr>
          <a:lstStyle/>
          <a:p>
            <a:pPr algn="ctr"/>
            <a:r>
              <a:rPr lang="ru-RU" dirty="0" smtClean="0">
                <a:latin typeface="Arial Narrow" pitchFamily="34" charset="0"/>
                <a:cs typeface="Times New Roman" pitchFamily="18" charset="0"/>
              </a:rPr>
              <a:t> </a:t>
            </a:r>
            <a:r>
              <a:rPr lang="ru-RU" b="1" dirty="0" smtClean="0">
                <a:latin typeface="Times New Roman" panose="02020603050405020304" pitchFamily="18" charset="0"/>
                <a:cs typeface="Times New Roman" panose="02020603050405020304" pitchFamily="18" charset="0"/>
              </a:rPr>
              <a:t>МОДЕЛ ИШТИРОКЧИЛАРИНИНГ АМАЛГА ОШИРИЛИШИ</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81776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Заголовок 1"/>
          <p:cNvSpPr>
            <a:spLocks noGrp="1"/>
          </p:cNvSpPr>
          <p:nvPr>
            <p:ph type="title"/>
          </p:nvPr>
        </p:nvSpPr>
        <p:spPr bwMode="auto">
          <a:xfrm>
            <a:off x="357158" y="428605"/>
            <a:ext cx="8261350" cy="357189"/>
          </a:xfrm>
        </p:spPr>
        <p:txBody>
          <a:bodyPr wrap="square" numCol="1" anchorCtr="0" compatLnSpc="1">
            <a:prstTxWarp prst="textNoShape">
              <a:avLst/>
            </a:prstTxWarp>
            <a:normAutofit/>
          </a:bodyPr>
          <a:lstStyle/>
          <a:p>
            <a:pPr algn="ctr" eaLnBrk="1" hangingPunct="1"/>
            <a:r>
              <a:rPr lang="ru-RU" sz="1800" b="1" cap="none" dirty="0" smtClean="0">
                <a:solidFill>
                  <a:schemeClr val="tx1"/>
                </a:solidFill>
                <a:latin typeface="Times New Roman" panose="02020603050405020304" pitchFamily="18" charset="0"/>
                <a:cs typeface="Times New Roman" panose="02020603050405020304" pitchFamily="18" charset="0"/>
              </a:rPr>
              <a:t>КОРПОРАТИВ БОШҚАРУВНИНГ ЯПОН МОДЕЛИ</a:t>
            </a:r>
          </a:p>
        </p:txBody>
      </p:sp>
      <p:sp>
        <p:nvSpPr>
          <p:cNvPr id="33794" name="Объект 2"/>
          <p:cNvSpPr>
            <a:spLocks noGrp="1"/>
          </p:cNvSpPr>
          <p:nvPr>
            <p:ph sz="quarter" idx="1"/>
          </p:nvPr>
        </p:nvSpPr>
        <p:spPr>
          <a:xfrm>
            <a:off x="430212" y="2714620"/>
            <a:ext cx="8499506" cy="4000528"/>
          </a:xfrm>
        </p:spPr>
        <p:style>
          <a:lnRef idx="2">
            <a:schemeClr val="accent2"/>
          </a:lnRef>
          <a:fillRef idx="1">
            <a:schemeClr val="lt1"/>
          </a:fillRef>
          <a:effectRef idx="0">
            <a:schemeClr val="accent2"/>
          </a:effectRef>
          <a:fontRef idx="minor">
            <a:schemeClr val="dk1"/>
          </a:fontRef>
        </p:style>
        <p:txBody>
          <a:bodyPr>
            <a:normAutofit/>
          </a:bodyPr>
          <a:lstStyle/>
          <a:p>
            <a:pPr marL="114300" indent="0" algn="just">
              <a:buFont typeface="Arial" charset="0"/>
              <a:buNone/>
            </a:pPr>
            <a:r>
              <a:rPr lang="ru-RU" sz="1800" b="1" dirty="0" smtClean="0">
                <a:solidFill>
                  <a:schemeClr val="tx1"/>
                </a:solidFill>
                <a:latin typeface="Times New Roman" pitchFamily="18" charset="0"/>
                <a:cs typeface="Times New Roman" pitchFamily="18" charset="0"/>
              </a:rPr>
              <a:t>      1.Япония </a:t>
            </a:r>
            <a:r>
              <a:rPr lang="ru-RU" sz="1800" b="1" dirty="0" err="1" smtClean="0">
                <a:solidFill>
                  <a:schemeClr val="tx1"/>
                </a:solidFill>
                <a:latin typeface="Times New Roman" pitchFamily="18" charset="0"/>
                <a:cs typeface="Times New Roman" pitchFamily="18" charset="0"/>
              </a:rPr>
              <a:t>корпорацияларининг</a:t>
            </a:r>
            <a:r>
              <a:rPr lang="ru-RU" sz="1800" b="1" dirty="0" smtClean="0">
                <a:solidFill>
                  <a:schemeClr val="tx1"/>
                </a:solidFill>
                <a:latin typeface="Times New Roman" pitchFamily="18" charset="0"/>
                <a:cs typeface="Times New Roman" pitchFamily="18" charset="0"/>
              </a:rPr>
              <a:t> ДК  (</a:t>
            </a:r>
            <a:r>
              <a:rPr lang="ru-RU" sz="1800" b="1" dirty="0" err="1" smtClean="0">
                <a:solidFill>
                  <a:schemeClr val="tx1"/>
                </a:solidFill>
                <a:latin typeface="Times New Roman" pitchFamily="18" charset="0"/>
                <a:cs typeface="Times New Roman" pitchFamily="18" charset="0"/>
              </a:rPr>
              <a:t>ижрочи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директорлар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бошқарувчилар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компаниянинг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йирик</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бўлимлари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Бошқарув</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тўлиқ</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ички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вакиллардан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таркиб</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топган</a:t>
            </a:r>
            <a:r>
              <a:rPr lang="ru-RU" sz="1800" b="1" dirty="0" smtClean="0">
                <a:solidFill>
                  <a:schemeClr val="tx1"/>
                </a:solidFill>
                <a:latin typeface="Times New Roman" pitchFamily="18" charset="0"/>
                <a:cs typeface="Times New Roman" pitchFamily="18" charset="0"/>
              </a:rPr>
              <a:t>. </a:t>
            </a:r>
          </a:p>
          <a:p>
            <a:pPr marL="114300" indent="0" algn="just">
              <a:buFont typeface="Arial" charset="0"/>
              <a:buNone/>
            </a:pPr>
            <a:r>
              <a:rPr lang="ru-RU" sz="1800" b="1" dirty="0" smtClean="0">
                <a:solidFill>
                  <a:schemeClr val="tx1"/>
                </a:solidFill>
                <a:latin typeface="Times New Roman" pitchFamily="18" charset="0"/>
                <a:cs typeface="Times New Roman" pitchFamily="18" charset="0"/>
              </a:rPr>
              <a:t>      2.Япония </a:t>
            </a:r>
            <a:r>
              <a:rPr lang="ru-RU" sz="1800" b="1" dirty="0" err="1" smtClean="0">
                <a:solidFill>
                  <a:schemeClr val="tx1"/>
                </a:solidFill>
                <a:latin typeface="Times New Roman" pitchFamily="18" charset="0"/>
                <a:cs typeface="Times New Roman" pitchFamily="18" charset="0"/>
              </a:rPr>
              <a:t>корпорацияларининг</a:t>
            </a:r>
            <a:r>
              <a:rPr lang="ru-RU" sz="1800" b="1" dirty="0" smtClean="0">
                <a:solidFill>
                  <a:schemeClr val="tx1"/>
                </a:solidFill>
                <a:latin typeface="Times New Roman" pitchFamily="18" charset="0"/>
                <a:cs typeface="Times New Roman" pitchFamily="18" charset="0"/>
              </a:rPr>
              <a:t> ДК </a:t>
            </a:r>
            <a:r>
              <a:rPr lang="ru-RU" sz="1800" b="1" dirty="0" err="1" smtClean="0">
                <a:solidFill>
                  <a:schemeClr val="tx1"/>
                </a:solidFill>
                <a:latin typeface="Times New Roman" pitchFamily="18" charset="0"/>
                <a:cs typeface="Times New Roman" pitchFamily="18" charset="0"/>
              </a:rPr>
              <a:t>таркиби</a:t>
            </a:r>
            <a:r>
              <a:rPr lang="ru-RU" sz="1800" b="1" dirty="0" smtClean="0">
                <a:solidFill>
                  <a:schemeClr val="tx1"/>
                </a:solidFill>
                <a:latin typeface="Times New Roman" pitchFamily="18" charset="0"/>
                <a:cs typeface="Times New Roman" pitchFamily="18" charset="0"/>
              </a:rPr>
              <a:t> АҚШ, </a:t>
            </a:r>
            <a:r>
              <a:rPr lang="ru-RU" sz="1800" b="1" dirty="0" err="1" smtClean="0">
                <a:solidFill>
                  <a:schemeClr val="tx1"/>
                </a:solidFill>
                <a:latin typeface="Times New Roman" pitchFamily="18" charset="0"/>
                <a:cs typeface="Times New Roman" pitchFamily="18" charset="0"/>
              </a:rPr>
              <a:t>Буюк</a:t>
            </a:r>
            <a:r>
              <a:rPr lang="ru-RU" sz="1800" b="1" dirty="0" smtClean="0">
                <a:solidFill>
                  <a:schemeClr val="tx1"/>
                </a:solidFill>
                <a:latin typeface="Times New Roman" pitchFamily="18" charset="0"/>
                <a:cs typeface="Times New Roman" pitchFamily="18" charset="0"/>
              </a:rPr>
              <a:t>-Британия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Германиядаги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компанияларга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нисбаттан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кўпроқ</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бўлиб</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ўртача</a:t>
            </a:r>
            <a:r>
              <a:rPr lang="ru-RU" sz="1800" b="1" dirty="0" smtClean="0">
                <a:solidFill>
                  <a:schemeClr val="tx1"/>
                </a:solidFill>
                <a:latin typeface="Times New Roman" pitchFamily="18" charset="0"/>
                <a:cs typeface="Times New Roman" pitchFamily="18" charset="0"/>
              </a:rPr>
              <a:t> 50 </a:t>
            </a:r>
            <a:r>
              <a:rPr lang="ru-RU" sz="1800" b="1" dirty="0" err="1" smtClean="0">
                <a:solidFill>
                  <a:schemeClr val="tx1"/>
                </a:solidFill>
                <a:latin typeface="Times New Roman" pitchFamily="18" charset="0"/>
                <a:cs typeface="Times New Roman" pitchFamily="18" charset="0"/>
              </a:rPr>
              <a:t>аъзодан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иборатдир</a:t>
            </a:r>
            <a:r>
              <a:rPr lang="ru-RU" sz="1800" b="1" dirty="0" smtClean="0">
                <a:solidFill>
                  <a:schemeClr val="tx1"/>
                </a:solidFill>
                <a:latin typeface="Times New Roman" pitchFamily="18" charset="0"/>
                <a:cs typeface="Times New Roman" pitchFamily="18" charset="0"/>
              </a:rPr>
              <a:t>. </a:t>
            </a:r>
          </a:p>
          <a:p>
            <a:pPr marL="114300" indent="0" algn="just">
              <a:buFont typeface="Arial" charset="0"/>
              <a:buNone/>
            </a:pPr>
            <a:r>
              <a:rPr lang="ru-RU" sz="1800" b="1" dirty="0" smtClean="0">
                <a:solidFill>
                  <a:schemeClr val="tx1"/>
                </a:solidFill>
                <a:latin typeface="Times New Roman" pitchFamily="18" charset="0"/>
                <a:cs typeface="Times New Roman" pitchFamily="18" charset="0"/>
              </a:rPr>
              <a:t>      3.Агарда </a:t>
            </a:r>
            <a:r>
              <a:rPr lang="ru-RU" sz="1800" b="1" dirty="0" err="1" smtClean="0">
                <a:solidFill>
                  <a:schemeClr val="tx1"/>
                </a:solidFill>
                <a:latin typeface="Times New Roman" pitchFamily="18" charset="0"/>
                <a:cs typeface="Times New Roman" pitchFamily="18" charset="0"/>
              </a:rPr>
              <a:t>корпорацияларда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доимий</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равшда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фойда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олиш</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камайиб</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борадиган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бўлса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асосий</a:t>
            </a:r>
            <a:r>
              <a:rPr lang="ru-RU" sz="1800" b="1" dirty="0" smtClean="0">
                <a:solidFill>
                  <a:schemeClr val="tx1"/>
                </a:solidFill>
                <a:latin typeface="Times New Roman" pitchFamily="18" charset="0"/>
                <a:cs typeface="Times New Roman" pitchFamily="18" charset="0"/>
              </a:rPr>
              <a:t> банк </a:t>
            </a:r>
            <a:r>
              <a:rPr lang="ru-RU" sz="1800" b="1" dirty="0" err="1" smtClean="0">
                <a:solidFill>
                  <a:schemeClr val="tx1"/>
                </a:solidFill>
                <a:latin typeface="Times New Roman" pitchFamily="18" charset="0"/>
                <a:cs typeface="Times New Roman" pitchFamily="18" charset="0"/>
              </a:rPr>
              <a:t>ёки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Кейрецу</a:t>
            </a:r>
            <a:r>
              <a:rPr lang="ru-RU" sz="1800" b="1" dirty="0" smtClean="0">
                <a:solidFill>
                  <a:schemeClr val="tx1"/>
                </a:solidFill>
                <a:latin typeface="Times New Roman" pitchFamily="18" charset="0"/>
                <a:cs typeface="Times New Roman" pitchFamily="18" charset="0"/>
              </a:rPr>
              <a:t> компания </a:t>
            </a:r>
            <a:r>
              <a:rPr lang="ru-RU" sz="1800" b="1" dirty="0" err="1" smtClean="0">
                <a:solidFill>
                  <a:schemeClr val="tx1"/>
                </a:solidFill>
                <a:latin typeface="Times New Roman" pitchFamily="18" charset="0"/>
                <a:cs typeface="Times New Roman" pitchFamily="18" charset="0"/>
              </a:rPr>
              <a:t>директорини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лавозимидан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озод</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қилиш</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унинг</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ўрнига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ўз</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вакилини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қўйиши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мумкин</a:t>
            </a:r>
            <a:r>
              <a:rPr lang="ru-RU" sz="1800" b="1" dirty="0" smtClean="0">
                <a:solidFill>
                  <a:schemeClr val="tx1"/>
                </a:solidFill>
                <a:latin typeface="Times New Roman" pitchFamily="18" charset="0"/>
                <a:cs typeface="Times New Roman" pitchFamily="18" charset="0"/>
              </a:rPr>
              <a:t>.  </a:t>
            </a:r>
          </a:p>
          <a:p>
            <a:pPr marL="114300" indent="0" algn="just">
              <a:buFont typeface="Arial" charset="0"/>
              <a:buNone/>
            </a:pPr>
            <a:r>
              <a:rPr lang="ru-RU" sz="1800" b="1" dirty="0" smtClean="0">
                <a:solidFill>
                  <a:schemeClr val="tx1"/>
                </a:solidFill>
                <a:latin typeface="Times New Roman" pitchFamily="18" charset="0"/>
                <a:cs typeface="Times New Roman" pitchFamily="18" charset="0"/>
              </a:rPr>
              <a:t>     4.Япония </a:t>
            </a:r>
            <a:r>
              <a:rPr lang="ru-RU" sz="1800" b="1" dirty="0" err="1" smtClean="0">
                <a:solidFill>
                  <a:schemeClr val="tx1"/>
                </a:solidFill>
                <a:latin typeface="Times New Roman" pitchFamily="18" charset="0"/>
                <a:cs typeface="Times New Roman" pitchFamily="18" charset="0"/>
              </a:rPr>
              <a:t>учун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хос</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бўлган</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яна</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бир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ҳолат</a:t>
            </a:r>
            <a:r>
              <a:rPr lang="ru-RU" sz="1800" b="1" dirty="0" smtClean="0">
                <a:solidFill>
                  <a:schemeClr val="tx1"/>
                </a:solidFill>
                <a:latin typeface="Times New Roman" pitchFamily="18" charset="0"/>
                <a:cs typeface="Times New Roman" pitchFamily="18" charset="0"/>
              </a:rPr>
              <a:t> – </a:t>
            </a:r>
            <a:r>
              <a:rPr lang="ru-RU" sz="1800" b="1" dirty="0" err="1" smtClean="0">
                <a:solidFill>
                  <a:schemeClr val="tx1"/>
                </a:solidFill>
                <a:latin typeface="Times New Roman" pitchFamily="18" charset="0"/>
                <a:cs typeface="Times New Roman" pitchFamily="18" charset="0"/>
              </a:rPr>
              <a:t>бу</a:t>
            </a:r>
            <a:r>
              <a:rPr lang="ru-RU" sz="1800" b="1" dirty="0" smtClean="0">
                <a:solidFill>
                  <a:schemeClr val="tx1"/>
                </a:solidFill>
                <a:latin typeface="Times New Roman" pitchFamily="18" charset="0"/>
                <a:cs typeface="Times New Roman" pitchFamily="18" charset="0"/>
              </a:rPr>
              <a:t> ДК </a:t>
            </a:r>
            <a:r>
              <a:rPr lang="ru-RU" sz="1800" b="1" dirty="0" err="1" smtClean="0">
                <a:solidFill>
                  <a:schemeClr val="tx1"/>
                </a:solidFill>
                <a:latin typeface="Times New Roman" pitchFamily="18" charset="0"/>
                <a:cs typeface="Times New Roman" pitchFamily="18" charset="0"/>
              </a:rPr>
              <a:t>таркибида</a:t>
            </a:r>
            <a:r>
              <a:rPr lang="ru-RU" sz="1800" b="1" dirty="0">
                <a:solidFill>
                  <a:schemeClr val="tx1"/>
                </a:solidFill>
                <a:latin typeface="Times New Roman" pitchFamily="18" charset="0"/>
                <a:cs typeface="Times New Roman" pitchFamily="18" charset="0"/>
              </a:rPr>
              <a:t> </a:t>
            </a:r>
            <a:r>
              <a:rPr lang="ru-RU" sz="1800" b="1" dirty="0" err="1">
                <a:solidFill>
                  <a:schemeClr val="tx1"/>
                </a:solidFill>
                <a:latin typeface="Times New Roman" pitchFamily="18" charset="0"/>
                <a:cs typeface="Times New Roman" pitchFamily="18" charset="0"/>
              </a:rPr>
              <a:t>вазирлик</a:t>
            </a:r>
            <a:r>
              <a:rPr lang="ru-RU" sz="1800" b="1" dirty="0">
                <a:solidFill>
                  <a:schemeClr val="tx1"/>
                </a:solidFill>
                <a:latin typeface="Times New Roman" pitchFamily="18" charset="0"/>
                <a:cs typeface="Times New Roman" pitchFamily="18" charset="0"/>
              </a:rPr>
              <a:t> </a:t>
            </a:r>
            <a:r>
              <a:rPr lang="ru-RU" sz="1800" b="1" dirty="0" err="1">
                <a:solidFill>
                  <a:schemeClr val="tx1"/>
                </a:solidFill>
                <a:latin typeface="Times New Roman" pitchFamily="18" charset="0"/>
                <a:cs typeface="Times New Roman" pitchFamily="18" charset="0"/>
              </a:rPr>
              <a:t>ва</a:t>
            </a:r>
            <a:r>
              <a:rPr lang="ru-RU" sz="1800" b="1" dirty="0">
                <a:solidFill>
                  <a:schemeClr val="tx1"/>
                </a:solidFill>
                <a:latin typeface="Times New Roman" pitchFamily="18" charset="0"/>
                <a:cs typeface="Times New Roman" pitchFamily="18" charset="0"/>
              </a:rPr>
              <a:t> </a:t>
            </a:r>
            <a:r>
              <a:rPr lang="ru-RU" sz="1800" b="1" dirty="0" err="1">
                <a:solidFill>
                  <a:schemeClr val="tx1"/>
                </a:solidFill>
                <a:latin typeface="Times New Roman" pitchFamily="18" charset="0"/>
                <a:cs typeface="Times New Roman" pitchFamily="18" charset="0"/>
              </a:rPr>
              <a:t>ташкилотларда</a:t>
            </a:r>
            <a:r>
              <a:rPr lang="ru-RU" sz="1800" b="1" dirty="0">
                <a:solidFill>
                  <a:schemeClr val="tx1"/>
                </a:solidFill>
                <a:latin typeface="Times New Roman" pitchFamily="18" charset="0"/>
                <a:cs typeface="Times New Roman" pitchFamily="18" charset="0"/>
              </a:rPr>
              <a:t> </a:t>
            </a:r>
            <a:r>
              <a:rPr lang="ru-RU" sz="1800" b="1" dirty="0" err="1">
                <a:solidFill>
                  <a:schemeClr val="tx1"/>
                </a:solidFill>
                <a:latin typeface="Times New Roman" pitchFamily="18" charset="0"/>
                <a:cs typeface="Times New Roman" pitchFamily="18" charset="0"/>
              </a:rPr>
              <a:t>ишлаган</a:t>
            </a:r>
            <a:r>
              <a:rPr lang="ru-RU" sz="1800" b="1" dirty="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истъефодаги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шахслар</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киритилиш</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тажрибаси</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ҳам</a:t>
            </a:r>
            <a:r>
              <a:rPr lang="ru-RU" sz="1800" b="1" dirty="0" smtClean="0">
                <a:solidFill>
                  <a:schemeClr val="tx1"/>
                </a:solidFill>
                <a:latin typeface="Times New Roman" pitchFamily="18" charset="0"/>
                <a:cs typeface="Times New Roman" pitchFamily="18" charset="0"/>
              </a:rPr>
              <a:t> </a:t>
            </a:r>
            <a:r>
              <a:rPr lang="ru-RU" sz="1800" b="1" dirty="0" err="1" smtClean="0">
                <a:solidFill>
                  <a:schemeClr val="tx1"/>
                </a:solidFill>
                <a:latin typeface="Times New Roman" pitchFamily="18" charset="0"/>
                <a:cs typeface="Times New Roman" pitchFamily="18" charset="0"/>
              </a:rPr>
              <a:t>мавжуддир</a:t>
            </a:r>
            <a:r>
              <a:rPr lang="ru-RU" sz="1800" b="1" dirty="0" smtClean="0">
                <a:solidFill>
                  <a:schemeClr val="tx1"/>
                </a:solidFill>
                <a:latin typeface="Times New Roman" pitchFamily="18" charset="0"/>
                <a:cs typeface="Times New Roman" pitchFamily="18" charset="0"/>
              </a:rPr>
              <a:t>.</a:t>
            </a:r>
          </a:p>
        </p:txBody>
      </p:sp>
      <p:sp>
        <p:nvSpPr>
          <p:cNvPr id="4" name="Прямоугольник 3"/>
          <p:cNvSpPr/>
          <p:nvPr/>
        </p:nvSpPr>
        <p:spPr>
          <a:xfrm>
            <a:off x="571472" y="1428736"/>
            <a:ext cx="8001056" cy="646331"/>
          </a:xfrm>
          <a:prstGeom prst="rect">
            <a:avLst/>
          </a:prstGeom>
        </p:spPr>
        <p:txBody>
          <a:bodyPr wrap="square">
            <a:spAutoFit/>
          </a:bodyPr>
          <a:lstStyle/>
          <a:p>
            <a:pPr marL="114300" indent="0" algn="ctr">
              <a:buFont typeface="Arial" charset="0"/>
              <a:buNone/>
            </a:pPr>
            <a:r>
              <a:rPr lang="ru-RU" b="1" dirty="0" err="1" smtClean="0">
                <a:latin typeface="Times New Roman" panose="02020603050405020304" pitchFamily="18" charset="0"/>
                <a:cs typeface="Times New Roman" panose="02020603050405020304" pitchFamily="18" charset="0"/>
              </a:rPr>
              <a:t>Японияда</a:t>
            </a:r>
            <a:r>
              <a:rPr lang="ru-RU" b="1" dirty="0" smtClean="0">
                <a:latin typeface="Times New Roman" panose="02020603050405020304" pitchFamily="18" charset="0"/>
                <a:cs typeface="Times New Roman" panose="02020603050405020304" pitchFamily="18" charset="0"/>
              </a:rPr>
              <a:t> акция </a:t>
            </a:r>
            <a:r>
              <a:rPr lang="ru-RU" b="1" dirty="0" err="1" smtClean="0">
                <a:latin typeface="Times New Roman" panose="02020603050405020304" pitchFamily="18" charset="0"/>
                <a:cs typeface="Times New Roman" panose="02020603050405020304" pitchFamily="18" charset="0"/>
              </a:rPr>
              <a:t>бозори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тўлиқ</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молиявий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ташкилотлар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p>
          <a:p>
            <a:pPr marL="114300" indent="0" algn="ctr">
              <a:buFont typeface="Arial" charset="0"/>
              <a:buNone/>
            </a:pPr>
            <a:r>
              <a:rPr lang="ru-RU" b="1" dirty="0" err="1" smtClean="0">
                <a:latin typeface="Times New Roman" panose="02020603050405020304" pitchFamily="18" charset="0"/>
                <a:cs typeface="Times New Roman" panose="02020603050405020304" pitchFamily="18" charset="0"/>
              </a:rPr>
              <a:t>корпорациялар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қўлида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жойлашган</a:t>
            </a:r>
            <a:r>
              <a:rPr lang="ru-RU" b="1" dirty="0" smtClean="0">
                <a:latin typeface="Times New Roman" panose="02020603050405020304" pitchFamily="18" charset="0"/>
                <a:cs typeface="Times New Roman" panose="02020603050405020304" pitchFamily="18" charset="0"/>
              </a:rPr>
              <a:t>. </a:t>
            </a:r>
          </a:p>
        </p:txBody>
      </p:sp>
      <p:sp>
        <p:nvSpPr>
          <p:cNvPr id="5" name="Прямоугольник 4"/>
          <p:cNvSpPr/>
          <p:nvPr/>
        </p:nvSpPr>
        <p:spPr>
          <a:xfrm>
            <a:off x="3030552" y="794654"/>
            <a:ext cx="3082895" cy="646331"/>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114300" indent="0" algn="ctr">
              <a:buFont typeface="Arial" charset="0"/>
              <a:buNone/>
            </a:pPr>
            <a:r>
              <a:rPr lang="ru-RU" b="1" dirty="0" smtClean="0">
                <a:latin typeface="Times New Roman" panose="02020603050405020304" pitchFamily="18" charset="0"/>
                <a:cs typeface="Times New Roman" panose="02020603050405020304" pitchFamily="18" charset="0"/>
              </a:rPr>
              <a:t>Компания </a:t>
            </a:r>
            <a:r>
              <a:rPr lang="ru-RU" b="1" dirty="0" err="1" smtClean="0">
                <a:latin typeface="Times New Roman" panose="02020603050405020304" pitchFamily="18" charset="0"/>
                <a:cs typeface="Times New Roman" panose="02020603050405020304" pitchFamily="18" charset="0"/>
              </a:rPr>
              <a:t>ацияларнинг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мулдорлари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структураси</a:t>
            </a:r>
            <a:endParaRPr lang="ru-RU" dirty="0" smtClean="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339752" y="2143116"/>
            <a:ext cx="4392488"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marL="114300" indent="0" algn="ctr">
              <a:buFont typeface="Arial" charset="0"/>
              <a:buNone/>
            </a:pPr>
            <a:r>
              <a:rPr lang="ru-RU" b="1" dirty="0" err="1" smtClean="0">
                <a:latin typeface="Times New Roman" panose="02020603050405020304" pitchFamily="18" charset="0"/>
                <a:cs typeface="Times New Roman" panose="02020603050405020304" pitchFamily="18" charset="0"/>
              </a:rPr>
              <a:t>Директорлар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кенгаши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таркиби</a:t>
            </a:r>
            <a:r>
              <a:rPr lang="ru-RU" b="1" dirty="0" smtClean="0">
                <a:latin typeface="Times New Roman" panose="02020603050405020304" pitchFamily="18" charset="0"/>
                <a:cs typeface="Times New Roman" panose="02020603050405020304" pitchFamily="18" charset="0"/>
              </a:rPr>
              <a:t>:</a:t>
            </a:r>
            <a:endParaRPr lang="ru-RU"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70243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a:xfrm>
            <a:off x="428596" y="357166"/>
            <a:ext cx="8715404" cy="571504"/>
          </a:xfrm>
        </p:spPr>
        <p:txBody>
          <a:bodyPr>
            <a:noAutofit/>
          </a:bodyPr>
          <a:lstStyle/>
          <a:p>
            <a:pPr algn="ctr"/>
            <a:r>
              <a:rPr lang="ru-RU" sz="1800" b="1" dirty="0" smtClean="0">
                <a:solidFill>
                  <a:schemeClr val="tx1"/>
                </a:solidFill>
                <a:latin typeface="Times New Roman" panose="02020603050405020304" pitchFamily="18" charset="0"/>
                <a:ea typeface="Verdana" pitchFamily="34" charset="0"/>
                <a:cs typeface="Times New Roman" panose="02020603050405020304" pitchFamily="18" charset="0"/>
              </a:rPr>
              <a:t>ЯПОНИЯ КОРПОРАТИВ БОШҚАРУВ СТРУКТУРАСИ</a:t>
            </a:r>
            <a:endParaRPr kumimoji="1" lang="ru-RU" altLang="en-US" sz="1800" b="1" dirty="0">
              <a:solidFill>
                <a:schemeClr val="tx1"/>
              </a:solidFill>
              <a:latin typeface="Times New Roman" panose="02020603050405020304" pitchFamily="18" charset="0"/>
              <a:cs typeface="Times New Roman" panose="02020603050405020304" pitchFamily="18" charset="0"/>
            </a:endParaRPr>
          </a:p>
        </p:txBody>
      </p:sp>
      <p:sp>
        <p:nvSpPr>
          <p:cNvPr id="8" name="正方形/長方形 7"/>
          <p:cNvSpPr/>
          <p:nvPr/>
        </p:nvSpPr>
        <p:spPr>
          <a:xfrm>
            <a:off x="1058429" y="3512461"/>
            <a:ext cx="1923792" cy="1538513"/>
          </a:xfrm>
          <a:prstGeom prst="rect">
            <a:avLst/>
          </a:prstGeom>
          <a:ln/>
        </p:spPr>
        <p:style>
          <a:lnRef idx="2">
            <a:schemeClr val="accent5"/>
          </a:lnRef>
          <a:fillRef idx="1">
            <a:schemeClr val="lt1"/>
          </a:fillRef>
          <a:effectRef idx="0">
            <a:schemeClr val="accent5"/>
          </a:effectRef>
          <a:fontRef idx="minor">
            <a:schemeClr val="dk1"/>
          </a:fontRef>
        </p:style>
        <p:txBody>
          <a:bodyPr lIns="0" tIns="0" rIns="0" bIns="0" rtlCol="0" anchor="t"/>
          <a:lstStyle/>
          <a:p>
            <a:pPr algn="ctr"/>
            <a:endParaRPr kumimoji="1" lang="ru-RU" altLang="ja-JP" sz="1400" dirty="0" smtClean="0">
              <a:solidFill>
                <a:sysClr val="windowText" lastClr="000000"/>
              </a:solidFill>
              <a:latin typeface="Arial Narrow" pitchFamily="34" charset="0"/>
            </a:endParaRPr>
          </a:p>
          <a:p>
            <a:pPr algn="ctr"/>
            <a:r>
              <a:rPr kumimoji="1" lang="uz-Cyrl-UZ" altLang="ja-JP" sz="1600" b="1" dirty="0" smtClean="0">
                <a:solidFill>
                  <a:sysClr val="windowText" lastClr="000000"/>
                </a:solidFill>
                <a:latin typeface="Times New Roman" panose="02020603050405020304" pitchFamily="18" charset="0"/>
                <a:cs typeface="Times New Roman" panose="02020603050405020304" pitchFamily="18" charset="0"/>
              </a:rPr>
              <a:t>Директорлар </a:t>
            </a:r>
          </a:p>
          <a:p>
            <a:pPr algn="ctr"/>
            <a:r>
              <a:rPr kumimoji="1" lang="uz-Cyrl-UZ" altLang="ja-JP" sz="1600" b="1" dirty="0" smtClean="0">
                <a:solidFill>
                  <a:sysClr val="windowText" lastClr="000000"/>
                </a:solidFill>
                <a:latin typeface="Times New Roman" panose="02020603050405020304" pitchFamily="18" charset="0"/>
                <a:cs typeface="Times New Roman" panose="02020603050405020304" pitchFamily="18" charset="0"/>
              </a:rPr>
              <a:t>кенгаши</a:t>
            </a:r>
            <a:endParaRPr kumimoji="1" lang="ru-RU" altLang="ja-JP" sz="1600" b="1" dirty="0" smtClean="0">
              <a:solidFill>
                <a:sysClr val="windowText" lastClr="000000"/>
              </a:solidFill>
              <a:latin typeface="Times New Roman" panose="02020603050405020304" pitchFamily="18" charset="0"/>
              <a:cs typeface="Times New Roman" panose="02020603050405020304" pitchFamily="18" charset="0"/>
            </a:endParaRPr>
          </a:p>
          <a:p>
            <a:pPr algn="ctr"/>
            <a:endParaRPr kumimoji="1" lang="ru-RU" altLang="ja-JP" sz="1400" dirty="0">
              <a:solidFill>
                <a:sysClr val="windowText" lastClr="000000"/>
              </a:solidFill>
              <a:latin typeface="Arial Narrow" pitchFamily="34" charset="0"/>
            </a:endParaRPr>
          </a:p>
        </p:txBody>
      </p:sp>
      <p:sp>
        <p:nvSpPr>
          <p:cNvPr id="21" name="正方形/長方形 20"/>
          <p:cNvSpPr/>
          <p:nvPr/>
        </p:nvSpPr>
        <p:spPr>
          <a:xfrm>
            <a:off x="1446972" y="1988460"/>
            <a:ext cx="1638450" cy="529540"/>
          </a:xfrm>
          <a:prstGeom prst="rect">
            <a:avLst/>
          </a:prstGeom>
          <a:solidFill>
            <a:srgbClr val="8C8C8C"/>
          </a:solidFill>
          <a:ln w="25400">
            <a:solidFill>
              <a:srgbClr val="8C8C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Акциядорларнинг умумий йиғилиши</a:t>
            </a:r>
            <a:endParaRPr kumimoji="1" lang="ja-JP" altLang="en-US" sz="1400" b="1" dirty="0" smtClean="0">
              <a:solidFill>
                <a:schemeClr val="tx1"/>
              </a:solidFill>
              <a:latin typeface="Times New Roman" panose="02020603050405020304" pitchFamily="18" charset="0"/>
              <a:cs typeface="Times New Roman" panose="02020603050405020304" pitchFamily="18" charset="0"/>
            </a:endParaRPr>
          </a:p>
        </p:txBody>
      </p:sp>
      <p:cxnSp>
        <p:nvCxnSpPr>
          <p:cNvPr id="22" name="直線矢印コネクタ 21"/>
          <p:cNvCxnSpPr>
            <a:endCxn id="8" idx="0"/>
          </p:cNvCxnSpPr>
          <p:nvPr/>
        </p:nvCxnSpPr>
        <p:spPr>
          <a:xfrm rot="5400000">
            <a:off x="1524478" y="3013864"/>
            <a:ext cx="994457" cy="2745"/>
          </a:xfrm>
          <a:prstGeom prst="straightConnector1">
            <a:avLst/>
          </a:prstGeom>
          <a:ln w="12700">
            <a:solidFill>
              <a:schemeClr val="accent3"/>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7" name="テキスト ボックス 26"/>
          <p:cNvSpPr txBox="1"/>
          <p:nvPr/>
        </p:nvSpPr>
        <p:spPr>
          <a:xfrm>
            <a:off x="1912796" y="2818009"/>
            <a:ext cx="1101721" cy="215444"/>
          </a:xfrm>
          <a:prstGeom prst="rect">
            <a:avLst/>
          </a:prstGeom>
          <a:noFill/>
        </p:spPr>
        <p:txBody>
          <a:bodyPr wrap="square" lIns="0" tIns="0" rIns="0" bIns="0" rtlCol="0" anchor="ctr" anchorCtr="0">
            <a:spAutoFit/>
          </a:bodyPr>
          <a:lstStyle/>
          <a:p>
            <a:pPr algn="ctr"/>
            <a:r>
              <a:rPr kumimoji="1" lang="uz-Cyrl-UZ" altLang="ja-JP" sz="1400" b="1" dirty="0" smtClean="0">
                <a:latin typeface="Times New Roman" panose="02020603050405020304" pitchFamily="18" charset="0"/>
                <a:cs typeface="Times New Roman" panose="02020603050405020304" pitchFamily="18" charset="0"/>
              </a:rPr>
              <a:t>Сайланиш</a:t>
            </a:r>
            <a:endParaRPr kumimoji="1" lang="ja-JP" altLang="en-US" sz="1400" b="1" dirty="0" smtClean="0">
              <a:latin typeface="Times New Roman" panose="02020603050405020304" pitchFamily="18" charset="0"/>
              <a:cs typeface="Times New Roman" panose="02020603050405020304" pitchFamily="18" charset="0"/>
            </a:endParaRPr>
          </a:p>
        </p:txBody>
      </p:sp>
      <p:sp>
        <p:nvSpPr>
          <p:cNvPr id="65" name="Text Box 37"/>
          <p:cNvSpPr txBox="1">
            <a:spLocks noChangeArrowheads="1"/>
          </p:cNvSpPr>
          <p:nvPr/>
        </p:nvSpPr>
        <p:spPr bwMode="gray">
          <a:xfrm>
            <a:off x="5263762" y="6588000"/>
            <a:ext cx="3472615" cy="169200"/>
          </a:xfrm>
          <a:prstGeom prst="rect">
            <a:avLst/>
          </a:prstGeom>
          <a:solidFill>
            <a:schemeClr val="bg1"/>
          </a:solidFill>
          <a:ln w="9525">
            <a:noFill/>
            <a:miter lim="800000"/>
            <a:headEnd/>
            <a:tailEnd/>
          </a:ln>
          <a:effectLst/>
        </p:spPr>
        <p:txBody>
          <a:bodyPr lIns="0" tIns="0" rIns="0" bIns="0" anchor="b" anchorCtr="0">
            <a:noAutofit/>
          </a:bodyPr>
          <a:lstStyle/>
          <a:p>
            <a:pPr algn="r" eaLnBrk="0" hangingPunct="0">
              <a:spcBef>
                <a:spcPct val="50000"/>
              </a:spcBef>
            </a:pPr>
            <a:r>
              <a:rPr lang="fr-FR" altLang="ja-JP" sz="900" dirty="0" smtClean="0"/>
              <a:t>.</a:t>
            </a:r>
            <a:endParaRPr lang="ru-RU" altLang="ja-JP" sz="900" dirty="0">
              <a:ea typeface="ＭＳ Ｐゴシック" pitchFamily="50" charset="-128"/>
            </a:endParaRPr>
          </a:p>
        </p:txBody>
      </p:sp>
      <p:sp>
        <p:nvSpPr>
          <p:cNvPr id="33" name="正方形/長方形 32"/>
          <p:cNvSpPr/>
          <p:nvPr/>
        </p:nvSpPr>
        <p:spPr>
          <a:xfrm>
            <a:off x="1285853" y="5893067"/>
            <a:ext cx="1643073" cy="478700"/>
          </a:xfrm>
          <a:prstGeom prst="rect">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ysClr val="windowText" lastClr="000000"/>
                </a:solidFill>
                <a:latin typeface="Times New Roman" panose="02020603050405020304" pitchFamily="18" charset="0"/>
                <a:cs typeface="Times New Roman" panose="02020603050405020304" pitchFamily="18" charset="0"/>
              </a:rPr>
              <a:t>Ижроий бўлим</a:t>
            </a:r>
            <a:endParaRPr kumimoji="1" lang="ja-JP" altLang="en-US" sz="1400" b="1" dirty="0" smtClean="0">
              <a:solidFill>
                <a:sysClr val="windowText" lastClr="000000"/>
              </a:solidFill>
              <a:latin typeface="Times New Roman" panose="02020603050405020304" pitchFamily="18" charset="0"/>
              <a:cs typeface="Times New Roman" panose="02020603050405020304" pitchFamily="18" charset="0"/>
            </a:endParaRPr>
          </a:p>
        </p:txBody>
      </p:sp>
      <p:sp>
        <p:nvSpPr>
          <p:cNvPr id="38" name="正方形/長方形 37"/>
          <p:cNvSpPr/>
          <p:nvPr/>
        </p:nvSpPr>
        <p:spPr>
          <a:xfrm>
            <a:off x="3863514" y="3592740"/>
            <a:ext cx="1038106" cy="427721"/>
          </a:xfrm>
          <a:prstGeom prst="rect">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chemeClr val="tx1"/>
                </a:solidFill>
                <a:latin typeface="Times New Roman" panose="02020603050405020304" pitchFamily="18" charset="0"/>
                <a:cs typeface="Times New Roman" panose="02020603050405020304" pitchFamily="18" charset="0"/>
              </a:rPr>
              <a:t>Аудит қумитаси</a:t>
            </a:r>
            <a:endParaRPr kumimoji="1" lang="ja-JP" altLang="en-US" sz="1400" b="1" dirty="0" smtClean="0">
              <a:solidFill>
                <a:schemeClr val="tx1"/>
              </a:solidFill>
              <a:latin typeface="Times New Roman" panose="02020603050405020304" pitchFamily="18" charset="0"/>
              <a:cs typeface="Times New Roman" panose="02020603050405020304" pitchFamily="18" charset="0"/>
            </a:endParaRPr>
          </a:p>
        </p:txBody>
      </p:sp>
      <p:cxnSp>
        <p:nvCxnSpPr>
          <p:cNvPr id="6" name="カギ線コネクタ 5"/>
          <p:cNvCxnSpPr/>
          <p:nvPr/>
        </p:nvCxnSpPr>
        <p:spPr>
          <a:xfrm rot="16200000" flipH="1">
            <a:off x="2678332" y="1897038"/>
            <a:ext cx="1074736" cy="2359495"/>
          </a:xfrm>
          <a:prstGeom prst="bentConnector3">
            <a:avLst>
              <a:gd name="adj1" fmla="val 50000"/>
            </a:avLst>
          </a:prstGeom>
          <a:ln>
            <a:tailEnd type="triangle"/>
          </a:ln>
        </p:spPr>
        <p:style>
          <a:lnRef idx="1">
            <a:schemeClr val="accent3"/>
          </a:lnRef>
          <a:fillRef idx="0">
            <a:schemeClr val="accent3"/>
          </a:fillRef>
          <a:effectRef idx="0">
            <a:schemeClr val="accent3"/>
          </a:effectRef>
          <a:fontRef idx="minor">
            <a:schemeClr val="tx1"/>
          </a:fontRef>
        </p:style>
      </p:cxnSp>
      <p:sp>
        <p:nvSpPr>
          <p:cNvPr id="18" name="左矢印 17"/>
          <p:cNvSpPr/>
          <p:nvPr/>
        </p:nvSpPr>
        <p:spPr>
          <a:xfrm>
            <a:off x="3085422" y="3553375"/>
            <a:ext cx="726224" cy="547875"/>
          </a:xfrm>
          <a:prstGeom prst="leftArrow">
            <a:avLst/>
          </a:prstGeom>
          <a:solidFill>
            <a:schemeClr val="tx2">
              <a:lumMod val="25000"/>
              <a:lumOff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dirty="0" smtClean="0">
              <a:solidFill>
                <a:schemeClr val="tx1"/>
              </a:solidFill>
              <a:latin typeface="Arial Narrow" pitchFamily="34" charset="0"/>
            </a:endParaRPr>
          </a:p>
        </p:txBody>
      </p:sp>
      <p:sp>
        <p:nvSpPr>
          <p:cNvPr id="47" name="テキスト ボックス 46"/>
          <p:cNvSpPr txBox="1"/>
          <p:nvPr/>
        </p:nvSpPr>
        <p:spPr>
          <a:xfrm>
            <a:off x="214284" y="2830305"/>
            <a:ext cx="1715003" cy="492443"/>
          </a:xfrm>
          <a:prstGeom prst="rect">
            <a:avLst/>
          </a:prstGeom>
          <a:solidFill>
            <a:srgbClr val="FFC000"/>
          </a:solidFill>
        </p:spPr>
        <p:txBody>
          <a:bodyPr wrap="square" rtlCol="0">
            <a:spAutoFit/>
          </a:bodyPr>
          <a:lstStyle/>
          <a:p>
            <a:pPr algn="ctr"/>
            <a:r>
              <a:rPr kumimoji="1" lang="uz-Cyrl-UZ" altLang="ja-JP" sz="1300" b="1" dirty="0" smtClean="0">
                <a:latin typeface="Times New Roman" panose="02020603050405020304" pitchFamily="18" charset="0"/>
                <a:cs typeface="Times New Roman" panose="02020603050405020304" pitchFamily="18" charset="0"/>
              </a:rPr>
              <a:t>Ижроия ва назорат функцияси</a:t>
            </a:r>
            <a:endParaRPr kumimoji="1" lang="ja-JP" altLang="en-US" sz="1300" b="1" dirty="0" smtClean="0">
              <a:latin typeface="Times New Roman" panose="02020603050405020304" pitchFamily="18" charset="0"/>
              <a:cs typeface="Times New Roman" panose="02020603050405020304" pitchFamily="18" charset="0"/>
            </a:endParaRPr>
          </a:p>
        </p:txBody>
      </p:sp>
      <p:graphicFrame>
        <p:nvGraphicFramePr>
          <p:cNvPr id="24" name="Group 25"/>
          <p:cNvGraphicFramePr>
            <a:graphicFrameLocks noGrp="1"/>
          </p:cNvGraphicFramePr>
          <p:nvPr>
            <p:extLst>
              <p:ext uri="{D42A27DB-BD31-4B8C-83A1-F6EECF244321}">
                <p14:modId xmlns:p14="http://schemas.microsoft.com/office/powerpoint/2010/main" val="1496480071"/>
              </p:ext>
            </p:extLst>
          </p:nvPr>
        </p:nvGraphicFramePr>
        <p:xfrm>
          <a:off x="5000628" y="1285861"/>
          <a:ext cx="4000528" cy="5214973"/>
        </p:xfrm>
        <a:graphic>
          <a:graphicData uri="http://schemas.openxmlformats.org/drawingml/2006/table">
            <a:tbl>
              <a:tblPr/>
              <a:tblGrid>
                <a:gridCol w="1000132">
                  <a:extLst>
                    <a:ext uri="{9D8B030D-6E8A-4147-A177-3AD203B41FA5}">
                      <a16:colId xmlns:a16="http://schemas.microsoft.com/office/drawing/2014/main" val="20000"/>
                    </a:ext>
                  </a:extLst>
                </a:gridCol>
                <a:gridCol w="3000396">
                  <a:extLst>
                    <a:ext uri="{9D8B030D-6E8A-4147-A177-3AD203B41FA5}">
                      <a16:colId xmlns:a16="http://schemas.microsoft.com/office/drawing/2014/main" val="20001"/>
                    </a:ext>
                  </a:extLst>
                </a:gridCol>
              </a:tblGrid>
              <a:tr h="486474">
                <a:tc>
                  <a:txBody>
                    <a:bodyPr/>
                    <a:lstStyle/>
                    <a:p>
                      <a:pPr marL="4763" marR="0" lvl="1" indent="-4763" algn="ctr" defTabSz="914400" rtl="0" eaLnBrk="1" fontAlgn="base" latinLnBrk="0" hangingPunct="1">
                        <a:lnSpc>
                          <a:spcPct val="100000"/>
                        </a:lnSpc>
                        <a:spcBef>
                          <a:spcPts val="0"/>
                        </a:spcBef>
                        <a:spcAft>
                          <a:spcPct val="0"/>
                        </a:spcAft>
                        <a:buClr>
                          <a:schemeClr val="tx1"/>
                        </a:buClr>
                        <a:buSzTx/>
                        <a:buFont typeface="Wingdings" pitchFamily="2" charset="2"/>
                        <a:buNone/>
                        <a:tabLst/>
                        <a:defRPr/>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Компания</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anchorCtr="1" horzOverflow="overflow">
                    <a:lnL w="12700" cap="flat" cmpd="sng" algn="ctr">
                      <a:solidFill>
                        <a:srgbClr val="B4B4B4"/>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rgbClr val="B4B4B4"/>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rgbClr val="B4B4B4"/>
                    </a:solidFill>
                  </a:tcPr>
                </a:tc>
                <a:tc>
                  <a:txBody>
                    <a:bodyPr/>
                    <a:lstStyle/>
                    <a:p>
                      <a:pPr marL="1587" marR="0" lvl="1" indent="0" algn="ctr" defTabSz="914400" rtl="0" eaLnBrk="1" fontAlgn="base" latinLnBrk="0" hangingPunct="1">
                        <a:lnSpc>
                          <a:spcPct val="100000"/>
                        </a:lnSpc>
                        <a:spcBef>
                          <a:spcPts val="0"/>
                        </a:spcBef>
                        <a:spcAft>
                          <a:spcPct val="0"/>
                        </a:spcAft>
                        <a:buClr>
                          <a:schemeClr val="tx1"/>
                        </a:buClr>
                        <a:buSzTx/>
                        <a:buFont typeface="Wingdings" pitchFamily="2" charset="2"/>
                        <a:buNone/>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Вазифалар </a:t>
                      </a:r>
                      <a:r>
                        <a:rPr kumimoji="0" lang="ja-JP" altLang="en-US"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ва бошқ</a:t>
                      </a:r>
                      <a:r>
                        <a:rPr kumimoji="0" lang="ja-JP" altLang="en-US"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chemeClr val="bg2"/>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B4B4B4"/>
                      </a:solidFill>
                      <a:prstDash val="solid"/>
                      <a:round/>
                      <a:headEnd type="none" w="med" len="med"/>
                      <a:tailEnd type="none" w="med" len="med"/>
                    </a:lnT>
                    <a:lnB w="12700" cap="flat" cmpd="sng" algn="ctr">
                      <a:solidFill>
                        <a:srgbClr val="B4B4B4"/>
                      </a:solidFill>
                      <a:prstDash val="solid"/>
                      <a:round/>
                      <a:headEnd type="none" w="med" len="med"/>
                      <a:tailEnd type="none" w="med" len="med"/>
                    </a:lnB>
                    <a:lnTlToBr>
                      <a:noFill/>
                    </a:lnTlToBr>
                    <a:lnBlToTr>
                      <a:noFill/>
                    </a:lnBlToTr>
                    <a:solidFill>
                      <a:srgbClr val="B4B4B4"/>
                    </a:solidFill>
                  </a:tcPr>
                </a:tc>
                <a:extLst>
                  <a:ext uri="{0D108BD9-81ED-4DB2-BD59-A6C34878D82A}">
                    <a16:rowId xmlns:a16="http://schemas.microsoft.com/office/drawing/2014/main" val="10000"/>
                  </a:ext>
                </a:extLst>
              </a:tr>
              <a:tr h="924599">
                <a:tc>
                  <a:txBody>
                    <a:bodyPr/>
                    <a:lstStyle/>
                    <a:p>
                      <a:pPr marL="4763" marR="0" lvl="1" indent="-4763" algn="ctr" defTabSz="914400" rtl="0" eaLnBrk="1" fontAlgn="base" latinLnBrk="0" hangingPunct="1">
                        <a:lnSpc>
                          <a:spcPct val="100000"/>
                        </a:lnSpc>
                        <a:spcBef>
                          <a:spcPts val="0"/>
                        </a:spcBef>
                        <a:spcAft>
                          <a:spcPct val="0"/>
                        </a:spcAft>
                        <a:buClr>
                          <a:schemeClr val="tx1"/>
                        </a:buClr>
                        <a:buSzTx/>
                        <a:buFont typeface="Wingdings" pitchFamily="2" charset="2"/>
                        <a:buNone/>
                        <a:tabLst/>
                        <a:defRPr/>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ДК</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anchorCtr="1"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4B4B4"/>
                    </a:solidFill>
                  </a:tcPr>
                </a:tc>
                <a:tc>
                  <a:txBody>
                    <a:bodyPr/>
                    <a:lstStyle/>
                    <a:p>
                      <a:pPr marL="173037" marR="0" lvl="1" indent="-171450" algn="l" defTabSz="914400" rtl="0" eaLnBrk="1" fontAlgn="base" latinLnBrk="0" hangingPunct="1">
                        <a:lnSpc>
                          <a:spcPct val="106000"/>
                        </a:lnSpc>
                        <a:spcBef>
                          <a:spcPts val="0"/>
                        </a:spcBef>
                        <a:spcAft>
                          <a:spcPct val="0"/>
                        </a:spcAft>
                        <a:buClr>
                          <a:schemeClr val="tx1"/>
                        </a:buClr>
                        <a:buSzTx/>
                        <a:buFont typeface="Arial" pitchFamily="34" charset="0"/>
                        <a:buChar char="•"/>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ДК бизнесни олиб бориш билан бирга директорлар фаолиятини назорат қилади.</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B4B4B4"/>
                      </a:solidFill>
                      <a:prstDash val="solid"/>
                      <a:round/>
                      <a:headEnd type="none" w="med" len="med"/>
                      <a:tailEnd type="none" w="med" len="med"/>
                    </a:lnT>
                    <a:lnB w="12700" cap="flat" cmpd="sng" algn="ctr">
                      <a:solidFill>
                        <a:srgbClr val="575757"/>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588089">
                <a:tc>
                  <a:txBody>
                    <a:bodyPr/>
                    <a:lstStyle/>
                    <a:p>
                      <a:pPr algn="ctr">
                        <a:lnSpc>
                          <a:spcPct val="100000"/>
                        </a:lnSpc>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Аудит қумитаси</a:t>
                      </a:r>
                      <a:endParaRPr kumimoji="0" lang="ja-JP" altLang="en-US"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4B4B4"/>
                    </a:solidFill>
                  </a:tcPr>
                </a:tc>
                <a:tc>
                  <a:txBody>
                    <a:bodyPr/>
                    <a:lstStyle/>
                    <a:p>
                      <a:pPr marL="173037" marR="0" lvl="1" indent="-171450" algn="l" defTabSz="914400" rtl="0" eaLnBrk="1" fontAlgn="base" latinLnBrk="0" hangingPunct="1">
                        <a:lnSpc>
                          <a:spcPct val="106000"/>
                        </a:lnSpc>
                        <a:spcBef>
                          <a:spcPct val="0"/>
                        </a:spcBef>
                        <a:spcAft>
                          <a:spcPct val="0"/>
                        </a:spcAft>
                        <a:buClr>
                          <a:schemeClr val="tx1"/>
                        </a:buClr>
                        <a:buSzTx/>
                        <a:buFont typeface="Arial" pitchFamily="34" charset="0"/>
                        <a:buChar char="•"/>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ДК фаолиятини улар томонидан қабул қилинган қарорлар орқали текширади;</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p>
                      <a:pPr marL="173037" marR="0" lvl="1" indent="-171450" algn="l" defTabSz="914400" rtl="0" eaLnBrk="1" fontAlgn="base" latinLnBrk="0" hangingPunct="1">
                        <a:lnSpc>
                          <a:spcPct val="106000"/>
                        </a:lnSpc>
                        <a:spcBef>
                          <a:spcPct val="0"/>
                        </a:spcBef>
                        <a:spcAft>
                          <a:spcPct val="0"/>
                        </a:spcAft>
                        <a:buClr>
                          <a:schemeClr val="tx1"/>
                        </a:buClr>
                        <a:buSzTx/>
                        <a:buFont typeface="Arial" pitchFamily="34" charset="0"/>
                        <a:buChar char="•"/>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Кўпчилик корпоратив аудит ташкилотлари ташқаридан жалб қилинади.</a:t>
                      </a:r>
                      <a:endParaRPr kumimoji="0" lang="ja-JP" altLang="en-US"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575757"/>
                      </a:solidFill>
                      <a:prstDash val="solid"/>
                      <a:round/>
                      <a:headEnd type="none" w="med" len="med"/>
                      <a:tailEnd type="none" w="med" len="med"/>
                    </a:lnT>
                    <a:lnB w="12700" cap="flat" cmpd="sng" algn="ctr">
                      <a:solidFill>
                        <a:srgbClr val="575757"/>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15811">
                <a:tc>
                  <a:txBody>
                    <a:bodyPr/>
                    <a:lstStyle/>
                    <a:p>
                      <a:pPr algn="ctr">
                        <a:lnSpc>
                          <a:spcPct val="100000"/>
                        </a:lnSpc>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Хусусиятлари</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B4B4B4"/>
                    </a:solidFill>
                  </a:tcPr>
                </a:tc>
                <a:tc>
                  <a:txBody>
                    <a:bodyPr/>
                    <a:lstStyle/>
                    <a:p>
                      <a:pPr marL="173037" marR="0" lvl="1" indent="-171450" algn="l" defTabSz="914400" rtl="0" eaLnBrk="1" fontAlgn="base" latinLnBrk="0" hangingPunct="1">
                        <a:lnSpc>
                          <a:spcPct val="106000"/>
                        </a:lnSpc>
                        <a:spcBef>
                          <a:spcPct val="0"/>
                        </a:spcBef>
                        <a:spcAft>
                          <a:spcPct val="0"/>
                        </a:spcAft>
                        <a:buClr>
                          <a:schemeClr val="tx1"/>
                        </a:buClr>
                        <a:buSzTx/>
                        <a:buFont typeface="Arial" pitchFamily="34" charset="0"/>
                        <a:buChar char="•"/>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ДК ижрочи директорларни тайинлайди; </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p>
                      <a:pPr marL="173037" marR="0" lvl="1" indent="-171450" algn="l" defTabSz="914400" rtl="0" eaLnBrk="1" fontAlgn="base" latinLnBrk="0" hangingPunct="1">
                        <a:lnSpc>
                          <a:spcPct val="106000"/>
                        </a:lnSpc>
                        <a:spcBef>
                          <a:spcPct val="0"/>
                        </a:spcBef>
                        <a:spcAft>
                          <a:spcPct val="0"/>
                        </a:spcAft>
                        <a:buClr>
                          <a:schemeClr val="tx1"/>
                        </a:buClr>
                        <a:buSzTx/>
                        <a:buFont typeface="Arial" pitchFamily="34" charset="0"/>
                        <a:buChar char="•"/>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ДК ва ижрочи шахслар фаолияти мустақил корпоратив аудиторлар томонидан тешширилади. </a:t>
                      </a:r>
                    </a:p>
                    <a:p>
                      <a:pPr marL="173037" marR="0" lvl="1" indent="-171450" algn="l" defTabSz="914400" rtl="0" eaLnBrk="1" fontAlgn="base" latinLnBrk="0" hangingPunct="1">
                        <a:lnSpc>
                          <a:spcPct val="106000"/>
                        </a:lnSpc>
                        <a:spcBef>
                          <a:spcPct val="0"/>
                        </a:spcBef>
                        <a:spcAft>
                          <a:spcPct val="0"/>
                        </a:spcAft>
                        <a:buClr>
                          <a:schemeClr val="tx1"/>
                        </a:buClr>
                        <a:buSzTx/>
                        <a:buFont typeface="Arial" pitchFamily="34" charset="0"/>
                        <a:buChar char="•"/>
                        <a:tabLst/>
                      </a:pPr>
                      <a:r>
                        <a:rPr kumimoji="0" lang="uz-Cyrl-UZ" altLang="ja-JP"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ДК икки функцияни бижаради:</a:t>
                      </a:r>
                      <a:r>
                        <a:rPr kumimoji="1" lang="ja-JP" altLang="en-US" sz="1400" b="1" dirty="0" smtClean="0">
                          <a:latin typeface="Times New Roman" panose="02020603050405020304" pitchFamily="18" charset="0"/>
                          <a:cs typeface="Times New Roman" panose="02020603050405020304" pitchFamily="18" charset="0"/>
                        </a:rPr>
                        <a:t> </a:t>
                      </a:r>
                      <a:r>
                        <a:rPr kumimoji="1" lang="uz-Cyrl-UZ" altLang="ja-JP" sz="1400" b="1" dirty="0" smtClean="0">
                          <a:latin typeface="Times New Roman" panose="02020603050405020304" pitchFamily="18" charset="0"/>
                          <a:cs typeface="Times New Roman" panose="02020603050405020304" pitchFamily="18" charset="0"/>
                        </a:rPr>
                        <a:t>ижро этувчи</a:t>
                      </a:r>
                      <a:r>
                        <a:rPr kumimoji="1" lang="uz-Cyrl-UZ" altLang="ja-JP" sz="1400" b="1" baseline="0" dirty="0" smtClean="0">
                          <a:latin typeface="Times New Roman" panose="02020603050405020304" pitchFamily="18" charset="0"/>
                          <a:cs typeface="Times New Roman" panose="02020603050405020304" pitchFamily="18" charset="0"/>
                        </a:rPr>
                        <a:t> ва назорат қилувчи. </a:t>
                      </a:r>
                      <a:endParaRPr kumimoji="0" lang="ru-RU" altLang="ja-JP" sz="1400" b="1" i="0" u="none" strike="noStrike" cap="none" normalizeH="0" baseline="0" dirty="0" smtClean="0">
                        <a:ln>
                          <a:noFill/>
                        </a:ln>
                        <a:solidFill>
                          <a:schemeClr val="tx1"/>
                        </a:solidFill>
                        <a:effectLst/>
                        <a:latin typeface="Times New Roman" panose="02020603050405020304" pitchFamily="18" charset="0"/>
                        <a:ea typeface="ＭＳ Ｐゴシック" pitchFamily="50" charset="-128"/>
                        <a:cs typeface="Times New Roman" panose="02020603050405020304" pitchFamily="18" charset="0"/>
                      </a:endParaRPr>
                    </a:p>
                  </a:txBody>
                  <a:tcPr marL="66462" marR="66462" marT="36000" marB="36000" anchor="ctr" horzOverflow="overflow">
                    <a:lnL w="12700" cap="flat" cmpd="sng" algn="ctr">
                      <a:solidFill>
                        <a:srgbClr val="B4B4B4"/>
                      </a:solidFill>
                      <a:prstDash val="solid"/>
                      <a:round/>
                      <a:headEnd type="none" w="med" len="med"/>
                      <a:tailEnd type="none" w="med" len="med"/>
                    </a:lnL>
                    <a:lnR w="12700" cap="flat" cmpd="sng" algn="ctr">
                      <a:solidFill>
                        <a:srgbClr val="B4B4B4"/>
                      </a:solidFill>
                      <a:prstDash val="solid"/>
                      <a:round/>
                      <a:headEnd type="none" w="med" len="med"/>
                      <a:tailEnd type="none" w="med" len="med"/>
                    </a:lnR>
                    <a:lnT w="12700" cap="flat" cmpd="sng" algn="ctr">
                      <a:solidFill>
                        <a:srgbClr val="575757"/>
                      </a:solidFill>
                      <a:prstDash val="solid"/>
                      <a:round/>
                      <a:headEnd type="none" w="med" len="med"/>
                      <a:tailEnd type="none" w="med" len="med"/>
                    </a:lnT>
                    <a:lnB w="12700" cap="flat" cmpd="sng" algn="ctr">
                      <a:solidFill>
                        <a:srgbClr val="575757"/>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31" name="正方形/長方形 30"/>
          <p:cNvSpPr/>
          <p:nvPr/>
        </p:nvSpPr>
        <p:spPr>
          <a:xfrm>
            <a:off x="1214415" y="4470395"/>
            <a:ext cx="1643074" cy="480036"/>
          </a:xfrm>
          <a:prstGeom prst="rect">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kumimoji="1" lang="uz-Cyrl-UZ" altLang="ja-JP" sz="1400" b="1" dirty="0" smtClean="0">
                <a:solidFill>
                  <a:sysClr val="windowText" lastClr="000000"/>
                </a:solidFill>
                <a:latin typeface="Times New Roman" panose="02020603050405020304" pitchFamily="18" charset="0"/>
                <a:cs typeface="Times New Roman" panose="02020603050405020304" pitchFamily="18" charset="0"/>
              </a:rPr>
              <a:t>Ижрочи директор</a:t>
            </a:r>
            <a:endParaRPr kumimoji="1" lang="ja-JP" altLang="en-US" sz="1400" b="1" dirty="0" smtClean="0">
              <a:solidFill>
                <a:sysClr val="windowText" lastClr="000000"/>
              </a:solidFill>
              <a:latin typeface="Times New Roman" panose="02020603050405020304" pitchFamily="18" charset="0"/>
              <a:cs typeface="Times New Roman" panose="02020603050405020304" pitchFamily="18" charset="0"/>
            </a:endParaRPr>
          </a:p>
        </p:txBody>
      </p:sp>
      <p:sp>
        <p:nvSpPr>
          <p:cNvPr id="35" name="正方形/長方形 34"/>
          <p:cNvSpPr/>
          <p:nvPr/>
        </p:nvSpPr>
        <p:spPr>
          <a:xfrm>
            <a:off x="2357422" y="5214966"/>
            <a:ext cx="1630506" cy="445267"/>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r>
              <a:rPr kumimoji="1" lang="uz-Cyrl-UZ" altLang="ja-JP" sz="1400" b="1" dirty="0" smtClean="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rPr>
              <a:t>Маслахат -ҳисобот</a:t>
            </a:r>
            <a:endParaRPr kumimoji="1" lang="ja-JP" altLang="en-US" sz="1400" b="1" dirty="0" smtClean="0">
              <a:solidFill>
                <a:schemeClr val="tx1"/>
              </a:solidFill>
              <a:latin typeface="Times New Roman" panose="02020603050405020304" pitchFamily="18" charset="0"/>
              <a:ea typeface="Arial Unicode MS" panose="020B0604020202020204" pitchFamily="34" charset="-128"/>
              <a:cs typeface="Times New Roman" panose="02020603050405020304" pitchFamily="18" charset="0"/>
            </a:endParaRPr>
          </a:p>
        </p:txBody>
      </p:sp>
      <p:sp>
        <p:nvSpPr>
          <p:cNvPr id="37" name="上下矢印 36"/>
          <p:cNvSpPr/>
          <p:nvPr/>
        </p:nvSpPr>
        <p:spPr>
          <a:xfrm>
            <a:off x="1807699" y="5103804"/>
            <a:ext cx="453758" cy="730435"/>
          </a:xfrm>
          <a:prstGeom prst="upDownArrow">
            <a:avLst/>
          </a:prstGeom>
          <a:solidFill>
            <a:srgbClr val="B4B4B4"/>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nchorCtr="0"/>
          <a:lstStyle/>
          <a:p>
            <a:pPr algn="ctr"/>
            <a:endParaRPr kumimoji="1" lang="ja-JP" altLang="en-US" sz="1400" dirty="0" smtClean="0">
              <a:solidFill>
                <a:schemeClr val="tx1"/>
              </a:solidFill>
              <a:latin typeface="Arial Narrow" pitchFamily="34" charset="0"/>
            </a:endParaRPr>
          </a:p>
        </p:txBody>
      </p:sp>
      <p:sp>
        <p:nvSpPr>
          <p:cNvPr id="39" name="テキスト ボックス 38"/>
          <p:cNvSpPr txBox="1"/>
          <p:nvPr/>
        </p:nvSpPr>
        <p:spPr>
          <a:xfrm>
            <a:off x="3000366" y="4066194"/>
            <a:ext cx="911800" cy="215444"/>
          </a:xfrm>
          <a:prstGeom prst="rect">
            <a:avLst/>
          </a:prstGeom>
          <a:noFill/>
        </p:spPr>
        <p:txBody>
          <a:bodyPr wrap="square" lIns="0" tIns="0" rIns="0" bIns="0" rtlCol="0" anchor="ctr" anchorCtr="0">
            <a:spAutoFit/>
          </a:bodyPr>
          <a:lstStyle/>
          <a:p>
            <a:pPr algn="ctr"/>
            <a:r>
              <a:rPr kumimoji="1" lang="uz-Cyrl-UZ" altLang="ja-JP" sz="1400" b="1" dirty="0" smtClean="0">
                <a:latin typeface="Times New Roman" panose="02020603050405020304" pitchFamily="18" charset="0"/>
                <a:cs typeface="Times New Roman" panose="02020603050405020304" pitchFamily="18" charset="0"/>
              </a:rPr>
              <a:t>Текширув</a:t>
            </a:r>
            <a:endParaRPr kumimoji="1" lang="ja-JP" altLang="en-US" sz="14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06069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158387"/>
            <a:ext cx="8176422" cy="506559"/>
          </a:xfrm>
        </p:spPr>
        <p:txBody>
          <a:bodyPr>
            <a:normAutofit fontScale="90000"/>
          </a:bodyPr>
          <a:lstStyle/>
          <a:p>
            <a:pPr algn="ctr"/>
            <a:r>
              <a:rPr lang="en-US" sz="1800" b="1" dirty="0" smtClean="0">
                <a:solidFill>
                  <a:schemeClr val="tx1"/>
                </a:solidFill>
                <a:latin typeface="Times New Roman" panose="02020603050405020304" pitchFamily="18" charset="0"/>
                <a:cs typeface="Times New Roman" panose="02020603050405020304" pitchFamily="18" charset="0"/>
              </a:rPr>
              <a:t>TOYOTA</a:t>
            </a:r>
            <a:r>
              <a:rPr lang="uz-Cyrl-UZ" sz="1800" b="1" dirty="0" smtClean="0">
                <a:solidFill>
                  <a:schemeClr val="tx1"/>
                </a:solidFill>
                <a:latin typeface="Times New Roman" panose="02020603050405020304" pitchFamily="18" charset="0"/>
                <a:cs typeface="Times New Roman" panose="02020603050405020304" pitchFamily="18" charset="0"/>
              </a:rPr>
              <a:t> КОМПАНИЯСИНИНГ КОРПОРАТИВ БОШҚАРУВ СТРУКТУРАСИ</a:t>
            </a:r>
            <a:endParaRPr lang="uk-UA" sz="1800" b="1" dirty="0">
              <a:solidFill>
                <a:schemeClr val="tx1"/>
              </a:solidFill>
              <a:latin typeface="Times New Roman" panose="02020603050405020304" pitchFamily="18" charset="0"/>
              <a:cs typeface="Times New Roman" panose="02020603050405020304" pitchFamily="18" charset="0"/>
            </a:endParaRPr>
          </a:p>
        </p:txBody>
      </p:sp>
      <p:pic>
        <p:nvPicPr>
          <p:cNvPr id="3" name="Picture 2" descr="C:\Users\Home\Desktop\1.jpg"/>
          <p:cNvPicPr>
            <a:picLocks noChangeAspect="1" noChangeArrowheads="1"/>
          </p:cNvPicPr>
          <p:nvPr/>
        </p:nvPicPr>
        <p:blipFill>
          <a:blip r:embed="rId2" cstate="print"/>
          <a:srcRect/>
          <a:stretch>
            <a:fillRect/>
          </a:stretch>
        </p:blipFill>
        <p:spPr bwMode="auto">
          <a:xfrm>
            <a:off x="276887" y="664946"/>
            <a:ext cx="8867113" cy="4857784"/>
          </a:xfrm>
          <a:prstGeom prst="rect">
            <a:avLst/>
          </a:prstGeom>
          <a:noFill/>
        </p:spPr>
      </p:pic>
      <p:sp>
        <p:nvSpPr>
          <p:cNvPr id="6" name="TextBox 5"/>
          <p:cNvSpPr txBox="1"/>
          <p:nvPr/>
        </p:nvSpPr>
        <p:spPr>
          <a:xfrm>
            <a:off x="642910" y="855438"/>
            <a:ext cx="3429024" cy="461665"/>
          </a:xfrm>
          <a:prstGeom prst="rect">
            <a:avLst/>
          </a:prstGeom>
          <a:noFill/>
        </p:spPr>
        <p:txBody>
          <a:bodyPr wrap="square" rtlCol="0">
            <a:spAutoFit/>
          </a:bodyPr>
          <a:lstStyle/>
          <a:p>
            <a:r>
              <a:rPr lang="en-US" sz="1200" b="1" dirty="0">
                <a:latin typeface="Times New Roman" panose="02020603050405020304" pitchFamily="18" charset="0"/>
                <a:cs typeface="Times New Roman" panose="02020603050405020304" pitchFamily="18" charset="0"/>
              </a:rPr>
              <a:t>TOYOTA</a:t>
            </a:r>
            <a:r>
              <a:rPr lang="uz-Cyrl-UZ" sz="1200" b="1" dirty="0">
                <a:latin typeface="Times New Roman" panose="02020603050405020304" pitchFamily="18" charset="0"/>
                <a:cs typeface="Times New Roman" panose="02020603050405020304" pitchFamily="18" charset="0"/>
              </a:rPr>
              <a:t> КОМПАНИЯСИНИНГ КОРПОРАТИВ БОШҚАРУВ СТРУКТУРАСИ</a:t>
            </a:r>
          </a:p>
        </p:txBody>
      </p:sp>
      <p:sp>
        <p:nvSpPr>
          <p:cNvPr id="8" name="TextBox 7"/>
          <p:cNvSpPr txBox="1"/>
          <p:nvPr/>
        </p:nvSpPr>
        <p:spPr>
          <a:xfrm>
            <a:off x="3357554" y="1714488"/>
            <a:ext cx="1928826" cy="369332"/>
          </a:xfrm>
          <a:prstGeom prst="rect">
            <a:avLst/>
          </a:prstGeom>
          <a:noFill/>
        </p:spPr>
        <p:txBody>
          <a:bodyPr wrap="square" rtlCol="0">
            <a:spAutoFit/>
          </a:bodyPr>
          <a:lstStyle/>
          <a:p>
            <a:pPr algn="ctr"/>
            <a:r>
              <a:rPr lang="ru-RU" b="1" dirty="0" err="1" smtClean="0">
                <a:latin typeface="Times New Roman" panose="02020603050405020304" pitchFamily="18" charset="0"/>
                <a:cs typeface="Times New Roman" panose="02020603050405020304" pitchFamily="18" charset="0"/>
              </a:rPr>
              <a:t>Акциядорлар</a:t>
            </a:r>
            <a:endParaRPr lang="uz-Cyrl-UZ"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500168" y="1357298"/>
            <a:ext cx="1643074" cy="338554"/>
          </a:xfrm>
          <a:prstGeom prst="rect">
            <a:avLst/>
          </a:prstGeom>
          <a:noFill/>
        </p:spPr>
        <p:txBody>
          <a:bodyPr wrap="square" rtlCol="0">
            <a:spAutoFit/>
          </a:bodyPr>
          <a:lstStyle/>
          <a:p>
            <a:r>
              <a:rPr lang="ru-RU" sz="1600" b="1" dirty="0" err="1">
                <a:latin typeface="Times New Roman" panose="02020603050405020304" pitchFamily="18" charset="0"/>
                <a:cs typeface="Times New Roman" panose="02020603050405020304" pitchFamily="18" charset="0"/>
              </a:rPr>
              <a:t>Т</a:t>
            </a:r>
            <a:r>
              <a:rPr lang="ru-RU" sz="1600" b="1" dirty="0" err="1" smtClean="0">
                <a:latin typeface="Times New Roman" panose="02020603050405020304" pitchFamily="18" charset="0"/>
                <a:cs typeface="Times New Roman" panose="02020603050405020304" pitchFamily="18" charset="0"/>
              </a:rPr>
              <a:t>асдиқланиш</a:t>
            </a:r>
            <a:endParaRPr lang="uz-Cyrl-UZ" sz="1600"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3214678" y="2643183"/>
            <a:ext cx="2357454" cy="646331"/>
          </a:xfrm>
          <a:prstGeom prst="rect">
            <a:avLst/>
          </a:prstGeom>
          <a:noFill/>
        </p:spPr>
        <p:txBody>
          <a:bodyPr wrap="square" rtlCol="0">
            <a:spAutoFit/>
          </a:bodyPr>
          <a:lstStyle/>
          <a:p>
            <a:pPr algn="ctr"/>
            <a:r>
              <a:rPr lang="ru-RU" b="1" dirty="0" err="1" smtClean="0">
                <a:latin typeface="Times New Roman" panose="02020603050405020304" pitchFamily="18" charset="0"/>
                <a:cs typeface="Times New Roman" panose="02020603050405020304" pitchFamily="18" charset="0"/>
              </a:rPr>
              <a:t>Директорлар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кенгаши</a:t>
            </a:r>
            <a:endParaRPr lang="uz-Cyrl-UZ"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3286116" y="3643314"/>
            <a:ext cx="2286016" cy="553998"/>
          </a:xfrm>
          <a:prstGeom prst="rect">
            <a:avLst/>
          </a:prstGeom>
          <a:noFill/>
        </p:spPr>
        <p:txBody>
          <a:bodyPr wrap="square" rtlCol="0">
            <a:spAutoFit/>
          </a:bodyPr>
          <a:lstStyle/>
          <a:p>
            <a:pPr algn="ctr"/>
            <a:r>
              <a:rPr lang="ru-RU" sz="1500" b="1" dirty="0" err="1" smtClean="0">
                <a:latin typeface="Times New Roman" panose="02020603050405020304" pitchFamily="18" charset="0"/>
                <a:cs typeface="Times New Roman" panose="02020603050405020304" pitchFamily="18" charset="0"/>
              </a:rPr>
              <a:t>Катта</a:t>
            </a:r>
            <a:r>
              <a:rPr lang="ru-RU" sz="1500" b="1" dirty="0" smtClean="0">
                <a:latin typeface="Times New Roman" panose="02020603050405020304" pitchFamily="18" charset="0"/>
                <a:cs typeface="Times New Roman" panose="02020603050405020304" pitchFamily="18" charset="0"/>
              </a:rPr>
              <a:t> </a:t>
            </a:r>
            <a:r>
              <a:rPr lang="ru-RU" sz="1500" b="1" dirty="0" err="1" smtClean="0">
                <a:latin typeface="Times New Roman" panose="02020603050405020304" pitchFamily="18" charset="0"/>
                <a:cs typeface="Times New Roman" panose="02020603050405020304" pitchFamily="18" charset="0"/>
              </a:rPr>
              <a:t>менежерлар</a:t>
            </a:r>
            <a:r>
              <a:rPr lang="ru-RU" sz="1500" b="1" dirty="0" smtClean="0">
                <a:latin typeface="Times New Roman" panose="02020603050405020304" pitchFamily="18" charset="0"/>
                <a:cs typeface="Times New Roman" panose="02020603050405020304" pitchFamily="18" charset="0"/>
              </a:rPr>
              <a:t> </a:t>
            </a:r>
            <a:r>
              <a:rPr lang="ru-RU" sz="1500" b="1" dirty="0" err="1" smtClean="0">
                <a:latin typeface="Times New Roman" panose="02020603050405020304" pitchFamily="18" charset="0"/>
                <a:cs typeface="Times New Roman" panose="02020603050405020304" pitchFamily="18" charset="0"/>
              </a:rPr>
              <a:t>ва</a:t>
            </a:r>
            <a:r>
              <a:rPr lang="ru-RU" sz="1500" b="1" dirty="0" smtClean="0">
                <a:latin typeface="Times New Roman" panose="02020603050405020304" pitchFamily="18" charset="0"/>
                <a:cs typeface="Times New Roman" panose="02020603050405020304" pitchFamily="18" charset="0"/>
              </a:rPr>
              <a:t> </a:t>
            </a:r>
            <a:r>
              <a:rPr lang="ru-RU" sz="1500" b="1" dirty="0" err="1" smtClean="0">
                <a:latin typeface="Times New Roman" panose="02020603050405020304" pitchFamily="18" charset="0"/>
                <a:cs typeface="Times New Roman" panose="02020603050405020304" pitchFamily="18" charset="0"/>
              </a:rPr>
              <a:t>раҳбар</a:t>
            </a:r>
            <a:r>
              <a:rPr lang="ru-RU" sz="1500" b="1" dirty="0" smtClean="0">
                <a:latin typeface="Times New Roman" panose="02020603050405020304" pitchFamily="18" charset="0"/>
                <a:cs typeface="Times New Roman" panose="02020603050405020304" pitchFamily="18" charset="0"/>
              </a:rPr>
              <a:t> </a:t>
            </a:r>
            <a:r>
              <a:rPr lang="ru-RU" sz="1500" b="1" dirty="0" err="1" smtClean="0">
                <a:latin typeface="Times New Roman" panose="02020603050405020304" pitchFamily="18" charset="0"/>
                <a:cs typeface="Times New Roman" panose="02020603050405020304" pitchFamily="18" charset="0"/>
              </a:rPr>
              <a:t>шахслар</a:t>
            </a:r>
            <a:endParaRPr lang="uz-Cyrl-UZ" sz="1500" b="1"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571472" y="2428868"/>
            <a:ext cx="2428892" cy="830997"/>
          </a:xfrm>
          <a:prstGeom prst="rect">
            <a:avLst/>
          </a:prstGeom>
          <a:noFill/>
        </p:spPr>
        <p:txBody>
          <a:bodyPr wrap="square" rtlCol="0">
            <a:spAutoFit/>
          </a:bodyPr>
          <a:lstStyle/>
          <a:p>
            <a:pPr algn="ctr"/>
            <a:r>
              <a:rPr lang="uz-Cyrl-UZ" sz="1200" b="1" dirty="0" smtClean="0">
                <a:latin typeface="Times New Roman" panose="02020603050405020304" pitchFamily="18" charset="0"/>
                <a:cs typeface="Times New Roman" panose="02020603050405020304" pitchFamily="18" charset="0"/>
              </a:rPr>
              <a:t>Корпоратив аудиторлар кенгаши</a:t>
            </a:r>
            <a:r>
              <a:rPr lang="uz-Cyrl-UZ" sz="1200" dirty="0" smtClean="0">
                <a:latin typeface="Times New Roman" panose="02020603050405020304" pitchFamily="18" charset="0"/>
                <a:cs typeface="Times New Roman" panose="02020603050405020304" pitchFamily="18" charset="0"/>
              </a:rPr>
              <a:t/>
            </a:r>
            <a:br>
              <a:rPr lang="uz-Cyrl-UZ" sz="1200" dirty="0" smtClean="0">
                <a:latin typeface="Times New Roman" panose="02020603050405020304" pitchFamily="18" charset="0"/>
                <a:cs typeface="Times New Roman" panose="02020603050405020304" pitchFamily="18" charset="0"/>
              </a:rPr>
            </a:br>
            <a:r>
              <a:rPr lang="uz-Cyrl-UZ" sz="1200" b="1" dirty="0" smtClean="0">
                <a:latin typeface="Times New Roman" panose="02020603050405020304" pitchFamily="18" charset="0"/>
                <a:cs typeface="Times New Roman" panose="02020603050405020304" pitchFamily="18" charset="0"/>
              </a:rPr>
              <a:t>(Кўпчилиги ташқи корпоратив  аудиторлар ҳисобланади)</a:t>
            </a:r>
            <a:endParaRPr lang="uz-Cyrl-UZ" sz="1200" b="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500034" y="3429004"/>
            <a:ext cx="2571768" cy="1015663"/>
          </a:xfrm>
          <a:prstGeom prst="rect">
            <a:avLst/>
          </a:prstGeom>
          <a:noFill/>
        </p:spPr>
        <p:txBody>
          <a:bodyPr wrap="square" rtlCol="0">
            <a:spAutoFit/>
          </a:bodyPr>
          <a:lstStyle/>
          <a:p>
            <a:pPr algn="ctr"/>
            <a:r>
              <a:rPr lang="uz-Cyrl-UZ" sz="1200" b="1" dirty="0" smtClean="0">
                <a:latin typeface="Times New Roman" panose="02020603050405020304" pitchFamily="18" charset="0"/>
                <a:cs typeface="Times New Roman" panose="02020603050405020304" pitchFamily="18" charset="0"/>
              </a:rPr>
              <a:t>Бухгалтерия бўйича ташқи аудит</a:t>
            </a:r>
            <a:br>
              <a:rPr lang="uz-Cyrl-UZ" sz="1200" b="1" dirty="0" smtClean="0">
                <a:latin typeface="Times New Roman" panose="02020603050405020304" pitchFamily="18" charset="0"/>
                <a:cs typeface="Times New Roman" panose="02020603050405020304" pitchFamily="18" charset="0"/>
              </a:rPr>
            </a:br>
            <a:r>
              <a:rPr lang="uz-Cyrl-UZ" sz="1200" b="1" dirty="0" smtClean="0">
                <a:latin typeface="Times New Roman" panose="02020603050405020304" pitchFamily="18" charset="0"/>
                <a:cs typeface="Times New Roman" panose="02020603050405020304" pitchFamily="18" charset="0"/>
              </a:rPr>
              <a:t>(компаниянинг молиявий ҳисоботларини ва ички молиявий ҳисоботларини  аудит назоратини амалга ошриади)</a:t>
            </a:r>
            <a:endParaRPr lang="uz-Cyrl-UZ" sz="1200"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5915483" y="2412363"/>
            <a:ext cx="2700000" cy="307777"/>
          </a:xfrm>
          <a:prstGeom prst="rect">
            <a:avLst/>
          </a:prstGeom>
          <a:noFill/>
        </p:spPr>
        <p:txBody>
          <a:bodyPr wrap="square" rtlCol="0">
            <a:spAutoFit/>
          </a:bodyPr>
          <a:lstStyle/>
          <a:p>
            <a:pPr algn="ctr"/>
            <a:r>
              <a:rPr lang="uz-Cyrl-UZ" sz="1400" b="1" dirty="0" smtClean="0">
                <a:latin typeface="Times New Roman" panose="02020603050405020304" pitchFamily="18" charset="0"/>
                <a:cs typeface="Times New Roman" panose="02020603050405020304" pitchFamily="18" charset="0"/>
              </a:rPr>
              <a:t>Ҳалқаро консультатив кенгаш</a:t>
            </a:r>
            <a:endParaRPr lang="uz-Cyrl-UZ" sz="1400"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5872528" y="2857513"/>
            <a:ext cx="3114546" cy="646331"/>
          </a:xfrm>
          <a:prstGeom prst="rect">
            <a:avLst/>
          </a:prstGeom>
          <a:noFill/>
        </p:spPr>
        <p:txBody>
          <a:bodyPr wrap="square" rtlCol="0">
            <a:spAutoFit/>
          </a:bodyPr>
          <a:lstStyle/>
          <a:p>
            <a:pPr algn="ctr"/>
            <a:r>
              <a:rPr lang="ru-RU" sz="1200" b="1" dirty="0" err="1" smtClean="0">
                <a:latin typeface="Times New Roman" panose="02020603050405020304" pitchFamily="18" charset="0"/>
                <a:cs typeface="Times New Roman" panose="02020603050405020304" pitchFamily="18" charset="0"/>
              </a:rPr>
              <a:t>Меҳнатни</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бошқариш</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бўйича</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кенгаш</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меҳнатни</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бошқариш</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бўйича</a:t>
            </a:r>
            <a:r>
              <a:rPr lang="ru-RU" sz="1200" b="1" dirty="0" smtClean="0">
                <a:latin typeface="Times New Roman" panose="02020603050405020304" pitchFamily="18" charset="0"/>
                <a:cs typeface="Times New Roman" panose="02020603050405020304" pitchFamily="18" charset="0"/>
              </a:rPr>
              <a:t> </a:t>
            </a:r>
            <a:r>
              <a:rPr lang="ru-RU" sz="1200" b="1" dirty="0" err="1" smtClean="0">
                <a:latin typeface="Times New Roman" panose="02020603050405020304" pitchFamily="18" charset="0"/>
                <a:cs typeface="Times New Roman" panose="02020603050405020304" pitchFamily="18" charset="0"/>
              </a:rPr>
              <a:t>биргаликдаги</a:t>
            </a:r>
            <a:r>
              <a:rPr lang="ru-RU" sz="1200" b="1" dirty="0" smtClean="0">
                <a:latin typeface="Times New Roman" panose="02020603050405020304" pitchFamily="18" charset="0"/>
                <a:cs typeface="Times New Roman" panose="02020603050405020304" pitchFamily="18" charset="0"/>
              </a:rPr>
              <a:t> конференция </a:t>
            </a:r>
            <a:endParaRPr lang="uz-Cyrl-UZ" sz="1200"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6072198" y="3500447"/>
            <a:ext cx="2786082" cy="307777"/>
          </a:xfrm>
          <a:prstGeom prst="rect">
            <a:avLst/>
          </a:prstGeom>
          <a:noFill/>
        </p:spPr>
        <p:txBody>
          <a:bodyPr wrap="square" rtlCol="0">
            <a:spAutoFit/>
          </a:bodyPr>
          <a:lstStyle/>
          <a:p>
            <a:pPr algn="ctr"/>
            <a:r>
              <a:rPr lang="uz-Cyrl-UZ" sz="1400" b="1" dirty="0" smtClean="0">
                <a:latin typeface="Times New Roman" panose="02020603050405020304" pitchFamily="18" charset="0"/>
                <a:cs typeface="Times New Roman" panose="02020603050405020304" pitchFamily="18" charset="0"/>
              </a:rPr>
              <a:t>Ижтимоий алоқалар қумитаси</a:t>
            </a:r>
            <a:endParaRPr lang="uz-Cyrl-UZ" sz="1400"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5872528" y="3929072"/>
            <a:ext cx="2985752" cy="307777"/>
          </a:xfrm>
          <a:prstGeom prst="rect">
            <a:avLst/>
          </a:prstGeom>
          <a:noFill/>
        </p:spPr>
        <p:txBody>
          <a:bodyPr wrap="square" rtlCol="0">
            <a:spAutoFit/>
          </a:bodyPr>
          <a:lstStyle/>
          <a:p>
            <a:pPr algn="ct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Ташқи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муҳит</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бўйича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қумита</a:t>
            </a:r>
            <a:r>
              <a:rPr lang="ru-RU" sz="1400" b="1" dirty="0" smtClean="0">
                <a:latin typeface="Times New Roman" panose="02020603050405020304" pitchFamily="18" charset="0"/>
                <a:cs typeface="Times New Roman" panose="02020603050405020304" pitchFamily="18" charset="0"/>
              </a:rPr>
              <a:t> </a:t>
            </a:r>
            <a:endParaRPr lang="uz-Cyrl-UZ" sz="1400"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6215074" y="4572016"/>
            <a:ext cx="2772000" cy="1384995"/>
          </a:xfrm>
          <a:prstGeom prst="rect">
            <a:avLst/>
          </a:prstGeom>
          <a:noFill/>
        </p:spPr>
        <p:txBody>
          <a:bodyPr wrap="square" rtlCol="0">
            <a:spAutoFit/>
          </a:bodyPr>
          <a:lstStyle/>
          <a:p>
            <a:pPr marL="177800" indent="-177800" algn="just"/>
            <a:r>
              <a:rPr lang="ru-RU" sz="1400" dirty="0" smtClean="0">
                <a:latin typeface="Times New Roman" panose="02020603050405020304" pitchFamily="18" charset="0"/>
                <a:cs typeface="Times New Roman" panose="02020603050405020304" pitchFamily="18" charset="0"/>
              </a:rPr>
              <a:t>       </a:t>
            </a:r>
            <a:r>
              <a:rPr lang="ru-RU" sz="1400" b="1" dirty="0" smtClean="0">
                <a:latin typeface="Times New Roman" panose="02020603050405020304" pitchFamily="18" charset="0"/>
                <a:cs typeface="Times New Roman" panose="02020603050405020304" pitchFamily="18" charset="0"/>
              </a:rPr>
              <a:t>*ИАҚ </a:t>
            </a:r>
            <a:r>
              <a:rPr lang="ru-RU" sz="1400" b="1" dirty="0" err="1" smtClean="0">
                <a:latin typeface="Times New Roman" panose="02020603050405020304" pitchFamily="18" charset="0"/>
                <a:cs typeface="Times New Roman" panose="02020603050405020304" pitchFamily="18" charset="0"/>
              </a:rPr>
              <a:t>корпоратив</a:t>
            </a:r>
            <a:r>
              <a:rPr lang="ru-RU" sz="1400" b="1" dirty="0" smtClean="0">
                <a:latin typeface="Times New Roman" panose="02020603050405020304" pitchFamily="18" charset="0"/>
                <a:cs typeface="Times New Roman" panose="02020603050405020304" pitchFamily="18" charset="0"/>
              </a:rPr>
              <a:t> этика, </a:t>
            </a:r>
            <a:r>
              <a:rPr lang="ru-RU" sz="1400" b="1" dirty="0" err="1" smtClean="0">
                <a:latin typeface="Times New Roman" panose="02020603050405020304" pitchFamily="18" charset="0"/>
                <a:cs typeface="Times New Roman" panose="02020603050405020304" pitchFamily="18" charset="0"/>
              </a:rPr>
              <a:t>қоидаларга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амал</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қилиш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рискларни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бошқариш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ва</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ижтимоий</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фаолиятни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ривожлантириш</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каби</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масалар</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билан</a:t>
            </a:r>
            <a:r>
              <a:rPr lang="ru-RU" sz="1400" b="1" dirty="0" smtClean="0">
                <a:latin typeface="Times New Roman" panose="02020603050405020304" pitchFamily="18" charset="0"/>
                <a:cs typeface="Times New Roman" panose="02020603050405020304" pitchFamily="18" charset="0"/>
              </a:rPr>
              <a:t> </a:t>
            </a:r>
            <a:r>
              <a:rPr lang="ru-RU" sz="1400" b="1" dirty="0" err="1" smtClean="0">
                <a:latin typeface="Times New Roman" panose="02020603050405020304" pitchFamily="18" charset="0"/>
                <a:cs typeface="Times New Roman" panose="02020603050405020304" pitchFamily="18" charset="0"/>
              </a:rPr>
              <a:t>шуғурланади</a:t>
            </a:r>
            <a:r>
              <a:rPr lang="ru-RU" sz="1400" b="1" dirty="0" smtClean="0">
                <a:latin typeface="Times New Roman" panose="02020603050405020304" pitchFamily="18" charset="0"/>
                <a:cs typeface="Times New Roman" panose="02020603050405020304" pitchFamily="18" charset="0"/>
              </a:rPr>
              <a:t>.</a:t>
            </a:r>
            <a:endParaRPr lang="uz-Cyrl-UZ" sz="1400" b="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2357422" y="4632428"/>
            <a:ext cx="2143140" cy="492443"/>
          </a:xfrm>
          <a:prstGeom prst="rect">
            <a:avLst/>
          </a:prstGeom>
          <a:noFill/>
        </p:spPr>
        <p:txBody>
          <a:bodyPr wrap="square" rtlCol="0">
            <a:spAutoFit/>
          </a:bodyPr>
          <a:lstStyle/>
          <a:p>
            <a:pPr algn="ctr"/>
            <a:r>
              <a:rPr lang="uz-Cyrl-UZ" sz="1300" b="1" dirty="0" smtClean="0">
                <a:latin typeface="Arial Narrow" pitchFamily="34" charset="0"/>
                <a:cs typeface="Times New Roman" pitchFamily="18" charset="0"/>
              </a:rPr>
              <a:t>   </a:t>
            </a:r>
            <a:r>
              <a:rPr lang="uz-Cyrl-UZ" sz="1300" b="1" dirty="0" smtClean="0">
                <a:latin typeface="Times New Roman" panose="02020603050405020304" pitchFamily="18" charset="0"/>
                <a:cs typeface="Times New Roman" panose="02020603050405020304" pitchFamily="18" charset="0"/>
              </a:rPr>
              <a:t>Ахбротларини очиқлаш бўйича қумита</a:t>
            </a:r>
            <a:endParaRPr lang="uz-Cyrl-UZ" sz="1300" b="1"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4286248" y="4662077"/>
            <a:ext cx="2000264" cy="492443"/>
          </a:xfrm>
          <a:prstGeom prst="rect">
            <a:avLst/>
          </a:prstGeom>
          <a:noFill/>
        </p:spPr>
        <p:txBody>
          <a:bodyPr wrap="square" rtlCol="0">
            <a:spAutoFit/>
          </a:bodyPr>
          <a:lstStyle/>
          <a:p>
            <a:pPr algn="ctr"/>
            <a:r>
              <a:rPr lang="uz-Cyrl-UZ" sz="1300" b="1" dirty="0" smtClean="0">
                <a:latin typeface="Times New Roman" panose="02020603050405020304" pitchFamily="18" charset="0"/>
                <a:cs typeface="Times New Roman" panose="02020603050405020304" pitchFamily="18" charset="0"/>
              </a:rPr>
              <a:t>    Ички аудит департаменти</a:t>
            </a:r>
            <a:endParaRPr lang="uz-Cyrl-UZ" sz="13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881459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428604"/>
            <a:ext cx="8229600" cy="500066"/>
          </a:xfrm>
        </p:spPr>
        <p:txBody>
          <a:bodyPr>
            <a:noAutofit/>
          </a:bodyPr>
          <a:lstStyle/>
          <a:p>
            <a:pPr algn="ctr">
              <a:defRPr/>
            </a:pPr>
            <a:r>
              <a:rPr lang="ru-RU" sz="1800" b="1" dirty="0" smtClean="0">
                <a:solidFill>
                  <a:schemeClr val="tx1"/>
                </a:solidFill>
                <a:latin typeface="Times New Roman" panose="02020603050405020304" pitchFamily="18" charset="0"/>
                <a:cs typeface="Times New Roman" panose="02020603050405020304" pitchFamily="18" charset="0"/>
              </a:rPr>
              <a:t>ДИРЕКТОРЛАР КЕНГАШИ   МОЕДЛЛАРИНИНГ ТАҚОСЛАНИШИ</a:t>
            </a:r>
            <a:endParaRPr lang="ru-RU" sz="1800" b="1" dirty="0">
              <a:solidFill>
                <a:schemeClr val="tx1"/>
              </a:solidFill>
              <a:latin typeface="Times New Roman" panose="02020603050405020304" pitchFamily="18" charset="0"/>
              <a:cs typeface="Times New Roman" panose="02020603050405020304" pitchFamily="18" charset="0"/>
            </a:endParaRPr>
          </a:p>
        </p:txBody>
      </p:sp>
      <p:pic>
        <p:nvPicPr>
          <p:cNvPr id="15363" name="Рисунок 3"/>
          <p:cNvPicPr>
            <a:picLocks noChangeAspect="1" noChangeArrowheads="1"/>
          </p:cNvPicPr>
          <p:nvPr/>
        </p:nvPicPr>
        <p:blipFill>
          <a:blip r:embed="rId2" cstate="print"/>
          <a:srcRect/>
          <a:stretch>
            <a:fillRect/>
          </a:stretch>
        </p:blipFill>
        <p:spPr bwMode="auto">
          <a:xfrm>
            <a:off x="611196" y="1266828"/>
            <a:ext cx="2376487" cy="2590800"/>
          </a:xfrm>
          <a:prstGeom prst="rect">
            <a:avLst/>
          </a:prstGeom>
          <a:ln>
            <a:noFill/>
          </a:ln>
          <a:effectLst>
            <a:outerShdw blurRad="292100" dist="139700" dir="2700000" algn="tl" rotWithShape="0">
              <a:srgbClr val="333333">
                <a:alpha val="65000"/>
              </a:srgbClr>
            </a:outerShdw>
          </a:effectLst>
        </p:spPr>
      </p:pic>
      <p:pic>
        <p:nvPicPr>
          <p:cNvPr id="15364" name="Рисунок 4"/>
          <p:cNvPicPr>
            <a:picLocks noChangeAspect="1" noChangeArrowheads="1"/>
          </p:cNvPicPr>
          <p:nvPr/>
        </p:nvPicPr>
        <p:blipFill>
          <a:blip r:embed="rId3" cstate="print"/>
          <a:srcRect/>
          <a:stretch>
            <a:fillRect/>
          </a:stretch>
        </p:blipFill>
        <p:spPr bwMode="auto">
          <a:xfrm>
            <a:off x="6500826" y="1214424"/>
            <a:ext cx="2143140" cy="2519363"/>
          </a:xfrm>
          <a:prstGeom prst="rect">
            <a:avLst/>
          </a:prstGeom>
          <a:ln>
            <a:noFill/>
          </a:ln>
          <a:effectLst>
            <a:outerShdw blurRad="292100" dist="139700" dir="2700000" algn="tl" rotWithShape="0">
              <a:srgbClr val="333333">
                <a:alpha val="65000"/>
              </a:srgbClr>
            </a:outerShdw>
          </a:effectLst>
        </p:spPr>
      </p:pic>
      <p:pic>
        <p:nvPicPr>
          <p:cNvPr id="15365" name="Рисунок 5"/>
          <p:cNvPicPr>
            <a:picLocks noChangeAspect="1" noChangeArrowheads="1"/>
          </p:cNvPicPr>
          <p:nvPr/>
        </p:nvPicPr>
        <p:blipFill>
          <a:blip r:embed="rId4" cstate="print"/>
          <a:srcRect/>
          <a:stretch>
            <a:fillRect/>
          </a:stretch>
        </p:blipFill>
        <p:spPr bwMode="auto">
          <a:xfrm>
            <a:off x="3571868" y="1285860"/>
            <a:ext cx="2160588" cy="2590801"/>
          </a:xfrm>
          <a:prstGeom prst="rect">
            <a:avLst/>
          </a:prstGeom>
          <a:ln>
            <a:noFill/>
          </a:ln>
          <a:effectLst>
            <a:outerShdw blurRad="292100" dist="139700" dir="2700000" algn="tl" rotWithShape="0">
              <a:srgbClr val="333333">
                <a:alpha val="65000"/>
              </a:srgbClr>
            </a:outerShdw>
          </a:effectLst>
        </p:spPr>
      </p:pic>
      <p:graphicFrame>
        <p:nvGraphicFramePr>
          <p:cNvPr id="7" name="Таблица 6"/>
          <p:cNvGraphicFramePr>
            <a:graphicFrameLocks noGrp="1"/>
          </p:cNvGraphicFramePr>
          <p:nvPr>
            <p:extLst>
              <p:ext uri="{D42A27DB-BD31-4B8C-83A1-F6EECF244321}">
                <p14:modId xmlns:p14="http://schemas.microsoft.com/office/powerpoint/2010/main" val="541407666"/>
              </p:ext>
            </p:extLst>
          </p:nvPr>
        </p:nvGraphicFramePr>
        <p:xfrm>
          <a:off x="612497" y="4221088"/>
          <a:ext cx="8281987" cy="1728788"/>
        </p:xfrm>
        <a:graphic>
          <a:graphicData uri="http://schemas.openxmlformats.org/drawingml/2006/table">
            <a:tbl>
              <a:tblPr>
                <a:tableStyleId>{69C7853C-536D-4A76-A0AE-DD22124D55A5}</a:tableStyleId>
              </a:tblPr>
              <a:tblGrid>
                <a:gridCol w="2713037">
                  <a:extLst>
                    <a:ext uri="{9D8B030D-6E8A-4147-A177-3AD203B41FA5}">
                      <a16:colId xmlns:a16="http://schemas.microsoft.com/office/drawing/2014/main" val="20000"/>
                    </a:ext>
                  </a:extLst>
                </a:gridCol>
                <a:gridCol w="2782888">
                  <a:extLst>
                    <a:ext uri="{9D8B030D-6E8A-4147-A177-3AD203B41FA5}">
                      <a16:colId xmlns:a16="http://schemas.microsoft.com/office/drawing/2014/main" val="20001"/>
                    </a:ext>
                  </a:extLst>
                </a:gridCol>
                <a:gridCol w="2786062">
                  <a:extLst>
                    <a:ext uri="{9D8B030D-6E8A-4147-A177-3AD203B41FA5}">
                      <a16:colId xmlns:a16="http://schemas.microsoft.com/office/drawing/2014/main" val="20002"/>
                    </a:ext>
                  </a:extLst>
                </a:gridCol>
              </a:tblGrid>
              <a:tr h="172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600" u="none" strike="noStrike" cap="none" normalizeH="0" baseline="0" dirty="0" smtClean="0">
                        <a:ln>
                          <a:noFill/>
                        </a:ln>
                        <a:effectLst/>
                        <a:latin typeface="Arial Narrow"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Ижрочи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директорлар</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ДК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таркибига</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киради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аммо</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ижроия</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органи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рахбари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ДКнинг</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раиси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ҳисобланмайди</a:t>
                      </a:r>
                      <a:r>
                        <a:rPr kumimoji="0" lang="ru-RU" sz="1600" b="1" u="none" strike="noStrike" cap="none" normalizeH="0" baseline="0" dirty="0" smtClean="0">
                          <a:ln>
                            <a:noFill/>
                          </a:ln>
                          <a:effectLst/>
                          <a:latin typeface="Arial Narrow" pitchFamily="34" charset="0"/>
                        </a:rPr>
                        <a:t>. </a:t>
                      </a:r>
                      <a:endParaRPr kumimoji="0" lang="ru-RU" sz="1600" b="1" i="0" u="none" strike="noStrike" cap="none" normalizeH="0" baseline="0" dirty="0" smtClean="0">
                        <a:ln>
                          <a:noFill/>
                        </a:ln>
                        <a:solidFill>
                          <a:schemeClr val="tx1"/>
                        </a:solidFill>
                        <a:effectLst/>
                        <a:latin typeface="Arial Narrow" pitchFamily="34" charset="0"/>
                        <a:cs typeface="Times New Roman" pitchFamily="18" charset="0"/>
                      </a:endParaRPr>
                    </a:p>
                  </a:txBody>
                  <a:tcPr marL="68580" marR="68580" marT="0" marB="0"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600" u="none" strike="noStrike" cap="none" normalizeH="0" baseline="0" dirty="0" smtClean="0">
                        <a:ln>
                          <a:noFill/>
                        </a:ln>
                        <a:effectLst/>
                        <a:latin typeface="Arial Narrow"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Директорлар</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кенгаши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ёки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Кузатув</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кенгаши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аъзолари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тўлиқ</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ижрочи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директорлар</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бўлмаган</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шахслардир</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endParaRPr kumimoji="0" lang="ru-RU"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1600" u="none" strike="noStrike" cap="none" normalizeH="0" baseline="0" dirty="0" smtClean="0">
                        <a:ln>
                          <a:noFill/>
                        </a:ln>
                        <a:effectLst/>
                        <a:latin typeface="Arial Narrow"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Ижроия</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органи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раҳбари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бир</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вақтнинг</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ўзида</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ДК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раиси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ҳисобланади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ва</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бошқа</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директорлар</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эса</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ноижрочи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директорлар</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r>
                        <a:rPr kumimoji="0" lang="ru-RU" sz="1600" b="1" u="none" strike="noStrike" cap="none" normalizeH="0" baseline="0" dirty="0" err="1" smtClean="0">
                          <a:ln>
                            <a:noFill/>
                          </a:ln>
                          <a:effectLst/>
                          <a:latin typeface="Times New Roman" panose="02020603050405020304" pitchFamily="18" charset="0"/>
                          <a:cs typeface="Times New Roman" panose="02020603050405020304" pitchFamily="18" charset="0"/>
                        </a:rPr>
                        <a:t>ҳисобланади</a:t>
                      </a:r>
                      <a:r>
                        <a:rPr kumimoji="0" lang="ru-RU" sz="1600" b="1" u="none" strike="noStrike" cap="none" normalizeH="0" baseline="0" dirty="0" smtClean="0">
                          <a:ln>
                            <a:noFill/>
                          </a:ln>
                          <a:effectLst/>
                          <a:latin typeface="Times New Roman" panose="02020603050405020304" pitchFamily="18" charset="0"/>
                          <a:cs typeface="Times New Roman" panose="02020603050405020304" pitchFamily="18" charset="0"/>
                        </a:rPr>
                        <a:t>. </a:t>
                      </a:r>
                      <a:endParaRPr kumimoji="0" lang="ru-RU"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horzOverflow="overflow"/>
                </a:tc>
                <a:extLst>
                  <a:ext uri="{0D108BD9-81ED-4DB2-BD59-A6C34878D82A}">
                    <a16:rowId xmlns:a16="http://schemas.microsoft.com/office/drawing/2014/main" val="10000"/>
                  </a:ext>
                </a:extLst>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71400"/>
            <a:ext cx="8229600" cy="1143000"/>
          </a:xfrm>
        </p:spPr>
        <p:txBody>
          <a:bodyPr>
            <a:normAutofit/>
          </a:bodyPr>
          <a:lstStyle/>
          <a:p>
            <a:r>
              <a:rPr lang="uz-Cyrl-UZ" sz="2800" b="1" dirty="0" smtClean="0">
                <a:solidFill>
                  <a:schemeClr val="tx1"/>
                </a:solidFill>
                <a:latin typeface="Times New Roman" panose="02020603050405020304" pitchFamily="18" charset="0"/>
                <a:cs typeface="Times New Roman" panose="02020603050405020304" pitchFamily="18" charset="0"/>
              </a:rPr>
              <a:t>      Оилавий корпоратив бошқарув модели:</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7504" y="1196752"/>
            <a:ext cx="8712968" cy="5271864"/>
          </a:xfrm>
        </p:spPr>
        <p:txBody>
          <a:bodyPr>
            <a:normAutofit fontScale="85000" lnSpcReduction="20000"/>
          </a:bodyPr>
          <a:lstStyle/>
          <a:p>
            <a:pPr algn="just"/>
            <a:r>
              <a:rPr lang="uz-Cyrl-UZ" sz="2400" b="1" dirty="0" smtClean="0">
                <a:latin typeface="Times New Roman" panose="02020603050405020304" pitchFamily="18" charset="0"/>
                <a:cs typeface="Times New Roman" panose="02020603050405020304" pitchFamily="18" charset="0"/>
              </a:rPr>
              <a:t>         Оилавий </a:t>
            </a:r>
            <a:r>
              <a:rPr lang="uz-Cyrl-UZ" sz="2400" b="1" dirty="0">
                <a:latin typeface="Times New Roman" panose="02020603050405020304" pitchFamily="18" charset="0"/>
                <a:cs typeface="Times New Roman" panose="02020603050405020304" pitchFamily="18" charset="0"/>
              </a:rPr>
              <a:t>корпоратив </a:t>
            </a:r>
            <a:r>
              <a:rPr lang="uz-Cyrl-UZ" sz="2400" b="1" dirty="0" smtClean="0">
                <a:latin typeface="Times New Roman" panose="02020603050405020304" pitchFamily="18" charset="0"/>
                <a:cs typeface="Times New Roman" panose="02020603050405020304" pitchFamily="18" charset="0"/>
              </a:rPr>
              <a:t>бошқарув (оилавий капиталга асослангандир) </a:t>
            </a:r>
            <a:r>
              <a:rPr lang="uz-Cyrl-UZ" sz="2400" b="1" dirty="0">
                <a:latin typeface="Times New Roman" panose="02020603050405020304" pitchFamily="18" charset="0"/>
                <a:cs typeface="Times New Roman" panose="02020603050405020304" pitchFamily="18" charset="0"/>
              </a:rPr>
              <a:t>модели </a:t>
            </a:r>
            <a:r>
              <a:rPr lang="uz-Cyrl-UZ" sz="2400" b="1" dirty="0" smtClean="0">
                <a:latin typeface="Times New Roman" panose="02020603050405020304" pitchFamily="18" charset="0"/>
                <a:cs typeface="Times New Roman" panose="02020603050405020304" pitchFamily="18" charset="0"/>
              </a:rPr>
              <a:t>ер юзидаги барча давлатларда мавжудир.</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Бу моделнинг асосида мулкларнинг концентрациялашуви ва назорат қилиш томойили ётганлиги сабабли уни инсайдер модели ҳам деб юритилади. </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Иқтисодчи олимлар кичик бизнес суъектлари фаолиятини эмас балки иқтисодиётдаги ўрнига қараб алоҳида оилалар томонидан бошқариладиган йирик хусусий бизнес субъектлар фаолиятини таҳлил қилишади ва ўрганишади. </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Олимлар томонидан компаниянинг камида 10 фоиз акцияси оила аъзосининг бирига тегишли бўлса ўша компанияларни йирик компания деб кўпроқ ўрганадилар. Оилавий компанияларда мулкдорларнинг асосий мақсади кўп ва узоқ йиллар даромадли иш фаолиятини таъминлашга қизиқишади. </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a:t>
            </a:r>
            <a:r>
              <a:rPr lang="uz-Cyrl-UZ" sz="2400" b="1" i="1" dirty="0" smtClean="0">
                <a:latin typeface="Times New Roman" panose="02020603050405020304" pitchFamily="18" charset="0"/>
                <a:cs typeface="Times New Roman" panose="02020603050405020304" pitchFamily="18" charset="0"/>
              </a:rPr>
              <a:t>Бундай корпоратив бошқарув тизими Осиё, Латин Америкада, Канада, Швеция, Италия ва Франция давлатларидаги компанияларга хосдир. </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a:t>
            </a:r>
            <a:r>
              <a:rPr lang="uz-Cyrl-UZ" sz="2100" b="1" dirty="0" smtClean="0">
                <a:latin typeface="Times New Roman" panose="02020603050405020304" pitchFamily="18" charset="0"/>
                <a:cs typeface="Times New Roman" panose="02020603050405020304" pitchFamily="18" charset="0"/>
              </a:rPr>
              <a:t>Бугунги кунда ёш хусусий компаниялар бозорда ўз ўрнига эга бўлмоқда: мас.  </a:t>
            </a:r>
            <a:r>
              <a:rPr lang="ru-RU" sz="2100" dirty="0" err="1" smtClean="0">
                <a:latin typeface="Times New Roman" panose="02020603050405020304" pitchFamily="18" charset="0"/>
                <a:cs typeface="Times New Roman" panose="02020603050405020304" pitchFamily="18" charset="0"/>
              </a:rPr>
              <a:t>Wal-Mart</a:t>
            </a:r>
            <a:r>
              <a:rPr lang="ru-RU" sz="2100" dirty="0">
                <a:latin typeface="Times New Roman" panose="02020603050405020304" pitchFamily="18" charset="0"/>
                <a:cs typeface="Times New Roman" panose="02020603050405020304" pitchFamily="18" charset="0"/>
              </a:rPr>
              <a:t>, </a:t>
            </a:r>
            <a:r>
              <a:rPr lang="ru-RU" sz="2100" dirty="0" err="1">
                <a:latin typeface="Times New Roman" panose="02020603050405020304" pitchFamily="18" charset="0"/>
                <a:cs typeface="Times New Roman" panose="02020603050405020304" pitchFamily="18" charset="0"/>
              </a:rPr>
              <a:t>Bertelsmann</a:t>
            </a:r>
            <a:r>
              <a:rPr lang="ru-RU" sz="2100" dirty="0">
                <a:latin typeface="Times New Roman" panose="02020603050405020304" pitchFamily="18" charset="0"/>
                <a:cs typeface="Times New Roman" panose="02020603050405020304" pitchFamily="18" charset="0"/>
              </a:rPr>
              <a:t> и </a:t>
            </a:r>
            <a:r>
              <a:rPr lang="ru-RU" sz="2100" dirty="0" err="1" smtClean="0">
                <a:latin typeface="Times New Roman" panose="02020603050405020304" pitchFamily="18" charset="0"/>
                <a:cs typeface="Times New Roman" panose="02020603050405020304" pitchFamily="18" charset="0"/>
              </a:rPr>
              <a:t>Bombardier</a:t>
            </a:r>
            <a:r>
              <a:rPr lang="ru-RU" sz="2100" dirty="0" smtClean="0">
                <a:latin typeface="Times New Roman" panose="02020603050405020304" pitchFamily="18" charset="0"/>
                <a:cs typeface="Times New Roman" panose="02020603050405020304" pitchFamily="18" charset="0"/>
              </a:rPr>
              <a:t>. </a:t>
            </a:r>
            <a:endParaRPr lang="en-US" sz="21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294598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579296" cy="348648"/>
          </a:xfrm>
        </p:spPr>
        <p:txBody>
          <a:bodyPr>
            <a:noAutofit/>
          </a:bodyPr>
          <a:lstStyle/>
          <a:p>
            <a:r>
              <a:rPr lang="uz-Cyrl-UZ" sz="2000" b="1" dirty="0" smtClean="0">
                <a:solidFill>
                  <a:schemeClr val="tx1"/>
                </a:solidFill>
                <a:latin typeface="Times New Roman" panose="02020603050405020304" pitchFamily="18" charset="0"/>
                <a:cs typeface="Times New Roman" panose="02020603050405020304" pitchFamily="18" charset="0"/>
              </a:rPr>
              <a:t>     Оилавий </a:t>
            </a:r>
            <a:r>
              <a:rPr lang="uz-Cyrl-UZ" sz="2000" b="1" dirty="0">
                <a:solidFill>
                  <a:schemeClr val="tx1"/>
                </a:solidFill>
                <a:latin typeface="Times New Roman" panose="02020603050405020304" pitchFamily="18" charset="0"/>
                <a:cs typeface="Times New Roman" panose="02020603050405020304" pitchFamily="18" charset="0"/>
              </a:rPr>
              <a:t>корпоратив бошқарув </a:t>
            </a:r>
            <a:r>
              <a:rPr lang="uz-Cyrl-UZ" sz="2000" b="1" dirty="0" smtClean="0">
                <a:solidFill>
                  <a:schemeClr val="tx1"/>
                </a:solidFill>
                <a:latin typeface="Times New Roman" panose="02020603050405020304" pitchFamily="18" charset="0"/>
                <a:cs typeface="Times New Roman" panose="02020603050405020304" pitchFamily="18" charset="0"/>
              </a:rPr>
              <a:t>моделининг ўзига хос жиҳатлари:</a:t>
            </a:r>
            <a:endParaRPr lang="en-US" sz="2000" dirty="0"/>
          </a:p>
        </p:txBody>
      </p:sp>
      <p:sp>
        <p:nvSpPr>
          <p:cNvPr id="3" name="Объект 2"/>
          <p:cNvSpPr>
            <a:spLocks noGrp="1"/>
          </p:cNvSpPr>
          <p:nvPr>
            <p:ph idx="1"/>
          </p:nvPr>
        </p:nvSpPr>
        <p:spPr>
          <a:xfrm>
            <a:off x="395536" y="764704"/>
            <a:ext cx="8229600" cy="5832648"/>
          </a:xfrm>
        </p:spPr>
        <p:txBody>
          <a:bodyPr>
            <a:normAutofit fontScale="85000" lnSpcReduction="20000"/>
          </a:bodyPr>
          <a:lstStyle/>
          <a:p>
            <a:pPr lvl="0" algn="just"/>
            <a:r>
              <a:rPr lang="ru-RU" b="1" dirty="0" smtClean="0">
                <a:latin typeface="Times New Roman" panose="02020603050405020304" pitchFamily="18" charset="0"/>
                <a:cs typeface="Times New Roman" panose="02020603050405020304" pitchFamily="18" charset="0"/>
              </a:rPr>
              <a:t>     </a:t>
            </a:r>
            <a:r>
              <a:rPr lang="ru-RU" sz="2300" b="1" dirty="0" smtClean="0">
                <a:latin typeface="Times New Roman" panose="02020603050405020304" pitchFamily="18" charset="0"/>
                <a:cs typeface="Times New Roman" panose="02020603050405020304" pitchFamily="18" charset="0"/>
              </a:rPr>
              <a:t>•</a:t>
            </a:r>
            <a:r>
              <a:rPr lang="ru-RU" sz="2300" b="1" dirty="0" err="1" smtClean="0">
                <a:latin typeface="Times New Roman" panose="02020603050405020304" pitchFamily="18" charset="0"/>
                <a:cs typeface="Times New Roman" panose="02020603050405020304" pitchFamily="18" charset="0"/>
              </a:rPr>
              <a:t>Йирик</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компанияларни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бошқариш</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ва</a:t>
            </a:r>
            <a:r>
              <a:rPr lang="ru-RU" sz="2300" b="1" dirty="0" smtClean="0">
                <a:latin typeface="Times New Roman" panose="02020603050405020304" pitchFamily="18" charset="0"/>
                <a:cs typeface="Times New Roman" panose="02020603050405020304" pitchFamily="18" charset="0"/>
              </a:rPr>
              <a:t> бизнес </a:t>
            </a:r>
            <a:r>
              <a:rPr lang="ru-RU" sz="2300" b="1" dirty="0" err="1">
                <a:latin typeface="Times New Roman" panose="02020603050405020304" pitchFamily="18" charset="0"/>
                <a:cs typeface="Times New Roman" panose="02020603050405020304" pitchFamily="18" charset="0"/>
              </a:rPr>
              <a:t>жараёнларни</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назорат</a:t>
            </a:r>
            <a:r>
              <a:rPr lang="ru-RU" sz="2300" b="1" dirty="0">
                <a:latin typeface="Times New Roman" panose="02020603050405020304" pitchFamily="18" charset="0"/>
                <a:cs typeface="Times New Roman" panose="02020603050405020304" pitchFamily="18" charset="0"/>
              </a:rPr>
              <a:t> </a:t>
            </a:r>
            <a:r>
              <a:rPr lang="ru-RU" sz="2300" b="1" dirty="0" err="1">
                <a:latin typeface="Times New Roman" panose="02020603050405020304" pitchFamily="18" charset="0"/>
                <a:cs typeface="Times New Roman" panose="02020603050405020304" pitchFamily="18" charset="0"/>
              </a:rPr>
              <a:t>қилиш</a:t>
            </a:r>
            <a:r>
              <a:rPr lang="ru-RU" sz="2300" b="1" dirty="0">
                <a:latin typeface="Times New Roman" panose="02020603050405020304" pitchFamily="18" charset="0"/>
                <a:cs typeface="Times New Roman" panose="02020603050405020304" pitchFamily="18" charset="0"/>
              </a:rPr>
              <a:t> </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бир</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оила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аъзоси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томонидан</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амалга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оширилади</a:t>
            </a:r>
            <a:r>
              <a:rPr lang="ru-RU" sz="2300" b="1" dirty="0" smtClean="0">
                <a:latin typeface="Times New Roman" panose="02020603050405020304" pitchFamily="18" charset="0"/>
                <a:cs typeface="Times New Roman" panose="02020603050405020304" pitchFamily="18" charset="0"/>
              </a:rPr>
              <a:t>;</a:t>
            </a:r>
          </a:p>
          <a:p>
            <a:pPr lvl="0" algn="just"/>
            <a:r>
              <a:rPr lang="ru-RU" sz="2300" b="1" dirty="0" smtClean="0">
                <a:latin typeface="Times New Roman" panose="02020603050405020304" pitchFamily="18" charset="0"/>
                <a:cs typeface="Times New Roman" panose="02020603050405020304" pitchFamily="18" charset="0"/>
              </a:rPr>
              <a:t>     •Компания капитали </a:t>
            </a:r>
            <a:r>
              <a:rPr lang="ru-RU" sz="2300" b="1" dirty="0" err="1" smtClean="0">
                <a:latin typeface="Times New Roman" panose="02020603050405020304" pitchFamily="18" charset="0"/>
                <a:cs typeface="Times New Roman" panose="02020603050405020304" pitchFamily="18" charset="0"/>
              </a:rPr>
              <a:t>конценртация</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қилинади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ва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оила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каналалари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бўйича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тақсимланади</a:t>
            </a:r>
            <a:r>
              <a:rPr lang="ru-RU" sz="2300" b="1" dirty="0" smtClean="0">
                <a:latin typeface="Times New Roman" panose="02020603050405020304" pitchFamily="18" charset="0"/>
                <a:cs typeface="Times New Roman" panose="02020603050405020304" pitchFamily="18" charset="0"/>
              </a:rPr>
              <a:t>;</a:t>
            </a:r>
            <a:endParaRPr lang="en-US" sz="2300" b="1" dirty="0">
              <a:latin typeface="Times New Roman" panose="02020603050405020304" pitchFamily="18" charset="0"/>
              <a:cs typeface="Times New Roman" panose="02020603050405020304" pitchFamily="18" charset="0"/>
            </a:endParaRPr>
          </a:p>
          <a:p>
            <a:pPr lvl="0" algn="just"/>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Оилавий</a:t>
            </a:r>
            <a:r>
              <a:rPr lang="ru-RU" sz="2300" b="1" dirty="0" smtClean="0">
                <a:latin typeface="Times New Roman" panose="02020603050405020304" pitchFamily="18" charset="0"/>
                <a:cs typeface="Times New Roman" panose="02020603050405020304" pitchFamily="18" charset="0"/>
              </a:rPr>
              <a:t> холдинг </a:t>
            </a:r>
            <a:r>
              <a:rPr lang="ru-RU" sz="2300" b="1" dirty="0" err="1" smtClean="0">
                <a:latin typeface="Times New Roman" panose="02020603050405020304" pitchFamily="18" charset="0"/>
                <a:cs typeface="Times New Roman" panose="02020603050405020304" pitchFamily="18" charset="0"/>
              </a:rPr>
              <a:t>компаниялар</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бир</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қанча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компанияга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қарашли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фирмалар</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фаолиятини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назорат</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қилади</a:t>
            </a:r>
            <a:r>
              <a:rPr lang="ru-RU" sz="2300" b="1" dirty="0" smtClean="0">
                <a:latin typeface="Times New Roman" panose="02020603050405020304" pitchFamily="18" charset="0"/>
                <a:cs typeface="Times New Roman" panose="02020603050405020304" pitchFamily="18" charset="0"/>
              </a:rPr>
              <a:t>; </a:t>
            </a:r>
          </a:p>
          <a:p>
            <a:pPr lvl="0" algn="just"/>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Оилавий</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компанияга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инвесторлар</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жалб</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қилниши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мумкин</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аммо</a:t>
            </a:r>
            <a:r>
              <a:rPr lang="ru-RU" sz="2300" b="1" dirty="0" smtClean="0">
                <a:latin typeface="Times New Roman" panose="02020603050405020304" pitchFamily="18" charset="0"/>
                <a:cs typeface="Times New Roman" panose="02020603050405020304" pitchFamily="18" charset="0"/>
              </a:rPr>
              <a:t> улар </a:t>
            </a:r>
            <a:r>
              <a:rPr lang="ru-RU" sz="2300" b="1" dirty="0" err="1" smtClean="0">
                <a:latin typeface="Times New Roman" panose="02020603050405020304" pitchFamily="18" charset="0"/>
                <a:cs typeface="Times New Roman" panose="02020603050405020304" pitchFamily="18" charset="0"/>
              </a:rPr>
              <a:t>биронта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оилада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кўпчилик</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овоз</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бериш</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хиссасига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эга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бўлмайди</a:t>
            </a:r>
            <a:r>
              <a:rPr lang="ru-RU" sz="2300" b="1" dirty="0" smtClean="0">
                <a:latin typeface="Times New Roman" panose="02020603050405020304" pitchFamily="18" charset="0"/>
                <a:cs typeface="Times New Roman" panose="02020603050405020304" pitchFamily="18" charset="0"/>
              </a:rPr>
              <a:t>;</a:t>
            </a:r>
          </a:p>
          <a:p>
            <a:pPr lvl="0" algn="just"/>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Оилавий</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компаниялар</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юқори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даражадаги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меҳнат</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унумдорлигига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эга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бўлишни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рисклар</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даражасининг</a:t>
            </a:r>
            <a:r>
              <a:rPr lang="ru-RU" sz="2300" b="1" dirty="0" smtClean="0">
                <a:latin typeface="Times New Roman" panose="02020603050405020304" pitchFamily="18" charset="0"/>
                <a:cs typeface="Times New Roman" panose="02020603050405020304" pitchFamily="18" charset="0"/>
              </a:rPr>
              <a:t> паст </a:t>
            </a:r>
            <a:r>
              <a:rPr lang="ru-RU" sz="2300" b="1" dirty="0" err="1" smtClean="0">
                <a:latin typeface="Times New Roman" panose="02020603050405020304" pitchFamily="18" charset="0"/>
                <a:cs typeface="Times New Roman" panose="02020603050405020304" pitchFamily="18" charset="0"/>
              </a:rPr>
              <a:t>бўлишлигини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доимий</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ва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барқарор</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фойда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олишни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ва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ўзоқ</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муддатга</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фаолият</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юритишни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хохлайди</a:t>
            </a:r>
            <a:r>
              <a:rPr lang="ru-RU" sz="2300" b="1" dirty="0" smtClean="0">
                <a:latin typeface="Times New Roman" panose="02020603050405020304" pitchFamily="18" charset="0"/>
                <a:cs typeface="Times New Roman" panose="02020603050405020304" pitchFamily="18" charset="0"/>
              </a:rPr>
              <a:t>; </a:t>
            </a:r>
          </a:p>
          <a:p>
            <a:pPr lvl="0" algn="just"/>
            <a:r>
              <a:rPr lang="uz-Cyrl-UZ" sz="2300" b="1" dirty="0" smtClean="0">
                <a:latin typeface="Times New Roman" panose="02020603050405020304" pitchFamily="18" charset="0"/>
                <a:cs typeface="Times New Roman" panose="02020603050405020304" pitchFamily="18" charset="0"/>
              </a:rPr>
              <a:t>     </a:t>
            </a:r>
            <a:r>
              <a:rPr lang="ru-RU" sz="2300" b="1" dirty="0" smtClean="0">
                <a:latin typeface="Times New Roman" panose="02020603050405020304" pitchFamily="18" charset="0"/>
                <a:cs typeface="Times New Roman" panose="02020603050405020304" pitchFamily="18" charset="0"/>
              </a:rPr>
              <a:t>•</a:t>
            </a:r>
            <a:r>
              <a:rPr lang="uz-Cyrl-UZ" sz="2300" b="1" dirty="0" smtClean="0">
                <a:latin typeface="Times New Roman" panose="02020603050405020304" pitchFamily="18" charset="0"/>
                <a:cs typeface="Times New Roman" panose="02020603050405020304" pitchFamily="18" charset="0"/>
              </a:rPr>
              <a:t>Оилавий компанияларда кучли директорлар кенгаши шаклантирилади. Кенгаш аъзолигига  етарли квалификацияга эга бўлмаса номзод бўлаолмайди. </a:t>
            </a:r>
            <a:endParaRPr lang="en-US" sz="2300" b="1" dirty="0">
              <a:latin typeface="Times New Roman" panose="02020603050405020304" pitchFamily="18" charset="0"/>
              <a:cs typeface="Times New Roman" panose="02020603050405020304" pitchFamily="18" charset="0"/>
            </a:endParaRPr>
          </a:p>
          <a:p>
            <a:pPr lvl="0" algn="just"/>
            <a:r>
              <a:rPr lang="ru-RU" sz="2300" b="1" dirty="0" smtClean="0">
                <a:latin typeface="Times New Roman" panose="02020603050405020304" pitchFamily="18" charset="0"/>
                <a:cs typeface="Times New Roman" panose="02020603050405020304" pitchFamily="18" charset="0"/>
              </a:rPr>
              <a:t>      • </a:t>
            </a:r>
            <a:r>
              <a:rPr lang="ru-RU" sz="2300" b="1" dirty="0" err="1" smtClean="0">
                <a:latin typeface="Times New Roman" panose="02020603050405020304" pitchFamily="18" charset="0"/>
                <a:cs typeface="Times New Roman" panose="02020603050405020304" pitchFamily="18" charset="0"/>
              </a:rPr>
              <a:t>узоқ</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муддатли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молиявий</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сиёсатни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юргизади</a:t>
            </a:r>
            <a:r>
              <a:rPr lang="ru-RU" sz="2300" b="1" dirty="0" smtClean="0">
                <a:latin typeface="Times New Roman" panose="02020603050405020304" pitchFamily="18" charset="0"/>
                <a:cs typeface="Times New Roman" panose="02020603050405020304" pitchFamily="18" charset="0"/>
              </a:rPr>
              <a:t> </a:t>
            </a:r>
            <a:r>
              <a:rPr lang="ru-RU" sz="2300" b="1" dirty="0" err="1" smtClean="0">
                <a:latin typeface="Times New Roman" panose="02020603050405020304" pitchFamily="18" charset="0"/>
                <a:cs typeface="Times New Roman" panose="02020603050405020304" pitchFamily="18" charset="0"/>
              </a:rPr>
              <a:t>ва</a:t>
            </a:r>
            <a:r>
              <a:rPr lang="ru-RU" sz="2300" b="1" dirty="0" smtClean="0">
                <a:latin typeface="Times New Roman" panose="02020603050405020304" pitchFamily="18" charset="0"/>
                <a:cs typeface="Times New Roman" panose="02020603050405020304" pitchFamily="18" charset="0"/>
              </a:rPr>
              <a:t> бош.</a:t>
            </a:r>
            <a:endParaRPr lang="en-US" sz="2300" b="1" dirty="0">
              <a:latin typeface="Times New Roman" panose="02020603050405020304" pitchFamily="18" charset="0"/>
              <a:cs typeface="Times New Roman" panose="02020603050405020304" pitchFamily="18" charset="0"/>
            </a:endParaRPr>
          </a:p>
          <a:p>
            <a:pPr algn="just"/>
            <a:r>
              <a:rPr lang="ru-RU" b="1" dirty="0" smtClean="0">
                <a:latin typeface="Times New Roman" panose="02020603050405020304" pitchFamily="18" charset="0"/>
                <a:cs typeface="Times New Roman" panose="02020603050405020304" pitchFamily="18" charset="0"/>
              </a:rPr>
              <a:t>  </a:t>
            </a:r>
          </a:p>
          <a:p>
            <a:pPr algn="just"/>
            <a:r>
              <a:rPr lang="ru-RU" sz="2100" b="1" dirty="0" err="1" smtClean="0">
                <a:latin typeface="Times New Roman" panose="02020603050405020304" pitchFamily="18" charset="0"/>
                <a:cs typeface="Times New Roman" panose="02020603050405020304" pitchFamily="18" charset="0"/>
              </a:rPr>
              <a:t>Forbes</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журналининг</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мълумотларига</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асосан</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жаҳондаги</a:t>
            </a:r>
            <a:r>
              <a:rPr lang="ru-RU" sz="2100" b="1" dirty="0" smtClean="0">
                <a:latin typeface="Times New Roman" panose="02020603050405020304" pitchFamily="18" charset="0"/>
                <a:cs typeface="Times New Roman" panose="02020603050405020304" pitchFamily="18" charset="0"/>
              </a:rPr>
              <a:t> 500та </a:t>
            </a:r>
            <a:r>
              <a:rPr lang="ru-RU" sz="2100" b="1" dirty="0" err="1" smtClean="0">
                <a:latin typeface="Times New Roman" panose="02020603050405020304" pitchFamily="18" charset="0"/>
                <a:cs typeface="Times New Roman" panose="02020603050405020304" pitchFamily="18" charset="0"/>
              </a:rPr>
              <a:t>йирик</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компанияларнинг</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учдан</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бири</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қисмини</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оилавий</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династиялар</a:t>
            </a:r>
            <a:r>
              <a:rPr lang="ru-RU" sz="2100" b="1" dirty="0" smtClean="0">
                <a:latin typeface="Times New Roman" panose="02020603050405020304" pitchFamily="18" charset="0"/>
                <a:cs typeface="Times New Roman" panose="02020603050405020304" pitchFamily="18" charset="0"/>
              </a:rPr>
              <a:t> </a:t>
            </a:r>
            <a:r>
              <a:rPr lang="ru-RU" sz="2100" b="1" dirty="0" err="1" smtClean="0">
                <a:latin typeface="Times New Roman" panose="02020603050405020304" pitchFamily="18" charset="0"/>
                <a:cs typeface="Times New Roman" panose="02020603050405020304" pitchFamily="18" charset="0"/>
              </a:rPr>
              <a:t>бошқаради</a:t>
            </a:r>
            <a:r>
              <a:rPr lang="ru-RU" sz="2100" b="1" dirty="0" smtClean="0">
                <a:latin typeface="Times New Roman" panose="02020603050405020304" pitchFamily="18" charset="0"/>
                <a:cs typeface="Times New Roman" panose="02020603050405020304" pitchFamily="18" charset="0"/>
              </a:rPr>
              <a:t>. </a:t>
            </a:r>
            <a:endParaRPr lang="en-US" sz="21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59169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229600" cy="1152129"/>
          </a:xfrm>
        </p:spPr>
        <p:txBody>
          <a:bodyPr>
            <a:noAutofit/>
          </a:bodyPr>
          <a:lstStyle/>
          <a:p>
            <a:pPr lvl="0" algn="ctr" eaLnBrk="0" fontAlgn="base" hangingPunct="0">
              <a:spcAft>
                <a:spcPct val="0"/>
              </a:spcAft>
            </a:pPr>
            <a:r>
              <a:rPr lang="ru-RU" altLang="en-US" sz="20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Европа </a:t>
            </a:r>
            <a:r>
              <a:rPr lang="ru-RU" altLang="en-US" sz="2000" b="1"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altLang="en-US" sz="20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2000" b="1"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АҚШларидаги</a:t>
            </a:r>
            <a:r>
              <a:rPr lang="ru-RU" altLang="en-US" sz="20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2000" b="1"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фаолият</a:t>
            </a:r>
            <a:r>
              <a:rPr lang="ru-RU" altLang="en-US" sz="20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2000" b="1"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кўрсатаётган</a:t>
            </a:r>
            <a:r>
              <a:rPr lang="ru-RU" altLang="en-US" sz="20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2000" b="1"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компаниялардаги</a:t>
            </a:r>
            <a:r>
              <a:rPr lang="ru-RU" altLang="en-US" sz="20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2000" b="1"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оилавий</a:t>
            </a:r>
            <a:r>
              <a:rPr lang="ru-RU" altLang="en-US" sz="20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2000" b="1"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компаниялар</a:t>
            </a:r>
            <a:r>
              <a:rPr lang="ru-RU" altLang="en-US" sz="20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2000" b="1"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хиссаси</a:t>
            </a:r>
            <a:r>
              <a:rPr lang="ru-RU" altLang="en-US" sz="20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altLang="en-US" sz="2000" b="1" dirty="0">
                <a:solidFill>
                  <a:schemeClr val="tx1"/>
                </a:solidFill>
                <a:latin typeface="Times New Roman" panose="02020603050405020304" pitchFamily="18" charset="0"/>
                <a:cs typeface="Times New Roman" panose="02020603050405020304" pitchFamily="18" charset="0"/>
              </a:rPr>
              <a:t/>
            </a:r>
            <a:br>
              <a:rPr lang="ru-RU" altLang="en-US" sz="2000" b="1" dirty="0">
                <a:solidFill>
                  <a:schemeClr val="tx1"/>
                </a:solidFill>
                <a:latin typeface="Times New Roman" panose="02020603050405020304" pitchFamily="18" charset="0"/>
                <a:cs typeface="Times New Roman" panose="02020603050405020304" pitchFamily="18" charset="0"/>
              </a:rPr>
            </a:br>
            <a:endParaRPr lang="en-US" sz="2000" b="1" dirty="0">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806340291"/>
              </p:ext>
            </p:extLst>
          </p:nvPr>
        </p:nvGraphicFramePr>
        <p:xfrm>
          <a:off x="827584" y="1124743"/>
          <a:ext cx="7632848" cy="4320480"/>
        </p:xfrm>
        <a:graphic>
          <a:graphicData uri="http://schemas.openxmlformats.org/drawingml/2006/table">
            <a:tbl>
              <a:tblPr firstRow="1" firstCol="1" bandRow="1">
                <a:tableStyleId>{5C22544A-7EE6-4342-B048-85BDC9FD1C3A}</a:tableStyleId>
              </a:tblPr>
              <a:tblGrid>
                <a:gridCol w="3816424">
                  <a:extLst>
                    <a:ext uri="{9D8B030D-6E8A-4147-A177-3AD203B41FA5}">
                      <a16:colId xmlns:a16="http://schemas.microsoft.com/office/drawing/2014/main" val="557951310"/>
                    </a:ext>
                  </a:extLst>
                </a:gridCol>
                <a:gridCol w="3816424">
                  <a:extLst>
                    <a:ext uri="{9D8B030D-6E8A-4147-A177-3AD203B41FA5}">
                      <a16:colId xmlns:a16="http://schemas.microsoft.com/office/drawing/2014/main" val="826509508"/>
                    </a:ext>
                  </a:extLst>
                </a:gridCol>
              </a:tblGrid>
              <a:tr h="864096">
                <a:tc>
                  <a:txBody>
                    <a:bodyPr/>
                    <a:lstStyle/>
                    <a:p>
                      <a:pPr marL="0" marR="0" algn="ctr">
                        <a:lnSpc>
                          <a:spcPct val="107000"/>
                        </a:lnSpc>
                        <a:spcBef>
                          <a:spcPts val="0"/>
                        </a:spcBef>
                        <a:spcAft>
                          <a:spcPts val="800"/>
                        </a:spcAft>
                      </a:pPr>
                      <a:r>
                        <a:rPr lang="ru-RU" sz="2400" dirty="0" err="1" smtClean="0">
                          <a:solidFill>
                            <a:schemeClr val="tx1"/>
                          </a:solidFill>
                          <a:effectLst/>
                          <a:latin typeface="Times New Roman" panose="02020603050405020304" pitchFamily="18" charset="0"/>
                          <a:cs typeface="Times New Roman" panose="02020603050405020304" pitchFamily="18" charset="0"/>
                        </a:rPr>
                        <a:t>Мамлакатлар</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tc>
                  <a:txBody>
                    <a:bodyPr/>
                    <a:lstStyle/>
                    <a:p>
                      <a:pPr marL="0" marR="0" algn="ctr">
                        <a:lnSpc>
                          <a:spcPct val="107000"/>
                        </a:lnSpc>
                        <a:spcBef>
                          <a:spcPts val="0"/>
                        </a:spcBef>
                        <a:spcAft>
                          <a:spcPts val="800"/>
                        </a:spcAft>
                      </a:pPr>
                      <a:r>
                        <a:rPr lang="ru-RU" sz="2400" dirty="0" err="1" smtClean="0">
                          <a:solidFill>
                            <a:schemeClr val="tx1"/>
                          </a:solidFill>
                          <a:effectLst/>
                          <a:latin typeface="Times New Roman" panose="02020603050405020304" pitchFamily="18" charset="0"/>
                          <a:cs typeface="Times New Roman" panose="02020603050405020304" pitchFamily="18" charset="0"/>
                        </a:rPr>
                        <a:t>Фоизда</a:t>
                      </a:r>
                      <a:r>
                        <a:rPr lang="ru-RU" sz="2400" dirty="0" smtClean="0">
                          <a:solidFill>
                            <a:schemeClr val="tx1"/>
                          </a:solidFill>
                          <a:effectLst/>
                          <a:latin typeface="Times New Roman" panose="02020603050405020304" pitchFamily="18" charset="0"/>
                          <a:cs typeface="Times New Roman" panose="02020603050405020304" pitchFamily="18" charset="0"/>
                        </a:rPr>
                        <a:t> , %</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extLst>
                  <a:ext uri="{0D108BD9-81ED-4DB2-BD59-A6C34878D82A}">
                    <a16:rowId xmlns:a16="http://schemas.microsoft.com/office/drawing/2014/main" val="2092513434"/>
                  </a:ext>
                </a:extLst>
              </a:tr>
              <a:tr h="864096">
                <a:tc>
                  <a:txBody>
                    <a:bodyPr/>
                    <a:lstStyle/>
                    <a:p>
                      <a:pPr marL="0" marR="0" algn="ctr">
                        <a:lnSpc>
                          <a:spcPct val="107000"/>
                        </a:lnSpc>
                        <a:spcBef>
                          <a:spcPts val="0"/>
                        </a:spcBef>
                        <a:spcAft>
                          <a:spcPts val="800"/>
                        </a:spcAft>
                      </a:pPr>
                      <a:r>
                        <a:rPr lang="ru-RU" sz="2400" dirty="0">
                          <a:solidFill>
                            <a:schemeClr val="tx1"/>
                          </a:solidFill>
                          <a:effectLst/>
                          <a:latin typeface="Times New Roman" panose="02020603050405020304" pitchFamily="18" charset="0"/>
                          <a:cs typeface="Times New Roman" panose="02020603050405020304" pitchFamily="18" charset="0"/>
                        </a:rPr>
                        <a:t>Франция</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tc>
                  <a:txBody>
                    <a:bodyPr/>
                    <a:lstStyle/>
                    <a:p>
                      <a:pPr marL="0" marR="0" algn="ctr">
                        <a:lnSpc>
                          <a:spcPct val="107000"/>
                        </a:lnSpc>
                        <a:spcBef>
                          <a:spcPts val="0"/>
                        </a:spcBef>
                        <a:spcAft>
                          <a:spcPts val="800"/>
                        </a:spcAft>
                      </a:pPr>
                      <a:r>
                        <a:rPr lang="ru-RU" sz="2400">
                          <a:solidFill>
                            <a:schemeClr val="tx1"/>
                          </a:solidFill>
                          <a:effectLst/>
                          <a:latin typeface="Times New Roman" panose="02020603050405020304" pitchFamily="18" charset="0"/>
                          <a:cs typeface="Times New Roman" panose="02020603050405020304" pitchFamily="18" charset="0"/>
                        </a:rPr>
                        <a:t>32</a:t>
                      </a:r>
                      <a:endParaRPr lang="en-US" sz="2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extLst>
                  <a:ext uri="{0D108BD9-81ED-4DB2-BD59-A6C34878D82A}">
                    <a16:rowId xmlns:a16="http://schemas.microsoft.com/office/drawing/2014/main" val="2182073311"/>
                  </a:ext>
                </a:extLst>
              </a:tr>
              <a:tr h="864096">
                <a:tc>
                  <a:txBody>
                    <a:bodyPr/>
                    <a:lstStyle/>
                    <a:p>
                      <a:pPr marL="0" marR="0" algn="ctr">
                        <a:lnSpc>
                          <a:spcPct val="107000"/>
                        </a:lnSpc>
                        <a:spcBef>
                          <a:spcPts val="0"/>
                        </a:spcBef>
                        <a:spcAft>
                          <a:spcPts val="800"/>
                        </a:spcAft>
                      </a:pPr>
                      <a:r>
                        <a:rPr lang="ru-RU" sz="2400" dirty="0" err="1" smtClean="0">
                          <a:solidFill>
                            <a:schemeClr val="tx1"/>
                          </a:solidFill>
                          <a:effectLst/>
                          <a:latin typeface="Times New Roman" panose="02020603050405020304" pitchFamily="18" charset="0"/>
                          <a:cs typeface="Times New Roman" panose="02020603050405020304" pitchFamily="18" charset="0"/>
                        </a:rPr>
                        <a:t>Буюк</a:t>
                      </a:r>
                      <a:r>
                        <a:rPr lang="ru-RU" sz="2400" dirty="0" smtClean="0">
                          <a:solidFill>
                            <a:schemeClr val="tx1"/>
                          </a:solidFill>
                          <a:effectLst/>
                          <a:latin typeface="Times New Roman" panose="02020603050405020304" pitchFamily="18" charset="0"/>
                          <a:cs typeface="Times New Roman" panose="02020603050405020304" pitchFamily="18" charset="0"/>
                        </a:rPr>
                        <a:t>-Британия</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tc>
                  <a:txBody>
                    <a:bodyPr/>
                    <a:lstStyle/>
                    <a:p>
                      <a:pPr marL="0" marR="0" algn="ctr">
                        <a:lnSpc>
                          <a:spcPct val="107000"/>
                        </a:lnSpc>
                        <a:spcBef>
                          <a:spcPts val="0"/>
                        </a:spcBef>
                        <a:spcAft>
                          <a:spcPts val="800"/>
                        </a:spcAft>
                      </a:pPr>
                      <a:r>
                        <a:rPr lang="ru-RU" sz="2400" dirty="0">
                          <a:solidFill>
                            <a:schemeClr val="tx1"/>
                          </a:solidFill>
                          <a:effectLst/>
                          <a:latin typeface="Times New Roman" panose="02020603050405020304" pitchFamily="18" charset="0"/>
                          <a:cs typeface="Times New Roman" panose="02020603050405020304" pitchFamily="18" charset="0"/>
                        </a:rPr>
                        <a:t>30</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extLst>
                  <a:ext uri="{0D108BD9-81ED-4DB2-BD59-A6C34878D82A}">
                    <a16:rowId xmlns:a16="http://schemas.microsoft.com/office/drawing/2014/main" val="4004283761"/>
                  </a:ext>
                </a:extLst>
              </a:tr>
              <a:tr h="864096">
                <a:tc>
                  <a:txBody>
                    <a:bodyPr/>
                    <a:lstStyle/>
                    <a:p>
                      <a:pPr marL="0" marR="0" algn="ctr">
                        <a:lnSpc>
                          <a:spcPct val="107000"/>
                        </a:lnSpc>
                        <a:spcBef>
                          <a:spcPts val="0"/>
                        </a:spcBef>
                        <a:spcAft>
                          <a:spcPts val="800"/>
                        </a:spcAft>
                      </a:pPr>
                      <a:r>
                        <a:rPr lang="ru-RU" sz="2400">
                          <a:solidFill>
                            <a:schemeClr val="tx1"/>
                          </a:solidFill>
                          <a:effectLst/>
                          <a:latin typeface="Times New Roman" panose="02020603050405020304" pitchFamily="18" charset="0"/>
                          <a:cs typeface="Times New Roman" panose="02020603050405020304" pitchFamily="18" charset="0"/>
                        </a:rPr>
                        <a:t>Германия</a:t>
                      </a:r>
                      <a:endParaRPr lang="en-US" sz="2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tc>
                  <a:txBody>
                    <a:bodyPr/>
                    <a:lstStyle/>
                    <a:p>
                      <a:pPr marL="0" marR="0" algn="ctr">
                        <a:lnSpc>
                          <a:spcPct val="107000"/>
                        </a:lnSpc>
                        <a:spcBef>
                          <a:spcPts val="0"/>
                        </a:spcBef>
                        <a:spcAft>
                          <a:spcPts val="800"/>
                        </a:spcAft>
                      </a:pPr>
                      <a:r>
                        <a:rPr lang="ru-RU" sz="2400" dirty="0">
                          <a:solidFill>
                            <a:schemeClr val="tx1"/>
                          </a:solidFill>
                          <a:effectLst/>
                          <a:latin typeface="Times New Roman" panose="02020603050405020304" pitchFamily="18" charset="0"/>
                          <a:cs typeface="Times New Roman" panose="02020603050405020304" pitchFamily="18" charset="0"/>
                        </a:rPr>
                        <a:t>30</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extLst>
                  <a:ext uri="{0D108BD9-81ED-4DB2-BD59-A6C34878D82A}">
                    <a16:rowId xmlns:a16="http://schemas.microsoft.com/office/drawing/2014/main" val="3515251267"/>
                  </a:ext>
                </a:extLst>
              </a:tr>
              <a:tr h="864096">
                <a:tc>
                  <a:txBody>
                    <a:bodyPr/>
                    <a:lstStyle/>
                    <a:p>
                      <a:pPr marL="0" marR="0" algn="ctr">
                        <a:lnSpc>
                          <a:spcPct val="107000"/>
                        </a:lnSpc>
                        <a:spcBef>
                          <a:spcPts val="0"/>
                        </a:spcBef>
                        <a:spcAft>
                          <a:spcPts val="800"/>
                        </a:spcAft>
                      </a:pPr>
                      <a:r>
                        <a:rPr lang="ru-RU" sz="2400" dirty="0" smtClean="0">
                          <a:solidFill>
                            <a:schemeClr val="tx1"/>
                          </a:solidFill>
                          <a:effectLst/>
                          <a:latin typeface="Times New Roman" panose="02020603050405020304" pitchFamily="18" charset="0"/>
                          <a:cs typeface="Times New Roman" panose="02020603050405020304" pitchFamily="18" charset="0"/>
                        </a:rPr>
                        <a:t>АҚШ</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tc>
                  <a:txBody>
                    <a:bodyPr/>
                    <a:lstStyle/>
                    <a:p>
                      <a:pPr marL="0" marR="0" algn="ctr">
                        <a:lnSpc>
                          <a:spcPct val="107000"/>
                        </a:lnSpc>
                        <a:spcBef>
                          <a:spcPts val="0"/>
                        </a:spcBef>
                        <a:spcAft>
                          <a:spcPts val="800"/>
                        </a:spcAft>
                      </a:pPr>
                      <a:r>
                        <a:rPr lang="ru-RU" sz="2400" dirty="0">
                          <a:solidFill>
                            <a:schemeClr val="tx1"/>
                          </a:solidFill>
                          <a:effectLst/>
                          <a:latin typeface="Times New Roman" panose="02020603050405020304" pitchFamily="18" charset="0"/>
                          <a:cs typeface="Times New Roman" panose="02020603050405020304" pitchFamily="18" charset="0"/>
                        </a:rPr>
                        <a:t>10</a:t>
                      </a: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95250" marR="95250" marT="95250" marB="95250" anchor="ctr"/>
                </a:tc>
                <a:extLst>
                  <a:ext uri="{0D108BD9-81ED-4DB2-BD59-A6C34878D82A}">
                    <a16:rowId xmlns:a16="http://schemas.microsoft.com/office/drawing/2014/main" val="2268659132"/>
                  </a:ext>
                </a:extLst>
              </a:tr>
            </a:tbl>
          </a:graphicData>
        </a:graphic>
      </p:graphicFrame>
      <p:sp>
        <p:nvSpPr>
          <p:cNvPr id="6" name="Прямоугольник 5"/>
          <p:cNvSpPr/>
          <p:nvPr/>
        </p:nvSpPr>
        <p:spPr>
          <a:xfrm>
            <a:off x="560552" y="5589240"/>
            <a:ext cx="8259919" cy="1077218"/>
          </a:xfrm>
          <a:prstGeom prst="rect">
            <a:avLst/>
          </a:prstGeom>
        </p:spPr>
        <p:txBody>
          <a:bodyPr wrap="square">
            <a:spAutoFit/>
          </a:bodyPr>
          <a:lstStyle/>
          <a:p>
            <a:pPr algn="just"/>
            <a:r>
              <a:rPr lang="ru-RU" altLang="en-US" sz="1600" b="1" dirty="0" err="1" smtClean="0">
                <a:latin typeface="Times New Roman" panose="02020603050405020304" pitchFamily="18" charset="0"/>
                <a:ea typeface="Times New Roman" panose="02020603050405020304" pitchFamily="18" charset="0"/>
                <a:cs typeface="Times New Roman" panose="02020603050405020304" pitchFamily="18" charset="0"/>
              </a:rPr>
              <a:t>Осиё</a:t>
            </a:r>
            <a:r>
              <a:rPr lang="ru-RU" altLang="en-US" sz="16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Европа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мамлакатларида</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фаолият</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кўрсатаётган</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компанияларнинг</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20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фоиз</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активлари</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15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етакчи</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оилавий</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компанияларга</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тегишлидир</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b="1" dirty="0">
              <a:latin typeface="Times New Roman" panose="02020603050405020304" pitchFamily="18" charset="0"/>
              <a:cs typeface="Times New Roman" panose="02020603050405020304" pitchFamily="18" charset="0"/>
            </a:endParaRPr>
          </a:p>
          <a:p>
            <a:pPr algn="just"/>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smtClean="0">
                <a:latin typeface="Times New Roman" panose="02020603050405020304" pitchFamily="18" charset="0"/>
                <a:ea typeface="Times New Roman" panose="02020603050405020304" pitchFamily="18" charset="0"/>
                <a:cs typeface="Times New Roman" panose="02020603050405020304" pitchFamily="18" charset="0"/>
              </a:rPr>
              <a:t>Теория </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и практика бизнеса: сборник задач для вузов по материалам газеты Ведомости и журнала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Smart</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Money</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2007. </a:t>
            </a:r>
            <a:r>
              <a:rPr lang="ru-RU" altLang="en-US" sz="1600" b="1" dirty="0" err="1">
                <a:latin typeface="Times New Roman" panose="02020603050405020304" pitchFamily="18" charset="0"/>
                <a:ea typeface="Times New Roman" panose="02020603050405020304" pitchFamily="18" charset="0"/>
                <a:cs typeface="Times New Roman" panose="02020603050405020304" pitchFamily="18" charset="0"/>
              </a:rPr>
              <a:t>Вып</a:t>
            </a:r>
            <a:r>
              <a:rPr lang="ru-RU" altLang="en-US" sz="1600" b="1" dirty="0">
                <a:latin typeface="Times New Roman" panose="02020603050405020304" pitchFamily="18" charset="0"/>
                <a:ea typeface="Times New Roman" panose="02020603050405020304" pitchFamily="18" charset="0"/>
                <a:cs typeface="Times New Roman" panose="02020603050405020304" pitchFamily="18" charset="0"/>
              </a:rPr>
              <a:t>. 1. № 1.С. </a:t>
            </a:r>
            <a:r>
              <a:rPr lang="ru-RU" altLang="en-US" sz="1600" b="1" dirty="0" smtClean="0">
                <a:latin typeface="Times New Roman" panose="02020603050405020304" pitchFamily="18" charset="0"/>
                <a:ea typeface="Times New Roman" panose="02020603050405020304" pitchFamily="18" charset="0"/>
                <a:cs typeface="Times New Roman" panose="02020603050405020304" pitchFamily="18" charset="0"/>
              </a:rPr>
              <a:t>41</a:t>
            </a:r>
            <a:endParaRPr lang="en-US"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54381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352928" cy="1340768"/>
          </a:xfrm>
        </p:spPr>
        <p:txBody>
          <a:bodyPr>
            <a:normAutofit/>
          </a:bodyPr>
          <a:lstStyle/>
          <a:p>
            <a:pPr algn="ctr"/>
            <a:r>
              <a:rPr lang="ru-RU" sz="2800" b="1" dirty="0" err="1" smtClean="0">
                <a:solidFill>
                  <a:schemeClr val="tx1"/>
                </a:solidFill>
                <a:latin typeface="Times New Roman" panose="02020603050405020304" pitchFamily="18" charset="0"/>
                <a:cs typeface="Times New Roman" panose="02020603050405020304" pitchFamily="18" charset="0"/>
              </a:rPr>
              <a:t>Жахондаги</a:t>
            </a:r>
            <a:r>
              <a:rPr lang="ru-RU" sz="2800" b="1" dirty="0" smtClean="0">
                <a:solidFill>
                  <a:schemeClr val="tx1"/>
                </a:solidFill>
                <a:latin typeface="Times New Roman" panose="02020603050405020304" pitchFamily="18" charset="0"/>
                <a:cs typeface="Times New Roman" panose="02020603050405020304" pitchFamily="18" charset="0"/>
              </a:rPr>
              <a:t> </a:t>
            </a:r>
            <a:r>
              <a:rPr lang="ru-RU" sz="2800" b="1" dirty="0" err="1" smtClean="0">
                <a:solidFill>
                  <a:schemeClr val="tx1"/>
                </a:solidFill>
                <a:latin typeface="Times New Roman" panose="02020603050405020304" pitchFamily="18" charset="0"/>
                <a:cs typeface="Times New Roman" panose="02020603050405020304" pitchFamily="18" charset="0"/>
              </a:rPr>
              <a:t>оилавий</a:t>
            </a:r>
            <a:r>
              <a:rPr lang="ru-RU" sz="2800" b="1" dirty="0" smtClean="0">
                <a:solidFill>
                  <a:schemeClr val="tx1"/>
                </a:solidFill>
                <a:latin typeface="Times New Roman" panose="02020603050405020304" pitchFamily="18" charset="0"/>
                <a:cs typeface="Times New Roman" panose="02020603050405020304" pitchFamily="18" charset="0"/>
              </a:rPr>
              <a:t> бизнес-</a:t>
            </a:r>
            <a:r>
              <a:rPr lang="ru-RU" sz="2800" b="1" dirty="0" err="1" smtClean="0">
                <a:solidFill>
                  <a:schemeClr val="tx1"/>
                </a:solidFill>
                <a:latin typeface="Times New Roman" panose="02020603050405020304" pitchFamily="18" charset="0"/>
                <a:cs typeface="Times New Roman" panose="02020603050405020304" pitchFamily="18" charset="0"/>
              </a:rPr>
              <a:t>гурухлар</a:t>
            </a:r>
            <a:r>
              <a:rPr lang="ru-RU" sz="2800" b="1" dirty="0" smtClean="0">
                <a:solidFill>
                  <a:schemeClr val="tx1"/>
                </a:solidFill>
                <a:latin typeface="Times New Roman" panose="02020603050405020304" pitchFamily="18" charset="0"/>
                <a:cs typeface="Times New Roman" panose="02020603050405020304" pitchFamily="18" charset="0"/>
              </a:rPr>
              <a:t> </a:t>
            </a:r>
            <a:r>
              <a:rPr lang="ru-RU" sz="2800" b="1" dirty="0" err="1" smtClean="0">
                <a:solidFill>
                  <a:schemeClr val="tx1"/>
                </a:solidFill>
                <a:latin typeface="Times New Roman" panose="02020603050405020304" pitchFamily="18" charset="0"/>
                <a:cs typeface="Times New Roman" panose="02020603050405020304" pitchFamily="18" charset="0"/>
              </a:rPr>
              <a:t>мисолига</a:t>
            </a:r>
            <a:r>
              <a:rPr lang="ru-RU" sz="2800" b="1" dirty="0" smtClean="0">
                <a:solidFill>
                  <a:schemeClr val="tx1"/>
                </a:solidFill>
                <a:latin typeface="Times New Roman" panose="02020603050405020304" pitchFamily="18" charset="0"/>
                <a:cs typeface="Times New Roman" panose="02020603050405020304" pitchFamily="18" charset="0"/>
              </a:rPr>
              <a:t> </a:t>
            </a:r>
            <a:r>
              <a:rPr lang="ru-RU" sz="2800" b="1" dirty="0" err="1" smtClean="0">
                <a:solidFill>
                  <a:schemeClr val="tx1"/>
                </a:solidFill>
                <a:latin typeface="Times New Roman" panose="02020603050405020304" pitchFamily="18" charset="0"/>
                <a:cs typeface="Times New Roman" panose="02020603050405020304" pitchFamily="18" charset="0"/>
              </a:rPr>
              <a:t>қўйидагиларни</a:t>
            </a:r>
            <a:r>
              <a:rPr lang="ru-RU" sz="2800" b="1" dirty="0" smtClean="0">
                <a:solidFill>
                  <a:schemeClr val="tx1"/>
                </a:solidFill>
                <a:latin typeface="Times New Roman" panose="02020603050405020304" pitchFamily="18" charset="0"/>
                <a:cs typeface="Times New Roman" panose="02020603050405020304" pitchFamily="18" charset="0"/>
              </a:rPr>
              <a:t> </a:t>
            </a:r>
            <a:r>
              <a:rPr lang="ru-RU" sz="2800" b="1" dirty="0" err="1" smtClean="0">
                <a:solidFill>
                  <a:schemeClr val="tx1"/>
                </a:solidFill>
                <a:latin typeface="Times New Roman" panose="02020603050405020304" pitchFamily="18" charset="0"/>
                <a:cs typeface="Times New Roman" panose="02020603050405020304" pitchFamily="18" charset="0"/>
              </a:rPr>
              <a:t>келтириш</a:t>
            </a:r>
            <a:r>
              <a:rPr lang="ru-RU" sz="2800" b="1" dirty="0" smtClean="0">
                <a:solidFill>
                  <a:schemeClr val="tx1"/>
                </a:solidFill>
                <a:latin typeface="Times New Roman" panose="02020603050405020304" pitchFamily="18" charset="0"/>
                <a:cs typeface="Times New Roman" panose="02020603050405020304" pitchFamily="18" charset="0"/>
              </a:rPr>
              <a:t> </a:t>
            </a:r>
            <a:r>
              <a:rPr lang="ru-RU" sz="2800" b="1" dirty="0" err="1" smtClean="0">
                <a:solidFill>
                  <a:schemeClr val="tx1"/>
                </a:solidFill>
                <a:latin typeface="Times New Roman" panose="02020603050405020304" pitchFamily="18" charset="0"/>
                <a:cs typeface="Times New Roman" panose="02020603050405020304" pitchFamily="18" charset="0"/>
              </a:rPr>
              <a:t>мумкин</a:t>
            </a:r>
            <a:r>
              <a:rPr lang="ru-RU" sz="2800" b="1" dirty="0" smtClean="0">
                <a:solidFill>
                  <a:schemeClr val="tx1"/>
                </a:solidFill>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r>
            <a:br>
              <a:rPr lang="en-US" sz="2800" b="1" dirty="0">
                <a:solidFill>
                  <a:schemeClr val="tx1"/>
                </a:solidFill>
                <a:latin typeface="Times New Roman" panose="02020603050405020304" pitchFamily="18" charset="0"/>
                <a:cs typeface="Times New Roman" panose="02020603050405020304" pitchFamily="18" charset="0"/>
              </a:rPr>
            </a:b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7504" y="1340768"/>
            <a:ext cx="8856984" cy="4983832"/>
          </a:xfrm>
        </p:spPr>
        <p:txBody>
          <a:bodyPr/>
          <a:lstStyle/>
          <a:p>
            <a:pPr lvl="0" algn="just"/>
            <a:r>
              <a:rPr lang="ru-RU" dirty="0"/>
              <a:t>• </a:t>
            </a:r>
            <a:r>
              <a:rPr lang="ru-RU" b="1" dirty="0" err="1" smtClean="0">
                <a:latin typeface="Times New Roman" panose="02020603050405020304" pitchFamily="18" charset="0"/>
                <a:cs typeface="Times New Roman" panose="02020603050405020304" pitchFamily="18" charset="0"/>
              </a:rPr>
              <a:t>Швециядаги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Валленберглар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династияси</a:t>
            </a:r>
            <a:r>
              <a:rPr lang="ru-RU"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lvl="0" algn="just"/>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Канададаги</a:t>
            </a:r>
            <a:r>
              <a:rPr lang="ru-RU" b="1" dirty="0" smtClean="0">
                <a:latin typeface="Times New Roman" panose="02020603050405020304" pitchFamily="18" charset="0"/>
                <a:cs typeface="Times New Roman" panose="02020603050405020304" pitchFamily="18" charset="0"/>
              </a:rPr>
              <a:t> д </a:t>
            </a:r>
            <a:r>
              <a:rPr lang="ru-RU" b="1" dirty="0" err="1" smtClean="0">
                <a:latin typeface="Times New Roman" panose="02020603050405020304" pitchFamily="18" charset="0"/>
                <a:cs typeface="Times New Roman" panose="02020603050405020304" pitchFamily="18" charset="0"/>
              </a:rPr>
              <a:t>Бронфмановлар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династияси</a:t>
            </a:r>
            <a:r>
              <a:rPr lang="ru-RU"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lvl="0" algn="just"/>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Германиядаги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оилавий</a:t>
            </a:r>
            <a:r>
              <a:rPr lang="ru-RU" b="1" dirty="0" smtClean="0">
                <a:latin typeface="Times New Roman" panose="02020603050405020304" pitchFamily="18" charset="0"/>
                <a:cs typeface="Times New Roman" panose="02020603050405020304" pitchFamily="18" charset="0"/>
              </a:rPr>
              <a:t> Порша </a:t>
            </a:r>
            <a:r>
              <a:rPr lang="ru-RU" b="1" dirty="0" err="1" smtClean="0">
                <a:latin typeface="Times New Roman" panose="02020603050405020304" pitchFamily="18" charset="0"/>
                <a:cs typeface="Times New Roman" panose="02020603050405020304" pitchFamily="18" charset="0"/>
              </a:rPr>
              <a:t>гурухи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династияси</a:t>
            </a:r>
            <a:r>
              <a:rPr lang="ru-RU"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lvl="0" algn="just"/>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Жанубий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Африкадаги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оилавий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гурух</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Оппенгеймерлар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династияси</a:t>
            </a:r>
            <a:r>
              <a:rPr lang="ru-RU"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lvl="0" algn="just"/>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Тайвандаги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оилавий</a:t>
            </a:r>
            <a:r>
              <a:rPr lang="ru-RU" b="1" dirty="0" smtClean="0">
                <a:latin typeface="Times New Roman" panose="02020603050405020304" pitchFamily="18" charset="0"/>
                <a:cs typeface="Times New Roman" panose="02020603050405020304" pitchFamily="18" charset="0"/>
              </a:rPr>
              <a:t> Ли </a:t>
            </a:r>
            <a:r>
              <a:rPr lang="ru-RU" b="1" dirty="0">
                <a:latin typeface="Times New Roman" panose="02020603050405020304" pitchFamily="18" charset="0"/>
                <a:cs typeface="Times New Roman" panose="02020603050405020304" pitchFamily="18" charset="0"/>
              </a:rPr>
              <a:t>Кай Ши </a:t>
            </a:r>
            <a:r>
              <a:rPr lang="ru-RU" b="1" dirty="0" err="1" smtClean="0">
                <a:latin typeface="Times New Roman" panose="02020603050405020304" pitchFamily="18" charset="0"/>
                <a:cs typeface="Times New Roman" panose="02020603050405020304" pitchFamily="18" charset="0"/>
              </a:rPr>
              <a:t>династияси</a:t>
            </a:r>
            <a:r>
              <a:rPr lang="ru-RU" b="1"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lvl="0" algn="just"/>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Италиядаги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оилавий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гурух</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Аньеллилар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династиясини</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мисол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келтириш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мумкин</a:t>
            </a:r>
            <a:r>
              <a:rPr lang="ru-RU" b="1" dirty="0" smtClean="0">
                <a:latin typeface="Times New Roman" panose="02020603050405020304" pitchFamily="18" charset="0"/>
                <a:cs typeface="Times New Roman" panose="02020603050405020304" pitchFamily="18" charset="0"/>
              </a:rPr>
              <a:t>.</a:t>
            </a:r>
          </a:p>
          <a:p>
            <a:pPr lvl="0"/>
            <a:endParaRPr lang="en-US" dirty="0"/>
          </a:p>
          <a:p>
            <a:r>
              <a:rPr lang="uz-Cyrl-UZ" sz="1600" dirty="0" smtClean="0">
                <a:latin typeface="Times New Roman" panose="02020603050405020304" pitchFamily="18" charset="0"/>
                <a:cs typeface="Times New Roman" panose="02020603050405020304" pitchFamily="18" charset="0"/>
              </a:rPr>
              <a:t>*</a:t>
            </a:r>
            <a:r>
              <a:rPr lang="en-US"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/media H., Park S. Y el </a:t>
            </a:r>
            <a:r>
              <a:rPr lang="en-US" sz="1600" dirty="0" err="1">
                <a:latin typeface="Times New Roman" panose="02020603050405020304" pitchFamily="18" charset="0"/>
                <a:cs typeface="Times New Roman" panose="02020603050405020304" pitchFamily="18" charset="0"/>
              </a:rPr>
              <a:t>al.The</a:t>
            </a:r>
            <a:r>
              <a:rPr lang="en-US" sz="1600" dirty="0">
                <a:latin typeface="Times New Roman" panose="02020603050405020304" pitchFamily="18" charset="0"/>
                <a:cs typeface="Times New Roman" panose="02020603050405020304" pitchFamily="18" charset="0"/>
              </a:rPr>
              <a:t> structure and formation of business groups: </a:t>
            </a:r>
            <a:r>
              <a:rPr lang="en-US" sz="1600" dirty="0" err="1">
                <a:latin typeface="Times New Roman" panose="02020603050405020304" pitchFamily="18" charset="0"/>
                <a:cs typeface="Times New Roman" panose="02020603050405020304" pitchFamily="18" charset="0"/>
              </a:rPr>
              <a:t>Evidencefrom</a:t>
            </a:r>
            <a:r>
              <a:rPr lang="en-US" sz="1600" dirty="0">
                <a:latin typeface="Times New Roman" panose="02020603050405020304" pitchFamily="18" charset="0"/>
                <a:cs typeface="Times New Roman" panose="02020603050405020304" pitchFamily="18" charset="0"/>
              </a:rPr>
              <a:t> Korean Chaebols / NBER Working paper G32. 2009. </a:t>
            </a:r>
            <a:r>
              <a:rPr lang="ru-RU" sz="1600" dirty="0">
                <a:latin typeface="Times New Roman" panose="02020603050405020304" pitchFamily="18" charset="0"/>
                <a:cs typeface="Times New Roman" panose="02020603050405020304" pitchFamily="18" charset="0"/>
              </a:rPr>
              <a:t>P. 2.</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45333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08720"/>
            <a:ext cx="8229600" cy="5415880"/>
          </a:xfrm>
        </p:spPr>
        <p:txBody>
          <a:bodyPr/>
          <a:lstStyle/>
          <a:p>
            <a:r>
              <a:rPr lang="uz-Cyrl-UZ" dirty="0" smtClean="0"/>
              <a:t>       </a:t>
            </a:r>
          </a:p>
          <a:p>
            <a:endParaRPr lang="uz-Cyrl-UZ" dirty="0" smtClean="0"/>
          </a:p>
          <a:p>
            <a:endParaRPr lang="uz-Cyrl-UZ" dirty="0" smtClean="0"/>
          </a:p>
          <a:p>
            <a:r>
              <a:rPr lang="uz-Cyrl-UZ" dirty="0" smtClean="0"/>
              <a:t>       </a:t>
            </a:r>
            <a:r>
              <a:rPr lang="uz-Cyrl-UZ" dirty="0" smtClean="0">
                <a:latin typeface="Times New Roman" pitchFamily="18" charset="0"/>
                <a:cs typeface="Times New Roman" pitchFamily="18" charset="0"/>
              </a:rPr>
              <a:t>Э</a:t>
            </a:r>
            <a:r>
              <a:rPr lang="ru-RU" dirty="0" smtClean="0">
                <a:latin typeface="Times New Roman" pitchFamily="18" charset="0"/>
                <a:cs typeface="Times New Roman" pitchFamily="18" charset="0"/>
              </a:rPr>
              <a:t>Ъ</a:t>
            </a:r>
            <a:r>
              <a:rPr lang="uz-Cyrl-UZ" dirty="0" smtClean="0">
                <a:latin typeface="Times New Roman" pitchFamily="18" charset="0"/>
                <a:cs typeface="Times New Roman" pitchFamily="18" charset="0"/>
              </a:rPr>
              <a:t>ТИБОРИНГИЗ   УЧУН   РАҲМАТ!</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4103</TotalTime>
  <Words>2363</Words>
  <Application>Microsoft Office PowerPoint</Application>
  <PresentationFormat>On-screen Show (4:3)</PresentationFormat>
  <Paragraphs>299</Paragraphs>
  <Slides>29</Slides>
  <Notes>4</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43" baseType="lpstr">
      <vt:lpstr>ＭＳ Ｐゴシック</vt:lpstr>
      <vt:lpstr>Arial</vt:lpstr>
      <vt:lpstr>Arial Narrow</vt:lpstr>
      <vt:lpstr>Arial Unicode MS</vt:lpstr>
      <vt:lpstr>Calibri</vt:lpstr>
      <vt:lpstr>Calibri Light</vt:lpstr>
      <vt:lpstr>Constantia</vt:lpstr>
      <vt:lpstr>HGP明朝E</vt:lpstr>
      <vt:lpstr>Times New Roman</vt:lpstr>
      <vt:lpstr>Verdana</vt:lpstr>
      <vt:lpstr>Wingdings</vt:lpstr>
      <vt:lpstr>Wingdings 2</vt:lpstr>
      <vt:lpstr>Поток</vt:lpstr>
      <vt:lpstr>think-cell Slide</vt:lpstr>
      <vt:lpstr>PowerPoint Presentation</vt:lpstr>
      <vt:lpstr>    .     </vt:lpstr>
      <vt:lpstr>1.  АНГЛО-АМЕРИКА МОДЕИ (УНИТАР (ИНВЕСТОР) МОДЕЛИ)- АҚШ, БУЮК-БРИТАНИЯ, АВСТРАЛИЯ, КАНАДА, ЯНГИ ЗЕЛАНДИЯ  КАБИ ДАВЛАТЛАР УЧУН ХОСДИР) [2,3,4].</vt:lpstr>
      <vt:lpstr>PowerPoint Presentation</vt:lpstr>
      <vt:lpstr>PowerPoint Presentation</vt:lpstr>
      <vt:lpstr>АНГЛО-АМЕРИКА МОДЕЛИДА</vt:lpstr>
      <vt:lpstr>PowerPoint Presentation</vt:lpstr>
      <vt:lpstr>PowerPoint Presentation</vt:lpstr>
      <vt:lpstr>PowerPoint Presentation</vt:lpstr>
      <vt:lpstr>БУЮК-БРИТАНИЯ ВА АҚШга ХОС БЎЛГАН КОМПАНИЯЛАР БОШҚАРУВ ТИЗУЛМАСИ</vt:lpstr>
      <vt:lpstr>ФОРД КОМПАНИЯСИНИНГ БОШҚАРУВ ТУЗИЛМАСИ</vt:lpstr>
      <vt:lpstr>2. ГЕРМАНИЯ КОРПОРАТИВ БОШҚАРУВ  (КОНТИНЕНТАЛЬ  МОДЕЛЬ- ДЕБ ҲАМ АТАЛАДИ. АСОСАН ЕВРОПА МАМЛАКАТЛАРИ, БЕЛГИЯ ВА ФРАНЦИЯ УЧУН ХОСДИР [1,5,6].)</vt:lpstr>
      <vt:lpstr>КОРПОРАТИВ БОШҚАРУВНИНГ ГЕРМАНИЯ МОДЕЛИ </vt:lpstr>
      <vt:lpstr>КОРПАОРАТИВ БОШҚАРУВНИНГ НЕМИС МОДЕЛИНИНГ ЎЗИГ ХОСЛИГИ [6]</vt:lpstr>
      <vt:lpstr>PowerPoint Presentation</vt:lpstr>
      <vt:lpstr>КУЗАТУВ КЕНГАШИНИНГ АСОСОИЙ ВАЗИФАЛАРИ:</vt:lpstr>
      <vt:lpstr>КУЗАТУВ КЕНГАШИНИНГ МАЖБУРИЯТЛАРИ:</vt:lpstr>
      <vt:lpstr>ГЕРМАНИЯДА КОРПОРАТИВ БОШҚАРУВНИНГ СТРУКТУРАСИ </vt:lpstr>
      <vt:lpstr>«ADIDAS » AGнинг КОРПОРАТИВ БОШҚАРУВ ОРГАНЛАРИ</vt:lpstr>
      <vt:lpstr> 3.КОРПОРАТИВ БОШҚАРУВНИНГ ЯПОН  МОДЕЛИ</vt:lpstr>
      <vt:lpstr>КОРПОРАТИВ БОШҚАРУВНИНГ ЯПОН МОДЕЛИ</vt:lpstr>
      <vt:lpstr>ЯПОНИЯ КОРПОРАТИВ БОШҚАРУВ СТРУКТУРАСИ</vt:lpstr>
      <vt:lpstr>TOYOTA КОМПАНИЯСИНИНГ КОРПОРАТИВ БОШҚАРУВ СТРУКТУРАСИ</vt:lpstr>
      <vt:lpstr>ДИРЕКТОРЛАР КЕНГАШИ   МОЕДЛЛАРИНИНГ ТАҚОСЛАНИШИ</vt:lpstr>
      <vt:lpstr>      Оилавий корпоратив бошқарув модели:</vt:lpstr>
      <vt:lpstr>     Оилавий корпоратив бошқарув моделининг ўзига хос жиҳатлари:</vt:lpstr>
      <vt:lpstr>Европа ва АҚШларидаги фаолият кўрсатаётган компаниялардаги оилавий компаниялар хиссаси: </vt:lpstr>
      <vt:lpstr>Жахондаги оилавий бизнес-гурухлар мисолига қўйидагиларни келтириш мумкин*: </vt:lpstr>
      <vt:lpstr>PowerPoint Presentation</vt:lpstr>
    </vt:vector>
  </TitlesOfParts>
  <Company>KBM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Мавзу: Корпоратив бошқарув тушунчаси ва унинг моҳияти.  Укитувчи: и.ф.д.,  Д.Х.Суюнов</dc:title>
  <dc:creator>KBM</dc:creator>
  <cp:lastModifiedBy>student RGSBM</cp:lastModifiedBy>
  <cp:revision>285</cp:revision>
  <dcterms:created xsi:type="dcterms:W3CDTF">2015-09-25T05:48:31Z</dcterms:created>
  <dcterms:modified xsi:type="dcterms:W3CDTF">2021-11-04T05:03:03Z</dcterms:modified>
</cp:coreProperties>
</file>