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367" r:id="rId2"/>
    <p:sldId id="257" r:id="rId3"/>
    <p:sldId id="277" r:id="rId4"/>
    <p:sldId id="336" r:id="rId5"/>
    <p:sldId id="338" r:id="rId6"/>
    <p:sldId id="339" r:id="rId7"/>
    <p:sldId id="337" r:id="rId8"/>
    <p:sldId id="352" r:id="rId9"/>
    <p:sldId id="375" r:id="rId10"/>
    <p:sldId id="341" r:id="rId11"/>
    <p:sldId id="360" r:id="rId12"/>
    <p:sldId id="362" r:id="rId13"/>
    <p:sldId id="363" r:id="rId14"/>
    <p:sldId id="364" r:id="rId15"/>
    <p:sldId id="365" r:id="rId16"/>
    <p:sldId id="366" r:id="rId17"/>
    <p:sldId id="372" r:id="rId18"/>
    <p:sldId id="373" r:id="rId19"/>
    <p:sldId id="374" r:id="rId20"/>
    <p:sldId id="315" r:id="rId21"/>
  </p:sldIdLst>
  <p:sldSz cx="9906000" cy="6858000" type="A4"/>
  <p:notesSz cx="6742113" cy="98758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1" d="100"/>
          <a:sy n="91" d="100"/>
        </p:scale>
        <p:origin x="1188" y="8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2A253F-3BE9-4545-A942-10F8940D8DF0}" type="doc">
      <dgm:prSet loTypeId="urn:microsoft.com/office/officeart/2005/8/layout/process1" loCatId="process" qsTypeId="urn:microsoft.com/office/officeart/2005/8/quickstyle/simple1" qsCatId="simple" csTypeId="urn:microsoft.com/office/officeart/2005/8/colors/colorful5" csCatId="colorful" phldr="1"/>
      <dgm:spPr/>
      <dgm:t>
        <a:bodyPr/>
        <a:lstStyle/>
        <a:p>
          <a:endParaRPr lang="ru-RU"/>
        </a:p>
      </dgm:t>
    </dgm:pt>
    <dgm:pt modelId="{5ADDB69A-EEFD-4356-ACE7-D472F33114EC}">
      <dgm:prSet custT="1"/>
      <dgm:spPr/>
      <dgm:t>
        <a:bodyPr/>
        <a:lstStyle/>
        <a:p>
          <a:pPr rtl="0">
            <a:lnSpc>
              <a:spcPct val="100000"/>
            </a:lnSpc>
          </a:pPr>
          <a:r>
            <a:rPr lang="ru-RU" sz="2000" b="1" u="sng" dirty="0" smtClean="0">
              <a:solidFill>
                <a:schemeClr val="tx1">
                  <a:lumMod val="95000"/>
                  <a:lumOff val="5000"/>
                </a:schemeClr>
              </a:solidFill>
              <a:latin typeface="Times New Roman" panose="02020603050405020304" pitchFamily="18" charset="0"/>
              <a:cs typeface="Times New Roman" panose="02020603050405020304" pitchFamily="18" charset="0"/>
            </a:rPr>
            <a:t>ЕВРОПА ИҚТСОДИЙ ХАМКОРЛИК ТАШКИЛОТИ  1948 ЙИЛДА ТАШКИЛ ҚИЛИНГАН БЎЛИБ, </a:t>
          </a:r>
          <a:r>
            <a:rPr lang="ru-RU" sz="2000" b="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b="1" i="1" dirty="0" smtClean="0">
              <a:solidFill>
                <a:schemeClr val="tx1">
                  <a:lumMod val="95000"/>
                  <a:lumOff val="5000"/>
                </a:schemeClr>
              </a:solidFill>
              <a:latin typeface="Times New Roman" panose="02020603050405020304" pitchFamily="18" charset="0"/>
              <a:cs typeface="Times New Roman" panose="02020603050405020304" pitchFamily="18" charset="0"/>
            </a:rPr>
            <a:t>ORGANISATION FOR EUROPEAN ECONOMIC CO-OPERATION, OEEC</a:t>
          </a:r>
          <a:r>
            <a:rPr lang="ru-RU" sz="2000" b="1" dirty="0" smtClean="0">
              <a:solidFill>
                <a:schemeClr val="tx1">
                  <a:lumMod val="95000"/>
                  <a:lumOff val="5000"/>
                </a:schemeClr>
              </a:solidFill>
              <a:latin typeface="Times New Roman" panose="02020603050405020304" pitchFamily="18" charset="0"/>
              <a:cs typeface="Times New Roman" panose="02020603050405020304" pitchFamily="18" charset="0"/>
            </a:rPr>
            <a:t>) АСОСАН ЕВРОПА МАМЛАКАТЛАРИДА ИҚТИСОДИЙ ЛОЙИҲАЛАРНИНГ РЕКОНСТРУКЦИЯСИНИ МАРШАЛ РЕЖАСИНИ БЎЙИЧА КООРДИНАЦИЯ ҚИЛАДИ. </a:t>
          </a:r>
          <a:endParaRPr lang="ru-RU" sz="2000" b="1" dirty="0">
            <a:solidFill>
              <a:schemeClr val="tx1">
                <a:lumMod val="95000"/>
                <a:lumOff val="5000"/>
              </a:schemeClr>
            </a:solidFill>
            <a:latin typeface="Times New Roman" panose="02020603050405020304" pitchFamily="18" charset="0"/>
            <a:cs typeface="Times New Roman" panose="02020603050405020304" pitchFamily="18" charset="0"/>
          </a:endParaRPr>
        </a:p>
      </dgm:t>
    </dgm:pt>
    <dgm:pt modelId="{0E440EEC-C2E4-4939-9DCF-DDF3633C9848}" type="parTrans" cxnId="{9E86077D-628E-4C75-8A5C-2B57527CB296}">
      <dgm:prSet/>
      <dgm:spPr/>
      <dgm:t>
        <a:bodyPr/>
        <a:lstStyle/>
        <a:p>
          <a:endParaRPr lang="ru-RU"/>
        </a:p>
      </dgm:t>
    </dgm:pt>
    <dgm:pt modelId="{A57DB300-E06E-4A4B-A98F-EA9A679E55C8}" type="sibTrans" cxnId="{9E86077D-628E-4C75-8A5C-2B57527CB296}">
      <dgm:prSet/>
      <dgm:spPr/>
      <dgm:t>
        <a:bodyPr/>
        <a:lstStyle/>
        <a:p>
          <a:endParaRPr lang="ru-RU"/>
        </a:p>
      </dgm:t>
    </dgm:pt>
    <dgm:pt modelId="{EC5F4CA2-D359-4760-8580-BCDE3E7CE6EF}">
      <dgm:prSet custT="1"/>
      <dgm:spPr/>
      <dgm:t>
        <a:bodyPr/>
        <a:lstStyle/>
        <a:p>
          <a:pPr rtl="0"/>
          <a:r>
            <a:rPr lang="ru-RU" sz="2000" b="1" u="none" dirty="0" smtClean="0">
              <a:solidFill>
                <a:schemeClr val="tx1"/>
              </a:solidFill>
              <a:latin typeface="Times New Roman" panose="02020603050405020304" pitchFamily="18" charset="0"/>
              <a:cs typeface="Times New Roman" panose="02020603050405020304" pitchFamily="18" charset="0"/>
            </a:rPr>
            <a:t>Ушбу </a:t>
          </a:r>
          <a:r>
            <a:rPr lang="ru-RU" sz="2000" b="1" u="none" dirty="0" err="1" smtClean="0">
              <a:solidFill>
                <a:schemeClr val="tx1"/>
              </a:solidFill>
              <a:latin typeface="Times New Roman" panose="02020603050405020304" pitchFamily="18" charset="0"/>
              <a:cs typeface="Times New Roman" panose="02020603050405020304" pitchFamily="18" charset="0"/>
            </a:rPr>
            <a:t>ташкилотнинг</a:t>
          </a:r>
          <a:r>
            <a:rPr lang="ru-RU" sz="2000" b="1" u="none" dirty="0" smtClean="0">
              <a:solidFill>
                <a:schemeClr val="tx1"/>
              </a:solidFill>
              <a:latin typeface="Times New Roman" panose="02020603050405020304" pitchFamily="18" charset="0"/>
              <a:cs typeface="Times New Roman" panose="02020603050405020304" pitchFamily="18" charset="0"/>
            </a:rPr>
            <a:t> </a:t>
          </a:r>
          <a:r>
            <a:rPr lang="ru-RU" sz="2000" b="1" u="none" dirty="0" err="1" smtClean="0">
              <a:solidFill>
                <a:schemeClr val="tx1"/>
              </a:solidFill>
              <a:latin typeface="Times New Roman" panose="02020603050405020304" pitchFamily="18" charset="0"/>
              <a:cs typeface="Times New Roman" panose="02020603050405020304" pitchFamily="18" charset="0"/>
            </a:rPr>
            <a:t>географик</a:t>
          </a:r>
          <a:r>
            <a:rPr lang="ru-RU" sz="2000" b="1" u="none" dirty="0" smtClean="0">
              <a:solidFill>
                <a:schemeClr val="tx1"/>
              </a:solidFill>
              <a:latin typeface="Times New Roman" panose="02020603050405020304" pitchFamily="18" charset="0"/>
              <a:cs typeface="Times New Roman" panose="02020603050405020304" pitchFamily="18" charset="0"/>
            </a:rPr>
            <a:t> </a:t>
          </a:r>
          <a:r>
            <a:rPr lang="ru-RU" sz="2000" b="1" u="none" dirty="0" err="1" smtClean="0">
              <a:solidFill>
                <a:schemeClr val="tx1"/>
              </a:solidFill>
              <a:latin typeface="Times New Roman" panose="02020603050405020304" pitchFamily="18" charset="0"/>
              <a:cs typeface="Times New Roman" panose="02020603050405020304" pitchFamily="18" charset="0"/>
            </a:rPr>
            <a:t>фаолияти</a:t>
          </a:r>
          <a:r>
            <a:rPr lang="ru-RU" sz="2000" b="1" u="none" dirty="0" smtClean="0">
              <a:solidFill>
                <a:schemeClr val="tx1"/>
              </a:solidFill>
              <a:latin typeface="Times New Roman" panose="02020603050405020304" pitchFamily="18" charset="0"/>
              <a:cs typeface="Times New Roman" panose="02020603050405020304" pitchFamily="18" charset="0"/>
            </a:rPr>
            <a:t> 60 </a:t>
          </a:r>
          <a:r>
            <a:rPr lang="ru-RU" sz="2000" b="1" u="none" dirty="0" err="1" smtClean="0">
              <a:solidFill>
                <a:schemeClr val="tx1"/>
              </a:solidFill>
              <a:latin typeface="Times New Roman" panose="02020603050405020304" pitchFamily="18" charset="0"/>
              <a:cs typeface="Times New Roman" panose="02020603050405020304" pitchFamily="18" charset="0"/>
            </a:rPr>
            <a:t>йиллардан</a:t>
          </a:r>
          <a:r>
            <a:rPr lang="ru-RU" sz="2000" b="1" u="none" dirty="0" smtClean="0">
              <a:solidFill>
                <a:schemeClr val="tx1"/>
              </a:solidFill>
              <a:latin typeface="Times New Roman" panose="02020603050405020304" pitchFamily="18" charset="0"/>
              <a:cs typeface="Times New Roman" panose="02020603050405020304" pitchFamily="18" charset="0"/>
            </a:rPr>
            <a:t> </a:t>
          </a:r>
          <a:r>
            <a:rPr lang="ru-RU" sz="2000" b="1" u="none" dirty="0" err="1" smtClean="0">
              <a:solidFill>
                <a:schemeClr val="tx1"/>
              </a:solidFill>
              <a:latin typeface="Times New Roman" panose="02020603050405020304" pitchFamily="18" charset="0"/>
              <a:cs typeface="Times New Roman" panose="02020603050405020304" pitchFamily="18" charset="0"/>
            </a:rPr>
            <a:t>кенгайиши</a:t>
          </a:r>
          <a:r>
            <a:rPr lang="ru-RU" sz="2000" b="1" u="none" dirty="0" smtClean="0">
              <a:solidFill>
                <a:schemeClr val="tx1"/>
              </a:solidFill>
              <a:latin typeface="Times New Roman" panose="02020603050405020304" pitchFamily="18" charset="0"/>
              <a:cs typeface="Times New Roman" panose="02020603050405020304" pitchFamily="18" charset="0"/>
            </a:rPr>
            <a:t> </a:t>
          </a:r>
          <a:r>
            <a:rPr lang="ru-RU" sz="2000" b="1" u="none" dirty="0" err="1" smtClean="0">
              <a:solidFill>
                <a:schemeClr val="tx1"/>
              </a:solidFill>
              <a:latin typeface="Times New Roman" panose="02020603050405020304" pitchFamily="18" charset="0"/>
              <a:cs typeface="Times New Roman" panose="02020603050405020304" pitchFamily="18" charset="0"/>
            </a:rPr>
            <a:t>бошланиб</a:t>
          </a:r>
          <a:r>
            <a:rPr lang="ru-RU" sz="2000" b="1" u="none" dirty="0" smtClean="0">
              <a:solidFill>
                <a:schemeClr val="tx1"/>
              </a:solidFill>
              <a:latin typeface="Times New Roman" panose="02020603050405020304" pitchFamily="18" charset="0"/>
              <a:cs typeface="Times New Roman" panose="02020603050405020304" pitchFamily="18" charset="0"/>
            </a:rPr>
            <a:t> </a:t>
          </a:r>
          <a:r>
            <a:rPr lang="ru-RU" sz="2000" b="1" u="none" dirty="0" err="1" smtClean="0">
              <a:solidFill>
                <a:schemeClr val="tx1"/>
              </a:solidFill>
              <a:latin typeface="Times New Roman" panose="02020603050405020304" pitchFamily="18" charset="0"/>
              <a:cs typeface="Times New Roman" panose="02020603050405020304" pitchFamily="18" charset="0"/>
            </a:rPr>
            <a:t>ривожланган</a:t>
          </a:r>
          <a:r>
            <a:rPr lang="ru-RU" sz="2000" b="1" u="none" dirty="0" smtClean="0">
              <a:solidFill>
                <a:schemeClr val="tx1"/>
              </a:solidFill>
              <a:latin typeface="Times New Roman" panose="02020603050405020304" pitchFamily="18" charset="0"/>
              <a:cs typeface="Times New Roman" panose="02020603050405020304" pitchFamily="18" charset="0"/>
            </a:rPr>
            <a:t> </a:t>
          </a:r>
          <a:r>
            <a:rPr lang="ru-RU" sz="2000" b="1" u="none" dirty="0" err="1" smtClean="0">
              <a:solidFill>
                <a:schemeClr val="tx1"/>
              </a:solidFill>
              <a:latin typeface="Times New Roman" panose="02020603050405020304" pitchFamily="18" charset="0"/>
              <a:cs typeface="Times New Roman" panose="02020603050405020304" pitchFamily="18" charset="0"/>
            </a:rPr>
            <a:t>ва</a:t>
          </a:r>
          <a:r>
            <a:rPr lang="ru-RU" sz="2000" b="1" u="none" dirty="0" smtClean="0">
              <a:solidFill>
                <a:schemeClr val="tx1"/>
              </a:solidFill>
              <a:latin typeface="Times New Roman" panose="02020603050405020304" pitchFamily="18" charset="0"/>
              <a:cs typeface="Times New Roman" panose="02020603050405020304" pitchFamily="18" charset="0"/>
            </a:rPr>
            <a:t> </a:t>
          </a:r>
          <a:r>
            <a:rPr lang="ru-RU" sz="2000" b="1" u="none" dirty="0" err="1" smtClean="0">
              <a:solidFill>
                <a:schemeClr val="tx1"/>
              </a:solidFill>
              <a:latin typeface="Times New Roman" panose="02020603050405020304" pitchFamily="18" charset="0"/>
              <a:cs typeface="Times New Roman" panose="02020603050405020304" pitchFamily="18" charset="0"/>
            </a:rPr>
            <a:t>хозирги</a:t>
          </a:r>
          <a:r>
            <a:rPr lang="ru-RU" sz="2000" b="1" u="none" dirty="0" smtClean="0">
              <a:solidFill>
                <a:schemeClr val="tx1"/>
              </a:solidFill>
              <a:latin typeface="Times New Roman" panose="02020603050405020304" pitchFamily="18" charset="0"/>
              <a:cs typeface="Times New Roman" panose="02020603050405020304" pitchFamily="18" charset="0"/>
            </a:rPr>
            <a:t> </a:t>
          </a:r>
          <a:r>
            <a:rPr lang="ru-RU" sz="2000" b="1" u="none" dirty="0" err="1" smtClean="0">
              <a:solidFill>
                <a:schemeClr val="tx1"/>
              </a:solidFill>
              <a:latin typeface="Times New Roman" panose="02020603050405020304" pitchFamily="18" charset="0"/>
              <a:cs typeface="Times New Roman" panose="02020603050405020304" pitchFamily="18" charset="0"/>
            </a:rPr>
            <a:t>кунда</a:t>
          </a:r>
          <a:r>
            <a:rPr lang="ru-RU" sz="2000" b="1" u="none" dirty="0" smtClean="0">
              <a:solidFill>
                <a:schemeClr val="tx1"/>
              </a:solidFill>
              <a:latin typeface="Times New Roman" panose="02020603050405020304" pitchFamily="18" charset="0"/>
              <a:cs typeface="Times New Roman" panose="02020603050405020304" pitchFamily="18" charset="0"/>
            </a:rPr>
            <a:t> 36 дан </a:t>
          </a:r>
          <a:r>
            <a:rPr lang="ru-RU" sz="2000" b="1" u="none" dirty="0" err="1" smtClean="0">
              <a:solidFill>
                <a:schemeClr val="tx1"/>
              </a:solidFill>
              <a:latin typeface="Times New Roman" panose="02020603050405020304" pitchFamily="18" charset="0"/>
              <a:cs typeface="Times New Roman" panose="02020603050405020304" pitchFamily="18" charset="0"/>
            </a:rPr>
            <a:t>ортиқ</a:t>
          </a:r>
          <a:r>
            <a:rPr lang="ru-RU" sz="2000" b="1" u="none" dirty="0" smtClean="0">
              <a:solidFill>
                <a:schemeClr val="tx1"/>
              </a:solidFill>
              <a:latin typeface="Times New Roman" panose="02020603050405020304" pitchFamily="18" charset="0"/>
              <a:cs typeface="Times New Roman" panose="02020603050405020304" pitchFamily="18" charset="0"/>
            </a:rPr>
            <a:t> </a:t>
          </a:r>
          <a:r>
            <a:rPr lang="ru-RU" sz="2000" b="1" u="none" dirty="0" err="1" smtClean="0">
              <a:solidFill>
                <a:schemeClr val="tx1"/>
              </a:solidFill>
              <a:latin typeface="Times New Roman" panose="02020603050405020304" pitchFamily="18" charset="0"/>
              <a:cs typeface="Times New Roman" panose="02020603050405020304" pitchFamily="18" charset="0"/>
            </a:rPr>
            <a:t>мамлакатлар</a:t>
          </a:r>
          <a:r>
            <a:rPr lang="ru-RU" sz="2000" b="1" u="none" dirty="0" smtClean="0">
              <a:solidFill>
                <a:schemeClr val="tx1"/>
              </a:solidFill>
              <a:latin typeface="Times New Roman" panose="02020603050405020304" pitchFamily="18" charset="0"/>
              <a:cs typeface="Times New Roman" panose="02020603050405020304" pitchFamily="18" charset="0"/>
            </a:rPr>
            <a:t> </a:t>
          </a:r>
          <a:r>
            <a:rPr lang="ru-RU" sz="2000" b="1" u="none" dirty="0" err="1" smtClean="0">
              <a:solidFill>
                <a:schemeClr val="tx1"/>
              </a:solidFill>
              <a:latin typeface="Times New Roman" panose="02020603050405020304" pitchFamily="18" charset="0"/>
              <a:cs typeface="Times New Roman" panose="02020603050405020304" pitchFamily="18" charset="0"/>
            </a:rPr>
            <a:t>аъзо</a:t>
          </a:r>
          <a:r>
            <a:rPr lang="ru-RU" sz="2000" b="1" u="none" dirty="0" smtClean="0">
              <a:solidFill>
                <a:schemeClr val="tx1"/>
              </a:solidFill>
              <a:latin typeface="Times New Roman" panose="02020603050405020304" pitchFamily="18" charset="0"/>
              <a:cs typeface="Times New Roman" panose="02020603050405020304" pitchFamily="18" charset="0"/>
            </a:rPr>
            <a:t> </a:t>
          </a:r>
          <a:r>
            <a:rPr lang="ru-RU" sz="2000" b="1" u="none" dirty="0" err="1" smtClean="0">
              <a:solidFill>
                <a:schemeClr val="tx1"/>
              </a:solidFill>
              <a:latin typeface="Times New Roman" panose="02020603050405020304" pitchFamily="18" charset="0"/>
              <a:cs typeface="Times New Roman" panose="02020603050405020304" pitchFamily="18" charset="0"/>
            </a:rPr>
            <a:t>бўлган</a:t>
          </a:r>
          <a:r>
            <a:rPr lang="ru-RU" sz="2000" b="1" u="none" dirty="0" smtClean="0">
              <a:solidFill>
                <a:schemeClr val="tx1"/>
              </a:solidFill>
              <a:latin typeface="Times New Roman" panose="02020603050405020304" pitchFamily="18" charset="0"/>
              <a:cs typeface="Times New Roman" panose="02020603050405020304" pitchFamily="18" charset="0"/>
            </a:rPr>
            <a:t>. </a:t>
          </a:r>
          <a:endParaRPr lang="ru-RU" sz="2000" b="1" u="sng" dirty="0" smtClean="0">
            <a:solidFill>
              <a:schemeClr val="tx1"/>
            </a:solidFill>
            <a:latin typeface="Times New Roman" panose="02020603050405020304" pitchFamily="18" charset="0"/>
            <a:cs typeface="Times New Roman" panose="02020603050405020304" pitchFamily="18" charset="0"/>
          </a:endParaRPr>
        </a:p>
      </dgm:t>
    </dgm:pt>
    <dgm:pt modelId="{DFAB0402-7C74-4CD4-918B-9F80ED58C8E7}" type="parTrans" cxnId="{3F35EBEC-8164-4B5E-B4FB-1AD49521372C}">
      <dgm:prSet/>
      <dgm:spPr/>
      <dgm:t>
        <a:bodyPr/>
        <a:lstStyle/>
        <a:p>
          <a:endParaRPr lang="ru-RU"/>
        </a:p>
      </dgm:t>
    </dgm:pt>
    <dgm:pt modelId="{DA2BD829-DA3C-4314-B65B-61793880317C}" type="sibTrans" cxnId="{3F35EBEC-8164-4B5E-B4FB-1AD49521372C}">
      <dgm:prSet/>
      <dgm:spPr/>
      <dgm:t>
        <a:bodyPr/>
        <a:lstStyle/>
        <a:p>
          <a:endParaRPr lang="ru-RU"/>
        </a:p>
      </dgm:t>
    </dgm:pt>
    <dgm:pt modelId="{82AB0981-FD64-4183-959D-EBEB96CD2E1B}" type="pres">
      <dgm:prSet presAssocID="{1B2A253F-3BE9-4545-A942-10F8940D8DF0}" presName="Name0" presStyleCnt="0">
        <dgm:presLayoutVars>
          <dgm:dir/>
          <dgm:resizeHandles val="exact"/>
        </dgm:presLayoutVars>
      </dgm:prSet>
      <dgm:spPr/>
      <dgm:t>
        <a:bodyPr/>
        <a:lstStyle/>
        <a:p>
          <a:endParaRPr lang="ru-RU"/>
        </a:p>
      </dgm:t>
    </dgm:pt>
    <dgm:pt modelId="{0F4BCE98-B44D-4AA7-9E1A-30DF251318E3}" type="pres">
      <dgm:prSet presAssocID="{5ADDB69A-EEFD-4356-ACE7-D472F33114EC}" presName="node" presStyleLbl="node1" presStyleIdx="0" presStyleCnt="2" custScaleX="175577" custScaleY="163364">
        <dgm:presLayoutVars>
          <dgm:bulletEnabled val="1"/>
        </dgm:presLayoutVars>
      </dgm:prSet>
      <dgm:spPr/>
      <dgm:t>
        <a:bodyPr/>
        <a:lstStyle/>
        <a:p>
          <a:endParaRPr lang="ru-RU"/>
        </a:p>
      </dgm:t>
    </dgm:pt>
    <dgm:pt modelId="{08209C1C-EAF3-4211-BCF2-F07639ADA134}" type="pres">
      <dgm:prSet presAssocID="{A57DB300-E06E-4A4B-A98F-EA9A679E55C8}" presName="sibTrans" presStyleLbl="sibTrans2D1" presStyleIdx="0" presStyleCnt="1"/>
      <dgm:spPr/>
      <dgm:t>
        <a:bodyPr/>
        <a:lstStyle/>
        <a:p>
          <a:endParaRPr lang="ru-RU"/>
        </a:p>
      </dgm:t>
    </dgm:pt>
    <dgm:pt modelId="{087B1F2F-6524-4AFC-A970-0EB18FB1FA9B}" type="pres">
      <dgm:prSet presAssocID="{A57DB300-E06E-4A4B-A98F-EA9A679E55C8}" presName="connectorText" presStyleLbl="sibTrans2D1" presStyleIdx="0" presStyleCnt="1"/>
      <dgm:spPr/>
      <dgm:t>
        <a:bodyPr/>
        <a:lstStyle/>
        <a:p>
          <a:endParaRPr lang="ru-RU"/>
        </a:p>
      </dgm:t>
    </dgm:pt>
    <dgm:pt modelId="{A6CD7434-FDCB-4DD9-BA0C-40CE88B32243}" type="pres">
      <dgm:prSet presAssocID="{EC5F4CA2-D359-4760-8580-BCDE3E7CE6EF}" presName="node" presStyleLbl="node1" presStyleIdx="1" presStyleCnt="2" custScaleY="152078">
        <dgm:presLayoutVars>
          <dgm:bulletEnabled val="1"/>
        </dgm:presLayoutVars>
      </dgm:prSet>
      <dgm:spPr/>
      <dgm:t>
        <a:bodyPr/>
        <a:lstStyle/>
        <a:p>
          <a:endParaRPr lang="ru-RU"/>
        </a:p>
      </dgm:t>
    </dgm:pt>
  </dgm:ptLst>
  <dgm:cxnLst>
    <dgm:cxn modelId="{3F35EBEC-8164-4B5E-B4FB-1AD49521372C}" srcId="{1B2A253F-3BE9-4545-A942-10F8940D8DF0}" destId="{EC5F4CA2-D359-4760-8580-BCDE3E7CE6EF}" srcOrd="1" destOrd="0" parTransId="{DFAB0402-7C74-4CD4-918B-9F80ED58C8E7}" sibTransId="{DA2BD829-DA3C-4314-B65B-61793880317C}"/>
    <dgm:cxn modelId="{C5FD198B-14BB-4CA6-9765-D606522154B3}" type="presOf" srcId="{EC5F4CA2-D359-4760-8580-BCDE3E7CE6EF}" destId="{A6CD7434-FDCB-4DD9-BA0C-40CE88B32243}" srcOrd="0" destOrd="0" presId="urn:microsoft.com/office/officeart/2005/8/layout/process1"/>
    <dgm:cxn modelId="{9E86077D-628E-4C75-8A5C-2B57527CB296}" srcId="{1B2A253F-3BE9-4545-A942-10F8940D8DF0}" destId="{5ADDB69A-EEFD-4356-ACE7-D472F33114EC}" srcOrd="0" destOrd="0" parTransId="{0E440EEC-C2E4-4939-9DCF-DDF3633C9848}" sibTransId="{A57DB300-E06E-4A4B-A98F-EA9A679E55C8}"/>
    <dgm:cxn modelId="{A22E1454-05DF-4A83-91CF-07EDE942D9E6}" type="presOf" srcId="{5ADDB69A-EEFD-4356-ACE7-D472F33114EC}" destId="{0F4BCE98-B44D-4AA7-9E1A-30DF251318E3}" srcOrd="0" destOrd="0" presId="urn:microsoft.com/office/officeart/2005/8/layout/process1"/>
    <dgm:cxn modelId="{A0D0E76D-E6C6-43BF-9351-6244AF257F28}" type="presOf" srcId="{1B2A253F-3BE9-4545-A942-10F8940D8DF0}" destId="{82AB0981-FD64-4183-959D-EBEB96CD2E1B}" srcOrd="0" destOrd="0" presId="urn:microsoft.com/office/officeart/2005/8/layout/process1"/>
    <dgm:cxn modelId="{ECC9C01C-41A7-458E-8BD3-6B0B26E6A956}" type="presOf" srcId="{A57DB300-E06E-4A4B-A98F-EA9A679E55C8}" destId="{087B1F2F-6524-4AFC-A970-0EB18FB1FA9B}" srcOrd="1" destOrd="0" presId="urn:microsoft.com/office/officeart/2005/8/layout/process1"/>
    <dgm:cxn modelId="{BE75027F-9718-4F4E-AE13-B10CDA276BB7}" type="presOf" srcId="{A57DB300-E06E-4A4B-A98F-EA9A679E55C8}" destId="{08209C1C-EAF3-4211-BCF2-F07639ADA134}" srcOrd="0" destOrd="0" presId="urn:microsoft.com/office/officeart/2005/8/layout/process1"/>
    <dgm:cxn modelId="{C39C9BDC-9F2C-4E16-9476-23E24E1D338A}" type="presParOf" srcId="{82AB0981-FD64-4183-959D-EBEB96CD2E1B}" destId="{0F4BCE98-B44D-4AA7-9E1A-30DF251318E3}" srcOrd="0" destOrd="0" presId="urn:microsoft.com/office/officeart/2005/8/layout/process1"/>
    <dgm:cxn modelId="{05E30881-643F-40C8-8AC5-6440EDED82D2}" type="presParOf" srcId="{82AB0981-FD64-4183-959D-EBEB96CD2E1B}" destId="{08209C1C-EAF3-4211-BCF2-F07639ADA134}" srcOrd="1" destOrd="0" presId="urn:microsoft.com/office/officeart/2005/8/layout/process1"/>
    <dgm:cxn modelId="{7BFBC811-4366-4285-BD1F-C44A7FE3401B}" type="presParOf" srcId="{08209C1C-EAF3-4211-BCF2-F07639ADA134}" destId="{087B1F2F-6524-4AFC-A970-0EB18FB1FA9B}" srcOrd="0" destOrd="0" presId="urn:microsoft.com/office/officeart/2005/8/layout/process1"/>
    <dgm:cxn modelId="{E496D017-F3E8-4F31-9DED-667C92A9DDAA}" type="presParOf" srcId="{82AB0981-FD64-4183-959D-EBEB96CD2E1B}" destId="{A6CD7434-FDCB-4DD9-BA0C-40CE88B32243}"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4BCE98-B44D-4AA7-9E1A-30DF251318E3}">
      <dsp:nvSpPr>
        <dsp:cNvPr id="0" name=""/>
        <dsp:cNvSpPr/>
      </dsp:nvSpPr>
      <dsp:spPr>
        <a:xfrm>
          <a:off x="11631" y="0"/>
          <a:ext cx="5227791" cy="367664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100000"/>
            </a:lnSpc>
            <a:spcBef>
              <a:spcPct val="0"/>
            </a:spcBef>
            <a:spcAft>
              <a:spcPct val="35000"/>
            </a:spcAft>
          </a:pPr>
          <a:r>
            <a:rPr lang="ru-RU" sz="2000" b="1" u="sng" kern="1200" dirty="0" smtClean="0">
              <a:solidFill>
                <a:schemeClr val="tx1">
                  <a:lumMod val="95000"/>
                  <a:lumOff val="5000"/>
                </a:schemeClr>
              </a:solidFill>
              <a:latin typeface="Times New Roman" panose="02020603050405020304" pitchFamily="18" charset="0"/>
              <a:cs typeface="Times New Roman" panose="02020603050405020304" pitchFamily="18" charset="0"/>
            </a:rPr>
            <a:t>ЕВРОПА ИҚТСОДИЙ ХАМКОРЛИК ТАШКИЛОТИ  1948 ЙИЛДА ТАШКИЛ ҚИЛИНГАН БЎЛИБ, </a:t>
          </a:r>
          <a:r>
            <a:rPr lang="ru-RU" sz="2000" b="1" kern="1200"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ru-RU" sz="2000" b="1" i="1" kern="1200" dirty="0" smtClean="0">
              <a:solidFill>
                <a:schemeClr val="tx1">
                  <a:lumMod val="95000"/>
                  <a:lumOff val="5000"/>
                </a:schemeClr>
              </a:solidFill>
              <a:latin typeface="Times New Roman" panose="02020603050405020304" pitchFamily="18" charset="0"/>
              <a:cs typeface="Times New Roman" panose="02020603050405020304" pitchFamily="18" charset="0"/>
            </a:rPr>
            <a:t>ORGANISATION FOR EUROPEAN ECONOMIC CO-OPERATION, OEEC</a:t>
          </a:r>
          <a:r>
            <a:rPr lang="ru-RU" sz="2000" b="1" kern="1200" dirty="0" smtClean="0">
              <a:solidFill>
                <a:schemeClr val="tx1">
                  <a:lumMod val="95000"/>
                  <a:lumOff val="5000"/>
                </a:schemeClr>
              </a:solidFill>
              <a:latin typeface="Times New Roman" panose="02020603050405020304" pitchFamily="18" charset="0"/>
              <a:cs typeface="Times New Roman" panose="02020603050405020304" pitchFamily="18" charset="0"/>
            </a:rPr>
            <a:t>) АСОСАН ЕВРОПА МАМЛАКАТЛАРИДА ИҚТИСОДИЙ ЛОЙИҲАЛАРНИНГ РЕКОНСТРУКЦИЯСИНИ МАРШАЛ РЕЖАСИНИ БЎЙИЧА КООРДИНАЦИЯ ҚИЛАДИ. </a:t>
          </a:r>
          <a:endParaRPr lang="ru-RU" sz="2000" b="1" kern="1200" dirty="0">
            <a:solidFill>
              <a:schemeClr val="tx1">
                <a:lumMod val="95000"/>
                <a:lumOff val="5000"/>
              </a:schemeClr>
            </a:solidFill>
            <a:latin typeface="Times New Roman" panose="02020603050405020304" pitchFamily="18" charset="0"/>
            <a:cs typeface="Times New Roman" panose="02020603050405020304" pitchFamily="18" charset="0"/>
          </a:endParaRPr>
        </a:p>
      </dsp:txBody>
      <dsp:txXfrm>
        <a:off x="119316" y="107685"/>
        <a:ext cx="5012421" cy="3461278"/>
      </dsp:txXfrm>
    </dsp:sp>
    <dsp:sp modelId="{08209C1C-EAF3-4211-BCF2-F07639ADA134}">
      <dsp:nvSpPr>
        <dsp:cNvPr id="0" name=""/>
        <dsp:cNvSpPr/>
      </dsp:nvSpPr>
      <dsp:spPr>
        <a:xfrm>
          <a:off x="5537172" y="1469114"/>
          <a:ext cx="631228" cy="738418"/>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377950">
            <a:lnSpc>
              <a:spcPct val="90000"/>
            </a:lnSpc>
            <a:spcBef>
              <a:spcPct val="0"/>
            </a:spcBef>
            <a:spcAft>
              <a:spcPct val="35000"/>
            </a:spcAft>
          </a:pPr>
          <a:endParaRPr lang="ru-RU" sz="3100" kern="1200"/>
        </a:p>
      </dsp:txBody>
      <dsp:txXfrm>
        <a:off x="5537172" y="1616798"/>
        <a:ext cx="441860" cy="443050"/>
      </dsp:txXfrm>
    </dsp:sp>
    <dsp:sp modelId="{A6CD7434-FDCB-4DD9-BA0C-40CE88B32243}">
      <dsp:nvSpPr>
        <dsp:cNvPr id="0" name=""/>
        <dsp:cNvSpPr/>
      </dsp:nvSpPr>
      <dsp:spPr>
        <a:xfrm>
          <a:off x="6430420" y="127000"/>
          <a:ext cx="2977492" cy="3422646"/>
        </a:xfrm>
        <a:prstGeom prst="roundRect">
          <a:avLst>
            <a:gd name="adj" fmla="val 10000"/>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b="1" u="none" kern="1200" dirty="0" smtClean="0">
              <a:solidFill>
                <a:schemeClr val="tx1"/>
              </a:solidFill>
              <a:latin typeface="Times New Roman" panose="02020603050405020304" pitchFamily="18" charset="0"/>
              <a:cs typeface="Times New Roman" panose="02020603050405020304" pitchFamily="18" charset="0"/>
            </a:rPr>
            <a:t>Ушбу </a:t>
          </a:r>
          <a:r>
            <a:rPr lang="ru-RU" sz="2000" b="1" u="none" kern="1200" dirty="0" err="1" smtClean="0">
              <a:solidFill>
                <a:schemeClr val="tx1"/>
              </a:solidFill>
              <a:latin typeface="Times New Roman" panose="02020603050405020304" pitchFamily="18" charset="0"/>
              <a:cs typeface="Times New Roman" panose="02020603050405020304" pitchFamily="18" charset="0"/>
            </a:rPr>
            <a:t>ташкилотнинг</a:t>
          </a:r>
          <a:r>
            <a:rPr lang="ru-RU" sz="2000" b="1" u="none" kern="1200" dirty="0" smtClean="0">
              <a:solidFill>
                <a:schemeClr val="tx1"/>
              </a:solidFill>
              <a:latin typeface="Times New Roman" panose="02020603050405020304" pitchFamily="18" charset="0"/>
              <a:cs typeface="Times New Roman" panose="02020603050405020304" pitchFamily="18" charset="0"/>
            </a:rPr>
            <a:t> </a:t>
          </a:r>
          <a:r>
            <a:rPr lang="ru-RU" sz="2000" b="1" u="none" kern="1200" dirty="0" err="1" smtClean="0">
              <a:solidFill>
                <a:schemeClr val="tx1"/>
              </a:solidFill>
              <a:latin typeface="Times New Roman" panose="02020603050405020304" pitchFamily="18" charset="0"/>
              <a:cs typeface="Times New Roman" panose="02020603050405020304" pitchFamily="18" charset="0"/>
            </a:rPr>
            <a:t>географик</a:t>
          </a:r>
          <a:r>
            <a:rPr lang="ru-RU" sz="2000" b="1" u="none" kern="1200" dirty="0" smtClean="0">
              <a:solidFill>
                <a:schemeClr val="tx1"/>
              </a:solidFill>
              <a:latin typeface="Times New Roman" panose="02020603050405020304" pitchFamily="18" charset="0"/>
              <a:cs typeface="Times New Roman" panose="02020603050405020304" pitchFamily="18" charset="0"/>
            </a:rPr>
            <a:t> </a:t>
          </a:r>
          <a:r>
            <a:rPr lang="ru-RU" sz="2000" b="1" u="none" kern="1200" dirty="0" err="1" smtClean="0">
              <a:solidFill>
                <a:schemeClr val="tx1"/>
              </a:solidFill>
              <a:latin typeface="Times New Roman" panose="02020603050405020304" pitchFamily="18" charset="0"/>
              <a:cs typeface="Times New Roman" panose="02020603050405020304" pitchFamily="18" charset="0"/>
            </a:rPr>
            <a:t>фаолияти</a:t>
          </a:r>
          <a:r>
            <a:rPr lang="ru-RU" sz="2000" b="1" u="none" kern="1200" dirty="0" smtClean="0">
              <a:solidFill>
                <a:schemeClr val="tx1"/>
              </a:solidFill>
              <a:latin typeface="Times New Roman" panose="02020603050405020304" pitchFamily="18" charset="0"/>
              <a:cs typeface="Times New Roman" panose="02020603050405020304" pitchFamily="18" charset="0"/>
            </a:rPr>
            <a:t> 60 </a:t>
          </a:r>
          <a:r>
            <a:rPr lang="ru-RU" sz="2000" b="1" u="none" kern="1200" dirty="0" err="1" smtClean="0">
              <a:solidFill>
                <a:schemeClr val="tx1"/>
              </a:solidFill>
              <a:latin typeface="Times New Roman" panose="02020603050405020304" pitchFamily="18" charset="0"/>
              <a:cs typeface="Times New Roman" panose="02020603050405020304" pitchFamily="18" charset="0"/>
            </a:rPr>
            <a:t>йиллардан</a:t>
          </a:r>
          <a:r>
            <a:rPr lang="ru-RU" sz="2000" b="1" u="none" kern="1200" dirty="0" smtClean="0">
              <a:solidFill>
                <a:schemeClr val="tx1"/>
              </a:solidFill>
              <a:latin typeface="Times New Roman" panose="02020603050405020304" pitchFamily="18" charset="0"/>
              <a:cs typeface="Times New Roman" panose="02020603050405020304" pitchFamily="18" charset="0"/>
            </a:rPr>
            <a:t> </a:t>
          </a:r>
          <a:r>
            <a:rPr lang="ru-RU" sz="2000" b="1" u="none" kern="1200" dirty="0" err="1" smtClean="0">
              <a:solidFill>
                <a:schemeClr val="tx1"/>
              </a:solidFill>
              <a:latin typeface="Times New Roman" panose="02020603050405020304" pitchFamily="18" charset="0"/>
              <a:cs typeface="Times New Roman" panose="02020603050405020304" pitchFamily="18" charset="0"/>
            </a:rPr>
            <a:t>кенгайиши</a:t>
          </a:r>
          <a:r>
            <a:rPr lang="ru-RU" sz="2000" b="1" u="none" kern="1200" dirty="0" smtClean="0">
              <a:solidFill>
                <a:schemeClr val="tx1"/>
              </a:solidFill>
              <a:latin typeface="Times New Roman" panose="02020603050405020304" pitchFamily="18" charset="0"/>
              <a:cs typeface="Times New Roman" panose="02020603050405020304" pitchFamily="18" charset="0"/>
            </a:rPr>
            <a:t> </a:t>
          </a:r>
          <a:r>
            <a:rPr lang="ru-RU" sz="2000" b="1" u="none" kern="1200" dirty="0" err="1" smtClean="0">
              <a:solidFill>
                <a:schemeClr val="tx1"/>
              </a:solidFill>
              <a:latin typeface="Times New Roman" panose="02020603050405020304" pitchFamily="18" charset="0"/>
              <a:cs typeface="Times New Roman" panose="02020603050405020304" pitchFamily="18" charset="0"/>
            </a:rPr>
            <a:t>бошланиб</a:t>
          </a:r>
          <a:r>
            <a:rPr lang="ru-RU" sz="2000" b="1" u="none" kern="1200" dirty="0" smtClean="0">
              <a:solidFill>
                <a:schemeClr val="tx1"/>
              </a:solidFill>
              <a:latin typeface="Times New Roman" panose="02020603050405020304" pitchFamily="18" charset="0"/>
              <a:cs typeface="Times New Roman" panose="02020603050405020304" pitchFamily="18" charset="0"/>
            </a:rPr>
            <a:t> </a:t>
          </a:r>
          <a:r>
            <a:rPr lang="ru-RU" sz="2000" b="1" u="none" kern="1200" dirty="0" err="1" smtClean="0">
              <a:solidFill>
                <a:schemeClr val="tx1"/>
              </a:solidFill>
              <a:latin typeface="Times New Roman" panose="02020603050405020304" pitchFamily="18" charset="0"/>
              <a:cs typeface="Times New Roman" panose="02020603050405020304" pitchFamily="18" charset="0"/>
            </a:rPr>
            <a:t>ривожланган</a:t>
          </a:r>
          <a:r>
            <a:rPr lang="ru-RU" sz="2000" b="1" u="none" kern="1200" dirty="0" smtClean="0">
              <a:solidFill>
                <a:schemeClr val="tx1"/>
              </a:solidFill>
              <a:latin typeface="Times New Roman" panose="02020603050405020304" pitchFamily="18" charset="0"/>
              <a:cs typeface="Times New Roman" panose="02020603050405020304" pitchFamily="18" charset="0"/>
            </a:rPr>
            <a:t> </a:t>
          </a:r>
          <a:r>
            <a:rPr lang="ru-RU" sz="2000" b="1" u="none" kern="1200" dirty="0" err="1" smtClean="0">
              <a:solidFill>
                <a:schemeClr val="tx1"/>
              </a:solidFill>
              <a:latin typeface="Times New Roman" panose="02020603050405020304" pitchFamily="18" charset="0"/>
              <a:cs typeface="Times New Roman" panose="02020603050405020304" pitchFamily="18" charset="0"/>
            </a:rPr>
            <a:t>ва</a:t>
          </a:r>
          <a:r>
            <a:rPr lang="ru-RU" sz="2000" b="1" u="none" kern="1200" dirty="0" smtClean="0">
              <a:solidFill>
                <a:schemeClr val="tx1"/>
              </a:solidFill>
              <a:latin typeface="Times New Roman" panose="02020603050405020304" pitchFamily="18" charset="0"/>
              <a:cs typeface="Times New Roman" panose="02020603050405020304" pitchFamily="18" charset="0"/>
            </a:rPr>
            <a:t> </a:t>
          </a:r>
          <a:r>
            <a:rPr lang="ru-RU" sz="2000" b="1" u="none" kern="1200" dirty="0" err="1" smtClean="0">
              <a:solidFill>
                <a:schemeClr val="tx1"/>
              </a:solidFill>
              <a:latin typeface="Times New Roman" panose="02020603050405020304" pitchFamily="18" charset="0"/>
              <a:cs typeface="Times New Roman" panose="02020603050405020304" pitchFamily="18" charset="0"/>
            </a:rPr>
            <a:t>хозирги</a:t>
          </a:r>
          <a:r>
            <a:rPr lang="ru-RU" sz="2000" b="1" u="none" kern="1200" dirty="0" smtClean="0">
              <a:solidFill>
                <a:schemeClr val="tx1"/>
              </a:solidFill>
              <a:latin typeface="Times New Roman" panose="02020603050405020304" pitchFamily="18" charset="0"/>
              <a:cs typeface="Times New Roman" panose="02020603050405020304" pitchFamily="18" charset="0"/>
            </a:rPr>
            <a:t> </a:t>
          </a:r>
          <a:r>
            <a:rPr lang="ru-RU" sz="2000" b="1" u="none" kern="1200" dirty="0" err="1" smtClean="0">
              <a:solidFill>
                <a:schemeClr val="tx1"/>
              </a:solidFill>
              <a:latin typeface="Times New Roman" panose="02020603050405020304" pitchFamily="18" charset="0"/>
              <a:cs typeface="Times New Roman" panose="02020603050405020304" pitchFamily="18" charset="0"/>
            </a:rPr>
            <a:t>кунда</a:t>
          </a:r>
          <a:r>
            <a:rPr lang="ru-RU" sz="2000" b="1" u="none" kern="1200" dirty="0" smtClean="0">
              <a:solidFill>
                <a:schemeClr val="tx1"/>
              </a:solidFill>
              <a:latin typeface="Times New Roman" panose="02020603050405020304" pitchFamily="18" charset="0"/>
              <a:cs typeface="Times New Roman" panose="02020603050405020304" pitchFamily="18" charset="0"/>
            </a:rPr>
            <a:t> 36 дан </a:t>
          </a:r>
          <a:r>
            <a:rPr lang="ru-RU" sz="2000" b="1" u="none" kern="1200" dirty="0" err="1" smtClean="0">
              <a:solidFill>
                <a:schemeClr val="tx1"/>
              </a:solidFill>
              <a:latin typeface="Times New Roman" panose="02020603050405020304" pitchFamily="18" charset="0"/>
              <a:cs typeface="Times New Roman" panose="02020603050405020304" pitchFamily="18" charset="0"/>
            </a:rPr>
            <a:t>ортиқ</a:t>
          </a:r>
          <a:r>
            <a:rPr lang="ru-RU" sz="2000" b="1" u="none" kern="1200" dirty="0" smtClean="0">
              <a:solidFill>
                <a:schemeClr val="tx1"/>
              </a:solidFill>
              <a:latin typeface="Times New Roman" panose="02020603050405020304" pitchFamily="18" charset="0"/>
              <a:cs typeface="Times New Roman" panose="02020603050405020304" pitchFamily="18" charset="0"/>
            </a:rPr>
            <a:t> </a:t>
          </a:r>
          <a:r>
            <a:rPr lang="ru-RU" sz="2000" b="1" u="none" kern="1200" dirty="0" err="1" smtClean="0">
              <a:solidFill>
                <a:schemeClr val="tx1"/>
              </a:solidFill>
              <a:latin typeface="Times New Roman" panose="02020603050405020304" pitchFamily="18" charset="0"/>
              <a:cs typeface="Times New Roman" panose="02020603050405020304" pitchFamily="18" charset="0"/>
            </a:rPr>
            <a:t>мамлакатлар</a:t>
          </a:r>
          <a:r>
            <a:rPr lang="ru-RU" sz="2000" b="1" u="none" kern="1200" dirty="0" smtClean="0">
              <a:solidFill>
                <a:schemeClr val="tx1"/>
              </a:solidFill>
              <a:latin typeface="Times New Roman" panose="02020603050405020304" pitchFamily="18" charset="0"/>
              <a:cs typeface="Times New Roman" panose="02020603050405020304" pitchFamily="18" charset="0"/>
            </a:rPr>
            <a:t> </a:t>
          </a:r>
          <a:r>
            <a:rPr lang="ru-RU" sz="2000" b="1" u="none" kern="1200" dirty="0" err="1" smtClean="0">
              <a:solidFill>
                <a:schemeClr val="tx1"/>
              </a:solidFill>
              <a:latin typeface="Times New Roman" panose="02020603050405020304" pitchFamily="18" charset="0"/>
              <a:cs typeface="Times New Roman" panose="02020603050405020304" pitchFamily="18" charset="0"/>
            </a:rPr>
            <a:t>аъзо</a:t>
          </a:r>
          <a:r>
            <a:rPr lang="ru-RU" sz="2000" b="1" u="none" kern="1200" dirty="0" smtClean="0">
              <a:solidFill>
                <a:schemeClr val="tx1"/>
              </a:solidFill>
              <a:latin typeface="Times New Roman" panose="02020603050405020304" pitchFamily="18" charset="0"/>
              <a:cs typeface="Times New Roman" panose="02020603050405020304" pitchFamily="18" charset="0"/>
            </a:rPr>
            <a:t> </a:t>
          </a:r>
          <a:r>
            <a:rPr lang="ru-RU" sz="2000" b="1" u="none" kern="1200" dirty="0" err="1" smtClean="0">
              <a:solidFill>
                <a:schemeClr val="tx1"/>
              </a:solidFill>
              <a:latin typeface="Times New Roman" panose="02020603050405020304" pitchFamily="18" charset="0"/>
              <a:cs typeface="Times New Roman" panose="02020603050405020304" pitchFamily="18" charset="0"/>
            </a:rPr>
            <a:t>бўлган</a:t>
          </a:r>
          <a:r>
            <a:rPr lang="ru-RU" sz="2000" b="1" u="none" kern="1200" dirty="0" smtClean="0">
              <a:solidFill>
                <a:schemeClr val="tx1"/>
              </a:solidFill>
              <a:latin typeface="Times New Roman" panose="02020603050405020304" pitchFamily="18" charset="0"/>
              <a:cs typeface="Times New Roman" panose="02020603050405020304" pitchFamily="18" charset="0"/>
            </a:rPr>
            <a:t>. </a:t>
          </a:r>
          <a:endParaRPr lang="ru-RU" sz="2000" b="1" u="sng" kern="1200" dirty="0" smtClean="0">
            <a:solidFill>
              <a:schemeClr val="tx1"/>
            </a:solidFill>
            <a:latin typeface="Times New Roman" panose="02020603050405020304" pitchFamily="18" charset="0"/>
            <a:cs typeface="Times New Roman" panose="02020603050405020304" pitchFamily="18" charset="0"/>
          </a:endParaRPr>
        </a:p>
      </dsp:txBody>
      <dsp:txXfrm>
        <a:off x="6517628" y="214208"/>
        <a:ext cx="2803076" cy="3248230"/>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9525" y="0"/>
            <a:ext cx="2921000" cy="495300"/>
          </a:xfrm>
          <a:prstGeom prst="rect">
            <a:avLst/>
          </a:prstGeom>
        </p:spPr>
        <p:txBody>
          <a:bodyPr vert="horz" lIns="91440" tIns="45720" rIns="91440" bIns="45720" rtlCol="0"/>
          <a:lstStyle>
            <a:lvl1pPr algn="r">
              <a:defRPr sz="1200"/>
            </a:lvl1pPr>
          </a:lstStyle>
          <a:p>
            <a:fld id="{8EAD4884-AE9F-4FE5-8588-8D6E53F2894B}" type="datetimeFigureOut">
              <a:rPr lang="ru-RU" smtClean="0"/>
              <a:t>04.11.2021</a:t>
            </a:fld>
            <a:endParaRPr lang="ru-RU"/>
          </a:p>
        </p:txBody>
      </p:sp>
      <p:sp>
        <p:nvSpPr>
          <p:cNvPr id="4" name="Образ слайда 3"/>
          <p:cNvSpPr>
            <a:spLocks noGrp="1" noRot="1" noChangeAspect="1"/>
          </p:cNvSpPr>
          <p:nvPr>
            <p:ph type="sldImg" idx="2"/>
          </p:nvPr>
        </p:nvSpPr>
        <p:spPr>
          <a:xfrm>
            <a:off x="965200" y="1235075"/>
            <a:ext cx="4811713" cy="3332163"/>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4688" y="4752975"/>
            <a:ext cx="5392737" cy="3887788"/>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80538"/>
            <a:ext cx="2921000" cy="4953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9525" y="9380538"/>
            <a:ext cx="2921000" cy="495300"/>
          </a:xfrm>
          <a:prstGeom prst="rect">
            <a:avLst/>
          </a:prstGeom>
        </p:spPr>
        <p:txBody>
          <a:bodyPr vert="horz" lIns="91440" tIns="45720" rIns="91440" bIns="45720" rtlCol="0" anchor="b"/>
          <a:lstStyle>
            <a:lvl1pPr algn="r">
              <a:defRPr sz="1200"/>
            </a:lvl1pPr>
          </a:lstStyle>
          <a:p>
            <a:fld id="{64BAC8B6-CB6D-41B3-8E8A-4549D7CC1EB7}" type="slidenum">
              <a:rPr lang="ru-RU" smtClean="0"/>
              <a:t>‹#›</a:t>
            </a:fld>
            <a:endParaRPr lang="ru-RU"/>
          </a:p>
        </p:txBody>
      </p:sp>
    </p:spTree>
    <p:extLst>
      <p:ext uri="{BB962C8B-B14F-4D97-AF65-F5344CB8AC3E}">
        <p14:creationId xmlns:p14="http://schemas.microsoft.com/office/powerpoint/2010/main" val="2223477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1225" latinLnBrk="1">
              <a:spcBef>
                <a:spcPct val="30000"/>
              </a:spcBef>
              <a:defRPr kumimoji="1" sz="1200">
                <a:solidFill>
                  <a:schemeClr val="tx1"/>
                </a:solidFill>
                <a:latin typeface="Gulim" pitchFamily="34" charset="-127"/>
                <a:ea typeface="Gulim" pitchFamily="34" charset="-127"/>
              </a:defRPr>
            </a:lvl1pPr>
            <a:lvl2pPr marL="742950" indent="-285750" defTabSz="911225" latinLnBrk="1">
              <a:spcBef>
                <a:spcPct val="30000"/>
              </a:spcBef>
              <a:defRPr kumimoji="1" sz="1200">
                <a:solidFill>
                  <a:schemeClr val="tx1"/>
                </a:solidFill>
                <a:latin typeface="Gulim" pitchFamily="34" charset="-127"/>
                <a:ea typeface="Gulim" pitchFamily="34" charset="-127"/>
              </a:defRPr>
            </a:lvl2pPr>
            <a:lvl3pPr marL="1143000" indent="-228600" defTabSz="911225" latinLnBrk="1">
              <a:spcBef>
                <a:spcPct val="30000"/>
              </a:spcBef>
              <a:defRPr kumimoji="1" sz="1200">
                <a:solidFill>
                  <a:schemeClr val="tx1"/>
                </a:solidFill>
                <a:latin typeface="Gulim" pitchFamily="34" charset="-127"/>
                <a:ea typeface="Gulim" pitchFamily="34" charset="-127"/>
              </a:defRPr>
            </a:lvl3pPr>
            <a:lvl4pPr marL="1600200" indent="-228600" defTabSz="911225" latinLnBrk="1">
              <a:spcBef>
                <a:spcPct val="30000"/>
              </a:spcBef>
              <a:defRPr kumimoji="1" sz="1200">
                <a:solidFill>
                  <a:schemeClr val="tx1"/>
                </a:solidFill>
                <a:latin typeface="Gulim" pitchFamily="34" charset="-127"/>
                <a:ea typeface="Gulim" pitchFamily="34" charset="-127"/>
              </a:defRPr>
            </a:lvl4pPr>
            <a:lvl5pPr marL="2057400" indent="-228600" defTabSz="911225" latinLnBrk="1">
              <a:spcBef>
                <a:spcPct val="30000"/>
              </a:spcBef>
              <a:defRPr kumimoji="1" sz="1200">
                <a:solidFill>
                  <a:schemeClr val="tx1"/>
                </a:solidFill>
                <a:latin typeface="Gulim" pitchFamily="34" charset="-127"/>
                <a:ea typeface="Gulim" pitchFamily="34" charset="-127"/>
              </a:defRPr>
            </a:lvl5pPr>
            <a:lvl6pPr marL="2514600" indent="-228600" defTabSz="911225" eaLnBrk="0" fontAlgn="base" latinLnBrk="1" hangingPunct="0">
              <a:spcBef>
                <a:spcPct val="30000"/>
              </a:spcBef>
              <a:spcAft>
                <a:spcPct val="0"/>
              </a:spcAft>
              <a:defRPr kumimoji="1" sz="1200">
                <a:solidFill>
                  <a:schemeClr val="tx1"/>
                </a:solidFill>
                <a:latin typeface="Gulim" pitchFamily="34" charset="-127"/>
                <a:ea typeface="Gulim" pitchFamily="34" charset="-127"/>
              </a:defRPr>
            </a:lvl6pPr>
            <a:lvl7pPr marL="2971800" indent="-228600" defTabSz="911225" eaLnBrk="0" fontAlgn="base" latinLnBrk="1" hangingPunct="0">
              <a:spcBef>
                <a:spcPct val="30000"/>
              </a:spcBef>
              <a:spcAft>
                <a:spcPct val="0"/>
              </a:spcAft>
              <a:defRPr kumimoji="1" sz="1200">
                <a:solidFill>
                  <a:schemeClr val="tx1"/>
                </a:solidFill>
                <a:latin typeface="Gulim" pitchFamily="34" charset="-127"/>
                <a:ea typeface="Gulim" pitchFamily="34" charset="-127"/>
              </a:defRPr>
            </a:lvl7pPr>
            <a:lvl8pPr marL="3429000" indent="-228600" defTabSz="911225" eaLnBrk="0" fontAlgn="base" latinLnBrk="1" hangingPunct="0">
              <a:spcBef>
                <a:spcPct val="30000"/>
              </a:spcBef>
              <a:spcAft>
                <a:spcPct val="0"/>
              </a:spcAft>
              <a:defRPr kumimoji="1" sz="1200">
                <a:solidFill>
                  <a:schemeClr val="tx1"/>
                </a:solidFill>
                <a:latin typeface="Gulim" pitchFamily="34" charset="-127"/>
                <a:ea typeface="Gulim" pitchFamily="34" charset="-127"/>
              </a:defRPr>
            </a:lvl8pPr>
            <a:lvl9pPr marL="3886200" indent="-228600" defTabSz="911225" eaLnBrk="0" fontAlgn="base" latinLnBrk="1" hangingPunct="0">
              <a:spcBef>
                <a:spcPct val="30000"/>
              </a:spcBef>
              <a:spcAft>
                <a:spcPct val="0"/>
              </a:spcAft>
              <a:defRPr kumimoji="1" sz="1200">
                <a:solidFill>
                  <a:schemeClr val="tx1"/>
                </a:solidFill>
                <a:latin typeface="Gulim" pitchFamily="34" charset="-127"/>
                <a:ea typeface="Gulim" pitchFamily="34" charset="-127"/>
              </a:defRPr>
            </a:lvl9pPr>
          </a:lstStyle>
          <a:p>
            <a:pPr>
              <a:spcBef>
                <a:spcPct val="0"/>
              </a:spcBef>
            </a:pPr>
            <a:fld id="{04D6965B-58C7-44C0-A23F-B497907FF527}" type="slidenum">
              <a:rPr lang="ru-RU" altLang="ru-RU" smtClean="0">
                <a:ea typeface="-윤고딕140"/>
              </a:rPr>
              <a:pPr>
                <a:spcBef>
                  <a:spcPct val="0"/>
                </a:spcBef>
              </a:pPr>
              <a:t>9</a:t>
            </a:fld>
            <a:endParaRPr lang="ru-RU" altLang="ru-RU" smtClean="0">
              <a:ea typeface="-윤고딕140"/>
            </a:endParaRPr>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altLang="ru-RU" smtClean="0"/>
          </a:p>
        </p:txBody>
      </p:sp>
    </p:spTree>
    <p:extLst>
      <p:ext uri="{BB962C8B-B14F-4D97-AF65-F5344CB8AC3E}">
        <p14:creationId xmlns:p14="http://schemas.microsoft.com/office/powerpoint/2010/main" val="1786906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38250" y="1122363"/>
            <a:ext cx="74295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04.11.2021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1352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04.11.2021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202243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5880" y="1709739"/>
            <a:ext cx="8543925"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75880" y="4589465"/>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46E04B0-FABE-477F-A049-CCF152A8366D}" type="datetimeFigureOut">
              <a:rPr lang="ru-RU" smtClean="0"/>
              <a:pPr/>
              <a:t>04.11.2021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209163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81038"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014913"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46E04B0-FABE-477F-A049-CCF152A8366D}" type="datetimeFigureOut">
              <a:rPr lang="ru-RU" smtClean="0"/>
              <a:pPr/>
              <a:t>04.11.2021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71770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365126"/>
            <a:ext cx="8543925"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82329" y="2505076"/>
            <a:ext cx="4190702"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5014914"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5014914" y="2505076"/>
            <a:ext cx="4211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46E04B0-FABE-477F-A049-CCF152A8366D}" type="datetimeFigureOut">
              <a:rPr lang="ru-RU" smtClean="0"/>
              <a:pPr/>
              <a:t>04.11.2021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140310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46E04B0-FABE-477F-A049-CCF152A8366D}" type="datetimeFigureOut">
              <a:rPr lang="ru-RU" smtClean="0"/>
              <a:pPr/>
              <a:t>04.11.2021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79390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46E04B0-FABE-477F-A049-CCF152A8366D}" type="datetimeFigureOut">
              <a:rPr lang="ru-RU" smtClean="0"/>
              <a:pPr/>
              <a:t>04.11.2021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867837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4211341"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04.11.2021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77836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4211341"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04.11.2021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02380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04.11.2021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94358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88981" y="365125"/>
            <a:ext cx="2135981"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1037" y="365125"/>
            <a:ext cx="6284119"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04.11.2021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4008204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95300" y="274639"/>
            <a:ext cx="8915400" cy="5851525"/>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904360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1">
                <a:lumMod val="93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543925"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E04B0-FABE-477F-A049-CCF152A8366D}" type="datetimeFigureOut">
              <a:rPr lang="ru-RU" smtClean="0"/>
              <a:pPr/>
              <a:t>04.11.2021</a:t>
            </a:fld>
            <a:endParaRPr lang="ru-RU"/>
          </a:p>
        </p:txBody>
      </p:sp>
      <p:sp>
        <p:nvSpPr>
          <p:cNvPr id="5" name="Нижний колонтитул 4"/>
          <p:cNvSpPr>
            <a:spLocks noGrp="1"/>
          </p:cNvSpPr>
          <p:nvPr>
            <p:ph type="ftr" sz="quarter" idx="3"/>
          </p:nvPr>
        </p:nvSpPr>
        <p:spPr>
          <a:xfrm>
            <a:off x="3281364"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726D6-68E6-43F8-8A87-1DD67164F644}" type="slidenum">
              <a:rPr lang="ru-RU" smtClean="0"/>
              <a:pPr/>
              <a:t>‹#›</a:t>
            </a:fld>
            <a:endParaRPr lang="ru-RU"/>
          </a:p>
        </p:txBody>
      </p:sp>
    </p:spTree>
    <p:extLst>
      <p:ext uri="{BB962C8B-B14F-4D97-AF65-F5344CB8AC3E}">
        <p14:creationId xmlns:p14="http://schemas.microsoft.com/office/powerpoint/2010/main" val="2570189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3" Type="http://schemas.openxmlformats.org/officeDocument/2006/relationships/hyperlink" Target="https://ru.wikipedia.org/wiki/%D0%98%D0%B7%D1%80%D0%B0%D0%B8%D0%BB%D1%8C" TargetMode="External"/><Relationship Id="rId18" Type="http://schemas.openxmlformats.org/officeDocument/2006/relationships/hyperlink" Target="https://ru.wikipedia.org/wiki/%D0%98%D1%81%D0%BF%D0%B0%D0%BD%D0%B8%D1%8F" TargetMode="External"/><Relationship Id="rId26" Type="http://schemas.openxmlformats.org/officeDocument/2006/relationships/hyperlink" Target="https://ru.wikipedia.org/wiki/18_%D0%BC%D0%B0%D1%8F" TargetMode="External"/><Relationship Id="rId39" Type="http://schemas.openxmlformats.org/officeDocument/2006/relationships/hyperlink" Target="https://ru.wikipedia.org/wiki/21_%D0%B8%D1%8E%D0%BB%D1%8F" TargetMode="External"/><Relationship Id="rId21" Type="http://schemas.openxmlformats.org/officeDocument/2006/relationships/hyperlink" Target="https://ru.wikipedia.org/wiki/%D0%9B%D0%B0%D1%82%D0%B2%D0%B8%D1%8F" TargetMode="External"/><Relationship Id="rId34" Type="http://schemas.openxmlformats.org/officeDocument/2006/relationships/hyperlink" Target="https://ru.wikipedia.org/wiki/%D0%9F%D0%BE%D1%80%D1%82%D1%83%D0%B3%D0%B0%D0%BB%D0%B8%D1%8F" TargetMode="External"/><Relationship Id="rId42" Type="http://schemas.openxmlformats.org/officeDocument/2006/relationships/hyperlink" Target="https://ru.wikipedia.org/wiki/28_%D1%8F%D0%BD%D0%B2%D0%B0%D1%80%D1%8F" TargetMode="External"/><Relationship Id="rId47" Type="http://schemas.openxmlformats.org/officeDocument/2006/relationships/hyperlink" Target="https://ru.wikipedia.org/wiki/1995" TargetMode="External"/><Relationship Id="rId50" Type="http://schemas.openxmlformats.org/officeDocument/2006/relationships/hyperlink" Target="https://ru.wikipedia.org/wiki/%D0%A8%D0%B2%D0%B5%D1%86%D0%B8%D1%8F" TargetMode="External"/><Relationship Id="rId55" Type="http://schemas.openxmlformats.org/officeDocument/2006/relationships/hyperlink" Target="https://ru.wikipedia.org/wiki/%D0%AF%D0%BF%D0%BE%D0%BD%D0%B8%D1%8F" TargetMode="External"/><Relationship Id="rId7" Type="http://schemas.openxmlformats.org/officeDocument/2006/relationships/hyperlink" Target="https://ru.wikipedia.org/wiki/%D0%92%D0%B5%D0%BD%D0%B3%D1%80%D0%B8%D1%8F" TargetMode="External"/><Relationship Id="rId2" Type="http://schemas.openxmlformats.org/officeDocument/2006/relationships/hyperlink" Target="https://ru.wikipedia.org/wiki/%D0%90%D0%B2%D1%81%D1%82%D1%80%D0%B0%D0%BB%D0%B8%D1%8F" TargetMode="External"/><Relationship Id="rId16" Type="http://schemas.openxmlformats.org/officeDocument/2006/relationships/hyperlink" Target="https://ru.wikipedia.org/wiki/%D0%98%D1%80%D0%BB%D0%B0%D0%BD%D0%B4%D0%B8%D1%8F" TargetMode="External"/><Relationship Id="rId29" Type="http://schemas.openxmlformats.org/officeDocument/2006/relationships/hyperlink" Target="https://ru.wikipedia.org/wiki/29_%D0%BC%D0%B0%D1%8F" TargetMode="External"/><Relationship Id="rId11" Type="http://schemas.openxmlformats.org/officeDocument/2006/relationships/hyperlink" Target="https://ru.wikipedia.org/wiki/%D0%93%D1%80%D0%B5%D1%86%D0%B8%D1%8F" TargetMode="External"/><Relationship Id="rId24" Type="http://schemas.openxmlformats.org/officeDocument/2006/relationships/hyperlink" Target="https://ru.wikipedia.org/wiki/%D0%9B%D1%8E%D0%BA%D1%81%D0%B5%D0%BC%D0%B1%D1%83%D1%80%D0%B3" TargetMode="External"/><Relationship Id="rId32" Type="http://schemas.openxmlformats.org/officeDocument/2006/relationships/hyperlink" Target="https://ru.wikipedia.org/wiki/%D0%9F%D0%BE%D0%BB%D1%8C%D1%88%D0%B0" TargetMode="External"/><Relationship Id="rId37" Type="http://schemas.openxmlformats.org/officeDocument/2006/relationships/hyperlink" Target="https://ru.wikipedia.org/wiki/2000" TargetMode="External"/><Relationship Id="rId40" Type="http://schemas.openxmlformats.org/officeDocument/2006/relationships/hyperlink" Target="https://ru.wikipedia.org/wiki/%D0%A2%D1%83%D1%80%D1%86%D0%B8%D1%8F" TargetMode="External"/><Relationship Id="rId45" Type="http://schemas.openxmlformats.org/officeDocument/2006/relationships/hyperlink" Target="https://ru.wikipedia.org/wiki/%D0%A7%D0%B5%D1%85%D0%B8%D1%8F" TargetMode="External"/><Relationship Id="rId53" Type="http://schemas.openxmlformats.org/officeDocument/2006/relationships/hyperlink" Target="https://ru.wikipedia.org/wiki/%D0%AE%D0%B6%D0%BD%D0%B0%D1%8F_%D0%9A%D0%BE%D1%80%D0%B5%D1%8F" TargetMode="External"/><Relationship Id="rId5" Type="http://schemas.openxmlformats.org/officeDocument/2006/relationships/hyperlink" Target="https://ru.wikipedia.org/wiki/%D0%90%D0%B2%D1%81%D1%82%D1%80%D0%B8%D1%8F" TargetMode="External"/><Relationship Id="rId10" Type="http://schemas.openxmlformats.org/officeDocument/2006/relationships/hyperlink" Target="https://ru.wikipedia.org/wiki/%D0%93%D0%B5%D1%80%D0%BC%D0%B0%D0%BD%D0%B8%D1%8F" TargetMode="External"/><Relationship Id="rId19" Type="http://schemas.openxmlformats.org/officeDocument/2006/relationships/hyperlink" Target="https://ru.wikipedia.org/wiki/%D0%98%D1%82%D0%B0%D0%BB%D0%B8%D1%8F" TargetMode="External"/><Relationship Id="rId31" Type="http://schemas.openxmlformats.org/officeDocument/2006/relationships/hyperlink" Target="https://ru.wikipedia.org/wiki/%D0%9D%D0%BE%D1%80%D0%B2%D0%B5%D0%B3%D0%B8%D1%8F" TargetMode="External"/><Relationship Id="rId44" Type="http://schemas.openxmlformats.org/officeDocument/2006/relationships/hyperlink" Target="https://ru.wikipedia.org/wiki/%D0%A4%D1%80%D0%B0%D0%BD%D1%86%D0%B8%D1%8F" TargetMode="External"/><Relationship Id="rId52" Type="http://schemas.openxmlformats.org/officeDocument/2006/relationships/hyperlink" Target="https://ru.wikipedia.org/wiki/3_%D0%B8%D1%8E%D0%BD%D1%8F" TargetMode="External"/><Relationship Id="rId4" Type="http://schemas.openxmlformats.org/officeDocument/2006/relationships/hyperlink" Target="https://ru.wikipedia.org/wiki/1971" TargetMode="External"/><Relationship Id="rId9" Type="http://schemas.openxmlformats.org/officeDocument/2006/relationships/hyperlink" Target="https://ru.wikipedia.org/wiki/1996" TargetMode="External"/><Relationship Id="rId14" Type="http://schemas.openxmlformats.org/officeDocument/2006/relationships/hyperlink" Target="https://ru.wikipedia.org/wiki/7_%D1%81%D0%B5%D0%BD%D1%82%D1%8F%D0%B1%D1%80%D1%8F" TargetMode="External"/><Relationship Id="rId22" Type="http://schemas.openxmlformats.org/officeDocument/2006/relationships/hyperlink" Target="https://ru.wikipedia.org/wiki/2_%D0%B8%D1%8E%D0%BD%D1%8F" TargetMode="External"/><Relationship Id="rId27" Type="http://schemas.openxmlformats.org/officeDocument/2006/relationships/hyperlink" Target="https://ru.wikipedia.org/wiki/1994" TargetMode="External"/><Relationship Id="rId30" Type="http://schemas.openxmlformats.org/officeDocument/2006/relationships/hyperlink" Target="https://ru.wikipedia.org/wiki/1973" TargetMode="External"/><Relationship Id="rId35" Type="http://schemas.openxmlformats.org/officeDocument/2006/relationships/hyperlink" Target="https://ru.wikipedia.org/wiki/%D0%A1%D0%BB%D0%BE%D0%B2%D0%B0%D0%BA%D0%B8%D1%8F" TargetMode="External"/><Relationship Id="rId43" Type="http://schemas.openxmlformats.org/officeDocument/2006/relationships/hyperlink" Target="https://ru.wikipedia.org/wiki/1969" TargetMode="External"/><Relationship Id="rId48" Type="http://schemas.openxmlformats.org/officeDocument/2006/relationships/hyperlink" Target="https://ru.wikipedia.org/wiki/%D0%A7%D0%B8%D0%BB%D0%B8" TargetMode="External"/><Relationship Id="rId56" Type="http://schemas.openxmlformats.org/officeDocument/2006/relationships/hyperlink" Target="https://ru.wikipedia.org/wiki/28_%D0%B0%D0%BF%D1%80%D0%B5%D0%BB%D1%8F" TargetMode="External"/><Relationship Id="rId8" Type="http://schemas.openxmlformats.org/officeDocument/2006/relationships/hyperlink" Target="https://ru.wikipedia.org/wiki/7_%D0%BC%D0%B0%D1%8F" TargetMode="External"/><Relationship Id="rId51" Type="http://schemas.openxmlformats.org/officeDocument/2006/relationships/hyperlink" Target="https://ru.wikipedia.org/wiki/%D0%AD%D1%81%D1%82%D0%BE%D0%BD%D0%B8%D1%8F" TargetMode="External"/><Relationship Id="rId3" Type="http://schemas.openxmlformats.org/officeDocument/2006/relationships/hyperlink" Target="https://ru.wikipedia.org/wiki/7_%D0%B8%D1%8E%D0%BD%D1%8F" TargetMode="External"/><Relationship Id="rId12" Type="http://schemas.openxmlformats.org/officeDocument/2006/relationships/hyperlink" Target="https://ru.wikipedia.org/wiki/%D0%94%D0%B0%D0%BD%D0%B8%D1%8F" TargetMode="External"/><Relationship Id="rId17" Type="http://schemas.openxmlformats.org/officeDocument/2006/relationships/hyperlink" Target="https://ru.wikipedia.org/wiki/%D0%98%D1%81%D0%BB%D0%B0%D0%BD%D0%B4%D0%B8%D1%8F" TargetMode="External"/><Relationship Id="rId25" Type="http://schemas.openxmlformats.org/officeDocument/2006/relationships/hyperlink" Target="https://ru.wikipedia.org/wiki/%D0%9C%D0%B5%D0%BA%D1%81%D0%B8%D0%BA%D0%B0" TargetMode="External"/><Relationship Id="rId33" Type="http://schemas.openxmlformats.org/officeDocument/2006/relationships/hyperlink" Target="https://ru.wikipedia.org/wiki/22_%D0%BD%D0%BE%D1%8F%D0%B1%D1%80%D1%8F" TargetMode="External"/><Relationship Id="rId38" Type="http://schemas.openxmlformats.org/officeDocument/2006/relationships/hyperlink" Target="https://ru.wikipedia.org/wiki/%D0%A1%D0%BB%D0%BE%D0%B2%D0%B5%D0%BD%D0%B8%D1%8F" TargetMode="External"/><Relationship Id="rId46" Type="http://schemas.openxmlformats.org/officeDocument/2006/relationships/hyperlink" Target="https://ru.wikipedia.org/wiki/21_%D0%B4%D0%B5%D0%BA%D0%B0%D0%B1%D1%80%D1%8F" TargetMode="External"/><Relationship Id="rId20" Type="http://schemas.openxmlformats.org/officeDocument/2006/relationships/hyperlink" Target="https://ru.wikipedia.org/wiki/%D0%9A%D0%B0%D0%BD%D0%B0%D0%B4%D0%B0" TargetMode="External"/><Relationship Id="rId41" Type="http://schemas.openxmlformats.org/officeDocument/2006/relationships/hyperlink" Target="https://ru.wikipedia.org/wiki/%D0%A4%D0%B8%D0%BD%D0%BB%D1%8F%D0%BD%D0%B4%D0%B8%D1%8F" TargetMode="External"/><Relationship Id="rId54" Type="http://schemas.openxmlformats.org/officeDocument/2006/relationships/hyperlink" Target="https://ru.wikipedia.org/wiki/12_%D0%B4%D0%B5%D0%BA%D0%B0%D0%B1%D1%80%D1%8F" TargetMode="External"/><Relationship Id="rId1" Type="http://schemas.openxmlformats.org/officeDocument/2006/relationships/slideLayout" Target="../slideLayouts/slideLayout2.xml"/><Relationship Id="rId6" Type="http://schemas.openxmlformats.org/officeDocument/2006/relationships/hyperlink" Target="https://ru.wikipedia.org/wiki/%D0%91%D0%B5%D0%BB%D1%8C%D0%B3%D0%B8%D1%8F" TargetMode="External"/><Relationship Id="rId15" Type="http://schemas.openxmlformats.org/officeDocument/2006/relationships/hyperlink" Target="https://ru.wikipedia.org/wiki/2010" TargetMode="External"/><Relationship Id="rId23" Type="http://schemas.openxmlformats.org/officeDocument/2006/relationships/hyperlink" Target="https://ru.wikipedia.org/wiki/2016" TargetMode="External"/><Relationship Id="rId28" Type="http://schemas.openxmlformats.org/officeDocument/2006/relationships/hyperlink" Target="https://ru.wikipedia.org/wiki/%D0%9D%D0%B8%D0%B4%D0%B5%D1%80%D0%BB%D0%B0%D0%BD%D0%B4%D1%8B" TargetMode="External"/><Relationship Id="rId36" Type="http://schemas.openxmlformats.org/officeDocument/2006/relationships/hyperlink" Target="https://ru.wikipedia.org/wiki/14_%D0%B4%D0%B5%D0%BA%D0%B0%D0%B1%D1%80%D1%8F" TargetMode="External"/><Relationship Id="rId49" Type="http://schemas.openxmlformats.org/officeDocument/2006/relationships/hyperlink" Target="https://ru.wikipedia.org/wiki/%D0%A8%D0%B2%D0%B5%D0%B9%D1%86%D0%B0%D1%80%D0%B8%D1%8F"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800873" y="2254068"/>
            <a:ext cx="5706471" cy="2505825"/>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44083"/>
            <a:r>
              <a:rPr lang="ru-RU" sz="2000" b="1" i="1" dirty="0">
                <a:solidFill>
                  <a:prstClr val="black"/>
                </a:solidFill>
                <a:latin typeface="Times New Roman" pitchFamily="18" charset="0"/>
                <a:cs typeface="Times New Roman" pitchFamily="18" charset="0"/>
              </a:rPr>
              <a:t>   </a:t>
            </a:r>
            <a:r>
              <a:rPr lang="ru-RU" sz="2000" b="1" i="1" dirty="0" smtClean="0">
                <a:solidFill>
                  <a:prstClr val="black"/>
                </a:solidFill>
                <a:latin typeface="Times New Roman" pitchFamily="18" charset="0"/>
                <a:cs typeface="Times New Roman" pitchFamily="18" charset="0"/>
              </a:rPr>
              <a:t> </a:t>
            </a:r>
            <a:r>
              <a:rPr lang="ru-RU" sz="2000" b="1" i="1" dirty="0" smtClean="0">
                <a:solidFill>
                  <a:prstClr val="black"/>
                </a:solidFill>
                <a:latin typeface="Times New Roman" pitchFamily="18" charset="0"/>
                <a:cs typeface="Times New Roman" pitchFamily="18" charset="0"/>
              </a:rPr>
              <a:t>4</a:t>
            </a:r>
            <a:r>
              <a:rPr lang="ru-RU" sz="2000" b="1" i="1" dirty="0" smtClean="0">
                <a:solidFill>
                  <a:schemeClr val="tx1"/>
                </a:solidFill>
                <a:latin typeface="Times New Roman" pitchFamily="18" charset="0"/>
                <a:cs typeface="Times New Roman" pitchFamily="18" charset="0"/>
              </a:rPr>
              <a:t>.Мавзу</a:t>
            </a:r>
            <a:r>
              <a:rPr lang="ru-RU" sz="2000" b="1" i="1" dirty="0" smtClean="0">
                <a:solidFill>
                  <a:schemeClr val="tx1"/>
                </a:solidFill>
                <a:latin typeface="Times New Roman" pitchFamily="18" charset="0"/>
                <a:cs typeface="Times New Roman" pitchFamily="18" charset="0"/>
              </a:rPr>
              <a:t>:</a:t>
            </a:r>
            <a:r>
              <a:rPr lang="ru-RU" sz="2000" b="1" dirty="0">
                <a:solidFill>
                  <a:schemeClr val="tx1"/>
                </a:solidFill>
                <a:latin typeface="Times New Roman" pitchFamily="18" charset="0"/>
                <a:cs typeface="Times New Roman" pitchFamily="18" charset="0"/>
              </a:rPr>
              <a:t> : </a:t>
            </a:r>
            <a:r>
              <a:rPr lang="ru-RU" sz="2000" b="1" dirty="0" err="1">
                <a:solidFill>
                  <a:schemeClr val="tx1"/>
                </a:solidFill>
                <a:latin typeface="Times New Roman" pitchFamily="18" charset="0"/>
                <a:cs typeface="Times New Roman" pitchFamily="18" charset="0"/>
              </a:rPr>
              <a:t>Корпоратив</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бошқарувнинг</a:t>
            </a:r>
            <a:r>
              <a:rPr lang="ru-RU" sz="2000" b="1" dirty="0">
                <a:solidFill>
                  <a:schemeClr val="tx1"/>
                </a:solidFill>
                <a:latin typeface="Times New Roman" pitchFamily="18" charset="0"/>
                <a:cs typeface="Times New Roman" pitchFamily="18" charset="0"/>
              </a:rPr>
              <a:t>  </a:t>
            </a:r>
            <a:r>
              <a:rPr lang="uz-Cyrl-UZ" sz="2000" b="1" dirty="0">
                <a:solidFill>
                  <a:schemeClr val="tx1"/>
                </a:solidFill>
                <a:latin typeface="Times New Roman" pitchFamily="18" charset="0"/>
                <a:cs typeface="Times New Roman" pitchFamily="18" charset="0"/>
              </a:rPr>
              <a:t>асосий </a:t>
            </a:r>
            <a:r>
              <a:rPr lang="uz-Cyrl-UZ" sz="2000" b="1" dirty="0" smtClean="0">
                <a:solidFill>
                  <a:schemeClr val="tx1"/>
                </a:solidFill>
                <a:latin typeface="Times New Roman" pitchFamily="18" charset="0"/>
                <a:cs typeface="Times New Roman" pitchFamily="18" charset="0"/>
              </a:rPr>
              <a:t> тамойиллари ва методлари.</a:t>
            </a:r>
            <a:endParaRPr lang="ru-RU" sz="1846" b="1" dirty="0">
              <a:solidFill>
                <a:prstClr val="black"/>
              </a:solidFill>
              <a:latin typeface="Arial" charset="0"/>
              <a:cs typeface="Arial"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381001" y="2254068"/>
            <a:ext cx="3744582" cy="2505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560512" y="717410"/>
            <a:ext cx="8517352" cy="1169551"/>
          </a:xfrm>
          <a:prstGeom prst="rect">
            <a:avLst/>
          </a:prstGeom>
        </p:spPr>
        <p:txBody>
          <a:bodyPr wrap="square">
            <a:spAutoFit/>
          </a:bodyPr>
          <a:lstStyle/>
          <a:p>
            <a:pPr algn="ctr" defTabSz="844083"/>
            <a:r>
              <a:rPr lang="ru-RU" sz="3500" b="1" dirty="0">
                <a:solidFill>
                  <a:prstClr val="black"/>
                </a:solidFill>
                <a:latin typeface="Times New Roman" pitchFamily="18" charset="0"/>
                <a:cs typeface="Times New Roman" pitchFamily="18" charset="0"/>
              </a:rPr>
              <a:t>«</a:t>
            </a:r>
            <a:r>
              <a:rPr lang="ru-RU" sz="3500" b="1" dirty="0">
                <a:latin typeface="Times New Roman" pitchFamily="18" charset="0"/>
                <a:cs typeface="Times New Roman" pitchFamily="18" charset="0"/>
              </a:rPr>
              <a:t>Бизнес </a:t>
            </a:r>
            <a:r>
              <a:rPr lang="ru-RU" sz="3500" b="1" dirty="0" err="1">
                <a:latin typeface="Times New Roman" pitchFamily="18" charset="0"/>
                <a:cs typeface="Times New Roman" pitchFamily="18" charset="0"/>
              </a:rPr>
              <a:t>ва</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тадбиркорлик</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олий</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мактаби</a:t>
            </a:r>
            <a:r>
              <a:rPr lang="ru-RU" sz="3500" b="1" dirty="0">
                <a:solidFill>
                  <a:prstClr val="black"/>
                </a:solidFill>
                <a:latin typeface="Times New Roman" pitchFamily="18" charset="0"/>
                <a:cs typeface="Times New Roman" pitchFamily="18" charset="0"/>
              </a:rPr>
              <a:t>»</a:t>
            </a:r>
            <a:br>
              <a:rPr lang="ru-RU" sz="3500" b="1" dirty="0">
                <a:solidFill>
                  <a:prstClr val="black"/>
                </a:solidFill>
                <a:latin typeface="Times New Roman" pitchFamily="18" charset="0"/>
                <a:cs typeface="Times New Roman" pitchFamily="18" charset="0"/>
              </a:rPr>
            </a:br>
            <a:endParaRPr lang="ru-RU" sz="3500" dirty="0">
              <a:solidFill>
                <a:srgbClr val="5B9BD5">
                  <a:lumMod val="20000"/>
                  <a:lumOff val="80000"/>
                </a:srgbClr>
              </a:solidFill>
              <a:latin typeface="Calibri Light"/>
            </a:endParaRPr>
          </a:p>
        </p:txBody>
      </p:sp>
      <p:sp>
        <p:nvSpPr>
          <p:cNvPr id="8" name="Прямоугольник 7"/>
          <p:cNvSpPr/>
          <p:nvPr/>
        </p:nvSpPr>
        <p:spPr>
          <a:xfrm>
            <a:off x="4420438" y="5127000"/>
            <a:ext cx="2150346" cy="1114921"/>
          </a:xfrm>
          <a:prstGeom prst="rect">
            <a:avLst/>
          </a:prstGeom>
        </p:spPr>
        <p:txBody>
          <a:bodyPr wrap="square">
            <a:spAutoFit/>
          </a:bodyPr>
          <a:lstStyle/>
          <a:p>
            <a:pPr algn="r" defTabSz="844083"/>
            <a:r>
              <a:rPr lang="ru-RU" sz="2215" dirty="0">
                <a:ln>
                  <a:prstDash val="solid"/>
                </a:ln>
                <a:solidFill>
                  <a:srgbClr val="44546A">
                    <a:lumMod val="75000"/>
                  </a:srgbClr>
                </a:solidFill>
                <a:latin typeface="Times New Roman" panose="02020603050405020304" pitchFamily="18" charset="0"/>
                <a:cs typeface="Times New Roman" panose="02020603050405020304" pitchFamily="18" charset="0"/>
              </a:rPr>
              <a:t>СУЮНОВ </a:t>
            </a:r>
          </a:p>
          <a:p>
            <a:pPr algn="r" defTabSz="844083"/>
            <a:r>
              <a:rPr lang="ru-RU" sz="2215" dirty="0">
                <a:ln>
                  <a:prstDash val="solid"/>
                </a:ln>
                <a:solidFill>
                  <a:srgbClr val="44546A">
                    <a:lumMod val="75000"/>
                  </a:srgbClr>
                </a:solidFill>
                <a:latin typeface="Times New Roman" panose="02020603050405020304" pitchFamily="18" charset="0"/>
                <a:cs typeface="Times New Roman" panose="02020603050405020304" pitchFamily="18" charset="0"/>
              </a:rPr>
              <a:t> </a:t>
            </a:r>
            <a:r>
              <a:rPr lang="ru-RU" sz="2215" dirty="0" err="1">
                <a:ln>
                  <a:prstDash val="solid"/>
                </a:ln>
                <a:solidFill>
                  <a:srgbClr val="44546A">
                    <a:lumMod val="75000"/>
                  </a:srgbClr>
                </a:solidFill>
                <a:latin typeface="Times New Roman" panose="02020603050405020304" pitchFamily="18" charset="0"/>
                <a:cs typeface="Times New Roman" panose="02020603050405020304" pitchFamily="18" charset="0"/>
              </a:rPr>
              <a:t>Дилмурод</a:t>
            </a:r>
            <a:r>
              <a:rPr lang="ru-RU" sz="2215" dirty="0">
                <a:ln>
                  <a:prstDash val="solid"/>
                </a:ln>
                <a:solidFill>
                  <a:srgbClr val="44546A">
                    <a:lumMod val="75000"/>
                  </a:srgbClr>
                </a:solidFill>
                <a:latin typeface="Times New Roman" panose="02020603050405020304" pitchFamily="18" charset="0"/>
                <a:cs typeface="Times New Roman" panose="02020603050405020304" pitchFamily="18" charset="0"/>
              </a:rPr>
              <a:t> </a:t>
            </a:r>
            <a:r>
              <a:rPr lang="ru-RU" sz="2215" dirty="0" err="1">
                <a:ln>
                  <a:prstDash val="solid"/>
                </a:ln>
                <a:solidFill>
                  <a:srgbClr val="44546A">
                    <a:lumMod val="75000"/>
                  </a:srgbClr>
                </a:solidFill>
                <a:latin typeface="Times New Roman" panose="02020603050405020304" pitchFamily="18" charset="0"/>
                <a:cs typeface="Times New Roman" panose="02020603050405020304" pitchFamily="18" charset="0"/>
              </a:rPr>
              <a:t>Холмурадович</a:t>
            </a:r>
            <a:endParaRPr lang="ru-RU" sz="2215" dirty="0">
              <a:ln>
                <a:prstDash val="solid"/>
              </a:ln>
              <a:solidFill>
                <a:srgbClr val="44546A">
                  <a:lumMod val="75000"/>
                </a:srgb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825291" y="5127000"/>
            <a:ext cx="2781163" cy="1115434"/>
          </a:xfrm>
          <a:prstGeom prst="rect">
            <a:avLst/>
          </a:prstGeom>
        </p:spPr>
        <p:txBody>
          <a:bodyPr wrap="square">
            <a:spAutoFit/>
          </a:bodyPr>
          <a:lstStyle/>
          <a:p>
            <a:pPr defTabSz="844083"/>
            <a:r>
              <a:rPr lang="ru-RU" sz="1662" i="1" dirty="0">
                <a:solidFill>
                  <a:srgbClr val="44546A">
                    <a:lumMod val="75000"/>
                  </a:srgbClr>
                </a:solidFill>
                <a:cs typeface="Times New Roman" pitchFamily="18" charset="0"/>
              </a:rPr>
              <a:t>  </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Корпор</a:t>
            </a:r>
            <a:r>
              <a:rPr lang="uz-Cyrl-UZ" sz="1662" b="1" dirty="0">
                <a:solidFill>
                  <a:srgbClr val="44546A">
                    <a:lumMod val="75000"/>
                  </a:srgbClr>
                </a:solidFill>
                <a:latin typeface="Times New Roman" panose="02020603050405020304" pitchFamily="18" charset="0"/>
                <a:cs typeface="Times New Roman" panose="02020603050405020304" pitchFamily="18" charset="0"/>
              </a:rPr>
              <a:t>а</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тив</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бошқарув</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назарияси</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ва</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амалиёти</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кафедраси</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мудири</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и.ф.д</a:t>
            </a:r>
            <a:r>
              <a:rPr lang="ru-RU" sz="1662" b="1" dirty="0">
                <a:solidFill>
                  <a:srgbClr val="44546A">
                    <a:lumMod val="75000"/>
                  </a:srgbClr>
                </a:solidFill>
                <a:latin typeface="Times New Roman" panose="02020603050405020304" pitchFamily="18" charset="0"/>
                <a:cs typeface="Times New Roman" panose="02020603050405020304" pitchFamily="18" charset="0"/>
              </a:rPr>
              <a:t>., профессор</a:t>
            </a:r>
          </a:p>
        </p:txBody>
      </p:sp>
      <p:cxnSp>
        <p:nvCxnSpPr>
          <p:cNvPr id="12" name="Прямая соединительная линия 11"/>
          <p:cNvCxnSpPr/>
          <p:nvPr/>
        </p:nvCxnSpPr>
        <p:spPr>
          <a:xfrm>
            <a:off x="6615940" y="5126999"/>
            <a:ext cx="0" cy="11079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88110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3407228" y="990600"/>
            <a:ext cx="5780315" cy="4830336"/>
          </a:xfrm>
          <a:prstGeom prst="roundRect">
            <a:avLst>
              <a:gd name="adj" fmla="val 3219"/>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smtClean="0">
                <a:solidFill>
                  <a:schemeClr val="tx1"/>
                </a:solidFill>
                <a:latin typeface="Times New Roman" panose="02020603050405020304" pitchFamily="18" charset="0"/>
                <a:cs typeface="Times New Roman" panose="02020603050405020304" pitchFamily="18" charset="0"/>
              </a:rPr>
              <a:t>                                     Режа:</a:t>
            </a:r>
          </a:p>
          <a:p>
            <a:pPr algn="just"/>
            <a:endParaRPr lang="ru-RU" sz="2000" b="1" dirty="0" smtClean="0">
              <a:solidFill>
                <a:schemeClr val="tx1"/>
              </a:solidFill>
              <a:latin typeface="Times New Roman" panose="02020603050405020304" pitchFamily="18" charset="0"/>
              <a:cs typeface="Times New Roman" panose="02020603050405020304" pitchFamily="18" charset="0"/>
            </a:endParaRPr>
          </a:p>
          <a:p>
            <a:pPr algn="just">
              <a:buNone/>
            </a:pPr>
            <a:r>
              <a:rPr lang="ru-RU" sz="2000" dirty="0">
                <a:solidFill>
                  <a:schemeClr val="bg1"/>
                </a:solidFill>
                <a:latin typeface="Times New Roman" pitchFamily="18" charset="0"/>
                <a:cs typeface="Times New Roman" pitchFamily="18" charset="0"/>
              </a:rPr>
              <a:t> </a:t>
            </a:r>
            <a:r>
              <a:rPr lang="ru-RU" sz="2000" dirty="0" smtClean="0">
                <a:solidFill>
                  <a:schemeClr val="bg1"/>
                </a:solidFill>
                <a:latin typeface="Times New Roman" pitchFamily="18" charset="0"/>
                <a:cs typeface="Times New Roman" pitchFamily="18" charset="0"/>
              </a:rPr>
              <a:t>       </a:t>
            </a:r>
            <a:r>
              <a:rPr lang="ru-RU" sz="2000" b="1" dirty="0" smtClean="0">
                <a:solidFill>
                  <a:schemeClr val="tx1"/>
                </a:solidFill>
                <a:latin typeface="Times New Roman" pitchFamily="18" charset="0"/>
                <a:cs typeface="Times New Roman" pitchFamily="18" charset="0"/>
              </a:rPr>
              <a:t>1.Корпоратив </a:t>
            </a:r>
            <a:r>
              <a:rPr lang="ru-RU" sz="2000" b="1" dirty="0" err="1">
                <a:solidFill>
                  <a:schemeClr val="tx1"/>
                </a:solidFill>
                <a:latin typeface="Times New Roman" pitchFamily="18" charset="0"/>
                <a:cs typeface="Times New Roman" pitchFamily="18" charset="0"/>
              </a:rPr>
              <a:t>бошқарувнинг</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асосий</a:t>
            </a:r>
            <a:r>
              <a:rPr lang="ru-RU" sz="2000" b="1" dirty="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тамойиллари</a:t>
            </a:r>
            <a:r>
              <a:rPr lang="ru-RU" sz="2000" b="1" dirty="0" smtClean="0">
                <a:solidFill>
                  <a:schemeClr val="tx1"/>
                </a:solidFill>
                <a:latin typeface="Times New Roman" pitchFamily="18" charset="0"/>
                <a:cs typeface="Times New Roman" pitchFamily="18" charset="0"/>
              </a:rPr>
              <a:t> </a:t>
            </a:r>
            <a:r>
              <a:rPr lang="uz-Cyrl-UZ" sz="2000" b="1" dirty="0" smtClean="0">
                <a:solidFill>
                  <a:schemeClr val="tx1"/>
                </a:solidFill>
                <a:latin typeface="Times New Roman" pitchFamily="18" charset="0"/>
                <a:cs typeface="Times New Roman" pitchFamily="18" charset="0"/>
              </a:rPr>
              <a:t>ҳ</a:t>
            </a:r>
            <a:r>
              <a:rPr lang="ru-RU" sz="2000" b="1" dirty="0" err="1" smtClean="0">
                <a:solidFill>
                  <a:schemeClr val="tx1"/>
                </a:solidFill>
                <a:latin typeface="Times New Roman" pitchFamily="18" charset="0"/>
                <a:cs typeface="Times New Roman" pitchFamily="18" charset="0"/>
              </a:rPr>
              <a:t>ақида</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тушунча</a:t>
            </a:r>
            <a:r>
              <a:rPr lang="ru-RU" sz="2000" b="1" dirty="0" smtClean="0">
                <a:solidFill>
                  <a:schemeClr val="tx1"/>
                </a:solidFill>
                <a:latin typeface="Times New Roman" pitchFamily="18" charset="0"/>
                <a:cs typeface="Times New Roman" pitchFamily="18" charset="0"/>
              </a:rPr>
              <a:t>.</a:t>
            </a:r>
          </a:p>
          <a:p>
            <a:pPr algn="just">
              <a:buNone/>
            </a:pPr>
            <a:endParaRPr lang="ru-RU" sz="2000" b="1" dirty="0">
              <a:solidFill>
                <a:schemeClr val="tx1"/>
              </a:solidFill>
              <a:latin typeface="Times New Roman" pitchFamily="18" charset="0"/>
              <a:cs typeface="Times New Roman" pitchFamily="18" charset="0"/>
            </a:endParaRPr>
          </a:p>
          <a:p>
            <a:pPr algn="just">
              <a:buNone/>
            </a:pPr>
            <a:r>
              <a:rPr lang="ru-RU" sz="2000" b="1" dirty="0">
                <a:solidFill>
                  <a:schemeClr val="tx1"/>
                </a:solidFill>
                <a:latin typeface="Times New Roman" pitchFamily="18" charset="0"/>
                <a:cs typeface="Times New Roman" pitchFamily="18" charset="0"/>
              </a:rPr>
              <a:t>       2.Корпоратив </a:t>
            </a:r>
            <a:r>
              <a:rPr lang="ru-RU" sz="2000" b="1" dirty="0" err="1">
                <a:solidFill>
                  <a:schemeClr val="tx1"/>
                </a:solidFill>
                <a:latin typeface="Times New Roman" pitchFamily="18" charset="0"/>
                <a:cs typeface="Times New Roman" pitchFamily="18" charset="0"/>
              </a:rPr>
              <a:t>бошқарувнинг</a:t>
            </a:r>
            <a:r>
              <a:rPr lang="ru-RU" sz="2000" b="1" dirty="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асосий</a:t>
            </a:r>
            <a:r>
              <a:rPr lang="ru-RU" sz="2000" b="1" dirty="0">
                <a:solidFill>
                  <a:schemeClr val="tx1"/>
                </a:solidFill>
                <a:latin typeface="Times New Roman" pitchFamily="18" charset="0"/>
                <a:cs typeface="Times New Roman" pitchFamily="18" charset="0"/>
              </a:rPr>
              <a:t> </a:t>
            </a:r>
            <a:r>
              <a:rPr lang="ru-RU" sz="2000" b="1" dirty="0" smtClean="0">
                <a:solidFill>
                  <a:schemeClr val="tx1"/>
                </a:solidFill>
                <a:latin typeface="Times New Roman" pitchFamily="18" charset="0"/>
                <a:cs typeface="Times New Roman" pitchFamily="18" charset="0"/>
              </a:rPr>
              <a:t> </a:t>
            </a:r>
            <a:r>
              <a:rPr lang="ru-RU" sz="2000" b="1" dirty="0" err="1">
                <a:solidFill>
                  <a:schemeClr val="tx1"/>
                </a:solidFill>
                <a:latin typeface="Times New Roman" pitchFamily="18" charset="0"/>
                <a:cs typeface="Times New Roman" pitchFamily="18" charset="0"/>
              </a:rPr>
              <a:t>методлари</a:t>
            </a:r>
            <a:r>
              <a:rPr lang="ru-RU" sz="2000" b="1" dirty="0" smtClean="0">
                <a:solidFill>
                  <a:schemeClr val="tx1"/>
                </a:solidFill>
                <a:latin typeface="Times New Roman" pitchFamily="18" charset="0"/>
                <a:cs typeface="Times New Roman" pitchFamily="18" charset="0"/>
              </a:rPr>
              <a:t>.</a:t>
            </a:r>
            <a:endParaRPr lang="ru-RU" sz="2000" b="1" dirty="0">
              <a:solidFill>
                <a:schemeClr val="tx1"/>
              </a:solidFill>
              <a:latin typeface="Times New Roman" panose="02020603050405020304" pitchFamily="18" charset="0"/>
              <a:cs typeface="Times New Roman" panose="02020603050405020304" pitchFamily="18" charset="0"/>
            </a:endParaRPr>
          </a:p>
        </p:txBody>
      </p:sp>
      <p:pic>
        <p:nvPicPr>
          <p:cNvPr id="2050" name="Picture 2" descr="http://cgc.uz/uploads/gallery/Quick%20course/13.jpg"/>
          <p:cNvPicPr>
            <a:picLocks noChangeAspect="1" noChangeArrowheads="1"/>
          </p:cNvPicPr>
          <p:nvPr/>
        </p:nvPicPr>
        <p:blipFill rotWithShape="1">
          <a:blip r:embed="rId2">
            <a:extLst>
              <a:ext uri="{28A0092B-C50C-407E-A947-70E740481C1C}">
                <a14:useLocalDpi xmlns:a14="http://schemas.microsoft.com/office/drawing/2010/main" val="0"/>
              </a:ext>
            </a:extLst>
          </a:blip>
          <a:srcRect r="47649"/>
          <a:stretch/>
        </p:blipFill>
        <p:spPr bwMode="auto">
          <a:xfrm>
            <a:off x="0" y="990600"/>
            <a:ext cx="3086703" cy="4830336"/>
          </a:xfrm>
          <a:prstGeom prst="roundRect">
            <a:avLst>
              <a:gd name="adj" fmla="val 3580"/>
            </a:avLst>
          </a:prstGeom>
          <a:solidFill>
            <a:srgbClr val="FFFFFF">
              <a:shade val="85000"/>
            </a:srgbClr>
          </a:solidFill>
          <a:ln>
            <a:noFill/>
          </a:ln>
          <a:effectLst>
            <a:reflection blurRad="12700" stA="38000" endPos="28000" dist="5000" dir="5400000" sy="-100000" algn="bl" rotWithShape="0"/>
          </a:effectLst>
          <a:extLst/>
        </p:spPr>
      </p:pic>
      <p:sp>
        <p:nvSpPr>
          <p:cNvPr id="4" name="Прямоугольник 3"/>
          <p:cNvSpPr/>
          <p:nvPr/>
        </p:nvSpPr>
        <p:spPr>
          <a:xfrm>
            <a:off x="7955617" y="6065821"/>
            <a:ext cx="1830629" cy="338554"/>
          </a:xfrm>
          <a:prstGeom prst="rect">
            <a:avLst/>
          </a:prstGeom>
        </p:spPr>
        <p:txBody>
          <a:bodyPr wrap="none">
            <a:spAutoFit/>
          </a:bodyPr>
          <a:lstStyle/>
          <a:p>
            <a:pPr algn="r">
              <a:buNone/>
            </a:pPr>
            <a:r>
              <a:rPr lang="ru-RU" sz="1600" dirty="0" smtClean="0">
                <a:solidFill>
                  <a:schemeClr val="accent1">
                    <a:lumMod val="75000"/>
                  </a:schemeClr>
                </a:solidFill>
                <a:latin typeface="Times New Roman" panose="02020603050405020304" pitchFamily="18" charset="0"/>
                <a:cs typeface="Times New Roman" panose="02020603050405020304" pitchFamily="18" charset="0"/>
              </a:rPr>
              <a:t>д.э.н., </a:t>
            </a:r>
            <a:r>
              <a:rPr lang="ru-RU" sz="1600" dirty="0" err="1" smtClean="0">
                <a:solidFill>
                  <a:schemeClr val="accent1">
                    <a:lumMod val="75000"/>
                  </a:schemeClr>
                </a:solidFill>
                <a:latin typeface="Times New Roman" panose="02020603050405020304" pitchFamily="18" charset="0"/>
                <a:cs typeface="Times New Roman" panose="02020603050405020304" pitchFamily="18" charset="0"/>
              </a:rPr>
              <a:t>Д.Х.Суюнов</a:t>
            </a:r>
            <a:endParaRPr lang="ru-RU" sz="1600" dirty="0" smtClean="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30927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391634" y="672662"/>
            <a:ext cx="9394612" cy="6185337"/>
          </a:xfrm>
          <a:prstGeom prst="roundRect">
            <a:avLst>
              <a:gd name="adj" fmla="val 3219"/>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b="1" dirty="0" smtClean="0">
                <a:solidFill>
                  <a:srgbClr val="002060"/>
                </a:solidFill>
                <a:latin typeface="Times New Roman CYR"/>
                <a:cs typeface="Times New Roman" pitchFamily="18" charset="0"/>
              </a:rPr>
              <a:t>        </a:t>
            </a:r>
          </a:p>
          <a:p>
            <a:pPr algn="just"/>
            <a:endParaRPr lang="ru-RU" b="1" dirty="0">
              <a:solidFill>
                <a:srgbClr val="002060"/>
              </a:solidFill>
              <a:latin typeface="Times New Roman CYR"/>
              <a:cs typeface="Times New Roman" pitchFamily="18" charset="0"/>
            </a:endParaRPr>
          </a:p>
          <a:p>
            <a:pPr algn="just"/>
            <a:endParaRPr lang="ru-RU" b="1" dirty="0" smtClean="0">
              <a:solidFill>
                <a:srgbClr val="002060"/>
              </a:solidFill>
              <a:latin typeface="Times New Roman CYR"/>
              <a:cs typeface="Times New Roman" pitchFamily="18" charset="0"/>
            </a:endParaRPr>
          </a:p>
          <a:p>
            <a:pPr algn="just"/>
            <a:endParaRPr lang="ru-RU" b="1" dirty="0">
              <a:solidFill>
                <a:srgbClr val="002060"/>
              </a:solidFill>
              <a:latin typeface="Times New Roman CYR"/>
              <a:cs typeface="Times New Roman" pitchFamily="18" charset="0"/>
            </a:endParaRPr>
          </a:p>
          <a:p>
            <a:pPr algn="just"/>
            <a:endParaRPr lang="ru-RU" b="1" dirty="0" smtClean="0">
              <a:solidFill>
                <a:srgbClr val="002060"/>
              </a:solidFill>
              <a:latin typeface="Times New Roman CYR"/>
              <a:cs typeface="Times New Roman" pitchFamily="18" charset="0"/>
            </a:endParaRPr>
          </a:p>
          <a:p>
            <a:pPr algn="just"/>
            <a:endParaRPr lang="ru-RU" b="1" dirty="0">
              <a:solidFill>
                <a:srgbClr val="002060"/>
              </a:solidFill>
              <a:latin typeface="Times New Roman CYR"/>
              <a:cs typeface="Times New Roman" pitchFamily="18" charset="0"/>
            </a:endParaRPr>
          </a:p>
          <a:p>
            <a:pPr algn="just"/>
            <a:r>
              <a:rPr lang="ru-RU" b="1" dirty="0" smtClean="0">
                <a:solidFill>
                  <a:srgbClr val="002060"/>
                </a:solidFill>
                <a:latin typeface="Times New Roman CYR"/>
                <a:cs typeface="Times New Roman" pitchFamily="18" charset="0"/>
              </a:rPr>
              <a:t>       </a:t>
            </a:r>
            <a:r>
              <a:rPr lang="ru-RU" b="1" dirty="0" smtClean="0">
                <a:solidFill>
                  <a:schemeClr val="tx1"/>
                </a:solidFill>
                <a:latin typeface="Times New Roman" panose="02020603050405020304" pitchFamily="18" charset="0"/>
                <a:cs typeface="Times New Roman" panose="02020603050405020304" pitchFamily="18" charset="0"/>
              </a:rPr>
              <a:t>1.Д.Суюнов</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М.Равшанов</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М.Бутабаев</a:t>
            </a:r>
            <a:r>
              <a:rPr lang="ru-RU" b="1" dirty="0">
                <a:solidFill>
                  <a:schemeClr val="tx1"/>
                </a:solidFill>
                <a:latin typeface="Times New Roman" pitchFamily="18" charset="0"/>
                <a:cs typeface="Times New Roman" pitchFamily="18" charset="0"/>
              </a:rPr>
              <a:t> Корпоративное управление в </a:t>
            </a:r>
            <a:r>
              <a:rPr lang="ru-RU" b="1" dirty="0" err="1">
                <a:solidFill>
                  <a:schemeClr val="tx1"/>
                </a:solidFill>
                <a:latin typeface="Times New Roman" pitchFamily="18" charset="0"/>
                <a:cs typeface="Times New Roman" pitchFamily="18" charset="0"/>
              </a:rPr>
              <a:t>хозяйствещих</a:t>
            </a:r>
            <a:r>
              <a:rPr lang="ru-RU" b="1" dirty="0">
                <a:solidFill>
                  <a:schemeClr val="tx1"/>
                </a:solidFill>
                <a:latin typeface="Times New Roman" pitchFamily="18" charset="0"/>
                <a:cs typeface="Times New Roman" pitchFamily="18" charset="0"/>
              </a:rPr>
              <a:t> субъектах.</a:t>
            </a:r>
            <a:r>
              <a:rPr lang="en-US" b="1" dirty="0">
                <a:solidFill>
                  <a:schemeClr val="tx1"/>
                </a:solidFill>
                <a:latin typeface="Times New Roman" pitchFamily="18" charset="0"/>
                <a:cs typeface="Times New Roman" pitchFamily="18" charset="0"/>
              </a:rPr>
              <a:t> </a:t>
            </a:r>
            <a:r>
              <a:rPr lang="ru-RU" b="1" dirty="0">
                <a:solidFill>
                  <a:schemeClr val="tx1"/>
                </a:solidFill>
                <a:latin typeface="Times New Roman" pitchFamily="18" charset="0"/>
                <a:cs typeface="Times New Roman" pitchFamily="18" charset="0"/>
              </a:rPr>
              <a:t>Изд. «Академия», Ташкент, 2007г. </a:t>
            </a:r>
          </a:p>
          <a:p>
            <a:pPr algn="just"/>
            <a:r>
              <a:rPr lang="ru-RU" b="1" dirty="0" smtClean="0">
                <a:solidFill>
                  <a:schemeClr val="tx1"/>
                </a:solidFill>
                <a:latin typeface="Times New Roman" pitchFamily="18" charset="0"/>
                <a:cs typeface="Times New Roman" pitchFamily="18" charset="0"/>
              </a:rPr>
              <a:t>       2.Афанасьева </a:t>
            </a:r>
            <a:r>
              <a:rPr lang="ru-RU" b="1" dirty="0">
                <a:solidFill>
                  <a:schemeClr val="tx1"/>
                </a:solidFill>
                <a:latin typeface="Times New Roman" pitchFamily="18" charset="0"/>
                <a:cs typeface="Times New Roman" pitchFamily="18" charset="0"/>
              </a:rPr>
              <a:t>Е.Г. и др. Корпоративное право: учеб. для студентов вузов, обучающихся по направлению «Юриспруденция» // </a:t>
            </a:r>
            <a:r>
              <a:rPr lang="ru-RU" b="1" dirty="0" err="1">
                <a:solidFill>
                  <a:schemeClr val="tx1"/>
                </a:solidFill>
                <a:latin typeface="Times New Roman" pitchFamily="18" charset="0"/>
                <a:cs typeface="Times New Roman" pitchFamily="18" charset="0"/>
              </a:rPr>
              <a:t>отв.ред</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Шиткина.И.С</a:t>
            </a:r>
            <a:r>
              <a:rPr lang="ru-RU" b="1" dirty="0">
                <a:solidFill>
                  <a:schemeClr val="tx1"/>
                </a:solidFill>
                <a:latin typeface="Times New Roman" pitchFamily="18" charset="0"/>
                <a:cs typeface="Times New Roman" pitchFamily="18" charset="0"/>
              </a:rPr>
              <a:t>. – М.: </a:t>
            </a:r>
            <a:r>
              <a:rPr lang="ru-RU" b="1" dirty="0" err="1">
                <a:solidFill>
                  <a:schemeClr val="tx1"/>
                </a:solidFill>
                <a:latin typeface="Times New Roman" pitchFamily="18" charset="0"/>
                <a:cs typeface="Times New Roman" pitchFamily="18" charset="0"/>
              </a:rPr>
              <a:t>Волтерс</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Клувер</a:t>
            </a:r>
            <a:r>
              <a:rPr lang="ru-RU" b="1" dirty="0">
                <a:solidFill>
                  <a:schemeClr val="tx1"/>
                </a:solidFill>
                <a:latin typeface="Times New Roman" pitchFamily="18" charset="0"/>
                <a:cs typeface="Times New Roman" pitchFamily="18" charset="0"/>
              </a:rPr>
              <a:t>, 2007. – 648 с</a:t>
            </a:r>
            <a:r>
              <a:rPr lang="ru-RU" b="1" dirty="0" smtClean="0">
                <a:solidFill>
                  <a:schemeClr val="tx1"/>
                </a:solidFill>
                <a:latin typeface="Times New Roman" pitchFamily="18" charset="0"/>
                <a:cs typeface="Times New Roman" pitchFamily="18" charset="0"/>
              </a:rPr>
              <a:t>.</a:t>
            </a:r>
            <a:r>
              <a:rPr lang="uz-Cyrl-UZ" b="1" dirty="0" smtClean="0">
                <a:solidFill>
                  <a:schemeClr val="tx1"/>
                </a:solidFill>
                <a:latin typeface="Times New Roman" panose="02020603050405020304" pitchFamily="18" charset="0"/>
                <a:cs typeface="Times New Roman" panose="02020603050405020304" pitchFamily="18" charset="0"/>
              </a:rPr>
              <a:t> </a:t>
            </a:r>
            <a:endParaRPr lang="ru-RU" b="1" dirty="0">
              <a:solidFill>
                <a:schemeClr val="tx1"/>
              </a:solidFill>
              <a:latin typeface="Times New Roman" panose="02020603050405020304" pitchFamily="18" charset="0"/>
              <a:cs typeface="Times New Roman" panose="02020603050405020304" pitchFamily="18" charset="0"/>
            </a:endParaRPr>
          </a:p>
          <a:p>
            <a:pPr algn="just"/>
            <a:r>
              <a:rPr lang="en-US" b="1" dirty="0" smtClean="0">
                <a:solidFill>
                  <a:schemeClr val="tx1"/>
                </a:solidFill>
                <a:latin typeface="Times New Roman" panose="02020603050405020304" pitchFamily="18" charset="0"/>
                <a:cs typeface="Times New Roman" panose="02020603050405020304" pitchFamily="18" charset="0"/>
              </a:rPr>
              <a:t>       </a:t>
            </a:r>
            <a:r>
              <a:rPr lang="ru-RU" b="1" dirty="0">
                <a:solidFill>
                  <a:schemeClr val="tx1"/>
                </a:solidFill>
                <a:latin typeface="Times New Roman" panose="02020603050405020304" pitchFamily="18" charset="0"/>
                <a:cs typeface="Times New Roman" panose="02020603050405020304" pitchFamily="18" charset="0"/>
              </a:rPr>
              <a:t>3</a:t>
            </a:r>
            <a:r>
              <a:rPr lang="uz-Cyrl-UZ" b="1" dirty="0" smtClean="0">
                <a:solidFill>
                  <a:schemeClr val="tx1"/>
                </a:solidFill>
                <a:latin typeface="Times New Roman" panose="02020603050405020304" pitchFamily="18" charset="0"/>
                <a:cs typeface="Times New Roman" panose="02020603050405020304" pitchFamily="18" charset="0"/>
              </a:rPr>
              <a:t>. </a:t>
            </a:r>
            <a:r>
              <a:rPr lang="uz-Cyrl-UZ" b="1" dirty="0">
                <a:solidFill>
                  <a:schemeClr val="tx1"/>
                </a:solidFill>
                <a:latin typeface="Times New Roman" panose="02020603050405020304" pitchFamily="18" charset="0"/>
                <a:cs typeface="Times New Roman" panose="02020603050405020304" pitchFamily="18" charset="0"/>
              </a:rPr>
              <a:t>Суюнов Д. Корпоратив бошқарув механизми: муаммо ва ечимлар: Монография. – Т.: Академия, 2007. – 321 </a:t>
            </a:r>
            <a:r>
              <a:rPr lang="uz-Cyrl-UZ" b="1" dirty="0" smtClean="0">
                <a:solidFill>
                  <a:schemeClr val="tx1"/>
                </a:solidFill>
                <a:latin typeface="Times New Roman" panose="02020603050405020304" pitchFamily="18" charset="0"/>
                <a:cs typeface="Times New Roman" panose="02020603050405020304" pitchFamily="18" charset="0"/>
              </a:rPr>
              <a:t>б</a:t>
            </a:r>
            <a:r>
              <a:rPr lang="uz-Cyrl-UZ" altLang="ru-RU" dirty="0" smtClean="0">
                <a:solidFill>
                  <a:schemeClr val="tx1"/>
                </a:solidFill>
                <a:latin typeface="Times New Roman" panose="02020603050405020304" pitchFamily="18" charset="0"/>
                <a:cs typeface="Times New Roman" panose="02020603050405020304" pitchFamily="18" charset="0"/>
              </a:rPr>
              <a:t>.</a:t>
            </a:r>
          </a:p>
          <a:p>
            <a:pPr algn="just"/>
            <a:r>
              <a:rPr lang="uz-Cyrl-UZ" altLang="ru-RU" b="1" dirty="0" smtClean="0">
                <a:solidFill>
                  <a:schemeClr val="tx1"/>
                </a:solidFill>
                <a:latin typeface="Times New Roman" panose="02020603050405020304" pitchFamily="18" charset="0"/>
                <a:cs typeface="Times New Roman" panose="02020603050405020304" pitchFamily="18" charset="0"/>
              </a:rPr>
              <a:t>      4</a:t>
            </a:r>
            <a:r>
              <a:rPr lang="uz-Cyrl-UZ" altLang="ru-RU" dirty="0" smtClean="0">
                <a:solidFill>
                  <a:schemeClr val="tx1"/>
                </a:solidFill>
                <a:latin typeface="Times New Roman" panose="02020603050405020304" pitchFamily="18" charset="0"/>
                <a:cs typeface="Times New Roman" panose="02020603050405020304" pitchFamily="18" charset="0"/>
              </a:rPr>
              <a:t>.</a:t>
            </a:r>
            <a:r>
              <a:rPr lang="uz-Cyrl-UZ" b="1" dirty="0">
                <a:latin typeface="Times New Roman" pitchFamily="18" charset="0"/>
                <a:cs typeface="Times New Roman" pitchFamily="18" charset="0"/>
              </a:rPr>
              <a:t> </a:t>
            </a:r>
            <a:r>
              <a:rPr lang="uz-Cyrl-UZ" b="1" dirty="0">
                <a:solidFill>
                  <a:schemeClr val="tx1"/>
                </a:solidFill>
                <a:latin typeface="Times New Roman" pitchFamily="18" charset="0"/>
                <a:cs typeface="Times New Roman" pitchFamily="18" charset="0"/>
              </a:rPr>
              <a:t>Ўзбекистан миллий энциклопедияси. Давлат илмий нашриёти. 2007 йил.Учинчи жилд. 655 бет</a:t>
            </a:r>
            <a:r>
              <a:rPr lang="uz-Cyrl-UZ" b="1" dirty="0" smtClean="0">
                <a:solidFill>
                  <a:schemeClr val="tx1"/>
                </a:solidFill>
                <a:latin typeface="Times New Roman" pitchFamily="18" charset="0"/>
                <a:cs typeface="Times New Roman" pitchFamily="18" charset="0"/>
              </a:rPr>
              <a:t>.).</a:t>
            </a:r>
          </a:p>
          <a:p>
            <a:pPr algn="just"/>
            <a:r>
              <a:rPr lang="uz-Cyrl-UZ" b="1" dirty="0">
                <a:solidFill>
                  <a:schemeClr val="tx1"/>
                </a:solidFill>
                <a:latin typeface="Times New Roman" pitchFamily="18" charset="0"/>
                <a:cs typeface="Times New Roman" pitchFamily="18" charset="0"/>
              </a:rPr>
              <a:t> </a:t>
            </a:r>
            <a:r>
              <a:rPr lang="uz-Cyrl-UZ" b="1" dirty="0" smtClean="0">
                <a:solidFill>
                  <a:schemeClr val="tx1"/>
                </a:solidFill>
                <a:latin typeface="Times New Roman" pitchFamily="18" charset="0"/>
                <a:cs typeface="Times New Roman" pitchFamily="18" charset="0"/>
              </a:rPr>
              <a:t>     5. </a:t>
            </a:r>
            <a:r>
              <a:rPr lang="uz-Cyrl-UZ" b="1" dirty="0">
                <a:solidFill>
                  <a:schemeClr val="tx1"/>
                </a:solidFill>
                <a:latin typeface="Times New Roman" pitchFamily="18" charset="0"/>
                <a:cs typeface="Times New Roman" pitchFamily="18" charset="0"/>
              </a:rPr>
              <a:t>Корпоратив бошқарувнинг асосий тамойиллари ИҲРТ ташкилотининг 1999 йилнинг 26-27 майида ИҲРТ Кенгашининг мамлакатлар Вазирлари томонидан тасдиқланган “Корпоратив бошқарувнинг тамойиллари” номли </a:t>
            </a:r>
            <a:r>
              <a:rPr lang="uz-Cyrl-UZ" b="1" dirty="0" smtClean="0">
                <a:solidFill>
                  <a:schemeClr val="tx1"/>
                </a:solidFill>
                <a:latin typeface="Times New Roman" pitchFamily="18" charset="0"/>
                <a:cs typeface="Times New Roman" pitchFamily="18" charset="0"/>
              </a:rPr>
              <a:t>хужжати.</a:t>
            </a:r>
          </a:p>
          <a:p>
            <a:pPr algn="just">
              <a:lnSpc>
                <a:spcPct val="100000"/>
              </a:lnSpc>
              <a:spcBef>
                <a:spcPts val="0"/>
              </a:spcBef>
            </a:pPr>
            <a:r>
              <a:rPr lang="uz-Cyrl-UZ" b="1" dirty="0">
                <a:solidFill>
                  <a:schemeClr val="tx1"/>
                </a:solidFill>
                <a:latin typeface="Times New Roman" pitchFamily="18" charset="0"/>
                <a:cs typeface="Times New Roman" pitchFamily="18" charset="0"/>
              </a:rPr>
              <a:t> </a:t>
            </a:r>
            <a:r>
              <a:rPr lang="uz-Cyrl-UZ" b="1" dirty="0" smtClean="0">
                <a:solidFill>
                  <a:schemeClr val="tx1"/>
                </a:solidFill>
                <a:latin typeface="Times New Roman" pitchFamily="18" charset="0"/>
                <a:cs typeface="Times New Roman" pitchFamily="18" charset="0"/>
              </a:rPr>
              <a:t>     6.</a:t>
            </a:r>
            <a:r>
              <a:rPr lang="fr-FR" b="1" dirty="0">
                <a:latin typeface="Times New Roman" panose="02020603050405020304" pitchFamily="18" charset="0"/>
                <a:cs typeface="Times New Roman" panose="02020603050405020304" pitchFamily="18" charset="0"/>
              </a:rPr>
              <a:t> </a:t>
            </a:r>
            <a:r>
              <a:rPr lang="fr-FR" sz="1400" b="1" dirty="0" smtClean="0">
                <a:solidFill>
                  <a:schemeClr val="tx1"/>
                </a:solidFill>
                <a:latin typeface="Times New Roman" panose="02020603050405020304" pitchFamily="18" charset="0"/>
                <a:cs typeface="Times New Roman" panose="02020603050405020304" pitchFamily="18" charset="0"/>
              </a:rPr>
              <a:t>OECD PUBLICATIONS, 2, RUE ANDRÉ-PASCAL, 75775 PARIS CEDEX 16</a:t>
            </a:r>
            <a:r>
              <a:rPr lang="uz-Cyrl-UZ" sz="1400" b="1" dirty="0" smtClean="0">
                <a:solidFill>
                  <a:schemeClr val="tx1"/>
                </a:solidFill>
                <a:latin typeface="Times New Roman" panose="02020603050405020304" pitchFamily="18" charset="0"/>
                <a:cs typeface="Times New Roman" panose="02020603050405020304" pitchFamily="18" charset="0"/>
              </a:rPr>
              <a:t> </a:t>
            </a:r>
            <a:r>
              <a:rPr lang="fr-FR" sz="1400" b="1" dirty="0" smtClean="0">
                <a:solidFill>
                  <a:schemeClr val="tx1"/>
                </a:solidFill>
                <a:latin typeface="Times New Roman" panose="02020603050405020304" pitchFamily="18" charset="0"/>
                <a:cs typeface="Times New Roman" panose="02020603050405020304" pitchFamily="18" charset="0"/>
              </a:rPr>
              <a:t>PRINTED IN FRANCE</a:t>
            </a:r>
            <a:r>
              <a:rPr lang="ru-RU" sz="1400" b="1" dirty="0" smtClean="0">
                <a:solidFill>
                  <a:schemeClr val="tx1"/>
                </a:solidFill>
                <a:latin typeface="Times New Roman" panose="02020603050405020304" pitchFamily="18" charset="0"/>
                <a:cs typeface="Times New Roman" panose="02020603050405020304" pitchFamily="18" charset="0"/>
              </a:rPr>
              <a:t> </a:t>
            </a:r>
            <a:r>
              <a:rPr lang="fr-FR" sz="1400" b="1" dirty="0" smtClean="0">
                <a:solidFill>
                  <a:schemeClr val="tx1"/>
                </a:solidFill>
                <a:latin typeface="Times New Roman" panose="02020603050405020304" pitchFamily="18" charset="0"/>
                <a:cs typeface="Times New Roman" panose="02020603050405020304" pitchFamily="18" charset="0"/>
              </a:rPr>
              <a:t>(21 1999 06 1 P) ISBN 92-64-17126-6 NO. 50907 </a:t>
            </a:r>
            <a:r>
              <a:rPr lang="uz-Cyrl-UZ" sz="1400" b="1" dirty="0" smtClean="0">
                <a:solidFill>
                  <a:schemeClr val="tx1"/>
                </a:solidFill>
                <a:latin typeface="Times New Roman" panose="02020603050405020304" pitchFamily="18" charset="0"/>
                <a:cs typeface="Times New Roman" panose="02020603050405020304" pitchFamily="18" charset="0"/>
              </a:rPr>
              <a:t>2015.</a:t>
            </a:r>
            <a:endParaRPr lang="en-US" sz="1400" b="1" dirty="0" smtClean="0">
              <a:solidFill>
                <a:schemeClr val="tx1"/>
              </a:solidFill>
              <a:latin typeface="Times New Roman" panose="02020603050405020304" pitchFamily="18" charset="0"/>
              <a:cs typeface="Times New Roman" panose="02020603050405020304" pitchFamily="18" charset="0"/>
            </a:endParaRPr>
          </a:p>
          <a:p>
            <a:pPr lvl="0"/>
            <a:r>
              <a:rPr lang="uz-Cyrl-UZ" b="1" dirty="0" smtClean="0">
                <a:solidFill>
                  <a:schemeClr val="tx1"/>
                </a:solidFill>
                <a:latin typeface="Times New Roman" panose="02020603050405020304" pitchFamily="18" charset="0"/>
                <a:cs typeface="Times New Roman" panose="02020603050405020304" pitchFamily="18" charset="0"/>
              </a:rPr>
              <a:t> </a:t>
            </a:r>
            <a:r>
              <a:rPr lang="en-US" b="1" dirty="0" smtClean="0">
                <a:solidFill>
                  <a:schemeClr val="tx1"/>
                </a:solidFill>
                <a:latin typeface="Times New Roman" panose="02020603050405020304" pitchFamily="18" charset="0"/>
                <a:cs typeface="Times New Roman" panose="02020603050405020304" pitchFamily="18" charset="0"/>
              </a:rPr>
              <a:t>      7. </a:t>
            </a:r>
            <a:r>
              <a:rPr lang="en-US" b="1" dirty="0">
                <a:solidFill>
                  <a:schemeClr val="tx1"/>
                </a:solidFill>
                <a:latin typeface="Times New Roman" panose="02020603050405020304" pitchFamily="18" charset="0"/>
                <a:cs typeface="Times New Roman" panose="02020603050405020304" pitchFamily="18" charset="0"/>
              </a:rPr>
              <a:t>International Corporate Governance: A Case Study Approach (ISBN-13:978 1 84542 035 5). Edward Elgar Publishing, Inc.-2006-336p/ </a:t>
            </a:r>
            <a:endParaRPr lang="ru-RU" b="1" dirty="0">
              <a:solidFill>
                <a:schemeClr val="tx1"/>
              </a:solidFill>
              <a:latin typeface="Times New Roman" panose="02020603050405020304" pitchFamily="18" charset="0"/>
              <a:cs typeface="Times New Roman" panose="02020603050405020304" pitchFamily="18" charset="0"/>
            </a:endParaRPr>
          </a:p>
          <a:p>
            <a:pPr lvl="0"/>
            <a:r>
              <a:rPr lang="en-US" b="1" dirty="0" smtClean="0">
                <a:solidFill>
                  <a:schemeClr val="tx1"/>
                </a:solidFill>
                <a:latin typeface="Times New Roman" panose="02020603050405020304" pitchFamily="18" charset="0"/>
                <a:cs typeface="Times New Roman" panose="02020603050405020304" pitchFamily="18" charset="0"/>
              </a:rPr>
              <a:t>       8</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a:solidFill>
                  <a:schemeClr val="tx1"/>
                </a:solidFill>
                <a:latin typeface="Times New Roman" panose="02020603050405020304" pitchFamily="18" charset="0"/>
                <a:cs typeface="Times New Roman" panose="02020603050405020304" pitchFamily="18" charset="0"/>
              </a:rPr>
              <a:t>Антонов В.Г. и др. Корпоративное управление. Учебное пособие. – М.: ИНФРАМ, 2014. – 288 стр. </a:t>
            </a:r>
          </a:p>
          <a:p>
            <a:r>
              <a:rPr lang="ru-RU" b="1" dirty="0">
                <a:solidFill>
                  <a:schemeClr val="tx1"/>
                </a:solidFill>
                <a:latin typeface="Times New Roman" panose="02020603050405020304" pitchFamily="18" charset="0"/>
                <a:cs typeface="Times New Roman" panose="02020603050405020304" pitchFamily="18" charset="0"/>
              </a:rPr>
              <a:t> </a:t>
            </a:r>
          </a:p>
          <a:p>
            <a:pPr algn="just"/>
            <a:endParaRPr lang="uz-Cyrl-UZ" b="1" dirty="0" smtClean="0">
              <a:solidFill>
                <a:schemeClr val="tx1"/>
              </a:solidFill>
              <a:latin typeface="Times New Roman" pitchFamily="18" charset="0"/>
              <a:cs typeface="Times New Roman" pitchFamily="18" charset="0"/>
            </a:endParaRPr>
          </a:p>
          <a:p>
            <a:pPr algn="just"/>
            <a:endParaRPr lang="ru-RU" b="1" dirty="0">
              <a:solidFill>
                <a:schemeClr val="tx1"/>
              </a:solidFill>
              <a:latin typeface="Times New Roman" pitchFamily="18" charset="0"/>
              <a:cs typeface="Times New Roman" pitchFamily="18" charset="0"/>
            </a:endParaRPr>
          </a:p>
          <a:p>
            <a:pPr algn="just"/>
            <a:endParaRPr lang="uz-Cyrl-UZ" altLang="ru-RU" dirty="0" smtClean="0">
              <a:solidFill>
                <a:schemeClr val="tx1"/>
              </a:solidFill>
              <a:latin typeface="Times New Roman" panose="02020603050405020304" pitchFamily="18" charset="0"/>
              <a:cs typeface="Times New Roman" panose="02020603050405020304" pitchFamily="18" charset="0"/>
            </a:endParaRPr>
          </a:p>
          <a:p>
            <a:pPr algn="just"/>
            <a:r>
              <a:rPr lang="uz-Cyrl-UZ" b="1" dirty="0" smtClean="0">
                <a:solidFill>
                  <a:schemeClr val="tx1"/>
                </a:solidFill>
                <a:latin typeface="Times New Roman CYR"/>
              </a:rPr>
              <a:t> </a:t>
            </a:r>
            <a:endParaRPr lang="ru-RU" b="1" dirty="0">
              <a:solidFill>
                <a:schemeClr val="tx1"/>
              </a:solidFill>
              <a:latin typeface="Times New Roman CYR"/>
            </a:endParaRPr>
          </a:p>
        </p:txBody>
      </p:sp>
      <p:sp>
        <p:nvSpPr>
          <p:cNvPr id="11" name="Прямоугольник 4"/>
          <p:cNvSpPr>
            <a:spLocks noChangeArrowheads="1"/>
          </p:cNvSpPr>
          <p:nvPr/>
        </p:nvSpPr>
        <p:spPr bwMode="auto">
          <a:xfrm>
            <a:off x="3819145" y="2481657"/>
            <a:ext cx="3744418" cy="646331"/>
          </a:xfrm>
          <a:prstGeom prst="rect">
            <a:avLst/>
          </a:prstGeom>
          <a:noFill/>
          <a:ln w="9525">
            <a:noFill/>
            <a:miter lim="800000"/>
            <a:headEnd/>
            <a:tailEnd/>
          </a:ln>
        </p:spPr>
        <p:txBody>
          <a:bodyPr>
            <a:spAutoFit/>
          </a:bodyPr>
          <a:lstStyle/>
          <a:p>
            <a:pPr algn="just"/>
            <a:r>
              <a:rPr lang="ru-RU" dirty="0">
                <a:solidFill>
                  <a:srgbClr val="000000"/>
                </a:solidFill>
                <a:latin typeface="Calibri" pitchFamily="34" charset="0"/>
                <a:cs typeface="Times New Roman" pitchFamily="18" charset="0"/>
              </a:rPr>
              <a:t>    </a:t>
            </a:r>
          </a:p>
          <a:p>
            <a:pPr algn="just"/>
            <a:r>
              <a:rPr lang="ru-RU" dirty="0">
                <a:solidFill>
                  <a:srgbClr val="000000"/>
                </a:solidFill>
                <a:latin typeface="Calibri" pitchFamily="34" charset="0"/>
                <a:cs typeface="Times New Roman" pitchFamily="18" charset="0"/>
              </a:rPr>
              <a:t>               </a:t>
            </a:r>
            <a:endParaRPr lang="ru-RU" dirty="0"/>
          </a:p>
        </p:txBody>
      </p:sp>
      <p:sp>
        <p:nvSpPr>
          <p:cNvPr id="13" name="Прямоугольник 12"/>
          <p:cNvSpPr/>
          <p:nvPr/>
        </p:nvSpPr>
        <p:spPr>
          <a:xfrm>
            <a:off x="624671" y="147145"/>
            <a:ext cx="8928538" cy="400110"/>
          </a:xfrm>
          <a:prstGeom prst="rect">
            <a:avLst/>
          </a:prstGeom>
        </p:spPr>
        <p:txBody>
          <a:bodyPr wrap="square">
            <a:spAutoFit/>
          </a:bodyPr>
          <a:lstStyle/>
          <a:p>
            <a:pPr algn="ctr"/>
            <a:r>
              <a:rPr lang="uz-Cyrl-UZ" sz="2000" b="1" dirty="0" smtClean="0">
                <a:latin typeface="Times New Roman" panose="02020603050405020304" pitchFamily="18" charset="0"/>
                <a:cs typeface="Times New Roman" panose="02020603050405020304" pitchFamily="18" charset="0"/>
              </a:rPr>
              <a:t>Фойдаланилган ва таклиф этилаётган адабиётлар рўйхати: </a:t>
            </a:r>
            <a:endParaRPr lang="ru-RU"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30927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462012"/>
            <a:ext cx="8229600" cy="1183908"/>
          </a:xfrm>
        </p:spPr>
        <p:txBody>
          <a:bodyPr>
            <a:normAutofit fontScale="90000"/>
          </a:bodyPr>
          <a:lstStyle/>
          <a:p>
            <a:pPr algn="ctr"/>
            <a:r>
              <a:rPr lang="uz-Cyrl-UZ" sz="2700" b="1" dirty="0" smtClean="0">
                <a:latin typeface="Times New Roman" pitchFamily="18" charset="0"/>
                <a:cs typeface="Times New Roman" pitchFamily="18" charset="0"/>
              </a:rPr>
              <a:t>1. </a:t>
            </a:r>
            <a:r>
              <a:rPr lang="uz-Cyrl-UZ" sz="2700" b="1" dirty="0">
                <a:latin typeface="Times New Roman" pitchFamily="18" charset="0"/>
                <a:cs typeface="Times New Roman" pitchFamily="18" charset="0"/>
              </a:rPr>
              <a:t>Савол</a:t>
            </a:r>
            <a:r>
              <a:rPr lang="uz-Cyrl-UZ" sz="2700" b="1" dirty="0" smtClean="0">
                <a:latin typeface="Times New Roman" pitchFamily="18" charset="0"/>
                <a:cs typeface="Times New Roman" pitchFamily="18" charset="0"/>
              </a:rPr>
              <a:t>.</a:t>
            </a:r>
            <a:r>
              <a:rPr lang="ru-RU" sz="2700" b="1" dirty="0">
                <a:latin typeface="Times New Roman" pitchFamily="18" charset="0"/>
                <a:cs typeface="Times New Roman" pitchFamily="18" charset="0"/>
              </a:rPr>
              <a:t> </a:t>
            </a:r>
            <a:r>
              <a:rPr lang="ru-RU" sz="2700" b="1" dirty="0" smtClean="0">
                <a:latin typeface="Times New Roman" pitchFamily="18" charset="0"/>
                <a:cs typeface="Times New Roman" pitchFamily="18" charset="0"/>
              </a:rPr>
              <a:t>Корпоратив </a:t>
            </a:r>
            <a:r>
              <a:rPr lang="ru-RU" sz="2700" b="1" dirty="0" err="1">
                <a:latin typeface="Times New Roman" pitchFamily="18" charset="0"/>
                <a:cs typeface="Times New Roman" pitchFamily="18" charset="0"/>
              </a:rPr>
              <a:t>бошқарувнинг</a:t>
            </a:r>
            <a:r>
              <a:rPr lang="ru-RU" sz="2700" b="1" dirty="0">
                <a:latin typeface="Times New Roman" pitchFamily="18" charset="0"/>
                <a:cs typeface="Times New Roman" pitchFamily="18" charset="0"/>
              </a:rPr>
              <a:t> </a:t>
            </a:r>
            <a:r>
              <a:rPr lang="ru-RU" sz="2700" b="1" dirty="0" err="1">
                <a:latin typeface="Times New Roman" pitchFamily="18" charset="0"/>
                <a:cs typeface="Times New Roman" pitchFamily="18" charset="0"/>
              </a:rPr>
              <a:t>асосий</a:t>
            </a:r>
            <a:r>
              <a:rPr lang="ru-RU" sz="2700" b="1" dirty="0">
                <a:latin typeface="Times New Roman" pitchFamily="18" charset="0"/>
                <a:cs typeface="Times New Roman" pitchFamily="18" charset="0"/>
              </a:rPr>
              <a:t> </a:t>
            </a:r>
            <a:r>
              <a:rPr lang="ru-RU" sz="2700" b="1" dirty="0" smtClean="0">
                <a:latin typeface="Times New Roman" pitchFamily="18" charset="0"/>
                <a:cs typeface="Times New Roman" pitchFamily="18" charset="0"/>
              </a:rPr>
              <a:t/>
            </a:r>
            <a:br>
              <a:rPr lang="ru-RU" sz="2700" b="1" dirty="0" smtClean="0">
                <a:latin typeface="Times New Roman" pitchFamily="18" charset="0"/>
                <a:cs typeface="Times New Roman" pitchFamily="18" charset="0"/>
              </a:rPr>
            </a:br>
            <a:r>
              <a:rPr lang="ru-RU" sz="2700" b="1" dirty="0" err="1" smtClean="0">
                <a:latin typeface="Times New Roman" pitchFamily="18" charset="0"/>
                <a:cs typeface="Times New Roman" pitchFamily="18" charset="0"/>
              </a:rPr>
              <a:t>тамойиллари</a:t>
            </a:r>
            <a:r>
              <a:rPr lang="ru-RU" sz="2700" b="1" dirty="0" smtClean="0">
                <a:latin typeface="Times New Roman" pitchFamily="18" charset="0"/>
                <a:cs typeface="Times New Roman" pitchFamily="18" charset="0"/>
              </a:rPr>
              <a:t> </a:t>
            </a:r>
            <a:r>
              <a:rPr lang="en-US" sz="2700" b="1" dirty="0" smtClean="0">
                <a:latin typeface="Times New Roman" pitchFamily="18" charset="0"/>
                <a:cs typeface="Times New Roman" pitchFamily="18" charset="0"/>
              </a:rPr>
              <a:t>[4]</a:t>
            </a:r>
            <a:r>
              <a:rPr lang="ru-RU" sz="2700" b="1" dirty="0" smtClean="0">
                <a:latin typeface="Times New Roman" pitchFamily="18" charset="0"/>
                <a:cs typeface="Times New Roman" pitchFamily="18" charset="0"/>
              </a:rPr>
              <a:t> </a:t>
            </a:r>
            <a:r>
              <a:rPr lang="ru-RU" sz="2700" b="1" dirty="0">
                <a:latin typeface="Times New Roman" pitchFamily="18" charset="0"/>
                <a:cs typeface="Times New Roman" pitchFamily="18" charset="0"/>
              </a:rPr>
              <a:t/>
            </a:r>
            <a:br>
              <a:rPr lang="ru-RU" sz="2700" b="1" dirty="0">
                <a:latin typeface="Times New Roman" pitchFamily="18" charset="0"/>
                <a:cs typeface="Times New Roman" pitchFamily="18" charset="0"/>
              </a:rPr>
            </a:br>
            <a:r>
              <a:rPr lang="en-US" sz="3200" b="1" dirty="0" smtClean="0">
                <a:solidFill>
                  <a:schemeClr val="bg1"/>
                </a:solidFill>
                <a:latin typeface="Times New Roman" pitchFamily="18" charset="0"/>
                <a:cs typeface="Times New Roman" pitchFamily="18" charset="0"/>
              </a:rPr>
              <a:t> </a:t>
            </a:r>
            <a:endParaRPr lang="ru-RU" sz="3200" dirty="0"/>
          </a:p>
        </p:txBody>
      </p:sp>
      <p:sp>
        <p:nvSpPr>
          <p:cNvPr id="3" name="Содержимое 2"/>
          <p:cNvSpPr>
            <a:spLocks noGrp="1"/>
          </p:cNvSpPr>
          <p:nvPr>
            <p:ph idx="1"/>
          </p:nvPr>
        </p:nvSpPr>
        <p:spPr>
          <a:xfrm>
            <a:off x="838200" y="1571613"/>
            <a:ext cx="8229600" cy="4600905"/>
          </a:xfrm>
        </p:spPr>
        <p:txBody>
          <a:bodyPr>
            <a:normAutofit/>
          </a:bodyPr>
          <a:lstStyle/>
          <a:p>
            <a:pPr algn="ctr"/>
            <a:r>
              <a:rPr lang="uz-Cyrl-UZ" b="1" dirty="0" smtClean="0">
                <a:latin typeface="Times New Roman" pitchFamily="18" charset="0"/>
                <a:cs typeface="Times New Roman" pitchFamily="18" charset="0"/>
              </a:rPr>
              <a:t>    </a:t>
            </a:r>
            <a:endParaRPr lang="uz-Cyrl-UZ" b="1" dirty="0" smtClean="0">
              <a:solidFill>
                <a:schemeClr val="bg1"/>
              </a:solidFill>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“Тамойил – тебраниш, чайқалиш; ўзгариб туриш; ўзгарувчанлик; мойиллик ва амал қилиш ҳамда фойдаланиш </a:t>
            </a:r>
            <a:r>
              <a:rPr lang="en-US" sz="1800" b="1" dirty="0" smtClean="0">
                <a:latin typeface="Times New Roman" pitchFamily="18" charset="0"/>
                <a:cs typeface="Times New Roman" pitchFamily="18" charset="0"/>
              </a:rPr>
              <a:t>[4]</a:t>
            </a:r>
            <a:r>
              <a:rPr lang="uz-Cyrl-UZ" b="1" dirty="0" smtClean="0">
                <a:latin typeface="Times New Roman" pitchFamily="18" charset="0"/>
                <a:cs typeface="Times New Roman" pitchFamily="18" charset="0"/>
              </a:rPr>
              <a:t>.</a:t>
            </a:r>
          </a:p>
          <a:p>
            <a:pPr algn="just"/>
            <a:r>
              <a:rPr lang="uz-Cyrl-UZ" b="1" dirty="0" smtClean="0">
                <a:latin typeface="Times New Roman" pitchFamily="18" charset="0"/>
                <a:cs typeface="Times New Roman" pitchFamily="18" charset="0"/>
              </a:rPr>
              <a:t>    </a:t>
            </a:r>
            <a:r>
              <a:rPr lang="uz-Cyrl-UZ" b="1" i="1" dirty="0" smtClean="0">
                <a:latin typeface="Times New Roman" pitchFamily="18" charset="0"/>
                <a:cs typeface="Times New Roman" pitchFamily="18" charset="0"/>
              </a:rPr>
              <a:t>1.Майл, мойиллик. Ваҳший халқларда қонхўрликка тамойил зўр бўлади. Бу – шубхасиз ҳақиқат! Ойбек. Танланган асарлар”</a:t>
            </a:r>
            <a:r>
              <a:rPr lang="uz-Cyrl-UZ" i="1" dirty="0" smtClean="0">
                <a:latin typeface="Times New Roman" pitchFamily="18" charset="0"/>
                <a:cs typeface="Times New Roman" pitchFamily="18" charset="0"/>
              </a:rPr>
              <a:t>.</a:t>
            </a:r>
          </a:p>
          <a:p>
            <a:pPr algn="just"/>
            <a:endParaRPr lang="ru-RU" b="1" dirty="0">
              <a:latin typeface="Times New Roman" pitchFamily="18" charset="0"/>
              <a:cs typeface="Times New Roman" pitchFamily="18" charset="0"/>
            </a:endParaRPr>
          </a:p>
        </p:txBody>
      </p:sp>
    </p:spTree>
    <p:extLst>
      <p:ext uri="{BB962C8B-B14F-4D97-AF65-F5344CB8AC3E}">
        <p14:creationId xmlns:p14="http://schemas.microsoft.com/office/powerpoint/2010/main" val="1509545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Заголовок 1"/>
          <p:cNvSpPr>
            <a:spLocks noGrp="1"/>
          </p:cNvSpPr>
          <p:nvPr>
            <p:ph type="title"/>
          </p:nvPr>
        </p:nvSpPr>
        <p:spPr>
          <a:xfrm>
            <a:off x="580812" y="368202"/>
            <a:ext cx="8507809" cy="1029674"/>
          </a:xfrm>
        </p:spPr>
        <p:txBody>
          <a:bodyPr>
            <a:normAutofit/>
          </a:bodyPr>
          <a:lstStyle/>
          <a:p>
            <a:pPr algn="ctr"/>
            <a:r>
              <a:rPr lang="uz-Cyrl-UZ" altLang="ru-RU" sz="1950" b="1" dirty="0" smtClean="0">
                <a:latin typeface="Times New Roman" panose="02020603050405020304" pitchFamily="18" charset="0"/>
                <a:cs typeface="Times New Roman" panose="02020603050405020304" pitchFamily="18" charset="0"/>
              </a:rPr>
              <a:t>ИҚТИСОДИЙ ҲАМКОРЛИК ВА РИВОЖЛАНТИРИШ ТАШКИЛОТИ (ИҲРТ)  </a:t>
            </a:r>
            <a:r>
              <a:rPr lang="uz-Cyrl-UZ" altLang="ru-RU" sz="1950" b="1" dirty="0">
                <a:latin typeface="Times New Roman" panose="02020603050405020304" pitchFamily="18" charset="0"/>
                <a:cs typeface="Times New Roman" panose="02020603050405020304" pitchFamily="18" charset="0"/>
              </a:rPr>
              <a:t>(</a:t>
            </a:r>
            <a:r>
              <a:rPr lang="ru-RU" altLang="ru-RU" sz="1950" b="1" dirty="0" smtClean="0">
                <a:latin typeface="Times New Roman" panose="02020603050405020304" pitchFamily="18" charset="0"/>
                <a:cs typeface="Times New Roman" panose="02020603050405020304" pitchFamily="18" charset="0"/>
              </a:rPr>
              <a:t>ОЭСР) </a:t>
            </a:r>
            <a:r>
              <a:rPr lang="uz-Cyrl-UZ" altLang="ru-RU" sz="1950" b="1" dirty="0" smtClean="0">
                <a:latin typeface="Times New Roman" panose="02020603050405020304" pitchFamily="18" charset="0"/>
                <a:cs typeface="Times New Roman" panose="02020603050405020304" pitchFamily="18" charset="0"/>
              </a:rPr>
              <a:t>ТОМОНИДАН ТАВСИЯ ҚИЛИНГАН </a:t>
            </a:r>
            <a:r>
              <a:rPr lang="uz-Cyrl-UZ" altLang="ru-RU" sz="1950" b="1" dirty="0">
                <a:latin typeface="Times New Roman" panose="02020603050405020304" pitchFamily="18" charset="0"/>
                <a:cs typeface="Times New Roman" panose="02020603050405020304" pitchFamily="18" charset="0"/>
              </a:rPr>
              <a:t>КОРПОРАТИВ БОШҚАРУВНИНГ </a:t>
            </a:r>
            <a:r>
              <a:rPr lang="uz-Cyrl-UZ" altLang="ru-RU" sz="1950" b="1" dirty="0" smtClean="0">
                <a:latin typeface="Times New Roman" panose="02020603050405020304" pitchFamily="18" charset="0"/>
                <a:cs typeface="Times New Roman" panose="02020603050405020304" pitchFamily="18" charset="0"/>
              </a:rPr>
              <a:t>ТАМОЙИЛЛАРИ </a:t>
            </a:r>
            <a:r>
              <a:rPr lang="en-US" altLang="ru-RU" sz="1950" b="1" dirty="0" smtClean="0">
                <a:latin typeface="Times New Roman" panose="02020603050405020304" pitchFamily="18" charset="0"/>
                <a:cs typeface="Times New Roman" panose="02020603050405020304" pitchFamily="18" charset="0"/>
              </a:rPr>
              <a:t>[7,8]/</a:t>
            </a:r>
            <a:endParaRPr lang="ru-RU" altLang="ru-RU" sz="1950" b="1" dirty="0">
              <a:latin typeface="Times New Roman" panose="02020603050405020304" pitchFamily="18" charset="0"/>
              <a:cs typeface="Times New Roman" panose="02020603050405020304" pitchFamily="18" charset="0"/>
            </a:endParaRPr>
          </a:p>
        </p:txBody>
      </p:sp>
      <p:graphicFrame>
        <p:nvGraphicFramePr>
          <p:cNvPr id="6" name="Схема 5"/>
          <p:cNvGraphicFramePr/>
          <p:nvPr>
            <p:extLst>
              <p:ext uri="{D42A27DB-BD31-4B8C-83A1-F6EECF244321}">
                <p14:modId xmlns:p14="http://schemas.microsoft.com/office/powerpoint/2010/main" val="948974571"/>
              </p:ext>
            </p:extLst>
          </p:nvPr>
        </p:nvGraphicFramePr>
        <p:xfrm>
          <a:off x="283029" y="1774828"/>
          <a:ext cx="9419545" cy="3676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Tree>
    <p:extLst>
      <p:ext uri="{BB962C8B-B14F-4D97-AF65-F5344CB8AC3E}">
        <p14:creationId xmlns:p14="http://schemas.microsoft.com/office/powerpoint/2010/main" val="10139158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9792" y="346841"/>
            <a:ext cx="8507809" cy="957787"/>
          </a:xfrm>
        </p:spPr>
        <p:txBody>
          <a:bodyPr>
            <a:normAutofit/>
          </a:bodyPr>
          <a:lstStyle/>
          <a:p>
            <a:pPr algn="ctr">
              <a:defRPr/>
            </a:pPr>
            <a:r>
              <a:rPr lang="ru-RU" sz="1463" b="1" dirty="0"/>
              <a:t/>
            </a:r>
            <a:br>
              <a:rPr lang="ru-RU" sz="1463" b="1" dirty="0"/>
            </a:br>
            <a:r>
              <a:rPr lang="ru-RU" sz="2200" b="1" dirty="0" err="1" smtClean="0">
                <a:latin typeface="Times New Roman" panose="02020603050405020304" pitchFamily="18" charset="0"/>
                <a:cs typeface="Times New Roman" panose="02020603050405020304" pitchFamily="18" charset="0"/>
              </a:rPr>
              <a:t>Бугунги</a:t>
            </a:r>
            <a:r>
              <a:rPr lang="ru-RU" sz="2200" b="1" dirty="0">
                <a:latin typeface="Times New Roman" panose="02020603050405020304" pitchFamily="18" charset="0"/>
                <a:cs typeface="Times New Roman" panose="02020603050405020304" pitchFamily="18" charset="0"/>
              </a:rPr>
              <a:t> </a:t>
            </a:r>
            <a:r>
              <a:rPr lang="ru-RU" sz="2200" b="1" dirty="0" smtClean="0">
                <a:latin typeface="Times New Roman" panose="02020603050405020304" pitchFamily="18" charset="0"/>
                <a:cs typeface="Times New Roman" panose="02020603050405020304" pitchFamily="18" charset="0"/>
              </a:rPr>
              <a:t>20.10.2019 </a:t>
            </a:r>
            <a:r>
              <a:rPr lang="ru-RU" sz="2200" b="1" dirty="0" err="1" smtClean="0">
                <a:latin typeface="Times New Roman" panose="02020603050405020304" pitchFamily="18" charset="0"/>
                <a:cs typeface="Times New Roman" panose="02020603050405020304" pitchFamily="18" charset="0"/>
              </a:rPr>
              <a:t>йил</a:t>
            </a:r>
            <a:r>
              <a:rPr lang="ru-RU" sz="2200" b="1" dirty="0" smtClean="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ҳолатига</a:t>
            </a:r>
            <a:r>
              <a:rPr lang="ru-RU" sz="2200" b="1" dirty="0">
                <a:latin typeface="Times New Roman" panose="02020603050405020304" pitchFamily="18" charset="0"/>
                <a:cs typeface="Times New Roman" panose="02020603050405020304" pitchFamily="18" charset="0"/>
              </a:rPr>
              <a:t> </a:t>
            </a:r>
            <a:r>
              <a:rPr lang="ru-RU" sz="2200" b="1" dirty="0" smtClean="0">
                <a:latin typeface="Times New Roman" panose="02020603050405020304" pitchFamily="18" charset="0"/>
                <a:cs typeface="Times New Roman" panose="02020603050405020304" pitchFamily="18" charset="0"/>
              </a:rPr>
              <a:t> ИҲРТ га </a:t>
            </a:r>
            <a:r>
              <a:rPr lang="ru-RU" sz="2200" b="1" dirty="0" err="1" smtClean="0">
                <a:latin typeface="Times New Roman" panose="02020603050405020304" pitchFamily="18" charset="0"/>
                <a:cs typeface="Times New Roman" panose="02020603050405020304" pitchFamily="18" charset="0"/>
              </a:rPr>
              <a:t>аъзо</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давлатлар</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қўйидагилардан</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иборат</a:t>
            </a:r>
            <a:r>
              <a:rPr lang="en-US" sz="2200" b="1" dirty="0" smtClean="0">
                <a:latin typeface="Times New Roman" panose="02020603050405020304" pitchFamily="18" charset="0"/>
                <a:cs typeface="Times New Roman" panose="02020603050405020304" pitchFamily="18" charset="0"/>
              </a:rPr>
              <a:t> [8]</a:t>
            </a:r>
            <a:r>
              <a:rPr lang="ru-RU" sz="2200" b="1" dirty="0" smtClean="0">
                <a:latin typeface="Times New Roman" panose="02020603050405020304" pitchFamily="18" charset="0"/>
                <a:cs typeface="Times New Roman" panose="02020603050405020304" pitchFamily="18" charset="0"/>
              </a:rPr>
              <a:t>: </a:t>
            </a:r>
            <a:endParaRPr lang="ru-RU" sz="2200" b="1" dirty="0">
              <a:latin typeface="Times New Roman" panose="02020603050405020304" pitchFamily="18" charset="0"/>
              <a:cs typeface="Times New Roman" panose="02020603050405020304" pitchFamily="18" charset="0"/>
            </a:endParaRPr>
          </a:p>
        </p:txBody>
      </p:sp>
      <p:sp>
        <p:nvSpPr>
          <p:cNvPr id="19459"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9460" name="Прямоугольник 6"/>
          <p:cNvSpPr>
            <a:spLocks noChangeArrowheads="1"/>
          </p:cNvSpPr>
          <p:nvPr/>
        </p:nvSpPr>
        <p:spPr bwMode="auto">
          <a:xfrm>
            <a:off x="1327250" y="1587103"/>
            <a:ext cx="28828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buFont typeface="Arial" panose="020B0604020202020204" pitchFamily="34" charset="0"/>
              <a:buChar char="•"/>
            </a:pPr>
            <a:r>
              <a:rPr lang="ru-RU" altLang="ru-RU" sz="1138" dirty="0">
                <a:solidFill>
                  <a:srgbClr val="7030A0"/>
                </a:solidFill>
                <a:latin typeface="Arial Narrow" panose="020B0606020202030204" pitchFamily="34" charset="0"/>
              </a:rPr>
              <a:t> </a:t>
            </a:r>
            <a:r>
              <a:rPr lang="ru-RU" altLang="ru-RU" sz="1600" b="1" dirty="0">
                <a:latin typeface="Times New Roman" panose="02020603050405020304" pitchFamily="18" charset="0"/>
                <a:cs typeface="Times New Roman" panose="02020603050405020304" pitchFamily="18" charset="0"/>
                <a:hlinkClick r:id="rId2" tooltip="Австралия"/>
              </a:rPr>
              <a:t>Австралия</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3" tooltip="7 июня"/>
              </a:rPr>
              <a:t>7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3" tooltip="7 июня"/>
              </a:rPr>
              <a:t>июн</a:t>
            </a:r>
            <a:r>
              <a:rPr lang="ru-RU" altLang="ru-RU" sz="1600" b="1" dirty="0" smtClean="0">
                <a:solidFill>
                  <a:schemeClr val="accent5"/>
                </a:solidFill>
                <a:latin typeface="Times New Roman" panose="02020603050405020304" pitchFamily="18" charset="0"/>
                <a:cs typeface="Times New Roman" panose="02020603050405020304" pitchFamily="18" charset="0"/>
              </a:rPr>
              <a:t>ь</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4" tooltip="1971"/>
              </a:rPr>
              <a:t>1971</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5" tooltip="Австрия"/>
              </a:rPr>
              <a:t>Австрия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6" tooltip="Бельгия"/>
              </a:rPr>
              <a:t>Бельгия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err="1" smtClean="0">
                <a:solidFill>
                  <a:schemeClr val="accent5"/>
                </a:solidFill>
                <a:latin typeface="Times New Roman" panose="02020603050405020304" pitchFamily="18" charset="0"/>
                <a:cs typeface="Times New Roman" panose="02020603050405020304" pitchFamily="18" charset="0"/>
              </a:rPr>
              <a:t>Буюк</a:t>
            </a:r>
            <a:r>
              <a:rPr lang="ru-RU" altLang="ru-RU" sz="1600" b="1" dirty="0" smtClean="0">
                <a:solidFill>
                  <a:schemeClr val="accent5"/>
                </a:solidFill>
                <a:latin typeface="Times New Roman" panose="02020603050405020304" pitchFamily="18" charset="0"/>
                <a:cs typeface="Times New Roman" panose="02020603050405020304" pitchFamily="18" charset="0"/>
              </a:rPr>
              <a:t>-Британия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7" tooltip="Венгрия"/>
              </a:rPr>
              <a:t>Венгрия</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8" tooltip="7 мая"/>
              </a:rPr>
              <a:t>7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8" tooltip="7 мая"/>
              </a:rPr>
              <a:t>ма</a:t>
            </a:r>
            <a:r>
              <a:rPr lang="ru-RU" altLang="ru-RU" sz="1600" b="1" dirty="0" smtClean="0">
                <a:solidFill>
                  <a:schemeClr val="accent5"/>
                </a:solidFill>
                <a:latin typeface="Times New Roman" panose="02020603050405020304" pitchFamily="18" charset="0"/>
                <a:cs typeface="Times New Roman" panose="02020603050405020304" pitchFamily="18" charset="0"/>
              </a:rPr>
              <a:t>й</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9" tooltip="1996"/>
              </a:rPr>
              <a:t>1996</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10" tooltip="Германия"/>
              </a:rPr>
              <a:t>Германия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11" tooltip="Греция"/>
              </a:rPr>
              <a:t>Греция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12" tooltip="Дания"/>
              </a:rPr>
              <a:t>Дания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13" tooltip="Израиль"/>
              </a:rPr>
              <a:t>Израиль</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14" tooltip="7 сентября"/>
              </a:rPr>
              <a:t>7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14" tooltip="7 сентября"/>
              </a:rPr>
              <a:t>сентябр</a:t>
            </a:r>
            <a:r>
              <a:rPr lang="ru-RU" altLang="ru-RU" sz="1600" b="1" dirty="0" smtClean="0">
                <a:solidFill>
                  <a:schemeClr val="accent5"/>
                </a:solidFill>
                <a:latin typeface="Times New Roman" panose="02020603050405020304" pitchFamily="18" charset="0"/>
                <a:cs typeface="Times New Roman" panose="02020603050405020304" pitchFamily="18" charset="0"/>
              </a:rPr>
              <a:t>ь</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15" tooltip="2010"/>
              </a:rPr>
              <a:t>2010</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16" tooltip="Ирландия"/>
              </a:rPr>
              <a:t>Ирландия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17" tooltip="Исландия"/>
              </a:rPr>
              <a:t>Исландия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18" tooltip="Испания"/>
              </a:rPr>
              <a:t>Испания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19" tooltip="Италия"/>
              </a:rPr>
              <a:t>Италия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20" tooltip="Канада"/>
              </a:rPr>
              <a:t>Канада</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21" tooltip="Латвия"/>
              </a:rPr>
              <a:t>Латвия</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22" tooltip="2 июня"/>
              </a:rPr>
              <a:t>2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22" tooltip="2 июня"/>
              </a:rPr>
              <a:t>июн</a:t>
            </a:r>
            <a:r>
              <a:rPr lang="ru-RU" altLang="ru-RU" sz="1600" b="1" dirty="0" smtClean="0">
                <a:solidFill>
                  <a:schemeClr val="accent5"/>
                </a:solidFill>
                <a:latin typeface="Times New Roman" panose="02020603050405020304" pitchFamily="18" charset="0"/>
                <a:cs typeface="Times New Roman" panose="02020603050405020304" pitchFamily="18" charset="0"/>
              </a:rPr>
              <a:t>ь</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23" tooltip="2016"/>
              </a:rPr>
              <a:t>2016</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24" tooltip="Люксембург"/>
              </a:rPr>
              <a:t>Люксембург</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25" tooltip="Мексика"/>
              </a:rPr>
              <a:t>Мексика</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26" tooltip="18 мая"/>
              </a:rPr>
              <a:t>18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26" tooltip="18 мая"/>
              </a:rPr>
              <a:t>ма</a:t>
            </a:r>
            <a:r>
              <a:rPr lang="ru-RU" altLang="ru-RU" sz="1600" b="1" dirty="0" smtClean="0">
                <a:solidFill>
                  <a:schemeClr val="accent5"/>
                </a:solidFill>
                <a:latin typeface="Times New Roman" panose="02020603050405020304" pitchFamily="18" charset="0"/>
                <a:cs typeface="Times New Roman" panose="02020603050405020304" pitchFamily="18" charset="0"/>
              </a:rPr>
              <a:t>й</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27" tooltip="1994"/>
              </a:rPr>
              <a:t>1994</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err="1" smtClean="0">
                <a:solidFill>
                  <a:schemeClr val="accent5"/>
                </a:solidFill>
                <a:latin typeface="Times New Roman" panose="02020603050405020304" pitchFamily="18" charset="0"/>
                <a:cs typeface="Times New Roman" panose="02020603050405020304" pitchFamily="18" charset="0"/>
                <a:hlinkClick r:id="rId28" tooltip="Нидерланды"/>
              </a:rPr>
              <a:t>Нидерландия</a:t>
            </a:r>
            <a:endParaRPr lang="ru-RU" altLang="ru-RU" sz="1600" b="1" dirty="0">
              <a:solidFill>
                <a:schemeClr val="accent5"/>
              </a:solidFill>
              <a:latin typeface="Times New Roman" panose="02020603050405020304" pitchFamily="18" charset="0"/>
              <a:cs typeface="Times New Roman" panose="02020603050405020304" pitchFamily="18" charset="0"/>
            </a:endParaRPr>
          </a:p>
        </p:txBody>
      </p:sp>
      <p:sp>
        <p:nvSpPr>
          <p:cNvPr id="19461" name="Прямоугольник 7"/>
          <p:cNvSpPr>
            <a:spLocks noChangeArrowheads="1"/>
          </p:cNvSpPr>
          <p:nvPr/>
        </p:nvSpPr>
        <p:spPr bwMode="auto">
          <a:xfrm>
            <a:off x="5943600" y="1687711"/>
            <a:ext cx="3536731"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smtClean="0">
                <a:solidFill>
                  <a:schemeClr val="accent5"/>
                </a:solidFill>
                <a:latin typeface="Times New Roman" panose="02020603050405020304" pitchFamily="18" charset="0"/>
                <a:cs typeface="Times New Roman" panose="02020603050405020304" pitchFamily="18" charset="0"/>
              </a:rPr>
              <a:t>Янги -Зеландия</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29" tooltip="29 мая"/>
              </a:rPr>
              <a:t>29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29" tooltip="29 мая"/>
              </a:rPr>
              <a:t>ма</a:t>
            </a:r>
            <a:r>
              <a:rPr lang="ru-RU" altLang="ru-RU" sz="1600" b="1" dirty="0" smtClean="0">
                <a:solidFill>
                  <a:schemeClr val="accent5"/>
                </a:solidFill>
                <a:latin typeface="Times New Roman" panose="02020603050405020304" pitchFamily="18" charset="0"/>
                <a:cs typeface="Times New Roman" panose="02020603050405020304" pitchFamily="18" charset="0"/>
              </a:rPr>
              <a:t>й</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30" tooltip="1973"/>
              </a:rPr>
              <a:t>1973</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31" tooltip="Норвегия"/>
              </a:rPr>
              <a:t>Норвегия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32" tooltip="Польша"/>
              </a:rPr>
              <a:t>Польша</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33" tooltip="22 ноября"/>
              </a:rPr>
              <a:t>22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33" tooltip="22 ноября"/>
              </a:rPr>
              <a:t>ноябр</a:t>
            </a:r>
            <a:r>
              <a:rPr lang="ru-RU" altLang="ru-RU" sz="1600" b="1" dirty="0" smtClean="0">
                <a:solidFill>
                  <a:schemeClr val="accent5"/>
                </a:solidFill>
                <a:latin typeface="Times New Roman" panose="02020603050405020304" pitchFamily="18" charset="0"/>
                <a:cs typeface="Times New Roman" panose="02020603050405020304" pitchFamily="18" charset="0"/>
              </a:rPr>
              <a:t>ь</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9" tooltip="1996"/>
              </a:rPr>
              <a:t>1996</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34" tooltip="Португалия"/>
              </a:rPr>
              <a:t>Португалия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35" tooltip="Словакия"/>
              </a:rPr>
              <a:t>Словакия</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36" tooltip="14 декабря"/>
              </a:rPr>
              <a:t>14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36" tooltip="14 декабря"/>
              </a:rPr>
              <a:t>декабр</a:t>
            </a:r>
            <a:r>
              <a:rPr lang="ru-RU" altLang="ru-RU" sz="1600" b="1" dirty="0" smtClean="0">
                <a:solidFill>
                  <a:schemeClr val="accent5"/>
                </a:solidFill>
                <a:latin typeface="Times New Roman" panose="02020603050405020304" pitchFamily="18" charset="0"/>
                <a:cs typeface="Times New Roman" panose="02020603050405020304" pitchFamily="18" charset="0"/>
              </a:rPr>
              <a:t>ь</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37" tooltip="2000"/>
              </a:rPr>
              <a:t>2000</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38" tooltip="Словения"/>
              </a:rPr>
              <a:t>Словения</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39" tooltip="21 июля"/>
              </a:rPr>
              <a:t>21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39" tooltip="21 июля"/>
              </a:rPr>
              <a:t>июл</a:t>
            </a:r>
            <a:r>
              <a:rPr lang="ru-RU" altLang="ru-RU" sz="1600" b="1" dirty="0" smtClean="0">
                <a:solidFill>
                  <a:schemeClr val="accent5"/>
                </a:solidFill>
                <a:latin typeface="Times New Roman" panose="02020603050405020304" pitchFamily="18" charset="0"/>
                <a:cs typeface="Times New Roman" panose="02020603050405020304" pitchFamily="18" charset="0"/>
              </a:rPr>
              <a:t>ь</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15" tooltip="2010"/>
              </a:rPr>
              <a:t>2010</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smtClean="0">
                <a:solidFill>
                  <a:schemeClr val="accent5"/>
                </a:solidFill>
                <a:latin typeface="Times New Roman" panose="02020603050405020304" pitchFamily="18" charset="0"/>
                <a:cs typeface="Times New Roman" panose="02020603050405020304" pitchFamily="18" charset="0"/>
              </a:rPr>
              <a:t>АҚШ</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40" tooltip="Турция"/>
              </a:rPr>
              <a:t>Турция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41" tooltip="Финляндия"/>
              </a:rPr>
              <a:t>Финляндия</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42" tooltip="28 января"/>
              </a:rPr>
              <a:t>28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42" tooltip="28 января"/>
              </a:rPr>
              <a:t>январ</a:t>
            </a:r>
            <a:r>
              <a:rPr lang="ru-RU" altLang="ru-RU" sz="1600" b="1" dirty="0" smtClean="0">
                <a:solidFill>
                  <a:schemeClr val="accent5"/>
                </a:solidFill>
                <a:latin typeface="Times New Roman" panose="02020603050405020304" pitchFamily="18" charset="0"/>
                <a:cs typeface="Times New Roman" panose="02020603050405020304" pitchFamily="18" charset="0"/>
              </a:rPr>
              <a:t>ь</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43" tooltip="1969"/>
              </a:rPr>
              <a:t>1969</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44" tooltip="Франция"/>
              </a:rPr>
              <a:t>Франция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45" tooltip="Чехия"/>
              </a:rPr>
              <a:t>Чехия</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46" tooltip="21 декабря"/>
              </a:rPr>
              <a:t>21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46" tooltip="21 декабря"/>
              </a:rPr>
              <a:t>декабр</a:t>
            </a:r>
            <a:r>
              <a:rPr lang="ru-RU" altLang="ru-RU" sz="1600" b="1" dirty="0" smtClean="0">
                <a:solidFill>
                  <a:schemeClr val="accent5"/>
                </a:solidFill>
                <a:latin typeface="Times New Roman" panose="02020603050405020304" pitchFamily="18" charset="0"/>
                <a:cs typeface="Times New Roman" panose="02020603050405020304" pitchFamily="18" charset="0"/>
              </a:rPr>
              <a:t>ь</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47" tooltip="1995"/>
              </a:rPr>
              <a:t>1995</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48" tooltip="Чили"/>
              </a:rPr>
              <a:t>Чили</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8" tooltip="7 мая"/>
              </a:rPr>
              <a:t>7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8" tooltip="7 мая"/>
              </a:rPr>
              <a:t>ма</a:t>
            </a:r>
            <a:r>
              <a:rPr lang="ru-RU" altLang="ru-RU" sz="1600" b="1" dirty="0" smtClean="0">
                <a:solidFill>
                  <a:schemeClr val="accent5"/>
                </a:solidFill>
                <a:latin typeface="Times New Roman" panose="02020603050405020304" pitchFamily="18" charset="0"/>
                <a:cs typeface="Times New Roman" panose="02020603050405020304" pitchFamily="18" charset="0"/>
              </a:rPr>
              <a:t>й</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15" tooltip="2010"/>
              </a:rPr>
              <a:t>2010</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49" tooltip="Швейцария"/>
              </a:rPr>
              <a:t>Швейцария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50" tooltip="Швеция"/>
              </a:rPr>
              <a:t>Швеция</a:t>
            </a:r>
            <a:endParaRPr lang="ru-RU" altLang="ru-RU" sz="1600" b="1" dirty="0">
              <a:solidFill>
                <a:schemeClr val="accent5"/>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51" tooltip="Эстония"/>
              </a:rPr>
              <a:t>Эстония</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52" tooltip="3 июня"/>
              </a:rPr>
              <a:t>3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52" tooltip="3 июня"/>
              </a:rPr>
              <a:t>июн</a:t>
            </a:r>
            <a:r>
              <a:rPr lang="ru-RU" altLang="ru-RU" sz="1600" b="1" dirty="0" smtClean="0">
                <a:solidFill>
                  <a:schemeClr val="accent5"/>
                </a:solidFill>
                <a:latin typeface="Times New Roman" panose="02020603050405020304" pitchFamily="18" charset="0"/>
                <a:cs typeface="Times New Roman" panose="02020603050405020304" pitchFamily="18" charset="0"/>
              </a:rPr>
              <a:t>ь</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15" tooltip="2010"/>
              </a:rPr>
              <a:t>2010</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err="1" smtClean="0">
                <a:solidFill>
                  <a:schemeClr val="accent5"/>
                </a:solidFill>
                <a:latin typeface="Times New Roman" panose="02020603050405020304" pitchFamily="18" charset="0"/>
                <a:cs typeface="Times New Roman" panose="02020603050405020304" pitchFamily="18" charset="0"/>
              </a:rPr>
              <a:t>Жанубий</a:t>
            </a:r>
            <a:r>
              <a:rPr lang="ru-RU" altLang="ru-RU" sz="1600" b="1" dirty="0" smtClean="0">
                <a:solidFill>
                  <a:schemeClr val="accent5"/>
                </a:solidFill>
                <a:latin typeface="Times New Roman" panose="02020603050405020304" pitchFamily="18" charset="0"/>
                <a:cs typeface="Times New Roman" panose="02020603050405020304" pitchFamily="18" charset="0"/>
              </a:rPr>
              <a:t>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53" tooltip="Южная Корея"/>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53" tooltip="Южная Корея"/>
              </a:rPr>
              <a:t>Корея</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54" tooltip="12 декабря"/>
              </a:rPr>
              <a:t>12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54" tooltip="12 декабря"/>
              </a:rPr>
              <a:t>декабр</a:t>
            </a:r>
            <a:r>
              <a:rPr lang="ru-RU" altLang="ru-RU" sz="1600" b="1" dirty="0" smtClean="0">
                <a:solidFill>
                  <a:schemeClr val="accent5"/>
                </a:solidFill>
                <a:latin typeface="Times New Roman" panose="02020603050405020304" pitchFamily="18" charset="0"/>
                <a:cs typeface="Times New Roman" panose="02020603050405020304" pitchFamily="18" charset="0"/>
              </a:rPr>
              <a:t>ь</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9" tooltip="1996"/>
              </a:rPr>
              <a:t>1996</a:t>
            </a:r>
            <a:r>
              <a:rPr lang="ru-RU" altLang="ru-RU" sz="1600" b="1" dirty="0">
                <a:solidFill>
                  <a:schemeClr val="accent5"/>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55" tooltip="Япония"/>
              </a:rPr>
              <a:t>Япония</a:t>
            </a:r>
            <a:r>
              <a:rPr lang="ru-RU" altLang="ru-RU" sz="1600" b="1" dirty="0">
                <a:solidFill>
                  <a:schemeClr val="accent5"/>
                </a:solidFill>
                <a:latin typeface="Times New Roman" panose="02020603050405020304" pitchFamily="18" charset="0"/>
                <a:cs typeface="Times New Roman" panose="02020603050405020304" pitchFamily="18" charset="0"/>
              </a:rPr>
              <a:t> (</a:t>
            </a:r>
            <a:r>
              <a:rPr lang="ru-RU" altLang="ru-RU" sz="1600" b="1" dirty="0">
                <a:solidFill>
                  <a:schemeClr val="accent5"/>
                </a:solidFill>
                <a:latin typeface="Times New Roman" panose="02020603050405020304" pitchFamily="18" charset="0"/>
                <a:cs typeface="Times New Roman" panose="02020603050405020304" pitchFamily="18" charset="0"/>
                <a:hlinkClick r:id="rId56" tooltip="28 апреля"/>
              </a:rPr>
              <a:t>28 </a:t>
            </a:r>
            <a:r>
              <a:rPr lang="ru-RU" altLang="ru-RU" sz="1600" b="1" dirty="0" smtClean="0">
                <a:solidFill>
                  <a:schemeClr val="accent5"/>
                </a:solidFill>
                <a:latin typeface="Times New Roman" panose="02020603050405020304" pitchFamily="18" charset="0"/>
                <a:cs typeface="Times New Roman" panose="02020603050405020304" pitchFamily="18" charset="0"/>
                <a:hlinkClick r:id="rId56" tooltip="28 апреля"/>
              </a:rPr>
              <a:t>апрел</a:t>
            </a:r>
            <a:r>
              <a:rPr lang="ru-RU" altLang="ru-RU" sz="1600" b="1" dirty="0" smtClean="0">
                <a:solidFill>
                  <a:schemeClr val="accent5"/>
                </a:solidFill>
                <a:latin typeface="Times New Roman" panose="02020603050405020304" pitchFamily="18" charset="0"/>
                <a:cs typeface="Times New Roman" panose="02020603050405020304" pitchFamily="18" charset="0"/>
              </a:rPr>
              <a:t>ь</a:t>
            </a:r>
            <a:r>
              <a:rPr lang="ru-RU" altLang="ru-RU" sz="1600" b="1" dirty="0">
                <a:solidFill>
                  <a:schemeClr val="accent5"/>
                </a:solidFill>
                <a:latin typeface="Times New Roman" panose="02020603050405020304" pitchFamily="18" charset="0"/>
                <a:cs typeface="Times New Roman" panose="02020603050405020304" pitchFamily="18" charset="0"/>
              </a:rPr>
              <a:t> 1964)</a:t>
            </a:r>
          </a:p>
        </p:txBody>
      </p:sp>
    </p:spTree>
    <p:extLst>
      <p:ext uri="{BB962C8B-B14F-4D97-AF65-F5344CB8AC3E}">
        <p14:creationId xmlns:p14="http://schemas.microsoft.com/office/powerpoint/2010/main" val="3615129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53536"/>
            <a:ext cx="8229600" cy="246506"/>
          </a:xfrm>
        </p:spPr>
        <p:txBody>
          <a:bodyPr>
            <a:normAutofit fontScale="90000"/>
          </a:bodyPr>
          <a:lstStyle/>
          <a:p>
            <a:endParaRPr lang="ru-RU" dirty="0"/>
          </a:p>
        </p:txBody>
      </p:sp>
      <p:sp>
        <p:nvSpPr>
          <p:cNvPr id="3" name="Содержимое 2"/>
          <p:cNvSpPr>
            <a:spLocks noGrp="1"/>
          </p:cNvSpPr>
          <p:nvPr>
            <p:ph idx="1"/>
          </p:nvPr>
        </p:nvSpPr>
        <p:spPr>
          <a:xfrm>
            <a:off x="838200" y="367863"/>
            <a:ext cx="8621110" cy="5804656"/>
          </a:xfrm>
        </p:spPr>
        <p:txBody>
          <a:bodyPr>
            <a:normAutofit lnSpcReduction="10000"/>
          </a:bodyPr>
          <a:lstStyle/>
          <a:p>
            <a:pPr algn="just"/>
            <a:r>
              <a:rPr lang="uz-Cyrl-UZ" b="1" dirty="0" smtClean="0">
                <a:latin typeface="Times New Roman" pitchFamily="18" charset="0"/>
                <a:cs typeface="Times New Roman" pitchFamily="18" charset="0"/>
              </a:rPr>
              <a:t>     </a:t>
            </a:r>
          </a:p>
          <a:p>
            <a:pPr algn="just"/>
            <a:endParaRPr lang="uz-Cyrl-UZ" b="1"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    Корпоратив бошқарувнинг тамойилллари бу: </a:t>
            </a:r>
          </a:p>
          <a:p>
            <a:pPr algn="just"/>
            <a:r>
              <a:rPr lang="uz-Cyrl-UZ" b="1" dirty="0" smtClean="0">
                <a:latin typeface="Times New Roman" pitchFamily="18" charset="0"/>
                <a:cs typeface="Times New Roman" pitchFamily="18" charset="0"/>
              </a:rPr>
              <a:t> жараёнларнинг бошланиши бўлиб, унинг асосида акциядорлик жамиятларида корпоратив бошқарувни шакллантириш, функциясини ташкил қилиш ва уни такомиллаштиришдир </a:t>
            </a:r>
            <a:r>
              <a:rPr lang="en-US" sz="1700" b="1" dirty="0" smtClean="0">
                <a:latin typeface="Times New Roman" pitchFamily="18" charset="0"/>
                <a:cs typeface="Times New Roman" pitchFamily="18" charset="0"/>
              </a:rPr>
              <a:t>[5]</a:t>
            </a:r>
            <a:r>
              <a:rPr lang="uz-Cyrl-UZ" sz="1700" b="1" dirty="0" smtClean="0">
                <a:latin typeface="Times New Roman" pitchFamily="18" charset="0"/>
                <a:cs typeface="Times New Roman" pitchFamily="18" charset="0"/>
              </a:rPr>
              <a:t>.</a:t>
            </a:r>
          </a:p>
          <a:p>
            <a:pPr algn="just"/>
            <a:r>
              <a:rPr lang="uz-Cyrl-UZ" b="1" dirty="0" smtClean="0">
                <a:latin typeface="Times New Roman" pitchFamily="18" charset="0"/>
                <a:cs typeface="Times New Roman" pitchFamily="18" charset="0"/>
              </a:rPr>
              <a:t>    Корпоратив бошқарувнинг асосий тамойиллари ИҲРТ ташкилотининг 1999 йилнинг 26-27 майида ИҲРТ Кенгашининг мамлакатлар Вазирлари томонидан тасдиқланган “Корпоратив бошқарувнинг тамойиллари” номли хужжатида келтирилган.</a:t>
            </a:r>
          </a:p>
          <a:p>
            <a:pPr algn="just"/>
            <a:r>
              <a:rPr lang="uz-Cyrl-UZ"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p:txBody>
      </p:sp>
    </p:spTree>
    <p:extLst>
      <p:ext uri="{BB962C8B-B14F-4D97-AF65-F5344CB8AC3E}">
        <p14:creationId xmlns:p14="http://schemas.microsoft.com/office/powerpoint/2010/main" val="2610369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Заголовок 1"/>
          <p:cNvSpPr>
            <a:spLocks noGrp="1"/>
          </p:cNvSpPr>
          <p:nvPr>
            <p:ph type="title"/>
          </p:nvPr>
        </p:nvSpPr>
        <p:spPr>
          <a:xfrm>
            <a:off x="368229" y="473969"/>
            <a:ext cx="9049544" cy="405011"/>
          </a:xfrm>
        </p:spPr>
        <p:txBody>
          <a:bodyPr>
            <a:noAutofit/>
          </a:bodyPr>
          <a:lstStyle/>
          <a:p>
            <a:pPr algn="ctr">
              <a:spcBef>
                <a:spcPct val="50000"/>
              </a:spcBef>
            </a:pPr>
            <a:r>
              <a:rPr lang="ru-RU" altLang="ru-RU" sz="2400" b="1" u="sng" dirty="0" smtClean="0">
                <a:latin typeface="Times New Roman" panose="02020603050405020304" pitchFamily="18" charset="0"/>
                <a:cs typeface="Times New Roman" panose="02020603050405020304" pitchFamily="18" charset="0"/>
              </a:rPr>
              <a:t>1994 </a:t>
            </a:r>
            <a:r>
              <a:rPr lang="ru-RU" altLang="ru-RU" sz="2400" b="1" u="sng" dirty="0" err="1" smtClean="0">
                <a:latin typeface="Times New Roman" panose="02020603050405020304" pitchFamily="18" charset="0"/>
                <a:cs typeface="Times New Roman" panose="02020603050405020304" pitchFamily="18" charset="0"/>
              </a:rPr>
              <a:t>йилда</a:t>
            </a:r>
            <a:r>
              <a:rPr lang="ru-RU" altLang="ru-RU" sz="2400" b="1" u="sng" dirty="0" smtClean="0">
                <a:latin typeface="Times New Roman" panose="02020603050405020304" pitchFamily="18" charset="0"/>
                <a:cs typeface="Times New Roman" panose="02020603050405020304" pitchFamily="18" charset="0"/>
              </a:rPr>
              <a:t> ИҲРТ </a:t>
            </a:r>
            <a:r>
              <a:rPr lang="ru-RU" altLang="ru-RU" sz="2400" b="1" u="sng" dirty="0" err="1" smtClean="0">
                <a:latin typeface="Times New Roman" panose="02020603050405020304" pitchFamily="18" charset="0"/>
                <a:cs typeface="Times New Roman" panose="02020603050405020304" pitchFamily="18" charset="0"/>
              </a:rPr>
              <a:t>томонидан</a:t>
            </a:r>
            <a:r>
              <a:rPr lang="ru-RU" altLang="ru-RU" sz="2400" b="1" u="sng" dirty="0" smtClean="0">
                <a:latin typeface="Times New Roman" panose="02020603050405020304" pitchFamily="18" charset="0"/>
                <a:cs typeface="Times New Roman" panose="02020603050405020304" pitchFamily="18" charset="0"/>
              </a:rPr>
              <a:t> </a:t>
            </a:r>
            <a:r>
              <a:rPr lang="ru-RU" altLang="ru-RU" sz="2400" b="1" u="sng" dirty="0" err="1" smtClean="0">
                <a:latin typeface="Times New Roman" panose="02020603050405020304" pitchFamily="18" charset="0"/>
                <a:cs typeface="Times New Roman" panose="02020603050405020304" pitchFamily="18" charset="0"/>
              </a:rPr>
              <a:t>корпоратив</a:t>
            </a:r>
            <a:r>
              <a:rPr lang="ru-RU" altLang="ru-RU" sz="2400" b="1" u="sng" dirty="0" smtClean="0">
                <a:latin typeface="Times New Roman" panose="02020603050405020304" pitchFamily="18" charset="0"/>
                <a:cs typeface="Times New Roman" panose="02020603050405020304" pitchFamily="18" charset="0"/>
              </a:rPr>
              <a:t> </a:t>
            </a:r>
            <a:r>
              <a:rPr lang="ru-RU" altLang="ru-RU" sz="2400" b="1" u="sng" dirty="0" err="1" smtClean="0">
                <a:latin typeface="Times New Roman" panose="02020603050405020304" pitchFamily="18" charset="0"/>
                <a:cs typeface="Times New Roman" panose="02020603050405020304" pitchFamily="18" charset="0"/>
              </a:rPr>
              <a:t>бошқарувнинг</a:t>
            </a:r>
            <a:r>
              <a:rPr lang="ru-RU" altLang="ru-RU" sz="2400" b="1" u="sng" dirty="0" smtClean="0">
                <a:latin typeface="Times New Roman" panose="02020603050405020304" pitchFamily="18" charset="0"/>
                <a:cs typeface="Times New Roman" panose="02020603050405020304" pitchFamily="18" charset="0"/>
              </a:rPr>
              <a:t> 4 </a:t>
            </a:r>
            <a:r>
              <a:rPr lang="ru-RU" altLang="ru-RU" sz="2400" b="1" u="sng" dirty="0" err="1" smtClean="0">
                <a:latin typeface="Times New Roman" panose="02020603050405020304" pitchFamily="18" charset="0"/>
                <a:cs typeface="Times New Roman" panose="02020603050405020304" pitchFamily="18" charset="0"/>
              </a:rPr>
              <a:t>асосий</a:t>
            </a:r>
            <a:r>
              <a:rPr lang="ru-RU" altLang="ru-RU" sz="2400" b="1" u="sng" dirty="0" smtClean="0">
                <a:latin typeface="Times New Roman" panose="02020603050405020304" pitchFamily="18" charset="0"/>
                <a:cs typeface="Times New Roman" panose="02020603050405020304" pitchFamily="18" charset="0"/>
              </a:rPr>
              <a:t> </a:t>
            </a:r>
            <a:r>
              <a:rPr lang="ru-RU" altLang="ru-RU" sz="2400" b="1" u="sng" dirty="0" err="1" smtClean="0">
                <a:latin typeface="Times New Roman" panose="02020603050405020304" pitchFamily="18" charset="0"/>
                <a:cs typeface="Times New Roman" panose="02020603050405020304" pitchFamily="18" charset="0"/>
              </a:rPr>
              <a:t>тамойиллари</a:t>
            </a:r>
            <a:r>
              <a:rPr lang="ru-RU" altLang="ru-RU" sz="2400" b="1" u="sng" dirty="0" smtClean="0">
                <a:latin typeface="Times New Roman" panose="02020603050405020304" pitchFamily="18" charset="0"/>
                <a:cs typeface="Times New Roman" panose="02020603050405020304" pitchFamily="18" charset="0"/>
              </a:rPr>
              <a:t> </a:t>
            </a:r>
            <a:r>
              <a:rPr lang="ru-RU" altLang="ru-RU" sz="2400" b="1" u="sng" dirty="0" err="1" smtClean="0">
                <a:latin typeface="Times New Roman" panose="02020603050405020304" pitchFamily="18" charset="0"/>
                <a:cs typeface="Times New Roman" panose="02020603050405020304" pitchFamily="18" charset="0"/>
              </a:rPr>
              <a:t>ишлаб</a:t>
            </a:r>
            <a:r>
              <a:rPr lang="ru-RU" altLang="ru-RU" sz="2400" b="1" u="sng" dirty="0" smtClean="0">
                <a:latin typeface="Times New Roman" panose="02020603050405020304" pitchFamily="18" charset="0"/>
                <a:cs typeface="Times New Roman" panose="02020603050405020304" pitchFamily="18" charset="0"/>
              </a:rPr>
              <a:t> </a:t>
            </a:r>
            <a:r>
              <a:rPr lang="ru-RU" altLang="ru-RU" sz="2400" b="1" u="sng" dirty="0" err="1" smtClean="0">
                <a:latin typeface="Times New Roman" panose="02020603050405020304" pitchFamily="18" charset="0"/>
                <a:cs typeface="Times New Roman" panose="02020603050405020304" pitchFamily="18" charset="0"/>
              </a:rPr>
              <a:t>чиқилган</a:t>
            </a:r>
            <a:r>
              <a:rPr lang="ru-RU" altLang="ru-RU" sz="2400" b="1" u="sng" dirty="0" smtClean="0">
                <a:latin typeface="Times New Roman" panose="02020603050405020304" pitchFamily="18" charset="0"/>
                <a:cs typeface="Times New Roman" panose="02020603050405020304" pitchFamily="18" charset="0"/>
              </a:rPr>
              <a:t> </a:t>
            </a:r>
            <a:r>
              <a:rPr lang="ru-RU" altLang="ru-RU" sz="2400" b="1" u="sng" dirty="0" err="1" smtClean="0">
                <a:latin typeface="Times New Roman" panose="02020603050405020304" pitchFamily="18" charset="0"/>
                <a:cs typeface="Times New Roman" panose="02020603050405020304" pitchFamily="18" charset="0"/>
              </a:rPr>
              <a:t>ва</a:t>
            </a:r>
            <a:r>
              <a:rPr lang="ru-RU" altLang="ru-RU" sz="2400" b="1" u="sng" dirty="0" smtClean="0">
                <a:latin typeface="Times New Roman" panose="02020603050405020304" pitchFamily="18" charset="0"/>
                <a:cs typeface="Times New Roman" panose="02020603050405020304" pitchFamily="18" charset="0"/>
              </a:rPr>
              <a:t> улар </a:t>
            </a:r>
            <a:r>
              <a:rPr lang="ru-RU" altLang="ru-RU" sz="2400" b="1" u="sng" dirty="0" err="1" smtClean="0">
                <a:latin typeface="Times New Roman" panose="02020603050405020304" pitchFamily="18" charset="0"/>
                <a:cs typeface="Times New Roman" panose="02020603050405020304" pitchFamily="18" charset="0"/>
              </a:rPr>
              <a:t>қўйидагилрадан</a:t>
            </a:r>
            <a:r>
              <a:rPr lang="ru-RU" altLang="ru-RU" sz="2400" b="1" u="sng" dirty="0" smtClean="0">
                <a:latin typeface="Times New Roman" panose="02020603050405020304" pitchFamily="18" charset="0"/>
                <a:cs typeface="Times New Roman" panose="02020603050405020304" pitchFamily="18" charset="0"/>
              </a:rPr>
              <a:t> </a:t>
            </a:r>
            <a:r>
              <a:rPr lang="ru-RU" altLang="ru-RU" sz="2400" b="1" u="sng" dirty="0" err="1" smtClean="0">
                <a:latin typeface="Times New Roman" panose="02020603050405020304" pitchFamily="18" charset="0"/>
                <a:cs typeface="Times New Roman" panose="02020603050405020304" pitchFamily="18" charset="0"/>
              </a:rPr>
              <a:t>иборат</a:t>
            </a:r>
            <a:r>
              <a:rPr lang="en-US" altLang="ru-RU" sz="2400" b="1" u="sng" dirty="0" smtClean="0">
                <a:latin typeface="Times New Roman" panose="02020603050405020304" pitchFamily="18" charset="0"/>
                <a:cs typeface="Times New Roman" panose="02020603050405020304" pitchFamily="18" charset="0"/>
              </a:rPr>
              <a:t> [2</a:t>
            </a:r>
            <a:r>
              <a:rPr lang="ru-RU" altLang="ru-RU" sz="2400" b="1" u="sng" dirty="0" smtClean="0">
                <a:latin typeface="Times New Roman" panose="02020603050405020304" pitchFamily="18" charset="0"/>
                <a:cs typeface="Times New Roman" panose="02020603050405020304" pitchFamily="18" charset="0"/>
              </a:rPr>
              <a:t>,</a:t>
            </a:r>
            <a:r>
              <a:rPr lang="en-US" altLang="ru-RU" sz="2400" b="1" u="sng" dirty="0" smtClean="0">
                <a:latin typeface="Times New Roman" panose="02020603050405020304" pitchFamily="18" charset="0"/>
                <a:cs typeface="Times New Roman" panose="02020603050405020304" pitchFamily="18" charset="0"/>
              </a:rPr>
              <a:t>8]</a:t>
            </a:r>
            <a:r>
              <a:rPr lang="ru-RU" altLang="ru-RU" sz="2400" b="1" u="sng" dirty="0" smtClean="0">
                <a:latin typeface="Times New Roman" panose="02020603050405020304" pitchFamily="18" charset="0"/>
                <a:cs typeface="Times New Roman" panose="02020603050405020304" pitchFamily="18" charset="0"/>
              </a:rPr>
              <a:t> </a:t>
            </a:r>
            <a:r>
              <a:rPr lang="en-US" altLang="ru-RU" sz="2400" b="1" u="sng" dirty="0">
                <a:latin typeface="Times New Roman" panose="02020603050405020304" pitchFamily="18" charset="0"/>
                <a:cs typeface="Times New Roman" panose="02020603050405020304" pitchFamily="18" charset="0"/>
              </a:rPr>
              <a:t>:</a:t>
            </a:r>
          </a:p>
        </p:txBody>
      </p:sp>
      <p:sp>
        <p:nvSpPr>
          <p:cNvPr id="29699"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29700" name="Rectangle 11"/>
          <p:cNvSpPr>
            <a:spLocks noChangeArrowheads="1"/>
          </p:cNvSpPr>
          <p:nvPr/>
        </p:nvSpPr>
        <p:spPr bwMode="auto">
          <a:xfrm>
            <a:off x="455315" y="1775366"/>
            <a:ext cx="1598116" cy="298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lIns="73522" tIns="36116" rIns="73522" bIns="36116"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ctr">
              <a:spcBef>
                <a:spcPct val="50000"/>
              </a:spcBef>
            </a:pPr>
            <a:r>
              <a:rPr lang="uz-Cyrl-UZ" altLang="ru-RU" sz="1463" b="1" dirty="0" smtClean="0">
                <a:latin typeface="Arial Narrow" panose="020B0606020202030204" pitchFamily="34" charset="0"/>
              </a:rPr>
              <a:t>Ҳисобдорлик </a:t>
            </a:r>
            <a:endParaRPr lang="en-US" altLang="ru-RU" sz="1463" b="1" dirty="0">
              <a:latin typeface="Arial Narrow" panose="020B0606020202030204" pitchFamily="34" charset="0"/>
            </a:endParaRPr>
          </a:p>
        </p:txBody>
      </p:sp>
      <p:sp>
        <p:nvSpPr>
          <p:cNvPr id="29701" name="Rectangle 12"/>
          <p:cNvSpPr>
            <a:spLocks noChangeArrowheads="1"/>
          </p:cNvSpPr>
          <p:nvPr/>
        </p:nvSpPr>
        <p:spPr bwMode="auto">
          <a:xfrm>
            <a:off x="2582267" y="1775366"/>
            <a:ext cx="1740000" cy="298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lIns="73522" tIns="36116" rIns="73522" bIns="36116"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ctr">
              <a:spcBef>
                <a:spcPct val="50000"/>
              </a:spcBef>
            </a:pPr>
            <a:r>
              <a:rPr lang="ru-RU" altLang="ru-RU" sz="1463" b="1" dirty="0" err="1" smtClean="0">
                <a:latin typeface="Arial Narrow" panose="020B0606020202030204" pitchFamily="34" charset="0"/>
              </a:rPr>
              <a:t>Хаққонийлик</a:t>
            </a:r>
            <a:endParaRPr lang="en-US" altLang="ru-RU" sz="1463" b="1" dirty="0">
              <a:latin typeface="Arial Narrow" panose="020B0606020202030204" pitchFamily="34" charset="0"/>
            </a:endParaRPr>
          </a:p>
        </p:txBody>
      </p:sp>
      <p:sp>
        <p:nvSpPr>
          <p:cNvPr id="29702" name="Rectangle 13"/>
          <p:cNvSpPr>
            <a:spLocks noChangeArrowheads="1"/>
          </p:cNvSpPr>
          <p:nvPr/>
        </p:nvSpPr>
        <p:spPr bwMode="auto">
          <a:xfrm>
            <a:off x="4954291" y="1775366"/>
            <a:ext cx="1574899" cy="298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lIns="73522" tIns="36116" rIns="73522" bIns="36116"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ctr">
              <a:spcBef>
                <a:spcPct val="50000"/>
              </a:spcBef>
            </a:pPr>
            <a:r>
              <a:rPr lang="uz-Cyrl-UZ" altLang="ru-RU" sz="1463" b="1" dirty="0" smtClean="0">
                <a:latin typeface="Arial Narrow" panose="020B0606020202030204" pitchFamily="34" charset="0"/>
              </a:rPr>
              <a:t>Ошкоролик</a:t>
            </a:r>
            <a:endParaRPr lang="en-US" altLang="ru-RU" sz="1463" b="1" dirty="0">
              <a:latin typeface="Arial Narrow" panose="020B0606020202030204" pitchFamily="34" charset="0"/>
            </a:endParaRPr>
          </a:p>
        </p:txBody>
      </p:sp>
      <p:sp>
        <p:nvSpPr>
          <p:cNvPr id="29703" name="Rectangle 14"/>
          <p:cNvSpPr>
            <a:spLocks noChangeArrowheads="1"/>
          </p:cNvSpPr>
          <p:nvPr/>
        </p:nvSpPr>
        <p:spPr bwMode="auto">
          <a:xfrm>
            <a:off x="7286328" y="1775366"/>
            <a:ext cx="1857375" cy="298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lIns="73522" tIns="36116" rIns="73522" bIns="36116"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ctr">
              <a:spcBef>
                <a:spcPct val="50000"/>
              </a:spcBef>
            </a:pPr>
            <a:r>
              <a:rPr lang="ru-RU" altLang="ru-RU" sz="1463" b="1" dirty="0" err="1" smtClean="0">
                <a:latin typeface="Arial Narrow" panose="020B0606020202030204" pitchFamily="34" charset="0"/>
              </a:rPr>
              <a:t>Жавобгарлик</a:t>
            </a:r>
            <a:endParaRPr lang="ru-RU" altLang="ru-RU" sz="1463" b="1" dirty="0">
              <a:latin typeface="Arial Narrow" panose="020B0606020202030204" pitchFamily="34" charset="0"/>
            </a:endParaRPr>
          </a:p>
        </p:txBody>
      </p:sp>
      <p:sp>
        <p:nvSpPr>
          <p:cNvPr id="29704" name="AutoShape 15"/>
          <p:cNvSpPr>
            <a:spLocks noChangeArrowheads="1"/>
          </p:cNvSpPr>
          <p:nvPr/>
        </p:nvSpPr>
        <p:spPr bwMode="auto">
          <a:xfrm rot="10800000" flipH="1">
            <a:off x="641053" y="2170112"/>
            <a:ext cx="1212453" cy="185738"/>
          </a:xfrm>
          <a:prstGeom prst="triangle">
            <a:avLst>
              <a:gd name="adj" fmla="val 49958"/>
            </a:avLst>
          </a:prstGeom>
          <a:solidFill>
            <a:schemeClr val="hlink"/>
          </a:solidFill>
          <a:ln w="38100">
            <a:solidFill>
              <a:srgbClr val="000066"/>
            </a:solidFill>
            <a:miter lim="800000"/>
            <a:headEnd/>
            <a:tailEnd/>
          </a:ln>
        </p:spPr>
        <p:txBody>
          <a:bodyPr wrap="none" anchor="ct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29705" name="AutoShape 23"/>
          <p:cNvSpPr>
            <a:spLocks noChangeArrowheads="1"/>
          </p:cNvSpPr>
          <p:nvPr/>
        </p:nvSpPr>
        <p:spPr bwMode="auto">
          <a:xfrm rot="10800000" flipH="1">
            <a:off x="2766715" y="2170112"/>
            <a:ext cx="1212453" cy="185738"/>
          </a:xfrm>
          <a:prstGeom prst="triangle">
            <a:avLst>
              <a:gd name="adj" fmla="val 49958"/>
            </a:avLst>
          </a:prstGeom>
          <a:solidFill>
            <a:schemeClr val="hlink"/>
          </a:solidFill>
          <a:ln w="38100">
            <a:solidFill>
              <a:srgbClr val="000066"/>
            </a:solidFill>
            <a:miter lim="800000"/>
            <a:headEnd/>
            <a:tailEnd/>
          </a:ln>
        </p:spPr>
        <p:txBody>
          <a:bodyPr wrap="none" anchor="ct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29706" name="AutoShape 24"/>
          <p:cNvSpPr>
            <a:spLocks noChangeArrowheads="1"/>
          </p:cNvSpPr>
          <p:nvPr/>
        </p:nvSpPr>
        <p:spPr bwMode="auto">
          <a:xfrm rot="10800000" flipH="1">
            <a:off x="5119390" y="2170112"/>
            <a:ext cx="1212453" cy="185738"/>
          </a:xfrm>
          <a:prstGeom prst="triangle">
            <a:avLst>
              <a:gd name="adj" fmla="val 49958"/>
            </a:avLst>
          </a:prstGeom>
          <a:solidFill>
            <a:schemeClr val="hlink"/>
          </a:solidFill>
          <a:ln w="38100">
            <a:solidFill>
              <a:srgbClr val="000066"/>
            </a:solidFill>
            <a:miter lim="800000"/>
            <a:headEnd/>
            <a:tailEnd/>
          </a:ln>
        </p:spPr>
        <p:txBody>
          <a:bodyPr wrap="none" anchor="ct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29707" name="AutoShape 25"/>
          <p:cNvSpPr>
            <a:spLocks noChangeArrowheads="1"/>
          </p:cNvSpPr>
          <p:nvPr/>
        </p:nvSpPr>
        <p:spPr bwMode="auto">
          <a:xfrm rot="10800000" flipH="1">
            <a:off x="7595890" y="2170112"/>
            <a:ext cx="1212453" cy="185738"/>
          </a:xfrm>
          <a:prstGeom prst="triangle">
            <a:avLst>
              <a:gd name="adj" fmla="val 49958"/>
            </a:avLst>
          </a:prstGeom>
          <a:solidFill>
            <a:schemeClr val="hlink"/>
          </a:solidFill>
          <a:ln w="38100">
            <a:solidFill>
              <a:srgbClr val="000066"/>
            </a:solidFill>
            <a:miter lim="800000"/>
            <a:headEnd/>
            <a:tailEnd/>
          </a:ln>
        </p:spPr>
        <p:txBody>
          <a:bodyPr wrap="none" anchor="ct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29708" name="Rectangle 17"/>
          <p:cNvSpPr>
            <a:spLocks noChangeArrowheads="1"/>
          </p:cNvSpPr>
          <p:nvPr/>
        </p:nvSpPr>
        <p:spPr bwMode="auto">
          <a:xfrm>
            <a:off x="450156" y="2624138"/>
            <a:ext cx="1485900" cy="218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3522" tIns="36116" rIns="73522" bIns="36116">
            <a:spAutoFit/>
          </a:bodyPr>
          <a:lstStyle>
            <a:lvl1pPr marL="114300" indent="-114300">
              <a:tabLst>
                <a:tab pos="1541463" algn="l"/>
              </a:tabLst>
              <a:defRPr>
                <a:solidFill>
                  <a:schemeClr val="tx1"/>
                </a:solidFill>
                <a:latin typeface="Century Gothic" panose="020B0502020202020204" pitchFamily="34" charset="0"/>
                <a:cs typeface="Arial" panose="020B0604020202020204" pitchFamily="34" charset="0"/>
              </a:defRPr>
            </a:lvl1pPr>
            <a:lvl2pPr marL="742950" indent="-285750">
              <a:tabLst>
                <a:tab pos="1541463" algn="l"/>
              </a:tabLst>
              <a:defRPr>
                <a:solidFill>
                  <a:schemeClr val="tx1"/>
                </a:solidFill>
                <a:latin typeface="Century Gothic" panose="020B0502020202020204" pitchFamily="34" charset="0"/>
                <a:cs typeface="Arial" panose="020B0604020202020204" pitchFamily="34" charset="0"/>
              </a:defRPr>
            </a:lvl2pPr>
            <a:lvl3pPr marL="1143000" indent="-228600">
              <a:tabLst>
                <a:tab pos="1541463" algn="l"/>
              </a:tabLst>
              <a:defRPr>
                <a:solidFill>
                  <a:schemeClr val="tx1"/>
                </a:solidFill>
                <a:latin typeface="Century Gothic" panose="020B0502020202020204" pitchFamily="34" charset="0"/>
                <a:cs typeface="Arial" panose="020B0604020202020204" pitchFamily="34" charset="0"/>
              </a:defRPr>
            </a:lvl3pPr>
            <a:lvl4pPr marL="1600200" indent="-228600">
              <a:tabLst>
                <a:tab pos="1541463" algn="l"/>
              </a:tabLst>
              <a:defRPr>
                <a:solidFill>
                  <a:schemeClr val="tx1"/>
                </a:solidFill>
                <a:latin typeface="Century Gothic" panose="020B0502020202020204" pitchFamily="34" charset="0"/>
                <a:cs typeface="Arial" panose="020B0604020202020204" pitchFamily="34" charset="0"/>
              </a:defRPr>
            </a:lvl4pPr>
            <a:lvl5pPr marL="2057400" indent="-228600">
              <a:tabLst>
                <a:tab pos="1541463" algn="l"/>
              </a:tabLst>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9pPr>
          </a:lstStyle>
          <a:p>
            <a:pPr>
              <a:spcBef>
                <a:spcPct val="10000"/>
              </a:spcBef>
              <a:spcAft>
                <a:spcPct val="10000"/>
              </a:spcAft>
              <a:buClr>
                <a:srgbClr val="990000"/>
              </a:buClr>
              <a:buFont typeface="Wingdings" panose="05000000000000000000" pitchFamily="2" charset="2"/>
              <a:buChar char="§"/>
            </a:pPr>
            <a:r>
              <a:rPr lang="ru-RU" altLang="ru-RU" sz="1463" dirty="0" err="1" smtClean="0">
                <a:latin typeface="Arial Narrow" panose="020B0606020202030204" pitchFamily="34" charset="0"/>
              </a:rPr>
              <a:t>Ходимларнинг</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рахбариятга</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хисоботи</a:t>
            </a:r>
            <a:r>
              <a:rPr lang="ru-RU" altLang="ru-RU" sz="1463" dirty="0" smtClean="0">
                <a:latin typeface="Arial Narrow" panose="020B0606020202030204" pitchFamily="34" charset="0"/>
              </a:rPr>
              <a:t>;</a:t>
            </a:r>
            <a:endParaRPr lang="en-US" altLang="ru-RU" sz="1463" dirty="0">
              <a:latin typeface="Arial Narrow" panose="020B0606020202030204" pitchFamily="34" charset="0"/>
            </a:endParaRPr>
          </a:p>
          <a:p>
            <a:pPr>
              <a:spcBef>
                <a:spcPct val="10000"/>
              </a:spcBef>
              <a:spcAft>
                <a:spcPct val="10000"/>
              </a:spcAft>
              <a:buClr>
                <a:srgbClr val="990000"/>
              </a:buClr>
              <a:buFont typeface="Wingdings" panose="05000000000000000000" pitchFamily="2" charset="2"/>
              <a:buChar char="§"/>
            </a:pPr>
            <a:r>
              <a:rPr lang="ru-RU" altLang="ru-RU" sz="1463" dirty="0" err="1" smtClean="0">
                <a:latin typeface="Arial Narrow" panose="020B0606020202030204" pitchFamily="34" charset="0"/>
              </a:rPr>
              <a:t>Рахбариятнинг</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Кенгашга</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ҳисоботи</a:t>
            </a:r>
            <a:r>
              <a:rPr lang="ru-RU" altLang="ru-RU" sz="1463" dirty="0" smtClean="0">
                <a:latin typeface="Arial Narrow" panose="020B0606020202030204" pitchFamily="34" charset="0"/>
              </a:rPr>
              <a:t>; </a:t>
            </a:r>
            <a:r>
              <a:rPr lang="en-US" altLang="ru-RU" sz="1463" dirty="0" smtClean="0">
                <a:latin typeface="Arial Narrow" panose="020B0606020202030204" pitchFamily="34" charset="0"/>
              </a:rPr>
              <a:t> </a:t>
            </a:r>
            <a:endParaRPr lang="en-US" altLang="ru-RU" sz="1463" dirty="0">
              <a:latin typeface="Arial Narrow" panose="020B0606020202030204" pitchFamily="34" charset="0"/>
            </a:endParaRPr>
          </a:p>
          <a:p>
            <a:pPr>
              <a:spcBef>
                <a:spcPct val="10000"/>
              </a:spcBef>
              <a:spcAft>
                <a:spcPct val="10000"/>
              </a:spcAft>
              <a:buClr>
                <a:srgbClr val="990000"/>
              </a:buClr>
              <a:buFont typeface="Wingdings" panose="05000000000000000000" pitchFamily="2" charset="2"/>
              <a:buChar char="§"/>
            </a:pPr>
            <a:r>
              <a:rPr lang="ru-RU" altLang="ru-RU" sz="1463" dirty="0" err="1" smtClean="0">
                <a:latin typeface="Arial Narrow" panose="020B0606020202030204" pitchFamily="34" charset="0"/>
              </a:rPr>
              <a:t>Кенгашнинг</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Акциядорларга</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ҳисоботи</a:t>
            </a:r>
            <a:r>
              <a:rPr lang="ru-RU" altLang="ru-RU" sz="1463" dirty="0" smtClean="0">
                <a:latin typeface="Arial Narrow" panose="020B0606020202030204" pitchFamily="34" charset="0"/>
              </a:rPr>
              <a:t>.</a:t>
            </a:r>
            <a:endParaRPr lang="en-US" altLang="ru-RU" sz="1463" dirty="0">
              <a:latin typeface="Arial Narrow" panose="020B0606020202030204" pitchFamily="34" charset="0"/>
            </a:endParaRPr>
          </a:p>
        </p:txBody>
      </p:sp>
      <p:sp>
        <p:nvSpPr>
          <p:cNvPr id="29709" name="Rectangle 18"/>
          <p:cNvSpPr>
            <a:spLocks noChangeArrowheads="1"/>
          </p:cNvSpPr>
          <p:nvPr/>
        </p:nvSpPr>
        <p:spPr bwMode="auto">
          <a:xfrm>
            <a:off x="2826048" y="2624138"/>
            <a:ext cx="1516856" cy="2864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3522" tIns="36116" rIns="73522" bIns="36116">
            <a:spAutoFit/>
          </a:bodyPr>
          <a:lstStyle>
            <a:lvl1pPr marL="114300" indent="-114300">
              <a:tabLst>
                <a:tab pos="1541463" algn="l"/>
              </a:tabLst>
              <a:defRPr>
                <a:solidFill>
                  <a:schemeClr val="tx1"/>
                </a:solidFill>
                <a:latin typeface="Century Gothic" panose="020B0502020202020204" pitchFamily="34" charset="0"/>
                <a:cs typeface="Arial" panose="020B0604020202020204" pitchFamily="34" charset="0"/>
              </a:defRPr>
            </a:lvl1pPr>
            <a:lvl2pPr marL="742950" indent="-285750">
              <a:tabLst>
                <a:tab pos="1541463" algn="l"/>
              </a:tabLst>
              <a:defRPr>
                <a:solidFill>
                  <a:schemeClr val="tx1"/>
                </a:solidFill>
                <a:latin typeface="Century Gothic" panose="020B0502020202020204" pitchFamily="34" charset="0"/>
                <a:cs typeface="Arial" panose="020B0604020202020204" pitchFamily="34" charset="0"/>
              </a:defRPr>
            </a:lvl2pPr>
            <a:lvl3pPr marL="1143000" indent="-228600">
              <a:tabLst>
                <a:tab pos="1541463" algn="l"/>
              </a:tabLst>
              <a:defRPr>
                <a:solidFill>
                  <a:schemeClr val="tx1"/>
                </a:solidFill>
                <a:latin typeface="Century Gothic" panose="020B0502020202020204" pitchFamily="34" charset="0"/>
                <a:cs typeface="Arial" panose="020B0604020202020204" pitchFamily="34" charset="0"/>
              </a:defRPr>
            </a:lvl3pPr>
            <a:lvl4pPr marL="1600200" indent="-228600">
              <a:tabLst>
                <a:tab pos="1541463" algn="l"/>
              </a:tabLst>
              <a:defRPr>
                <a:solidFill>
                  <a:schemeClr val="tx1"/>
                </a:solidFill>
                <a:latin typeface="Century Gothic" panose="020B0502020202020204" pitchFamily="34" charset="0"/>
                <a:cs typeface="Arial" panose="020B0604020202020204" pitchFamily="34" charset="0"/>
              </a:defRPr>
            </a:lvl4pPr>
            <a:lvl5pPr marL="2057400" indent="-228600">
              <a:tabLst>
                <a:tab pos="1541463" algn="l"/>
              </a:tabLst>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9pPr>
          </a:lstStyle>
          <a:p>
            <a:pPr>
              <a:spcBef>
                <a:spcPct val="10000"/>
              </a:spcBef>
              <a:spcAft>
                <a:spcPct val="10000"/>
              </a:spcAft>
              <a:buClr>
                <a:srgbClr val="990000"/>
              </a:buClr>
              <a:buFont typeface="Wingdings" panose="05000000000000000000" pitchFamily="2" charset="2"/>
              <a:buChar char="§"/>
            </a:pPr>
            <a:r>
              <a:rPr lang="ru-RU" altLang="ru-RU" sz="1463" dirty="0" err="1" smtClean="0">
                <a:latin typeface="Arial Narrow" panose="020B0606020202030204" pitchFamily="34" charset="0"/>
              </a:rPr>
              <a:t>Акциядорларнинг</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хуқуқлари</a:t>
            </a:r>
            <a:r>
              <a:rPr lang="ru-RU" altLang="ru-RU" sz="1463" dirty="0" smtClean="0">
                <a:latin typeface="Arial Narrow" panose="020B0606020202030204" pitchFamily="34" charset="0"/>
              </a:rPr>
              <a:t>; </a:t>
            </a:r>
            <a:r>
              <a:rPr lang="en-US" altLang="ru-RU" sz="1463" dirty="0" smtClean="0">
                <a:latin typeface="Arial Narrow" panose="020B0606020202030204" pitchFamily="34" charset="0"/>
              </a:rPr>
              <a:t>  </a:t>
            </a:r>
            <a:endParaRPr lang="en-US" altLang="ru-RU" sz="1463" dirty="0">
              <a:latin typeface="Arial Narrow" panose="020B0606020202030204" pitchFamily="34" charset="0"/>
            </a:endParaRPr>
          </a:p>
          <a:p>
            <a:pPr>
              <a:spcBef>
                <a:spcPct val="10000"/>
              </a:spcBef>
              <a:spcAft>
                <a:spcPct val="10000"/>
              </a:spcAft>
              <a:buClr>
                <a:srgbClr val="990000"/>
              </a:buClr>
              <a:buFont typeface="Wingdings" panose="05000000000000000000" pitchFamily="2" charset="2"/>
              <a:buChar char="§"/>
            </a:pPr>
            <a:r>
              <a:rPr lang="ru-RU" altLang="ru-RU" sz="1463" dirty="0" err="1" smtClean="0">
                <a:latin typeface="Arial Narrow" panose="020B0606020202030204" pitchFamily="34" charset="0"/>
              </a:rPr>
              <a:t>Миноритар</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ва</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бошқа</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акциядорлар</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хуқуқларининг</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тенглигини</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таъминлашни</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амалга</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ошириш</a:t>
            </a:r>
            <a:r>
              <a:rPr lang="ru-RU" altLang="ru-RU" sz="1463" dirty="0" smtClean="0">
                <a:latin typeface="Arial Narrow" panose="020B0606020202030204" pitchFamily="34" charset="0"/>
              </a:rPr>
              <a:t>; </a:t>
            </a:r>
            <a:r>
              <a:rPr lang="en-US" altLang="ru-RU" sz="1463" dirty="0" smtClean="0">
                <a:latin typeface="Arial Narrow" panose="020B0606020202030204" pitchFamily="34" charset="0"/>
              </a:rPr>
              <a:t>   </a:t>
            </a:r>
            <a:endParaRPr lang="en-US" altLang="ru-RU" sz="1463" dirty="0">
              <a:latin typeface="Arial Narrow" panose="020B0606020202030204" pitchFamily="34" charset="0"/>
            </a:endParaRPr>
          </a:p>
          <a:p>
            <a:pPr>
              <a:spcBef>
                <a:spcPct val="10000"/>
              </a:spcBef>
              <a:spcAft>
                <a:spcPct val="10000"/>
              </a:spcAft>
              <a:buClr>
                <a:srgbClr val="990000"/>
              </a:buClr>
              <a:buFont typeface="Wingdings" panose="05000000000000000000" pitchFamily="2" charset="2"/>
              <a:buChar char="§"/>
            </a:pPr>
            <a:r>
              <a:rPr lang="ru-RU" altLang="ru-RU" sz="1463" dirty="0" smtClean="0">
                <a:latin typeface="Arial Narrow" panose="020B0606020202030204" pitchFamily="34" charset="0"/>
              </a:rPr>
              <a:t>Суд </a:t>
            </a:r>
            <a:r>
              <a:rPr lang="ru-RU" altLang="ru-RU" sz="1463" dirty="0" err="1" smtClean="0">
                <a:latin typeface="Arial Narrow" panose="020B0606020202030204" pitchFamily="34" charset="0"/>
              </a:rPr>
              <a:t>ишларининг</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самарадорлиги</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ошириш</a:t>
            </a:r>
            <a:r>
              <a:rPr lang="ru-RU" altLang="ru-RU" sz="1463" dirty="0" smtClean="0">
                <a:latin typeface="Arial Narrow" panose="020B0606020202030204" pitchFamily="34" charset="0"/>
              </a:rPr>
              <a:t>. </a:t>
            </a:r>
            <a:endParaRPr lang="en-US" altLang="ru-RU" sz="1463" dirty="0">
              <a:latin typeface="Arial Narrow" panose="020B0606020202030204" pitchFamily="34" charset="0"/>
            </a:endParaRPr>
          </a:p>
        </p:txBody>
      </p:sp>
      <p:sp>
        <p:nvSpPr>
          <p:cNvPr id="29710" name="Rectangle 19"/>
          <p:cNvSpPr>
            <a:spLocks noChangeArrowheads="1"/>
          </p:cNvSpPr>
          <p:nvPr/>
        </p:nvSpPr>
        <p:spPr bwMode="auto">
          <a:xfrm>
            <a:off x="4913015" y="2479675"/>
            <a:ext cx="1826419" cy="3404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3522" tIns="36116" rIns="73522" bIns="36116">
            <a:spAutoFit/>
          </a:bodyPr>
          <a:lstStyle>
            <a:lvl1pPr marL="114300" indent="-114300">
              <a:tabLst>
                <a:tab pos="1541463" algn="l"/>
              </a:tabLst>
              <a:defRPr>
                <a:solidFill>
                  <a:schemeClr val="tx1"/>
                </a:solidFill>
                <a:latin typeface="Century Gothic" panose="020B0502020202020204" pitchFamily="34" charset="0"/>
                <a:cs typeface="Arial" panose="020B0604020202020204" pitchFamily="34" charset="0"/>
              </a:defRPr>
            </a:lvl1pPr>
            <a:lvl2pPr marL="114300" indent="-114300">
              <a:tabLst>
                <a:tab pos="1541463" algn="l"/>
              </a:tabLst>
              <a:defRPr>
                <a:solidFill>
                  <a:schemeClr val="tx1"/>
                </a:solidFill>
                <a:latin typeface="Century Gothic" panose="020B0502020202020204" pitchFamily="34" charset="0"/>
                <a:cs typeface="Arial" panose="020B0604020202020204" pitchFamily="34" charset="0"/>
              </a:defRPr>
            </a:lvl2pPr>
            <a:lvl3pPr marL="1143000" indent="-228600">
              <a:tabLst>
                <a:tab pos="1541463" algn="l"/>
              </a:tabLst>
              <a:defRPr>
                <a:solidFill>
                  <a:schemeClr val="tx1"/>
                </a:solidFill>
                <a:latin typeface="Century Gothic" panose="020B0502020202020204" pitchFamily="34" charset="0"/>
                <a:cs typeface="Arial" panose="020B0604020202020204" pitchFamily="34" charset="0"/>
              </a:defRPr>
            </a:lvl3pPr>
            <a:lvl4pPr marL="1600200" indent="-228600">
              <a:tabLst>
                <a:tab pos="1541463" algn="l"/>
              </a:tabLst>
              <a:defRPr>
                <a:solidFill>
                  <a:schemeClr val="tx1"/>
                </a:solidFill>
                <a:latin typeface="Century Gothic" panose="020B0502020202020204" pitchFamily="34" charset="0"/>
                <a:cs typeface="Arial" panose="020B0604020202020204" pitchFamily="34" charset="0"/>
              </a:defRPr>
            </a:lvl4pPr>
            <a:lvl5pPr marL="2057400" indent="-228600">
              <a:tabLst>
                <a:tab pos="1541463" algn="l"/>
              </a:tabLst>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9pPr>
          </a:lstStyle>
          <a:p>
            <a:pPr>
              <a:spcBef>
                <a:spcPct val="10000"/>
              </a:spcBef>
              <a:spcAft>
                <a:spcPct val="10000"/>
              </a:spcAft>
              <a:buClr>
                <a:srgbClr val="990000"/>
              </a:buClr>
              <a:buFont typeface="Wingdings" panose="05000000000000000000" pitchFamily="2" charset="2"/>
              <a:buChar char="§"/>
            </a:pPr>
            <a:r>
              <a:rPr lang="ru-RU" altLang="ru-RU" sz="1463" dirty="0" err="1">
                <a:latin typeface="Arial Narrow" panose="020B0606020202030204" pitchFamily="34" charset="0"/>
              </a:rPr>
              <a:t>Барча</a:t>
            </a:r>
            <a:r>
              <a:rPr lang="ru-RU" altLang="ru-RU" sz="1463" dirty="0">
                <a:latin typeface="Arial Narrow" panose="020B0606020202030204" pitchFamily="34" charset="0"/>
              </a:rPr>
              <a:t> </a:t>
            </a:r>
            <a:r>
              <a:rPr lang="ru-RU" altLang="ru-RU" sz="1463" dirty="0" err="1">
                <a:latin typeface="Arial Narrow" panose="020B0606020202030204" pitchFamily="34" charset="0"/>
              </a:rPr>
              <a:t>саволлар</a:t>
            </a:r>
            <a:r>
              <a:rPr lang="ru-RU" altLang="ru-RU" sz="1463" dirty="0">
                <a:latin typeface="Arial Narrow" panose="020B0606020202030204" pitchFamily="34" charset="0"/>
              </a:rPr>
              <a:t> </a:t>
            </a:r>
            <a:r>
              <a:rPr lang="ru-RU" altLang="ru-RU" sz="1463" dirty="0" err="1" smtClean="0">
                <a:latin typeface="Arial Narrow" panose="020B0606020202030204" pitchFamily="34" charset="0"/>
              </a:rPr>
              <a:t>бўйича</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ўз</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вақтида</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ахборотларнинг</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ошкоролигини</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таъминлаш</a:t>
            </a:r>
            <a:r>
              <a:rPr lang="ru-RU" altLang="ru-RU" sz="1463" dirty="0" smtClean="0">
                <a:latin typeface="Arial Narrow" panose="020B0606020202030204" pitchFamily="34" charset="0"/>
              </a:rPr>
              <a:t>;</a:t>
            </a:r>
            <a:endParaRPr lang="en-US" altLang="ru-RU" sz="1463" dirty="0">
              <a:latin typeface="Arial Narrow" panose="020B0606020202030204" pitchFamily="34" charset="0"/>
            </a:endParaRPr>
          </a:p>
          <a:p>
            <a:pPr>
              <a:spcBef>
                <a:spcPct val="10000"/>
              </a:spcBef>
              <a:spcAft>
                <a:spcPct val="10000"/>
              </a:spcAft>
              <a:buClr>
                <a:srgbClr val="990000"/>
              </a:buClr>
              <a:buFont typeface="Wingdings" panose="05000000000000000000" pitchFamily="2" charset="2"/>
              <a:buChar char="§"/>
            </a:pP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молиявий</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ахборотлар</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ва</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унинг</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ҳолати</a:t>
            </a:r>
            <a:r>
              <a:rPr lang="ru-RU" altLang="ru-RU" sz="1463" dirty="0" smtClean="0">
                <a:latin typeface="Arial Narrow" panose="020B0606020202030204" pitchFamily="34" charset="0"/>
              </a:rPr>
              <a:t>; </a:t>
            </a:r>
            <a:endParaRPr lang="en-US" altLang="ru-RU" sz="1463" dirty="0">
              <a:latin typeface="Arial Narrow" panose="020B0606020202030204" pitchFamily="34" charset="0"/>
            </a:endParaRPr>
          </a:p>
          <a:p>
            <a:pPr lvl="1">
              <a:spcBef>
                <a:spcPct val="10000"/>
              </a:spcBef>
              <a:spcAft>
                <a:spcPct val="10000"/>
              </a:spcAft>
              <a:buClr>
                <a:srgbClr val="990000"/>
              </a:buClr>
              <a:buFont typeface="Wingdings" panose="05000000000000000000" pitchFamily="2" charset="2"/>
              <a:buChar char="§"/>
            </a:pPr>
            <a:r>
              <a:rPr lang="ru-RU" altLang="ru-RU" sz="1463" dirty="0" err="1" smtClean="0">
                <a:latin typeface="Arial Narrow" panose="020B0606020202030204" pitchFamily="34" charset="0"/>
              </a:rPr>
              <a:t>Иқтисодий</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молиявий</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натижалар</a:t>
            </a:r>
            <a:r>
              <a:rPr lang="ru-RU" altLang="ru-RU" sz="1463" dirty="0" smtClean="0">
                <a:latin typeface="Arial Narrow" panose="020B0606020202030204" pitchFamily="34" charset="0"/>
              </a:rPr>
              <a:t>;</a:t>
            </a:r>
          </a:p>
          <a:p>
            <a:pPr lvl="1">
              <a:spcBef>
                <a:spcPct val="10000"/>
              </a:spcBef>
              <a:spcAft>
                <a:spcPct val="10000"/>
              </a:spcAft>
              <a:buClr>
                <a:srgbClr val="990000"/>
              </a:buClr>
              <a:buFont typeface="Wingdings" panose="05000000000000000000" pitchFamily="2" charset="2"/>
              <a:buChar char="§"/>
            </a:pPr>
            <a:r>
              <a:rPr lang="uz-Cyrl-UZ" altLang="ru-RU" sz="1463" dirty="0" smtClean="0">
                <a:latin typeface="Arial Narrow" panose="020B0606020202030204" pitchFamily="34" charset="0"/>
              </a:rPr>
              <a:t>Мулкнинг сақланиш ҳолати;</a:t>
            </a:r>
          </a:p>
          <a:p>
            <a:pPr lvl="1">
              <a:spcBef>
                <a:spcPct val="10000"/>
              </a:spcBef>
              <a:spcAft>
                <a:spcPct val="10000"/>
              </a:spcAft>
              <a:buClr>
                <a:srgbClr val="990000"/>
              </a:buClr>
              <a:buFont typeface="Wingdings" panose="05000000000000000000" pitchFamily="2" charset="2"/>
              <a:buChar char="§"/>
            </a:pPr>
            <a:r>
              <a:rPr lang="uz-Cyrl-UZ" altLang="ru-RU" sz="1463" dirty="0" smtClean="0">
                <a:latin typeface="Arial Narrow" panose="020B0606020202030204" pitchFamily="34" charset="0"/>
              </a:rPr>
              <a:t>Бошқарув ва бошқалар бўйича </a:t>
            </a:r>
            <a:endParaRPr lang="en-US" altLang="ru-RU" sz="1463" dirty="0">
              <a:latin typeface="Arial Narrow" panose="020B0606020202030204" pitchFamily="34" charset="0"/>
            </a:endParaRPr>
          </a:p>
        </p:txBody>
      </p:sp>
      <p:sp>
        <p:nvSpPr>
          <p:cNvPr id="29711" name="Rectangle 20"/>
          <p:cNvSpPr>
            <a:spLocks noChangeArrowheads="1"/>
          </p:cNvSpPr>
          <p:nvPr/>
        </p:nvSpPr>
        <p:spPr bwMode="auto">
          <a:xfrm>
            <a:off x="7265690" y="2622849"/>
            <a:ext cx="1826419" cy="263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3522" tIns="36116" rIns="73522" bIns="36116">
            <a:spAutoFit/>
          </a:bodyPr>
          <a:lstStyle>
            <a:lvl1pPr marL="114300" indent="-114300">
              <a:tabLst>
                <a:tab pos="1541463" algn="l"/>
              </a:tabLst>
              <a:defRPr>
                <a:solidFill>
                  <a:schemeClr val="tx1"/>
                </a:solidFill>
                <a:latin typeface="Century Gothic" panose="020B0502020202020204" pitchFamily="34" charset="0"/>
                <a:cs typeface="Arial" panose="020B0604020202020204" pitchFamily="34" charset="0"/>
              </a:defRPr>
            </a:lvl1pPr>
            <a:lvl2pPr marL="114300" indent="-114300">
              <a:tabLst>
                <a:tab pos="1541463" algn="l"/>
              </a:tabLst>
              <a:defRPr>
                <a:solidFill>
                  <a:schemeClr val="tx1"/>
                </a:solidFill>
                <a:latin typeface="Century Gothic" panose="020B0502020202020204" pitchFamily="34" charset="0"/>
                <a:cs typeface="Arial" panose="020B0604020202020204" pitchFamily="34" charset="0"/>
              </a:defRPr>
            </a:lvl2pPr>
            <a:lvl3pPr marL="1143000" indent="-228600">
              <a:tabLst>
                <a:tab pos="1541463" algn="l"/>
              </a:tabLst>
              <a:defRPr>
                <a:solidFill>
                  <a:schemeClr val="tx1"/>
                </a:solidFill>
                <a:latin typeface="Century Gothic" panose="020B0502020202020204" pitchFamily="34" charset="0"/>
                <a:cs typeface="Arial" panose="020B0604020202020204" pitchFamily="34" charset="0"/>
              </a:defRPr>
            </a:lvl3pPr>
            <a:lvl4pPr marL="1600200" indent="-228600">
              <a:tabLst>
                <a:tab pos="1541463" algn="l"/>
              </a:tabLst>
              <a:defRPr>
                <a:solidFill>
                  <a:schemeClr val="tx1"/>
                </a:solidFill>
                <a:latin typeface="Century Gothic" panose="020B0502020202020204" pitchFamily="34" charset="0"/>
                <a:cs typeface="Arial" panose="020B0604020202020204" pitchFamily="34" charset="0"/>
              </a:defRPr>
            </a:lvl4pPr>
            <a:lvl5pPr marL="2057400" indent="-228600">
              <a:tabLst>
                <a:tab pos="1541463" algn="l"/>
              </a:tabLst>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tabLst>
                <a:tab pos="1541463" algn="l"/>
              </a:tabLst>
              <a:defRPr>
                <a:solidFill>
                  <a:schemeClr val="tx1"/>
                </a:solidFill>
                <a:latin typeface="Century Gothic" panose="020B0502020202020204" pitchFamily="34" charset="0"/>
                <a:cs typeface="Arial" panose="020B0604020202020204" pitchFamily="34" charset="0"/>
              </a:defRPr>
            </a:lvl9pPr>
          </a:lstStyle>
          <a:p>
            <a:pPr>
              <a:spcBef>
                <a:spcPct val="10000"/>
              </a:spcBef>
              <a:spcAft>
                <a:spcPct val="10000"/>
              </a:spcAft>
              <a:buClr>
                <a:srgbClr val="990000"/>
              </a:buClr>
              <a:buFont typeface="Wingdings" panose="05000000000000000000" pitchFamily="2" charset="2"/>
              <a:buChar char="§"/>
            </a:pPr>
            <a:r>
              <a:rPr lang="ru-RU" altLang="ru-RU" sz="1463" dirty="0" err="1" smtClean="0">
                <a:latin typeface="Arial Narrow" panose="020B0606020202030204" pitchFamily="34" charset="0"/>
              </a:rPr>
              <a:t>Манфаатдор</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томонларни</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тан</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олиш</a:t>
            </a:r>
            <a:r>
              <a:rPr lang="ru-RU" altLang="ru-RU" sz="1463" dirty="0" smtClean="0">
                <a:latin typeface="Arial Narrow" panose="020B0606020202030204" pitchFamily="34" charset="0"/>
              </a:rPr>
              <a:t>; </a:t>
            </a:r>
            <a:r>
              <a:rPr lang="en-US" altLang="ru-RU" sz="1463" dirty="0" smtClean="0">
                <a:latin typeface="Arial Narrow" panose="020B0606020202030204" pitchFamily="34" charset="0"/>
              </a:rPr>
              <a:t> </a:t>
            </a:r>
            <a:endParaRPr lang="en-US" altLang="ru-RU" sz="1463" dirty="0">
              <a:latin typeface="Arial Narrow" panose="020B0606020202030204" pitchFamily="34" charset="0"/>
            </a:endParaRPr>
          </a:p>
          <a:p>
            <a:pPr>
              <a:spcBef>
                <a:spcPct val="10000"/>
              </a:spcBef>
              <a:spcAft>
                <a:spcPct val="10000"/>
              </a:spcAft>
              <a:buClr>
                <a:srgbClr val="990000"/>
              </a:buClr>
              <a:buFont typeface="Wingdings" panose="05000000000000000000" pitchFamily="2" charset="2"/>
              <a:buChar char="§"/>
            </a:pPr>
            <a:r>
              <a:rPr lang="ru-RU" altLang="ru-RU" sz="1463" dirty="0" err="1" smtClean="0">
                <a:latin typeface="Arial Narrow" panose="020B0606020202030204" pitchFamily="34" charset="0"/>
              </a:rPr>
              <a:t>Манфаатдор</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томонларнинг</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хаёт</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шароитларини</a:t>
            </a:r>
            <a:r>
              <a:rPr lang="ru-RU" altLang="ru-RU" sz="1463" dirty="0" smtClean="0">
                <a:latin typeface="Arial Narrow" panose="020B0606020202030204" pitchFamily="34" charset="0"/>
              </a:rPr>
              <a:t> </a:t>
            </a:r>
            <a:r>
              <a:rPr lang="ru-RU" altLang="ru-RU" sz="1463" dirty="0" err="1" smtClean="0">
                <a:latin typeface="Arial Narrow" panose="020B0606020202030204" pitchFamily="34" charset="0"/>
              </a:rPr>
              <a:t>ошириш</a:t>
            </a:r>
            <a:r>
              <a:rPr lang="ru-RU" altLang="ru-RU" sz="1463" dirty="0" smtClean="0">
                <a:latin typeface="Arial Narrow" panose="020B0606020202030204" pitchFamily="34" charset="0"/>
              </a:rPr>
              <a:t>;</a:t>
            </a:r>
          </a:p>
          <a:p>
            <a:pPr>
              <a:spcBef>
                <a:spcPct val="10000"/>
              </a:spcBef>
              <a:spcAft>
                <a:spcPct val="10000"/>
              </a:spcAft>
              <a:buClr>
                <a:srgbClr val="990000"/>
              </a:buClr>
              <a:buFont typeface="Wingdings" panose="05000000000000000000" pitchFamily="2" charset="2"/>
              <a:buChar char="§"/>
            </a:pPr>
            <a:r>
              <a:rPr lang="uz-Cyrl-UZ" altLang="ru-RU" sz="1463" dirty="0" smtClean="0">
                <a:latin typeface="Arial Narrow" panose="020B0606020202030204" pitchFamily="34" charset="0"/>
              </a:rPr>
              <a:t>Барқарор ривожланишни таъминлаш ва бошқалар.</a:t>
            </a:r>
            <a:endParaRPr lang="en-US" altLang="ru-RU" sz="1463" dirty="0">
              <a:latin typeface="Arial Narrow" panose="020B0606020202030204" pitchFamily="34" charset="0"/>
            </a:endParaRPr>
          </a:p>
        </p:txBody>
      </p:sp>
      <p:sp>
        <p:nvSpPr>
          <p:cNvPr id="19" name="AutoShape 21"/>
          <p:cNvSpPr>
            <a:spLocks noChangeArrowheads="1"/>
          </p:cNvSpPr>
          <p:nvPr/>
        </p:nvSpPr>
        <p:spPr bwMode="auto">
          <a:xfrm rot="10800000" flipH="1">
            <a:off x="2053431" y="5811614"/>
            <a:ext cx="6376988" cy="340519"/>
          </a:xfrm>
          <a:prstGeom prst="triangle">
            <a:avLst>
              <a:gd name="adj" fmla="val 49958"/>
            </a:avLst>
          </a:prstGeom>
          <a:ln>
            <a:headEnd/>
            <a:tailEnd/>
          </a:ln>
        </p:spPr>
        <p:style>
          <a:lnRef idx="3">
            <a:schemeClr val="lt1"/>
          </a:lnRef>
          <a:fillRef idx="1">
            <a:schemeClr val="accent4"/>
          </a:fillRef>
          <a:effectRef idx="1">
            <a:schemeClr val="accent4"/>
          </a:effectRef>
          <a:fontRef idx="minor">
            <a:schemeClr val="lt1"/>
          </a:fontRef>
        </p:style>
        <p:txBody>
          <a:bodyPr wrap="none" anchor="ctr"/>
          <a:lstStyle/>
          <a:p>
            <a:pPr>
              <a:defRPr/>
            </a:pPr>
            <a:endParaRPr lang="ru-RU" sz="1463"/>
          </a:p>
        </p:txBody>
      </p:sp>
      <p:sp>
        <p:nvSpPr>
          <p:cNvPr id="29713" name="Text Box 22"/>
          <p:cNvSpPr txBox="1">
            <a:spLocks noChangeArrowheads="1"/>
          </p:cNvSpPr>
          <p:nvPr/>
        </p:nvSpPr>
        <p:spPr bwMode="auto">
          <a:xfrm>
            <a:off x="1706374" y="6285247"/>
            <a:ext cx="7283747"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ctr">
              <a:spcBef>
                <a:spcPct val="50000"/>
              </a:spcBef>
            </a:pPr>
            <a:r>
              <a:rPr lang="uz-Cyrl-UZ" altLang="ru-RU" sz="1950" b="1" dirty="0" smtClean="0">
                <a:latin typeface="Arial Narrow" panose="020B0606020202030204" pitchFamily="34" charset="0"/>
              </a:rPr>
              <a:t>Ҳақийқий корпоратив бошқарувни таъминлайди</a:t>
            </a:r>
            <a:r>
              <a:rPr lang="en-US" altLang="ru-RU" sz="650" b="1" dirty="0" smtClean="0">
                <a:latin typeface="Arial Narrow" panose="020B0606020202030204" pitchFamily="34" charset="0"/>
              </a:rPr>
              <a:t> </a:t>
            </a:r>
            <a:endParaRPr lang="en-US" altLang="ru-RU" sz="650" b="1" dirty="0">
              <a:latin typeface="Arial Narrow" panose="020B0606020202030204" pitchFamily="34" charset="0"/>
            </a:endParaRPr>
          </a:p>
        </p:txBody>
      </p:sp>
    </p:spTree>
    <p:extLst>
      <p:ext uri="{BB962C8B-B14F-4D97-AF65-F5344CB8AC3E}">
        <p14:creationId xmlns:p14="http://schemas.microsoft.com/office/powerpoint/2010/main" val="37315846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786800" y="164212"/>
            <a:ext cx="8486680" cy="400110"/>
          </a:xfrm>
          <a:prstGeom prst="rect">
            <a:avLst/>
          </a:prstGeom>
          <a:ln>
            <a:headEnd/>
            <a:tailEnd/>
          </a:ln>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a:spAutoFit/>
          </a:bodyPr>
          <a:lstStyle/>
          <a:p>
            <a:pPr algn="ctr" latinLnBrk="1">
              <a:tabLst>
                <a:tab pos="449263" algn="r"/>
                <a:tab pos="2636838" algn="ctr"/>
                <a:tab pos="5273675" algn="r"/>
              </a:tabLst>
              <a:defRPr/>
            </a:pPr>
            <a:r>
              <a:rPr lang="uz-Cyrl-UZ" altLang="ko-KR" sz="2000" b="1" dirty="0">
                <a:solidFill>
                  <a:schemeClr val="tx1"/>
                </a:solidFill>
                <a:latin typeface="Times New Roman" panose="02020603050405020304" pitchFamily="18" charset="0"/>
                <a:ea typeface="Gulim"/>
                <a:cs typeface="Times New Roman" panose="02020603050405020304" pitchFamily="18" charset="0"/>
              </a:rPr>
              <a:t>Корпоратив бошқарувнинг асосий </a:t>
            </a:r>
            <a:r>
              <a:rPr lang="uz-Cyrl-UZ" altLang="ko-KR" sz="2000" b="1" dirty="0" smtClean="0">
                <a:solidFill>
                  <a:schemeClr val="tx1"/>
                </a:solidFill>
                <a:latin typeface="Times New Roman" panose="02020603050405020304" pitchFamily="18" charset="0"/>
                <a:ea typeface="Gulim"/>
                <a:cs typeface="Times New Roman" panose="02020603050405020304" pitchFamily="18" charset="0"/>
              </a:rPr>
              <a:t>принциплари 1994йил </a:t>
            </a:r>
            <a:r>
              <a:rPr lang="en-US" altLang="ko-KR" sz="2000" b="1" dirty="0" smtClean="0">
                <a:solidFill>
                  <a:schemeClr val="tx1"/>
                </a:solidFill>
                <a:latin typeface="Times New Roman" panose="02020603050405020304" pitchFamily="18" charset="0"/>
                <a:ea typeface="Gulim"/>
                <a:cs typeface="Times New Roman" panose="02020603050405020304" pitchFamily="18" charset="0"/>
              </a:rPr>
              <a:t>[2]</a:t>
            </a:r>
            <a:endParaRPr lang="uz-Cyrl-UZ" altLang="ko-KR" sz="2000" b="1" dirty="0">
              <a:solidFill>
                <a:schemeClr val="tx1"/>
              </a:solidFill>
              <a:latin typeface="Times New Roman" panose="02020603050405020304" pitchFamily="18" charset="0"/>
              <a:ea typeface="Gulim"/>
              <a:cs typeface="Times New Roman" panose="02020603050405020304" pitchFamily="18" charset="0"/>
            </a:endParaRPr>
          </a:p>
        </p:txBody>
      </p:sp>
      <p:pic>
        <p:nvPicPr>
          <p:cNvPr id="19461"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825" y="1571625"/>
            <a:ext cx="6815138"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69125" y="1916114"/>
            <a:ext cx="2719388" cy="127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85025" y="2976563"/>
            <a:ext cx="2243138" cy="203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3576" y="981076"/>
            <a:ext cx="3438525"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710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Заголовок 1"/>
          <p:cNvSpPr>
            <a:spLocks noGrp="1"/>
          </p:cNvSpPr>
          <p:nvPr>
            <p:ph type="title"/>
          </p:nvPr>
        </p:nvSpPr>
        <p:spPr>
          <a:xfrm>
            <a:off x="559792" y="244376"/>
            <a:ext cx="8507809" cy="405011"/>
          </a:xfrm>
        </p:spPr>
        <p:txBody>
          <a:bodyPr>
            <a:normAutofit fontScale="90000"/>
          </a:bodyPr>
          <a:lstStyle/>
          <a:p>
            <a:pPr algn="ctr"/>
            <a:r>
              <a:rPr lang="ru-RU" altLang="ru-RU" sz="2000" b="1" dirty="0" smtClean="0">
                <a:latin typeface="Times New Roman" panose="02020603050405020304" pitchFamily="18" charset="0"/>
                <a:cs typeface="Times New Roman" panose="02020603050405020304" pitchFamily="18" charset="0"/>
              </a:rPr>
              <a:t>     </a:t>
            </a:r>
            <a:r>
              <a:rPr lang="ru-RU" altLang="ru-RU" sz="2000" b="1" dirty="0" err="1" smtClean="0">
                <a:latin typeface="Times New Roman" panose="02020603050405020304" pitchFamily="18" charset="0"/>
                <a:cs typeface="Times New Roman" panose="02020603050405020304" pitchFamily="18" charset="0"/>
              </a:rPr>
              <a:t>Бугунги</a:t>
            </a:r>
            <a:r>
              <a:rPr lang="ru-RU" altLang="ru-RU" sz="2000" b="1" dirty="0" smtClean="0">
                <a:latin typeface="Times New Roman" panose="02020603050405020304" pitchFamily="18" charset="0"/>
                <a:cs typeface="Times New Roman" panose="02020603050405020304" pitchFamily="18" charset="0"/>
              </a:rPr>
              <a:t> </a:t>
            </a:r>
            <a:r>
              <a:rPr lang="ru-RU" altLang="ru-RU" sz="2000" b="1" dirty="0" err="1" smtClean="0">
                <a:latin typeface="Times New Roman" panose="02020603050405020304" pitchFamily="18" charset="0"/>
                <a:cs typeface="Times New Roman" panose="02020603050405020304" pitchFamily="18" charset="0"/>
              </a:rPr>
              <a:t>кунда</a:t>
            </a:r>
            <a:r>
              <a:rPr lang="ru-RU" altLang="ru-RU" sz="2000" b="1" dirty="0" smtClean="0">
                <a:latin typeface="Times New Roman" panose="02020603050405020304" pitchFamily="18" charset="0"/>
                <a:cs typeface="Times New Roman" panose="02020603050405020304" pitchFamily="18" charset="0"/>
              </a:rPr>
              <a:t> </a:t>
            </a:r>
            <a:r>
              <a:rPr lang="ru-RU" altLang="ru-RU" sz="2000" b="1" u="sng" dirty="0" smtClean="0">
                <a:latin typeface="Times New Roman" panose="02020603050405020304" pitchFamily="18" charset="0"/>
                <a:cs typeface="Times New Roman" panose="02020603050405020304" pitchFamily="18" charset="0"/>
              </a:rPr>
              <a:t>ИҲРТ </a:t>
            </a:r>
            <a:r>
              <a:rPr lang="ru-RU" altLang="ru-RU" sz="2000" b="1" u="sng" dirty="0" err="1">
                <a:latin typeface="Times New Roman" panose="02020603050405020304" pitchFamily="18" charset="0"/>
                <a:cs typeface="Times New Roman" panose="02020603050405020304" pitchFamily="18" charset="0"/>
              </a:rPr>
              <a:t>томонидан</a:t>
            </a:r>
            <a:r>
              <a:rPr lang="ru-RU" altLang="ru-RU" sz="2000" b="1" u="sng" dirty="0">
                <a:latin typeface="Times New Roman" panose="02020603050405020304" pitchFamily="18" charset="0"/>
                <a:cs typeface="Times New Roman" panose="02020603050405020304" pitchFamily="18" charset="0"/>
              </a:rPr>
              <a:t> </a:t>
            </a:r>
            <a:r>
              <a:rPr lang="ru-RU" altLang="ru-RU" sz="2000" b="1" u="sng" dirty="0" err="1">
                <a:latin typeface="Times New Roman" panose="02020603050405020304" pitchFamily="18" charset="0"/>
                <a:cs typeface="Times New Roman" panose="02020603050405020304" pitchFamily="18" charset="0"/>
              </a:rPr>
              <a:t>корпоратив</a:t>
            </a:r>
            <a:r>
              <a:rPr lang="ru-RU" altLang="ru-RU" sz="2000" b="1" u="sng" dirty="0">
                <a:latin typeface="Times New Roman" panose="02020603050405020304" pitchFamily="18" charset="0"/>
                <a:cs typeface="Times New Roman" panose="02020603050405020304" pitchFamily="18" charset="0"/>
              </a:rPr>
              <a:t> </a:t>
            </a:r>
            <a:r>
              <a:rPr lang="ru-RU" altLang="ru-RU" sz="2000" b="1" u="sng" dirty="0" err="1">
                <a:latin typeface="Times New Roman" panose="02020603050405020304" pitchFamily="18" charset="0"/>
                <a:cs typeface="Times New Roman" panose="02020603050405020304" pitchFamily="18" charset="0"/>
              </a:rPr>
              <a:t>бошқарувнинг</a:t>
            </a:r>
            <a:r>
              <a:rPr lang="ru-RU" altLang="ru-RU" sz="2000" b="1" u="sng" dirty="0">
                <a:latin typeface="Times New Roman" panose="02020603050405020304" pitchFamily="18" charset="0"/>
                <a:cs typeface="Times New Roman" panose="02020603050405020304" pitchFamily="18" charset="0"/>
              </a:rPr>
              <a:t> </a:t>
            </a:r>
            <a:r>
              <a:rPr lang="ru-RU" altLang="ru-RU" sz="2000" b="1" u="sng" dirty="0" smtClean="0">
                <a:latin typeface="Times New Roman" panose="02020603050405020304" pitchFamily="18" charset="0"/>
                <a:cs typeface="Times New Roman" panose="02020603050405020304" pitchFamily="18" charset="0"/>
              </a:rPr>
              <a:t>6 </a:t>
            </a:r>
            <a:r>
              <a:rPr lang="ru-RU" altLang="ru-RU" sz="2000" b="1" u="sng" dirty="0" err="1">
                <a:latin typeface="Times New Roman" panose="02020603050405020304" pitchFamily="18" charset="0"/>
                <a:cs typeface="Times New Roman" panose="02020603050405020304" pitchFamily="18" charset="0"/>
              </a:rPr>
              <a:t>асосий</a:t>
            </a:r>
            <a:r>
              <a:rPr lang="ru-RU" altLang="ru-RU" sz="2000" b="1" u="sng" dirty="0">
                <a:latin typeface="Times New Roman" panose="02020603050405020304" pitchFamily="18" charset="0"/>
                <a:cs typeface="Times New Roman" panose="02020603050405020304" pitchFamily="18" charset="0"/>
              </a:rPr>
              <a:t> </a:t>
            </a:r>
            <a:r>
              <a:rPr lang="ru-RU" altLang="ru-RU" sz="2000" b="1" u="sng" dirty="0" err="1">
                <a:latin typeface="Times New Roman" panose="02020603050405020304" pitchFamily="18" charset="0"/>
                <a:cs typeface="Times New Roman" panose="02020603050405020304" pitchFamily="18" charset="0"/>
              </a:rPr>
              <a:t>тамойиллари</a:t>
            </a:r>
            <a:r>
              <a:rPr lang="ru-RU" altLang="ru-RU" sz="2000" b="1" u="sng" dirty="0">
                <a:latin typeface="Times New Roman" panose="02020603050405020304" pitchFamily="18" charset="0"/>
                <a:cs typeface="Times New Roman" panose="02020603050405020304" pitchFamily="18" charset="0"/>
              </a:rPr>
              <a:t> </a:t>
            </a:r>
            <a:r>
              <a:rPr lang="ru-RU" altLang="ru-RU" sz="2000" b="1" u="sng" dirty="0" err="1">
                <a:latin typeface="Times New Roman" panose="02020603050405020304" pitchFamily="18" charset="0"/>
                <a:cs typeface="Times New Roman" panose="02020603050405020304" pitchFamily="18" charset="0"/>
              </a:rPr>
              <a:t>ишлаб</a:t>
            </a:r>
            <a:r>
              <a:rPr lang="ru-RU" altLang="ru-RU" sz="2000" b="1" u="sng" dirty="0">
                <a:latin typeface="Times New Roman" panose="02020603050405020304" pitchFamily="18" charset="0"/>
                <a:cs typeface="Times New Roman" panose="02020603050405020304" pitchFamily="18" charset="0"/>
              </a:rPr>
              <a:t> </a:t>
            </a:r>
            <a:r>
              <a:rPr lang="ru-RU" altLang="ru-RU" sz="2000" b="1" u="sng" dirty="0" err="1">
                <a:latin typeface="Times New Roman" panose="02020603050405020304" pitchFamily="18" charset="0"/>
                <a:cs typeface="Times New Roman" panose="02020603050405020304" pitchFamily="18" charset="0"/>
              </a:rPr>
              <a:t>чиқилган</a:t>
            </a:r>
            <a:r>
              <a:rPr lang="ru-RU" altLang="ru-RU" sz="2000" b="1" u="sng" dirty="0">
                <a:latin typeface="Times New Roman" panose="02020603050405020304" pitchFamily="18" charset="0"/>
                <a:cs typeface="Times New Roman" panose="02020603050405020304" pitchFamily="18" charset="0"/>
              </a:rPr>
              <a:t> </a:t>
            </a:r>
            <a:r>
              <a:rPr lang="ru-RU" altLang="ru-RU" sz="2000" b="1" u="sng" dirty="0" err="1">
                <a:latin typeface="Times New Roman" panose="02020603050405020304" pitchFamily="18" charset="0"/>
                <a:cs typeface="Times New Roman" panose="02020603050405020304" pitchFamily="18" charset="0"/>
              </a:rPr>
              <a:t>ва</a:t>
            </a:r>
            <a:r>
              <a:rPr lang="ru-RU" altLang="ru-RU" sz="2000" b="1" u="sng" dirty="0">
                <a:latin typeface="Times New Roman" panose="02020603050405020304" pitchFamily="18" charset="0"/>
                <a:cs typeface="Times New Roman" panose="02020603050405020304" pitchFamily="18" charset="0"/>
              </a:rPr>
              <a:t> улар </a:t>
            </a:r>
            <a:r>
              <a:rPr lang="ru-RU" altLang="ru-RU" sz="2000" b="1" u="sng" dirty="0" err="1">
                <a:latin typeface="Times New Roman" panose="02020603050405020304" pitchFamily="18" charset="0"/>
                <a:cs typeface="Times New Roman" panose="02020603050405020304" pitchFamily="18" charset="0"/>
              </a:rPr>
              <a:t>қўйидагилрадан</a:t>
            </a:r>
            <a:r>
              <a:rPr lang="ru-RU" altLang="ru-RU" sz="2000" b="1" u="sng" dirty="0">
                <a:latin typeface="Times New Roman" panose="02020603050405020304" pitchFamily="18" charset="0"/>
                <a:cs typeface="Times New Roman" panose="02020603050405020304" pitchFamily="18" charset="0"/>
              </a:rPr>
              <a:t> </a:t>
            </a:r>
            <a:r>
              <a:rPr lang="ru-RU" altLang="ru-RU" sz="2000" b="1" u="sng" dirty="0" err="1" smtClean="0">
                <a:latin typeface="Times New Roman" panose="02020603050405020304" pitchFamily="18" charset="0"/>
                <a:cs typeface="Times New Roman" panose="02020603050405020304" pitchFamily="18" charset="0"/>
              </a:rPr>
              <a:t>иборат</a:t>
            </a:r>
            <a:r>
              <a:rPr lang="en-US" altLang="ru-RU" sz="2000" b="1" u="sng" dirty="0" smtClean="0">
                <a:latin typeface="Times New Roman" panose="02020603050405020304" pitchFamily="18" charset="0"/>
                <a:cs typeface="Times New Roman" panose="02020603050405020304" pitchFamily="18" charset="0"/>
              </a:rPr>
              <a:t> [6]</a:t>
            </a:r>
            <a:r>
              <a:rPr lang="ru-RU" altLang="ru-RU" sz="2000" b="1" u="sng" dirty="0" smtClean="0">
                <a:latin typeface="Times New Roman" panose="02020603050405020304" pitchFamily="18" charset="0"/>
                <a:cs typeface="Times New Roman" panose="02020603050405020304" pitchFamily="18" charset="0"/>
              </a:rPr>
              <a:t> </a:t>
            </a:r>
            <a:r>
              <a:rPr lang="en-US" altLang="ru-RU" sz="2000" b="1" u="sng" dirty="0" smtClean="0">
                <a:latin typeface="Times New Roman" panose="02020603050405020304" pitchFamily="18" charset="0"/>
                <a:cs typeface="Times New Roman" panose="02020603050405020304" pitchFamily="18" charset="0"/>
              </a:rPr>
              <a:t>:</a:t>
            </a:r>
            <a:endParaRPr lang="ru-RU" altLang="ru-RU" sz="2000" b="1" dirty="0">
              <a:latin typeface="Times New Roman" panose="02020603050405020304" pitchFamily="18" charset="0"/>
              <a:cs typeface="Times New Roman" panose="02020603050405020304" pitchFamily="18" charset="0"/>
            </a:endParaRPr>
          </a:p>
        </p:txBody>
      </p:sp>
      <p:sp>
        <p:nvSpPr>
          <p:cNvPr id="20483"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graphicFrame>
        <p:nvGraphicFramePr>
          <p:cNvPr id="5" name="Таблица 4"/>
          <p:cNvGraphicFramePr>
            <a:graphicFrameLocks noGrp="1"/>
          </p:cNvGraphicFramePr>
          <p:nvPr>
            <p:extLst>
              <p:ext uri="{D42A27DB-BD31-4B8C-83A1-F6EECF244321}">
                <p14:modId xmlns:p14="http://schemas.microsoft.com/office/powerpoint/2010/main" val="1509040127"/>
              </p:ext>
            </p:extLst>
          </p:nvPr>
        </p:nvGraphicFramePr>
        <p:xfrm>
          <a:off x="0" y="773213"/>
          <a:ext cx="9827171" cy="6133290"/>
        </p:xfrm>
        <a:graphic>
          <a:graphicData uri="http://schemas.openxmlformats.org/drawingml/2006/table">
            <a:tbl>
              <a:tblPr firstRow="1" bandRow="1">
                <a:tableStyleId>{EB344D84-9AFB-497E-A393-DC336BA19D2E}</a:tableStyleId>
              </a:tblPr>
              <a:tblGrid>
                <a:gridCol w="2696772">
                  <a:extLst>
                    <a:ext uri="{9D8B030D-6E8A-4147-A177-3AD203B41FA5}">
                      <a16:colId xmlns:a16="http://schemas.microsoft.com/office/drawing/2014/main" val="20000"/>
                    </a:ext>
                  </a:extLst>
                </a:gridCol>
                <a:gridCol w="3325679">
                  <a:extLst>
                    <a:ext uri="{9D8B030D-6E8A-4147-A177-3AD203B41FA5}">
                      <a16:colId xmlns:a16="http://schemas.microsoft.com/office/drawing/2014/main" val="20001"/>
                    </a:ext>
                  </a:extLst>
                </a:gridCol>
                <a:gridCol w="3804720">
                  <a:extLst>
                    <a:ext uri="{9D8B030D-6E8A-4147-A177-3AD203B41FA5}">
                      <a16:colId xmlns:a16="http://schemas.microsoft.com/office/drawing/2014/main" val="20002"/>
                    </a:ext>
                  </a:extLst>
                </a:gridCol>
              </a:tblGrid>
              <a:tr h="44470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dirty="0" smtClean="0">
                          <a:solidFill>
                            <a:schemeClr val="tx1"/>
                          </a:solidFill>
                          <a:latin typeface="Times New Roman" panose="02020603050405020304" pitchFamily="18" charset="0"/>
                          <a:cs typeface="Times New Roman" panose="02020603050405020304" pitchFamily="18" charset="0"/>
                        </a:rPr>
                        <a:t>1999</a:t>
                      </a:r>
                      <a:endParaRPr lang="ru-RU" sz="1800" dirty="0">
                        <a:solidFill>
                          <a:schemeClr val="tx1"/>
                        </a:solidFill>
                        <a:latin typeface="Times New Roman" panose="02020603050405020304" pitchFamily="18" charset="0"/>
                        <a:cs typeface="Times New Roman" panose="02020603050405020304" pitchFamily="18" charset="0"/>
                      </a:endParaRPr>
                    </a:p>
                  </a:txBody>
                  <a:tcPr marL="74297" marR="74297" marT="37144" marB="3714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dirty="0" smtClean="0">
                          <a:solidFill>
                            <a:schemeClr val="tx1"/>
                          </a:solidFill>
                          <a:latin typeface="Times New Roman" panose="02020603050405020304" pitchFamily="18" charset="0"/>
                          <a:cs typeface="Times New Roman" panose="02020603050405020304" pitchFamily="18" charset="0"/>
                        </a:rPr>
                        <a:t>2004</a:t>
                      </a:r>
                      <a:endParaRPr lang="ru-RU" sz="1800" dirty="0">
                        <a:solidFill>
                          <a:schemeClr val="tx1"/>
                        </a:solidFill>
                        <a:latin typeface="Times New Roman" panose="02020603050405020304" pitchFamily="18" charset="0"/>
                        <a:cs typeface="Times New Roman" panose="02020603050405020304" pitchFamily="18" charset="0"/>
                      </a:endParaRPr>
                    </a:p>
                  </a:txBody>
                  <a:tcPr marL="74297" marR="74297" marT="37144" marB="3714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tx1"/>
                          </a:solidFill>
                          <a:latin typeface="Times New Roman" panose="02020603050405020304" pitchFamily="18" charset="0"/>
                          <a:cs typeface="Times New Roman" panose="02020603050405020304" pitchFamily="18" charset="0"/>
                        </a:rPr>
                        <a:t>G(20)-</a:t>
                      </a:r>
                      <a:r>
                        <a:rPr lang="ru-RU" sz="1800" dirty="0" smtClean="0">
                          <a:solidFill>
                            <a:schemeClr val="tx1"/>
                          </a:solidFill>
                          <a:latin typeface="Times New Roman" panose="02020603050405020304" pitchFamily="18" charset="0"/>
                          <a:cs typeface="Times New Roman" panose="02020603050405020304" pitchFamily="18" charset="0"/>
                        </a:rPr>
                        <a:t>2015</a:t>
                      </a:r>
                      <a:endParaRPr lang="ru-RU" sz="1800" dirty="0">
                        <a:solidFill>
                          <a:schemeClr val="tx1"/>
                        </a:solidFill>
                        <a:latin typeface="Times New Roman" panose="02020603050405020304" pitchFamily="18" charset="0"/>
                        <a:cs typeface="Times New Roman" panose="02020603050405020304" pitchFamily="18" charset="0"/>
                      </a:endParaRPr>
                    </a:p>
                  </a:txBody>
                  <a:tcPr marL="74297" marR="74297" marT="37144" marB="37144"/>
                </a:tc>
                <a:extLst>
                  <a:ext uri="{0D108BD9-81ED-4DB2-BD59-A6C34878D82A}">
                    <a16:rowId xmlns:a16="http://schemas.microsoft.com/office/drawing/2014/main" val="10000"/>
                  </a:ext>
                </a:extLst>
              </a:tr>
              <a:tr h="104994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400" b="1" dirty="0" smtClean="0">
                          <a:latin typeface="Times New Roman" panose="02020603050405020304" pitchFamily="18" charset="0"/>
                          <a:cs typeface="Times New Roman" panose="02020603050405020304" pitchFamily="18" charset="0"/>
                        </a:rPr>
                        <a:t>Акциядорларнинг </a:t>
                      </a:r>
                      <a:r>
                        <a:rPr lang="uz-Cyrl-UZ" sz="1400" b="1" dirty="0" smtClean="0">
                          <a:latin typeface="Times New Roman" panose="02020603050405020304" pitchFamily="18" charset="0"/>
                          <a:cs typeface="Times New Roman" panose="02020603050405020304" pitchFamily="18" charset="0"/>
                        </a:rPr>
                        <a:t>хуқуқлари</a:t>
                      </a:r>
                      <a:endParaRPr lang="ru-RU" sz="1400" b="1" dirty="0" smtClean="0">
                        <a:latin typeface="Times New Roman" panose="02020603050405020304" pitchFamily="18" charset="0"/>
                        <a:cs typeface="Times New Roman" panose="02020603050405020304"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ru-RU" sz="1400" b="1" dirty="0" smtClean="0">
                          <a:latin typeface="Times New Roman" panose="02020603050405020304" pitchFamily="18" charset="0"/>
                          <a:cs typeface="Times New Roman" panose="02020603050405020304" pitchFamily="18" charset="0"/>
                        </a:rPr>
                        <a:t>(Права акционеров)</a:t>
                      </a:r>
                      <a:endParaRPr lang="ru-RU" sz="1400" b="1" dirty="0">
                        <a:latin typeface="Times New Roman" panose="02020603050405020304" pitchFamily="18" charset="0"/>
                        <a:cs typeface="Times New Roman" panose="02020603050405020304" pitchFamily="18" charset="0"/>
                      </a:endParaRPr>
                    </a:p>
                  </a:txBody>
                  <a:tcPr marL="74297" marR="74297" marT="37144" marB="3714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400" b="1" dirty="0" smtClean="0">
                          <a:latin typeface="Times New Roman" panose="02020603050405020304" pitchFamily="18" charset="0"/>
                          <a:cs typeface="Times New Roman" panose="02020603050405020304" pitchFamily="18" charset="0"/>
                        </a:rPr>
                        <a:t>Самарали корпоратив бошқарув тизмининг асосини  яратиш</a:t>
                      </a:r>
                      <a:endParaRPr lang="ru-RU" sz="1400" b="1" dirty="0" smtClean="0">
                        <a:latin typeface="Times New Roman" panose="02020603050405020304" pitchFamily="18" charset="0"/>
                        <a:cs typeface="Times New Roman" panose="02020603050405020304"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ru-RU" sz="1400" b="1" dirty="0" smtClean="0">
                          <a:latin typeface="Times New Roman" panose="02020603050405020304" pitchFamily="18" charset="0"/>
                          <a:cs typeface="Times New Roman" panose="02020603050405020304" pitchFamily="18" charset="0"/>
                        </a:rPr>
                        <a:t>(Создание основы эффективной системы корпоративного управления)</a:t>
                      </a:r>
                      <a:endParaRPr lang="ru-RU" sz="1400" b="1" dirty="0">
                        <a:latin typeface="Times New Roman" panose="02020603050405020304" pitchFamily="18" charset="0"/>
                        <a:cs typeface="Times New Roman" panose="02020603050405020304" pitchFamily="18" charset="0"/>
                      </a:endParaRPr>
                    </a:p>
                  </a:txBody>
                  <a:tcPr marL="74297" marR="74297" marT="37144" marB="3714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400" b="1" dirty="0" smtClean="0">
                          <a:latin typeface="Times New Roman" panose="02020603050405020304" pitchFamily="18" charset="0"/>
                          <a:cs typeface="Times New Roman" panose="02020603050405020304" pitchFamily="18" charset="0"/>
                        </a:rPr>
                        <a:t>Самарали корпоратив бошқарув тизмининг асосини  яратиш</a:t>
                      </a:r>
                      <a:endParaRPr lang="ru-RU" sz="1400" b="1" dirty="0" smtClean="0">
                        <a:latin typeface="Times New Roman" panose="02020603050405020304" pitchFamily="18" charset="0"/>
                        <a:cs typeface="Times New Roman" panose="02020603050405020304"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ru-RU" sz="1400" b="1" dirty="0" smtClean="0">
                          <a:latin typeface="Times New Roman" panose="02020603050405020304" pitchFamily="18" charset="0"/>
                          <a:cs typeface="Times New Roman" panose="02020603050405020304" pitchFamily="18" charset="0"/>
                        </a:rPr>
                        <a:t>(Создание основы эффективной системы корпоративного управления)</a:t>
                      </a:r>
                      <a:endParaRPr lang="ru-RU" sz="1400" b="1" dirty="0">
                        <a:latin typeface="Times New Roman" panose="02020603050405020304" pitchFamily="18" charset="0"/>
                        <a:cs typeface="Times New Roman" panose="02020603050405020304" pitchFamily="18" charset="0"/>
                      </a:endParaRPr>
                    </a:p>
                  </a:txBody>
                  <a:tcPr marL="74297" marR="74297" marT="37144" marB="37144"/>
                </a:tc>
                <a:extLst>
                  <a:ext uri="{0D108BD9-81ED-4DB2-BD59-A6C34878D82A}">
                    <a16:rowId xmlns:a16="http://schemas.microsoft.com/office/drawing/2014/main" val="10001"/>
                  </a:ext>
                </a:extLst>
              </a:tr>
              <a:tr h="104994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400" b="1" dirty="0" smtClean="0">
                          <a:latin typeface="Times New Roman" panose="02020603050405020304" pitchFamily="18" charset="0"/>
                          <a:cs typeface="Times New Roman" panose="02020603050405020304" pitchFamily="18" charset="0"/>
                        </a:rPr>
                        <a:t>Барча </a:t>
                      </a:r>
                      <a:r>
                        <a:rPr lang="uz-Cyrl-UZ" sz="1400" b="1" dirty="0" smtClean="0">
                          <a:latin typeface="Times New Roman" panose="02020603050405020304" pitchFamily="18" charset="0"/>
                          <a:cs typeface="Times New Roman" panose="02020603050405020304" pitchFamily="18" charset="0"/>
                        </a:rPr>
                        <a:t>акциядорларнинг </a:t>
                      </a:r>
                      <a:r>
                        <a:rPr lang="uz-Cyrl-UZ" sz="1400" b="1" dirty="0" smtClean="0">
                          <a:latin typeface="Times New Roman" panose="02020603050405020304" pitchFamily="18" charset="0"/>
                          <a:cs typeface="Times New Roman" panose="02020603050405020304" pitchFamily="18" charset="0"/>
                        </a:rPr>
                        <a:t>тенглиги </a:t>
                      </a:r>
                    </a:p>
                    <a:p>
                      <a:pPr marL="0" marR="0" indent="0" algn="ctr" defTabSz="914400" rtl="0" eaLnBrk="1" fontAlgn="auto" latinLnBrk="0" hangingPunct="1">
                        <a:lnSpc>
                          <a:spcPct val="100000"/>
                        </a:lnSpc>
                        <a:spcBef>
                          <a:spcPts val="0"/>
                        </a:spcBef>
                        <a:spcAft>
                          <a:spcPts val="0"/>
                        </a:spcAft>
                        <a:buClrTx/>
                        <a:buSzTx/>
                        <a:buFontTx/>
                        <a:buNone/>
                        <a:tabLst/>
                        <a:defRPr/>
                      </a:pPr>
                      <a:r>
                        <a:rPr lang="uz-Cyrl-UZ" sz="1400" b="1" dirty="0" smtClean="0">
                          <a:latin typeface="Times New Roman" panose="02020603050405020304" pitchFamily="18" charset="0"/>
                          <a:cs typeface="Times New Roman" panose="02020603050405020304" pitchFamily="18" charset="0"/>
                        </a:rPr>
                        <a:t>(</a:t>
                      </a:r>
                      <a:r>
                        <a:rPr lang="ru-RU" sz="1400" b="1" dirty="0" smtClean="0">
                          <a:latin typeface="Times New Roman" panose="02020603050405020304" pitchFamily="18" charset="0"/>
                          <a:cs typeface="Times New Roman" panose="02020603050405020304" pitchFamily="18" charset="0"/>
                        </a:rPr>
                        <a:t>Равное отношение к акционерам)</a:t>
                      </a:r>
                    </a:p>
                    <a:p>
                      <a:pPr algn="ctr"/>
                      <a:endParaRPr lang="ru-RU" sz="1400" b="1" dirty="0">
                        <a:latin typeface="Times New Roman" panose="02020603050405020304" pitchFamily="18" charset="0"/>
                        <a:cs typeface="Times New Roman" panose="02020603050405020304" pitchFamily="18" charset="0"/>
                      </a:endParaRPr>
                    </a:p>
                  </a:txBody>
                  <a:tcPr marL="74297" marR="74297" marT="37144" marB="3714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400" b="1" dirty="0" smtClean="0">
                          <a:latin typeface="Times New Roman" panose="02020603050405020304" pitchFamily="18" charset="0"/>
                          <a:cs typeface="Times New Roman" panose="02020603050405020304" pitchFamily="18" charset="0"/>
                        </a:rPr>
                        <a:t>Акциядорларнинг </a:t>
                      </a:r>
                      <a:r>
                        <a:rPr lang="uz-Cyrl-UZ" sz="1400" b="1" dirty="0" smtClean="0">
                          <a:latin typeface="Times New Roman" panose="02020603050405020304" pitchFamily="18" charset="0"/>
                          <a:cs typeface="Times New Roman" panose="02020603050405020304" pitchFamily="18" charset="0"/>
                        </a:rPr>
                        <a:t>хуқуқлари</a:t>
                      </a:r>
                      <a:endParaRPr lang="ru-RU" sz="1400" b="1" dirty="0" smtClean="0">
                        <a:latin typeface="Times New Roman" panose="02020603050405020304" pitchFamily="18" charset="0"/>
                        <a:cs typeface="Times New Roman" panose="02020603050405020304"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ru-RU" sz="1400" b="1" dirty="0" smtClean="0">
                          <a:latin typeface="Times New Roman" panose="02020603050405020304" pitchFamily="18" charset="0"/>
                          <a:cs typeface="Times New Roman" panose="02020603050405020304" pitchFamily="18" charset="0"/>
                        </a:rPr>
                        <a:t>(Права акционеров)</a:t>
                      </a:r>
                      <a:endParaRPr lang="ru-RU" sz="1400" b="1" dirty="0">
                        <a:latin typeface="Times New Roman" panose="02020603050405020304" pitchFamily="18" charset="0"/>
                        <a:cs typeface="Times New Roman" panose="02020603050405020304" pitchFamily="18" charset="0"/>
                      </a:endParaRPr>
                    </a:p>
                  </a:txBody>
                  <a:tcPr marL="74297" marR="74297" marT="37144" marB="3714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b="1" dirty="0" err="1" smtClean="0">
                          <a:latin typeface="Times New Roman" panose="02020603050405020304" pitchFamily="18" charset="0"/>
                          <a:cs typeface="Times New Roman" panose="02020603050405020304" pitchFamily="18" charset="0"/>
                        </a:rPr>
                        <a:t>Акциядорларнинг</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хуқуқлари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ва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мулкдорларнинг</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функциялари</a:t>
                      </a:r>
                      <a:endParaRPr lang="ru-RU" sz="1400" b="1" dirty="0" smtClean="0">
                        <a:latin typeface="Times New Roman" panose="02020603050405020304" pitchFamily="18" charset="0"/>
                        <a:cs typeface="Times New Roman" panose="02020603050405020304"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ru-RU" sz="1400" b="1" dirty="0" smtClean="0">
                          <a:latin typeface="Times New Roman" panose="02020603050405020304" pitchFamily="18" charset="0"/>
                          <a:cs typeface="Times New Roman" panose="02020603050405020304" pitchFamily="18" charset="0"/>
                        </a:rPr>
                        <a:t> (Права акционеров и основные функции собственников)</a:t>
                      </a:r>
                      <a:endParaRPr lang="ru-RU" sz="1400" b="1" dirty="0">
                        <a:latin typeface="Times New Roman" panose="02020603050405020304" pitchFamily="18" charset="0"/>
                        <a:cs typeface="Times New Roman" panose="02020603050405020304" pitchFamily="18" charset="0"/>
                      </a:endParaRPr>
                    </a:p>
                  </a:txBody>
                  <a:tcPr marL="74297" marR="74297" marT="37144" marB="37144"/>
                </a:tc>
                <a:extLst>
                  <a:ext uri="{0D108BD9-81ED-4DB2-BD59-A6C34878D82A}">
                    <a16:rowId xmlns:a16="http://schemas.microsoft.com/office/drawing/2014/main" val="10002"/>
                  </a:ext>
                </a:extLst>
              </a:tr>
              <a:tr h="1133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b="1" dirty="0" err="1" smtClean="0">
                          <a:latin typeface="Times New Roman" panose="02020603050405020304" pitchFamily="18" charset="0"/>
                          <a:cs typeface="Times New Roman" panose="02020603050405020304" pitchFamily="18" charset="0"/>
                        </a:rPr>
                        <a:t>Корпорацияларни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бошқаришда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мафаатдор</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томонлар</a:t>
                      </a:r>
                      <a:r>
                        <a:rPr lang="ru-RU" sz="1400" b="1" baseline="0" dirty="0" smtClean="0">
                          <a:latin typeface="Times New Roman" panose="02020603050405020304" pitchFamily="18" charset="0"/>
                          <a:cs typeface="Times New Roman" panose="02020603050405020304" pitchFamily="18" charset="0"/>
                        </a:rPr>
                        <a:t> роли </a:t>
                      </a:r>
                    </a:p>
                    <a:p>
                      <a:pPr marL="0" marR="0" indent="0" algn="ctr" defTabSz="914400" rtl="0" eaLnBrk="1" fontAlgn="auto" latinLnBrk="0" hangingPunct="1">
                        <a:lnSpc>
                          <a:spcPct val="100000"/>
                        </a:lnSpc>
                        <a:spcBef>
                          <a:spcPts val="0"/>
                        </a:spcBef>
                        <a:spcAft>
                          <a:spcPts val="0"/>
                        </a:spcAft>
                        <a:buClrTx/>
                        <a:buSzTx/>
                        <a:buFontTx/>
                        <a:buNone/>
                        <a:tabLst/>
                        <a:defRPr/>
                      </a:pPr>
                      <a:r>
                        <a:rPr lang="ru-RU" sz="1400" b="1" baseline="0" dirty="0" smtClean="0">
                          <a:latin typeface="Times New Roman" panose="02020603050405020304" pitchFamily="18" charset="0"/>
                          <a:cs typeface="Times New Roman" panose="02020603050405020304" pitchFamily="18" charset="0"/>
                        </a:rPr>
                        <a:t>(</a:t>
                      </a:r>
                      <a:r>
                        <a:rPr lang="ru-RU" sz="1400" b="1" dirty="0" smtClean="0">
                          <a:latin typeface="Times New Roman" panose="02020603050405020304" pitchFamily="18" charset="0"/>
                          <a:cs typeface="Times New Roman" panose="02020603050405020304" pitchFamily="18" charset="0"/>
                        </a:rPr>
                        <a:t>Роль заинтересованных лиц в управлении корпорацией)</a:t>
                      </a:r>
                      <a:endParaRPr lang="ru-RU" sz="1400" b="1" dirty="0">
                        <a:latin typeface="Times New Roman" panose="02020603050405020304" pitchFamily="18" charset="0"/>
                        <a:cs typeface="Times New Roman" panose="02020603050405020304" pitchFamily="18" charset="0"/>
                      </a:endParaRPr>
                    </a:p>
                  </a:txBody>
                  <a:tcPr marL="74297" marR="74297" marT="37144" marB="3714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400" b="1" dirty="0" smtClean="0">
                          <a:latin typeface="Times New Roman" panose="02020603050405020304" pitchFamily="18" charset="0"/>
                          <a:cs typeface="Times New Roman" panose="02020603050405020304" pitchFamily="18" charset="0"/>
                        </a:rPr>
                        <a:t>Барча </a:t>
                      </a:r>
                      <a:r>
                        <a:rPr lang="uz-Cyrl-UZ" sz="1400" b="1" dirty="0" smtClean="0">
                          <a:latin typeface="Times New Roman" panose="02020603050405020304" pitchFamily="18" charset="0"/>
                          <a:cs typeface="Times New Roman" panose="02020603050405020304" pitchFamily="18" charset="0"/>
                        </a:rPr>
                        <a:t>акциядорларнинг </a:t>
                      </a:r>
                      <a:r>
                        <a:rPr lang="uz-Cyrl-UZ" sz="1400" b="1" dirty="0" smtClean="0">
                          <a:latin typeface="Times New Roman" panose="02020603050405020304" pitchFamily="18" charset="0"/>
                          <a:cs typeface="Times New Roman" panose="02020603050405020304" pitchFamily="18" charset="0"/>
                        </a:rPr>
                        <a:t>тенглиги </a:t>
                      </a:r>
                    </a:p>
                    <a:p>
                      <a:pPr marL="0" marR="0" indent="0" algn="ctr" defTabSz="914400" rtl="0" eaLnBrk="1" fontAlgn="auto" latinLnBrk="0" hangingPunct="1">
                        <a:lnSpc>
                          <a:spcPct val="100000"/>
                        </a:lnSpc>
                        <a:spcBef>
                          <a:spcPts val="0"/>
                        </a:spcBef>
                        <a:spcAft>
                          <a:spcPts val="0"/>
                        </a:spcAft>
                        <a:buClrTx/>
                        <a:buSzTx/>
                        <a:buFontTx/>
                        <a:buNone/>
                        <a:tabLst/>
                        <a:defRPr/>
                      </a:pPr>
                      <a:r>
                        <a:rPr lang="ru-RU" sz="1400" b="1" dirty="0" smtClean="0">
                          <a:latin typeface="Times New Roman" panose="02020603050405020304" pitchFamily="18" charset="0"/>
                          <a:cs typeface="Times New Roman" panose="02020603050405020304" pitchFamily="18" charset="0"/>
                        </a:rPr>
                        <a:t>(Равенство условий для акционеров)</a:t>
                      </a:r>
                      <a:endParaRPr lang="ru-RU" sz="1400" b="1" dirty="0">
                        <a:latin typeface="Times New Roman" panose="02020603050405020304" pitchFamily="18" charset="0"/>
                        <a:cs typeface="Times New Roman" panose="02020603050405020304" pitchFamily="18" charset="0"/>
                      </a:endParaRPr>
                    </a:p>
                  </a:txBody>
                  <a:tcPr marL="74297" marR="74297" marT="37144" marB="3714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400" b="1" dirty="0" smtClean="0">
                          <a:latin typeface="Times New Roman" panose="02020603050405020304" pitchFamily="18" charset="0"/>
                          <a:cs typeface="Times New Roman" panose="02020603050405020304" pitchFamily="18" charset="0"/>
                        </a:rPr>
                        <a:t>Барча </a:t>
                      </a:r>
                      <a:r>
                        <a:rPr lang="uz-Cyrl-UZ" sz="1400" b="1" dirty="0" smtClean="0">
                          <a:latin typeface="Times New Roman" panose="02020603050405020304" pitchFamily="18" charset="0"/>
                          <a:cs typeface="Times New Roman" panose="02020603050405020304" pitchFamily="18" charset="0"/>
                        </a:rPr>
                        <a:t>акциядорларнинг </a:t>
                      </a:r>
                      <a:r>
                        <a:rPr lang="uz-Cyrl-UZ" sz="1400" b="1" dirty="0" smtClean="0">
                          <a:latin typeface="Times New Roman" panose="02020603050405020304" pitchFamily="18" charset="0"/>
                          <a:cs typeface="Times New Roman" panose="02020603050405020304" pitchFamily="18" charset="0"/>
                        </a:rPr>
                        <a:t>тенглиги </a:t>
                      </a:r>
                    </a:p>
                    <a:p>
                      <a:pPr marL="0" marR="0" indent="0" algn="ctr" defTabSz="914400" rtl="0" eaLnBrk="1" fontAlgn="auto" latinLnBrk="0" hangingPunct="1">
                        <a:lnSpc>
                          <a:spcPct val="100000"/>
                        </a:lnSpc>
                        <a:spcBef>
                          <a:spcPts val="0"/>
                        </a:spcBef>
                        <a:spcAft>
                          <a:spcPts val="0"/>
                        </a:spcAft>
                        <a:buClrTx/>
                        <a:buSzTx/>
                        <a:buFontTx/>
                        <a:buNone/>
                        <a:tabLst/>
                        <a:defRPr/>
                      </a:pPr>
                      <a:r>
                        <a:rPr lang="ru-RU" sz="1400" b="1" dirty="0" smtClean="0">
                          <a:latin typeface="Times New Roman" panose="02020603050405020304" pitchFamily="18" charset="0"/>
                          <a:cs typeface="Times New Roman" panose="02020603050405020304" pitchFamily="18" charset="0"/>
                        </a:rPr>
                        <a:t>(Равенство условий для акционеров)</a:t>
                      </a:r>
                      <a:r>
                        <a:rPr lang="en-US" sz="1400" b="1" dirty="0" smtClean="0">
                          <a:latin typeface="Times New Roman" panose="02020603050405020304" pitchFamily="18" charset="0"/>
                          <a:cs typeface="Times New Roman" panose="02020603050405020304" pitchFamily="18" charset="0"/>
                        </a:rPr>
                        <a:t> </a:t>
                      </a:r>
                      <a:endParaRPr lang="ru-RU" sz="1400" b="1" dirty="0" smtClean="0">
                        <a:latin typeface="Times New Roman" panose="02020603050405020304" pitchFamily="18" charset="0"/>
                        <a:cs typeface="Times New Roman" panose="02020603050405020304"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ru-RU" sz="1400" b="1" dirty="0">
                        <a:latin typeface="Times New Roman" panose="02020603050405020304" pitchFamily="18" charset="0"/>
                        <a:cs typeface="Times New Roman" panose="02020603050405020304" pitchFamily="18" charset="0"/>
                      </a:endParaRPr>
                    </a:p>
                  </a:txBody>
                  <a:tcPr marL="74297" marR="74297" marT="37144" marB="37144"/>
                </a:tc>
                <a:extLst>
                  <a:ext uri="{0D108BD9-81ED-4DB2-BD59-A6C34878D82A}">
                    <a16:rowId xmlns:a16="http://schemas.microsoft.com/office/drawing/2014/main" val="10003"/>
                  </a:ext>
                </a:extLst>
              </a:tr>
              <a:tr h="9211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b="1" dirty="0" err="1" smtClean="0">
                          <a:latin typeface="Times New Roman" panose="02020603050405020304" pitchFamily="18" charset="0"/>
                          <a:cs typeface="Times New Roman" panose="02020603050405020304" pitchFamily="18" charset="0"/>
                        </a:rPr>
                        <a:t>Аҳборотларнинг</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очиқлиги</a:t>
                      </a:r>
                      <a:r>
                        <a:rPr lang="ru-RU" sz="1400" b="1" dirty="0" smtClean="0">
                          <a:latin typeface="Times New Roman" panose="02020603050405020304" pitchFamily="18" charset="0"/>
                          <a:cs typeface="Times New Roman" panose="02020603050405020304" pitchFamily="18" charset="0"/>
                        </a:rPr>
                        <a:t> (Раскрытие информации и прозрачность)</a:t>
                      </a:r>
                      <a:endParaRPr lang="ru-RU" sz="1400" b="1" dirty="0">
                        <a:latin typeface="Times New Roman" panose="02020603050405020304" pitchFamily="18" charset="0"/>
                        <a:cs typeface="Times New Roman" panose="02020603050405020304" pitchFamily="18" charset="0"/>
                      </a:endParaRPr>
                    </a:p>
                  </a:txBody>
                  <a:tcPr marL="74297" marR="74297" marT="37144" marB="37144"/>
                </a:tc>
                <a:tc>
                  <a:txBody>
                    <a:bodyPr/>
                    <a:lstStyle/>
                    <a:p>
                      <a:pPr algn="ctr"/>
                      <a:r>
                        <a:rPr lang="ru-RU" sz="1400" b="1" dirty="0" err="1" smtClean="0">
                          <a:latin typeface="Times New Roman" panose="02020603050405020304" pitchFamily="18" charset="0"/>
                          <a:cs typeface="Times New Roman" panose="02020603050405020304" pitchFamily="18" charset="0"/>
                        </a:rPr>
                        <a:t>Корпоратив</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бошқарувда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мафаатдор</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томонларнинг</a:t>
                      </a:r>
                      <a:r>
                        <a:rPr lang="ru-RU" sz="1400" b="1" dirty="0" smtClean="0">
                          <a:latin typeface="Times New Roman" panose="02020603050405020304" pitchFamily="18" charset="0"/>
                          <a:cs typeface="Times New Roman" panose="02020603050405020304" pitchFamily="18" charset="0"/>
                        </a:rPr>
                        <a:t> роли </a:t>
                      </a:r>
                    </a:p>
                    <a:p>
                      <a:pPr algn="ctr"/>
                      <a:r>
                        <a:rPr lang="ru-RU" sz="1400" b="1" dirty="0" smtClean="0">
                          <a:latin typeface="Times New Roman" panose="02020603050405020304" pitchFamily="18" charset="0"/>
                          <a:cs typeface="Times New Roman" panose="02020603050405020304" pitchFamily="18" charset="0"/>
                        </a:rPr>
                        <a:t>(Роль в корпоративном управлении заинтересованных сторон)</a:t>
                      </a:r>
                      <a:endParaRPr lang="ru-RU" sz="1400" b="1" dirty="0">
                        <a:latin typeface="Times New Roman" panose="02020603050405020304" pitchFamily="18" charset="0"/>
                        <a:cs typeface="Times New Roman" panose="02020603050405020304" pitchFamily="18" charset="0"/>
                      </a:endParaRPr>
                    </a:p>
                  </a:txBody>
                  <a:tcPr marL="74297" marR="74297" marT="37144" marB="3714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400" b="1" dirty="0" smtClean="0">
                          <a:latin typeface="Times New Roman" panose="02020603050405020304" pitchFamily="18" charset="0"/>
                          <a:cs typeface="Times New Roman" panose="02020603050405020304" pitchFamily="18" charset="0"/>
                        </a:rPr>
                        <a:t>Корпоратив бошқарувда манфаатдор томонларнинг</a:t>
                      </a:r>
                      <a:r>
                        <a:rPr lang="uz-Cyrl-UZ" sz="1400" b="1" baseline="0" dirty="0" smtClean="0">
                          <a:latin typeface="Times New Roman" panose="02020603050405020304" pitchFamily="18" charset="0"/>
                          <a:cs typeface="Times New Roman" panose="02020603050405020304" pitchFamily="18" charset="0"/>
                        </a:rPr>
                        <a:t> роли</a:t>
                      </a:r>
                      <a:r>
                        <a:rPr lang="uz-Cyrl-UZ" sz="1400" b="1" dirty="0" smtClean="0">
                          <a:latin typeface="Times New Roman" panose="02020603050405020304" pitchFamily="18" charset="0"/>
                          <a:cs typeface="Times New Roman" panose="02020603050405020304" pitchFamily="18" charset="0"/>
                        </a:rPr>
                        <a:t> </a:t>
                      </a:r>
                    </a:p>
                    <a:p>
                      <a:pPr algn="ctr"/>
                      <a:r>
                        <a:rPr lang="ru-RU" sz="1400" b="1" kern="1200" dirty="0" smtClean="0">
                          <a:latin typeface="Times New Roman" panose="02020603050405020304" pitchFamily="18" charset="0"/>
                          <a:cs typeface="Times New Roman" panose="02020603050405020304" pitchFamily="18" charset="0"/>
                        </a:rPr>
                        <a:t>(Роль в корпоративном управлении заинтересованных сторон)</a:t>
                      </a:r>
                      <a:endParaRPr lang="ru-RU" sz="1400" b="1" dirty="0">
                        <a:latin typeface="Times New Roman" panose="02020603050405020304" pitchFamily="18" charset="0"/>
                        <a:cs typeface="Times New Roman" panose="02020603050405020304" pitchFamily="18" charset="0"/>
                      </a:endParaRPr>
                    </a:p>
                  </a:txBody>
                  <a:tcPr marL="74297" marR="74297" marT="37144" marB="37144"/>
                </a:tc>
                <a:extLst>
                  <a:ext uri="{0D108BD9-81ED-4DB2-BD59-A6C34878D82A}">
                    <a16:rowId xmlns:a16="http://schemas.microsoft.com/office/drawing/2014/main" val="10004"/>
                  </a:ext>
                </a:extLst>
              </a:tr>
              <a:tr h="73416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400" b="1" dirty="0">
                        <a:latin typeface="Times New Roman" panose="02020603050405020304" pitchFamily="18" charset="0"/>
                        <a:cs typeface="Times New Roman" panose="02020603050405020304" pitchFamily="18" charset="0"/>
                      </a:endParaRPr>
                    </a:p>
                  </a:txBody>
                  <a:tcPr marL="74297" marR="74297" marT="37144" marB="3714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b="1" dirty="0" err="1" smtClean="0">
                          <a:latin typeface="Times New Roman" panose="02020603050405020304" pitchFamily="18" charset="0"/>
                          <a:cs typeface="Times New Roman" panose="02020603050405020304" pitchFamily="18" charset="0"/>
                        </a:rPr>
                        <a:t>Аҳборотларнинг</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очиқлиги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ва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шаффофлиги</a:t>
                      </a:r>
                      <a:r>
                        <a:rPr lang="ru-RU" sz="1400" b="1" dirty="0" smtClean="0">
                          <a:latin typeface="Times New Roman" panose="02020603050405020304" pitchFamily="18" charset="0"/>
                          <a:cs typeface="Times New Roman" panose="02020603050405020304" pitchFamily="18" charset="0"/>
                        </a:rPr>
                        <a:t> </a:t>
                      </a:r>
                      <a:endParaRPr lang="ru-RU" sz="1400" b="1" dirty="0" smtClean="0">
                        <a:latin typeface="Times New Roman" panose="02020603050405020304" pitchFamily="18" charset="0"/>
                        <a:cs typeface="Times New Roman" panose="02020603050405020304"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ru-RU" sz="1400" b="1" dirty="0" smtClean="0">
                          <a:latin typeface="Times New Roman" panose="02020603050405020304" pitchFamily="18" charset="0"/>
                          <a:cs typeface="Times New Roman" panose="02020603050405020304" pitchFamily="18" charset="0"/>
                        </a:rPr>
                        <a:t>(</a:t>
                      </a:r>
                      <a:r>
                        <a:rPr lang="ru-RU" sz="1400" b="1" dirty="0" smtClean="0">
                          <a:latin typeface="Times New Roman" panose="02020603050405020304" pitchFamily="18" charset="0"/>
                          <a:cs typeface="Times New Roman" panose="02020603050405020304" pitchFamily="18" charset="0"/>
                        </a:rPr>
                        <a:t>Раскрытие информации и прозрачность)</a:t>
                      </a:r>
                      <a:endParaRPr lang="ru-RU" sz="1400" b="1" dirty="0">
                        <a:latin typeface="Times New Roman" panose="02020603050405020304" pitchFamily="18" charset="0"/>
                        <a:cs typeface="Times New Roman" panose="02020603050405020304" pitchFamily="18" charset="0"/>
                      </a:endParaRPr>
                    </a:p>
                  </a:txBody>
                  <a:tcPr marL="74297" marR="74297" marT="37144" marB="37144"/>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b="1" kern="1200" dirty="0" err="1" smtClean="0">
                          <a:latin typeface="Times New Roman" panose="02020603050405020304" pitchFamily="18" charset="0"/>
                          <a:cs typeface="Times New Roman" panose="02020603050405020304" pitchFamily="18" charset="0"/>
                        </a:rPr>
                        <a:t>Ахборотларнинг</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очиқлиги</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ва</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шаффофлиги</a:t>
                      </a:r>
                      <a:endParaRPr lang="ru-RU" sz="1400" b="1" kern="1200" dirty="0" smtClean="0">
                        <a:latin typeface="Times New Roman" panose="02020603050405020304" pitchFamily="18" charset="0"/>
                        <a:cs typeface="Times New Roman" panose="02020603050405020304"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ru-RU" sz="1400" b="1" kern="1200" dirty="0" smtClean="0">
                          <a:latin typeface="Times New Roman" panose="02020603050405020304" pitchFamily="18" charset="0"/>
                          <a:cs typeface="Times New Roman" panose="02020603050405020304" pitchFamily="18" charset="0"/>
                        </a:rPr>
                        <a:t>(Раскрытие </a:t>
                      </a:r>
                      <a:r>
                        <a:rPr lang="ru-RU" sz="1400" b="1" kern="1200" dirty="0" smtClean="0">
                          <a:latin typeface="Times New Roman" panose="02020603050405020304" pitchFamily="18" charset="0"/>
                          <a:cs typeface="Times New Roman" panose="02020603050405020304" pitchFamily="18" charset="0"/>
                        </a:rPr>
                        <a:t>информации и прозрачность</a:t>
                      </a:r>
                      <a:r>
                        <a:rPr lang="ru-RU" sz="1400" b="1" kern="1200" dirty="0" smtClean="0">
                          <a:latin typeface="Times New Roman" panose="02020603050405020304" pitchFamily="18" charset="0"/>
                          <a:cs typeface="Times New Roman" panose="02020603050405020304" pitchFamily="18" charset="0"/>
                        </a:rPr>
                        <a:t>)</a:t>
                      </a:r>
                    </a:p>
                    <a:p>
                      <a:pPr marL="0" marR="0" indent="0" algn="ctr" defTabSz="914400" rtl="0" eaLnBrk="1" fontAlgn="auto" latinLnBrk="0" hangingPunct="1">
                        <a:lnSpc>
                          <a:spcPct val="100000"/>
                        </a:lnSpc>
                        <a:spcBef>
                          <a:spcPts val="0"/>
                        </a:spcBef>
                        <a:spcAft>
                          <a:spcPts val="0"/>
                        </a:spcAft>
                        <a:buClrTx/>
                        <a:buSzTx/>
                        <a:buFontTx/>
                        <a:buNone/>
                        <a:tabLst/>
                        <a:defRPr/>
                      </a:pPr>
                      <a:endParaRPr lang="ru-RU" sz="1400" b="1" dirty="0">
                        <a:latin typeface="Times New Roman" panose="02020603050405020304" pitchFamily="18" charset="0"/>
                        <a:cs typeface="Times New Roman" panose="02020603050405020304" pitchFamily="18" charset="0"/>
                      </a:endParaRPr>
                    </a:p>
                  </a:txBody>
                  <a:tcPr marL="74297" marR="74297" marT="37144" marB="37144"/>
                </a:tc>
                <a:extLst>
                  <a:ext uri="{0D108BD9-81ED-4DB2-BD59-A6C34878D82A}">
                    <a16:rowId xmlns:a16="http://schemas.microsoft.com/office/drawing/2014/main" val="10005"/>
                  </a:ext>
                </a:extLst>
              </a:tr>
              <a:tr h="496019">
                <a:tc>
                  <a:txBody>
                    <a:bodyPr/>
                    <a:lstStyle/>
                    <a:p>
                      <a:pPr algn="ctr"/>
                      <a:endParaRPr lang="ru-RU" sz="1400" b="1" dirty="0">
                        <a:latin typeface="Times New Roman" panose="02020603050405020304" pitchFamily="18" charset="0"/>
                        <a:cs typeface="Times New Roman" panose="02020603050405020304" pitchFamily="18" charset="0"/>
                      </a:endParaRPr>
                    </a:p>
                  </a:txBody>
                  <a:tcPr marL="74297" marR="74297" marT="37144" marB="37144"/>
                </a:tc>
                <a:tc>
                  <a:txBody>
                    <a:bodyPr/>
                    <a:lstStyle/>
                    <a:p>
                      <a:pPr algn="ctr"/>
                      <a:r>
                        <a:rPr lang="ru-RU" sz="1400" b="1" kern="1200" dirty="0" err="1" smtClean="0">
                          <a:latin typeface="Times New Roman" panose="02020603050405020304" pitchFamily="18" charset="0"/>
                          <a:cs typeface="Times New Roman" panose="02020603050405020304" pitchFamily="18" charset="0"/>
                        </a:rPr>
                        <a:t>Директорларнинг</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мажбуриятлари</a:t>
                      </a:r>
                      <a:r>
                        <a:rPr lang="ru-RU" sz="1400" b="1" kern="1200" dirty="0" smtClean="0">
                          <a:latin typeface="Times New Roman" panose="02020603050405020304" pitchFamily="18" charset="0"/>
                          <a:cs typeface="Times New Roman" panose="02020603050405020304" pitchFamily="18" charset="0"/>
                        </a:rPr>
                        <a:t> (Обязанности  директоров)</a:t>
                      </a:r>
                      <a:endParaRPr lang="ru-RU" sz="1400" b="1" dirty="0">
                        <a:latin typeface="Times New Roman" panose="02020603050405020304" pitchFamily="18" charset="0"/>
                        <a:cs typeface="Times New Roman" panose="02020603050405020304" pitchFamily="18" charset="0"/>
                      </a:endParaRPr>
                    </a:p>
                  </a:txBody>
                  <a:tcPr marL="74297" marR="74297" marT="37144" marB="37144"/>
                </a:tc>
                <a:tc>
                  <a:txBody>
                    <a:bodyPr/>
                    <a:lstStyle/>
                    <a:p>
                      <a:pPr marL="400050" indent="-400050" algn="ctr">
                        <a:buFont typeface="+mj-lt"/>
                        <a:buNone/>
                        <a:defRPr/>
                      </a:pPr>
                      <a:r>
                        <a:rPr lang="ru-RU" sz="1400" b="1" kern="1200" dirty="0" err="1" smtClean="0">
                          <a:latin typeface="Times New Roman" panose="02020603050405020304" pitchFamily="18" charset="0"/>
                          <a:cs typeface="Times New Roman" panose="02020603050405020304" pitchFamily="18" charset="0"/>
                        </a:rPr>
                        <a:t>Директорлар</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кенгашининг</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мажбуриятлари</a:t>
                      </a:r>
                      <a:endParaRPr lang="ru-RU" sz="1400" b="1" kern="1200" dirty="0" smtClean="0">
                        <a:latin typeface="Times New Roman" panose="02020603050405020304" pitchFamily="18" charset="0"/>
                        <a:cs typeface="Times New Roman" panose="02020603050405020304" pitchFamily="18" charset="0"/>
                      </a:endParaRPr>
                    </a:p>
                    <a:p>
                      <a:pPr marL="400050" indent="-400050" algn="ctr">
                        <a:buFont typeface="+mj-lt"/>
                        <a:buNone/>
                        <a:defRPr/>
                      </a:pPr>
                      <a:r>
                        <a:rPr lang="ru-RU" sz="1400" b="1" kern="1200" dirty="0" smtClean="0">
                          <a:latin typeface="Times New Roman" panose="02020603050405020304" pitchFamily="18" charset="0"/>
                          <a:cs typeface="Times New Roman" panose="02020603050405020304" pitchFamily="18" charset="0"/>
                        </a:rPr>
                        <a:t>(Обязанности </a:t>
                      </a:r>
                      <a:r>
                        <a:rPr lang="ru-RU" sz="1400" b="1" kern="1200" dirty="0" smtClean="0">
                          <a:latin typeface="Times New Roman" panose="02020603050405020304" pitchFamily="18" charset="0"/>
                          <a:cs typeface="Times New Roman" panose="02020603050405020304" pitchFamily="18" charset="0"/>
                        </a:rPr>
                        <a:t>совета директоров)</a:t>
                      </a:r>
                      <a:endParaRPr lang="ru-RU" sz="1400" b="1" kern="1200" dirty="0">
                        <a:solidFill>
                          <a:schemeClr val="dk1"/>
                        </a:solidFill>
                        <a:latin typeface="Times New Roman" panose="02020603050405020304" pitchFamily="18" charset="0"/>
                        <a:ea typeface="+mn-ea"/>
                        <a:cs typeface="Times New Roman" panose="02020603050405020304" pitchFamily="18" charset="0"/>
                      </a:endParaRPr>
                    </a:p>
                  </a:txBody>
                  <a:tcPr marL="74297" marR="74297" marT="37144" marB="37144"/>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41966563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2800" b="1" dirty="0">
                <a:latin typeface="Times New Roman" panose="02020603050405020304" pitchFamily="18" charset="0"/>
                <a:cs typeface="Times New Roman" panose="02020603050405020304" pitchFamily="18" charset="0"/>
              </a:rPr>
              <a:t>1. Самарали корпоратив бошқарув тизмининг асосини  </a:t>
            </a:r>
            <a:r>
              <a:rPr lang="uz-Cyrl-UZ" sz="2800" b="1" dirty="0" smtClean="0">
                <a:latin typeface="Times New Roman" panose="02020603050405020304" pitchFamily="18" charset="0"/>
                <a:cs typeface="Times New Roman" panose="02020603050405020304" pitchFamily="18" charset="0"/>
              </a:rPr>
              <a:t>яратиш тамойили</a:t>
            </a:r>
            <a:r>
              <a:rPr lang="ru-RU" sz="2800" b="1" dirty="0">
                <a:latin typeface="Times New Roman" panose="02020603050405020304" pitchFamily="18" charset="0"/>
                <a:cs typeface="Times New Roman" panose="02020603050405020304" pitchFamily="18" charset="0"/>
              </a:rPr>
              <a:t/>
            </a:r>
            <a:br>
              <a:rPr lang="ru-RU" sz="2800" b="1" dirty="0">
                <a:latin typeface="Times New Roman" panose="02020603050405020304" pitchFamily="18" charset="0"/>
                <a:cs typeface="Times New Roman" panose="02020603050405020304" pitchFamily="18" charset="0"/>
              </a:rPr>
            </a:br>
            <a:endParaRPr lang="ru-RU" sz="2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pPr algn="just"/>
            <a:r>
              <a:rPr lang="uz-Cyrl-UZ" b="1" dirty="0" smtClean="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Бу тамойил корпоратив бошқарувнинг </a:t>
            </a:r>
            <a:r>
              <a:rPr lang="uz-Cyrl-UZ" b="1" dirty="0" smtClean="0">
                <a:latin typeface="Times New Roman" panose="02020603050405020304" pitchFamily="18" charset="0"/>
                <a:cs typeface="Times New Roman" panose="02020603050405020304" pitchFamily="18" charset="0"/>
              </a:rPr>
              <a:t>асосларидан </a:t>
            </a:r>
            <a:r>
              <a:rPr lang="uz-Cyrl-UZ" b="1" dirty="0">
                <a:latin typeface="Times New Roman" panose="02020603050405020304" pitchFamily="18" charset="0"/>
                <a:cs typeface="Times New Roman" panose="02020603050405020304" pitchFamily="18" charset="0"/>
              </a:rPr>
              <a:t>бўлган, умумиқтисодий курсатгичларга таъсир этиш даражасини, шаффоф ва самарали бозорни ривожлантиришни, бозор иштирокчилари учун яратилаётган шароитларни, адолатли ва шаффоф бозорни рағбатлантиришни, ресурсларни самарали тақсимлашни, қонун устуворлиги талабларига жавоб беришни</a:t>
            </a:r>
            <a:r>
              <a:rPr lang="uz-Cyrl-UZ" b="1" dirty="0" smtClean="0">
                <a:latin typeface="Times New Roman" panose="02020603050405020304" pitchFamily="18" charset="0"/>
                <a:cs typeface="Times New Roman" panose="02020603050405020304" pitchFamily="18" charset="0"/>
              </a:rPr>
              <a:t>, самарали </a:t>
            </a:r>
            <a:r>
              <a:rPr lang="uz-Cyrl-UZ" b="1" dirty="0">
                <a:latin typeface="Times New Roman" panose="02020603050405020304" pitchFamily="18" charset="0"/>
                <a:cs typeface="Times New Roman" panose="02020603050405020304" pitchFamily="18" charset="0"/>
              </a:rPr>
              <a:t>назоратни сақлашни ва компания фаолиятида қулланилишини таъминлаши керак. </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1259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a:t> </a:t>
            </a:r>
            <a:r>
              <a:rPr lang="uz-Cyrl-UZ" sz="3100" b="1" dirty="0" smtClean="0">
                <a:latin typeface="Times New Roman" panose="02020603050405020304" pitchFamily="18" charset="0"/>
                <a:cs typeface="Times New Roman" panose="02020603050405020304" pitchFamily="18" charset="0"/>
              </a:rPr>
              <a:t>2.Акциядорлар </a:t>
            </a:r>
            <a:r>
              <a:rPr lang="uz-Cyrl-UZ" sz="3100" b="1" dirty="0">
                <a:latin typeface="Times New Roman" panose="02020603050405020304" pitchFamily="18" charset="0"/>
                <a:cs typeface="Times New Roman" panose="02020603050405020304" pitchFamily="18" charset="0"/>
              </a:rPr>
              <a:t>ҳуқуқлари, акциядорларга нисбатан бир хил муносабатда бўлиш ва асосий мулкдорлар функциялари тамойили </a:t>
            </a:r>
            <a:endParaRPr lang="ru-RU" sz="31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fontScale="92500" lnSpcReduction="10000"/>
          </a:bodyPr>
          <a:lstStyle/>
          <a:p>
            <a:pPr algn="just"/>
            <a:r>
              <a:rPr lang="uz-Cyrl-UZ"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Бу тамойил ўз </a:t>
            </a:r>
            <a:r>
              <a:rPr lang="uz-Cyrl-UZ" b="1" dirty="0">
                <a:latin typeface="Times New Roman" panose="02020603050405020304" pitchFamily="18" charset="0"/>
                <a:cs typeface="Times New Roman" panose="02020603050405020304" pitchFamily="18" charset="0"/>
              </a:rPr>
              <a:t>навбатида </a:t>
            </a:r>
            <a:r>
              <a:rPr lang="uz-Cyrl-UZ" b="1" dirty="0" smtClean="0">
                <a:latin typeface="Times New Roman" panose="02020603050405020304" pitchFamily="18" charset="0"/>
                <a:cs typeface="Times New Roman" panose="02020603050405020304" pitchFamily="18" charset="0"/>
              </a:rPr>
              <a:t>акция </a:t>
            </a:r>
            <a:r>
              <a:rPr lang="uz-Cyrl-UZ" b="1" dirty="0">
                <a:latin typeface="Times New Roman" panose="02020603050405020304" pitchFamily="18" charset="0"/>
                <a:cs typeface="Times New Roman" panose="02020603050405020304" pitchFamily="18" charset="0"/>
              </a:rPr>
              <a:t>эгаларини рўйхатдан ўтказилишини, корпоратив даромадлар (дивидендлар) ва маълумот иштирок этишни  таьминлаш,   акциядорлар умумий йиғилишида акциядорларнинг самарали қатнашишини таъминлаш (таклиф этиш, овоз бериш, Директорлар кенргаши азоларини сайлаш ва  лавозимидан озод этиш,  акциядорларнинг умумий йиғилишида овоз берувчиларга “бир акция-бир овоз” формуласи асосида  имкон беришни, акционерларнинг хуқуқлари бузилган холда уларни хуқуқларини тиклашни таъминлаши керак. </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93410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2800" b="1" dirty="0" smtClean="0">
                <a:latin typeface="Times New Roman" panose="02020603050405020304" pitchFamily="18" charset="0"/>
                <a:cs typeface="Times New Roman" panose="02020603050405020304" pitchFamily="18" charset="0"/>
              </a:rPr>
              <a:t>3.Барча акциядорлар учун тенг хуқуқликни таъминлаш тамойили</a:t>
            </a:r>
            <a:r>
              <a:rPr lang="uz-Cyrl-UZ" sz="2800" b="1"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fontScale="92500" lnSpcReduction="10000"/>
          </a:bodyPr>
          <a:lstStyle/>
          <a:p>
            <a:pPr algn="just"/>
            <a:r>
              <a:rPr lang="uz-Cyrl-UZ" b="1" dirty="0" smtClean="0">
                <a:latin typeface="Times New Roman" panose="02020603050405020304" pitchFamily="18" charset="0"/>
                <a:cs typeface="Times New Roman" panose="02020603050405020304" pitchFamily="18" charset="0"/>
              </a:rPr>
              <a:t> Бунда барча </a:t>
            </a:r>
            <a:r>
              <a:rPr lang="uz-Cyrl-UZ" b="1" dirty="0">
                <a:latin typeface="Times New Roman" panose="02020603050405020304" pitchFamily="18" charset="0"/>
                <a:cs typeface="Times New Roman" panose="02020603050405020304" pitchFamily="18" charset="0"/>
              </a:rPr>
              <a:t>акционерларнинг шу жумладан миноритар ва чэт эллик акциядорларнинг тенг муносабатларини </a:t>
            </a:r>
            <a:r>
              <a:rPr lang="uz-Cyrl-UZ" b="1" dirty="0" smtClean="0">
                <a:latin typeface="Times New Roman" panose="02020603050405020304" pitchFamily="18" charset="0"/>
                <a:cs typeface="Times New Roman" panose="02020603050405020304" pitchFamily="18" charset="0"/>
              </a:rPr>
              <a:t>таьминлаш. Шу </a:t>
            </a:r>
            <a:r>
              <a:rPr lang="uz-Cyrl-UZ" b="1" dirty="0">
                <a:latin typeface="Times New Roman" panose="02020603050405020304" pitchFamily="18" charset="0"/>
                <a:cs typeface="Times New Roman" panose="02020603050405020304" pitchFamily="18" charset="0"/>
              </a:rPr>
              <a:t>билан бирга, манфаатлар тўқнашуви содир бўлганда ҳамма маълумотларни ошкор қилишга мажбурдирлар, корпоратив бошқарув тўғрисидаги маьлумот институционал инвесторлар ва мижозлар учун очиқ бўлиши керак, институционал инвесторлар манфаатлар тўқнашувини бартараф этиш тўғрисидаги маьлумотларни ошкор этиш керак ва  турли молиявий институтларни стекхолдер сифатида тан олиш лозим бўлади.</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6639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2800" b="1" dirty="0">
                <a:latin typeface="Times New Roman" panose="02020603050405020304" pitchFamily="18" charset="0"/>
                <a:cs typeface="Times New Roman" panose="02020603050405020304" pitchFamily="18" charset="0"/>
              </a:rPr>
              <a:t>4.Корпоратив бошқарувда манфаатдор томонларнинг ролини ҳисобга олиш </a:t>
            </a:r>
            <a:r>
              <a:rPr lang="uz-Cyrl-UZ" sz="2800" b="1" dirty="0" smtClean="0">
                <a:latin typeface="Times New Roman" panose="02020603050405020304" pitchFamily="18" charset="0"/>
                <a:cs typeface="Times New Roman" panose="02020603050405020304" pitchFamily="18" charset="0"/>
              </a:rPr>
              <a:t>тамойили. </a:t>
            </a:r>
            <a:endParaRPr lang="ru-RU" sz="28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pPr algn="just"/>
            <a:r>
              <a:rPr lang="uz-Cyrl-UZ" sz="2400" b="1" dirty="0" smtClean="0">
                <a:latin typeface="Times New Roman" panose="02020603050405020304" pitchFamily="18" charset="0"/>
                <a:cs typeface="Times New Roman" panose="02020603050405020304" pitchFamily="18" charset="0"/>
              </a:rPr>
              <a:t>        Бунда </a:t>
            </a:r>
            <a:r>
              <a:rPr lang="uz-Cyrl-UZ" sz="2400" b="1" dirty="0">
                <a:latin typeface="Times New Roman" panose="02020603050405020304" pitchFamily="18" charset="0"/>
                <a:cs typeface="Times New Roman" panose="02020603050405020304" pitchFamily="18" charset="0"/>
              </a:rPr>
              <a:t>акциядорлик жамияти билан алоқадор бўлган бошқа томонларнинг манфаатлари, яъни компания ходимларининг (компаниянинг бошқарувда қатнашишлари), Кредиторлар (Банкротлик тўғрисидаги қонун), Атроф муҳит масалаларини (Томонлар жумладан компания ишчилари ва уларнинг вакиллари директорлар кенгашига  уларнинг ноаҳлоқиий ва ноқонуний  ҳаракатлари юзасидан эркин   ўз фикрларни билдириш имконига эга бўлишлари  ва унинг натижасида камситилмаслиги лозим)  синчковлик билан қараб чиқилиши керак.</a:t>
            </a: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1261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2800" b="1" dirty="0">
                <a:latin typeface="Times New Roman" panose="02020603050405020304" pitchFamily="18" charset="0"/>
                <a:cs typeface="Times New Roman" panose="02020603050405020304" pitchFamily="18" charset="0"/>
              </a:rPr>
              <a:t>5.Ахборотлар ошкоралиги ва шаффофлиги тамойили.</a:t>
            </a:r>
            <a:r>
              <a:rPr lang="uz-Cyrl-UZ"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fontScale="92500" lnSpcReduction="20000"/>
          </a:bodyPr>
          <a:lstStyle/>
          <a:p>
            <a:pPr algn="just"/>
            <a:r>
              <a:rPr lang="uz-Cyrl-UZ" b="1" dirty="0" smtClean="0">
                <a:latin typeface="Times New Roman" panose="02020603050405020304" pitchFamily="18" charset="0"/>
                <a:cs typeface="Times New Roman" panose="02020603050405020304" pitchFamily="18" charset="0"/>
              </a:rPr>
              <a:t>      Акциядорлик </a:t>
            </a:r>
            <a:r>
              <a:rPr lang="uz-Cyrl-UZ" b="1" dirty="0">
                <a:latin typeface="Times New Roman" panose="02020603050405020304" pitchFamily="18" charset="0"/>
                <a:cs typeface="Times New Roman" panose="02020603050405020304" pitchFamily="18" charset="0"/>
              </a:rPr>
              <a:t>жамиятининг барча амалдаги қонунчиликда ифода этилган ахборотларини ошкор қилиш ва уларнинг шаффофлигини таъминлаш. Бу эса самарали корпоратив бошқарувнинг энг муҳим элементларидан бири бу ўз вақтида тўлиқ ва ҳаққоний маълумотларни ошкор қилиш  ҳамда компания ва унинг вазифаларидаги шаффофлик даражасини кўрсатишдир. Мулк тузилмасининг шафофлиги , Молиявий маьлумтларнинг аниқлиги, ишлаб чиқариш-молиявий фаолиятнинг ва қабул қилинган қарорларнинг шафофлиги, шунинг учун ҳам, ошкор қилинаётган маълумотлар қонун доирасидан ташқаридаги масалаларни ҳам ўз ичига олиши мумкин. </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6887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2800" b="1" dirty="0">
                <a:latin typeface="Times New Roman" panose="02020603050405020304" pitchFamily="18" charset="0"/>
                <a:cs typeface="Times New Roman" panose="02020603050405020304" pitchFamily="18" charset="0"/>
              </a:rPr>
              <a:t>6.Директорлар кенгашининг жавобгарлиги</a:t>
            </a:r>
            <a:r>
              <a:rPr lang="uz-Cyrl-UZ" sz="2800"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тамойили.</a:t>
            </a:r>
            <a:r>
              <a:rPr lang="uz-Cyrl-UZ"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fontScale="92500" lnSpcReduction="20000"/>
          </a:bodyPr>
          <a:lstStyle/>
          <a:p>
            <a:pPr algn="just"/>
            <a:r>
              <a:rPr lang="uz-Cyrl-UZ" b="1" dirty="0" smtClean="0">
                <a:latin typeface="Times New Roman" panose="02020603050405020304" pitchFamily="18" charset="0"/>
                <a:cs typeface="Times New Roman" panose="02020603050405020304" pitchFamily="18" charset="0"/>
              </a:rPr>
              <a:t>      Бунда </a:t>
            </a:r>
            <a:r>
              <a:rPr lang="uz-Cyrl-UZ" b="1" dirty="0">
                <a:latin typeface="Times New Roman" panose="02020603050405020304" pitchFamily="18" charset="0"/>
                <a:cs typeface="Times New Roman" panose="02020603050405020304" pitchFamily="18" charset="0"/>
              </a:rPr>
              <a:t>Бошқарув кенгаши азоларини танлаш, ишга тайинлаш ва уларга иш хақи белгилаш, </a:t>
            </a:r>
            <a:r>
              <a:rPr lang="uz-Cyrl-UZ" b="1" dirty="0" smtClean="0">
                <a:latin typeface="Times New Roman" panose="02020603050405020304" pitchFamily="18" charset="0"/>
                <a:cs typeface="Times New Roman" panose="02020603050405020304" pitchFamily="18" charset="0"/>
              </a:rPr>
              <a:t>Ижроия органи </a:t>
            </a:r>
            <a:r>
              <a:rPr lang="uz-Cyrl-UZ" b="1" dirty="0">
                <a:latin typeface="Times New Roman" panose="02020603050405020304" pitchFamily="18" charset="0"/>
                <a:cs typeface="Times New Roman" panose="02020603050405020304" pitchFamily="18" charset="0"/>
              </a:rPr>
              <a:t>билан бирга компаниянинг узоқ муддатли корпоратив бошқарув стратегиясини ишлаб чиқиш ва тасдиқлаш, корпоратив стратегияни амалга оширилшини кузатиш ва баҳолаш (иш дастури, йиллик буджет, бизнес режа ва бошқа мақсадлар) , мухим қарорларда ижрои органга тафсиялар бериш,   корпоратив бошқарув самарадорлигини назорат қилиш ва муҳим ўзгартиришлар киритиш, компания менежерлари ва директорлар кенгашини акционерлар олдидаги жавобгарлигини, рахбарлар кенгаши жавобгарлигини назорат қилиш, ходимларни танлаш, </a:t>
            </a:r>
            <a:r>
              <a:rPr lang="uz-Cyrl-UZ" b="1" dirty="0" smtClean="0">
                <a:latin typeface="Times New Roman" panose="02020603050405020304" pitchFamily="18" charset="0"/>
                <a:cs typeface="Times New Roman" panose="02020603050405020304" pitchFamily="18" charset="0"/>
              </a:rPr>
              <a:t>мукофтолаш.</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975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200" b="1" dirty="0" smtClean="0">
                <a:latin typeface="Times New Roman" pitchFamily="18" charset="0"/>
                <a:cs typeface="Times New Roman" pitchFamily="18" charset="0"/>
              </a:rPr>
              <a:t>2.Корпоратив </a:t>
            </a:r>
            <a:r>
              <a:rPr lang="uz-Cyrl-UZ" sz="3200" b="1" dirty="0">
                <a:latin typeface="Times New Roman" pitchFamily="18" charset="0"/>
                <a:cs typeface="Times New Roman" pitchFamily="18" charset="0"/>
              </a:rPr>
              <a:t>бошқарувнинг </a:t>
            </a:r>
            <a:r>
              <a:rPr lang="uz-Cyrl-UZ" sz="3200" b="1" dirty="0" smtClean="0">
                <a:latin typeface="Times New Roman" pitchFamily="18" charset="0"/>
                <a:cs typeface="Times New Roman" pitchFamily="18" charset="0"/>
              </a:rPr>
              <a:t>асосий методлари </a:t>
            </a:r>
            <a:r>
              <a:rPr lang="en-US" sz="3200" b="1" dirty="0" smtClean="0">
                <a:latin typeface="Times New Roman" pitchFamily="18" charset="0"/>
                <a:cs typeface="Times New Roman" pitchFamily="18" charset="0"/>
              </a:rPr>
              <a:t>[1</a:t>
            </a:r>
            <a:r>
              <a:rPr lang="ru-RU" sz="3200" b="1" dirty="0" smtClean="0">
                <a:latin typeface="Times New Roman" pitchFamily="18" charset="0"/>
                <a:cs typeface="Times New Roman" pitchFamily="18" charset="0"/>
              </a:rPr>
              <a:t>,</a:t>
            </a:r>
            <a:r>
              <a:rPr lang="en-US" sz="3200" b="1" dirty="0" smtClean="0">
                <a:latin typeface="Times New Roman" pitchFamily="18" charset="0"/>
                <a:cs typeface="Times New Roman" pitchFamily="18" charset="0"/>
              </a:rPr>
              <a:t>2</a:t>
            </a:r>
            <a:r>
              <a:rPr lang="ru-RU" sz="3200" b="1" dirty="0" smtClean="0">
                <a:latin typeface="Times New Roman" pitchFamily="18" charset="0"/>
                <a:cs typeface="Times New Roman" pitchFamily="18" charset="0"/>
              </a:rPr>
              <a:t>,</a:t>
            </a:r>
            <a:r>
              <a:rPr lang="en-US" sz="3200" b="1" dirty="0" smtClean="0">
                <a:latin typeface="Times New Roman" pitchFamily="18" charset="0"/>
                <a:cs typeface="Times New Roman" pitchFamily="18" charset="0"/>
              </a:rPr>
              <a:t>5]</a:t>
            </a:r>
            <a:endParaRPr lang="ru-RU" sz="3200" b="1" dirty="0">
              <a:latin typeface="Times New Roman" pitchFamily="18" charset="0"/>
              <a:cs typeface="Times New Roman" pitchFamily="18" charset="0"/>
            </a:endParaRPr>
          </a:p>
        </p:txBody>
      </p:sp>
      <p:sp>
        <p:nvSpPr>
          <p:cNvPr id="3" name="Содержимое 2"/>
          <p:cNvSpPr>
            <a:spLocks noGrp="1"/>
          </p:cNvSpPr>
          <p:nvPr>
            <p:ph idx="1"/>
          </p:nvPr>
        </p:nvSpPr>
        <p:spPr>
          <a:xfrm>
            <a:off x="838200" y="1690688"/>
            <a:ext cx="8229600" cy="5024459"/>
          </a:xfrm>
        </p:spPr>
        <p:txBody>
          <a:bodyPr>
            <a:normAutofit/>
          </a:bodyPr>
          <a:lstStyle/>
          <a:p>
            <a:pPr algn="just"/>
            <a:endParaRPr lang="uz-Cyrl-UZ" dirty="0" smtClean="0">
              <a:latin typeface="Times New Roman" pitchFamily="18" charset="0"/>
              <a:cs typeface="Times New Roman" pitchFamily="18" charset="0"/>
            </a:endParaRPr>
          </a:p>
          <a:p>
            <a:pPr algn="just"/>
            <a:endParaRPr lang="uz-Cyrl-UZ" dirty="0" smtClean="0">
              <a:latin typeface="Times New Roman" pitchFamily="18" charset="0"/>
              <a:cs typeface="Times New Roman" pitchFamily="18" charset="0"/>
            </a:endParaRPr>
          </a:p>
          <a:p>
            <a:pPr algn="just"/>
            <a:r>
              <a:rPr lang="uz-Cyrl-UZ" sz="3200" b="1" dirty="0" smtClean="0">
                <a:latin typeface="Times New Roman" pitchFamily="18" charset="0"/>
                <a:cs typeface="Times New Roman" pitchFamily="18" charset="0"/>
              </a:rPr>
              <a:t>Корпоратив бошқарувнинг методлари </a:t>
            </a:r>
            <a:r>
              <a:rPr lang="uz-Cyrl-UZ" sz="3200" dirty="0" smtClean="0">
                <a:latin typeface="Times New Roman" pitchFamily="18" charset="0"/>
                <a:cs typeface="Times New Roman" pitchFamily="18" charset="0"/>
              </a:rPr>
              <a:t>– бу компаниянинг олдига қўйилган мақсадга эришиш учун қўлланиладиган усуллар, инструментлар ва комплекс қоидалар йиғиндисига тушунилади.  </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30005860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74637"/>
            <a:ext cx="8229600" cy="736015"/>
          </a:xfrm>
        </p:spPr>
        <p:txBody>
          <a:bodyPr>
            <a:noAutofit/>
          </a:bodyPr>
          <a:lstStyle/>
          <a:p>
            <a:pPr algn="ctr"/>
            <a:r>
              <a:rPr lang="uz-Cyrl-UZ" sz="2800" b="1" dirty="0">
                <a:latin typeface="Times New Roman" pitchFamily="18" charset="0"/>
                <a:cs typeface="Times New Roman" pitchFamily="18" charset="0"/>
              </a:rPr>
              <a:t>Корпоратив бошқарувнинг </a:t>
            </a:r>
            <a:r>
              <a:rPr lang="uz-Cyrl-UZ" sz="2800" b="1" dirty="0" smtClean="0">
                <a:latin typeface="Times New Roman" pitchFamily="18" charset="0"/>
                <a:cs typeface="Times New Roman" pitchFamily="18" charset="0"/>
              </a:rPr>
              <a:t>асосий методлари:</a:t>
            </a:r>
            <a:endParaRPr lang="ru-RU" sz="2800" dirty="0"/>
          </a:p>
        </p:txBody>
      </p:sp>
      <p:sp>
        <p:nvSpPr>
          <p:cNvPr id="3" name="Содержимое 2"/>
          <p:cNvSpPr>
            <a:spLocks noGrp="1"/>
          </p:cNvSpPr>
          <p:nvPr>
            <p:ph idx="1"/>
          </p:nvPr>
        </p:nvSpPr>
        <p:spPr>
          <a:xfrm>
            <a:off x="838200" y="1270535"/>
            <a:ext cx="8229600" cy="4855629"/>
          </a:xfrm>
        </p:spPr>
        <p:txBody>
          <a:bodyPr>
            <a:normAutofit fontScale="25000" lnSpcReduction="20000"/>
          </a:bodyPr>
          <a:lstStyle/>
          <a:p>
            <a:r>
              <a:rPr lang="ru-RU" dirty="0" smtClean="0"/>
              <a:t>                          </a:t>
            </a:r>
          </a:p>
          <a:p>
            <a:r>
              <a:rPr lang="ru-RU" sz="9600" dirty="0">
                <a:latin typeface="Times New Roman" pitchFamily="18" charset="0"/>
                <a:cs typeface="Times New Roman" pitchFamily="18" charset="0"/>
              </a:rPr>
              <a:t>1. </a:t>
            </a:r>
            <a:r>
              <a:rPr lang="ru-RU" sz="9600" b="1" i="1" dirty="0" err="1" smtClean="0">
                <a:latin typeface="Times New Roman" pitchFamily="18" charset="0"/>
                <a:cs typeface="Times New Roman" pitchFamily="18" charset="0"/>
              </a:rPr>
              <a:t>Таъсир</a:t>
            </a:r>
            <a:r>
              <a:rPr lang="ru-RU" sz="9600" b="1" i="1" dirty="0" smtClean="0">
                <a:latin typeface="Times New Roman" pitchFamily="18" charset="0"/>
                <a:cs typeface="Times New Roman" pitchFamily="18" charset="0"/>
              </a:rPr>
              <a:t> </a:t>
            </a:r>
            <a:r>
              <a:rPr lang="ru-RU" sz="9600" b="1" i="1" dirty="0" err="1" smtClean="0">
                <a:latin typeface="Times New Roman" pitchFamily="18" charset="0"/>
                <a:cs typeface="Times New Roman" pitchFamily="18" charset="0"/>
              </a:rPr>
              <a:t>қилиш</a:t>
            </a:r>
            <a:r>
              <a:rPr lang="ru-RU" sz="9600" b="1" i="1" dirty="0" smtClean="0">
                <a:latin typeface="Times New Roman" pitchFamily="18" charset="0"/>
                <a:cs typeface="Times New Roman" pitchFamily="18" charset="0"/>
              </a:rPr>
              <a:t> </a:t>
            </a:r>
            <a:r>
              <a:rPr lang="ru-RU" sz="9600" b="1" i="1" dirty="0" err="1" smtClean="0">
                <a:latin typeface="Times New Roman" pitchFamily="18" charset="0"/>
                <a:cs typeface="Times New Roman" pitchFamily="18" charset="0"/>
              </a:rPr>
              <a:t>хусусияти</a:t>
            </a:r>
            <a:r>
              <a:rPr lang="ru-RU" sz="9600" b="1" i="1" dirty="0" smtClean="0">
                <a:latin typeface="Times New Roman" pitchFamily="18" charset="0"/>
                <a:cs typeface="Times New Roman" pitchFamily="18" charset="0"/>
              </a:rPr>
              <a:t> </a:t>
            </a:r>
            <a:r>
              <a:rPr lang="ru-RU" sz="9600" b="1" i="1" dirty="0" err="1" smtClean="0">
                <a:latin typeface="Times New Roman" pitchFamily="18" charset="0"/>
                <a:cs typeface="Times New Roman" pitchFamily="18" charset="0"/>
              </a:rPr>
              <a:t>бўйича</a:t>
            </a:r>
            <a:r>
              <a:rPr lang="ru-RU" sz="9600" b="1" i="1" dirty="0" smtClean="0">
                <a:latin typeface="Times New Roman" pitchFamily="18" charset="0"/>
                <a:cs typeface="Times New Roman" pitchFamily="18" charset="0"/>
              </a:rPr>
              <a:t>:</a:t>
            </a:r>
            <a:endParaRPr lang="ru-RU" b="1" i="1" dirty="0" smtClean="0">
              <a:latin typeface="Times New Roman" pitchFamily="18" charset="0"/>
              <a:cs typeface="Times New Roman" pitchFamily="18" charset="0"/>
            </a:endParaRPr>
          </a:p>
          <a:p>
            <a:r>
              <a:rPr lang="ru-RU" sz="8600" b="1" dirty="0">
                <a:latin typeface="Times New Roman" pitchFamily="18" charset="0"/>
                <a:cs typeface="Times New Roman" pitchFamily="18" charset="0"/>
              </a:rPr>
              <a:t>1. </a:t>
            </a:r>
            <a:r>
              <a:rPr lang="ru-RU" sz="8600" b="1" dirty="0" err="1" smtClean="0">
                <a:latin typeface="Times New Roman" pitchFamily="18" charset="0"/>
                <a:cs typeface="Times New Roman" pitchFamily="18" charset="0"/>
              </a:rPr>
              <a:t>Ташкилий</a:t>
            </a:r>
            <a:r>
              <a:rPr lang="ru-RU" sz="8600" b="1" dirty="0" smtClean="0">
                <a:latin typeface="Times New Roman" pitchFamily="18" charset="0"/>
                <a:cs typeface="Times New Roman" pitchFamily="18" charset="0"/>
              </a:rPr>
              <a:t>- </a:t>
            </a:r>
            <a:r>
              <a:rPr lang="ru-RU" sz="8600" b="1" dirty="0" err="1" smtClean="0">
                <a:latin typeface="Times New Roman" pitchFamily="18" charset="0"/>
                <a:cs typeface="Times New Roman" pitchFamily="18" charset="0"/>
              </a:rPr>
              <a:t>административ</a:t>
            </a:r>
            <a:r>
              <a:rPr lang="ru-RU" sz="8600" b="1" dirty="0" smtClean="0">
                <a:latin typeface="Times New Roman" pitchFamily="18" charset="0"/>
                <a:cs typeface="Times New Roman" pitchFamily="18" charset="0"/>
              </a:rPr>
              <a:t>. </a:t>
            </a:r>
            <a:endParaRPr lang="ru-RU" sz="8600" dirty="0">
              <a:latin typeface="Times New Roman" pitchFamily="18" charset="0"/>
              <a:cs typeface="Times New Roman" pitchFamily="18" charset="0"/>
            </a:endParaRPr>
          </a:p>
          <a:p>
            <a:endParaRPr lang="ru-RU" sz="8600" dirty="0">
              <a:latin typeface="Times New Roman" pitchFamily="18" charset="0"/>
              <a:cs typeface="Times New Roman" pitchFamily="18" charset="0"/>
            </a:endParaRPr>
          </a:p>
          <a:p>
            <a:r>
              <a:rPr lang="ru-RU" sz="8600" b="1" dirty="0">
                <a:latin typeface="Times New Roman" pitchFamily="18" charset="0"/>
                <a:cs typeface="Times New Roman" pitchFamily="18" charset="0"/>
              </a:rPr>
              <a:t> </a:t>
            </a:r>
            <a:r>
              <a:rPr lang="ru-RU" sz="8600" b="1" dirty="0" smtClean="0">
                <a:latin typeface="Times New Roman" pitchFamily="18" charset="0"/>
                <a:cs typeface="Times New Roman" pitchFamily="18" charset="0"/>
              </a:rPr>
              <a:t>2</a:t>
            </a:r>
            <a:r>
              <a:rPr lang="ru-RU" sz="8600" b="1" dirty="0">
                <a:latin typeface="Times New Roman" pitchFamily="18" charset="0"/>
                <a:cs typeface="Times New Roman" pitchFamily="18" charset="0"/>
              </a:rPr>
              <a:t>. </a:t>
            </a:r>
            <a:r>
              <a:rPr lang="ru-RU" sz="8600" b="1" dirty="0" err="1" smtClean="0">
                <a:latin typeface="Times New Roman" pitchFamily="18" charset="0"/>
                <a:cs typeface="Times New Roman" pitchFamily="18" charset="0"/>
              </a:rPr>
              <a:t>Иқтисодий</a:t>
            </a:r>
            <a:r>
              <a:rPr lang="ru-RU" sz="8600" b="1" dirty="0" smtClean="0">
                <a:latin typeface="Times New Roman" pitchFamily="18" charset="0"/>
                <a:cs typeface="Times New Roman" pitchFamily="18" charset="0"/>
              </a:rPr>
              <a:t>:</a:t>
            </a:r>
            <a:endParaRPr lang="ru-RU" sz="8600" b="1" dirty="0">
              <a:latin typeface="Times New Roman" pitchFamily="18" charset="0"/>
              <a:cs typeface="Times New Roman" pitchFamily="18" charset="0"/>
            </a:endParaRPr>
          </a:p>
          <a:p>
            <a:r>
              <a:rPr lang="ru-RU" sz="8600" b="1" dirty="0">
                <a:latin typeface="Times New Roman" pitchFamily="18" charset="0"/>
                <a:cs typeface="Times New Roman" pitchFamily="18" charset="0"/>
              </a:rPr>
              <a:t>  </a:t>
            </a:r>
          </a:p>
          <a:p>
            <a:r>
              <a:rPr lang="ru-RU" sz="8600" dirty="0" smtClean="0">
                <a:latin typeface="Times New Roman" pitchFamily="18" charset="0"/>
                <a:cs typeface="Times New Roman" pitchFamily="18" charset="0"/>
              </a:rPr>
              <a:t>2.1.Иқтисодий </a:t>
            </a:r>
            <a:r>
              <a:rPr lang="ru-RU" sz="8600" dirty="0" err="1" smtClean="0">
                <a:latin typeface="Times New Roman" pitchFamily="18" charset="0"/>
                <a:cs typeface="Times New Roman" pitchFamily="18" charset="0"/>
              </a:rPr>
              <a:t>механизмнинг</a:t>
            </a:r>
            <a:r>
              <a:rPr lang="ru-RU" sz="8600" dirty="0" smtClean="0">
                <a:latin typeface="Times New Roman" pitchFamily="18" charset="0"/>
                <a:cs typeface="Times New Roman" pitchFamily="18" charset="0"/>
              </a:rPr>
              <a:t> </a:t>
            </a:r>
            <a:r>
              <a:rPr lang="ru-RU" sz="8600" dirty="0" err="1" smtClean="0">
                <a:latin typeface="Times New Roman" pitchFamily="18" charset="0"/>
                <a:cs typeface="Times New Roman" pitchFamily="18" charset="0"/>
              </a:rPr>
              <a:t>ўзгаришини</a:t>
            </a:r>
            <a:r>
              <a:rPr lang="ru-RU" sz="8600" dirty="0" smtClean="0">
                <a:latin typeface="Times New Roman" pitchFamily="18" charset="0"/>
                <a:cs typeface="Times New Roman" pitchFamily="18" charset="0"/>
              </a:rPr>
              <a:t> </a:t>
            </a:r>
            <a:r>
              <a:rPr lang="ru-RU" sz="8600" dirty="0" err="1" smtClean="0">
                <a:latin typeface="Times New Roman" pitchFamily="18" charset="0"/>
                <a:cs typeface="Times New Roman" pitchFamily="18" charset="0"/>
              </a:rPr>
              <a:t>баҳолаш</a:t>
            </a:r>
            <a:r>
              <a:rPr lang="ru-RU" sz="8600" dirty="0" smtClean="0">
                <a:latin typeface="Times New Roman" pitchFamily="18" charset="0"/>
                <a:cs typeface="Times New Roman" pitchFamily="18" charset="0"/>
              </a:rPr>
              <a:t>.</a:t>
            </a:r>
            <a:endParaRPr lang="ru-RU" sz="8600" dirty="0">
              <a:latin typeface="Times New Roman" pitchFamily="18" charset="0"/>
              <a:cs typeface="Times New Roman" pitchFamily="18" charset="0"/>
            </a:endParaRPr>
          </a:p>
          <a:p>
            <a:r>
              <a:rPr lang="ru-RU" sz="8600" dirty="0">
                <a:latin typeface="Times New Roman" pitchFamily="18" charset="0"/>
                <a:cs typeface="Times New Roman" pitchFamily="18" charset="0"/>
              </a:rPr>
              <a:t>2.2. </a:t>
            </a:r>
            <a:r>
              <a:rPr lang="ru-RU" sz="8600" dirty="0" err="1" smtClean="0">
                <a:latin typeface="Times New Roman" pitchFamily="18" charset="0"/>
                <a:cs typeface="Times New Roman" pitchFamily="18" charset="0"/>
              </a:rPr>
              <a:t>Иш</a:t>
            </a:r>
            <a:r>
              <a:rPr lang="ru-RU" sz="8600" dirty="0" smtClean="0">
                <a:latin typeface="Times New Roman" pitchFamily="18" charset="0"/>
                <a:cs typeface="Times New Roman" pitchFamily="18" charset="0"/>
              </a:rPr>
              <a:t> </a:t>
            </a:r>
            <a:r>
              <a:rPr lang="ru-RU" sz="8600" dirty="0" err="1" smtClean="0">
                <a:latin typeface="Times New Roman" pitchFamily="18" charset="0"/>
                <a:cs typeface="Times New Roman" pitchFamily="18" charset="0"/>
              </a:rPr>
              <a:t>қақи</a:t>
            </a:r>
            <a:r>
              <a:rPr lang="ru-RU" sz="8600" dirty="0" smtClean="0">
                <a:latin typeface="Times New Roman" pitchFamily="18" charset="0"/>
                <a:cs typeface="Times New Roman" pitchFamily="18" charset="0"/>
              </a:rPr>
              <a:t> </a:t>
            </a:r>
            <a:r>
              <a:rPr lang="ru-RU" sz="8600" dirty="0" err="1" smtClean="0">
                <a:latin typeface="Times New Roman" pitchFamily="18" charset="0"/>
                <a:cs typeface="Times New Roman" pitchFamily="18" charset="0"/>
              </a:rPr>
              <a:t>тўлаш</a:t>
            </a:r>
            <a:r>
              <a:rPr lang="ru-RU" sz="8600" dirty="0" smtClean="0">
                <a:latin typeface="Times New Roman" pitchFamily="18" charset="0"/>
                <a:cs typeface="Times New Roman" pitchFamily="18" charset="0"/>
              </a:rPr>
              <a:t> </a:t>
            </a:r>
            <a:r>
              <a:rPr lang="ru-RU" sz="8600" dirty="0" err="1" smtClean="0">
                <a:latin typeface="Times New Roman" pitchFamily="18" charset="0"/>
                <a:cs typeface="Times New Roman" pitchFamily="18" charset="0"/>
              </a:rPr>
              <a:t>тизими</a:t>
            </a:r>
            <a:r>
              <a:rPr lang="ru-RU" sz="8600" dirty="0" smtClean="0">
                <a:latin typeface="Times New Roman" pitchFamily="18" charset="0"/>
                <a:cs typeface="Times New Roman" pitchFamily="18" charset="0"/>
              </a:rPr>
              <a:t>.</a:t>
            </a:r>
            <a:endParaRPr lang="ru-RU" sz="8600" dirty="0">
              <a:latin typeface="Times New Roman" pitchFamily="18" charset="0"/>
              <a:cs typeface="Times New Roman" pitchFamily="18" charset="0"/>
            </a:endParaRPr>
          </a:p>
          <a:p>
            <a:endParaRPr lang="ru-RU" sz="8600" dirty="0">
              <a:latin typeface="Times New Roman" pitchFamily="18" charset="0"/>
              <a:cs typeface="Times New Roman" pitchFamily="18" charset="0"/>
            </a:endParaRPr>
          </a:p>
          <a:p>
            <a:r>
              <a:rPr lang="ru-RU" sz="8600" b="1" dirty="0">
                <a:latin typeface="Times New Roman" pitchFamily="18" charset="0"/>
                <a:cs typeface="Times New Roman" pitchFamily="18" charset="0"/>
              </a:rPr>
              <a:t> 3. </a:t>
            </a:r>
            <a:r>
              <a:rPr lang="ru-RU" sz="8600" b="1" dirty="0" err="1" smtClean="0">
                <a:latin typeface="Times New Roman" pitchFamily="18" charset="0"/>
                <a:cs typeface="Times New Roman" pitchFamily="18" charset="0"/>
              </a:rPr>
              <a:t>Ижтимоий</a:t>
            </a:r>
            <a:r>
              <a:rPr lang="ru-RU" sz="8600" b="1" dirty="0" smtClean="0">
                <a:latin typeface="Times New Roman" pitchFamily="18" charset="0"/>
                <a:cs typeface="Times New Roman" pitchFamily="18" charset="0"/>
              </a:rPr>
              <a:t>- </a:t>
            </a:r>
            <a:r>
              <a:rPr lang="ru-RU" sz="8600" b="1" dirty="0" err="1" smtClean="0">
                <a:latin typeface="Times New Roman" pitchFamily="18" charset="0"/>
                <a:cs typeface="Times New Roman" pitchFamily="18" charset="0"/>
              </a:rPr>
              <a:t>психологик</a:t>
            </a:r>
            <a:r>
              <a:rPr lang="ru-RU" sz="8600" b="1" dirty="0" smtClean="0">
                <a:latin typeface="Times New Roman" pitchFamily="18" charset="0"/>
                <a:cs typeface="Times New Roman" pitchFamily="18" charset="0"/>
              </a:rPr>
              <a:t>:</a:t>
            </a:r>
          </a:p>
          <a:p>
            <a:endParaRPr lang="ru-RU" sz="8600" b="1" dirty="0">
              <a:latin typeface="Times New Roman" pitchFamily="18" charset="0"/>
              <a:cs typeface="Times New Roman" pitchFamily="18" charset="0"/>
            </a:endParaRPr>
          </a:p>
          <a:p>
            <a:r>
              <a:rPr lang="ru-RU" sz="8600" dirty="0" smtClean="0">
                <a:latin typeface="Times New Roman" pitchFamily="18" charset="0"/>
                <a:cs typeface="Times New Roman" pitchFamily="18" charset="0"/>
              </a:rPr>
              <a:t> </a:t>
            </a:r>
            <a:r>
              <a:rPr lang="ru-RU" sz="8600" dirty="0">
                <a:latin typeface="Times New Roman" pitchFamily="18" charset="0"/>
                <a:cs typeface="Times New Roman" pitchFamily="18" charset="0"/>
              </a:rPr>
              <a:t>3.1. </a:t>
            </a:r>
            <a:r>
              <a:rPr lang="ru-RU" sz="8600" dirty="0" smtClean="0">
                <a:latin typeface="Times New Roman" pitchFamily="18" charset="0"/>
                <a:cs typeface="Times New Roman" pitchFamily="18" charset="0"/>
              </a:rPr>
              <a:t>Мотивация </a:t>
            </a:r>
            <a:r>
              <a:rPr lang="ru-RU" sz="8600" dirty="0" err="1" smtClean="0">
                <a:latin typeface="Times New Roman" pitchFamily="18" charset="0"/>
                <a:cs typeface="Times New Roman" pitchFamily="18" charset="0"/>
              </a:rPr>
              <a:t>қилиш</a:t>
            </a:r>
            <a:r>
              <a:rPr lang="ru-RU" sz="8600" dirty="0" smtClean="0">
                <a:latin typeface="Times New Roman" pitchFamily="18" charset="0"/>
                <a:cs typeface="Times New Roman" pitchFamily="18" charset="0"/>
              </a:rPr>
              <a:t>.</a:t>
            </a:r>
            <a:endParaRPr lang="ru-RU" sz="8600" dirty="0">
              <a:latin typeface="Times New Roman" pitchFamily="18" charset="0"/>
              <a:cs typeface="Times New Roman" pitchFamily="18" charset="0"/>
            </a:endParaRPr>
          </a:p>
          <a:p>
            <a:r>
              <a:rPr lang="ru-RU" sz="8600" dirty="0">
                <a:latin typeface="Times New Roman" pitchFamily="18" charset="0"/>
                <a:cs typeface="Times New Roman" pitchFamily="18" charset="0"/>
              </a:rPr>
              <a:t> 3.2. </a:t>
            </a:r>
            <a:r>
              <a:rPr lang="ru-RU" sz="8600" dirty="0" err="1" smtClean="0">
                <a:latin typeface="Times New Roman" pitchFamily="18" charset="0"/>
                <a:cs typeface="Times New Roman" pitchFamily="18" charset="0"/>
              </a:rPr>
              <a:t>Муносабатлар</a:t>
            </a:r>
            <a:r>
              <a:rPr lang="ru-RU" sz="8600" dirty="0" smtClean="0">
                <a:latin typeface="Times New Roman" pitchFamily="18" charset="0"/>
                <a:cs typeface="Times New Roman" pitchFamily="18" charset="0"/>
              </a:rPr>
              <a:t> </a:t>
            </a:r>
            <a:r>
              <a:rPr lang="ru-RU" sz="8600" dirty="0" err="1" smtClean="0">
                <a:latin typeface="Times New Roman" pitchFamily="18" charset="0"/>
                <a:cs typeface="Times New Roman" pitchFamily="18" charset="0"/>
              </a:rPr>
              <a:t>тизимини</a:t>
            </a:r>
            <a:r>
              <a:rPr lang="ru-RU" sz="8600" dirty="0" smtClean="0">
                <a:latin typeface="Times New Roman" pitchFamily="18" charset="0"/>
                <a:cs typeface="Times New Roman" pitchFamily="18" charset="0"/>
              </a:rPr>
              <a:t> регулировка </a:t>
            </a:r>
            <a:r>
              <a:rPr lang="ru-RU" sz="8600" dirty="0" err="1" smtClean="0">
                <a:latin typeface="Times New Roman" pitchFamily="18" charset="0"/>
                <a:cs typeface="Times New Roman" pitchFamily="18" charset="0"/>
              </a:rPr>
              <a:t>қилиш</a:t>
            </a:r>
            <a:r>
              <a:rPr lang="ru-RU" sz="8600" dirty="0" smtClean="0">
                <a:latin typeface="Times New Roman" pitchFamily="18" charset="0"/>
                <a:cs typeface="Times New Roman" pitchFamily="18" charset="0"/>
              </a:rPr>
              <a:t>.</a:t>
            </a:r>
          </a:p>
          <a:p>
            <a:r>
              <a:rPr lang="ru-RU" sz="8600" dirty="0" smtClean="0">
                <a:latin typeface="Times New Roman" pitchFamily="18" charset="0"/>
                <a:cs typeface="Times New Roman" pitchFamily="18" charset="0"/>
              </a:rPr>
              <a:t> </a:t>
            </a:r>
            <a:r>
              <a:rPr lang="ru-RU" sz="8600" dirty="0">
                <a:latin typeface="Times New Roman" pitchFamily="18" charset="0"/>
                <a:cs typeface="Times New Roman" pitchFamily="18" charset="0"/>
              </a:rPr>
              <a:t>3.3. </a:t>
            </a:r>
            <a:r>
              <a:rPr lang="ru-RU" sz="8600" dirty="0" err="1" smtClean="0">
                <a:latin typeface="Times New Roman" pitchFamily="18" charset="0"/>
                <a:cs typeface="Times New Roman" pitchFamily="18" charset="0"/>
              </a:rPr>
              <a:t>Ижтимоий</a:t>
            </a:r>
            <a:r>
              <a:rPr lang="ru-RU" sz="8600" dirty="0" smtClean="0">
                <a:latin typeface="Times New Roman" pitchFamily="18" charset="0"/>
                <a:cs typeface="Times New Roman" pitchFamily="18" charset="0"/>
              </a:rPr>
              <a:t> </a:t>
            </a:r>
            <a:r>
              <a:rPr lang="ru-RU" sz="8600" dirty="0" err="1" smtClean="0">
                <a:latin typeface="Times New Roman" pitchFamily="18" charset="0"/>
                <a:cs typeface="Times New Roman" pitchFamily="18" charset="0"/>
              </a:rPr>
              <a:t>режалаштириш</a:t>
            </a:r>
            <a:r>
              <a:rPr lang="ru-RU" sz="8600" dirty="0" smtClean="0">
                <a:latin typeface="Times New Roman" pitchFamily="18" charset="0"/>
                <a:cs typeface="Times New Roman" pitchFamily="18" charset="0"/>
              </a:rPr>
              <a:t>.</a:t>
            </a:r>
            <a:r>
              <a:rPr lang="ru-RU" sz="8600" dirty="0">
                <a:latin typeface="Times New Roman" pitchFamily="18" charset="0"/>
                <a:cs typeface="Times New Roman" pitchFamily="18" charset="0"/>
              </a:rPr>
              <a:t> </a:t>
            </a:r>
          </a:p>
          <a:p>
            <a:r>
              <a:rPr lang="ru-RU" b="1" dirty="0" smtClean="0">
                <a:latin typeface="Times New Roman" pitchFamily="18" charset="0"/>
                <a:cs typeface="Times New Roman" pitchFamily="18" charset="0"/>
              </a:rPr>
              <a:t/>
            </a:r>
            <a:br>
              <a:rPr lang="ru-RU" b="1" dirty="0" smtClean="0">
                <a:latin typeface="Times New Roman" pitchFamily="18" charset="0"/>
                <a:cs typeface="Times New Roman" pitchFamily="18" charset="0"/>
              </a:rPr>
            </a:br>
            <a:endParaRPr lang="ru-RU" b="1" dirty="0" smtClean="0">
              <a:latin typeface="Times New Roman" pitchFamily="18" charset="0"/>
              <a:cs typeface="Times New Roman" pitchFamily="18" charset="0"/>
            </a:endParaRPr>
          </a:p>
          <a:p>
            <a:endParaRPr lang="ru-RU" dirty="0"/>
          </a:p>
        </p:txBody>
      </p:sp>
    </p:spTree>
    <p:extLst>
      <p:ext uri="{BB962C8B-B14F-4D97-AF65-F5344CB8AC3E}">
        <p14:creationId xmlns:p14="http://schemas.microsoft.com/office/powerpoint/2010/main" val="39309688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74638"/>
            <a:ext cx="8229600" cy="153966"/>
          </a:xfrm>
        </p:spPr>
        <p:txBody>
          <a:bodyPr>
            <a:normAutofit fontScale="90000"/>
          </a:bodyPr>
          <a:lstStyle/>
          <a:p>
            <a:endParaRPr lang="ru-RU" dirty="0"/>
          </a:p>
        </p:txBody>
      </p:sp>
      <p:sp>
        <p:nvSpPr>
          <p:cNvPr id="3" name="Содержимое 2"/>
          <p:cNvSpPr>
            <a:spLocks noGrp="1"/>
          </p:cNvSpPr>
          <p:nvPr>
            <p:ph idx="1"/>
          </p:nvPr>
        </p:nvSpPr>
        <p:spPr>
          <a:xfrm>
            <a:off x="838200" y="642919"/>
            <a:ext cx="8229600" cy="5483245"/>
          </a:xfrm>
        </p:spPr>
        <p:txBody>
          <a:bodyPr>
            <a:normAutofit fontScale="92500" lnSpcReduction="20000"/>
          </a:bodyPr>
          <a:lstStyle/>
          <a:p>
            <a:r>
              <a:rPr lang="ru-RU" b="1" i="1" dirty="0" smtClean="0">
                <a:latin typeface="Times New Roman" pitchFamily="18" charset="0"/>
                <a:cs typeface="Times New Roman" pitchFamily="18" charset="0"/>
              </a:rPr>
              <a:t>2.Қўлланиладиган методик </a:t>
            </a:r>
            <a:r>
              <a:rPr lang="ru-RU" b="1" i="1" dirty="0" err="1" smtClean="0">
                <a:latin typeface="Times New Roman" pitchFamily="18" charset="0"/>
                <a:cs typeface="Times New Roman" pitchFamily="18" charset="0"/>
              </a:rPr>
              <a:t>иструментлар</a:t>
            </a:r>
            <a:r>
              <a:rPr lang="ru-RU" b="1" i="1" dirty="0" smtClean="0">
                <a:latin typeface="Times New Roman" pitchFamily="18" charset="0"/>
                <a:cs typeface="Times New Roman" pitchFamily="18" charset="0"/>
              </a:rPr>
              <a:t> </a:t>
            </a:r>
            <a:r>
              <a:rPr lang="ru-RU" b="1" i="1" dirty="0" err="1" smtClean="0">
                <a:latin typeface="Times New Roman" pitchFamily="18" charset="0"/>
                <a:cs typeface="Times New Roman" pitchFamily="18" charset="0"/>
              </a:rPr>
              <a:t>бўйича</a:t>
            </a:r>
            <a:r>
              <a:rPr lang="ru-RU" b="1" i="1" dirty="0" smtClean="0">
                <a:latin typeface="Times New Roman" pitchFamily="18" charset="0"/>
                <a:cs typeface="Times New Roman" pitchFamily="18" charset="0"/>
              </a:rPr>
              <a:t>:</a:t>
            </a:r>
          </a:p>
          <a:p>
            <a:r>
              <a:rPr lang="ru-RU" dirty="0" smtClean="0">
                <a:latin typeface="Times New Roman" pitchFamily="18" charset="0"/>
                <a:cs typeface="Times New Roman" pitchFamily="18" charset="0"/>
              </a:rPr>
              <a:t> </a:t>
            </a:r>
          </a:p>
          <a:p>
            <a:r>
              <a:rPr lang="ru-RU" dirty="0" smtClean="0">
                <a:latin typeface="Times New Roman" pitchFamily="18" charset="0"/>
                <a:cs typeface="Times New Roman" pitchFamily="18" charset="0"/>
              </a:rPr>
              <a:t>2.</a:t>
            </a:r>
            <a:r>
              <a:rPr lang="ru-RU" b="1" dirty="0" smtClean="0">
                <a:latin typeface="Times New Roman" pitchFamily="18" charset="0"/>
                <a:cs typeface="Times New Roman" pitchFamily="18" charset="0"/>
              </a:rPr>
              <a:t>1. </a:t>
            </a:r>
            <a:r>
              <a:rPr lang="ru-RU" b="1" dirty="0" err="1" smtClean="0">
                <a:latin typeface="Times New Roman" pitchFamily="18" charset="0"/>
                <a:cs typeface="Times New Roman" pitchFamily="18" charset="0"/>
              </a:rPr>
              <a:t>Моделлаштириш</a:t>
            </a:r>
            <a:r>
              <a:rPr lang="ru-RU" b="1" dirty="0" smtClean="0">
                <a:latin typeface="Times New Roman" pitchFamily="18" charset="0"/>
                <a:cs typeface="Times New Roman" pitchFamily="18" charset="0"/>
              </a:rPr>
              <a:t>:</a:t>
            </a:r>
          </a:p>
          <a:p>
            <a:endParaRPr lang="ru-RU" b="1"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 2.1. Экономико- математик </a:t>
            </a:r>
            <a:r>
              <a:rPr lang="ru-RU" dirty="0" err="1" smtClean="0">
                <a:latin typeface="Times New Roman" pitchFamily="18" charset="0"/>
                <a:cs typeface="Times New Roman" pitchFamily="18" charset="0"/>
              </a:rPr>
              <a:t>методлар</a:t>
            </a:r>
            <a:r>
              <a:rPr lang="ru-RU" dirty="0" smtClean="0">
                <a:latin typeface="Times New Roman" pitchFamily="18" charset="0"/>
                <a:cs typeface="Times New Roman" pitchFamily="18" charset="0"/>
              </a:rPr>
              <a:t>;</a:t>
            </a:r>
          </a:p>
          <a:p>
            <a:r>
              <a:rPr lang="ru-RU" dirty="0" smtClean="0">
                <a:latin typeface="Times New Roman" pitchFamily="18" charset="0"/>
                <a:cs typeface="Times New Roman" pitchFamily="18" charset="0"/>
              </a:rPr>
              <a:t> 2. 2. </a:t>
            </a:r>
            <a:r>
              <a:rPr lang="ru-RU" dirty="0" err="1" smtClean="0">
                <a:latin typeface="Times New Roman" pitchFamily="18" charset="0"/>
                <a:cs typeface="Times New Roman" pitchFamily="18" charset="0"/>
              </a:rPr>
              <a:t>Тизимли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таҳлил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методи</a:t>
            </a:r>
            <a:r>
              <a:rPr lang="ru-RU" dirty="0" smtClean="0">
                <a:latin typeface="Times New Roman" pitchFamily="18" charset="0"/>
                <a:cs typeface="Times New Roman" pitchFamily="18" charset="0"/>
              </a:rPr>
              <a:t>. </a:t>
            </a:r>
          </a:p>
          <a:p>
            <a:r>
              <a:rPr lang="ru-RU" dirty="0" smtClean="0">
                <a:latin typeface="Times New Roman" pitchFamily="18" charset="0"/>
                <a:cs typeface="Times New Roman" pitchFamily="18" charset="0"/>
              </a:rPr>
              <a:t> </a:t>
            </a:r>
            <a:endParaRPr lang="en-US" b="1" dirty="0" smtClean="0">
              <a:latin typeface="Times New Roman" pitchFamily="18" charset="0"/>
              <a:cs typeface="Times New Roman" pitchFamily="18" charset="0"/>
            </a:endParaRPr>
          </a:p>
          <a:p>
            <a:r>
              <a:rPr lang="ru-RU" b="1" dirty="0" smtClean="0">
                <a:latin typeface="Times New Roman" pitchFamily="18" charset="0"/>
                <a:cs typeface="Times New Roman" pitchFamily="18" charset="0"/>
              </a:rPr>
              <a:t>2.2. Эксперт </a:t>
            </a:r>
            <a:r>
              <a:rPr lang="ru-RU" b="1" dirty="0" err="1" smtClean="0">
                <a:latin typeface="Times New Roman" pitchFamily="18" charset="0"/>
                <a:cs typeface="Times New Roman" pitchFamily="18" charset="0"/>
              </a:rPr>
              <a:t>методи</a:t>
            </a:r>
            <a:r>
              <a:rPr lang="ru-RU" b="1" dirty="0" smtClean="0">
                <a:latin typeface="Times New Roman" pitchFamily="18" charset="0"/>
                <a:cs typeface="Times New Roman" pitchFamily="18" charset="0"/>
              </a:rPr>
              <a:t>:</a:t>
            </a:r>
          </a:p>
          <a:p>
            <a:endParaRPr lang="ru-RU" b="1"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 2.1. </a:t>
            </a:r>
            <a:r>
              <a:rPr lang="ru-RU" dirty="0" err="1" smtClean="0">
                <a:latin typeface="Times New Roman" pitchFamily="18" charset="0"/>
                <a:cs typeface="Times New Roman" pitchFamily="18" charset="0"/>
              </a:rPr>
              <a:t>Айлана</a:t>
            </a:r>
            <a:r>
              <a:rPr lang="ru-RU" dirty="0" smtClean="0">
                <a:latin typeface="Times New Roman" pitchFamily="18" charset="0"/>
                <a:cs typeface="Times New Roman" pitchFamily="18" charset="0"/>
              </a:rPr>
              <a:t> стол </a:t>
            </a:r>
            <a:r>
              <a:rPr lang="ru-RU" dirty="0" err="1" smtClean="0">
                <a:latin typeface="Times New Roman" pitchFamily="18" charset="0"/>
                <a:cs typeface="Times New Roman" pitchFamily="18" charset="0"/>
              </a:rPr>
              <a:t>атрофига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йиғилиб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муҳокама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қилиш</a:t>
            </a:r>
            <a:r>
              <a:rPr lang="ru-RU" dirty="0" smtClean="0">
                <a:latin typeface="Times New Roman" pitchFamily="18" charset="0"/>
                <a:cs typeface="Times New Roman" pitchFamily="18" charset="0"/>
              </a:rPr>
              <a:t>;</a:t>
            </a:r>
          </a:p>
          <a:p>
            <a:r>
              <a:rPr lang="ru-RU" dirty="0" smtClean="0">
                <a:latin typeface="Times New Roman" pitchFamily="18" charset="0"/>
                <a:cs typeface="Times New Roman" pitchFamily="18" charset="0"/>
              </a:rPr>
              <a:t> 2.2. </a:t>
            </a:r>
            <a:r>
              <a:rPr lang="ru-RU" dirty="0" err="1" smtClean="0">
                <a:latin typeface="Times New Roman" pitchFamily="18" charset="0"/>
                <a:cs typeface="Times New Roman" pitchFamily="18" charset="0"/>
              </a:rPr>
              <a:t>Ақлли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хужум</a:t>
            </a:r>
            <a:r>
              <a:rPr lang="ru-RU" dirty="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 3.3. Групповой </a:t>
            </a:r>
            <a:r>
              <a:rPr lang="ru-RU" dirty="0" err="1" smtClean="0">
                <a:latin typeface="Times New Roman" pitchFamily="18" charset="0"/>
                <a:cs typeface="Times New Roman" pitchFamily="18" charset="0"/>
              </a:rPr>
              <a:t>баҳолаш</a:t>
            </a:r>
            <a:r>
              <a:rPr lang="ru-RU" dirty="0" smtClean="0">
                <a:latin typeface="Times New Roman" pitchFamily="18" charset="0"/>
                <a:cs typeface="Times New Roman" pitchFamily="18" charset="0"/>
              </a:rPr>
              <a:t>. </a:t>
            </a:r>
            <a:r>
              <a:rPr lang="ru-RU" dirty="0" smtClean="0"/>
              <a:t/>
            </a:r>
            <a:br>
              <a:rPr lang="ru-RU" dirty="0" smtClean="0"/>
            </a:br>
            <a:endParaRPr lang="ru-RU" dirty="0"/>
          </a:p>
        </p:txBody>
      </p:sp>
    </p:spTree>
    <p:extLst>
      <p:ext uri="{BB962C8B-B14F-4D97-AF65-F5344CB8AC3E}">
        <p14:creationId xmlns:p14="http://schemas.microsoft.com/office/powerpoint/2010/main" val="40270471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0" y="2071678"/>
            <a:ext cx="9906000" cy="2714644"/>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0" y="2156156"/>
            <a:ext cx="3598715" cy="271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Прямоугольник 6"/>
          <p:cNvSpPr/>
          <p:nvPr/>
        </p:nvSpPr>
        <p:spPr>
          <a:xfrm>
            <a:off x="3664472" y="3221092"/>
            <a:ext cx="6175771" cy="584775"/>
          </a:xfrm>
          <a:prstGeom prst="rect">
            <a:avLst/>
          </a:prstGeom>
        </p:spPr>
        <p:txBody>
          <a:bodyPr wrap="square">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ru-RU" sz="3200" b="1" dirty="0" err="1" smtClean="0">
                <a:latin typeface="Times New Roman" panose="02020603050405020304" pitchFamily="18" charset="0"/>
                <a:cs typeface="Times New Roman" panose="02020603050405020304" pitchFamily="18" charset="0"/>
              </a:rPr>
              <a:t>Эьтиборингиз</a:t>
            </a:r>
            <a:r>
              <a:rPr lang="ru-RU" sz="3200" b="1" dirty="0" smtClean="0">
                <a:latin typeface="Times New Roman" panose="02020603050405020304" pitchFamily="18" charset="0"/>
                <a:cs typeface="Times New Roman" panose="02020603050405020304" pitchFamily="18" charset="0"/>
              </a:rPr>
              <a:t> </a:t>
            </a:r>
            <a:r>
              <a:rPr lang="ru-RU" sz="3200" b="1" dirty="0" err="1" smtClean="0">
                <a:latin typeface="Times New Roman" panose="02020603050405020304" pitchFamily="18" charset="0"/>
                <a:cs typeface="Times New Roman" panose="02020603050405020304" pitchFamily="18" charset="0"/>
              </a:rPr>
              <a:t>учун</a:t>
            </a:r>
            <a:r>
              <a:rPr lang="ru-RU" sz="3200" b="1" dirty="0" smtClean="0">
                <a:latin typeface="Times New Roman" panose="02020603050405020304" pitchFamily="18" charset="0"/>
                <a:cs typeface="Times New Roman" panose="02020603050405020304" pitchFamily="18" charset="0"/>
              </a:rPr>
              <a:t> </a:t>
            </a:r>
            <a:r>
              <a:rPr lang="ru-RU" sz="3200" b="1" dirty="0" err="1" smtClean="0">
                <a:latin typeface="Times New Roman" panose="02020603050405020304" pitchFamily="18" charset="0"/>
                <a:cs typeface="Times New Roman" panose="02020603050405020304" pitchFamily="18" charset="0"/>
              </a:rPr>
              <a:t>раҳмат</a:t>
            </a:r>
            <a:r>
              <a:rPr lang="ru-RU" sz="3200" b="1" dirty="0" smtClean="0">
                <a:latin typeface="Times New Roman" panose="02020603050405020304" pitchFamily="18" charset="0"/>
                <a:cs typeface="Times New Roman" panose="02020603050405020304" pitchFamily="18" charset="0"/>
              </a:rPr>
              <a:t>!</a:t>
            </a:r>
            <a:endParaRPr lang="ru-RU" sz="3200" b="1" dirty="0" smtClean="0">
              <a:solidFill>
                <a:schemeClr val="accent5">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690294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1269</TotalTime>
  <Words>1361</Words>
  <Application>Microsoft Office PowerPoint</Application>
  <PresentationFormat>Лист A4 (210x297 мм)</PresentationFormat>
  <Paragraphs>183</Paragraphs>
  <Slides>20</Slides>
  <Notes>1</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20</vt:i4>
      </vt:variant>
    </vt:vector>
  </HeadingPairs>
  <TitlesOfParts>
    <vt:vector size="31" baseType="lpstr">
      <vt:lpstr>Arial</vt:lpstr>
      <vt:lpstr>Arial Narrow</vt:lpstr>
      <vt:lpstr>Calibri</vt:lpstr>
      <vt:lpstr>Calibri Light</vt:lpstr>
      <vt:lpstr>Century Gothic</vt:lpstr>
      <vt:lpstr>Gulim</vt:lpstr>
      <vt:lpstr>Times New Roman</vt:lpstr>
      <vt:lpstr>Times New Roman CYR</vt:lpstr>
      <vt:lpstr>Wingdings</vt:lpstr>
      <vt:lpstr>-윤고딕140</vt:lpstr>
      <vt:lpstr>Тема Office</vt:lpstr>
      <vt:lpstr>Презентация PowerPoint</vt:lpstr>
      <vt:lpstr>Презентация PowerPoint</vt:lpstr>
      <vt:lpstr>Презентация PowerPoint</vt:lpstr>
      <vt:lpstr>1. Савол. Корпоратив бошқарувнинг асосий  тамойиллари [4]   </vt:lpstr>
      <vt:lpstr>ИҚТИСОДИЙ ҲАМКОРЛИК ВА РИВОЖЛАНТИРИШ ТАШКИЛОТИ (ИҲРТ)  (ОЭСР) ТОМОНИДАН ТАВСИЯ ҚИЛИНГАН КОРПОРАТИВ БОШҚАРУВНИНГ ТАМОЙИЛЛАРИ [7,8]/</vt:lpstr>
      <vt:lpstr> Бугунги 20.10.2019 йил ҳолатига  ИҲРТ га аъзо давлатлар қўйидагилардан иборат [8]: </vt:lpstr>
      <vt:lpstr>Презентация PowerPoint</vt:lpstr>
      <vt:lpstr>1994 йилда ИҲРТ томонидан корпоратив бошқарувнинг 4 асосий тамойиллари ишлаб чиқилган ва улар қўйидагилрадан иборат [2,8] :</vt:lpstr>
      <vt:lpstr>Презентация PowerPoint</vt:lpstr>
      <vt:lpstr>     Бугунги кунда ИҲРТ томонидан корпоратив бошқарувнинг 6 асосий тамойиллари ишлаб чиқилган ва улар қўйидагилрадан иборат [6] :</vt:lpstr>
      <vt:lpstr>1. Самарали корпоратив бошқарув тизмининг асосини  яратиш тамойили </vt:lpstr>
      <vt:lpstr> 2.Акциядорлар ҳуқуқлари, акциядорларга нисбатан бир хил муносабатда бўлиш ва асосий мулкдорлар функциялари тамойили </vt:lpstr>
      <vt:lpstr>3.Барча акциядорлар учун тенг хуқуқликни таъминлаш тамойили. </vt:lpstr>
      <vt:lpstr>4.Корпоратив бошқарувда манфаатдор томонларнинг ролини ҳисобга олиш тамойили. </vt:lpstr>
      <vt:lpstr>5.Ахборотлар ошкоралиги ва шаффофлиги тамойили. </vt:lpstr>
      <vt:lpstr>6.Директорлар кенгашининг жавобгарлиги тамойили. </vt:lpstr>
      <vt:lpstr>2.Корпоратив бошқарувнинг асосий методлари [1,2,5]</vt:lpstr>
      <vt:lpstr>Корпоратив бошқарувнинг асосий методлари:</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Пользователь Windows</cp:lastModifiedBy>
  <cp:revision>98</cp:revision>
  <dcterms:created xsi:type="dcterms:W3CDTF">2017-07-03T07:04:34Z</dcterms:created>
  <dcterms:modified xsi:type="dcterms:W3CDTF">2021-11-04T09:35:22Z</dcterms:modified>
</cp:coreProperties>
</file>